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697" r:id="rId2"/>
    <p:sldId id="698" r:id="rId3"/>
    <p:sldId id="699" r:id="rId4"/>
    <p:sldId id="700" r:id="rId5"/>
    <p:sldId id="701" r:id="rId6"/>
    <p:sldId id="70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270"/>
    <p:restoredTop sz="90678"/>
  </p:normalViewPr>
  <p:slideViewPr>
    <p:cSldViewPr snapToGrid="0">
      <p:cViewPr varScale="1">
        <p:scale>
          <a:sx n="131" d="100"/>
          <a:sy n="131" d="100"/>
        </p:scale>
        <p:origin x="2168" y="176"/>
      </p:cViewPr>
      <p:guideLst/>
    </p:cSldViewPr>
  </p:slideViewPr>
  <p:notesTextViewPr>
    <p:cViewPr>
      <p:scale>
        <a:sx n="85" d="100"/>
        <a:sy n="8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F8C20-042C-E944-9997-0151D5A1819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48AC7-63E7-0544-B03F-F931F4FEA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62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AF90C-C62C-13BA-7D9A-BB225053D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67677F-150D-F768-AF2E-A8C40479FC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E7A68-720D-2BD1-A0B0-A55CBD526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641CA-1C84-B36C-4742-E0CF3B65B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FA17C-12A4-0DF6-21FF-F46748D9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2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DE14A-64C8-F32B-0A20-498F6690C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B8DCD9-178C-619F-2CD6-5283094B6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AD487-91FA-73D4-2B86-A689C5E8A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AA5E7-D7BB-1BF7-71D4-C812B6436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A2528-818A-357F-86AB-59CCF2C41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704C9E-A7BB-F57C-3723-47EE0DE21D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C9742B-D179-C556-FFB4-2D51D21A28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A5D19-ACFF-C926-4F11-53E7F9D98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5AF2B-2774-A5AB-64FD-90B394A71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780A4-7CAA-3784-A30C-70EE9875D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5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08530-67EA-2A2C-130C-F5256749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01BF9-E135-A608-31AB-39C3D36ED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75AF8-78E8-E16F-071B-4C480E456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0AF03-F9E7-7898-F817-7C6CD153C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71CFC-B074-78F0-9414-E7EF4836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11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734B8-72F2-CFDD-B73B-9F3BFC4B0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AA627-B3F9-8E2F-0CBD-A5A664559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BB2FC-D187-AB91-9352-48AF8DBC6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D036B-0C2C-1125-E832-E198D650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EDE5B-322C-5519-DE41-99A96FFFF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85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71970-B6C2-A68C-DE49-1185C5801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260E6-29B5-1844-CAFA-B603FE01C8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6E2AA0-E1F2-51FB-25E3-FB3C40C2F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255E44-4D1C-C841-516B-23D2769A1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95569-A084-9E43-9980-A3E7741D1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1AAF1-68A8-8F87-6C3B-EBD3566CF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26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4C258-4CE4-4072-3249-0A7F09408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543A2-B68B-CC82-1552-715D0D89C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5DC5A-1831-7155-C4BA-2137ED4E4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2409FC-2FDC-A6C1-3A3A-70DA8D4F8B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CD1DCE-11B3-B4BA-D21C-7DC25FE9EF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79EA17-4181-A29C-47C0-BF286AD77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792351-BA34-0EB0-9C66-5AD0EA276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8F4653-8ABD-52D8-4C2E-4D50CE01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7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CFE81-3069-7188-61F6-831A98862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10AEBD-365C-1D5F-19AC-DC338E104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904030-06B7-4ADC-4910-87E37BE2B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A9E420-462B-8970-C190-1829CE025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4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C55596-0880-157C-8336-18EA34CB6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ECAFC-2AB9-AF10-B113-E42CDB87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B5F7D5-A223-3782-3857-127C90893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5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02904-C5E0-2E32-03C0-1A4325E37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E2402-6667-3AB0-1375-0691A572A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777637-2FD1-EAFB-C1F9-D661C8FA9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02613-F12A-30DC-3AE4-336B8FE48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B4D514-5E04-42BB-BDA6-8AA0591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85008D-C390-7D54-EFAD-13DC65E6E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5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B128A-E654-7BEE-55C2-F96AB4A6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C42A4F-411E-EB47-4F00-B837AC6F1B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9E15FE-50FA-D904-E0A6-F08CA8CA3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9664F-445F-57E8-F310-A25521A53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1251A-B531-6B7F-E416-966275EAD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F93C6-3109-69A9-1A35-22A7149F1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5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94D4DD-E636-6469-78DC-38606343D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9F2D1-39C4-6D4E-8573-EEC6FDF9C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D8B8-1938-067E-C3B6-CB3DCA6F0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6490D5-37EB-BF4F-9B9C-0C57671B04B1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DA9D4-FF70-48C4-B54C-E1F05D5A5C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B2894-3E1A-6A81-0EEA-2AD63661B4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A0E6A4-C2B7-AF45-9B79-7AF0FAB9A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1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bDMGVYlBO4wSMm-WC88J81r6XDmSYeH8/edit?slide=id.p23#slide=id.p23" TargetMode="External"/><Relationship Id="rId2" Type="http://schemas.openxmlformats.org/officeDocument/2006/relationships/hyperlink" Target="https://docs.google.com/presentation/d/1Vbt68LwBDA-eDghlWWg8278ys_K0axbX/edit?slide=id.g356ebe22ea7_0_5#slide=id.g356ebe22ea7_0_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31AF1-78F8-B9CA-B6B8-23AB99DD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configuration</a:t>
            </a:r>
          </a:p>
        </p:txBody>
      </p:sp>
      <p:pic>
        <p:nvPicPr>
          <p:cNvPr id="5" name="Content Placeholder 4" descr="Text&#10;&#10;AI-generated content may be incorrect.">
            <a:extLst>
              <a:ext uri="{FF2B5EF4-FFF2-40B4-BE49-F238E27FC236}">
                <a16:creationId xmlns:a16="http://schemas.microsoft.com/office/drawing/2014/main" id="{97868135-6796-A5EB-CEF1-89ECB5C2B5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5670" y="1366488"/>
            <a:ext cx="7140660" cy="5266951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B4EAC5D-04A3-3BF0-15B7-D7F9BAA9EBF1}"/>
              </a:ext>
            </a:extLst>
          </p:cNvPr>
          <p:cNvSpPr txBox="1"/>
          <p:nvPr/>
        </p:nvSpPr>
        <p:spPr>
          <a:xfrm>
            <a:off x="9922213" y="2157616"/>
            <a:ext cx="1994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BW: byte/s</a:t>
            </a:r>
          </a:p>
          <a:p>
            <a:r>
              <a:rPr lang="en-US" dirty="0"/>
              <a:t>Latency: second</a:t>
            </a:r>
          </a:p>
        </p:txBody>
      </p:sp>
    </p:spTree>
    <p:extLst>
      <p:ext uri="{BB962C8B-B14F-4D97-AF65-F5344CB8AC3E}">
        <p14:creationId xmlns:p14="http://schemas.microsoft.com/office/powerpoint/2010/main" val="355627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E4B6A-2590-A2DD-4361-3E6AEC88C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data</a:t>
            </a:r>
          </a:p>
        </p:txBody>
      </p:sp>
      <p:pic>
        <p:nvPicPr>
          <p:cNvPr id="5" name="Content Placeholder 4" descr="Chart, line chart&#10;&#10;AI-generated content may be incorrect.">
            <a:extLst>
              <a:ext uri="{FF2B5EF4-FFF2-40B4-BE49-F238E27FC236}">
                <a16:creationId xmlns:a16="http://schemas.microsoft.com/office/drawing/2014/main" id="{A5D9BCB0-2A6D-D81D-FD16-5C8AFA4F01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257" y="2018271"/>
            <a:ext cx="11711486" cy="3342225"/>
          </a:xfrm>
        </p:spPr>
      </p:pic>
    </p:spTree>
    <p:extLst>
      <p:ext uri="{BB962C8B-B14F-4D97-AF65-F5344CB8AC3E}">
        <p14:creationId xmlns:p14="http://schemas.microsoft.com/office/powerpoint/2010/main" val="571272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45DFB-5367-F5C5-C364-8F024CFD2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 usage</a:t>
            </a:r>
          </a:p>
        </p:txBody>
      </p:sp>
      <p:pic>
        <p:nvPicPr>
          <p:cNvPr id="5" name="Content Placeholder 4" descr="Chart, line chart&#10;&#10;AI-generated content may be incorrect.">
            <a:extLst>
              <a:ext uri="{FF2B5EF4-FFF2-40B4-BE49-F238E27FC236}">
                <a16:creationId xmlns:a16="http://schemas.microsoft.com/office/drawing/2014/main" id="{43CE0101-4F33-A585-7B2C-386D050ED6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8362" y="1690688"/>
            <a:ext cx="11748853" cy="4337193"/>
          </a:xfrm>
        </p:spPr>
      </p:pic>
    </p:spTree>
    <p:extLst>
      <p:ext uri="{BB962C8B-B14F-4D97-AF65-F5344CB8AC3E}">
        <p14:creationId xmlns:p14="http://schemas.microsoft.com/office/powerpoint/2010/main" val="388988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20284-0CE1-51F8-E9FD-BA156717D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Bandwidth usage</a:t>
            </a:r>
          </a:p>
        </p:txBody>
      </p:sp>
      <p:pic>
        <p:nvPicPr>
          <p:cNvPr id="5" name="Content Placeholder 4" descr="Chart&#10;&#10;AI-generated content may be incorrect.">
            <a:extLst>
              <a:ext uri="{FF2B5EF4-FFF2-40B4-BE49-F238E27FC236}">
                <a16:creationId xmlns:a16="http://schemas.microsoft.com/office/drawing/2014/main" id="{3F007570-2238-11F3-A579-46C11ED9D3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7310" y="133049"/>
            <a:ext cx="6659880" cy="2178465"/>
          </a:xfrm>
        </p:spPr>
      </p:pic>
      <p:pic>
        <p:nvPicPr>
          <p:cNvPr id="7" name="Picture 6" descr="Chart&#10;&#10;AI-generated content may be incorrect.">
            <a:extLst>
              <a:ext uri="{FF2B5EF4-FFF2-40B4-BE49-F238E27FC236}">
                <a16:creationId xmlns:a16="http://schemas.microsoft.com/office/drawing/2014/main" id="{9CCFB45A-A32F-9B96-D2E2-2AE2A5BB64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7310" y="2311514"/>
            <a:ext cx="6680228" cy="2185121"/>
          </a:xfrm>
          <a:prstGeom prst="rect">
            <a:avLst/>
          </a:prstGeom>
        </p:spPr>
      </p:pic>
      <p:pic>
        <p:nvPicPr>
          <p:cNvPr id="9" name="Picture 8" descr="Chart, box and whisker chart&#10;&#10;AI-generated content may be incorrect.">
            <a:extLst>
              <a:ext uri="{FF2B5EF4-FFF2-40B4-BE49-F238E27FC236}">
                <a16:creationId xmlns:a16="http://schemas.microsoft.com/office/drawing/2014/main" id="{949F1A36-DD4C-7402-ED00-E633F3B2F6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1104" y="4489979"/>
            <a:ext cx="6953627" cy="227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217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D4312-608A-4EAB-61CF-8A53AAF68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stats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F16AD41D-8C11-D9E4-E0C4-66E97D38AF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3058013"/>
              </p:ext>
            </p:extLst>
          </p:nvPr>
        </p:nvGraphicFramePr>
        <p:xfrm>
          <a:off x="753934" y="1690688"/>
          <a:ext cx="10684131" cy="4351338"/>
        </p:xfrm>
        <a:graphic>
          <a:graphicData uri="http://schemas.openxmlformats.org/drawingml/2006/table">
            <a:tbl>
              <a:tblPr/>
              <a:tblGrid>
                <a:gridCol w="1403943">
                  <a:extLst>
                    <a:ext uri="{9D8B030D-6E8A-4147-A177-3AD203B41FA5}">
                      <a16:colId xmlns:a16="http://schemas.microsoft.com/office/drawing/2014/main" val="1744557134"/>
                    </a:ext>
                  </a:extLst>
                </a:gridCol>
                <a:gridCol w="1439694">
                  <a:extLst>
                    <a:ext uri="{9D8B030D-6E8A-4147-A177-3AD203B41FA5}">
                      <a16:colId xmlns:a16="http://schemas.microsoft.com/office/drawing/2014/main" val="2163592851"/>
                    </a:ext>
                  </a:extLst>
                </a:gridCol>
                <a:gridCol w="963038">
                  <a:extLst>
                    <a:ext uri="{9D8B030D-6E8A-4147-A177-3AD203B41FA5}">
                      <a16:colId xmlns:a16="http://schemas.microsoft.com/office/drawing/2014/main" val="2158938131"/>
                    </a:ext>
                  </a:extLst>
                </a:gridCol>
                <a:gridCol w="2908571">
                  <a:extLst>
                    <a:ext uri="{9D8B030D-6E8A-4147-A177-3AD203B41FA5}">
                      <a16:colId xmlns:a16="http://schemas.microsoft.com/office/drawing/2014/main" val="3229856487"/>
                    </a:ext>
                  </a:extLst>
                </a:gridCol>
                <a:gridCol w="1332689">
                  <a:extLst>
                    <a:ext uri="{9D8B030D-6E8A-4147-A177-3AD203B41FA5}">
                      <a16:colId xmlns:a16="http://schemas.microsoft.com/office/drawing/2014/main" val="142380117"/>
                    </a:ext>
                  </a:extLst>
                </a:gridCol>
                <a:gridCol w="1332689">
                  <a:extLst>
                    <a:ext uri="{9D8B030D-6E8A-4147-A177-3AD203B41FA5}">
                      <a16:colId xmlns:a16="http://schemas.microsoft.com/office/drawing/2014/main" val="3503570343"/>
                    </a:ext>
                  </a:extLst>
                </a:gridCol>
                <a:gridCol w="1303507">
                  <a:extLst>
                    <a:ext uri="{9D8B030D-6E8A-4147-A177-3AD203B41FA5}">
                      <a16:colId xmlns:a16="http://schemas.microsoft.com/office/drawing/2014/main" val="1470262818"/>
                    </a:ext>
                  </a:extLst>
                </a:gridCol>
              </a:tblGrid>
              <a:tr h="690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data_type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destination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count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Average e2e latency (sec)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P50 (sec)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P90 (sec)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P99 (sec)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985850"/>
                  </a:ext>
                </a:extLst>
              </a:tr>
              <a:tr h="52933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STF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BNL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10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58.78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58.79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95.94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103.00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5690807"/>
                  </a:ext>
                </a:extLst>
              </a:tr>
              <a:tr h="52933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STF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JLAB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10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58.93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58.94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96.09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103.15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7868472"/>
                  </a:ext>
                </a:extLst>
              </a:tr>
              <a:tr h="6908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TF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BNL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10244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51.90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51.90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93.03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102.73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2019083"/>
                  </a:ext>
                </a:extLst>
              </a:tr>
              <a:tr h="6908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TF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JLAB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10244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51.91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51.91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93.04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102.74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262362"/>
                  </a:ext>
                </a:extLst>
              </a:tr>
              <a:tr h="52933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STF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ALL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20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58.85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58.86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96.08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103.91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343269"/>
                  </a:ext>
                </a:extLst>
              </a:tr>
              <a:tr h="6908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TF</a:t>
                      </a:r>
                      <a:endParaRPr lang="en-US" sz="180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ALL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20488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51.91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51.91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93.03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102.74</a:t>
                      </a:r>
                      <a:endParaRPr lang="en-US" sz="1800" dirty="0">
                        <a:effectLst/>
                      </a:endParaRPr>
                    </a:p>
                  </a:txBody>
                  <a:tcPr marL="22430" marR="22430" marT="22430" marB="2243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7144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8633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6BDFC-07FD-2B23-6832-8018003A6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Appendix: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88965-045E-C072-882B-D0E1B45B1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52415A-E659-5509-81D6-2E66A197B970}"/>
              </a:ext>
            </a:extLst>
          </p:cNvPr>
          <p:cNvSpPr/>
          <p:nvPr/>
        </p:nvSpPr>
        <p:spPr>
          <a:xfrm>
            <a:off x="727724" y="2535281"/>
            <a:ext cx="1776471" cy="19595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A73A0E-F076-A05B-8075-83A0779B1971}"/>
              </a:ext>
            </a:extLst>
          </p:cNvPr>
          <p:cNvSpPr/>
          <p:nvPr/>
        </p:nvSpPr>
        <p:spPr>
          <a:xfrm>
            <a:off x="8180698" y="2547647"/>
            <a:ext cx="1401670" cy="19595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F99218-A179-B687-F9A6-C90A43A05DF9}"/>
              </a:ext>
            </a:extLst>
          </p:cNvPr>
          <p:cNvSpPr/>
          <p:nvPr/>
        </p:nvSpPr>
        <p:spPr>
          <a:xfrm>
            <a:off x="3161315" y="2549767"/>
            <a:ext cx="3854805" cy="19595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FB4CC8-9ADA-11F5-BD1A-0A6AB50300FE}"/>
              </a:ext>
            </a:extLst>
          </p:cNvPr>
          <p:cNvSpPr/>
          <p:nvPr/>
        </p:nvSpPr>
        <p:spPr>
          <a:xfrm>
            <a:off x="3405011" y="3063317"/>
            <a:ext cx="1034981" cy="6832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Frame</a:t>
            </a:r>
          </a:p>
          <a:p>
            <a:pPr algn="ctr"/>
            <a:r>
              <a:rPr lang="en-US" dirty="0"/>
              <a:t>Builder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7F07D4-8E2C-1733-7F01-16CD418A0A33}"/>
              </a:ext>
            </a:extLst>
          </p:cNvPr>
          <p:cNvSpPr/>
          <p:nvPr/>
        </p:nvSpPr>
        <p:spPr>
          <a:xfrm>
            <a:off x="5853233" y="3063317"/>
            <a:ext cx="1034981" cy="6832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 Box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8BCABE-A395-E94C-7B51-AAA884ACEAB8}"/>
              </a:ext>
            </a:extLst>
          </p:cNvPr>
          <p:cNvSpPr/>
          <p:nvPr/>
        </p:nvSpPr>
        <p:spPr>
          <a:xfrm>
            <a:off x="8394649" y="2621917"/>
            <a:ext cx="1034981" cy="6832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E1</a:t>
            </a:r>
          </a:p>
          <a:p>
            <a:pPr algn="ctr"/>
            <a:r>
              <a:rPr lang="en-US" dirty="0"/>
              <a:t>BNL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D61474-A5A9-56C2-C19A-9FCEC1976324}"/>
              </a:ext>
            </a:extLst>
          </p:cNvPr>
          <p:cNvSpPr/>
          <p:nvPr/>
        </p:nvSpPr>
        <p:spPr>
          <a:xfrm>
            <a:off x="8394649" y="3662907"/>
            <a:ext cx="1034981" cy="6832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E1</a:t>
            </a:r>
          </a:p>
          <a:p>
            <a:pPr algn="ctr"/>
            <a:r>
              <a:rPr lang="en-US" dirty="0"/>
              <a:t>JLAB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19F82E3-2D16-0495-8CEE-1462D415C609}"/>
              </a:ext>
            </a:extLst>
          </p:cNvPr>
          <p:cNvCxnSpPr>
            <a:stCxn id="7" idx="3"/>
            <a:endCxn id="8" idx="1"/>
          </p:cNvCxnSpPr>
          <p:nvPr/>
        </p:nvCxnSpPr>
        <p:spPr>
          <a:xfrm>
            <a:off x="4439992" y="3404961"/>
            <a:ext cx="14132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AE9691A-8D7B-6C53-70EC-82C9B38B12E1}"/>
              </a:ext>
            </a:extLst>
          </p:cNvPr>
          <p:cNvSpPr txBox="1"/>
          <p:nvPr/>
        </p:nvSpPr>
        <p:spPr>
          <a:xfrm>
            <a:off x="3305014" y="3732761"/>
            <a:ext cx="1497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buffer size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7E91B0-3856-BF31-7E02-C49CD285DD15}"/>
              </a:ext>
            </a:extLst>
          </p:cNvPr>
          <p:cNvSpPr txBox="1"/>
          <p:nvPr/>
        </p:nvSpPr>
        <p:spPr>
          <a:xfrm>
            <a:off x="5849297" y="3754602"/>
            <a:ext cx="13038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buffer size</a:t>
            </a:r>
          </a:p>
          <a:p>
            <a:r>
              <a:rPr lang="en-US" sz="1100" dirty="0"/>
              <a:t>Buffer depth: several days (72 hours, </a:t>
            </a:r>
            <a:r>
              <a:rPr lang="en-US" sz="1100" dirty="0">
                <a:hlinkClick r:id="rId2"/>
              </a:rPr>
              <a:t>link</a:t>
            </a:r>
            <a:r>
              <a:rPr lang="en-US" sz="1100" dirty="0"/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DFF286-A5C6-2D90-0717-C0A52CBBFD63}"/>
              </a:ext>
            </a:extLst>
          </p:cNvPr>
          <p:cNvSpPr txBox="1"/>
          <p:nvPr/>
        </p:nvSpPr>
        <p:spPr>
          <a:xfrm>
            <a:off x="4373480" y="2781752"/>
            <a:ext cx="1546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&lt;throughput&gt;</a:t>
            </a:r>
          </a:p>
          <a:p>
            <a:pPr algn="ctr"/>
            <a:r>
              <a:rPr lang="en-US" dirty="0"/>
              <a:t>&lt;latency&gt;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92755B-CAB0-61D6-CE30-98FA8798DC62}"/>
              </a:ext>
            </a:extLst>
          </p:cNvPr>
          <p:cNvSpPr txBox="1"/>
          <p:nvPr/>
        </p:nvSpPr>
        <p:spPr>
          <a:xfrm>
            <a:off x="6862819" y="2437762"/>
            <a:ext cx="1403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400 Gbps</a:t>
            </a:r>
          </a:p>
          <a:p>
            <a:pPr algn="ctr"/>
            <a:r>
              <a:rPr lang="en-US" dirty="0"/>
              <a:t>&lt;latency&gt;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955738-97DD-EC05-C133-573E1F694AEA}"/>
              </a:ext>
            </a:extLst>
          </p:cNvPr>
          <p:cNvSpPr txBox="1"/>
          <p:nvPr/>
        </p:nvSpPr>
        <p:spPr>
          <a:xfrm>
            <a:off x="6885032" y="4018517"/>
            <a:ext cx="14035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400 Gbps</a:t>
            </a:r>
          </a:p>
          <a:p>
            <a:pPr algn="ctr"/>
            <a:r>
              <a:rPr lang="en-US" sz="1100" dirty="0"/>
              <a:t>11ms (60 </a:t>
            </a:r>
            <a:r>
              <a:rPr lang="en-US" sz="1100" dirty="0" err="1"/>
              <a:t>ms</a:t>
            </a:r>
            <a:r>
              <a:rPr lang="en-US" sz="1100" dirty="0"/>
              <a:t> back up route)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8994D9E-43A5-4CFB-ACAB-1CE99C9DF67B}"/>
              </a:ext>
            </a:extLst>
          </p:cNvPr>
          <p:cNvCxnSpPr>
            <a:cxnSpLocks/>
          </p:cNvCxnSpPr>
          <p:nvPr/>
        </p:nvCxnSpPr>
        <p:spPr>
          <a:xfrm flipV="1">
            <a:off x="6897667" y="2992484"/>
            <a:ext cx="1418758" cy="439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B3465A6-DC9B-1433-9D9A-F6B9C15D1B54}"/>
              </a:ext>
            </a:extLst>
          </p:cNvPr>
          <p:cNvCxnSpPr>
            <a:cxnSpLocks/>
          </p:cNvCxnSpPr>
          <p:nvPr/>
        </p:nvCxnSpPr>
        <p:spPr>
          <a:xfrm>
            <a:off x="6897667" y="3432047"/>
            <a:ext cx="1418758" cy="601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A0A3EA2-B75C-5EBF-8429-6A8CEBB501E3}"/>
              </a:ext>
            </a:extLst>
          </p:cNvPr>
          <p:cNvSpPr txBox="1"/>
          <p:nvPr/>
        </p:nvSpPr>
        <p:spPr>
          <a:xfrm>
            <a:off x="8251449" y="4542878"/>
            <a:ext cx="1724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Echelon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4ED14F-19EC-EFC6-842E-81F2A3DFC9FC}"/>
              </a:ext>
            </a:extLst>
          </p:cNvPr>
          <p:cNvSpPr txBox="1"/>
          <p:nvPr/>
        </p:nvSpPr>
        <p:spPr>
          <a:xfrm>
            <a:off x="3161315" y="4542878"/>
            <a:ext cx="4021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Echelon 0 computing (SDCC enclave)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9376CBB-92CD-AEFF-B52C-7116508C21F1}"/>
              </a:ext>
            </a:extLst>
          </p:cNvPr>
          <p:cNvSpPr txBox="1"/>
          <p:nvPr/>
        </p:nvSpPr>
        <p:spPr>
          <a:xfrm>
            <a:off x="566857" y="4528758"/>
            <a:ext cx="2796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Echelon 0 DAQ room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F711ED3-82A1-F28D-40D0-1CD087D2ABDE}"/>
              </a:ext>
            </a:extLst>
          </p:cNvPr>
          <p:cNvSpPr/>
          <p:nvPr/>
        </p:nvSpPr>
        <p:spPr>
          <a:xfrm>
            <a:off x="902502" y="2573164"/>
            <a:ext cx="665163" cy="28076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6BCC6A4-8F0F-F2A7-2A4D-6C93E6061F3E}"/>
              </a:ext>
            </a:extLst>
          </p:cNvPr>
          <p:cNvSpPr/>
          <p:nvPr/>
        </p:nvSpPr>
        <p:spPr>
          <a:xfrm>
            <a:off x="1600066" y="2573164"/>
            <a:ext cx="823272" cy="28076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FBDC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63CBE65-C8B3-3014-DC08-21A24B791614}"/>
              </a:ext>
            </a:extLst>
          </p:cNvPr>
          <p:cNvCxnSpPr>
            <a:endCxn id="7" idx="1"/>
          </p:cNvCxnSpPr>
          <p:nvPr/>
        </p:nvCxnSpPr>
        <p:spPr>
          <a:xfrm>
            <a:off x="2423338" y="2782876"/>
            <a:ext cx="981673" cy="6220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CF133949-2B11-88B0-32F3-DA76A5F69657}"/>
              </a:ext>
            </a:extLst>
          </p:cNvPr>
          <p:cNvSpPr/>
          <p:nvPr/>
        </p:nvSpPr>
        <p:spPr>
          <a:xfrm>
            <a:off x="902502" y="3045738"/>
            <a:ext cx="665163" cy="28076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DAM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99A565F-9115-244C-C320-DA620DC35BCC}"/>
              </a:ext>
            </a:extLst>
          </p:cNvPr>
          <p:cNvSpPr/>
          <p:nvPr/>
        </p:nvSpPr>
        <p:spPr>
          <a:xfrm>
            <a:off x="1600066" y="3045738"/>
            <a:ext cx="823272" cy="28076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FBDC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B8D4E47-CF98-7767-9C55-2B81E9EC14D7}"/>
              </a:ext>
            </a:extLst>
          </p:cNvPr>
          <p:cNvCxnSpPr>
            <a:cxnSpLocks/>
            <a:stCxn id="26" idx="3"/>
            <a:endCxn id="7" idx="1"/>
          </p:cNvCxnSpPr>
          <p:nvPr/>
        </p:nvCxnSpPr>
        <p:spPr>
          <a:xfrm>
            <a:off x="2423338" y="3186119"/>
            <a:ext cx="981673" cy="2188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ACFB3B2-7FD0-4523-5393-77DDF7477442}"/>
              </a:ext>
            </a:extLst>
          </p:cNvPr>
          <p:cNvSpPr txBox="1"/>
          <p:nvPr/>
        </p:nvSpPr>
        <p:spPr>
          <a:xfrm>
            <a:off x="1364520" y="3480693"/>
            <a:ext cx="699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DD92E9C-02F6-1D39-5102-17EB1792BB56}"/>
              </a:ext>
            </a:extLst>
          </p:cNvPr>
          <p:cNvSpPr txBox="1"/>
          <p:nvPr/>
        </p:nvSpPr>
        <p:spPr>
          <a:xfrm>
            <a:off x="2433574" y="2441197"/>
            <a:ext cx="8816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4Tbps total BW, ~ 2KM</a:t>
            </a:r>
          </a:p>
          <a:p>
            <a:r>
              <a:rPr lang="en-US" sz="1100" b="1" dirty="0"/>
              <a:t>(400Gbps x 10, network switch 100/400b)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1A08282-7127-E16C-A4B9-7EB0AA1A57EF}"/>
              </a:ext>
            </a:extLst>
          </p:cNvPr>
          <p:cNvSpPr txBox="1"/>
          <p:nvPr/>
        </p:nvSpPr>
        <p:spPr>
          <a:xfrm>
            <a:off x="9560846" y="3710308"/>
            <a:ext cx="1792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Desired transfer time: O(sec)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A0C48AC-D781-749D-83E7-D468658461F1}"/>
              </a:ext>
            </a:extLst>
          </p:cNvPr>
          <p:cNvSpPr txBox="1"/>
          <p:nvPr/>
        </p:nvSpPr>
        <p:spPr>
          <a:xfrm>
            <a:off x="727799" y="3887747"/>
            <a:ext cx="13233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DAM buffer: 16GB</a:t>
            </a:r>
          </a:p>
          <a:p>
            <a:r>
              <a:rPr lang="en-US" sz="1100" dirty="0"/>
              <a:t>(</a:t>
            </a:r>
            <a:r>
              <a:rPr lang="en-US" sz="1100" dirty="0">
                <a:hlinkClick r:id="rId3"/>
              </a:rPr>
              <a:t>link</a:t>
            </a:r>
            <a:r>
              <a:rPr lang="en-US" sz="1100" dirty="0"/>
              <a:t>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AF62E4F-8715-07F9-45B9-9B1C77FFCBDB}"/>
              </a:ext>
            </a:extLst>
          </p:cNvPr>
          <p:cNvSpPr txBox="1"/>
          <p:nvPr/>
        </p:nvSpPr>
        <p:spPr>
          <a:xfrm>
            <a:off x="9527411" y="2723643"/>
            <a:ext cx="1507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E1 buffer size: hold 3 weeks of data</a:t>
            </a:r>
          </a:p>
        </p:txBody>
      </p:sp>
      <p:sp>
        <p:nvSpPr>
          <p:cNvPr id="33" name="Right Arrow 32">
            <a:extLst>
              <a:ext uri="{FF2B5EF4-FFF2-40B4-BE49-F238E27FC236}">
                <a16:creationId xmlns:a16="http://schemas.microsoft.com/office/drawing/2014/main" id="{0C452B89-C2DA-96B6-F7AD-4F9023E0957C}"/>
              </a:ext>
            </a:extLst>
          </p:cNvPr>
          <p:cNvSpPr/>
          <p:nvPr/>
        </p:nvSpPr>
        <p:spPr>
          <a:xfrm rot="20673430">
            <a:off x="6909613" y="3262682"/>
            <a:ext cx="1476340" cy="1180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>
            <a:extLst>
              <a:ext uri="{FF2B5EF4-FFF2-40B4-BE49-F238E27FC236}">
                <a16:creationId xmlns:a16="http://schemas.microsoft.com/office/drawing/2014/main" id="{39653629-1B33-B16A-A2E8-4AF211F540B6}"/>
              </a:ext>
            </a:extLst>
          </p:cNvPr>
          <p:cNvSpPr/>
          <p:nvPr/>
        </p:nvSpPr>
        <p:spPr>
          <a:xfrm rot="1482460">
            <a:off x="6892748" y="3799404"/>
            <a:ext cx="1476340" cy="1180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B7BAE70-3605-57D3-CEFD-33F3FB62ECD8}"/>
              </a:ext>
            </a:extLst>
          </p:cNvPr>
          <p:cNvSpPr txBox="1"/>
          <p:nvPr/>
        </p:nvSpPr>
        <p:spPr>
          <a:xfrm>
            <a:off x="7382186" y="3365456"/>
            <a:ext cx="21786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STF stream (</a:t>
            </a:r>
            <a:r>
              <a:rPr lang="en-US" sz="1050" dirty="0" err="1"/>
              <a:t>Rucio</a:t>
            </a:r>
            <a:r>
              <a:rPr lang="en-US" sz="1050" dirty="0"/>
              <a:t>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061F7E4-17DF-4FAC-D34B-C5B29E02DD6F}"/>
              </a:ext>
            </a:extLst>
          </p:cNvPr>
          <p:cNvSpPr txBox="1"/>
          <p:nvPr/>
        </p:nvSpPr>
        <p:spPr>
          <a:xfrm>
            <a:off x="7012105" y="3079831"/>
            <a:ext cx="13336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TF stream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7DAFC61-3268-B5A6-5E4B-B4ACFCDDE93B}"/>
              </a:ext>
            </a:extLst>
          </p:cNvPr>
          <p:cNvSpPr txBox="1"/>
          <p:nvPr/>
        </p:nvSpPr>
        <p:spPr>
          <a:xfrm>
            <a:off x="3570692" y="4120771"/>
            <a:ext cx="28392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Echelon 0 data reduction</a:t>
            </a:r>
          </a:p>
          <a:p>
            <a:r>
              <a:rPr lang="en-US" sz="1100" dirty="0"/>
              <a:t>From O(10TB/s) to O(100GB/s)</a:t>
            </a:r>
          </a:p>
          <a:p>
            <a:endParaRPr lang="en-US" sz="1100" dirty="0"/>
          </a:p>
        </p:txBody>
      </p:sp>
      <p:sp>
        <p:nvSpPr>
          <p:cNvPr id="38" name="Right Arrow 37">
            <a:extLst>
              <a:ext uri="{FF2B5EF4-FFF2-40B4-BE49-F238E27FC236}">
                <a16:creationId xmlns:a16="http://schemas.microsoft.com/office/drawing/2014/main" id="{C50FC026-58A6-D8DF-69A4-DD6E4EC5B68C}"/>
              </a:ext>
            </a:extLst>
          </p:cNvPr>
          <p:cNvSpPr/>
          <p:nvPr/>
        </p:nvSpPr>
        <p:spPr>
          <a:xfrm>
            <a:off x="4477973" y="3475502"/>
            <a:ext cx="1353737" cy="9967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223344</TotalTime>
  <Words>211</Words>
  <Application>Microsoft Macintosh PowerPoint</Application>
  <PresentationFormat>Widescreen</PresentationFormat>
  <Paragraphs>91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Helvetica Neue</vt:lpstr>
      <vt:lpstr>Office Theme</vt:lpstr>
      <vt:lpstr>Network configuration</vt:lpstr>
      <vt:lpstr>Input data</vt:lpstr>
      <vt:lpstr>Buffer usage</vt:lpstr>
      <vt:lpstr>Bandwidth usage</vt:lpstr>
      <vt:lpstr>stats</vt:lpstr>
      <vt:lpstr>Appendix: model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Hsu, Kuan-Chieh</dc:creator>
  <cp:lastModifiedBy>Hsu, Kuan-Chieh</cp:lastModifiedBy>
  <cp:revision>747</cp:revision>
  <dcterms:created xsi:type="dcterms:W3CDTF">2024-12-20T16:52:48Z</dcterms:created>
  <dcterms:modified xsi:type="dcterms:W3CDTF">2025-08-29T13:38:03Z</dcterms:modified>
</cp:coreProperties>
</file>