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2" r:id="rId5"/>
  </p:sldMasterIdLst>
  <p:notesMasterIdLst>
    <p:notesMasterId r:id="rId11"/>
  </p:notesMasterIdLst>
  <p:sldIdLst>
    <p:sldId id="316" r:id="rId6"/>
    <p:sldId id="256" r:id="rId7"/>
    <p:sldId id="318" r:id="rId8"/>
    <p:sldId id="317" r:id="rId9"/>
    <p:sldId id="31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407B"/>
    <a:srgbClr val="30519D"/>
    <a:srgbClr val="FFF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A5487-5BB8-43BF-99CF-35FAB7E664CC}" v="9" dt="2025-09-11T00:41:36.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46"/>
  </p:normalViewPr>
  <p:slideViewPr>
    <p:cSldViewPr snapToGrid="0" snapToObjects="1">
      <p:cViewPr varScale="1">
        <p:scale>
          <a:sx n="68" d="100"/>
          <a:sy n="68" d="100"/>
        </p:scale>
        <p:origin x="77" y="25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Barbosa" userId="26e508f0-5e45-4ff3-9cbc-2459c82fe5c2" providerId="ADAL" clId="{F35A5487-5BB8-43BF-99CF-35FAB7E664CC}"/>
    <pc:docChg chg="custSel addSld modSld sldOrd">
      <pc:chgData name="Fernando Barbosa" userId="26e508f0-5e45-4ff3-9cbc-2459c82fe5c2" providerId="ADAL" clId="{F35A5487-5BB8-43BF-99CF-35FAB7E664CC}" dt="2025-09-11T00:48:25.954" v="2529" actId="14100"/>
      <pc:docMkLst>
        <pc:docMk/>
      </pc:docMkLst>
      <pc:sldChg chg="delSp modSp mod">
        <pc:chgData name="Fernando Barbosa" userId="26e508f0-5e45-4ff3-9cbc-2459c82fe5c2" providerId="ADAL" clId="{F35A5487-5BB8-43BF-99CF-35FAB7E664CC}" dt="2025-09-10T23:03:15.160" v="840" actId="115"/>
        <pc:sldMkLst>
          <pc:docMk/>
          <pc:sldMk cId="1123033345" sldId="256"/>
        </pc:sldMkLst>
        <pc:spChg chg="mod">
          <ac:chgData name="Fernando Barbosa" userId="26e508f0-5e45-4ff3-9cbc-2459c82fe5c2" providerId="ADAL" clId="{F35A5487-5BB8-43BF-99CF-35FAB7E664CC}" dt="2025-09-10T23:03:15.160" v="840" actId="115"/>
          <ac:spMkLst>
            <pc:docMk/>
            <pc:sldMk cId="1123033345" sldId="256"/>
            <ac:spMk id="15" creationId="{5742C9BD-30AA-4276-AA6D-F6F83C879FD0}"/>
          </ac:spMkLst>
        </pc:spChg>
        <pc:picChg chg="del">
          <ac:chgData name="Fernando Barbosa" userId="26e508f0-5e45-4ff3-9cbc-2459c82fe5c2" providerId="ADAL" clId="{F35A5487-5BB8-43BF-99CF-35FAB7E664CC}" dt="2025-09-10T22:36:05.075" v="18" actId="21"/>
          <ac:picMkLst>
            <pc:docMk/>
            <pc:sldMk cId="1123033345" sldId="256"/>
            <ac:picMk id="2" creationId="{9C686385-3BBF-40D5-BF48-B77168B12C8B}"/>
          </ac:picMkLst>
        </pc:picChg>
        <pc:cxnChg chg="del">
          <ac:chgData name="Fernando Barbosa" userId="26e508f0-5e45-4ff3-9cbc-2459c82fe5c2" providerId="ADAL" clId="{F35A5487-5BB8-43BF-99CF-35FAB7E664CC}" dt="2025-09-10T22:36:09.069" v="19" actId="21"/>
          <ac:cxnSpMkLst>
            <pc:docMk/>
            <pc:sldMk cId="1123033345" sldId="256"/>
            <ac:cxnSpMk id="6" creationId="{6D2B45F1-C27E-4B48-83B5-D938C3D09DF1}"/>
          </ac:cxnSpMkLst>
        </pc:cxnChg>
      </pc:sldChg>
      <pc:sldChg chg="modSp mod">
        <pc:chgData name="Fernando Barbosa" userId="26e508f0-5e45-4ff3-9cbc-2459c82fe5c2" providerId="ADAL" clId="{F35A5487-5BB8-43BF-99CF-35FAB7E664CC}" dt="2025-09-10T22:35:39.818" v="17" actId="20577"/>
        <pc:sldMkLst>
          <pc:docMk/>
          <pc:sldMk cId="700661312" sldId="316"/>
        </pc:sldMkLst>
        <pc:spChg chg="mod">
          <ac:chgData name="Fernando Barbosa" userId="26e508f0-5e45-4ff3-9cbc-2459c82fe5c2" providerId="ADAL" clId="{F35A5487-5BB8-43BF-99CF-35FAB7E664CC}" dt="2025-09-10T22:35:39.818" v="17" actId="20577"/>
          <ac:spMkLst>
            <pc:docMk/>
            <pc:sldMk cId="700661312" sldId="316"/>
            <ac:spMk id="3" creationId="{00000000-0000-0000-0000-000000000000}"/>
          </ac:spMkLst>
        </pc:spChg>
      </pc:sldChg>
      <pc:sldChg chg="addSp modSp add mod">
        <pc:chgData name="Fernando Barbosa" userId="26e508f0-5e45-4ff3-9cbc-2459c82fe5c2" providerId="ADAL" clId="{F35A5487-5BB8-43BF-99CF-35FAB7E664CC}" dt="2025-09-11T00:48:25.954" v="2529" actId="14100"/>
        <pc:sldMkLst>
          <pc:docMk/>
          <pc:sldMk cId="3973344865" sldId="317"/>
        </pc:sldMkLst>
        <pc:spChg chg="add mod">
          <ac:chgData name="Fernando Barbosa" userId="26e508f0-5e45-4ff3-9cbc-2459c82fe5c2" providerId="ADAL" clId="{F35A5487-5BB8-43BF-99CF-35FAB7E664CC}" dt="2025-09-11T00:48:03.456" v="2527" actId="20577"/>
          <ac:spMkLst>
            <pc:docMk/>
            <pc:sldMk cId="3973344865" sldId="317"/>
            <ac:spMk id="4" creationId="{7093EBE7-A1E6-7EA3-0B1C-4D192A3B2FBD}"/>
          </ac:spMkLst>
        </pc:spChg>
        <pc:spChg chg="mod">
          <ac:chgData name="Fernando Barbosa" userId="26e508f0-5e45-4ff3-9cbc-2459c82fe5c2" providerId="ADAL" clId="{F35A5487-5BB8-43BF-99CF-35FAB7E664CC}" dt="2025-09-10T23:39:26.465" v="1811" actId="20577"/>
          <ac:spMkLst>
            <pc:docMk/>
            <pc:sldMk cId="3973344865" sldId="317"/>
            <ac:spMk id="15" creationId="{A54A0522-3F16-7509-AB1A-FEFF499F689A}"/>
          </ac:spMkLst>
        </pc:spChg>
        <pc:spChg chg="mod">
          <ac:chgData name="Fernando Barbosa" userId="26e508f0-5e45-4ff3-9cbc-2459c82fe5c2" providerId="ADAL" clId="{F35A5487-5BB8-43BF-99CF-35FAB7E664CC}" dt="2025-09-10T23:30:42.923" v="1517" actId="20577"/>
          <ac:spMkLst>
            <pc:docMk/>
            <pc:sldMk cId="3973344865" sldId="317"/>
            <ac:spMk id="17" creationId="{A9A745CC-6AB4-B366-87D7-206D7B3CCD17}"/>
          </ac:spMkLst>
        </pc:spChg>
        <pc:picChg chg="add mod">
          <ac:chgData name="Fernando Barbosa" userId="26e508f0-5e45-4ff3-9cbc-2459c82fe5c2" providerId="ADAL" clId="{F35A5487-5BB8-43BF-99CF-35FAB7E664CC}" dt="2025-09-11T00:22:28.600" v="1814" actId="1076"/>
          <ac:picMkLst>
            <pc:docMk/>
            <pc:sldMk cId="3973344865" sldId="317"/>
            <ac:picMk id="3" creationId="{AF285745-84B8-193C-749B-F3D5B615180A}"/>
          </ac:picMkLst>
        </pc:picChg>
        <pc:picChg chg="add mod">
          <ac:chgData name="Fernando Barbosa" userId="26e508f0-5e45-4ff3-9cbc-2459c82fe5c2" providerId="ADAL" clId="{F35A5487-5BB8-43BF-99CF-35FAB7E664CC}" dt="2025-09-11T00:32:35.717" v="2144" actId="14100"/>
          <ac:picMkLst>
            <pc:docMk/>
            <pc:sldMk cId="3973344865" sldId="317"/>
            <ac:picMk id="9" creationId="{0075DDC6-7881-965B-D08B-4BEE63A7CC1E}"/>
          </ac:picMkLst>
        </pc:picChg>
        <pc:picChg chg="add mod">
          <ac:chgData name="Fernando Barbosa" userId="26e508f0-5e45-4ff3-9cbc-2459c82fe5c2" providerId="ADAL" clId="{F35A5487-5BB8-43BF-99CF-35FAB7E664CC}" dt="2025-09-11T00:32:39.702" v="2145" actId="1076"/>
          <ac:picMkLst>
            <pc:docMk/>
            <pc:sldMk cId="3973344865" sldId="317"/>
            <ac:picMk id="11" creationId="{0D5DBF88-3365-2C76-C42C-20357181BA86}"/>
          </ac:picMkLst>
        </pc:picChg>
        <pc:cxnChg chg="add mod">
          <ac:chgData name="Fernando Barbosa" userId="26e508f0-5e45-4ff3-9cbc-2459c82fe5c2" providerId="ADAL" clId="{F35A5487-5BB8-43BF-99CF-35FAB7E664CC}" dt="2025-09-11T00:28:57.213" v="2075" actId="14100"/>
          <ac:cxnSpMkLst>
            <pc:docMk/>
            <pc:sldMk cId="3973344865" sldId="317"/>
            <ac:cxnSpMk id="6" creationId="{841FBCC5-E8C4-F4CA-2165-4502F6E3DF7F}"/>
          </ac:cxnSpMkLst>
        </pc:cxnChg>
        <pc:cxnChg chg="add mod">
          <ac:chgData name="Fernando Barbosa" userId="26e508f0-5e45-4ff3-9cbc-2459c82fe5c2" providerId="ADAL" clId="{F35A5487-5BB8-43BF-99CF-35FAB7E664CC}" dt="2025-09-11T00:48:17.287" v="2528" actId="14100"/>
          <ac:cxnSpMkLst>
            <pc:docMk/>
            <pc:sldMk cId="3973344865" sldId="317"/>
            <ac:cxnSpMk id="13" creationId="{B54E4006-F424-2050-E24A-52B051760476}"/>
          </ac:cxnSpMkLst>
        </pc:cxnChg>
        <pc:cxnChg chg="add mod">
          <ac:chgData name="Fernando Barbosa" userId="26e508f0-5e45-4ff3-9cbc-2459c82fe5c2" providerId="ADAL" clId="{F35A5487-5BB8-43BF-99CF-35FAB7E664CC}" dt="2025-09-11T00:48:25.954" v="2529" actId="14100"/>
          <ac:cxnSpMkLst>
            <pc:docMk/>
            <pc:sldMk cId="3973344865" sldId="317"/>
            <ac:cxnSpMk id="16" creationId="{B911C720-669C-50FF-746E-F73499A1A7FB}"/>
          </ac:cxnSpMkLst>
        </pc:cxnChg>
      </pc:sldChg>
      <pc:sldChg chg="modSp add mod ord">
        <pc:chgData name="Fernando Barbosa" userId="26e508f0-5e45-4ff3-9cbc-2459c82fe5c2" providerId="ADAL" clId="{F35A5487-5BB8-43BF-99CF-35FAB7E664CC}" dt="2025-09-10T23:30:31.571" v="1511"/>
        <pc:sldMkLst>
          <pc:docMk/>
          <pc:sldMk cId="2512907648" sldId="318"/>
        </pc:sldMkLst>
        <pc:spChg chg="mod">
          <ac:chgData name="Fernando Barbosa" userId="26e508f0-5e45-4ff3-9cbc-2459c82fe5c2" providerId="ADAL" clId="{F35A5487-5BB8-43BF-99CF-35FAB7E664CC}" dt="2025-09-10T23:30:22.030" v="1509" actId="20577"/>
          <ac:spMkLst>
            <pc:docMk/>
            <pc:sldMk cId="2512907648" sldId="318"/>
            <ac:spMk id="15" creationId="{D0279C46-4DE9-FB7A-3B26-5EF6D5F58695}"/>
          </ac:spMkLst>
        </pc:spChg>
      </pc:sldChg>
      <pc:sldChg chg="addSp delSp modSp add mod">
        <pc:chgData name="Fernando Barbosa" userId="26e508f0-5e45-4ff3-9cbc-2459c82fe5c2" providerId="ADAL" clId="{F35A5487-5BB8-43BF-99CF-35FAB7E664CC}" dt="2025-09-11T00:45:52.592" v="2501" actId="20577"/>
        <pc:sldMkLst>
          <pc:docMk/>
          <pc:sldMk cId="1083256238" sldId="319"/>
        </pc:sldMkLst>
        <pc:spChg chg="mod">
          <ac:chgData name="Fernando Barbosa" userId="26e508f0-5e45-4ff3-9cbc-2459c82fe5c2" providerId="ADAL" clId="{F35A5487-5BB8-43BF-99CF-35FAB7E664CC}" dt="2025-09-11T00:44:44.132" v="2451" actId="20577"/>
          <ac:spMkLst>
            <pc:docMk/>
            <pc:sldMk cId="1083256238" sldId="319"/>
            <ac:spMk id="4" creationId="{9CE0E1DF-771C-4DC9-0B9B-04DF73B0C58D}"/>
          </ac:spMkLst>
        </pc:spChg>
        <pc:spChg chg="add mod">
          <ac:chgData name="Fernando Barbosa" userId="26e508f0-5e45-4ff3-9cbc-2459c82fe5c2" providerId="ADAL" clId="{F35A5487-5BB8-43BF-99CF-35FAB7E664CC}" dt="2025-09-11T00:41:12.464" v="2338" actId="1076"/>
          <ac:spMkLst>
            <pc:docMk/>
            <pc:sldMk cId="1083256238" sldId="319"/>
            <ac:spMk id="7" creationId="{8EE4FD90-A501-886B-3265-575851C973BD}"/>
          </ac:spMkLst>
        </pc:spChg>
        <pc:spChg chg="add mod">
          <ac:chgData name="Fernando Barbosa" userId="26e508f0-5e45-4ff3-9cbc-2459c82fe5c2" providerId="ADAL" clId="{F35A5487-5BB8-43BF-99CF-35FAB7E664CC}" dt="2025-09-11T00:45:52.592" v="2501" actId="20577"/>
          <ac:spMkLst>
            <pc:docMk/>
            <pc:sldMk cId="1083256238" sldId="319"/>
            <ac:spMk id="8" creationId="{7D0A32C5-05D9-9E45-0BBB-7A466332BAF5}"/>
          </ac:spMkLst>
        </pc:spChg>
        <pc:spChg chg="add mod">
          <ac:chgData name="Fernando Barbosa" userId="26e508f0-5e45-4ff3-9cbc-2459c82fe5c2" providerId="ADAL" clId="{F35A5487-5BB8-43BF-99CF-35FAB7E664CC}" dt="2025-09-11T00:44:13.726" v="2447" actId="14100"/>
          <ac:spMkLst>
            <pc:docMk/>
            <pc:sldMk cId="1083256238" sldId="319"/>
            <ac:spMk id="10" creationId="{D12480B7-5834-A229-42D7-4AF9CF65D02F}"/>
          </ac:spMkLst>
        </pc:spChg>
        <pc:spChg chg="del">
          <ac:chgData name="Fernando Barbosa" userId="26e508f0-5e45-4ff3-9cbc-2459c82fe5c2" providerId="ADAL" clId="{F35A5487-5BB8-43BF-99CF-35FAB7E664CC}" dt="2025-09-11T00:37:04.185" v="2242" actId="21"/>
          <ac:spMkLst>
            <pc:docMk/>
            <pc:sldMk cId="1083256238" sldId="319"/>
            <ac:spMk id="15" creationId="{435D0E37-0378-B643-849B-C93CD91CA69B}"/>
          </ac:spMkLst>
        </pc:spChg>
        <pc:spChg chg="mod">
          <ac:chgData name="Fernando Barbosa" userId="26e508f0-5e45-4ff3-9cbc-2459c82fe5c2" providerId="ADAL" clId="{F35A5487-5BB8-43BF-99CF-35FAB7E664CC}" dt="2025-09-11T00:35:34.190" v="2230" actId="20577"/>
          <ac:spMkLst>
            <pc:docMk/>
            <pc:sldMk cId="1083256238" sldId="319"/>
            <ac:spMk id="17" creationId="{D8405693-94D0-67C6-14B7-8E3113DC566F}"/>
          </ac:spMkLst>
        </pc:spChg>
        <pc:picChg chg="del">
          <ac:chgData name="Fernando Barbosa" userId="26e508f0-5e45-4ff3-9cbc-2459c82fe5c2" providerId="ADAL" clId="{F35A5487-5BB8-43BF-99CF-35FAB7E664CC}" dt="2025-09-11T00:35:42.563" v="2231" actId="478"/>
          <ac:picMkLst>
            <pc:docMk/>
            <pc:sldMk cId="1083256238" sldId="319"/>
            <ac:picMk id="3" creationId="{7CE0AD44-C4E6-BAD4-5974-D98AEAA5FAE7}"/>
          </ac:picMkLst>
        </pc:picChg>
        <pc:picChg chg="add mod">
          <ac:chgData name="Fernando Barbosa" userId="26e508f0-5e45-4ff3-9cbc-2459c82fe5c2" providerId="ADAL" clId="{F35A5487-5BB8-43BF-99CF-35FAB7E664CC}" dt="2025-09-11T00:36:59.371" v="2241" actId="1076"/>
          <ac:picMkLst>
            <pc:docMk/>
            <pc:sldMk cId="1083256238" sldId="319"/>
            <ac:picMk id="5" creationId="{DB87CC3B-C551-4A2A-0639-DEFEFDABCFA2}"/>
          </ac:picMkLst>
        </pc:picChg>
        <pc:picChg chg="del">
          <ac:chgData name="Fernando Barbosa" userId="26e508f0-5e45-4ff3-9cbc-2459c82fe5c2" providerId="ADAL" clId="{F35A5487-5BB8-43BF-99CF-35FAB7E664CC}" dt="2025-09-11T00:35:57.544" v="2235" actId="478"/>
          <ac:picMkLst>
            <pc:docMk/>
            <pc:sldMk cId="1083256238" sldId="319"/>
            <ac:picMk id="9" creationId="{4EFF24B8-BC10-C23A-A16E-5363FC44AB5C}"/>
          </ac:picMkLst>
        </pc:picChg>
        <pc:picChg chg="del">
          <ac:chgData name="Fernando Barbosa" userId="26e508f0-5e45-4ff3-9cbc-2459c82fe5c2" providerId="ADAL" clId="{F35A5487-5BB8-43BF-99CF-35FAB7E664CC}" dt="2025-09-11T00:35:58.669" v="2236" actId="478"/>
          <ac:picMkLst>
            <pc:docMk/>
            <pc:sldMk cId="1083256238" sldId="319"/>
            <ac:picMk id="11" creationId="{CD0FFA29-C3C8-DCFC-930B-65531E857DCC}"/>
          </ac:picMkLst>
        </pc:picChg>
        <pc:cxnChg chg="mod">
          <ac:chgData name="Fernando Barbosa" userId="26e508f0-5e45-4ff3-9cbc-2459c82fe5c2" providerId="ADAL" clId="{F35A5487-5BB8-43BF-99CF-35FAB7E664CC}" dt="2025-09-11T00:35:48.514" v="2232" actId="1076"/>
          <ac:cxnSpMkLst>
            <pc:docMk/>
            <pc:sldMk cId="1083256238" sldId="319"/>
            <ac:cxnSpMk id="6" creationId="{816A477A-83D1-B156-EE35-3445507A7C65}"/>
          </ac:cxnSpMkLst>
        </pc:cxnChg>
        <pc:cxnChg chg="mod">
          <ac:chgData name="Fernando Barbosa" userId="26e508f0-5e45-4ff3-9cbc-2459c82fe5c2" providerId="ADAL" clId="{F35A5487-5BB8-43BF-99CF-35FAB7E664CC}" dt="2025-09-11T00:35:51.237" v="2233" actId="1076"/>
          <ac:cxnSpMkLst>
            <pc:docMk/>
            <pc:sldMk cId="1083256238" sldId="319"/>
            <ac:cxnSpMk id="13" creationId="{C6152222-E66E-0FCE-5BAA-BF386B73B843}"/>
          </ac:cxnSpMkLst>
        </pc:cxnChg>
        <pc:cxnChg chg="mod">
          <ac:chgData name="Fernando Barbosa" userId="26e508f0-5e45-4ff3-9cbc-2459c82fe5c2" providerId="ADAL" clId="{F35A5487-5BB8-43BF-99CF-35FAB7E664CC}" dt="2025-09-11T00:35:54.331" v="2234" actId="1076"/>
          <ac:cxnSpMkLst>
            <pc:docMk/>
            <pc:sldMk cId="1083256238" sldId="319"/>
            <ac:cxnSpMk id="16" creationId="{C4010D0A-F8B6-CFB1-51C0-F7157F06E7C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60124-CB15-F14B-95E7-034535898AAC}"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469A9-FC5C-7947-AB95-626A37A13157}" type="slidenum">
              <a:rPr lang="en-US" smtClean="0"/>
              <a:t>‹#›</a:t>
            </a:fld>
            <a:endParaRPr lang="en-US"/>
          </a:p>
        </p:txBody>
      </p:sp>
    </p:spTree>
    <p:extLst>
      <p:ext uri="{BB962C8B-B14F-4D97-AF65-F5344CB8AC3E}">
        <p14:creationId xmlns:p14="http://schemas.microsoft.com/office/powerpoint/2010/main" val="292632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5408247" y="2790092"/>
            <a:ext cx="6322645"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5408247" y="4642339"/>
            <a:ext cx="6322645"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17D894-DCD4-164B-80FD-D55DD4330E80}" type="datetime1">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03B03-00AE-0540-9DF9-4B27BDA142D8}" type="datetime1">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9133-567B-4610-9B1D-0C29720FE6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860B5C-9987-4024-9BBA-9C91C7556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8BAA6-2942-4D9E-BE9A-4B3C9FEDE5A0}"/>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5" name="Footer Placeholder 4">
            <a:extLst>
              <a:ext uri="{FF2B5EF4-FFF2-40B4-BE49-F238E27FC236}">
                <a16:creationId xmlns:a16="http://schemas.microsoft.com/office/drawing/2014/main" id="{8CE6010D-ED4C-402A-9AC8-66E53F861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C43BD-C5C8-401D-90AE-64D18560EC3E}"/>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395951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6A65-5A5B-465D-8D10-DFE46351F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6615D-5D6B-4EFE-9C0B-8F62F55AD1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3CC75-2713-403A-9499-FE1AF8467A0E}"/>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5" name="Footer Placeholder 4">
            <a:extLst>
              <a:ext uri="{FF2B5EF4-FFF2-40B4-BE49-F238E27FC236}">
                <a16:creationId xmlns:a16="http://schemas.microsoft.com/office/drawing/2014/main" id="{123B0374-5E60-4DEF-A56B-C3BDE9ACF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C0D60-8E80-4DE2-891F-7877EAC419F6}"/>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121470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FA30-FF14-49EF-A1C5-374CEE1F0C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6990D-001E-4607-A79B-808D9C865B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79BCE6-37AE-49C6-9D56-300DB4CFF0A1}"/>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5" name="Footer Placeholder 4">
            <a:extLst>
              <a:ext uri="{FF2B5EF4-FFF2-40B4-BE49-F238E27FC236}">
                <a16:creationId xmlns:a16="http://schemas.microsoft.com/office/drawing/2014/main" id="{D8238C52-D944-4F32-BB21-4D9C47D4A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19B6D-1671-4AC4-A712-3B9337A3D040}"/>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4145603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AC81-E670-4001-8C9D-1BF56CC18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1DFA1-B6C6-4869-8A78-186DB6D013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F638B-0C36-47B2-9822-F63FCCE614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4FDA5-210C-453B-AEA8-F84D18434422}"/>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6" name="Footer Placeholder 5">
            <a:extLst>
              <a:ext uri="{FF2B5EF4-FFF2-40B4-BE49-F238E27FC236}">
                <a16:creationId xmlns:a16="http://schemas.microsoft.com/office/drawing/2014/main" id="{0F685FA8-56DA-4E37-8CCE-DD3E2C6F2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E978A-12BF-4393-9BC4-3C75ECCD401F}"/>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4148384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E936-0688-4F7F-8238-461694676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75434-A2F9-45A8-AD0D-F06E4337F6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82DA3C-97AD-4496-9016-E153453E77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7CB8F3-90BB-4783-A429-C6C488327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3A0BBB-94CE-4BA1-9EFB-DC747C62FC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DBB9F4-2703-4EBF-B12C-651D41EEF4F2}"/>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8" name="Footer Placeholder 7">
            <a:extLst>
              <a:ext uri="{FF2B5EF4-FFF2-40B4-BE49-F238E27FC236}">
                <a16:creationId xmlns:a16="http://schemas.microsoft.com/office/drawing/2014/main" id="{1070EB61-69CA-4001-AC99-7B775E0579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74CA60-5205-4355-84AC-748FCD2D0F92}"/>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62007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AD64-7388-480D-8CE3-5A8F0C2955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3C03BD-5F29-4AEC-ADFF-3EDE17A17187}"/>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4" name="Footer Placeholder 3">
            <a:extLst>
              <a:ext uri="{FF2B5EF4-FFF2-40B4-BE49-F238E27FC236}">
                <a16:creationId xmlns:a16="http://schemas.microsoft.com/office/drawing/2014/main" id="{2BF77E6B-D744-414C-8368-AE69197E4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27C7E-072C-4760-B2FE-BA6C36999A09}"/>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4172142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93881-2659-4279-8F19-69DE7BF1C87F}"/>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3" name="Footer Placeholder 2">
            <a:extLst>
              <a:ext uri="{FF2B5EF4-FFF2-40B4-BE49-F238E27FC236}">
                <a16:creationId xmlns:a16="http://schemas.microsoft.com/office/drawing/2014/main" id="{DC9FA3D4-8D9E-41B1-96B2-B5479FCEDF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B927F-BDBE-4CD7-ADF4-7A854D467388}"/>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3839506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D680-4DA5-4DDB-824B-50766DFB3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EF99DF-7781-4355-BDB7-6D21B9101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8A3F85-C560-482B-A8E7-C145AFEC0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965CED-B9F6-4E03-B472-D4BFD21E04BC}"/>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6" name="Footer Placeholder 5">
            <a:extLst>
              <a:ext uri="{FF2B5EF4-FFF2-40B4-BE49-F238E27FC236}">
                <a16:creationId xmlns:a16="http://schemas.microsoft.com/office/drawing/2014/main" id="{EBDC6C86-07C7-4C03-8345-0FCB3932F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3D282-E120-467E-B2E8-5DEC4B9C8B25}"/>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36347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A44B01-5F38-1B43-8299-277CC3016A34}" type="datetime1">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D6D2-AC2A-42EE-9781-E5D4E4FFD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994A3F-282E-42C2-A5A7-C85E153C8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B4B5E0-9115-4BB6-9205-18E66008A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8931B3-FAAA-4EAA-8A03-6AB0DC2DB3DE}"/>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6" name="Footer Placeholder 5">
            <a:extLst>
              <a:ext uri="{FF2B5EF4-FFF2-40B4-BE49-F238E27FC236}">
                <a16:creationId xmlns:a16="http://schemas.microsoft.com/office/drawing/2014/main" id="{C15A8B22-E99A-48F9-8F3E-50EE73F54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238E9-4C72-4AA5-A195-69F540068BD7}"/>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1528181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45CE-A030-4CFB-BC2C-EEB557A890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A1707-6528-4995-BF80-C5B2249EF1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C4AEF-FE2E-4C5B-8E8F-F7F294F4A5B3}"/>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5" name="Footer Placeholder 4">
            <a:extLst>
              <a:ext uri="{FF2B5EF4-FFF2-40B4-BE49-F238E27FC236}">
                <a16:creationId xmlns:a16="http://schemas.microsoft.com/office/drawing/2014/main" id="{25FC6193-592D-48D3-A871-81B12B42E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7337D-47C3-44CA-8813-DCC58DD43127}"/>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985273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D7E095-985C-4073-B0F8-CC6518B799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E0C9A-0ABE-427B-93C1-337F0EB216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B621F-0B1C-4EA3-91CD-A33B7B604067}"/>
              </a:ext>
            </a:extLst>
          </p:cNvPr>
          <p:cNvSpPr>
            <a:spLocks noGrp="1"/>
          </p:cNvSpPr>
          <p:nvPr>
            <p:ph type="dt" sz="half" idx="10"/>
          </p:nvPr>
        </p:nvSpPr>
        <p:spPr/>
        <p:txBody>
          <a:bodyPr/>
          <a:lstStyle/>
          <a:p>
            <a:fld id="{F9C0ED7F-022C-4B10-AA75-723C3B8BFE54}" type="datetimeFigureOut">
              <a:rPr lang="en-US" smtClean="0"/>
              <a:t>9/10/2025</a:t>
            </a:fld>
            <a:endParaRPr lang="en-US"/>
          </a:p>
        </p:txBody>
      </p:sp>
      <p:sp>
        <p:nvSpPr>
          <p:cNvPr id="5" name="Footer Placeholder 4">
            <a:extLst>
              <a:ext uri="{FF2B5EF4-FFF2-40B4-BE49-F238E27FC236}">
                <a16:creationId xmlns:a16="http://schemas.microsoft.com/office/drawing/2014/main" id="{0B8EBEED-8E37-489A-9CE6-2CC3ABD26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638C2-22DD-4F57-BA6F-640684A6CE2C}"/>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81769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A344F-17B9-FB48-8338-0A1233FB437E}" type="datetime1">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AF9CC-D242-D342-B0B5-DED381761A59}" type="datetime1">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08F6E8-73CF-6544-8553-794C470F2E25}" type="datetime1">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53825-04C1-3E4B-A82F-9B37335206D0}" type="datetime1">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D0E66-2570-B746-9259-DC53E0AC1017}" type="datetime1">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84C19-65D0-E64B-BAC6-C2E03DE9EF60}" type="datetime1">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1F73F-0E9A-7141-8C17-51C15C49D7D4}" type="datetime1">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89AF5FA7-DAFA-A74F-8057-22769DAD18BF}" type="datetime1">
              <a:rPr lang="en-US" smtClean="0"/>
              <a:t>9/10/2025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9329616" y="6356352"/>
            <a:ext cx="27432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srcRect/>
          <a:stretch/>
        </p:blipFill>
        <p:spPr>
          <a:xfrm>
            <a:off x="0" y="0"/>
            <a:ext cx="12192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E25A7-344E-4DB0-815B-DDAB16D10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81A3B-24BF-45F8-B218-B48BFF4EA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A26C2-B368-403E-AE21-069BBABD01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0ED7F-022C-4B10-AA75-723C3B8BFE54}" type="datetimeFigureOut">
              <a:rPr lang="en-US" smtClean="0"/>
              <a:t>9/10/2025</a:t>
            </a:fld>
            <a:endParaRPr lang="en-US"/>
          </a:p>
        </p:txBody>
      </p:sp>
      <p:sp>
        <p:nvSpPr>
          <p:cNvPr id="5" name="Footer Placeholder 4">
            <a:extLst>
              <a:ext uri="{FF2B5EF4-FFF2-40B4-BE49-F238E27FC236}">
                <a16:creationId xmlns:a16="http://schemas.microsoft.com/office/drawing/2014/main" id="{6F132DAC-B75F-4A31-ADFE-BCA48C6BB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4BC237-0C78-4A5C-B9F4-97698CEA6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25286-7364-4EC8-B48B-9AC787F8857B}" type="slidenum">
              <a:rPr lang="en-US" smtClean="0"/>
              <a:t>‹#›</a:t>
            </a:fld>
            <a:endParaRPr lang="en-US"/>
          </a:p>
        </p:txBody>
      </p:sp>
    </p:spTree>
    <p:extLst>
      <p:ext uri="{BB962C8B-B14F-4D97-AF65-F5344CB8AC3E}">
        <p14:creationId xmlns:p14="http://schemas.microsoft.com/office/powerpoint/2010/main" val="767204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4006" y="1983661"/>
            <a:ext cx="8370199" cy="1774948"/>
          </a:xfrm>
        </p:spPr>
        <p:txBody>
          <a:bodyPr>
            <a:normAutofit/>
          </a:bodyPr>
          <a:lstStyle/>
          <a:p>
            <a:r>
              <a:rPr lang="en-US" dirty="0"/>
              <a:t>Electronics &amp; DAQ WG</a:t>
            </a:r>
            <a:br>
              <a:rPr lang="en-US" dirty="0"/>
            </a:br>
            <a:endParaRPr lang="en-US" sz="4000" dirty="0"/>
          </a:p>
        </p:txBody>
      </p:sp>
      <p:sp>
        <p:nvSpPr>
          <p:cNvPr id="3" name="Subtitle 2"/>
          <p:cNvSpPr>
            <a:spLocks noGrp="1"/>
          </p:cNvSpPr>
          <p:nvPr>
            <p:ph type="subTitle" idx="1"/>
          </p:nvPr>
        </p:nvSpPr>
        <p:spPr>
          <a:xfrm>
            <a:off x="3578712" y="4283198"/>
            <a:ext cx="6906754" cy="1061583"/>
          </a:xfrm>
        </p:spPr>
        <p:txBody>
          <a:bodyPr vert="horz" lIns="91440" tIns="45720" rIns="91440" bIns="45720" rtlCol="0" anchor="t">
            <a:normAutofit/>
          </a:bodyPr>
          <a:lstStyle/>
          <a:p>
            <a:r>
              <a:rPr lang="en-US" dirty="0"/>
              <a:t>Fernando Barbosa (</a:t>
            </a:r>
            <a:r>
              <a:rPr lang="en-US" dirty="0" err="1"/>
              <a:t>JLab</a:t>
            </a:r>
            <a:r>
              <a:rPr lang="en-US" dirty="0"/>
              <a:t>)</a:t>
            </a:r>
          </a:p>
          <a:p>
            <a:r>
              <a:rPr lang="en-US" dirty="0"/>
              <a:t>11 September 2025</a:t>
            </a:r>
          </a:p>
          <a:p>
            <a:endParaRPr lang="en-US" dirty="0"/>
          </a:p>
        </p:txBody>
      </p:sp>
    </p:spTree>
    <p:extLst>
      <p:ext uri="{BB962C8B-B14F-4D97-AF65-F5344CB8AC3E}">
        <p14:creationId xmlns:p14="http://schemas.microsoft.com/office/powerpoint/2010/main" val="70066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742C9BD-30AA-4276-AA6D-F6F83C879FD0}"/>
              </a:ext>
            </a:extLst>
          </p:cNvPr>
          <p:cNvSpPr txBox="1"/>
          <p:nvPr/>
        </p:nvSpPr>
        <p:spPr>
          <a:xfrm>
            <a:off x="750627" y="874455"/>
            <a:ext cx="10690746" cy="5016758"/>
          </a:xfrm>
          <a:prstGeom prst="rect">
            <a:avLst/>
          </a:prstGeom>
          <a:noFill/>
        </p:spPr>
        <p:txBody>
          <a:bodyPr wrap="square" rtlCol="0">
            <a:spAutoFit/>
          </a:bodyPr>
          <a:lstStyle/>
          <a:p>
            <a:pPr lvl="1">
              <a:defRPr/>
            </a:pPr>
            <a:r>
              <a:rPr lang="en-US" sz="2000" u="sng" dirty="0">
                <a:latin typeface="Calibri" panose="020F0502020204030204"/>
              </a:rPr>
              <a:t>Today’s Topics:</a:t>
            </a:r>
          </a:p>
          <a:p>
            <a:pPr marL="742950" lvl="1" indent="-285750">
              <a:buFont typeface="Arial" panose="020B0604020202020204" pitchFamily="34" charset="0"/>
              <a:buChar char="•"/>
              <a:defRPr/>
            </a:pPr>
            <a:r>
              <a:rPr lang="en-US" sz="2000" dirty="0">
                <a:latin typeface="Calibri" panose="020F0502020204030204"/>
              </a:rPr>
              <a:t>Summary of the E&amp;DAQ IPDR3 Review - Jeff</a:t>
            </a:r>
          </a:p>
          <a:p>
            <a:pPr marL="742950" lvl="1" indent="-285750">
              <a:buFont typeface="Arial" panose="020B0604020202020204" pitchFamily="34" charset="0"/>
              <a:buChar char="•"/>
              <a:defRPr/>
            </a:pPr>
            <a:endParaRPr lang="en-US" sz="2000" dirty="0">
              <a:latin typeface="Calibri" panose="020F0502020204030204"/>
            </a:endParaRPr>
          </a:p>
          <a:p>
            <a:pPr marL="742950" lvl="1" indent="-285750">
              <a:buFont typeface="Arial" panose="020B0604020202020204" pitchFamily="34" charset="0"/>
              <a:buChar char="•"/>
              <a:defRPr/>
            </a:pPr>
            <a:r>
              <a:rPr lang="en-US" sz="2000" dirty="0">
                <a:latin typeface="Calibri" panose="020F0502020204030204"/>
              </a:rPr>
              <a:t>Further notes on VTRX+ and Power Diagrams from IPDR3 - Fernando</a:t>
            </a:r>
          </a:p>
          <a:p>
            <a:pPr marL="1200150" lvl="2" indent="-285750">
              <a:buFont typeface="Arial" panose="020B0604020202020204" pitchFamily="34" charset="0"/>
              <a:buChar char="•"/>
              <a:defRPr/>
            </a:pPr>
            <a:endParaRPr lang="en-US" sz="2000" dirty="0">
              <a:latin typeface="Calibri" panose="020F0502020204030204"/>
            </a:endParaRPr>
          </a:p>
          <a:p>
            <a:pPr marL="742950" lvl="1" indent="-285750">
              <a:buFont typeface="Arial" panose="020B0604020202020204" pitchFamily="34" charset="0"/>
              <a:buChar char="•"/>
              <a:defRPr/>
            </a:pPr>
            <a:r>
              <a:rPr lang="en-US" sz="2000" dirty="0">
                <a:latin typeface="Calibri" panose="020F0502020204030204"/>
              </a:rPr>
              <a:t>RDO form factor (continuation from 14 August 2025 E&amp;DAQ WG meeting) - William</a:t>
            </a:r>
          </a:p>
          <a:p>
            <a:pPr lvl="1">
              <a:defRPr/>
            </a:pPr>
            <a:endParaRPr lang="en-US" sz="2000" dirty="0">
              <a:latin typeface="Calibri" panose="020F0502020204030204"/>
            </a:endParaRPr>
          </a:p>
          <a:p>
            <a:pPr marL="742950" lvl="1" indent="-285750">
              <a:buFont typeface="Arial" panose="020B0604020202020204" pitchFamily="34" charset="0"/>
              <a:buChar char="•"/>
              <a:defRPr/>
            </a:pPr>
            <a:r>
              <a:rPr lang="en-US" sz="2000" dirty="0">
                <a:latin typeface="Calibri" panose="020F0502020204030204"/>
              </a:rPr>
              <a:t>AOB</a:t>
            </a:r>
          </a:p>
          <a:p>
            <a:pPr marL="742950" lvl="1" indent="-285750">
              <a:buFont typeface="Arial" panose="020B0604020202020204" pitchFamily="34" charset="0"/>
              <a:buChar char="•"/>
              <a:defRPr/>
            </a:pPr>
            <a:endParaRPr lang="en-US" sz="2000" dirty="0">
              <a:latin typeface="Calibri" panose="020F0502020204030204"/>
            </a:endParaRPr>
          </a:p>
          <a:p>
            <a:pPr lvl="1">
              <a:defRPr/>
            </a:pPr>
            <a:endParaRPr lang="en-US" sz="2000" dirty="0">
              <a:latin typeface="Calibri" panose="020F0502020204030204"/>
            </a:endParaRPr>
          </a:p>
          <a:p>
            <a:pPr lvl="1">
              <a:defRPr/>
            </a:pPr>
            <a:r>
              <a:rPr lang="en-US" sz="2000" u="sng" dirty="0">
                <a:latin typeface="Calibri" panose="020F0502020204030204"/>
              </a:rPr>
              <a:t>Upcoming meetings:</a:t>
            </a:r>
          </a:p>
          <a:p>
            <a:pPr marL="800100" lvl="1" indent="-342900">
              <a:buFont typeface="Wingdings" panose="05000000000000000000" pitchFamily="2" charset="2"/>
              <a:buChar char="q"/>
              <a:defRPr/>
            </a:pPr>
            <a:r>
              <a:rPr lang="en-US" sz="2000" dirty="0">
                <a:latin typeface="Calibri" panose="020F0502020204030204"/>
              </a:rPr>
              <a:t>25 September 2025 – E&amp;DAQ WG: DC-DC converters</a:t>
            </a:r>
          </a:p>
          <a:p>
            <a:pPr marL="1257300" lvl="2" indent="-342900">
              <a:buFont typeface="Arial" panose="020B0604020202020204" pitchFamily="34" charset="0"/>
              <a:buChar char="•"/>
              <a:defRPr/>
            </a:pPr>
            <a:r>
              <a:rPr lang="en-US" sz="2000" dirty="0">
                <a:latin typeface="Calibri" panose="020F0502020204030204"/>
              </a:rPr>
              <a:t>Recent measurements on bPOL48</a:t>
            </a:r>
          </a:p>
          <a:p>
            <a:pPr marL="1257300" lvl="2" indent="-342900">
              <a:buFont typeface="Arial" panose="020B0604020202020204" pitchFamily="34" charset="0"/>
              <a:buChar char="•"/>
              <a:defRPr/>
            </a:pPr>
            <a:r>
              <a:rPr lang="en-US" sz="2000" dirty="0">
                <a:latin typeface="Calibri" panose="020F0502020204030204"/>
              </a:rPr>
              <a:t>Review of quantities needed – bPOL48 controller ASICs and modules</a:t>
            </a:r>
          </a:p>
          <a:p>
            <a:pPr marL="1257300" lvl="2" indent="-342900">
              <a:buFont typeface="Arial" panose="020B0604020202020204" pitchFamily="34" charset="0"/>
              <a:buChar char="•"/>
              <a:defRPr/>
            </a:pPr>
            <a:endParaRPr lang="en-US" sz="2000" dirty="0">
              <a:latin typeface="Calibri" panose="020F0502020204030204"/>
            </a:endParaRPr>
          </a:p>
          <a:p>
            <a:pPr marL="800100" lvl="1" indent="-342900">
              <a:buFont typeface="Wingdings" panose="05000000000000000000" pitchFamily="2" charset="2"/>
              <a:buChar char="q"/>
              <a:defRPr/>
            </a:pPr>
            <a:r>
              <a:rPr lang="en-US" sz="2000" dirty="0">
                <a:latin typeface="Calibri" panose="020F0502020204030204"/>
              </a:rPr>
              <a:t>29 September 2025 – TIC: concurrence on the 32/36 </a:t>
            </a:r>
            <a:r>
              <a:rPr lang="en-US" sz="2000" dirty="0" err="1">
                <a:latin typeface="Calibri" panose="020F0502020204030204"/>
              </a:rPr>
              <a:t>ch</a:t>
            </a:r>
            <a:r>
              <a:rPr lang="en-US" sz="2000" dirty="0">
                <a:latin typeface="Calibri" panose="020F0502020204030204"/>
              </a:rPr>
              <a:t> CALOROC choice</a:t>
            </a:r>
          </a:p>
        </p:txBody>
      </p:sp>
      <p:sp>
        <p:nvSpPr>
          <p:cNvPr id="17" name="Title 1">
            <a:extLst>
              <a:ext uri="{FF2B5EF4-FFF2-40B4-BE49-F238E27FC236}">
                <a16:creationId xmlns:a16="http://schemas.microsoft.com/office/drawing/2014/main" id="{5CE149BA-F25A-4330-870E-528299409899}"/>
              </a:ext>
            </a:extLst>
          </p:cNvPr>
          <p:cNvSpPr txBox="1">
            <a:spLocks/>
          </p:cNvSpPr>
          <p:nvPr/>
        </p:nvSpPr>
        <p:spPr>
          <a:xfrm>
            <a:off x="750627" y="405756"/>
            <a:ext cx="3646404" cy="510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t>Welcome &amp; News</a:t>
            </a:r>
            <a:endParaRPr kumimoji="0" lang="en-US" sz="2400" b="0" i="0" u="none" strike="noStrike" kern="1200" cap="none" spc="0" normalizeH="0" baseline="0" noProof="0" dirty="0">
              <a:ln>
                <a:noFill/>
              </a:ln>
              <a:solidFill>
                <a:srgbClr val="30519D"/>
              </a:solidFill>
              <a:effectLst/>
              <a:uLnTx/>
              <a:uFillTx/>
              <a:latin typeface="Arial" charset="0"/>
              <a:cs typeface="Arial" charset="0"/>
            </a:endParaRPr>
          </a:p>
        </p:txBody>
      </p:sp>
    </p:spTree>
    <p:extLst>
      <p:ext uri="{BB962C8B-B14F-4D97-AF65-F5344CB8AC3E}">
        <p14:creationId xmlns:p14="http://schemas.microsoft.com/office/powerpoint/2010/main" val="112303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278EC-5571-DFB2-CB44-0774B10A02B2}"/>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D0279C46-4DE9-FB7A-3B26-5EF6D5F58695}"/>
              </a:ext>
            </a:extLst>
          </p:cNvPr>
          <p:cNvSpPr txBox="1"/>
          <p:nvPr/>
        </p:nvSpPr>
        <p:spPr>
          <a:xfrm>
            <a:off x="265205" y="916173"/>
            <a:ext cx="10690746" cy="5016758"/>
          </a:xfrm>
          <a:prstGeom prst="rect">
            <a:avLst/>
          </a:prstGeom>
          <a:noFill/>
        </p:spPr>
        <p:txBody>
          <a:bodyPr wrap="square" rtlCol="0">
            <a:spAutoFit/>
          </a:bodyPr>
          <a:lstStyle/>
          <a:p>
            <a:pPr lvl="1">
              <a:defRPr/>
            </a:pPr>
            <a:r>
              <a:rPr lang="en-US" sz="2000" u="sng" dirty="0">
                <a:latin typeface="Calibri" panose="020F0502020204030204"/>
              </a:rPr>
              <a:t>Comments from reviewers related to power:</a:t>
            </a:r>
          </a:p>
          <a:p>
            <a:pPr lvl="1">
              <a:defRPr/>
            </a:pPr>
            <a:r>
              <a:rPr lang="en-US" sz="2000" dirty="0"/>
              <a:t>1) </a:t>
            </a:r>
            <a:r>
              <a:rPr lang="en-US" sz="2000" dirty="0">
                <a:solidFill>
                  <a:srgbClr val="0000FF"/>
                </a:solidFill>
              </a:rPr>
              <a:t>Power Budgeting</a:t>
            </a:r>
            <a:r>
              <a:rPr lang="en-US" sz="2000" dirty="0"/>
              <a:t> - Clearly define the expected total power consumption of the detector, including all subsystems, to support infrastructure planning and risk mitigation.</a:t>
            </a:r>
          </a:p>
          <a:p>
            <a:pPr lvl="1">
              <a:defRPr/>
            </a:pPr>
            <a:r>
              <a:rPr lang="en-US" sz="2000" dirty="0"/>
              <a:t>2) </a:t>
            </a:r>
            <a:r>
              <a:rPr lang="en-US" sz="2000" dirty="0">
                <a:solidFill>
                  <a:srgbClr val="0000FF"/>
                </a:solidFill>
              </a:rPr>
              <a:t>Power Distribution Tree </a:t>
            </a:r>
            <a:r>
              <a:rPr lang="en-US" sz="2000" dirty="0"/>
              <a:t>- Provide a detailed power-tree diagram showing power flow from sources to endpoints, including estimated losses at each stage.</a:t>
            </a:r>
          </a:p>
          <a:p>
            <a:pPr lvl="1">
              <a:defRPr/>
            </a:pPr>
            <a:r>
              <a:rPr lang="en-US" sz="2000" dirty="0"/>
              <a:t>4) </a:t>
            </a:r>
            <a:r>
              <a:rPr lang="en-US" sz="2000" dirty="0">
                <a:solidFill>
                  <a:srgbClr val="0000FF"/>
                </a:solidFill>
              </a:rPr>
              <a:t>Wire Gauges &amp; IR Drops </a:t>
            </a:r>
            <a:r>
              <a:rPr lang="en-US" sz="2000" dirty="0"/>
              <a:t>- Specify wire gauge selections and analyze voltage drops (IR drops) across all power lines to ensure reliable operation under load. Examine the effect of IR drops during powered steady state operation when unexpected clock drop out occurs on detector mounted electronics including DCDC converters and ASICs.</a:t>
            </a:r>
          </a:p>
          <a:p>
            <a:pPr lvl="1">
              <a:defRPr/>
            </a:pPr>
            <a:r>
              <a:rPr lang="en-US" sz="2000" dirty="0"/>
              <a:t>5) </a:t>
            </a:r>
            <a:r>
              <a:rPr lang="en-US" sz="2000" dirty="0">
                <a:solidFill>
                  <a:srgbClr val="0000FF"/>
                </a:solidFill>
              </a:rPr>
              <a:t>Power-Up/Down Sequences </a:t>
            </a:r>
            <a:r>
              <a:rPr lang="en-US" sz="2000" dirty="0"/>
              <a:t>- Document safe power-up and power-down sequences to protect sensitive electronics and maintain system integrity.</a:t>
            </a:r>
          </a:p>
          <a:p>
            <a:pPr lvl="1">
              <a:defRPr/>
            </a:pPr>
            <a:endParaRPr lang="en-US" sz="2000" u="sng" dirty="0">
              <a:latin typeface="Calibri" panose="020F0502020204030204"/>
            </a:endParaRPr>
          </a:p>
          <a:p>
            <a:pPr marL="800100" lvl="1" indent="-342900">
              <a:buFont typeface="Wingdings" panose="05000000000000000000" pitchFamily="2" charset="2"/>
              <a:buChar char="Ø"/>
              <a:defRPr/>
            </a:pPr>
            <a:r>
              <a:rPr lang="en-US" sz="2000" dirty="0">
                <a:latin typeface="Calibri" panose="020F0502020204030204"/>
              </a:rPr>
              <a:t>Develop power distribution system diagrams from main supply to point-of-use, with wire gauges, fusing, IR drops, power budgeting – per sub-system/sub-detector.</a:t>
            </a:r>
          </a:p>
          <a:p>
            <a:pPr marL="800100" lvl="1" indent="-342900">
              <a:buFont typeface="Wingdings" panose="05000000000000000000" pitchFamily="2" charset="2"/>
              <a:buChar char="Ø"/>
              <a:defRPr/>
            </a:pPr>
            <a:r>
              <a:rPr lang="en-US" sz="2000" dirty="0">
                <a:latin typeface="Calibri" panose="020F0502020204030204"/>
              </a:rPr>
              <a:t>Refine cooling requirements for input to infrastructure and integration.</a:t>
            </a:r>
          </a:p>
          <a:p>
            <a:pPr marL="800100" lvl="1" indent="-342900">
              <a:buFont typeface="Wingdings" panose="05000000000000000000" pitchFamily="2" charset="2"/>
              <a:buChar char="Ø"/>
              <a:defRPr/>
            </a:pPr>
            <a:r>
              <a:rPr lang="en-US" sz="2000" dirty="0">
                <a:latin typeface="Calibri" panose="020F0502020204030204"/>
              </a:rPr>
              <a:t>Develop document on power sequencing and behavior analysis from possible failure modes.</a:t>
            </a:r>
          </a:p>
        </p:txBody>
      </p:sp>
      <p:sp>
        <p:nvSpPr>
          <p:cNvPr id="17" name="Title 1">
            <a:extLst>
              <a:ext uri="{FF2B5EF4-FFF2-40B4-BE49-F238E27FC236}">
                <a16:creationId xmlns:a16="http://schemas.microsoft.com/office/drawing/2014/main" id="{D58A1E5B-2151-175D-5694-5FCDA3DCCCDD}"/>
              </a:ext>
            </a:extLst>
          </p:cNvPr>
          <p:cNvSpPr txBox="1">
            <a:spLocks/>
          </p:cNvSpPr>
          <p:nvPr/>
        </p:nvSpPr>
        <p:spPr>
          <a:xfrm>
            <a:off x="750626" y="405756"/>
            <a:ext cx="6158173" cy="51041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t>Further notes on Power Diagrams from IPDR3</a:t>
            </a:r>
            <a:endParaRPr kumimoji="0" lang="en-US" sz="2400" b="0" i="0" u="none" strike="noStrike" kern="1200" cap="none" spc="0" normalizeH="0" baseline="0" noProof="0" dirty="0">
              <a:ln>
                <a:noFill/>
              </a:ln>
              <a:solidFill>
                <a:srgbClr val="30519D"/>
              </a:solidFill>
              <a:effectLst/>
              <a:uLnTx/>
              <a:uFillTx/>
              <a:latin typeface="Arial" charset="0"/>
              <a:cs typeface="Arial" charset="0"/>
            </a:endParaRPr>
          </a:p>
        </p:txBody>
      </p:sp>
    </p:spTree>
    <p:extLst>
      <p:ext uri="{BB962C8B-B14F-4D97-AF65-F5344CB8AC3E}">
        <p14:creationId xmlns:p14="http://schemas.microsoft.com/office/powerpoint/2010/main" val="251290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9BC0-940D-2621-675B-BF4E16EB1CC7}"/>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A54A0522-3F16-7509-AB1A-FEFF499F689A}"/>
              </a:ext>
            </a:extLst>
          </p:cNvPr>
          <p:cNvSpPr txBox="1"/>
          <p:nvPr/>
        </p:nvSpPr>
        <p:spPr>
          <a:xfrm>
            <a:off x="265205" y="916173"/>
            <a:ext cx="10690746" cy="1015663"/>
          </a:xfrm>
          <a:prstGeom prst="rect">
            <a:avLst/>
          </a:prstGeom>
          <a:noFill/>
        </p:spPr>
        <p:txBody>
          <a:bodyPr wrap="square" rtlCol="0">
            <a:spAutoFit/>
          </a:bodyPr>
          <a:lstStyle/>
          <a:p>
            <a:pPr lvl="1">
              <a:defRPr/>
            </a:pPr>
            <a:r>
              <a:rPr lang="en-US" sz="2000" u="sng" dirty="0">
                <a:latin typeface="Calibri" panose="020F0502020204030204"/>
              </a:rPr>
              <a:t>From discussions with Filippo Costa (CERN ITS3):</a:t>
            </a:r>
          </a:p>
          <a:p>
            <a:pPr marL="800100" lvl="1" indent="-342900">
              <a:buFont typeface="Arial" panose="020B0604020202020204" pitchFamily="34" charset="0"/>
              <a:buChar char="•"/>
              <a:defRPr/>
            </a:pPr>
            <a:r>
              <a:rPr lang="en-US" sz="2000" dirty="0"/>
              <a:t>Documented experience from ITS3 group (file uploaded with permission from Filippo)</a:t>
            </a:r>
          </a:p>
          <a:p>
            <a:pPr marL="800100" lvl="1" indent="-342900">
              <a:buFont typeface="Arial" panose="020B0604020202020204" pitchFamily="34" charset="0"/>
              <a:buChar char="•"/>
              <a:defRPr/>
            </a:pPr>
            <a:r>
              <a:rPr lang="en-US" sz="2000" dirty="0"/>
              <a:t>VTRX+ is very, very fragile (as we have heard previously)</a:t>
            </a:r>
            <a:endParaRPr lang="en-US" sz="2000" dirty="0">
              <a:latin typeface="Calibri" panose="020F0502020204030204"/>
            </a:endParaRPr>
          </a:p>
        </p:txBody>
      </p:sp>
      <p:sp>
        <p:nvSpPr>
          <p:cNvPr id="17" name="Title 1">
            <a:extLst>
              <a:ext uri="{FF2B5EF4-FFF2-40B4-BE49-F238E27FC236}">
                <a16:creationId xmlns:a16="http://schemas.microsoft.com/office/drawing/2014/main" id="{A9A745CC-6AB4-B366-87D7-206D7B3CCD17}"/>
              </a:ext>
            </a:extLst>
          </p:cNvPr>
          <p:cNvSpPr txBox="1">
            <a:spLocks/>
          </p:cNvSpPr>
          <p:nvPr/>
        </p:nvSpPr>
        <p:spPr>
          <a:xfrm>
            <a:off x="750626" y="405756"/>
            <a:ext cx="6158173" cy="510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t>Further notes on VTRX+</a:t>
            </a:r>
            <a:endParaRPr kumimoji="0" lang="en-US" sz="2400" b="0" i="0" u="none" strike="noStrike" kern="1200" cap="none" spc="0" normalizeH="0" baseline="0" noProof="0" dirty="0">
              <a:ln>
                <a:noFill/>
              </a:ln>
              <a:solidFill>
                <a:srgbClr val="30519D"/>
              </a:solidFill>
              <a:effectLst/>
              <a:uLnTx/>
              <a:uFillTx/>
              <a:latin typeface="Arial" charset="0"/>
              <a:cs typeface="Arial" charset="0"/>
            </a:endParaRPr>
          </a:p>
        </p:txBody>
      </p:sp>
      <p:pic>
        <p:nvPicPr>
          <p:cNvPr id="3" name="Picture 2">
            <a:extLst>
              <a:ext uri="{FF2B5EF4-FFF2-40B4-BE49-F238E27FC236}">
                <a16:creationId xmlns:a16="http://schemas.microsoft.com/office/drawing/2014/main" id="{AF285745-84B8-193C-749B-F3D5B615180A}"/>
              </a:ext>
            </a:extLst>
          </p:cNvPr>
          <p:cNvPicPr>
            <a:picLocks noChangeAspect="1"/>
          </p:cNvPicPr>
          <p:nvPr/>
        </p:nvPicPr>
        <p:blipFill>
          <a:blip r:embed="rId2"/>
          <a:stretch>
            <a:fillRect/>
          </a:stretch>
        </p:blipFill>
        <p:spPr>
          <a:xfrm>
            <a:off x="1195890" y="1931836"/>
            <a:ext cx="1988992" cy="3139712"/>
          </a:xfrm>
          <a:prstGeom prst="rect">
            <a:avLst/>
          </a:prstGeom>
        </p:spPr>
      </p:pic>
      <p:sp>
        <p:nvSpPr>
          <p:cNvPr id="4" name="TextBox 3">
            <a:extLst>
              <a:ext uri="{FF2B5EF4-FFF2-40B4-BE49-F238E27FC236}">
                <a16:creationId xmlns:a16="http://schemas.microsoft.com/office/drawing/2014/main" id="{7093EBE7-A1E6-7EA3-0B1C-4D192A3B2FBD}"/>
              </a:ext>
            </a:extLst>
          </p:cNvPr>
          <p:cNvSpPr txBox="1"/>
          <p:nvPr/>
        </p:nvSpPr>
        <p:spPr>
          <a:xfrm>
            <a:off x="3520550" y="2025184"/>
            <a:ext cx="6018561" cy="3477875"/>
          </a:xfrm>
          <a:prstGeom prst="rect">
            <a:avLst/>
          </a:prstGeom>
          <a:noFill/>
        </p:spPr>
        <p:txBody>
          <a:bodyPr wrap="square" rtlCol="0">
            <a:spAutoFit/>
          </a:bodyPr>
          <a:lstStyle/>
          <a:p>
            <a:pPr>
              <a:defRPr/>
            </a:pPr>
            <a:r>
              <a:rPr lang="en-US" sz="2000" dirty="0">
                <a:solidFill>
                  <a:srgbClr val="0000FF"/>
                </a:solidFill>
                <a:latin typeface="Calibri" panose="020F0502020204030204"/>
              </a:rPr>
              <a:t>Sheath – bundles and protects 5 fibers: free to slide</a:t>
            </a:r>
          </a:p>
          <a:p>
            <a:pPr marL="800100" lvl="1" indent="-342900">
              <a:buFont typeface="Arial" panose="020B0604020202020204" pitchFamily="34" charset="0"/>
              <a:buChar char="•"/>
              <a:defRPr/>
            </a:pPr>
            <a:r>
              <a:rPr lang="en-US" sz="2000" dirty="0">
                <a:solidFill>
                  <a:srgbClr val="0000FF"/>
                </a:solidFill>
                <a:latin typeface="Calibri" panose="020F0502020204030204"/>
              </a:rPr>
              <a:t>Sliding may damage fibers at PCB</a:t>
            </a:r>
          </a:p>
          <a:p>
            <a:pPr marL="1257300" lvl="2" indent="-342900">
              <a:buFont typeface="Wingdings" panose="05000000000000000000" pitchFamily="2" charset="2"/>
              <a:buChar char="Ø"/>
              <a:defRPr/>
            </a:pPr>
            <a:r>
              <a:rPr lang="en-US" sz="2000" dirty="0">
                <a:solidFill>
                  <a:srgbClr val="00B050"/>
                </a:solidFill>
                <a:latin typeface="Calibri" panose="020F0502020204030204"/>
              </a:rPr>
              <a:t>Apply glue before use, as shown</a:t>
            </a:r>
          </a:p>
          <a:p>
            <a:pPr>
              <a:defRPr/>
            </a:pPr>
            <a:r>
              <a:rPr lang="en-US" sz="2000" dirty="0">
                <a:solidFill>
                  <a:srgbClr val="0000FF"/>
                </a:solidFill>
                <a:latin typeface="Calibri" panose="020F0502020204030204"/>
              </a:rPr>
              <a:t>Keep fibers on plane with PCB and secured</a:t>
            </a:r>
          </a:p>
          <a:p>
            <a:pPr>
              <a:defRPr/>
            </a:pPr>
            <a:endParaRPr lang="en-US" sz="2000" dirty="0">
              <a:solidFill>
                <a:srgbClr val="0000FF"/>
              </a:solidFill>
              <a:latin typeface="Calibri" panose="020F0502020204030204"/>
            </a:endParaRPr>
          </a:p>
          <a:p>
            <a:pPr>
              <a:defRPr/>
            </a:pPr>
            <a:endParaRPr lang="en-US" sz="2000" dirty="0">
              <a:solidFill>
                <a:srgbClr val="0000FF"/>
              </a:solidFill>
              <a:latin typeface="Calibri" panose="020F0502020204030204"/>
            </a:endParaRPr>
          </a:p>
          <a:p>
            <a:pPr>
              <a:defRPr/>
            </a:pPr>
            <a:endParaRPr lang="en-US" sz="2000" dirty="0">
              <a:solidFill>
                <a:srgbClr val="0000FF"/>
              </a:solidFill>
              <a:latin typeface="Calibri" panose="020F0502020204030204"/>
            </a:endParaRPr>
          </a:p>
          <a:p>
            <a:pPr>
              <a:defRPr/>
            </a:pPr>
            <a:endParaRPr lang="en-US" sz="2000" dirty="0">
              <a:solidFill>
                <a:srgbClr val="0000FF"/>
              </a:solidFill>
              <a:latin typeface="Calibri" panose="020F0502020204030204"/>
            </a:endParaRPr>
          </a:p>
          <a:p>
            <a:pPr>
              <a:defRPr/>
            </a:pPr>
            <a:r>
              <a:rPr lang="en-US" sz="2000" dirty="0">
                <a:solidFill>
                  <a:srgbClr val="0000FF"/>
                </a:solidFill>
                <a:latin typeface="Calibri" panose="020F0502020204030204"/>
              </a:rPr>
              <a:t>Parts being prototyped at CERN</a:t>
            </a:r>
          </a:p>
          <a:p>
            <a:pPr marL="800100" lvl="1" indent="-342900">
              <a:buFont typeface="Arial" panose="020B0604020202020204" pitchFamily="34" charset="0"/>
              <a:buChar char="•"/>
              <a:defRPr/>
            </a:pPr>
            <a:r>
              <a:rPr lang="en-US" sz="2000" dirty="0">
                <a:solidFill>
                  <a:srgbClr val="0000FF"/>
                </a:solidFill>
                <a:latin typeface="Calibri" panose="020F0502020204030204"/>
              </a:rPr>
              <a:t>Requested samples</a:t>
            </a:r>
          </a:p>
          <a:p>
            <a:pPr marL="800100" lvl="1" indent="-342900">
              <a:buFont typeface="Arial" panose="020B0604020202020204" pitchFamily="34" charset="0"/>
              <a:buChar char="•"/>
              <a:defRPr/>
            </a:pPr>
            <a:r>
              <a:rPr lang="en-US" sz="2000" dirty="0">
                <a:solidFill>
                  <a:srgbClr val="0000FF"/>
                </a:solidFill>
                <a:latin typeface="Calibri" panose="020F0502020204030204"/>
              </a:rPr>
              <a:t>Available soon</a:t>
            </a:r>
          </a:p>
        </p:txBody>
      </p:sp>
      <p:cxnSp>
        <p:nvCxnSpPr>
          <p:cNvPr id="6" name="Straight Arrow Connector 5">
            <a:extLst>
              <a:ext uri="{FF2B5EF4-FFF2-40B4-BE49-F238E27FC236}">
                <a16:creationId xmlns:a16="http://schemas.microsoft.com/office/drawing/2014/main" id="{841FBCC5-E8C4-F4CA-2165-4502F6E3DF7F}"/>
              </a:ext>
            </a:extLst>
          </p:cNvPr>
          <p:cNvCxnSpPr>
            <a:cxnSpLocks/>
          </p:cNvCxnSpPr>
          <p:nvPr/>
        </p:nvCxnSpPr>
        <p:spPr>
          <a:xfrm flipH="1" flipV="1">
            <a:off x="2043289" y="2754489"/>
            <a:ext cx="2088444" cy="10160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Picture 8">
            <a:extLst>
              <a:ext uri="{FF2B5EF4-FFF2-40B4-BE49-F238E27FC236}">
                <a16:creationId xmlns:a16="http://schemas.microsoft.com/office/drawing/2014/main" id="{0075DDC6-7881-965B-D08B-4BEE63A7CC1E}"/>
              </a:ext>
            </a:extLst>
          </p:cNvPr>
          <p:cNvPicPr>
            <a:picLocks noChangeAspect="1"/>
          </p:cNvPicPr>
          <p:nvPr/>
        </p:nvPicPr>
        <p:blipFill>
          <a:blip r:embed="rId3"/>
          <a:stretch>
            <a:fillRect/>
          </a:stretch>
        </p:blipFill>
        <p:spPr>
          <a:xfrm>
            <a:off x="7048914" y="3501692"/>
            <a:ext cx="2772419" cy="1374103"/>
          </a:xfrm>
          <a:prstGeom prst="rect">
            <a:avLst/>
          </a:prstGeom>
        </p:spPr>
      </p:pic>
      <p:pic>
        <p:nvPicPr>
          <p:cNvPr id="11" name="Picture 10">
            <a:extLst>
              <a:ext uri="{FF2B5EF4-FFF2-40B4-BE49-F238E27FC236}">
                <a16:creationId xmlns:a16="http://schemas.microsoft.com/office/drawing/2014/main" id="{0D5DBF88-3365-2C76-C42C-20357181BA86}"/>
              </a:ext>
            </a:extLst>
          </p:cNvPr>
          <p:cNvPicPr>
            <a:picLocks noChangeAspect="1"/>
          </p:cNvPicPr>
          <p:nvPr/>
        </p:nvPicPr>
        <p:blipFill>
          <a:blip r:embed="rId4"/>
          <a:stretch>
            <a:fillRect/>
          </a:stretch>
        </p:blipFill>
        <p:spPr>
          <a:xfrm>
            <a:off x="7254618" y="4906278"/>
            <a:ext cx="2149026" cy="1539373"/>
          </a:xfrm>
          <a:prstGeom prst="rect">
            <a:avLst/>
          </a:prstGeom>
        </p:spPr>
      </p:pic>
      <p:cxnSp>
        <p:nvCxnSpPr>
          <p:cNvPr id="13" name="Straight Arrow Connector 12">
            <a:extLst>
              <a:ext uri="{FF2B5EF4-FFF2-40B4-BE49-F238E27FC236}">
                <a16:creationId xmlns:a16="http://schemas.microsoft.com/office/drawing/2014/main" id="{B54E4006-F424-2050-E24A-52B051760476}"/>
              </a:ext>
            </a:extLst>
          </p:cNvPr>
          <p:cNvCxnSpPr>
            <a:cxnSpLocks/>
          </p:cNvCxnSpPr>
          <p:nvPr/>
        </p:nvCxnSpPr>
        <p:spPr>
          <a:xfrm flipV="1">
            <a:off x="6908799" y="4526844"/>
            <a:ext cx="1526324" cy="1016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B911C720-669C-50FF-746E-F73499A1A7FB}"/>
              </a:ext>
            </a:extLst>
          </p:cNvPr>
          <p:cNvCxnSpPr>
            <a:cxnSpLocks/>
          </p:cNvCxnSpPr>
          <p:nvPr/>
        </p:nvCxnSpPr>
        <p:spPr>
          <a:xfrm>
            <a:off x="6908799" y="4775200"/>
            <a:ext cx="1286934" cy="575733"/>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7334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04A3C-B8F2-77DB-8F1E-E61683AACD84}"/>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D8405693-94D0-67C6-14B7-8E3113DC566F}"/>
              </a:ext>
            </a:extLst>
          </p:cNvPr>
          <p:cNvSpPr txBox="1">
            <a:spLocks/>
          </p:cNvSpPr>
          <p:nvPr/>
        </p:nvSpPr>
        <p:spPr>
          <a:xfrm>
            <a:off x="750626" y="405756"/>
            <a:ext cx="6158173" cy="510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t>Further notes on VTRX+ and Aggregation</a:t>
            </a:r>
            <a:endParaRPr kumimoji="0" lang="en-US" sz="2400" b="0" i="0" u="none" strike="noStrike" kern="1200" cap="none" spc="0" normalizeH="0" baseline="0" noProof="0" dirty="0">
              <a:ln>
                <a:noFill/>
              </a:ln>
              <a:solidFill>
                <a:srgbClr val="30519D"/>
              </a:solidFill>
              <a:effectLst/>
              <a:uLnTx/>
              <a:uFillTx/>
              <a:latin typeface="Arial" charset="0"/>
              <a:cs typeface="Arial" charset="0"/>
            </a:endParaRPr>
          </a:p>
        </p:txBody>
      </p:sp>
      <p:sp>
        <p:nvSpPr>
          <p:cNvPr id="4" name="TextBox 3">
            <a:extLst>
              <a:ext uri="{FF2B5EF4-FFF2-40B4-BE49-F238E27FC236}">
                <a16:creationId xmlns:a16="http://schemas.microsoft.com/office/drawing/2014/main" id="{9CE0E1DF-771C-4DC9-0B9B-04DF73B0C58D}"/>
              </a:ext>
            </a:extLst>
          </p:cNvPr>
          <p:cNvSpPr txBox="1"/>
          <p:nvPr/>
        </p:nvSpPr>
        <p:spPr>
          <a:xfrm>
            <a:off x="750626" y="2901725"/>
            <a:ext cx="1392337" cy="1015663"/>
          </a:xfrm>
          <a:prstGeom prst="rect">
            <a:avLst/>
          </a:prstGeom>
          <a:noFill/>
        </p:spPr>
        <p:txBody>
          <a:bodyPr wrap="square" rtlCol="0">
            <a:spAutoFit/>
          </a:bodyPr>
          <a:lstStyle/>
          <a:p>
            <a:pPr>
              <a:defRPr/>
            </a:pPr>
            <a:r>
              <a:rPr lang="en-US" sz="2000" dirty="0">
                <a:solidFill>
                  <a:srgbClr val="0000FF"/>
                </a:solidFill>
                <a:latin typeface="Calibri" panose="020F0502020204030204"/>
              </a:rPr>
              <a:t>From</a:t>
            </a:r>
          </a:p>
          <a:p>
            <a:pPr>
              <a:defRPr/>
            </a:pPr>
            <a:r>
              <a:rPr lang="en-US" sz="2000" dirty="0">
                <a:solidFill>
                  <a:srgbClr val="0000FF"/>
                </a:solidFill>
                <a:latin typeface="Calibri" panose="020F0502020204030204"/>
              </a:rPr>
              <a:t>9 VTRX+ (45 Fibers)</a:t>
            </a:r>
          </a:p>
        </p:txBody>
      </p:sp>
      <p:cxnSp>
        <p:nvCxnSpPr>
          <p:cNvPr id="6" name="Straight Arrow Connector 5">
            <a:extLst>
              <a:ext uri="{FF2B5EF4-FFF2-40B4-BE49-F238E27FC236}">
                <a16:creationId xmlns:a16="http://schemas.microsoft.com/office/drawing/2014/main" id="{816A477A-83D1-B156-EE35-3445507A7C65}"/>
              </a:ext>
            </a:extLst>
          </p:cNvPr>
          <p:cNvCxnSpPr>
            <a:cxnSpLocks/>
          </p:cNvCxnSpPr>
          <p:nvPr/>
        </p:nvCxnSpPr>
        <p:spPr>
          <a:xfrm flipH="1" flipV="1">
            <a:off x="9911729" y="559365"/>
            <a:ext cx="2088444" cy="10160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C6152222-E66E-0FCE-5BAA-BF386B73B843}"/>
              </a:ext>
            </a:extLst>
          </p:cNvPr>
          <p:cNvCxnSpPr/>
          <p:nvPr/>
        </p:nvCxnSpPr>
        <p:spPr>
          <a:xfrm flipV="1">
            <a:off x="10031999" y="927461"/>
            <a:ext cx="1905293" cy="1016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C4010D0A-F8B6-CFB1-51C0-F7157F06E7CB}"/>
              </a:ext>
            </a:extLst>
          </p:cNvPr>
          <p:cNvCxnSpPr/>
          <p:nvPr/>
        </p:nvCxnSpPr>
        <p:spPr>
          <a:xfrm>
            <a:off x="10271389" y="1284269"/>
            <a:ext cx="1665903" cy="575733"/>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 name="Picture 4">
            <a:extLst>
              <a:ext uri="{FF2B5EF4-FFF2-40B4-BE49-F238E27FC236}">
                <a16:creationId xmlns:a16="http://schemas.microsoft.com/office/drawing/2014/main" id="{DB87CC3B-C551-4A2A-0639-DEFEFDABCFA2}"/>
              </a:ext>
            </a:extLst>
          </p:cNvPr>
          <p:cNvPicPr>
            <a:picLocks noChangeAspect="1"/>
          </p:cNvPicPr>
          <p:nvPr/>
        </p:nvPicPr>
        <p:blipFill>
          <a:blip r:embed="rId2"/>
          <a:stretch>
            <a:fillRect/>
          </a:stretch>
        </p:blipFill>
        <p:spPr>
          <a:xfrm>
            <a:off x="2142963" y="1079310"/>
            <a:ext cx="7768766" cy="5291159"/>
          </a:xfrm>
          <a:prstGeom prst="rect">
            <a:avLst/>
          </a:prstGeom>
        </p:spPr>
      </p:pic>
      <p:sp>
        <p:nvSpPr>
          <p:cNvPr id="7" name="TextBox 6">
            <a:extLst>
              <a:ext uri="{FF2B5EF4-FFF2-40B4-BE49-F238E27FC236}">
                <a16:creationId xmlns:a16="http://schemas.microsoft.com/office/drawing/2014/main" id="{8EE4FD90-A501-886B-3265-575851C973BD}"/>
              </a:ext>
            </a:extLst>
          </p:cNvPr>
          <p:cNvSpPr txBox="1"/>
          <p:nvPr/>
        </p:nvSpPr>
        <p:spPr>
          <a:xfrm>
            <a:off x="10049037" y="2305615"/>
            <a:ext cx="1392337" cy="2246769"/>
          </a:xfrm>
          <a:prstGeom prst="rect">
            <a:avLst/>
          </a:prstGeom>
          <a:noFill/>
        </p:spPr>
        <p:txBody>
          <a:bodyPr wrap="square" rtlCol="0">
            <a:spAutoFit/>
          </a:bodyPr>
          <a:lstStyle/>
          <a:p>
            <a:pPr>
              <a:defRPr/>
            </a:pPr>
            <a:r>
              <a:rPr lang="en-US" sz="2000" dirty="0">
                <a:solidFill>
                  <a:srgbClr val="0000FF"/>
                </a:solidFill>
                <a:latin typeface="Calibri" panose="020F0502020204030204"/>
              </a:rPr>
              <a:t>At detector patch disconnect (multiple)</a:t>
            </a:r>
          </a:p>
          <a:p>
            <a:pPr>
              <a:defRPr/>
            </a:pPr>
            <a:endParaRPr lang="en-US" sz="2000" dirty="0">
              <a:solidFill>
                <a:srgbClr val="0000FF"/>
              </a:solidFill>
              <a:latin typeface="Calibri" panose="020F0502020204030204"/>
            </a:endParaRPr>
          </a:p>
          <a:p>
            <a:pPr>
              <a:defRPr/>
            </a:pPr>
            <a:r>
              <a:rPr lang="en-US" sz="2000" dirty="0">
                <a:solidFill>
                  <a:srgbClr val="0000FF"/>
                </a:solidFill>
                <a:latin typeface="Calibri" panose="020F0502020204030204"/>
              </a:rPr>
              <a:t>To RDOs/DAQ</a:t>
            </a:r>
          </a:p>
        </p:txBody>
      </p:sp>
      <p:sp>
        <p:nvSpPr>
          <p:cNvPr id="8" name="TextBox 7">
            <a:extLst>
              <a:ext uri="{FF2B5EF4-FFF2-40B4-BE49-F238E27FC236}">
                <a16:creationId xmlns:a16="http://schemas.microsoft.com/office/drawing/2014/main" id="{7D0A32C5-05D9-9E45-0BBB-7A466332BAF5}"/>
              </a:ext>
            </a:extLst>
          </p:cNvPr>
          <p:cNvSpPr txBox="1"/>
          <p:nvPr/>
        </p:nvSpPr>
        <p:spPr>
          <a:xfrm>
            <a:off x="265205" y="916173"/>
            <a:ext cx="10690746" cy="400110"/>
          </a:xfrm>
          <a:prstGeom prst="rect">
            <a:avLst/>
          </a:prstGeom>
          <a:noFill/>
        </p:spPr>
        <p:txBody>
          <a:bodyPr wrap="square" rtlCol="0">
            <a:spAutoFit/>
          </a:bodyPr>
          <a:lstStyle/>
          <a:p>
            <a:pPr marL="800100" lvl="1" indent="-342900">
              <a:buFont typeface="Wingdings" panose="05000000000000000000" pitchFamily="2" charset="2"/>
              <a:buChar char="q"/>
              <a:defRPr/>
            </a:pPr>
            <a:r>
              <a:rPr lang="en-US" sz="2000" dirty="0">
                <a:latin typeface="Calibri" panose="020F0502020204030204"/>
              </a:rPr>
              <a:t>Custom fiber bundles – routed and secured inside detector</a:t>
            </a:r>
          </a:p>
        </p:txBody>
      </p:sp>
      <p:sp>
        <p:nvSpPr>
          <p:cNvPr id="10" name="Oval 9">
            <a:extLst>
              <a:ext uri="{FF2B5EF4-FFF2-40B4-BE49-F238E27FC236}">
                <a16:creationId xmlns:a16="http://schemas.microsoft.com/office/drawing/2014/main" id="{D12480B7-5834-A229-42D7-4AF9CF65D02F}"/>
              </a:ext>
            </a:extLst>
          </p:cNvPr>
          <p:cNvSpPr/>
          <p:nvPr/>
        </p:nvSpPr>
        <p:spPr>
          <a:xfrm>
            <a:off x="7834489" y="2622166"/>
            <a:ext cx="2197510" cy="400110"/>
          </a:xfrm>
          <a:prstGeom prst="ellipse">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2562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2B07A94-C122-AF4A-B776-B6531AAFD1CE}" vid="{8277ED95-9917-D646-A591-4F3A7464B70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4" ma:contentTypeDescription="Create a new document." ma:contentTypeScope="" ma:versionID="a4c10893be17b8e7357174e5110620fb">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107dde507adb31dce467b3d5a5e429ab"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26b74de-0581-4e94-90c0-1abf6215444e" xsi:nil="true"/>
  </documentManagement>
</p:properties>
</file>

<file path=customXml/itemProps1.xml><?xml version="1.0" encoding="utf-8"?>
<ds:datastoreItem xmlns:ds="http://schemas.openxmlformats.org/officeDocument/2006/customXml" ds:itemID="{062265F2-8425-47D4-B883-E86218C52976}">
  <ds:schemaRefs>
    <ds:schemaRef ds:uri="http://schemas.microsoft.com/sharepoint/v3/contenttype/forms"/>
  </ds:schemaRefs>
</ds:datastoreItem>
</file>

<file path=customXml/itemProps2.xml><?xml version="1.0" encoding="utf-8"?>
<ds:datastoreItem xmlns:ds="http://schemas.openxmlformats.org/officeDocument/2006/customXml" ds:itemID="{5716CE1E-95EE-4DE2-A7E0-A7ACFAB80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BE1C32-E9FB-4546-8A97-5A6C142FF51B}">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dcff909e-542d-4672-8557-4ef8d9009dce"/>
    <ds:schemaRef ds:uri="http://purl.org/dc/elements/1.1/"/>
    <ds:schemaRef ds:uri="426b74de-0581-4e94-90c0-1abf6215444e"/>
    <ds:schemaRef ds:uri="http://www.w3.org/XML/1998/namespace"/>
  </ds:schemaRefs>
</ds:datastoreItem>
</file>

<file path=docMetadata/LabelInfo.xml><?xml version="1.0" encoding="utf-8"?>
<clbl:labelList xmlns:clbl="http://schemas.microsoft.com/office/2020/mipLabelMetadata">
  <clbl:label id="{b4d7ee1f-4fb3-4f06-9037-2b5b522042ab}" enabled="0" method="" siteId="{b4d7ee1f-4fb3-4f06-9037-2b5b522042ab}" removed="1"/>
</clbl:labelList>
</file>

<file path=docProps/app.xml><?xml version="1.0" encoding="utf-8"?>
<Properties xmlns="http://schemas.openxmlformats.org/officeDocument/2006/extended-properties" xmlns:vt="http://schemas.openxmlformats.org/officeDocument/2006/docPropsVTypes">
  <Template/>
  <TotalTime>140331</TotalTime>
  <Words>416</Words>
  <Application>Microsoft Office PowerPoint</Application>
  <PresentationFormat>Widescreen</PresentationFormat>
  <Paragraphs>52</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Wingdings</vt:lpstr>
      <vt:lpstr>Office Theme</vt:lpstr>
      <vt:lpstr>1_Office Theme</vt:lpstr>
      <vt:lpstr>Electronics &amp; DAQ WG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barbosa@jlab.org</dc:creator>
  <cp:lastModifiedBy>Fernando Barbosa</cp:lastModifiedBy>
  <cp:revision>535</cp:revision>
  <dcterms:created xsi:type="dcterms:W3CDTF">2020-03-06T15:05:08Z</dcterms:created>
  <dcterms:modified xsi:type="dcterms:W3CDTF">2025-09-11T00:48:28Z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