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56" r:id="rId4"/>
    <p:sldId id="260" r:id="rId5"/>
    <p:sldId id="259" r:id="rId6"/>
    <p:sldId id="258" r:id="rId7"/>
    <p:sldId id="264" r:id="rId8"/>
  </p:sldIdLst>
  <p:sldSz cx="12192000" cy="6858000"/>
  <p:notesSz cx="7010400" cy="92964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2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zmoun, Bob" userId="df2f8141-83e3-4d14-89d8-c4a64028f01e" providerId="ADAL" clId="{E16E0266-C878-46E8-8F0F-5AA5822E0278}"/>
    <pc:docChg chg="custSel modSld">
      <pc:chgData name="Azmoun, Bob" userId="df2f8141-83e3-4d14-89d8-c4a64028f01e" providerId="ADAL" clId="{E16E0266-C878-46E8-8F0F-5AA5822E0278}" dt="2025-09-11T14:55:19.767" v="134" actId="20577"/>
      <pc:docMkLst>
        <pc:docMk/>
      </pc:docMkLst>
      <pc:sldChg chg="modSp mod">
        <pc:chgData name="Azmoun, Bob" userId="df2f8141-83e3-4d14-89d8-c4a64028f01e" providerId="ADAL" clId="{E16E0266-C878-46E8-8F0F-5AA5822E0278}" dt="2025-09-11T14:55:19.767" v="134" actId="20577"/>
        <pc:sldMkLst>
          <pc:docMk/>
          <pc:sldMk cId="497622898" sldId="256"/>
        </pc:sldMkLst>
        <pc:spChg chg="mod">
          <ac:chgData name="Azmoun, Bob" userId="df2f8141-83e3-4d14-89d8-c4a64028f01e" providerId="ADAL" clId="{E16E0266-C878-46E8-8F0F-5AA5822E0278}" dt="2025-09-11T14:55:19.767" v="134" actId="20577"/>
          <ac:spMkLst>
            <pc:docMk/>
            <pc:sldMk cId="497622898" sldId="256"/>
            <ac:spMk id="31" creationId="{FA6B670A-5430-8490-B4B4-1E2CFE858E17}"/>
          </ac:spMkLst>
        </pc:spChg>
      </pc:sldChg>
      <pc:sldChg chg="modSp mod">
        <pc:chgData name="Azmoun, Bob" userId="df2f8141-83e3-4d14-89d8-c4a64028f01e" providerId="ADAL" clId="{E16E0266-C878-46E8-8F0F-5AA5822E0278}" dt="2025-09-10T18:16:26.254" v="124" actId="1076"/>
        <pc:sldMkLst>
          <pc:docMk/>
          <pc:sldMk cId="2302315017" sldId="264"/>
        </pc:sldMkLst>
        <pc:spChg chg="mod">
          <ac:chgData name="Azmoun, Bob" userId="df2f8141-83e3-4d14-89d8-c4a64028f01e" providerId="ADAL" clId="{E16E0266-C878-46E8-8F0F-5AA5822E0278}" dt="2025-09-10T18:12:27.706" v="72" actId="20577"/>
          <ac:spMkLst>
            <pc:docMk/>
            <pc:sldMk cId="2302315017" sldId="264"/>
            <ac:spMk id="3" creationId="{93364E75-0C80-2514-A4D1-ED0A677489FE}"/>
          </ac:spMkLst>
        </pc:spChg>
        <pc:spChg chg="mod">
          <ac:chgData name="Azmoun, Bob" userId="df2f8141-83e3-4d14-89d8-c4a64028f01e" providerId="ADAL" clId="{E16E0266-C878-46E8-8F0F-5AA5822E0278}" dt="2025-09-10T18:16:26.254" v="124" actId="1076"/>
          <ac:spMkLst>
            <pc:docMk/>
            <pc:sldMk cId="2302315017" sldId="264"/>
            <ac:spMk id="12" creationId="{044F4FB4-754A-2854-DFCD-B72F3287BBA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993F1A-34DE-4031-9AC8-D561E49155FB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07072D-4570-4C33-879C-CDDE79FBA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619500"/>
            <a:ext cx="11430000" cy="2476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0A5AF-31FA-4A7C-AD67-E5453EDCA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274C-264A-4EF1-98DE-D6C7548D1EA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9E53C-9B82-488E-966D-DC13B6CE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4C034-BF31-47E5-80E8-EF8BED027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D179-A526-4FEF-AFEC-AC2128AECBE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5BD14F-9400-4A97-9CCE-D54773B87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81000"/>
            <a:ext cx="11430000" cy="3048000"/>
          </a:xfrm>
        </p:spPr>
        <p:txBody>
          <a:bodyPr wrap="none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8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4AFE6-E4AB-402E-8698-CFEB974F9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0500" y="952500"/>
            <a:ext cx="11811000" cy="25755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17170-C100-445F-BDF8-E1FC44954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8807" y="3718560"/>
            <a:ext cx="11812693" cy="25755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5F4E7-9CBF-4C48-8F0A-F619E392A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274C-264A-4EF1-98DE-D6C7548D1EA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7E9E8-8E22-4E2D-AE5D-DC7406F4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77A3D-8167-4803-BAD1-D957DD0D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D179-A526-4FEF-AFEC-AC2128AECBE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AC2B8A-DDBA-2DB2-C536-BC67346A2214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3157FA1-B0F2-FADE-C911-F2F73317F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>
            <a:normAutofit/>
          </a:bodyPr>
          <a:lstStyle>
            <a:lvl1pPr>
              <a:defRPr sz="4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30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4AFE6-E4AB-402E-8698-CFEB974F9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0500" y="952500"/>
            <a:ext cx="11811000" cy="1645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17170-C100-445F-BDF8-E1FC44954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8807" y="2788920"/>
            <a:ext cx="11812693" cy="1645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5F4E7-9CBF-4C48-8F0A-F619E392A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274C-264A-4EF1-98DE-D6C7548D1EA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7E9E8-8E22-4E2D-AE5D-DC7406F4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77A3D-8167-4803-BAD1-D957DD0D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D179-A526-4FEF-AFEC-AC2128AECBE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02DDD77-B212-4BC1-9445-E84047B3A1C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88807" y="4625340"/>
            <a:ext cx="11812693" cy="1645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1A1D55-2EA8-5993-F894-01B8133506C1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0DACE3-8B0D-0812-A4A6-E7F752092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>
            <a:normAutofit/>
          </a:bodyPr>
          <a:lstStyle>
            <a:lvl1pPr>
              <a:defRPr sz="4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037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4AFE6-E4AB-402E-8698-CFEB974F9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0500" y="952500"/>
            <a:ext cx="11811000" cy="1188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17170-C100-445F-BDF8-E1FC44954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8807" y="2331720"/>
            <a:ext cx="11812693" cy="1188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5F4E7-9CBF-4C48-8F0A-F619E392A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274C-264A-4EF1-98DE-D6C7548D1EA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7E9E8-8E22-4E2D-AE5D-DC7406F4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77A3D-8167-4803-BAD1-D957DD0D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D179-A526-4FEF-AFEC-AC2128AECBE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02DDD77-B212-4BC1-9445-E84047B3A1C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88807" y="3710940"/>
            <a:ext cx="11812693" cy="1188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14C37122-D4D3-4DE1-8D83-79D50CB560D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88807" y="5090160"/>
            <a:ext cx="11812693" cy="1188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C2280B-3ECF-4A4D-6ABD-B606E49E167D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C69B49D-8909-48A6-7AB3-07E0558CE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>
            <a:normAutofit/>
          </a:bodyPr>
          <a:lstStyle>
            <a:lvl1pPr>
              <a:defRPr sz="4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155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mpariso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7515D-8C86-49C4-A69C-625EA2D02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" y="952500"/>
            <a:ext cx="5814060" cy="762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FFDF44-4A46-44F7-924E-3ED4378A1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0500" y="1714500"/>
            <a:ext cx="581406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92B35B-6353-479B-B496-9DD05B1968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7440" y="952500"/>
            <a:ext cx="5814060" cy="762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6DC23B-E6EA-4F05-97A7-EAD783B478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7440" y="1714500"/>
            <a:ext cx="581406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B02810-D83E-4A21-B306-B22490AB8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274C-264A-4EF1-98DE-D6C7548D1EA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26658F-3347-4D31-AC6C-1C5F3585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E6AA2B-1244-4071-96DA-33393CFF9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D179-A526-4FEF-AFEC-AC2128AECBE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BF19FF-BE19-767E-04C2-3F2A1CE1E8DA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7180FA5-742C-B402-CB4E-ADBDD3D6A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>
            <a:normAutofit/>
          </a:bodyPr>
          <a:lstStyle>
            <a:lvl1pPr>
              <a:defRPr sz="4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08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4AFE6-E4AB-402E-8698-CFEB974F9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0500" y="1714500"/>
            <a:ext cx="38100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17170-C100-445F-BDF8-E1FC44954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1000" y="1714500"/>
            <a:ext cx="38100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5F4E7-9CBF-4C48-8F0A-F619E392A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274C-264A-4EF1-98DE-D6C7548D1EA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7E9E8-8E22-4E2D-AE5D-DC7406F4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77A3D-8167-4803-BAD1-D957DD0D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D179-A526-4FEF-AFEC-AC2128AECBE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02DDD77-B212-4BC1-9445-E84047B3A1C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91500" y="1714500"/>
            <a:ext cx="38100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7630FFE-6773-41C6-8C13-3DDB2C65105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90500" y="952500"/>
            <a:ext cx="3810000" cy="762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CD82A1A-9725-482A-A34D-8C1C5747253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191000" y="952500"/>
            <a:ext cx="3810000" cy="762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B58F676-B17F-49FD-98B1-A3D5DA900DF0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191500" y="952500"/>
            <a:ext cx="3810000" cy="762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6B0042-5C53-BB1C-0C07-95A3C06F82D7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12C3EB9-2AD9-05D0-A168-E24A1366C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>
            <a:normAutofit/>
          </a:bodyPr>
          <a:lstStyle>
            <a:lvl1pPr>
              <a:defRPr sz="4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0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mpariso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4AFE6-E4AB-402E-8698-CFEB974F9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0500" y="1714500"/>
            <a:ext cx="281178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17170-C100-445F-BDF8-E1FC44954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85160" y="1714500"/>
            <a:ext cx="281178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5F4E7-9CBF-4C48-8F0A-F619E392A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274C-264A-4EF1-98DE-D6C7548D1EA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7E9E8-8E22-4E2D-AE5D-DC7406F4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77A3D-8167-4803-BAD1-D957DD0D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D179-A526-4FEF-AFEC-AC2128AECBE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02DDD77-B212-4BC1-9445-E84047B3A1C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95060" y="1714500"/>
            <a:ext cx="281178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48355FF-5245-4446-A8D2-6CA015D864C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9189720" y="1714500"/>
            <a:ext cx="281178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8C91848-7CEB-4093-9DC1-1EEE3B0F90E1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90500" y="952500"/>
            <a:ext cx="2811780" cy="762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866DE0D-DFF3-4046-A577-6E16001F375B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185160" y="952500"/>
            <a:ext cx="2811780" cy="762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9AC576A-1BA6-4125-8C4F-B4E18C2463F6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195060" y="952500"/>
            <a:ext cx="2811780" cy="762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60D5A82-426C-49DD-BC3C-06B4361C47D0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9189720" y="952500"/>
            <a:ext cx="2811780" cy="762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8015D6-CF46-CFB7-3A79-356E7E644BCA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4867F72-3A47-76BE-B8AD-F2A5594E9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>
            <a:normAutofit/>
          </a:bodyPr>
          <a:lstStyle>
            <a:lvl1pPr>
              <a:defRPr sz="4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958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4AFE6-E4AB-402E-8698-CFEB974F9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0500" y="1524000"/>
            <a:ext cx="5814060" cy="2095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17170-C100-445F-BDF8-E1FC44954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524000"/>
            <a:ext cx="5814060" cy="2095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5F4E7-9CBF-4C48-8F0A-F619E392A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274C-264A-4EF1-98DE-D6C7548D1EA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7E9E8-8E22-4E2D-AE5D-DC7406F4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77A3D-8167-4803-BAD1-D957DD0D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D179-A526-4FEF-AFEC-AC2128AECBE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4957B8A-3571-4258-B33C-3850FA9983E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90500" y="4191000"/>
            <a:ext cx="5814060" cy="2095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9DB3858-AE0C-4F6C-A7C8-7EF8158CCC9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87440" y="4191000"/>
            <a:ext cx="5814060" cy="2095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2C1AA65-F09E-46CC-B1D0-470EB290AF7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90500" y="1143000"/>
            <a:ext cx="5814060" cy="381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333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0DA211A-A091-46E5-923D-528BB33AE68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187440" y="1143000"/>
            <a:ext cx="5814060" cy="381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333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19E8234-A168-4FC0-AAE9-35E8901D925A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90500" y="3810000"/>
            <a:ext cx="5814060" cy="381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333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6CF127D-2903-407D-885D-8ADA9EF6668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187440" y="3810000"/>
            <a:ext cx="5814060" cy="381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333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CBCC0A-5052-431E-71D5-BB79FC9B10B6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5FFFE8F-ADE5-BECF-CAD1-8D381EF92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780561" cy="762000"/>
          </a:xfrm>
        </p:spPr>
        <p:txBody>
          <a:bodyPr>
            <a:normAutofit/>
          </a:bodyPr>
          <a:lstStyle>
            <a:lvl1pPr>
              <a:defRPr sz="4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65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mpariso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4AFE6-E4AB-402E-8698-CFEB974F9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0500" y="1333500"/>
            <a:ext cx="11811000" cy="21945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17170-C100-445F-BDF8-E1FC44954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0500" y="4099560"/>
            <a:ext cx="11812693" cy="21945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5F4E7-9CBF-4C48-8F0A-F619E392A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274C-264A-4EF1-98DE-D6C7548D1EA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7E9E8-8E22-4E2D-AE5D-DC7406F4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77A3D-8167-4803-BAD1-D957DD0D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D179-A526-4FEF-AFEC-AC2128AECBE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3BF9A78-ABA9-4B6D-BD2B-11E5F6E16F23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90500" y="952500"/>
            <a:ext cx="11811000" cy="381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333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362027A-930B-4B2C-A2E2-5D7F7125E7A5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90500" y="3718560"/>
            <a:ext cx="11811000" cy="381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333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B8B247-66BA-81F2-7301-BFDF5600E403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511C53E-021C-5A00-0C9A-A2D5D5E30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>
            <a:normAutofit/>
          </a:bodyPr>
          <a:lstStyle>
            <a:lvl1pPr>
              <a:defRPr sz="4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980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4AFE6-E4AB-402E-8698-CFEB974F9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0500" y="1333500"/>
            <a:ext cx="11811000" cy="1264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17170-C100-445F-BDF8-E1FC44954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8807" y="3169920"/>
            <a:ext cx="11812693" cy="1264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5F4E7-9CBF-4C48-8F0A-F619E392A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274C-264A-4EF1-98DE-D6C7548D1EA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7E9E8-8E22-4E2D-AE5D-DC7406F4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77A3D-8167-4803-BAD1-D957DD0D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D179-A526-4FEF-AFEC-AC2128AECBE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3BF9A78-ABA9-4B6D-BD2B-11E5F6E16F23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90500" y="952500"/>
            <a:ext cx="11811000" cy="381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333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362027A-930B-4B2C-A2E2-5D7F7125E7A5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90500" y="2788920"/>
            <a:ext cx="11811000" cy="381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333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15CA3676-7C82-4CD1-9448-7A9022EE41E0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88807" y="5006340"/>
            <a:ext cx="11812693" cy="1264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91B52CD-9450-47E7-B6FA-598314B339D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190500" y="4625340"/>
            <a:ext cx="11811000" cy="381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333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DDAA70-86CB-6E8A-0AC8-66099EDEC969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DE4AAD8-3C03-018D-255B-7A401F298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>
            <a:normAutofit/>
          </a:bodyPr>
          <a:lstStyle>
            <a:lvl1pPr>
              <a:defRPr sz="4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784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mpariso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4AFE6-E4AB-402E-8698-CFEB974F9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7113" y="1333500"/>
            <a:ext cx="11811000" cy="807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17170-C100-445F-BDF8-E1FC44954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5420" y="2716530"/>
            <a:ext cx="11812693" cy="807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5F4E7-9CBF-4C48-8F0A-F619E392A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274C-264A-4EF1-98DE-D6C7548D1EA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7E9E8-8E22-4E2D-AE5D-DC7406F4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77A3D-8167-4803-BAD1-D957DD0D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D179-A526-4FEF-AFEC-AC2128AECBE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3BF9A78-ABA9-4B6D-BD2B-11E5F6E16F23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90500" y="952500"/>
            <a:ext cx="11811000" cy="381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333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362027A-930B-4B2C-A2E2-5D7F7125E7A5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87113" y="2335530"/>
            <a:ext cx="11811000" cy="381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333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15CA3676-7C82-4CD1-9448-7A9022EE41E0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85420" y="4099560"/>
            <a:ext cx="11812693" cy="807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91B52CD-9450-47E7-B6FA-598314B339D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187113" y="3718560"/>
            <a:ext cx="11811000" cy="381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333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AD5850B8-3F65-4F22-973F-71A5B0FA2B90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189654" y="5478780"/>
            <a:ext cx="11812693" cy="807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CF5170A-4E64-4D51-8365-3C04F765255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91347" y="5097780"/>
            <a:ext cx="11811000" cy="381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333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9EAE61-B95B-C1BB-D09A-42DC978E4617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36D1DF4-7F38-7E4E-BE5C-EA32256F7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>
            <a:normAutofit/>
          </a:bodyPr>
          <a:lstStyle>
            <a:lvl1pPr>
              <a:defRPr sz="4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451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8C353E-A83D-4447-AA37-322161FBE664}"/>
              </a:ext>
            </a:extLst>
          </p:cNvPr>
          <p:cNvSpPr/>
          <p:nvPr/>
        </p:nvSpPr>
        <p:spPr>
          <a:xfrm>
            <a:off x="0" y="0"/>
            <a:ext cx="12192000" cy="4381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51F88C-EFA8-47AA-B783-304875A2C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0"/>
            <a:ext cx="11430000" cy="2857500"/>
          </a:xfrm>
        </p:spPr>
        <p:txBody>
          <a:bodyPr wrap="none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7D6C8-F9C5-4D83-A6D0-BE55C6E6C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4572000"/>
            <a:ext cx="11430000" cy="1524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  <a:lvl2pPr marL="4571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0A91C-1486-4D0C-B727-BEA8717A9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274C-264A-4EF1-98DE-D6C7548D1EA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3DCF4-329F-44BB-AEB6-EE2ADC42B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5B26C-886B-4C40-B643-FC06259A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D179-A526-4FEF-AFEC-AC2128AEC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002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8FC700-6DD4-4FC9-9090-EC6DC5EB1255}"/>
              </a:ext>
            </a:extLst>
          </p:cNvPr>
          <p:cNvSpPr/>
          <p:nvPr/>
        </p:nvSpPr>
        <p:spPr>
          <a:xfrm>
            <a:off x="0" y="0"/>
            <a:ext cx="4762500" cy="1714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99DC-D3FF-4FD7-981B-0A96E3E92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90500"/>
            <a:ext cx="4572000" cy="1524000"/>
          </a:xfrm>
        </p:spPr>
        <p:txBody>
          <a:bodyPr anchor="b">
            <a:normAutofit/>
          </a:bodyPr>
          <a:lstStyle>
            <a:lvl1pPr>
              <a:defRPr sz="31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6DACB-2F57-4BE4-B7C7-9AF61EE79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0" y="190500"/>
            <a:ext cx="7048500" cy="6096000"/>
          </a:xfrm>
          <a:prstGeom prst="rect">
            <a:avLst/>
          </a:prstGeom>
        </p:spPr>
        <p:txBody>
          <a:bodyPr/>
          <a:lstStyle>
            <a:lvl1pPr>
              <a:defRPr sz="3167"/>
            </a:lvl1pPr>
            <a:lvl2pPr>
              <a:defRPr sz="2833"/>
            </a:lvl2pPr>
            <a:lvl3pPr>
              <a:defRPr sz="2500"/>
            </a:lvl3pPr>
            <a:lvl4pPr>
              <a:defRPr sz="2167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EB583-0BC8-49F3-B242-5F11112D1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0500" y="1905000"/>
            <a:ext cx="4572000" cy="4381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67"/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2E5A53-BD37-4CC3-ABCD-2A7CF35F0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274C-264A-4EF1-98DE-D6C7548D1EA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ABFF6-156C-4C9A-8C63-972F4EB02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23168-1C92-49CA-B761-B7389A3F1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D179-A526-4FEF-AFEC-AC2128AEC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1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9201C4-DF31-4EFB-988B-0552B672A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90500" y="952500"/>
            <a:ext cx="11811000" cy="5334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127DC-0C76-4D25-AB4E-5AEDDD222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274C-264A-4EF1-98DE-D6C7548D1EA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29939-1233-4A70-A08D-7660E7029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EBC96-D294-413B-AD9E-F0988F720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D179-A526-4FEF-AFEC-AC2128AECBE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9EDD2B-0BD1-8DF0-2DD5-0BDF4E4677A1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DB4F05-C53C-687D-84EF-B2BB2B321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>
            <a:normAutofit/>
          </a:bodyPr>
          <a:lstStyle>
            <a:lvl1pPr>
              <a:defRPr sz="4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141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7B5CF1-C6C5-418D-8350-EA3076F30765}"/>
              </a:ext>
            </a:extLst>
          </p:cNvPr>
          <p:cNvSpPr/>
          <p:nvPr/>
        </p:nvSpPr>
        <p:spPr>
          <a:xfrm>
            <a:off x="9334500" y="0"/>
            <a:ext cx="28575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1CA201-7422-4215-BFBC-8CD0CAEA0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34500" y="190500"/>
            <a:ext cx="2667000" cy="6096000"/>
          </a:xfrm>
        </p:spPr>
        <p:txBody>
          <a:bodyPr vert="eaVert">
            <a:normAutofit/>
          </a:bodyPr>
          <a:lstStyle>
            <a:lvl1pPr>
              <a:defRPr sz="4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C3CF-0A0B-43D9-8116-4AC783344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90500" y="190500"/>
            <a:ext cx="8953500" cy="6096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9D4FF-1F9B-49F4-8D76-5819CF20F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274C-264A-4EF1-98DE-D6C7548D1EA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F78E2-5DD0-4ABB-A712-289E8E48E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4EA9C-6F0F-4856-845A-15DCE1F11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D179-A526-4FEF-AFEC-AC2128AEC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09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1DD48-6804-6A8D-3089-9CDF2A627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EB00F-F930-3B9C-3A38-3563789181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47D9A-E707-C9DA-AE8A-0BB3543EA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7A0EC-098C-CA55-1C6A-B75F93AC3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274C-264A-4EF1-98DE-D6C7548D1EA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E0DBA-B6D2-9CC8-ABA8-9BF988405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7869E-846A-9F9F-26F1-0850E6580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D179-A526-4FEF-AFEC-AC2128AEC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2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27CC716-399A-453F-8AE9-C4FB22BF34E2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20FF9-F274-403E-9BDF-D4C794A82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>
            <a:normAutofit/>
          </a:bodyPr>
          <a:lstStyle>
            <a:lvl1pPr>
              <a:defRPr sz="4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7413D-110C-4300-8ADA-3FD9BD5BF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952500"/>
            <a:ext cx="118110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CA565-D8F3-424F-9144-D4F3A364D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274C-264A-4EF1-98DE-D6C7548D1EA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E9994-0D5D-4344-8B9A-4A3234351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9529E-0B8D-4420-923C-88726F3B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D179-A526-4FEF-AFEC-AC2128AEC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0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E235A9-4E07-421E-BED7-3B49E6692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274C-264A-4EF1-98DE-D6C7548D1EA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977BE6-787F-48E7-B949-FD67D6309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331E92-4F4E-4834-A6C4-26073DEB3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D179-A526-4FEF-AFEC-AC2128AECBE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6801E2-4CC0-9C00-E695-9C48971E1387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9E00E71-2830-67B9-E1E9-576F757E1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>
            <a:normAutofit/>
          </a:bodyPr>
          <a:lstStyle>
            <a:lvl1pPr>
              <a:defRPr sz="4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6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E3B0B-6538-4CCE-9A52-6C1219B2F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274C-264A-4EF1-98DE-D6C7548D1EA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E7C630-8890-4812-831B-AF0849F08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500D6-4C03-4820-AF68-05F9402EA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D179-A526-4FEF-AFEC-AC2128AEC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0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4AFE6-E4AB-402E-8698-CFEB974F9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0500" y="952500"/>
            <a:ext cx="581406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17170-C100-445F-BDF8-E1FC44954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952500"/>
            <a:ext cx="581406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5F4E7-9CBF-4C48-8F0A-F619E392A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274C-264A-4EF1-98DE-D6C7548D1EA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7E9E8-8E22-4E2D-AE5D-DC7406F4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77A3D-8167-4803-BAD1-D957DD0D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D179-A526-4FEF-AFEC-AC2128AECBE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065420-0BBA-EEA4-C864-76EFE712B430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D62A78D-DD37-B9CA-3070-DCD90C96C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>
            <a:normAutofit/>
          </a:bodyPr>
          <a:lstStyle>
            <a:lvl1pPr>
              <a:defRPr sz="4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10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4AFE6-E4AB-402E-8698-CFEB974F9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0500" y="952500"/>
            <a:ext cx="38100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17170-C100-445F-BDF8-E1FC44954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1000" y="952500"/>
            <a:ext cx="38100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5F4E7-9CBF-4C48-8F0A-F619E392A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274C-264A-4EF1-98DE-D6C7548D1EA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7E9E8-8E22-4E2D-AE5D-DC7406F4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77A3D-8167-4803-BAD1-D957DD0D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D179-A526-4FEF-AFEC-AC2128AECBE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02DDD77-B212-4BC1-9445-E84047B3A1C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91500" y="952500"/>
            <a:ext cx="38100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B060A7-B8B0-4616-B8E6-213EE0E67238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E64926E-3EE3-D795-AC2B-BC20E56B4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>
            <a:normAutofit/>
          </a:bodyPr>
          <a:lstStyle>
            <a:lvl1pPr>
              <a:defRPr sz="4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31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4AFE6-E4AB-402E-8698-CFEB974F9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0500" y="952500"/>
            <a:ext cx="281178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17170-C100-445F-BDF8-E1FC44954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85160" y="952500"/>
            <a:ext cx="281178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5F4E7-9CBF-4C48-8F0A-F619E392A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274C-264A-4EF1-98DE-D6C7548D1EA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7E9E8-8E22-4E2D-AE5D-DC7406F4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77A3D-8167-4803-BAD1-D957DD0D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D179-A526-4FEF-AFEC-AC2128AECBE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02DDD77-B212-4BC1-9445-E84047B3A1C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95060" y="952500"/>
            <a:ext cx="281178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48355FF-5245-4446-A8D2-6CA015D864C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9189720" y="952500"/>
            <a:ext cx="281178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312E72-24BB-0225-758F-F5CB07A167B7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FAB0A79-E2F0-69DC-8B28-264634939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>
            <a:normAutofit/>
          </a:bodyPr>
          <a:lstStyle>
            <a:lvl1pPr>
              <a:defRPr sz="4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400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4AFE6-E4AB-402E-8698-CFEB974F9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0500" y="952500"/>
            <a:ext cx="5814060" cy="25755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17170-C100-445F-BDF8-E1FC44954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952500"/>
            <a:ext cx="5814060" cy="25755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5F4E7-9CBF-4C48-8F0A-F619E392A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274C-264A-4EF1-98DE-D6C7548D1EA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7E9E8-8E22-4E2D-AE5D-DC7406F4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77A3D-8167-4803-BAD1-D957DD0D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D179-A526-4FEF-AFEC-AC2128AECBE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4957B8A-3571-4258-B33C-3850FA9983E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90500" y="3718560"/>
            <a:ext cx="5814060" cy="25755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9DB3858-AE0C-4F6C-A7C8-7EF8158CCC9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87440" y="3718560"/>
            <a:ext cx="5814060" cy="25755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9DF211-3278-DD4D-C178-1F5D9588B931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5F643F2-915A-A5D6-F10A-3180EFFE3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>
            <a:normAutofit/>
          </a:bodyPr>
          <a:lstStyle>
            <a:lvl1pPr>
              <a:defRPr sz="4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70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65AA1D-B927-4037-BB2E-C388B0E19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13463-2DD8-4513-9A2A-DD78EB444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" y="952500"/>
            <a:ext cx="118110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58113-1181-4E92-9846-A6D4D0D5BE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9525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7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F4C6274C-264A-4EF1-98DE-D6C7548D1EA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BCE61-D5EB-4B47-9C01-C2E802F800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91000" y="6477000"/>
            <a:ext cx="3810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7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E41F6-2756-47DB-816C-2D5BCE0F3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9500" y="6477000"/>
            <a:ext cx="9525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7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B104D179-A526-4FEF-AFEC-AC2128AEC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2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33" kern="1200">
          <a:solidFill>
            <a:schemeClr val="bg1"/>
          </a:solidFill>
          <a:latin typeface="+mn-lt"/>
          <a:ea typeface="+mn-ea"/>
          <a:cs typeface="+mn-cs"/>
        </a:defRPr>
      </a:lvl1pPr>
      <a:lvl2pPr marL="68577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5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67" kern="1200">
          <a:solidFill>
            <a:schemeClr val="bg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33" kern="1200">
          <a:solidFill>
            <a:schemeClr val="bg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F8CFA9B-3F32-1377-FED6-C39C1A3EDE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Bob Azmoun, Dan Cacace, Bill Li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F14105-31EA-3663-CAB7-8B51C48626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pfRICH</a:t>
            </a:r>
            <a:r>
              <a:rPr lang="en-US" dirty="0"/>
              <a:t> Laser Calibration </a:t>
            </a:r>
            <a:br>
              <a:rPr lang="en-US" dirty="0"/>
            </a:br>
            <a:r>
              <a:rPr lang="en-US" dirty="0"/>
              <a:t>Light Paths</a:t>
            </a:r>
          </a:p>
        </p:txBody>
      </p:sp>
    </p:spTree>
    <p:extLst>
      <p:ext uri="{BB962C8B-B14F-4D97-AF65-F5344CB8AC3E}">
        <p14:creationId xmlns:p14="http://schemas.microsoft.com/office/powerpoint/2010/main" val="1794785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3E66CAC-D28A-9FB2-A454-C6C05A0EA1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rcRect l="4896" t="4403" r="2070" b="2142"/>
          <a:stretch>
            <a:fillRect/>
          </a:stretch>
        </p:blipFill>
        <p:spPr>
          <a:xfrm>
            <a:off x="5532539" y="3020037"/>
            <a:ext cx="4244868" cy="3837963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5663CE2-D76B-559A-B22D-5EED476BB2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Measure HRPPD pixel single photon response</a:t>
            </a:r>
          </a:p>
          <a:p>
            <a:pPr lvl="1"/>
            <a:r>
              <a:rPr lang="en-US" dirty="0"/>
              <a:t>Pulse height</a:t>
            </a:r>
          </a:p>
          <a:p>
            <a:pPr lvl="1"/>
            <a:r>
              <a:rPr lang="en-US" dirty="0"/>
              <a:t>Timing</a:t>
            </a:r>
          </a:p>
          <a:p>
            <a:r>
              <a:rPr lang="en-US" dirty="0"/>
              <a:t>Goal is to avoid any reflections and maximize pixel coverage</a:t>
            </a:r>
          </a:p>
          <a:p>
            <a:r>
              <a:rPr lang="en-US" dirty="0"/>
              <a:t>50deg diffuser, not masked</a:t>
            </a:r>
          </a:p>
          <a:p>
            <a:pPr lvl="1"/>
            <a:r>
              <a:rPr lang="en-US" dirty="0"/>
              <a:t>Need to mask to minimize reflections </a:t>
            </a:r>
          </a:p>
          <a:p>
            <a:pPr lvl="1"/>
            <a:r>
              <a:rPr lang="en-US" dirty="0"/>
              <a:t>Covers all HRPPDs</a:t>
            </a:r>
          </a:p>
          <a:p>
            <a:r>
              <a:rPr lang="en-US" dirty="0"/>
              <a:t>6 Fibers, minimized footprint</a:t>
            </a:r>
          </a:p>
          <a:p>
            <a:pPr lvl="1"/>
            <a:r>
              <a:rPr lang="en-US" dirty="0"/>
              <a:t>Direction of light expansion is in direction of sensor plane expansion</a:t>
            </a:r>
          </a:p>
          <a:p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01DE956F-62F9-7579-B61D-D77A4B700C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4559" y="952500"/>
            <a:ext cx="4106308" cy="2373735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39C0BE2-DC8B-F782-B98A-B101A8102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“Direct” Light Path</a:t>
            </a:r>
          </a:p>
        </p:txBody>
      </p:sp>
    </p:spTree>
    <p:extLst>
      <p:ext uri="{BB962C8B-B14F-4D97-AF65-F5344CB8AC3E}">
        <p14:creationId xmlns:p14="http://schemas.microsoft.com/office/powerpoint/2010/main" val="3358476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7">
            <a:extLst>
              <a:ext uri="{FF2B5EF4-FFF2-40B4-BE49-F238E27FC236}">
                <a16:creationId xmlns:a16="http://schemas.microsoft.com/office/drawing/2014/main" id="{800B22C5-4CE4-7223-0F9F-3B6FBB0608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39920" y="952500"/>
            <a:ext cx="4109735" cy="533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7EB8DB5-BA4C-3B5D-4F4D-40F334D70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“Indirect/Reflected” Light Path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383A1D-7047-7F43-C015-621781F01188}"/>
              </a:ext>
            </a:extLst>
          </p:cNvPr>
          <p:cNvSpPr txBox="1"/>
          <p:nvPr/>
        </p:nvSpPr>
        <p:spPr>
          <a:xfrm>
            <a:off x="6017790" y="4510402"/>
            <a:ext cx="993926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Central</a:t>
            </a:r>
          </a:p>
          <a:p>
            <a:r>
              <a:rPr lang="en-US" dirty="0">
                <a:solidFill>
                  <a:srgbClr val="00B0F0"/>
                </a:solidFill>
              </a:rPr>
              <a:t>Axis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9F302B-5FBB-4FFA-ABDE-B024A7CDEB1C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7011716" y="4888967"/>
            <a:ext cx="273851" cy="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6F430CA-1CC2-64B4-4685-437E1E3BB4AF}"/>
              </a:ext>
            </a:extLst>
          </p:cNvPr>
          <p:cNvSpPr txBox="1"/>
          <p:nvPr/>
        </p:nvSpPr>
        <p:spPr>
          <a:xfrm>
            <a:off x="5667469" y="3134641"/>
            <a:ext cx="1372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Nominal Fiber</a:t>
            </a:r>
          </a:p>
          <a:p>
            <a:r>
              <a:rPr lang="en-US" sz="1600" dirty="0">
                <a:solidFill>
                  <a:srgbClr val="00B0F0"/>
                </a:solidFill>
              </a:rPr>
              <a:t>Position @ Inner Corner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EAD940C-058E-01F8-5E58-6026707131DC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7039920" y="3550140"/>
            <a:ext cx="502451" cy="12926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21DE580-B558-422B-0E9F-AC5155F9585D}"/>
              </a:ext>
            </a:extLst>
          </p:cNvPr>
          <p:cNvSpPr txBox="1"/>
          <p:nvPr/>
        </p:nvSpPr>
        <p:spPr>
          <a:xfrm>
            <a:off x="8450576" y="3254784"/>
            <a:ext cx="104990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Aerogel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A3E765-95F1-FA4B-0FD3-0EC0804715A7}"/>
              </a:ext>
            </a:extLst>
          </p:cNvPr>
          <p:cNvSpPr txBox="1"/>
          <p:nvPr/>
        </p:nvSpPr>
        <p:spPr>
          <a:xfrm>
            <a:off x="8277095" y="6222301"/>
            <a:ext cx="163538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Sensor plane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9BC791-BFCA-8510-D18D-67F31CB0095A}"/>
              </a:ext>
            </a:extLst>
          </p:cNvPr>
          <p:cNvSpPr txBox="1"/>
          <p:nvPr/>
        </p:nvSpPr>
        <p:spPr>
          <a:xfrm>
            <a:off x="11121386" y="4510402"/>
            <a:ext cx="1070614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Exterior</a:t>
            </a:r>
          </a:p>
          <a:p>
            <a:r>
              <a:rPr lang="en-US" dirty="0">
                <a:solidFill>
                  <a:srgbClr val="00B0F0"/>
                </a:solidFill>
              </a:rPr>
              <a:t>Mirror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25CA619-CB3B-2B48-5D50-E38EF9398ABA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10723033" y="4888967"/>
            <a:ext cx="398353" cy="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74A5174-76C0-06A1-39F3-9922C21E5206}"/>
              </a:ext>
            </a:extLst>
          </p:cNvPr>
          <p:cNvSpPr txBox="1"/>
          <p:nvPr/>
        </p:nvSpPr>
        <p:spPr>
          <a:xfrm>
            <a:off x="5667469" y="952500"/>
            <a:ext cx="1372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Optimal Fiber</a:t>
            </a:r>
          </a:p>
          <a:p>
            <a:r>
              <a:rPr lang="en-US" sz="1600" dirty="0">
                <a:solidFill>
                  <a:srgbClr val="00B0F0"/>
                </a:solidFill>
              </a:rPr>
              <a:t>Position is Outside Vol.</a:t>
            </a:r>
            <a:endParaRPr lang="en-US" sz="2000" dirty="0">
              <a:solidFill>
                <a:srgbClr val="00B0F0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CC808AC-B222-8FD5-0B6E-3BAD1CDB4F0D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7039920" y="1159457"/>
            <a:ext cx="1854313" cy="208542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FA6B670A-5430-8490-B4B4-1E2CFE858E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0500" y="952500"/>
            <a:ext cx="5612244" cy="57923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Measure mirror reflectivity</a:t>
            </a:r>
          </a:p>
          <a:p>
            <a:pPr lvl="1"/>
            <a:r>
              <a:rPr lang="en-US" dirty="0"/>
              <a:t>Relative WRT history and different mirror regions</a:t>
            </a:r>
          </a:p>
          <a:p>
            <a:pPr lvl="1"/>
            <a:r>
              <a:rPr lang="en-US" dirty="0"/>
              <a:t>Goal is to measure single photons after a single mirror reflection</a:t>
            </a:r>
          </a:p>
          <a:p>
            <a:pPr lvl="1"/>
            <a:r>
              <a:rPr lang="en-US" dirty="0"/>
              <a:t>6 fibers (in addition to 6 “direct” fibers)</a:t>
            </a:r>
          </a:p>
          <a:p>
            <a:pPr lvl="1"/>
            <a:endParaRPr lang="en-US" dirty="0"/>
          </a:p>
          <a:p>
            <a:r>
              <a:rPr lang="en-US" dirty="0"/>
              <a:t>Where are the optimal fiber positions?</a:t>
            </a:r>
          </a:p>
          <a:p>
            <a:endParaRPr lang="en-US" dirty="0"/>
          </a:p>
          <a:p>
            <a:r>
              <a:rPr lang="en-US" dirty="0"/>
              <a:t>The optimal fiber position is well outside the </a:t>
            </a:r>
            <a:r>
              <a:rPr lang="en-US" dirty="0" err="1"/>
              <a:t>pfRICH</a:t>
            </a:r>
            <a:r>
              <a:rPr lang="en-US" dirty="0"/>
              <a:t> volume.</a:t>
            </a:r>
          </a:p>
          <a:p>
            <a:pPr lvl="1"/>
            <a:r>
              <a:rPr lang="en-US" dirty="0"/>
              <a:t>A more optimal position within the </a:t>
            </a:r>
            <a:r>
              <a:rPr lang="en-US" dirty="0" err="1"/>
              <a:t>pfRICH</a:t>
            </a:r>
            <a:r>
              <a:rPr lang="en-US" dirty="0"/>
              <a:t> would likely be near the center of the aerogel, which is unacceptable.</a:t>
            </a:r>
          </a:p>
          <a:p>
            <a:pPr lvl="1"/>
            <a:r>
              <a:rPr lang="en-US" dirty="0"/>
              <a:t>Two options would be to have a fiber in the “corner” near the inner mirror or near the outer mirror.</a:t>
            </a:r>
          </a:p>
          <a:p>
            <a:pPr lvl="1"/>
            <a:endParaRPr lang="en-US" dirty="0"/>
          </a:p>
          <a:p>
            <a:r>
              <a:rPr lang="en-US" dirty="0"/>
              <a:t>At the inner mirror, the nominal fiber position is only able to hit the lower third of the exterior mirror.</a:t>
            </a:r>
          </a:p>
          <a:p>
            <a:pPr lvl="1"/>
            <a:r>
              <a:rPr lang="en-US" dirty="0"/>
              <a:t>Is this acceptable? </a:t>
            </a:r>
            <a:r>
              <a:rPr lang="en-US" dirty="0">
                <a:sym typeface="Wingdings" panose="05000000000000000000" pitchFamily="2" charset="2"/>
              </a:rPr>
              <a:t> what mirror area is a good representative sample?</a:t>
            </a:r>
            <a:endParaRPr lang="en-US" dirty="0"/>
          </a:p>
          <a:p>
            <a:pPr lvl="1"/>
            <a:r>
              <a:rPr lang="en-US" dirty="0"/>
              <a:t>Can we do better?</a:t>
            </a:r>
          </a:p>
        </p:txBody>
      </p:sp>
    </p:spTree>
    <p:extLst>
      <p:ext uri="{BB962C8B-B14F-4D97-AF65-F5344CB8AC3E}">
        <p14:creationId xmlns:p14="http://schemas.microsoft.com/office/powerpoint/2010/main" val="497622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8905A-C044-1C86-4184-ACEC47378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D07BA7E-2652-1C2F-C0C7-032C9AAEE2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10 deg total NA (approximated reflection)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38D3325-EFFC-5C91-4155-EBF6B5699D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50deg diffuser, masked (no reflection)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FB69172B-A5FB-8302-0C4F-7DFF84ECD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Fibers placed at Inner “corner”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3DCD88C1-98B1-FD4C-DA8C-576EC20628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" y="2114733"/>
            <a:ext cx="5813425" cy="3771534"/>
          </a:xfrm>
          <a:prstGeom prst="rect">
            <a:avLst/>
          </a:prstGeom>
        </p:spPr>
      </p:pic>
      <p:pic>
        <p:nvPicPr>
          <p:cNvPr id="8" name="Content Placeholder 19" descr="A picture containing text&#10;&#10;AI-generated content may be incorrect.">
            <a:extLst>
              <a:ext uri="{FF2B5EF4-FFF2-40B4-BE49-F238E27FC236}">
                <a16:creationId xmlns:a16="http://schemas.microsoft.com/office/drawing/2014/main" id="{E1CDD78F-F761-4194-2E62-E777EFF5A40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75" y="2113984"/>
            <a:ext cx="5813425" cy="3773032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9AFFBC-EE51-1E80-C137-20A449469A9B}"/>
              </a:ext>
            </a:extLst>
          </p:cNvPr>
          <p:cNvSpPr txBox="1"/>
          <p:nvPr/>
        </p:nvSpPr>
        <p:spPr>
          <a:xfrm>
            <a:off x="727667" y="5905500"/>
            <a:ext cx="5276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</a:rPr>
              <a:t>Mechanical drawing estimates reflected light profile on sense plane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BF93D5-8767-9A9D-2B23-AC99E6C68DA9}"/>
              </a:ext>
            </a:extLst>
          </p:cNvPr>
          <p:cNvSpPr txBox="1"/>
          <p:nvPr/>
        </p:nvSpPr>
        <p:spPr>
          <a:xfrm>
            <a:off x="6456341" y="5824835"/>
            <a:ext cx="5276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</a:rPr>
              <a:t>Reflected light profile is not shown, but it is clear there will be a focusing effect due to outer mirror curvature (will study in </a:t>
            </a:r>
            <a:r>
              <a:rPr lang="en-US" sz="1800" dirty="0" err="1">
                <a:solidFill>
                  <a:srgbClr val="00B0F0"/>
                </a:solidFill>
              </a:rPr>
              <a:t>TracePro</a:t>
            </a:r>
            <a:r>
              <a:rPr lang="en-US" sz="1800" dirty="0">
                <a:solidFill>
                  <a:srgbClr val="00B0F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9153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4AB589-38C2-FD7A-F2B9-10C517DD3B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12.7 deg total NA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3349D6-CBEC-D224-B99C-2F08565743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7940" y="952500"/>
            <a:ext cx="5814060" cy="762000"/>
          </a:xfrm>
        </p:spPr>
        <p:txBody>
          <a:bodyPr/>
          <a:lstStyle/>
          <a:p>
            <a:r>
              <a:rPr lang="en-US" dirty="0"/>
              <a:t>25.4 deg total NA</a:t>
            </a:r>
          </a:p>
        </p:txBody>
      </p:sp>
      <p:pic>
        <p:nvPicPr>
          <p:cNvPr id="12" name="Content Placeholder 11" descr="Logo, company name&#10;&#10;AI-generated content may be incorrect.">
            <a:extLst>
              <a:ext uri="{FF2B5EF4-FFF2-40B4-BE49-F238E27FC236}">
                <a16:creationId xmlns:a16="http://schemas.microsoft.com/office/drawing/2014/main" id="{D3532ED9-553F-D8EF-1324-13CECE05980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18" y="2403561"/>
            <a:ext cx="4754104" cy="4189109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0BD163F-F7AC-AF92-18C4-9CC84CF8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Inner “corner” (verification using </a:t>
            </a:r>
            <a:r>
              <a:rPr lang="en-US" dirty="0" err="1"/>
              <a:t>TracePro</a:t>
            </a:r>
            <a:r>
              <a:rPr lang="en-US" dirty="0"/>
              <a:t>)</a:t>
            </a:r>
          </a:p>
        </p:txBody>
      </p:sp>
      <p:pic>
        <p:nvPicPr>
          <p:cNvPr id="10" name="Content Placeholder 9" descr="Icon&#10;&#10;AI-generated content may be incorrect.">
            <a:extLst>
              <a:ext uri="{FF2B5EF4-FFF2-40B4-BE49-F238E27FC236}">
                <a16:creationId xmlns:a16="http://schemas.microsoft.com/office/drawing/2014/main" id="{7BC925B5-7F4F-A0FF-2155-5AA1EE722D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895" y="2401670"/>
            <a:ext cx="483657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DA79AF-9110-6987-5082-00FDEB1438C6}"/>
              </a:ext>
            </a:extLst>
          </p:cNvPr>
          <p:cNvSpPr txBox="1"/>
          <p:nvPr/>
        </p:nvSpPr>
        <p:spPr>
          <a:xfrm>
            <a:off x="459083" y="1714500"/>
            <a:ext cx="5276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</a:rPr>
              <a:t>Fiber tilt angle set to generate &gt;95% single reflections </a:t>
            </a:r>
            <a:r>
              <a:rPr lang="en-US" sz="1800" dirty="0">
                <a:solidFill>
                  <a:srgbClr val="00B0F0"/>
                </a:solidFill>
                <a:sym typeface="Wingdings" panose="05000000000000000000" pitchFamily="2" charset="2"/>
              </a:rPr>
              <a:t> only a small portion of the outer mirror is sampled</a:t>
            </a:r>
            <a:endParaRPr lang="en-US" sz="1800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F80502-68DB-85A1-7963-2E9D7C070D54}"/>
              </a:ext>
            </a:extLst>
          </p:cNvPr>
          <p:cNvSpPr txBox="1"/>
          <p:nvPr/>
        </p:nvSpPr>
        <p:spPr>
          <a:xfrm>
            <a:off x="6620218" y="1644160"/>
            <a:ext cx="5102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</a:rPr>
              <a:t>By increasing the div. angle, more of the mirror can be sampled (use diffuser with mask as in prev. slide)</a:t>
            </a:r>
          </a:p>
        </p:txBody>
      </p:sp>
    </p:spTree>
    <p:extLst>
      <p:ext uri="{BB962C8B-B14F-4D97-AF65-F5344CB8AC3E}">
        <p14:creationId xmlns:p14="http://schemas.microsoft.com/office/powerpoint/2010/main" val="4061128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B65693-1F5C-39D3-3DCA-138B0C95F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3380" y="887371"/>
            <a:ext cx="5814060" cy="438834"/>
          </a:xfrm>
        </p:spPr>
        <p:txBody>
          <a:bodyPr/>
          <a:lstStyle/>
          <a:p>
            <a:r>
              <a:rPr lang="en-US" dirty="0"/>
              <a:t>10 deg total NA (no reflection)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6C19FEA-96E4-E256-E4BC-AB8E9A74A4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173" y="1853795"/>
            <a:ext cx="4790437" cy="3803843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25CCA2-7F2D-AA9C-82C9-7A7D9F17C2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37189" y="821165"/>
            <a:ext cx="4806124" cy="438835"/>
          </a:xfrm>
        </p:spPr>
        <p:txBody>
          <a:bodyPr/>
          <a:lstStyle/>
          <a:p>
            <a:r>
              <a:rPr lang="en-US" dirty="0"/>
              <a:t>50deg diffuser (no reflection)</a:t>
            </a:r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B0CB7237-CCA6-2EE3-BCB5-6B58C403E3F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7189" y="1917933"/>
            <a:ext cx="4474789" cy="3685431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648EB22-C4C6-FDE3-D59F-61945CDB5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Fibers Placed at Outer “corner”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D6D7E6-78CE-5253-181A-B47331979A01}"/>
              </a:ext>
            </a:extLst>
          </p:cNvPr>
          <p:cNvSpPr txBox="1"/>
          <p:nvPr/>
        </p:nvSpPr>
        <p:spPr>
          <a:xfrm>
            <a:off x="373380" y="1303444"/>
            <a:ext cx="5276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Though coverage of the mirrors is large, only a small number of HRPPD pixels are illuminated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8828BC-1CC0-FAD0-0C37-8F5CEEF961CA}"/>
              </a:ext>
            </a:extLst>
          </p:cNvPr>
          <p:cNvSpPr txBox="1"/>
          <p:nvPr/>
        </p:nvSpPr>
        <p:spPr>
          <a:xfrm>
            <a:off x="295839" y="5585063"/>
            <a:ext cx="11600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B0F0"/>
                </a:solidFill>
              </a:rPr>
              <a:t>Since the quality of the measurement would be significantly improved with broader HRPPD coverage, (</a:t>
            </a:r>
            <a:r>
              <a:rPr lang="en-US" sz="1800" dirty="0" err="1">
                <a:solidFill>
                  <a:srgbClr val="00B0F0"/>
                </a:solidFill>
              </a:rPr>
              <a:t>eg</a:t>
            </a:r>
            <a:r>
              <a:rPr lang="en-US" sz="1800" dirty="0">
                <a:solidFill>
                  <a:srgbClr val="00B0F0"/>
                </a:solidFill>
              </a:rPr>
              <a:t>, improved averaging out of responsivity/gain fluctuations) we elect to place the fibers at the “inner corner”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B0F0"/>
                </a:solidFill>
              </a:rPr>
              <a:t>The mirror %-coverage will be measured and optimized using </a:t>
            </a:r>
            <a:r>
              <a:rPr lang="en-US" sz="1800" dirty="0" err="1">
                <a:solidFill>
                  <a:srgbClr val="00B0F0"/>
                </a:solidFill>
              </a:rPr>
              <a:t>TracePro</a:t>
            </a:r>
            <a:endParaRPr lang="en-US" sz="1800" dirty="0">
              <a:solidFill>
                <a:srgbClr val="00B0F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B0F0"/>
                </a:solidFill>
              </a:rPr>
              <a:t>In this geometry only a portion of the outer mirror will be sampled and will also represent the inner mirror reflectivity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AEC36B-B610-1986-9424-7FCE5FD3B504}"/>
              </a:ext>
            </a:extLst>
          </p:cNvPr>
          <p:cNvSpPr txBox="1"/>
          <p:nvPr/>
        </p:nvSpPr>
        <p:spPr>
          <a:xfrm>
            <a:off x="6909391" y="1207464"/>
            <a:ext cx="5064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The mirror coverage can also be increased with a broader div. angle</a:t>
            </a:r>
          </a:p>
        </p:txBody>
      </p:sp>
    </p:spTree>
    <p:extLst>
      <p:ext uri="{BB962C8B-B14F-4D97-AF65-F5344CB8AC3E}">
        <p14:creationId xmlns:p14="http://schemas.microsoft.com/office/powerpoint/2010/main" val="3390396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7573E11-EFA3-82D1-7795-635FEFEAEA7F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19187" y="2468647"/>
            <a:ext cx="3067172" cy="3055382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F8EAA01-A6E7-6B09-FD64-2177B7D9EA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26048" y="1630945"/>
            <a:ext cx="3102948" cy="409734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C1B3C82-8A60-B0A8-734C-A918474AF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Diffuser and Fiber Holder</a:t>
            </a:r>
          </a:p>
        </p:txBody>
      </p:sp>
      <p:pic>
        <p:nvPicPr>
          <p:cNvPr id="18" name="Content Placeholder 14">
            <a:extLst>
              <a:ext uri="{FF2B5EF4-FFF2-40B4-BE49-F238E27FC236}">
                <a16:creationId xmlns:a16="http://schemas.microsoft.com/office/drawing/2014/main" id="{3D3DC91C-489C-BD10-2E05-40A8BF30B0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rcRect l="12529" t="4040" r="6647" b="2179"/>
          <a:stretch>
            <a:fillRect/>
          </a:stretch>
        </p:blipFill>
        <p:spPr>
          <a:xfrm>
            <a:off x="468143" y="1807917"/>
            <a:ext cx="3047056" cy="3831518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806E2F-634F-03AE-4B0B-857C45902576}"/>
              </a:ext>
            </a:extLst>
          </p:cNvPr>
          <p:cNvCxnSpPr>
            <a:cxnSpLocks/>
          </p:cNvCxnSpPr>
          <p:nvPr/>
        </p:nvCxnSpPr>
        <p:spPr>
          <a:xfrm>
            <a:off x="7625129" y="4656956"/>
            <a:ext cx="2167304" cy="0"/>
          </a:xfrm>
          <a:prstGeom prst="line">
            <a:avLst/>
          </a:prstGeom>
          <a:ln w="190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740DCA-16E4-D0D1-62A2-D14243FEF75D}"/>
              </a:ext>
            </a:extLst>
          </p:cNvPr>
          <p:cNvCxnSpPr>
            <a:cxnSpLocks/>
          </p:cNvCxnSpPr>
          <p:nvPr/>
        </p:nvCxnSpPr>
        <p:spPr>
          <a:xfrm>
            <a:off x="7862158" y="5123720"/>
            <a:ext cx="1537188" cy="0"/>
          </a:xfrm>
          <a:prstGeom prst="line">
            <a:avLst/>
          </a:prstGeom>
          <a:ln w="190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>
            <a:extLst>
              <a:ext uri="{FF2B5EF4-FFF2-40B4-BE49-F238E27FC236}">
                <a16:creationId xmlns:a16="http://schemas.microsoft.com/office/drawing/2014/main" id="{8339E6EE-4498-BAB7-5F07-A93AAEA5A8EB}"/>
              </a:ext>
            </a:extLst>
          </p:cNvPr>
          <p:cNvSpPr/>
          <p:nvPr/>
        </p:nvSpPr>
        <p:spPr>
          <a:xfrm rot="5645474">
            <a:off x="8376837" y="3051650"/>
            <a:ext cx="1534258" cy="2592633"/>
          </a:xfrm>
          <a:prstGeom prst="arc">
            <a:avLst>
              <a:gd name="adj1" fmla="val 17619906"/>
              <a:gd name="adj2" fmla="val 20378607"/>
            </a:avLst>
          </a:prstGeom>
          <a:ln w="1905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14655A-8479-3996-A9AD-64A9C28A9564}"/>
              </a:ext>
            </a:extLst>
          </p:cNvPr>
          <p:cNvCxnSpPr>
            <a:cxnSpLocks/>
          </p:cNvCxnSpPr>
          <p:nvPr/>
        </p:nvCxnSpPr>
        <p:spPr>
          <a:xfrm flipV="1">
            <a:off x="9787094" y="4610734"/>
            <a:ext cx="813093" cy="412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E1ED735-B2FA-4340-B006-C41EE3290745}"/>
              </a:ext>
            </a:extLst>
          </p:cNvPr>
          <p:cNvCxnSpPr>
            <a:cxnSpLocks/>
          </p:cNvCxnSpPr>
          <p:nvPr/>
        </p:nvCxnSpPr>
        <p:spPr>
          <a:xfrm flipV="1">
            <a:off x="10149462" y="4627010"/>
            <a:ext cx="411023" cy="2497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D0496AF-8913-EF32-883A-CEDB5E5FDAF7}"/>
              </a:ext>
            </a:extLst>
          </p:cNvPr>
          <p:cNvCxnSpPr>
            <a:cxnSpLocks/>
          </p:cNvCxnSpPr>
          <p:nvPr/>
        </p:nvCxnSpPr>
        <p:spPr>
          <a:xfrm>
            <a:off x="8891752" y="3783724"/>
            <a:ext cx="1698557" cy="837256"/>
          </a:xfrm>
          <a:prstGeom prst="line">
            <a:avLst/>
          </a:prstGeom>
          <a:ln w="38100">
            <a:solidFill>
              <a:srgbClr val="FF0000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FDF5722-DE77-C366-C7E5-05C4590D96B9}"/>
              </a:ext>
            </a:extLst>
          </p:cNvPr>
          <p:cNvCxnSpPr>
            <a:cxnSpLocks/>
          </p:cNvCxnSpPr>
          <p:nvPr/>
        </p:nvCxnSpPr>
        <p:spPr>
          <a:xfrm flipH="1" flipV="1">
            <a:off x="9501352" y="3058510"/>
            <a:ext cx="1088957" cy="1562470"/>
          </a:xfrm>
          <a:prstGeom prst="line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FFCC155-30EE-FD45-630B-CD8CDD27C7E9}"/>
              </a:ext>
            </a:extLst>
          </p:cNvPr>
          <p:cNvSpPr txBox="1"/>
          <p:nvPr/>
        </p:nvSpPr>
        <p:spPr>
          <a:xfrm>
            <a:off x="7541828" y="5639435"/>
            <a:ext cx="149226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Direct Fiber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BA0D9CD-CDAD-CA59-69CC-18D105557957}"/>
              </a:ext>
            </a:extLst>
          </p:cNvPr>
          <p:cNvCxnSpPr>
            <a:cxnSpLocks/>
            <a:stCxn id="38" idx="0"/>
          </p:cNvCxnSpPr>
          <p:nvPr/>
        </p:nvCxnSpPr>
        <p:spPr>
          <a:xfrm flipV="1">
            <a:off x="8287962" y="4651964"/>
            <a:ext cx="263015" cy="98747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E967CF9-603A-CCFB-DA6F-2D6308506F59}"/>
              </a:ext>
            </a:extLst>
          </p:cNvPr>
          <p:cNvSpPr txBox="1"/>
          <p:nvPr/>
        </p:nvSpPr>
        <p:spPr>
          <a:xfrm>
            <a:off x="9179599" y="5639435"/>
            <a:ext cx="194266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Reflected Fiber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2DF035E-1EFE-E51C-31CF-F2676DEC0DB6}"/>
              </a:ext>
            </a:extLst>
          </p:cNvPr>
          <p:cNvCxnSpPr>
            <a:cxnSpLocks/>
            <a:stCxn id="43" idx="0"/>
          </p:cNvCxnSpPr>
          <p:nvPr/>
        </p:nvCxnSpPr>
        <p:spPr>
          <a:xfrm flipV="1">
            <a:off x="10150934" y="4997288"/>
            <a:ext cx="0" cy="64214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68A66522-C489-8507-32AA-88678ABD8027}"/>
              </a:ext>
            </a:extLst>
          </p:cNvPr>
          <p:cNvSpPr txBox="1"/>
          <p:nvPr/>
        </p:nvSpPr>
        <p:spPr>
          <a:xfrm>
            <a:off x="11198656" y="5639435"/>
            <a:ext cx="92422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Mirror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2D58D8D-99C3-B08E-571B-423F34785BE0}"/>
              </a:ext>
            </a:extLst>
          </p:cNvPr>
          <p:cNvCxnSpPr>
            <a:cxnSpLocks/>
            <a:stCxn id="48" idx="0"/>
          </p:cNvCxnSpPr>
          <p:nvPr/>
        </p:nvCxnSpPr>
        <p:spPr>
          <a:xfrm flipH="1" flipV="1">
            <a:off x="10655893" y="4769860"/>
            <a:ext cx="1004877" cy="86957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909B4528-631A-EDFA-B5CC-084AAA84D265}"/>
              </a:ext>
            </a:extLst>
          </p:cNvPr>
          <p:cNvSpPr txBox="1"/>
          <p:nvPr/>
        </p:nvSpPr>
        <p:spPr>
          <a:xfrm>
            <a:off x="7588133" y="2528416"/>
            <a:ext cx="106999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Direct</a:t>
            </a:r>
          </a:p>
          <a:p>
            <a:r>
              <a:rPr lang="en-US" dirty="0">
                <a:solidFill>
                  <a:schemeClr val="bg1"/>
                </a:solidFill>
              </a:rPr>
              <a:t>Diffuser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9B0D0E5-0D64-F794-3F17-EF58960C4C9E}"/>
              </a:ext>
            </a:extLst>
          </p:cNvPr>
          <p:cNvCxnSpPr>
            <a:cxnSpLocks/>
            <a:stCxn id="53" idx="2"/>
          </p:cNvCxnSpPr>
          <p:nvPr/>
        </p:nvCxnSpPr>
        <p:spPr>
          <a:xfrm>
            <a:off x="8123131" y="3285546"/>
            <a:ext cx="507621" cy="1845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968F4726-AA52-D8C0-48E8-1A7D7D715196}"/>
              </a:ext>
            </a:extLst>
          </p:cNvPr>
          <p:cNvSpPr txBox="1"/>
          <p:nvPr/>
        </p:nvSpPr>
        <p:spPr>
          <a:xfrm>
            <a:off x="8617322" y="1817553"/>
            <a:ext cx="127195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Reflected</a:t>
            </a:r>
          </a:p>
          <a:p>
            <a:r>
              <a:rPr lang="en-US" dirty="0">
                <a:solidFill>
                  <a:schemeClr val="bg1"/>
                </a:solidFill>
              </a:rPr>
              <a:t>Diffuser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4F86DA6-777D-DFC8-3F3E-44618BD6A3CD}"/>
              </a:ext>
            </a:extLst>
          </p:cNvPr>
          <p:cNvCxnSpPr>
            <a:cxnSpLocks/>
            <a:stCxn id="58" idx="2"/>
          </p:cNvCxnSpPr>
          <p:nvPr/>
        </p:nvCxnSpPr>
        <p:spPr>
          <a:xfrm>
            <a:off x="9253299" y="2574683"/>
            <a:ext cx="165157" cy="20189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2BA7981-A413-536D-6509-1626177C185C}"/>
              </a:ext>
            </a:extLst>
          </p:cNvPr>
          <p:cNvCxnSpPr>
            <a:cxnSpLocks/>
          </p:cNvCxnSpPr>
          <p:nvPr/>
        </p:nvCxnSpPr>
        <p:spPr>
          <a:xfrm flipH="1">
            <a:off x="3500057" y="2396359"/>
            <a:ext cx="41929" cy="2260597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FDF4154-AFDF-FF04-3630-8946D0AA553C}"/>
              </a:ext>
            </a:extLst>
          </p:cNvPr>
          <p:cNvCxnSpPr>
            <a:cxnSpLocks/>
          </p:cNvCxnSpPr>
          <p:nvPr/>
        </p:nvCxnSpPr>
        <p:spPr>
          <a:xfrm flipH="1" flipV="1">
            <a:off x="2554014" y="1765738"/>
            <a:ext cx="967745" cy="552641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F61CC7D-57A6-6F5F-C010-6A20A42B6DD9}"/>
              </a:ext>
            </a:extLst>
          </p:cNvPr>
          <p:cNvCxnSpPr>
            <a:cxnSpLocks/>
          </p:cNvCxnSpPr>
          <p:nvPr/>
        </p:nvCxnSpPr>
        <p:spPr>
          <a:xfrm flipV="1">
            <a:off x="1681655" y="4718995"/>
            <a:ext cx="1759524" cy="1040674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9BCD1208-5E27-2A91-436D-8A34D51E8D1B}"/>
              </a:ext>
            </a:extLst>
          </p:cNvPr>
          <p:cNvSpPr txBox="1"/>
          <p:nvPr/>
        </p:nvSpPr>
        <p:spPr>
          <a:xfrm>
            <a:off x="2938701" y="1574462"/>
            <a:ext cx="8413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 mm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6F87DA9-67BF-93BA-B232-35B94F7A85E4}"/>
              </a:ext>
            </a:extLst>
          </p:cNvPr>
          <p:cNvSpPr txBox="1"/>
          <p:nvPr/>
        </p:nvSpPr>
        <p:spPr>
          <a:xfrm>
            <a:off x="3500057" y="3093955"/>
            <a:ext cx="102288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15 mm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C9F3659-8429-0417-CA6D-20A751F4C139}"/>
              </a:ext>
            </a:extLst>
          </p:cNvPr>
          <p:cNvSpPr txBox="1"/>
          <p:nvPr/>
        </p:nvSpPr>
        <p:spPr>
          <a:xfrm>
            <a:off x="2483485" y="5201351"/>
            <a:ext cx="102288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15 mm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364E75-0C80-2514-A4D1-ED0A677489FE}"/>
              </a:ext>
            </a:extLst>
          </p:cNvPr>
          <p:cNvSpPr txBox="1"/>
          <p:nvPr/>
        </p:nvSpPr>
        <p:spPr>
          <a:xfrm>
            <a:off x="1508247" y="5899716"/>
            <a:ext cx="104337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B0F0"/>
                </a:solidFill>
              </a:rPr>
              <a:t>Minimal footprint </a:t>
            </a:r>
            <a:r>
              <a:rPr lang="en-US" sz="1800" dirty="0">
                <a:solidFill>
                  <a:srgbClr val="00B0F0"/>
                </a:solidFill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srgbClr val="00B0F0"/>
                </a:solidFill>
              </a:rPr>
              <a:t> minimal signal shadowing (should be tested in simulation)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B0F0"/>
                </a:solidFill>
              </a:rPr>
              <a:t>Half the number of mirrors; no severe fiber bending needed (less light loss, mechanical strain)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B0F0"/>
                </a:solidFill>
              </a:rPr>
              <a:t>Design can be further optimized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23752A6D-62B4-1563-95D4-11B6302912A8}"/>
              </a:ext>
            </a:extLst>
          </p:cNvPr>
          <p:cNvSpPr/>
          <p:nvPr/>
        </p:nvSpPr>
        <p:spPr>
          <a:xfrm rot="2088938">
            <a:off x="1450250" y="2589995"/>
            <a:ext cx="647988" cy="828361"/>
          </a:xfrm>
          <a:prstGeom prst="frame">
            <a:avLst>
              <a:gd name="adj1" fmla="val 23301"/>
            </a:avLst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A43349-A351-4DC9-FE86-ED9C8119A9A1}"/>
              </a:ext>
            </a:extLst>
          </p:cNvPr>
          <p:cNvSpPr txBox="1"/>
          <p:nvPr/>
        </p:nvSpPr>
        <p:spPr>
          <a:xfrm>
            <a:off x="179571" y="937338"/>
            <a:ext cx="167015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Apply Masks, as needed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2039D5B-FC56-16B7-2012-F9CE2977EBEB}"/>
              </a:ext>
            </a:extLst>
          </p:cNvPr>
          <p:cNvCxnSpPr>
            <a:cxnSpLocks/>
            <a:stCxn id="7" idx="2"/>
            <a:endCxn id="5" idx="1"/>
          </p:cNvCxnSpPr>
          <p:nvPr/>
        </p:nvCxnSpPr>
        <p:spPr>
          <a:xfrm>
            <a:off x="1014648" y="1694468"/>
            <a:ext cx="493599" cy="11247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44F4FB4-754A-2854-DFCD-B72F3287BBAF}"/>
              </a:ext>
            </a:extLst>
          </p:cNvPr>
          <p:cNvSpPr txBox="1"/>
          <p:nvPr/>
        </p:nvSpPr>
        <p:spPr>
          <a:xfrm>
            <a:off x="3659893" y="771890"/>
            <a:ext cx="7930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B0F0"/>
                </a:solidFill>
              </a:rPr>
              <a:t>Single Holder for 1“direct” and 1 “indirect” fiber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B0F0"/>
                </a:solidFill>
              </a:rPr>
              <a:t>6 Holders needed for 12 fibers (3D printed)</a:t>
            </a:r>
            <a:r>
              <a:rPr lang="en-US" sz="2000" dirty="0">
                <a:solidFill>
                  <a:srgbClr val="00B0F0"/>
                </a:solidFill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rgbClr val="00B0F0"/>
                </a:solidFill>
              </a:rPr>
              <a:t> fewer mounting points</a:t>
            </a:r>
          </a:p>
        </p:txBody>
      </p:sp>
    </p:spTree>
    <p:extLst>
      <p:ext uri="{BB962C8B-B14F-4D97-AF65-F5344CB8AC3E}">
        <p14:creationId xmlns:p14="http://schemas.microsoft.com/office/powerpoint/2010/main" val="2302315017"/>
      </p:ext>
    </p:extLst>
  </p:cSld>
  <p:clrMapOvr>
    <a:masterClrMapping/>
  </p:clrMapOvr>
</p:sld>
</file>

<file path=ppt/theme/theme1.xml><?xml version="1.0" encoding="utf-8"?>
<a:theme xmlns:a="http://schemas.openxmlformats.org/drawingml/2006/main" name="Wo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rk.pptx" id="{961774AC-3B7A-407B-8CCE-B373398B0A43}" vid="{D89317EC-C3E5-434C-9795-005E3F1C1E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Work</Template>
  <TotalTime>6690</TotalTime>
  <Words>565</Words>
  <Application>Microsoft Office PowerPoint</Application>
  <PresentationFormat>Widescreen</PresentationFormat>
  <Paragraphs>72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Work</vt:lpstr>
      <vt:lpstr>pfRICH Laser Calibration  Light Paths</vt:lpstr>
      <vt:lpstr>“Direct” Light Path</vt:lpstr>
      <vt:lpstr>“Indirect/Reflected” Light Path</vt:lpstr>
      <vt:lpstr>Fibers placed at Inner “corner”</vt:lpstr>
      <vt:lpstr>Inner “corner” (verification using TracePro)</vt:lpstr>
      <vt:lpstr>Fibers Placed at Outer “corner”</vt:lpstr>
      <vt:lpstr>Diffuser and Fiber Holder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Cacace, Daniel</dc:creator>
  <cp:lastModifiedBy>Azmoun, Bob</cp:lastModifiedBy>
  <cp:revision>6</cp:revision>
  <cp:lastPrinted>2025-07-03T18:01:05Z</cp:lastPrinted>
  <dcterms:created xsi:type="dcterms:W3CDTF">2025-07-03T13:32:20Z</dcterms:created>
  <dcterms:modified xsi:type="dcterms:W3CDTF">2025-09-11T14:55:29Z</dcterms:modified>
</cp:coreProperties>
</file>