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58" r:id="rId4"/>
    <p:sldId id="260" r:id="rId5"/>
    <p:sldId id="261" r:id="rId6"/>
    <p:sldId id="262" r:id="rId7"/>
    <p:sldId id="264" r:id="rId8"/>
    <p:sldId id="265" r:id="rId9"/>
    <p:sldId id="25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38"/>
    <p:restoredTop sz="94667"/>
  </p:normalViewPr>
  <p:slideViewPr>
    <p:cSldViewPr snapToGrid="0">
      <p:cViewPr>
        <p:scale>
          <a:sx n="150" d="100"/>
          <a:sy n="150" d="100"/>
        </p:scale>
        <p:origin x="2200" y="1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260F5-BD2E-C44A-8A92-41A7A5838A6E}" type="datetimeFigureOut">
              <a:rPr lang="en-US" smtClean="0"/>
              <a:t>9/12/25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E5E1EB-AD21-D242-B28C-5D609B825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148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5F264-B0AC-C7EA-4BA5-97810FB6B4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14BAF1-1B53-8B80-3C2D-56C1F2A506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0B06F-3F52-277E-A24D-E4426E412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6B6DC-0FD9-DA4A-B7CB-C079179EE4D3}" type="datetime1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45B84-2738-A1A3-B06F-598B8DCC1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F26E3-1AAC-9204-483D-4DA24184D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AAB-8842-FF4C-95DC-B0EFDB20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323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82788-4671-5613-08FD-79DF47077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5BDECA-2438-CADA-4081-88133602B0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B7934-D879-F52D-4498-D58ADD4BE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5FC8-F0A9-DD4E-9529-A2805C3B8326}" type="datetime1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99AE0-7CA6-3D02-33F5-368695793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1C3A4-9F20-E519-0229-FB4343D0A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AAB-8842-FF4C-95DC-B0EFDB20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913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93DFA9-D021-507F-1772-36941B0C7A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8D8CF7-8E40-DD4B-5D0A-C9F7A54ADB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DC337-FD35-36FC-F46C-A2BBB4527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FD27-3ACE-0542-811F-D7943AC03DAD}" type="datetime1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2C2CFD-DBDF-41E1-AC73-4844E95DB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F44F7-F3AC-4D1B-DCEC-837886C19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AAB-8842-FF4C-95DC-B0EFDB20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248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4BC88-6302-DE17-4BAD-457ED7A40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71CA6-D274-97E4-8F02-A00B4AD2F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B98E-569D-F4DA-9562-558D04057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8B95A-8D9E-6A44-8889-2AAABED28922}" type="datetime1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AFAEDB-6113-AB07-684D-268D44990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BD232-3572-A8AB-3BAA-9AC188FA1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AAB-8842-FF4C-95DC-B0EFDB20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234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03B71-02BC-F505-7017-3E10032F3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8EA4E9-D290-8533-21BD-1223ED37E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AF72A-AC21-559C-BBF9-1C89CF94A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972DC-CE08-A549-AE24-61D6651D3BC0}" type="datetime1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F3414-F42B-96C9-C1ED-53BA24BF7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9A995-AF04-E61E-4CE8-B05F3C31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AAB-8842-FF4C-95DC-B0EFDB20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031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F0D9E-17BB-E758-E80E-81D7C3590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339E8-0A4B-9462-34E1-ABF8A2B94A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0D04DA-1BDA-17C4-FE24-0554703A49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EF6761-D09E-5840-8031-168AF7635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93F93-72BB-7741-B97E-5C8AB213A8E3}" type="datetime1">
              <a:rPr lang="en-US" smtClean="0"/>
              <a:t>9/12/25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978D4B-8A4A-C3E7-2E6E-BAAC6112F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9854E-151A-116C-0D52-1DDEABC46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AAB-8842-FF4C-95DC-B0EFDB20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294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9501E-D2D0-6EF1-34DF-E7C649941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E04D28-5F0E-DB3D-BBC7-76CFDBE6C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2953F1-78F3-0137-6B55-D9E849A5CC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5E8D4C-8818-94C5-0E19-5A872B3640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C59AE4-A8D3-98DC-0A1A-9B6A6A567F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6E9771-408C-BCE0-D371-619FB4846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F58FC-996B-504D-8DB5-305D3B84D31E}" type="datetime1">
              <a:rPr lang="en-US" smtClean="0"/>
              <a:t>9/12/25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B2549F-3FA8-2D17-B678-BB94FC5FC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089C30-E850-23F0-BA41-ED3BC9165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AAB-8842-FF4C-95DC-B0EFDB20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513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2C222-6A96-EB66-9E0E-50B22A5AC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5D91E2-A3FE-8F34-0247-CB16C397C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836D-6F7D-6940-A3FB-6F1FDD87C997}" type="datetime1">
              <a:rPr lang="en-US" smtClean="0"/>
              <a:t>9/12/25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29847B-6131-44EA-300D-CF88CABF0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6C95D3-5761-2FAF-F9BF-7B44C34E0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AAB-8842-FF4C-95DC-B0EFDB20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997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B372E2-6A2A-3B09-D94F-D43C6135D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DE38F-DF2A-E742-A2D6-3BAFBF6B9358}" type="datetime1">
              <a:rPr lang="en-US" smtClean="0"/>
              <a:t>9/12/25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C27CB8-EC63-7676-4DB5-9541C2A51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6D0740-682C-C6C2-B76C-FDE14B82F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AAB-8842-FF4C-95DC-B0EFDB20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847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0F6BC-DFDB-4389-4DEF-7D4ADFB0F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2E4D0F-49B4-3D2D-A1F6-65973EA1B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68724F-2BF5-AFB0-3DA3-55E2F40B95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38D272-4AC3-8C55-D489-B60BEC9E7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ECE6B-D75B-E048-83C8-5DFF352C6F3E}" type="datetime1">
              <a:rPr lang="en-US" smtClean="0"/>
              <a:t>9/12/25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F12638-565C-08CF-2E7C-DEDD76F0C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51F587-1C53-B141-A979-B4D244A92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AAB-8842-FF4C-95DC-B0EFDB20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523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52286-7870-A0AD-CA0E-6C1048E39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32A0E2-B4CB-6841-0471-D9EAE03611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5C3A5E-145E-3128-DD48-6FBDAD8F6D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C00C72-009E-1853-6577-5DB7BB1E4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C05F-D803-894F-9946-0DBF457221A3}" type="datetime1">
              <a:rPr lang="en-US" smtClean="0"/>
              <a:t>9/12/25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E8417D-CBDC-B9A6-4441-2C20755DF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FB22DC-F922-BCAE-CF01-A7650D5FE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AAB-8842-FF4C-95DC-B0EFDB20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885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376944-9B94-5237-9465-B7FD721F2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1D5F3-1540-9AC0-5CD2-8129A20B57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7489E4-A499-8F1C-0DA9-AD3D411980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E4D3C-C01A-7D4D-B1EF-0AFB19B935C6}" type="datetime1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2C1A3-4B04-8FE5-6771-67C995AD2A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5E02D-9EEB-4ED9-0F16-AD37603CEB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E7AAB-8842-FF4C-95DC-B0EFDB206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356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403B9-92C4-085E-1866-DCD3308890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General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2EEBB5-3937-C796-205B-5EAC53F7FB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Stefan Bathe</a:t>
            </a:r>
          </a:p>
          <a:p>
            <a:r>
              <a:rPr lang="en-US" dirty="0"/>
              <a:t>Baruch/CUNY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9B655-85DA-61B9-3463-20CB87C73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22A6D-8512-1849-A880-34DAFAEEEF6A}" type="datetime1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BEABD-CED6-3580-FDC9-74C848446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6DE1A-E3A9-520C-BA0C-FC90F5B86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AAB-8842-FF4C-95DC-B0EFDB20616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997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863CB-BE00-6376-10ED-7F8625754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Preliminary Design Review (from Oleg last week)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8BC8A-1A0F-3CAA-FA69-90BFF6FB5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9/23:  page turn</a:t>
            </a:r>
          </a:p>
          <a:p>
            <a:r>
              <a:rPr lang="en-US" dirty="0"/>
              <a:t>9/29:  post final slides</a:t>
            </a:r>
          </a:p>
          <a:p>
            <a:r>
              <a:rPr lang="en-US" dirty="0"/>
              <a:t>10/6:  start of review</a:t>
            </a:r>
          </a:p>
          <a:p>
            <a:r>
              <a:rPr lang="en-US" dirty="0"/>
              <a:t>10/7 or 8:  </a:t>
            </a:r>
            <a:r>
              <a:rPr lang="en-US" dirty="0" err="1"/>
              <a:t>BHCal</a:t>
            </a:r>
            <a:r>
              <a:rPr lang="en-US" dirty="0"/>
              <a:t> presentation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CC3056-1FAC-D97F-39CB-F92EC78E4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8B95A-8D9E-6A44-8889-2AAABED28922}" type="datetime1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238D4-31DB-87B7-A149-96A1BA4E1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3C555E-E193-1654-ADC5-18732E646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AAB-8842-FF4C-95DC-B0EFDB20616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694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94D7A-2791-CBC6-2116-0AAFBAFAF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Pre-TDR editing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4619B-0EE5-9FFF-08FB-2E4E5EC97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Started editing (today last day)</a:t>
            </a:r>
          </a:p>
          <a:p>
            <a:r>
              <a:rPr lang="en-US" dirty="0"/>
              <a:t>Removing Derek’s comments meant for internal consumption only</a:t>
            </a:r>
          </a:p>
          <a:p>
            <a:r>
              <a:rPr lang="en-US" dirty="0"/>
              <a:t>Updating radiation damage section (see next slides)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38CA5-E75D-AD4E-BDC6-D5412E5D4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8B95A-8D9E-6A44-8889-2AAABED28922}" type="datetime1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BF4AF2-9222-87B8-7ED3-93F136919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86B081-D29A-842D-0416-4FA5810BF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AAB-8842-FF4C-95DC-B0EFDB20616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945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B20BB-5C30-A276-A2BA-55F00A2F9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697193"/>
          </a:xfrm>
        </p:spPr>
        <p:txBody>
          <a:bodyPr>
            <a:normAutofit/>
          </a:bodyPr>
          <a:lstStyle/>
          <a:p>
            <a:r>
              <a:rPr lang="en-US" dirty="0" err="1"/>
              <a:t>BHCal</a:t>
            </a:r>
            <a:r>
              <a:rPr lang="en-US" dirty="0"/>
              <a:t> MEQ p beam gas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4014BA39-8E6A-0CDA-F077-64D1EB7CD3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13054" y="0"/>
            <a:ext cx="5340346" cy="7439746"/>
          </a:xfrm>
          <a:scene3d>
            <a:camera prst="orthographicFront">
              <a:rot lat="0" lon="0" rev="16200000"/>
            </a:camera>
            <a:lightRig rig="threePt" dir="t"/>
          </a:scene3d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06BEB-93F8-DF7E-10DC-41BEA30FA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8B95A-8D9E-6A44-8889-2AAABED28922}" type="datetime1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DD311-0FE2-FB72-BB98-116AF245D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809F7-DC30-42FC-73A6-329101A0E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AAB-8842-FF4C-95DC-B0EFDB206164}" type="slidenum">
              <a:rPr lang="en-US" smtClean="0"/>
              <a:t>4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BA2BC8-332B-542B-F309-A88928E64405}"/>
              </a:ext>
            </a:extLst>
          </p:cNvPr>
          <p:cNvSpPr txBox="1"/>
          <p:nvPr/>
        </p:nvSpPr>
        <p:spPr>
          <a:xfrm>
            <a:off x="9074439" y="4448870"/>
            <a:ext cx="30419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BHCal</a:t>
            </a:r>
            <a:r>
              <a:rPr lang="en-US" dirty="0"/>
              <a:t> outer radius is 263.5 cm</a:t>
            </a:r>
          </a:p>
          <a:p>
            <a:r>
              <a:rPr lang="en-US" dirty="0"/>
              <a:t>Outer envelope is      268.5 cm</a:t>
            </a:r>
          </a:p>
          <a:p>
            <a:r>
              <a:rPr lang="en-US" dirty="0"/>
              <a:t>Inner radius is            183.0 cm</a:t>
            </a:r>
          </a:p>
        </p:txBody>
      </p:sp>
      <p:cxnSp>
        <p:nvCxnSpPr>
          <p:cNvPr id="11" name="Curved Connector 10">
            <a:extLst>
              <a:ext uri="{FF2B5EF4-FFF2-40B4-BE49-F238E27FC236}">
                <a16:creationId xmlns:a16="http://schemas.microsoft.com/office/drawing/2014/main" id="{7F19CD98-FF3C-7812-14EC-9AF3D0990A92}"/>
              </a:ext>
            </a:extLst>
          </p:cNvPr>
          <p:cNvCxnSpPr>
            <a:cxnSpLocks/>
          </p:cNvCxnSpPr>
          <p:nvPr/>
        </p:nvCxnSpPr>
        <p:spPr>
          <a:xfrm rot="16200000" flipH="1">
            <a:off x="8584800" y="2104428"/>
            <a:ext cx="2354532" cy="2302934"/>
          </a:xfrm>
          <a:prstGeom prst="curvedConnector3">
            <a:avLst/>
          </a:prstGeom>
          <a:ln w="381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978B7689-D356-7020-EA96-61BAAAC9BE95}"/>
              </a:ext>
            </a:extLst>
          </p:cNvPr>
          <p:cNvSpPr txBox="1"/>
          <p:nvPr/>
        </p:nvSpPr>
        <p:spPr>
          <a:xfrm>
            <a:off x="9271000" y="1286934"/>
            <a:ext cx="26488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MEQ stands for:</a:t>
            </a:r>
          </a:p>
          <a:p>
            <a:r>
              <a:rPr lang="en-US" dirty="0"/>
              <a:t>1 MeV neutron equivalent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FC1F593-13A9-548F-4A0F-68D14FEA9B68}"/>
              </a:ext>
            </a:extLst>
          </p:cNvPr>
          <p:cNvSpPr txBox="1"/>
          <p:nvPr/>
        </p:nvSpPr>
        <p:spPr>
          <a:xfrm>
            <a:off x="9497479" y="5433020"/>
            <a:ext cx="20679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Expect another order of magnitude drop off (at least) </a:t>
            </a:r>
          </a:p>
        </p:txBody>
      </p:sp>
    </p:spTree>
    <p:extLst>
      <p:ext uri="{BB962C8B-B14F-4D97-AF65-F5344CB8AC3E}">
        <p14:creationId xmlns:p14="http://schemas.microsoft.com/office/powerpoint/2010/main" val="3917617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4C4F0-6E2F-7747-AD72-3690953C7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593725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BHCal</a:t>
            </a:r>
            <a:r>
              <a:rPr lang="en-US" dirty="0"/>
              <a:t> MEQ DIS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23D5AF34-176C-FF39-923E-3EBF91FF27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3188" y="-242449"/>
            <a:ext cx="5737412" cy="7992907"/>
          </a:xfrm>
          <a:scene3d>
            <a:camera prst="orthographicFront">
              <a:rot lat="0" lon="0" rev="16200000"/>
            </a:camera>
            <a:lightRig rig="threePt" dir="t"/>
          </a:scene3d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7D078-2EA4-B790-B05F-CC0D6ABB2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8B95A-8D9E-6A44-8889-2AAABED28922}" type="datetime1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A4AB56-68A0-348A-6C61-16A81C4C2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B85513-509F-35BE-A8B4-D18B03907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AAB-8842-FF4C-95DC-B0EFDB20616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386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16A17-9B4D-8A79-9E90-1A6D85114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59372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BHCal</a:t>
            </a:r>
            <a:r>
              <a:rPr lang="en-US" dirty="0"/>
              <a:t> MEQ All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ACB77CD7-1043-AB4A-0459-A248418A40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0712" y="-285564"/>
            <a:ext cx="5774459" cy="8044517"/>
          </a:xfrm>
          <a:scene3d>
            <a:camera prst="orthographicFront">
              <a:rot lat="0" lon="0" rev="16200000"/>
            </a:camera>
            <a:lightRig rig="threePt" dir="t"/>
          </a:scene3d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BB63A-B677-CF0A-86E6-3BE428C0D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8B95A-8D9E-6A44-8889-2AAABED28922}" type="datetime1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1E979-2A72-96A2-A963-FA4DCFF67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7C7C5-BD3A-3357-1E21-5E24EA2FC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AAB-8842-FF4C-95DC-B0EFDB20616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686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9D5B7-342B-A42A-6A62-D4C9777BE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885451"/>
          </a:xfrm>
        </p:spPr>
        <p:txBody>
          <a:bodyPr>
            <a:normAutofit/>
          </a:bodyPr>
          <a:lstStyle/>
          <a:p>
            <a:r>
              <a:rPr lang="en-US" dirty="0" err="1"/>
              <a:t>BHCal</a:t>
            </a:r>
            <a:r>
              <a:rPr lang="en-US" dirty="0"/>
              <a:t> MEQ All 5 years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29BA4-D45A-F18A-3A43-05025F57E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8B95A-8D9E-6A44-8889-2AAABED28922}" type="datetime1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D8BC6-158D-A1B9-E42A-AAAC06D9F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8AA9D-FE2C-B979-9C37-B1DB6331F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AAB-8842-FF4C-95DC-B0EFDB206164}" type="slidenum">
              <a:rPr lang="en-US" smtClean="0"/>
              <a:t>7</a:t>
            </a:fld>
            <a:endParaRPr lang="en-US"/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19AA429E-8D82-C0E5-F59D-6328FAC1D8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64298" y="-134470"/>
            <a:ext cx="5546302" cy="7726667"/>
          </a:xfrm>
          <a:scene3d>
            <a:camera prst="orthographicFront">
              <a:rot lat="0" lon="0" rev="1620000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038982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419F7-A28B-7070-F7CE-D4607089E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E9055-0C6C-C0EB-20EA-AEB8C404E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885451"/>
          </a:xfrm>
        </p:spPr>
        <p:txBody>
          <a:bodyPr>
            <a:normAutofit/>
          </a:bodyPr>
          <a:lstStyle/>
          <a:p>
            <a:r>
              <a:rPr lang="en-US" dirty="0" err="1"/>
              <a:t>BHCal</a:t>
            </a:r>
            <a:r>
              <a:rPr lang="en-US" dirty="0"/>
              <a:t> MEQ All 15 years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8895BB-DB3E-F3EC-F944-5A5B69769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8B95A-8D9E-6A44-8889-2AAABED28922}" type="datetime1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454F3-29E9-F8AC-D389-99F98FB62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B4204-A6EC-13A6-F193-4ADFFD4E3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AAB-8842-FF4C-95DC-B0EFDB206164}" type="slidenum">
              <a:rPr lang="en-US" smtClean="0"/>
              <a:t>8</a:t>
            </a:fld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724DE10-E4B5-8685-C071-425D5AF278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4036" y="0"/>
            <a:ext cx="5289555" cy="7368988"/>
          </a:xfrm>
          <a:scene3d>
            <a:camera prst="orthographicFront">
              <a:rot lat="0" lon="0" rev="16200000"/>
            </a:camera>
            <a:lightRig rig="threePt" dir="t"/>
          </a:scene3d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F8A1FEE-9E27-7774-1B97-A04C408254B5}"/>
              </a:ext>
            </a:extLst>
          </p:cNvPr>
          <p:cNvSpPr txBox="1"/>
          <p:nvPr/>
        </p:nvSpPr>
        <p:spPr>
          <a:xfrm>
            <a:off x="8271933" y="1761067"/>
            <a:ext cx="37726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sPHENIX</a:t>
            </a:r>
            <a:r>
              <a:rPr lang="en-US" dirty="0"/>
              <a:t> neutron fluence over lifetime</a:t>
            </a:r>
          </a:p>
          <a:p>
            <a:r>
              <a:rPr lang="en-US" dirty="0"/>
              <a:t>of experiment:  7 x 10</a:t>
            </a:r>
            <a:r>
              <a:rPr lang="en-US" baseline="30000" dirty="0"/>
              <a:t>10</a:t>
            </a:r>
            <a:r>
              <a:rPr lang="en-US" dirty="0"/>
              <a:t> cm</a:t>
            </a:r>
            <a:r>
              <a:rPr lang="en-US" baseline="30000" dirty="0"/>
              <a:t>-2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3143B3-34BA-C062-B77D-792E4CA345E5}"/>
              </a:ext>
            </a:extLst>
          </p:cNvPr>
          <p:cNvSpPr txBox="1"/>
          <p:nvPr/>
        </p:nvSpPr>
        <p:spPr>
          <a:xfrm>
            <a:off x="8271933" y="2990760"/>
            <a:ext cx="35533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sPHENIX</a:t>
            </a:r>
            <a:r>
              <a:rPr lang="en-US" dirty="0"/>
              <a:t> expects limited ability to</a:t>
            </a:r>
          </a:p>
          <a:p>
            <a:r>
              <a:rPr lang="en-US" dirty="0"/>
              <a:t>observe single photo-electron peak,</a:t>
            </a:r>
          </a:p>
          <a:p>
            <a:r>
              <a:rPr lang="en-US" dirty="0"/>
              <a:t>but no impact on signals of interest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D9B23E-9D96-DEC8-9208-804F3D0F8C13}"/>
              </a:ext>
            </a:extLst>
          </p:cNvPr>
          <p:cNvSpPr txBox="1"/>
          <p:nvPr/>
        </p:nvSpPr>
        <p:spPr>
          <a:xfrm>
            <a:off x="8271933" y="4450603"/>
            <a:ext cx="3465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</a:t>
            </a:r>
            <a:r>
              <a:rPr lang="en-US" dirty="0" err="1"/>
              <a:t>ePIC</a:t>
            </a:r>
            <a:r>
              <a:rPr lang="en-US" dirty="0"/>
              <a:t>, fluence should be an order</a:t>
            </a:r>
          </a:p>
          <a:p>
            <a:r>
              <a:rPr lang="en-US" dirty="0"/>
              <a:t>of magnitude lower</a:t>
            </a:r>
          </a:p>
        </p:txBody>
      </p:sp>
    </p:spTree>
    <p:extLst>
      <p:ext uri="{BB962C8B-B14F-4D97-AF65-F5344CB8AC3E}">
        <p14:creationId xmlns:p14="http://schemas.microsoft.com/office/powerpoint/2010/main" val="2199435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24ACD-1804-3414-F172-E9A8355F5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6691B-AB3F-7ADE-3C9F-71DC8AEA3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 Bay update:  Anjaly, Martin</a:t>
            </a:r>
          </a:p>
          <a:p>
            <a:r>
              <a:rPr lang="en-US" dirty="0"/>
              <a:t>Simulation contributions?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96874-7E27-7681-D299-1E3D26CB1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8B95A-8D9E-6A44-8889-2AAABED28922}" type="datetime1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323673-73F0-C277-A421-7852F67DB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64741-C5A5-1390-95A1-565568452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E7AAB-8842-FF4C-95DC-B0EFDB20616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54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206</Words>
  <Application>Microsoft Macintosh PowerPoint</Application>
  <PresentationFormat>Widescreen</PresentationFormat>
  <Paragraphs>60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General updates</vt:lpstr>
      <vt:lpstr>Preliminary Design Review (from Oleg last week)</vt:lpstr>
      <vt:lpstr>Pre-TDR editing</vt:lpstr>
      <vt:lpstr>BHCal MEQ p beam gas</vt:lpstr>
      <vt:lpstr>BHCal MEQ DIS</vt:lpstr>
      <vt:lpstr>BHCal MEQ All</vt:lpstr>
      <vt:lpstr>BHCal MEQ All 5 years</vt:lpstr>
      <vt:lpstr>BHCal MEQ All 15 years</vt:lpstr>
      <vt:lpstr>Today’s Agenda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Stefan Bathe</dc:creator>
  <cp:lastModifiedBy>Stefan Bathe</cp:lastModifiedBy>
  <cp:revision>9</cp:revision>
  <dcterms:created xsi:type="dcterms:W3CDTF">2025-09-12T09:03:19Z</dcterms:created>
  <dcterms:modified xsi:type="dcterms:W3CDTF">2025-09-12T12:56:09Z</dcterms:modified>
</cp:coreProperties>
</file>