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310" r:id="rId3"/>
    <p:sldId id="318" r:id="rId4"/>
    <p:sldId id="301" r:id="rId5"/>
    <p:sldId id="315" r:id="rId6"/>
    <p:sldId id="313" r:id="rId7"/>
    <p:sldId id="316" r:id="rId8"/>
    <p:sldId id="306" r:id="rId9"/>
    <p:sldId id="317" r:id="rId10"/>
    <p:sldId id="314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6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0390D-74D6-4A22-858A-92565E226982}" v="17" dt="2025-09-12T17:49:51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50"/>
    <p:restoredTop sz="93322" autoAdjust="0"/>
  </p:normalViewPr>
  <p:slideViewPr>
    <p:cSldViewPr snapToGrid="0" showGuides="1">
      <p:cViewPr varScale="1">
        <p:scale>
          <a:sx n="199" d="100"/>
          <a:sy n="199" d="100"/>
        </p:scale>
        <p:origin x="1432" y="108"/>
      </p:cViewPr>
      <p:guideLst>
        <p:guide pos="39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6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" r="28"/>
          <a:stretch/>
        </p:blipFill>
        <p:spPr>
          <a:xfrm>
            <a:off x="7348785" y="4566547"/>
            <a:ext cx="1581735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" r="22"/>
          <a:stretch/>
        </p:blipFill>
        <p:spPr>
          <a:xfrm>
            <a:off x="7348785" y="236900"/>
            <a:ext cx="1581914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</p:spTree>
    <p:extLst>
      <p:ext uri="{BB962C8B-B14F-4D97-AF65-F5344CB8AC3E}">
        <p14:creationId xmlns:p14="http://schemas.microsoft.com/office/powerpoint/2010/main" val="18417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1" y="0"/>
            <a:ext cx="8840471" cy="4488688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FB3E30E-2B22-CE97-1F6D-EFD55575A7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" r="22"/>
          <a:stretch/>
        </p:blipFill>
        <p:spPr>
          <a:xfrm>
            <a:off x="7348785" y="4566547"/>
            <a:ext cx="158191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14"/>
          <a:stretch>
            <a:fillRect/>
          </a:stretch>
        </p:blipFill>
        <p:spPr>
          <a:xfrm>
            <a:off x="463554" y="4835139"/>
            <a:ext cx="1438065" cy="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0" r:id="rId3"/>
    <p:sldLayoutId id="2147483662" r:id="rId4"/>
    <p:sldLayoutId id="2147483668" r:id="rId5"/>
    <p:sldLayoutId id="2147483671" r:id="rId6"/>
    <p:sldLayoutId id="2147483678" r:id="rId7"/>
    <p:sldLayoutId id="2147483682" r:id="rId8"/>
    <p:sldLayoutId id="2147483679" r:id="rId9"/>
    <p:sldLayoutId id="2147483683" r:id="rId10"/>
    <p:sldLayoutId id="2147483680" r:id="rId11"/>
    <p:sldLayoutId id="2147483681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C35EA4"/>
          </p15:clr>
        </p15:guide>
        <p15:guide id="2" orient="horz" pos="1620" userDrawn="1">
          <p15:clr>
            <a:srgbClr val="C35EA4"/>
          </p15:clr>
        </p15:guide>
        <p15:guide id="3" pos="144" userDrawn="1">
          <p15:clr>
            <a:srgbClr val="C35EA4"/>
          </p15:clr>
        </p15:guide>
        <p15:guide id="4" pos="288" userDrawn="1">
          <p15:clr>
            <a:srgbClr val="C35EA4"/>
          </p15:clr>
        </p15:guide>
        <p15:guide id="5" orient="horz" pos="576" userDrawn="1">
          <p15:clr>
            <a:srgbClr val="C35EA4"/>
          </p15:clr>
        </p15:guide>
        <p15:guide id="6" orient="horz" pos="2964" userDrawn="1">
          <p15:clr>
            <a:srgbClr val="C35EA4"/>
          </p15:clr>
        </p15:guide>
        <p15:guide id="7" pos="5568" userDrawn="1">
          <p15:clr>
            <a:srgbClr val="C35EA4"/>
          </p15:clr>
        </p15:guide>
        <p15:guide id="8" orient="horz" pos="902" userDrawn="1">
          <p15:clr>
            <a:srgbClr val="C35EA4"/>
          </p15:clr>
        </p15:guide>
        <p15:guide id="9" orient="horz" pos="780" userDrawn="1">
          <p15:clr>
            <a:srgbClr val="C35EA4"/>
          </p15:clr>
        </p15:guide>
        <p15:guide id="10" orient="horz" pos="150" userDrawn="1">
          <p15:clr>
            <a:srgbClr val="C35EA4"/>
          </p15:clr>
        </p15:guide>
        <p15:guide id="11" orient="horz" pos="3132" userDrawn="1">
          <p15:clr>
            <a:srgbClr val="C35EA4"/>
          </p15:clr>
        </p15:guide>
        <p15:guide id="12" orient="horz" pos="1044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30A2F86-ECD1-A581-DFF3-C87E5E834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29" y="923382"/>
            <a:ext cx="5306368" cy="2057400"/>
          </a:xfrm>
        </p:spPr>
        <p:txBody>
          <a:bodyPr/>
          <a:lstStyle/>
          <a:p>
            <a:r>
              <a:rPr lang="en-US" dirty="0"/>
              <a:t>BIC SECTOR DEVELOPMENT</a:t>
            </a:r>
            <a:br>
              <a:rPr lang="en-US" dirty="0"/>
            </a:br>
            <a:r>
              <a:rPr lang="en-US" dirty="0"/>
              <a:t>Update</a:t>
            </a: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864DD5D9-1D69-E1F5-63C4-F56D131C6B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12, 2025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E6B250-A288-0132-5CC6-85AFB8956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9002" y="3850682"/>
            <a:ext cx="2957522" cy="295275"/>
          </a:xfrm>
        </p:spPr>
        <p:txBody>
          <a:bodyPr>
            <a:normAutofit fontScale="92500"/>
          </a:bodyPr>
          <a:lstStyle/>
          <a:p>
            <a:r>
              <a:rPr lang="en-US" dirty="0"/>
              <a:t>Kevin G. Bailey &amp; Tom O’Connor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2467D58-C9AD-1797-80A1-93D67158F9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964" b="15964"/>
          <a:stretch>
            <a:fillRect/>
          </a:stretch>
        </p:blipFill>
        <p:spPr>
          <a:xfrm>
            <a:off x="5229542" y="926579"/>
            <a:ext cx="3911600" cy="2057400"/>
          </a:xfrm>
        </p:spPr>
      </p:pic>
    </p:spTree>
    <p:extLst>
      <p:ext uri="{BB962C8B-B14F-4D97-AF65-F5344CB8AC3E}">
        <p14:creationId xmlns:p14="http://schemas.microsoft.com/office/powerpoint/2010/main" val="1779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AEF8-7814-596D-B355-F33E2B4A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438150"/>
          </a:xfrm>
        </p:spPr>
        <p:txBody>
          <a:bodyPr/>
          <a:lstStyle/>
          <a:p>
            <a:r>
              <a:rPr lang="en-US" dirty="0"/>
              <a:t>Build plates regrooved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917A9-D3D8-5277-40EC-54F5B87308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899213"/>
            <a:ext cx="3587262" cy="1678953"/>
          </a:xfrm>
        </p:spPr>
        <p:txBody>
          <a:bodyPr/>
          <a:lstStyle/>
          <a:p>
            <a:r>
              <a:rPr lang="en-US" dirty="0"/>
              <a:t>Four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12163C-37BD-6964-E3EF-1ABBDD1BB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822" y="826077"/>
            <a:ext cx="3840745" cy="22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4DA1B-F1FB-0673-7465-3CFB8F0F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SFIL #3  w/ </a:t>
            </a:r>
            <a:r>
              <a:rPr lang="en-US" dirty="0" err="1"/>
              <a:t>GlueX</a:t>
            </a:r>
            <a:r>
              <a:rPr lang="en-US" dirty="0"/>
              <a:t> fiber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F6384-2F32-02E9-173F-76AE06271F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025880"/>
            <a:ext cx="7315200" cy="3273425"/>
          </a:xfrm>
        </p:spPr>
        <p:txBody>
          <a:bodyPr/>
          <a:lstStyle/>
          <a:p>
            <a:r>
              <a:rPr lang="en-US" dirty="0"/>
              <a:t>Slice for comparator created</a:t>
            </a:r>
          </a:p>
          <a:p>
            <a:r>
              <a:rPr lang="en-US" dirty="0"/>
              <a:t>Small section for density created</a:t>
            </a:r>
          </a:p>
          <a:p>
            <a:pPr lvl="1"/>
            <a:r>
              <a:rPr lang="en-US" dirty="0"/>
              <a:t>Density 4.76g/cc (314g, 66cc</a:t>
            </a:r>
          </a:p>
          <a:p>
            <a:r>
              <a:rPr lang="en-US" dirty="0"/>
              <a:t>Profile slope L-R</a:t>
            </a:r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BDE2828F-2A88-7F6E-5216-862575F3E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96" y="2094892"/>
            <a:ext cx="5745373" cy="26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617A-2741-A768-DDA4-510DD6EC7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ends</a:t>
            </a:r>
          </a:p>
        </p:txBody>
      </p:sp>
      <p:pic>
        <p:nvPicPr>
          <p:cNvPr id="6" name="Picture 5" descr="Background pattern&#10;&#10;AI-generated content may be incorrect.">
            <a:extLst>
              <a:ext uri="{FF2B5EF4-FFF2-40B4-BE49-F238E27FC236}">
                <a16:creationId xmlns:a16="http://schemas.microsoft.com/office/drawing/2014/main" id="{4BE4FC28-A176-A950-6F27-433F2F20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76288"/>
            <a:ext cx="3951744" cy="3483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6EB3F7-26F5-8701-7BAE-8449CC5B2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652" y="1076288"/>
            <a:ext cx="4629548" cy="3477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1AC280-A935-050B-2569-4134CE590FE5}"/>
              </a:ext>
            </a:extLst>
          </p:cNvPr>
          <p:cNvSpPr txBox="1"/>
          <p:nvPr/>
        </p:nvSpPr>
        <p:spPr>
          <a:xfrm>
            <a:off x="1285276" y="1419558"/>
            <a:ext cx="251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Right Side = Start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76B8F6-DF16-8EEB-CA7D-ED9F9551C8E2}"/>
              </a:ext>
            </a:extLst>
          </p:cNvPr>
          <p:cNvSpPr txBox="1"/>
          <p:nvPr/>
        </p:nvSpPr>
        <p:spPr>
          <a:xfrm>
            <a:off x="5480006" y="1186162"/>
            <a:ext cx="289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Left Side = 2mm Higher</a:t>
            </a:r>
          </a:p>
        </p:txBody>
      </p:sp>
    </p:spTree>
    <p:extLst>
      <p:ext uri="{BB962C8B-B14F-4D97-AF65-F5344CB8AC3E}">
        <p14:creationId xmlns:p14="http://schemas.microsoft.com/office/powerpoint/2010/main" val="31327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61C0AE9-C051-BCD6-7D4D-6C518644C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781" y="1499244"/>
            <a:ext cx="2869223" cy="2607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D8684A-4C8A-1E6F-54B7-A6EA85027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Destructive Test@ CMSC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6FB54-2801-63E1-3B1A-EA8937B585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Two 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BB572-70B3-01AC-55F6-EA8943802B01}"/>
              </a:ext>
            </a:extLst>
          </p:cNvPr>
          <p:cNvSpPr txBox="1"/>
          <p:nvPr/>
        </p:nvSpPr>
        <p:spPr>
          <a:xfrm>
            <a:off x="360751" y="1380474"/>
            <a:ext cx="4287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Testing started 9/5/2025</a:t>
            </a:r>
          </a:p>
          <a:p>
            <a:r>
              <a:rPr lang="en-US" dirty="0"/>
              <a:t>Awaiting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E08DD-A2ED-F095-E6D6-1E659AAB90AD}"/>
              </a:ext>
            </a:extLst>
          </p:cNvPr>
          <p:cNvSpPr txBox="1"/>
          <p:nvPr/>
        </p:nvSpPr>
        <p:spPr>
          <a:xfrm>
            <a:off x="3268944" y="1218063"/>
            <a:ext cx="2758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1 </a:t>
            </a:r>
          </a:p>
          <a:p>
            <a:r>
              <a:rPr lang="en-US" sz="1200" dirty="0"/>
              <a:t>Interlaminar Fracture Toughness DCB</a:t>
            </a:r>
          </a:p>
          <a:p>
            <a:r>
              <a:rPr lang="en-US" sz="1200" dirty="0"/>
              <a:t>(Double Cantilevered Beam)</a:t>
            </a:r>
          </a:p>
          <a:p>
            <a:r>
              <a:rPr lang="en-US" sz="1200" dirty="0"/>
              <a:t>- normal to plane of crack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98742F-06E8-978E-779C-BBF32457F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19" y="2249195"/>
            <a:ext cx="2364930" cy="2343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838FC-EEFC-E879-54BB-1816D7820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755" y="2216225"/>
            <a:ext cx="2532489" cy="26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7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ED373-84B8-947B-C3C3-BE324884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Destructive tests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55AB5E5-FA4B-7327-F300-AA7B7AAC14B8}"/>
              </a:ext>
            </a:extLst>
          </p:cNvPr>
          <p:cNvSpPr txBox="1">
            <a:spLocks noGrp="1"/>
          </p:cNvSpPr>
          <p:nvPr>
            <p:ph sz="quarter" idx="14"/>
          </p:nvPr>
        </p:nvSpPr>
        <p:spPr>
          <a:xfrm>
            <a:off x="514751" y="1310432"/>
            <a:ext cx="2985138" cy="1177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Mode 2 </a:t>
            </a:r>
          </a:p>
          <a:p>
            <a:r>
              <a:rPr lang="en-US" sz="1200" dirty="0"/>
              <a:t>Interlaminar Fracture Toughness ENF</a:t>
            </a:r>
          </a:p>
          <a:p>
            <a:r>
              <a:rPr lang="en-US" sz="1200" dirty="0"/>
              <a:t>(End Notched Flexure)</a:t>
            </a:r>
          </a:p>
          <a:p>
            <a:r>
              <a:rPr lang="en-US" sz="1200" dirty="0"/>
              <a:t>- Parallel to crack plane – shear</a:t>
            </a:r>
          </a:p>
        </p:txBody>
      </p:sp>
      <p:pic>
        <p:nvPicPr>
          <p:cNvPr id="8" name="Picture 7" descr="A picture containing indoor, metal&#10;&#10;AI-generated content may be incorrect.">
            <a:extLst>
              <a:ext uri="{FF2B5EF4-FFF2-40B4-BE49-F238E27FC236}">
                <a16:creationId xmlns:a16="http://schemas.microsoft.com/office/drawing/2014/main" id="{BE9C5DA4-380B-386D-46A6-96561FED1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874" y="317723"/>
            <a:ext cx="3031747" cy="45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703F-5C0E-552E-68A5-D449DF1B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462129"/>
          </a:xfrm>
        </p:spPr>
        <p:txBody>
          <a:bodyPr/>
          <a:lstStyle/>
          <a:p>
            <a:r>
              <a:rPr lang="en-US" dirty="0"/>
              <a:t>Degreased only samples to be tested</a:t>
            </a:r>
          </a:p>
        </p:txBody>
      </p:sp>
      <p:pic>
        <p:nvPicPr>
          <p:cNvPr id="6" name="Content Placeholder 5" descr="Text, letter&#10;&#10;AI-generated content may be incorrect.">
            <a:extLst>
              <a:ext uri="{FF2B5EF4-FFF2-40B4-BE49-F238E27FC236}">
                <a16:creationId xmlns:a16="http://schemas.microsoft.com/office/drawing/2014/main" id="{CBE2777A-4F13-8BDD-2CE2-A691CA802C4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138697" y="831273"/>
            <a:ext cx="3554797" cy="1999573"/>
          </a:xfrm>
        </p:spPr>
      </p:pic>
    </p:spTree>
    <p:extLst>
      <p:ext uri="{BB962C8B-B14F-4D97-AF65-F5344CB8AC3E}">
        <p14:creationId xmlns:p14="http://schemas.microsoft.com/office/powerpoint/2010/main" val="217307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D5DEB-AB87-D99C-D403-F3F8781D0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DRAWER MOLD ARRIVES </a:t>
            </a:r>
            <a:br>
              <a:rPr lang="en-US" dirty="0"/>
            </a:br>
            <a:r>
              <a:rPr lang="en-US" dirty="0"/>
              <a:t>FIRST LAYUPS JUST FINISHED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88BA37-0A48-D7FB-BD15-6A0EBEFE04D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60705" y="2067795"/>
            <a:ext cx="4128027" cy="2493329"/>
          </a:xfrm>
        </p:spPr>
      </p:pic>
      <p:pic>
        <p:nvPicPr>
          <p:cNvPr id="8" name="Picture 7" descr="A picture containing floor&#10;&#10;AI-generated content may be incorrect.">
            <a:extLst>
              <a:ext uri="{FF2B5EF4-FFF2-40B4-BE49-F238E27FC236}">
                <a16:creationId xmlns:a16="http://schemas.microsoft.com/office/drawing/2014/main" id="{4D6A4DFE-0440-51D1-2044-AF124C03C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272" y="2067794"/>
            <a:ext cx="3739994" cy="24933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680640-1F8E-0EDD-BF83-228AE34B5274}"/>
              </a:ext>
            </a:extLst>
          </p:cNvPr>
          <p:cNvSpPr txBox="1"/>
          <p:nvPr/>
        </p:nvSpPr>
        <p:spPr>
          <a:xfrm>
            <a:off x="478734" y="1421463"/>
            <a:ext cx="393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PIECE TRIAL</a:t>
            </a:r>
          </a:p>
          <a:p>
            <a:r>
              <a:rPr lang="en-US" dirty="0"/>
              <a:t>PROVES STUBORN TO REMOVE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C6CB3-7657-0D11-3C20-ADA53011FC7B}"/>
              </a:ext>
            </a:extLst>
          </p:cNvPr>
          <p:cNvSpPr txBox="1"/>
          <p:nvPr/>
        </p:nvSpPr>
        <p:spPr>
          <a:xfrm>
            <a:off x="4818184" y="1421463"/>
            <a:ext cx="338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SIDE C SHAPED FOR FOUR PIECE DRAWER</a:t>
            </a:r>
          </a:p>
        </p:txBody>
      </p:sp>
    </p:spTree>
    <p:extLst>
      <p:ext uri="{BB962C8B-B14F-4D97-AF65-F5344CB8AC3E}">
        <p14:creationId xmlns:p14="http://schemas.microsoft.com/office/powerpoint/2010/main" val="5865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CDF2-5E8A-4E9A-590A-0D2A7403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Mazzella quote</a:t>
            </a:r>
          </a:p>
        </p:txBody>
      </p:sp>
      <p:pic>
        <p:nvPicPr>
          <p:cNvPr id="6" name="Content Placeholder 5" descr="Table&#10;&#10;AI-generated content may be incorrect.">
            <a:extLst>
              <a:ext uri="{FF2B5EF4-FFF2-40B4-BE49-F238E27FC236}">
                <a16:creationId xmlns:a16="http://schemas.microsoft.com/office/drawing/2014/main" id="{B912BBB5-EC26-D15A-FD0E-268EB1DDBF8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t="-1" b="-5606"/>
          <a:stretch>
            <a:fillRect/>
          </a:stretch>
        </p:blipFill>
        <p:spPr>
          <a:xfrm>
            <a:off x="4179579" y="247650"/>
            <a:ext cx="3942000" cy="51002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792B91-408B-DCAA-091F-78B54CC325D5}"/>
              </a:ext>
            </a:extLst>
          </p:cNvPr>
          <p:cNvSpPr txBox="1"/>
          <p:nvPr/>
        </p:nvSpPr>
        <p:spPr>
          <a:xfrm>
            <a:off x="725765" y="1317248"/>
            <a:ext cx="3558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Lifting beam design quote </a:t>
            </a:r>
          </a:p>
          <a:p>
            <a:r>
              <a:rPr lang="en-US" dirty="0"/>
              <a:t>	- designed as our needs</a:t>
            </a:r>
          </a:p>
          <a:p>
            <a:r>
              <a:rPr lang="en-US" dirty="0"/>
              <a:t>	- engineered solution design</a:t>
            </a:r>
          </a:p>
          <a:p>
            <a:r>
              <a:rPr lang="en-US" dirty="0"/>
              <a:t>	- sign off necessary</a:t>
            </a:r>
          </a:p>
          <a:p>
            <a:r>
              <a:rPr lang="en-US" dirty="0"/>
              <a:t>Extra ($)</a:t>
            </a:r>
          </a:p>
          <a:p>
            <a:r>
              <a:rPr lang="en-US" dirty="0"/>
              <a:t>	- shackles</a:t>
            </a:r>
          </a:p>
          <a:p>
            <a:r>
              <a:rPr lang="en-US" dirty="0"/>
              <a:t>	- straps</a:t>
            </a:r>
          </a:p>
          <a:p>
            <a:r>
              <a:rPr lang="en-US" dirty="0"/>
              <a:t>	- other hardware</a:t>
            </a:r>
          </a:p>
        </p:txBody>
      </p:sp>
    </p:spTree>
    <p:extLst>
      <p:ext uri="{BB962C8B-B14F-4D97-AF65-F5344CB8AC3E}">
        <p14:creationId xmlns:p14="http://schemas.microsoft.com/office/powerpoint/2010/main" val="139916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4F152-9DCC-468D-68FE-6985C0E7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65C99-5282-9B7F-8570-45D74B354FB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err="1"/>
              <a:t>Agjust</a:t>
            </a:r>
            <a:r>
              <a:rPr lang="en-US" dirty="0"/>
              <a:t> </a:t>
            </a:r>
            <a:r>
              <a:rPr lang="en-US" dirty="0" err="1"/>
              <a:t>procedeure</a:t>
            </a:r>
            <a:r>
              <a:rPr lang="en-US" dirty="0"/>
              <a:t> to reduce L-R slope in SFIL</a:t>
            </a:r>
          </a:p>
          <a:p>
            <a:r>
              <a:rPr lang="en-US" dirty="0"/>
              <a:t>Build a small stack to verify changes</a:t>
            </a:r>
          </a:p>
          <a:p>
            <a:r>
              <a:rPr lang="en-US" dirty="0"/>
              <a:t>Once corrected build a bulk layer of (2 SFIL) layers ??</a:t>
            </a:r>
          </a:p>
        </p:txBody>
      </p:sp>
    </p:spTree>
    <p:extLst>
      <p:ext uri="{BB962C8B-B14F-4D97-AF65-F5344CB8AC3E}">
        <p14:creationId xmlns:p14="http://schemas.microsoft.com/office/powerpoint/2010/main" val="16419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18888</TotalTime>
  <Words>200</Words>
  <Application>Microsoft Office PowerPoint</Application>
  <PresentationFormat>On-screen Show (16:9)</PresentationFormat>
  <Paragraphs>45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System Font Regular</vt:lpstr>
      <vt:lpstr>Wingdings</vt:lpstr>
      <vt:lpstr>Office Theme</vt:lpstr>
      <vt:lpstr>BIC SECTOR DEVELOPMENT Update</vt:lpstr>
      <vt:lpstr>Test SFIL #3  w/ GlueX fiber</vt:lpstr>
      <vt:lpstr>comparing ends</vt:lpstr>
      <vt:lpstr>Destructive Test@ CMSC</vt:lpstr>
      <vt:lpstr>Destructive tests</vt:lpstr>
      <vt:lpstr>Degreased only samples to be tested</vt:lpstr>
      <vt:lpstr>DRAWER MOLD ARRIVES  FIRST LAYUPS JUST FINISHED</vt:lpstr>
      <vt:lpstr>Mazzella quote</vt:lpstr>
      <vt:lpstr>Forward</vt:lpstr>
      <vt:lpstr>Build plates regrooved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Soroko, Sonya</dc:creator>
  <cp:lastModifiedBy>Bailey, Kevin G.</cp:lastModifiedBy>
  <cp:revision>44</cp:revision>
  <dcterms:created xsi:type="dcterms:W3CDTF">2024-02-05T17:42:20Z</dcterms:created>
  <dcterms:modified xsi:type="dcterms:W3CDTF">2025-09-12T17:53:25Z</dcterms:modified>
</cp:coreProperties>
</file>