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58" r:id="rId4"/>
    <p:sldId id="260" r:id="rId5"/>
    <p:sldId id="261" r:id="rId6"/>
    <p:sldId id="4089" r:id="rId7"/>
    <p:sldId id="4090" r:id="rId8"/>
    <p:sldId id="409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6EF931-F11B-40CB-BD42-DD1292472968}" v="16" dt="2025-09-18T08:57:50.9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98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Landgraf" userId="367c8676d18b2324" providerId="LiveId" clId="{E54AE131-3580-4EAA-8084-1AB84D4DD97D}"/>
    <pc:docChg chg="custSel modSld">
      <pc:chgData name="Jeff Landgraf" userId="367c8676d18b2324" providerId="LiveId" clId="{E54AE131-3580-4EAA-8084-1AB84D4DD97D}" dt="2025-09-18T09:17:43.540" v="173" actId="20577"/>
      <pc:docMkLst>
        <pc:docMk/>
      </pc:docMkLst>
      <pc:sldChg chg="modSp mod">
        <pc:chgData name="Jeff Landgraf" userId="367c8676d18b2324" providerId="LiveId" clId="{E54AE131-3580-4EAA-8084-1AB84D4DD97D}" dt="2025-09-18T09:11:49.684" v="111" actId="20577"/>
        <pc:sldMkLst>
          <pc:docMk/>
          <pc:sldMk cId="2650668729" sldId="256"/>
        </pc:sldMkLst>
        <pc:spChg chg="mod">
          <ac:chgData name="Jeff Landgraf" userId="367c8676d18b2324" providerId="LiveId" clId="{E54AE131-3580-4EAA-8084-1AB84D4DD97D}" dt="2025-09-18T09:11:18.430" v="49" actId="1076"/>
          <ac:spMkLst>
            <pc:docMk/>
            <pc:sldMk cId="2650668729" sldId="256"/>
            <ac:spMk id="4" creationId="{721A558F-7E8B-661B-A13B-CAF4D85719FD}"/>
          </ac:spMkLst>
        </pc:spChg>
        <pc:spChg chg="mod">
          <ac:chgData name="Jeff Landgraf" userId="367c8676d18b2324" providerId="LiveId" clId="{E54AE131-3580-4EAA-8084-1AB84D4DD97D}" dt="2025-09-18T09:11:49.684" v="111" actId="20577"/>
          <ac:spMkLst>
            <pc:docMk/>
            <pc:sldMk cId="2650668729" sldId="256"/>
            <ac:spMk id="5" creationId="{9D1E62A3-EB6C-2BC7-1B3D-186AB959B24A}"/>
          </ac:spMkLst>
        </pc:spChg>
      </pc:sldChg>
      <pc:sldChg chg="modSp mod">
        <pc:chgData name="Jeff Landgraf" userId="367c8676d18b2324" providerId="LiveId" clId="{E54AE131-3580-4EAA-8084-1AB84D4DD97D}" dt="2025-09-18T09:14:02.790" v="149" actId="1076"/>
        <pc:sldMkLst>
          <pc:docMk/>
          <pc:sldMk cId="913228612" sldId="262"/>
        </pc:sldMkLst>
        <pc:spChg chg="mod">
          <ac:chgData name="Jeff Landgraf" userId="367c8676d18b2324" providerId="LiveId" clId="{E54AE131-3580-4EAA-8084-1AB84D4DD97D}" dt="2025-09-18T09:14:02.790" v="149" actId="1076"/>
          <ac:spMkLst>
            <pc:docMk/>
            <pc:sldMk cId="913228612" sldId="262"/>
            <ac:spMk id="7" creationId="{08790A6E-B687-5574-ABB5-2C6E2773E9FC}"/>
          </ac:spMkLst>
        </pc:spChg>
        <pc:inkChg chg="mod">
          <ac:chgData name="Jeff Landgraf" userId="367c8676d18b2324" providerId="LiveId" clId="{E54AE131-3580-4EAA-8084-1AB84D4DD97D}" dt="2025-09-18T09:13:52.524" v="148" actId="1076"/>
          <ac:inkMkLst>
            <pc:docMk/>
            <pc:sldMk cId="913228612" sldId="262"/>
            <ac:inkMk id="12" creationId="{3B7CCDBB-C92E-28C9-A43B-B9A3ABFB7617}"/>
          </ac:inkMkLst>
        </pc:inkChg>
      </pc:sldChg>
      <pc:sldChg chg="modSp mod">
        <pc:chgData name="Jeff Landgraf" userId="367c8676d18b2324" providerId="LiveId" clId="{E54AE131-3580-4EAA-8084-1AB84D4DD97D}" dt="2025-09-18T09:17:43.540" v="173" actId="20577"/>
        <pc:sldMkLst>
          <pc:docMk/>
          <pc:sldMk cId="3287312522" sldId="4089"/>
        </pc:sldMkLst>
        <pc:graphicFrameChg chg="modGraphic">
          <ac:chgData name="Jeff Landgraf" userId="367c8676d18b2324" providerId="LiveId" clId="{E54AE131-3580-4EAA-8084-1AB84D4DD97D}" dt="2025-09-18T09:17:43.540" v="173" actId="20577"/>
          <ac:graphicFrameMkLst>
            <pc:docMk/>
            <pc:sldMk cId="3287312522" sldId="4089"/>
            <ac:graphicFrameMk id="3" creationId="{E029708B-6D09-E2B4-8A40-36309D306722}"/>
          </ac:graphicFrameMkLst>
        </pc:graphicFrame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8T08:02:08.148"/>
    </inkml:context>
    <inkml:brush xml:id="br0">
      <inkml:brushProperty name="width" value="0.35" units="cm"/>
      <inkml:brushProperty name="height" value="0.35" units="cm"/>
      <inkml:brushProperty name="color" value="#008C3A"/>
    </inkml:brush>
  </inkml:definitions>
  <inkml:trace contextRef="#ctx0" brushRef="#br0">0 1 24575,'14'23'0,"1"0"0,1 0 0,1-2 0,26 28 0,-10-13 0,-25-25 0,0 0 0,0 1 0,7 16 0,-8-14 0,18 25 0,46 47 0,32 45 0,4 3 0,-90-114 0,1 1 0,1-2 0,1-1 0,38 28 0,38 35 0,-53-42 0,1-3 0,3-1 0,56 32 0,-70-47 0,-18-12 0,-1 0 0,2-1 0,20 6 0,26 11 0,467 186 0,-169-66 0,-275-108 0,-14-6 0,89 36 0,1012 322 0,-964-329 0,260 70 0,7-33 0,387-8 0,-229-10 0,-355-37 0,-7-3 0,722 80 0,-934-114 0,186 19 0,-186-15 0,0 3 0,62 21 0,184 69 0,168 52 0,11-36 0,-371-94 0,131 46 0,98 58 0,-320-118 0,-1 1 0,1 1 0,27 19 0,-36-20 0,-1 0 0,0 1 0,-1 0 0,0 0 0,-1 1 0,12 17 0,91 133 0,261 281 0,-319-392 0,1-2 0,117 75 0,-118-86 0,-43-31 0,-1 1 0,0 0 0,-1 0 0,0 1 0,0 1 0,-1 0 0,0 0 0,-1 1 0,0 0 0,-1 0 0,0 1 0,6 14 0,3 22 0,-1 2 0,-3-1 0,9 93 0,-11-74 0,51 676 0,-60-59 0,-2-339 0,0-303 0,-2 0 0,-1 0 0,-3-1 0,-12 46 0,9-55 0,0-1 0,-3-1 0,0 0 0,-2-1 0,-33 50 0,-62 89 0,-13 18 0,83-135 0,-1-2 0,-96 88 0,-113 69 0,112-97 0,-171 120 0,100-79 0,80-54 0,-230 180 0,299-229 0,-79 48 0,108-77 0,-2-1 0,-1-2 0,0-1 0,-56 15 0,-41-1 0,-206 16 0,-88-20 0,-3-23 0,-148 4 0,-719 9 0,866-17 0,-478 2 0,799-6 0,-172-30 0,261 33 0,-528-118 0,-76-10 0,554 122 0,-30-3 0,-134-34 0,212 38 0,-1-1 0,2-1 0,0 0 0,0-2 0,-26-19 0,5 3 0,15 10 0,1-1 0,-41-41 0,-39-54 0,67 71 0,-150-185 0,58 67 0,82 105 0,4 6 0,-58-86 0,91 117 0,0 0 0,1-1 0,1 0 0,0 0 0,2-1 0,1 0 0,0-1 0,-4-38 0,4-267 0,8 213 0,0-35 0,26-196 0,100-265 0,67-183 0,-83 318 0,-87 384 0,4 1 0,58-125 0,-31 86 0,49-171 0,-62 133 0,-18 63 0,-20 87 0,1 1 0,1 0 0,15-25 0,9-23 0,65-207 0,-82 219 0,-2-1 0,-3 0 0,5-72 0,-14 11 0,0-9 0,1 101 0,1 1 0,1 0 0,10-34 0,30-55 0,-29 74-455,2 0 0,34-55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8T08:08:55.5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1,'1844'0,"-1684"10,7 0,20-12,235 4,-314 3,835 27,-883-32,503 12,-284-3,33 2,52 13,171-20,-284-6,1165 2,-1384-2,-1-1,0-2,45-12,-37 8,59-7,276-5,65 16,-253 7,-154-2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8T08:02:34.10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3188 24575,'455'24'0,"-5"34"0,-109-7 0,328 44 0,3-42 0,-145-12 0,43 1 0,-72-43 0,-229 0 0,-251 1 0,-1 0 0,0-2 0,1 0 0,-1-1 0,0 0 0,0-2 0,-1 0 0,1 0 0,-1-2 0,22-12 0,107-71 0,165-136 0,-181 129 0,-8 7 0,274-215 0,-309 231 0,-2-4 0,99-123 0,-104 104 0,196-248 0,-102 133 0,-36 49 0,-70 73 0,44-51 0,-69 98 0,2 1 0,1 3 0,3 2 0,1 2 0,73-40 0,-48 37 0,2 3 0,1 3 0,109-29 0,-142 50 0,-19 5 0,0 0 0,0-2 0,-1-1 0,-1-1 0,29-15 0,17-20 0,269-166 0,112-43 0,-265 139 0,-169 107 0,-1 0 0,1 1 0,0 0 0,1 2 0,-1 0 0,30-5 0,-22 5 0,473-72 0,-441 71 0,104-6 0,170 9 0,-184 5 0,2932-2 0,-2986 5 0,178 32 0,-163-19 0,555 64 0,-644-81 0,511 50 0,-512-48 0,0 0 0,1 0 0,-1 2 0,-1 0 0,1 1 0,-1 1 0,0 0 0,0 1 0,17 12 0,60 35 0,24 15 0,-102-59 0,-1 0 0,0 1 0,0 0 0,-1 1 0,16 22 0,27 36 0,3-2 0,113 102 0,-159-159 0,0 0 0,-1 2 0,0-1 0,-1 2 0,-1-1 0,0 2 0,-1-1 0,11 26 0,8 31 0,30 119 0,1 81 0,-50-227 0,49 408 0,-48-324 0,19 449 0,-29-543 0,1-12 0,-1 0 0,-1 0 0,-1 0 0,-2 0 0,-6 26 0,-125 322 0,-25 88 0,153-427 0,-4 52 0,7-52 0,-12 56 0,-100 324 0,97-340 0,3 0 0,-9 106 0,-22 183 0,30-250 0,-8 129 0,9-68 0,-1 401 0,19-380 0,-2 685 0,-1-850 0,-1-1 0,-1 1 0,-2-1 0,-8 29 0,-41 103 0,49-145 0,0-1 0,-1 0 0,-1 0 0,0 0 0,-12 15 0,12-20 0,0 0 0,-1-1 0,1 0 0,-1-1 0,0 1 0,-1-2 0,0 1 0,-14 6 0,-15 4 0,0-1 0,-1-2 0,0-2 0,-1-2 0,-43 5 0,-208 9 0,266-22 0,-864 6 0,537-9 0,78 3 0,-283-3 0,313-18 0,152 9 0,-1 5 0,-118 6 0,-624 18 0,602-19 0,193 0 0,0-3 0,0-1 0,0-2 0,-46-14 0,-154-61 0,171 57 0,-224-96 0,244 101 0,0 2 0,-80-17 0,98 27 0,-18-3 0,-1 2 0,-73-4 0,-103 10 0,1-1 0,-316-41 0,393 37 0,-411-42 0,547 47 0,0 0 0,0 0 0,0-1 0,0-1 0,1 0 0,-1 0 0,-18-13 0,16 10 0,0 1 0,-19-6 0,-23-13 0,38 17 0,1-1 0,1-1 0,-1-1 0,2 0 0,0-1 0,0-1 0,-24-29 0,-88-118 0,-65-90 0,64 25 0,60 97 0,-173-318 0,169 329 0,-89-111 0,79 116 0,-172-193 0,144 182 0,64 73 0,-80-71 0,93 94 0,-2 2 0,-1 1 0,-60-31 0,31 26 0,30 14 0,-65-39 0,36 10 0,1-3 0,-90-89 0,109 91 0,2 1 0,-1 2 0,-3 1 0,-62-43 0,42 41 0,-5-5 0,-3 3 0,-97-45 0,-180-36 0,278 102-682,-75-37-1,87 32-6143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8T08:02:34.10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3188 24575,'455'24'0,"-5"34"0,-109-7 0,328 44 0,3-42 0,-145-12 0,43 1 0,-72-43 0,-229 0 0,-251 1 0,-1 0 0,0-2 0,1 0 0,-1-1 0,0 0 0,0-2 0,-1 0 0,1 0 0,-1-2 0,22-12 0,107-71 0,165-136 0,-181 129 0,-8 7 0,274-215 0,-309 231 0,-2-4 0,99-123 0,-104 104 0,196-248 0,-102 133 0,-36 49 0,-70 73 0,44-51 0,-69 98 0,2 1 0,1 3 0,3 2 0,1 2 0,73-40 0,-48 37 0,2 3 0,1 3 0,109-29 0,-142 50 0,-19 5 0,0 0 0,0-2 0,-1-1 0,-1-1 0,29-15 0,17-20 0,269-166 0,112-43 0,-265 139 0,-169 107 0,-1 0 0,1 1 0,0 0 0,1 2 0,-1 0 0,30-5 0,-22 5 0,473-72 0,-441 71 0,104-6 0,170 9 0,-184 5 0,2932-2 0,-2986 5 0,178 32 0,-163-19 0,555 64 0,-644-81 0,511 50 0,-512-48 0,0 0 0,1 0 0,-1 2 0,-1 0 0,1 1 0,-1 1 0,0 0 0,0 1 0,17 12 0,60 35 0,24 15 0,-102-59 0,-1 0 0,0 1 0,0 0 0,-1 1 0,16 22 0,27 36 0,3-2 0,113 102 0,-159-159 0,0 0 0,-1 2 0,0-1 0,-1 2 0,-1-1 0,0 2 0,-1-1 0,11 26 0,8 31 0,30 119 0,1 81 0,-50-227 0,49 408 0,-48-324 0,19 449 0,-29-543 0,1-12 0,-1 0 0,-1 0 0,-1 0 0,-2 0 0,-6 26 0,-125 322 0,-25 88 0,153-427 0,-4 52 0,7-52 0,-12 56 0,-100 324 0,97-340 0,3 0 0,-9 106 0,-22 183 0,30-250 0,-8 129 0,9-68 0,-1 401 0,19-380 0,-2 685 0,-1-850 0,-1-1 0,-1 1 0,-2-1 0,-8 29 0,-41 103 0,49-145 0,0-1 0,-1 0 0,-1 0 0,0 0 0,-12 15 0,12-20 0,0 0 0,-1-1 0,1 0 0,-1-1 0,0 1 0,-1-2 0,0 1 0,-14 6 0,-15 4 0,0-1 0,-1-2 0,0-2 0,-1-2 0,-43 5 0,-208 9 0,266-22 0,-864 6 0,537-9 0,78 3 0,-283-3 0,313-18 0,152 9 0,-1 5 0,-118 6 0,-624 18 0,602-19 0,193 0 0,0-3 0,0-1 0,0-2 0,-46-14 0,-154-61 0,171 57 0,-224-96 0,244 101 0,0 2 0,-80-17 0,98 27 0,-18-3 0,-1 2 0,-73-4 0,-103 10 0,1-1 0,-316-41 0,393 37 0,-411-42 0,547 47 0,0 0 0,0 0 0,0-1 0,0-1 0,1 0 0,-1 0 0,-18-13 0,16 10 0,0 1 0,-19-6 0,-23-13 0,38 17 0,1-1 0,1-1 0,-1-1 0,2 0 0,0-1 0,0-1 0,-24-29 0,-88-118 0,-65-90 0,64 25 0,60 97 0,-173-318 0,169 329 0,-89-111 0,79 116 0,-172-193 0,144 182 0,64 73 0,-80-71 0,93 94 0,-2 2 0,-1 1 0,-60-31 0,31 26 0,30 14 0,-65-39 0,36 10 0,1-3 0,-90-89 0,109 91 0,2 1 0,-1 2 0,-3 1 0,-62-43 0,42 41 0,-5-5 0,-3 3 0,-97-45 0,-180-36 0,278 102-682,-75-37-1,87 32-6143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8T08:26:40.1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825 41 24575,'-204'20'0,"169"-20"0,-4 0 0,1 1 0,-1 1 0,-55 12 0,71-8 0,-76 21 0,90-23 0,0 0 0,0 1 0,0 0 0,0 0 0,1 1 0,0 0 0,0 1 0,-8 8 0,-35 34 0,33-34 0,2 2 0,-27 31 0,38-41 0,0 1 0,1 0 0,0 0 0,0 0 0,0 0 0,1 0 0,1 1 0,-1-1 0,2 1 0,-1 0 0,0 9 0,0 272 0,5-141 0,-3-137 0,2-1 0,-1 0 0,1 0 0,1 0 0,0 0 0,0-1 0,1 1 0,1-1 0,-1 0 0,2 0 0,6 11 0,1-3 0,1 0 0,1-1 0,0 0 0,28 23 0,-24-26 0,0 0 0,1-2 0,0 0 0,1-2 0,0 0 0,1-1 0,45 12 0,165 21 0,-228-42 0,177 17 0,221-8 0,-332-9 0,58-10 0,-9 0 0,625 9 0,-359 3 0,-270-12 0,-39 1 0,-1 4 0,-1-3 0,1-3 0,99-29 0,-167 38 0,0-1 0,1 0 0,-2-1 0,1 0 0,0 0 0,-1 0 0,0-1 0,0 0 0,0 0 0,0 0 0,-1-1 0,0 0 0,5-7 0,-2 1 0,-2 0 0,1 0 0,-2-1 0,1 0 0,-2 0 0,6-24 0,-2-9 0,-3 0 0,-2 0 0,-2-60 0,-2 100 0,2-18 0,-2 0 0,0 0 0,-2 0 0,-1 0 0,0 0 0,-2 0 0,-1 1 0,-1 0 0,-1 1 0,-14-28 0,-10-19 0,24 47 0,-1 0 0,-19-28 0,24 43 0,0 1 0,0-1 0,-1 1 0,0 0 0,0 0 0,-1 0 0,1 1 0,-1 0 0,0 0 0,-14-5 0,-238-115 0,224 110 0,-1 3 0,0 0 0,-1 2 0,0 2 0,-71-6 0,-544-1 0,419 17 0,-802-2-1365,1019 0-5461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8T08:26:51.6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1626 102 24575,'-64'-1'0,"0"3"0,0 2 0,-94 20 0,45-3 0,-128 9 0,0-1 0,187-17 0,-57 19 0,-9 3 0,-41-11 0,22-5 0,135-17 0,0 1 0,0-1 0,-1 1 0,1 0 0,1 1 0,-1-1 0,0 1 0,0-1 0,1 1 0,0 0 0,0 1 0,-1-1 0,2 0 0,-1 1 0,0 0 0,1-1 0,0 1 0,0 0 0,0 0 0,0 1 0,0-1 0,1 0 0,-1 6 0,-4 13 0,1 0 0,1 0 0,0 25 0,3-40 0,-3 347 0,7-184 0,6 1 0,52 289 0,-33-286 0,83 410 0,-98-525 0,-2 0 0,-3 0 0,0 83 0,-3-43 0,25 144 0,-17-163 0,-4 15 0,-7 184 0,-5-133 0,1-84 0,0-39 0,1-1 0,2 0 0,0 0 0,1 1 0,7 31 0,-7-51 0,-1-1 0,1 1 0,0-1 0,0 1 0,0-1 0,1 0 0,-1 0 0,1 0 0,0 0 0,0 0 0,0-1 0,0 1 0,0-1 0,0 0 0,1 0 0,-1 0 0,1 0 0,0-1 0,-1 1 0,1-1 0,0 0 0,0 0 0,0 0 0,5 0 0,14 1 0,-1 0 0,1-2 0,27-2 0,-14 0 0,777 1 0,-543-18 0,-211 20 0,-35 1 0,0-2 0,0 0 0,1-2 0,-1-1 0,43-10 0,-60 10 0,0-1 0,-1 0 0,0 0 0,0-1 0,0 0 0,0 0 0,-1 0 0,0-1 0,5-6 0,16-15 0,-10 12 0,-1-2 0,-1 0 0,-1 0 0,0-2 0,-1 1 0,-1-2 0,-1 1 0,13-34 0,3-22 0,16-83 0,-18 68 0,90-485 0,-105 480 0,-6-184 0,-5 144 0,-17-378 0,20-518 0,18 783 0,1-10 0,-20 251 0,-1 0 0,1 0 0,-1 0 0,-1 0 0,1 0 0,-1 0 0,0 0 0,-1 0 0,1 1 0,-2-1 0,1 1 0,0 0 0,-1 0 0,0 0 0,-1 1 0,1-1 0,-1 1 0,0 0 0,0 0 0,-1 1 0,0-1 0,-9-4 0,2 2 0,0 0 0,-1 1 0,0 1 0,0 0 0,0 1 0,-1 1 0,0 0 0,1 1 0,-28 0 0,-19-2 0,-1-3 0,1-3 0,-62-18 0,90 23 0,0 1 0,0 1 0,0 2 0,0 1 0,0 1 0,-33 7 0,-54 17 90,79-14-817,-64 7-1,85-17-6098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8T08:27:17.4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254 153 24575,'-37'-1'0,"18"0"0,0 1 0,-1 0 0,-30 6 0,45-5 0,0 0 0,1 0 0,-1 1 0,1-1 0,-1 1 0,1 0 0,0 0 0,0 1 0,0-1 0,0 1 0,0 0 0,0 0 0,1 0 0,-1 1 0,1-1 0,0 1 0,0 0 0,0 0 0,-3 6 0,1 3 0,0-1 0,1 1 0,0 0 0,1 0 0,1 0 0,0 0 0,-1 14 0,5 100 0,1-49 0,-4-17 0,3 67 0,0-119 0,0 0 0,1 0 0,0 0 0,1 0 0,-1-1 0,10 15 0,7 15 0,-16-29 0,1 0 0,0-1 0,1 0 0,0 0 0,0 0 0,1-1 0,0 0 0,0 0 0,1 0 0,0-1 0,0 0 0,0-1 0,15 7 0,11 5 0,1-2 0,40 11 0,-71-24 0,61 19 0,1-4 0,1-2 0,0-3 0,1-4 0,104 1 0,15-7 0,215-5 0,31-41 0,-212 18 0,186 0 0,-276 17 0,-13 0 0,1056 6 0,-600 6 0,-329 15 0,-71-2 0,333-13 0,-42-2 0,-318 6 0,212 6 0,4038-14 0,-4245-9 0,6 0 0,2556 10 0,-2485-19 0,-118 20 0,0-6 0,155-26 0,-92-14 0,-103 31 0,85-22 0,-136 29 0,-1 0 0,1-1 0,-1-1 0,-1-1 0,30-21 0,-31 19 0,-1-2 0,0 0 0,-1 0 0,0-2 0,-2 1 0,1-2 0,-2 0 0,-1-1 0,17-31 0,-18 30 0,-1 1 0,0-2 0,-2 1 0,0-1 0,-1-1 0,-1 1 0,-1-1 0,-1 1 0,0-1 0,-1-22 0,-2 6 0,1 19 0,-2 0 0,1 0 0,-7-30 0,6 42 0,-1 0 0,0 0 0,0 0 0,-1 0 0,0 1 0,0-1 0,0 1 0,0 0 0,-1 0 0,0 0 0,0 0 0,0 1 0,-1 0 0,-9-7 0,-12-10 0,18 14 0,1 1 0,-1 0 0,0 1 0,0 0 0,-1 0 0,1 1 0,-1 0 0,-13-4 0,-78-15 0,0 5 0,-1 4 0,0 5 0,-199 7 0,40 21 0,96-2 0,-26 1 0,-482-15 0,351-5 0,44 20 0,106-3 0,-414 11 0,454-17 0,-83 1 0,-348 5 0,-210-9 0,436-8 0,-3475 2 0,3558-12 0,108 3 0,-221-21 0,216 15 0,-26-5 0,-192-10 0,-101 32 0,-460-3 0,681-8 0,-107-2 0,-1280 12 0,1469 19 0,144-20 0,-14-1 0,0 2 0,0 1 0,0 2 0,-63 15 0,46-2 0,26-7 0,0-2 0,-50 9 0,58-15-341,0 2 0,0 1-1,-22 8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8T08:29:56.1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479 252 24575,'-103'-10'0,"79"6"0,0 1 0,0 1 0,-31 1 0,49 2 0,0 1 0,0-1 0,0 1 0,0 0 0,1 1 0,-1-1 0,1 1 0,-1 0 0,1 1 0,0-1 0,1 1 0,-1 0 0,0 0 0,1 0 0,-7 10 0,-6 8 0,1 1 0,-16 29 0,17-26 0,3-5 0,2 0 0,1 0 0,0 0 0,1 1 0,2 1 0,0-1 0,-5 44 0,6 6 0,4 86 0,2-75 0,-2-70 0,2 0 0,0 1 0,1-1 0,0 0 0,1 0 0,0 0 0,1 0 0,1-1 0,0 1 0,0-1 0,1 0 0,1-1 0,0 1 0,1-1 0,0-1 0,0 0 0,1 0 0,15 13 0,67 56 0,-25-19 0,109 74 0,-158-124 0,0-1 0,1-1 0,0 0 0,0-1 0,35 7 0,99 11 0,-106-18 0,67 6 0,71 12 0,-111-13 0,145 7 0,77-22 0,-237 1 0,304-39 0,-130 8 0,-128 27 0,107 7 0,-65 2 0,308 10 0,-342-9 0,692 1 0,-427-8 0,-107 22 0,-53-1 0,118 1 0,130 3 0,1945-23 0,-2239-9 0,-18 1 0,1430 6 0,-801 6 0,307-3 0,-773-21 0,276 11 0,54-2 0,-127 5 0,156-3 0,21 0 0,-128 5 0,-84 2 0,-31-45 0,-299 26 0,168-4 0,159 29 0,264-8 0,-545-12 0,91-2 0,-164 20 0,411 15 0,-406-13 0,256-26 0,-334 18 0,113-6 0,52-5 0,-178 11 0,-1-2 0,1-2 0,48-17 0,-75 21 0,-1-1 0,0 0 0,0-1 0,0 0 0,-1-1 0,0-1 0,0 0 0,-1 0 0,-1-1 0,1 0 0,-2-1 0,1 0 0,-1-1 0,-1 0 0,0 0 0,11-26 0,-9 11 0,-1 0 0,-1 0 0,-1 0 0,-2-1 0,-1 0 0,-1 0 0,-1-50 0,-2 36 0,0-13 0,-7-57 0,4 93 0,0 1 0,-2-1 0,1 1 0,-2 0 0,-1 1 0,-16-33 0,13 32 0,-1 0 0,-1 1 0,0 0 0,-1 1 0,-1 0 0,0 1 0,-1 1 0,-1 0 0,0 1 0,-1 1 0,0 1 0,-1 0 0,0 1 0,-38-15 0,-40-10 0,-160-36 0,-106 4 0,246 55 0,-1 5 0,-118 9 0,66 1 0,-2071-3 0,1903-20 0,1 0 0,-64 11 0,-20 0 0,-1566 9 0,1641 20 0,13 0 0,-2342-19 0,1254-4 0,1062 4 0,-1422-37 0,1103 13 0,-272 22 0,-484 4 0,922 20 0,-473 100 0,919-116 0,0-3 0,-90-7 0,41 1 0,16 1 0,-34-1 0,0 5 0,-172 28 0,246-24 0,0-3 0,-107-5 0,55-1 0,-289 2-1365,383 0-5461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0C267-4F72-4F70-B8FB-D60B3BB0D2B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6D06F-B2B4-43D1-A317-4A631135A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28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A1B35-0604-E5EB-453C-829A1CAA6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3D9924-ECD0-530A-C7C0-93B199A637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42C74-0D1B-8290-B1E1-E89C49EB5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94FE2-C863-241F-A704-6D6E008CD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FD35E-1F15-C493-0D27-5E30749BD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5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21720-39E1-3040-2DA8-F4DAC78C6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9B273-ADA9-F9A3-7426-CA3D21FDD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BD5C8-D876-1E5B-77A7-0C017C27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98234-6A43-8627-B7AD-70E910A81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F9F7F-8A6E-6A5F-D0DA-D968F8463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94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2ADE85-9C51-73E2-08E0-5EA6BBDB9F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9BB4C3-2498-8657-6D51-0DE722DA4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C6C72-75D6-D29F-1FE7-1C94AEE41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9EA6B-DAC7-961E-FEBA-D33DF9902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6E0A1-4A01-C00C-B6B4-0760BF953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1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CB742-0B70-F7DC-4DC8-10680AF76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6C66D-7A1F-F4B8-38EF-6166AD07A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7720F-A594-3C8A-210A-6F00A3353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DFB1B-668F-81F3-C937-A71605470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84EB7-A8B1-6DCA-440A-355E28320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2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71C3E-BA9E-89B8-F50A-1D6485639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188C6-8A18-EB70-3EE4-A8F6C9E38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82A10-BB65-8193-A31E-6FD6F87CA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2EBF2-F6E4-D909-FE8D-6CC6ECD9E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2D9C7-D509-85D0-D955-93AFF7110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89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9DD60-EAF2-C3A1-7660-931347A88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9DBA3-C861-D333-DB3A-4F3E33301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2F99C-E753-17DE-39CB-C707EBC0D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3F928-8796-F70D-7917-D00946D77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DD0E3-631C-86FE-579D-E8EACA890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30960-28C8-7A6C-092F-20C55AABC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4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66472-586A-13D5-140C-73119345D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5754C-FA1F-F80E-8249-2E17E9A36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58213-04BA-46E7-7E3B-8CDF00C24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5C9D0F-C3BD-97D7-E1AB-D60AC499E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1265DD-94B2-9960-509E-15342F8E06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FA3DE3-439B-F2AD-630E-229B63428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93A4BA-56F2-F872-15FA-A6F5029D7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41D93E-1C55-3098-4138-2C1EC5F10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70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01681-9E74-1BB2-E182-22DBE693B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F251C-2FDE-5A29-F981-3305885F0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6E4400-50AC-22F7-90F4-5AD087EF8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68132-E3AF-0FF2-2D6C-69383F190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2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8E23EE-F2A6-134E-9449-403796664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A3934-A651-D802-A5DA-4D28E68A6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11933-0BCC-9ACD-243A-C2F7C2A4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10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17222-CAE9-342A-AA51-C5517CA1C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B35FE-296E-4BA3-CEC5-3EB2C28F1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4EC50-0041-3ABF-9B80-6969A43C5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EBD16-E278-270C-7313-C82805547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675B6-F4CF-2712-5BF3-4D365C4FF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2A92F-A940-E538-ABF6-25B4EE6D4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40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6D622-D5EC-E4AE-48EA-6F8B744D8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5F7128-5A65-4C77-266B-C650F4CE6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87598B-AE9A-550C-1DEC-77251ACCE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6CAE46-38E3-F6A2-A9E5-C60050777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EA3CF-2C77-3070-3F46-5F8CB5D7A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7CBFC-B4DD-5C16-83D8-D0677BC1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56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0DE364-9B3A-916E-E0DA-EBC70B98E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FBDB7-6C83-E29B-A199-931EFB995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E68AF-B471-D80B-340F-B48614ECD7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9/18/2025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8F418-B646-D50A-7DAA-F5EE03E74A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ePIC Electronics and DAQ WG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6318C-1F57-C317-06D4-D5A4706C7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EAA712-528E-4053-9D20-65E0C4BF7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5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7.xml"/><Relationship Id="rId5" Type="http://schemas.openxmlformats.org/officeDocument/2006/relationships/image" Target="../media/image9.png"/><Relationship Id="rId4" Type="http://schemas.openxmlformats.org/officeDocument/2006/relationships/customXml" Target="../ink/ink6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1A558F-7E8B-661B-A13B-CAF4D85719FD}"/>
              </a:ext>
            </a:extLst>
          </p:cNvPr>
          <p:cNvSpPr txBox="1"/>
          <p:nvPr/>
        </p:nvSpPr>
        <p:spPr>
          <a:xfrm>
            <a:off x="589658" y="136525"/>
            <a:ext cx="7668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ePIC</a:t>
            </a:r>
            <a:r>
              <a:rPr lang="en-US" sz="3200" dirty="0"/>
              <a:t> Electronics and DAQ WG – 9/18/2025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1E62A3-EB6C-2BC7-1B3D-186AB959B24A}"/>
              </a:ext>
            </a:extLst>
          </p:cNvPr>
          <p:cNvSpPr txBox="1"/>
          <p:nvPr/>
        </p:nvSpPr>
        <p:spPr>
          <a:xfrm>
            <a:off x="589658" y="901758"/>
            <a:ext cx="1109583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News / Announcements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Directors Review for CD-2 Readiness: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Nov 12-14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Pageturns</a:t>
            </a:r>
            <a:r>
              <a:rPr lang="en-US" sz="1600" dirty="0"/>
              <a:t> / Practice Oct 20-21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/>
              <a:t>Project review: includes cost drilldowns, QA plans, Schedule,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preTDR</a:t>
            </a:r>
            <a:r>
              <a:rPr lang="en-US" sz="1600" dirty="0"/>
              <a:t> – early October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Do not edit official </a:t>
            </a:r>
            <a:r>
              <a:rPr lang="en-US" sz="1600" dirty="0" err="1"/>
              <a:t>preTDR</a:t>
            </a:r>
            <a:endParaRPr lang="en-US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There is a DAQ private version to edit (email me for edit permission if you need it – or we may ask you)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TIC Meeting – CALOROC decision (we recommend to stay at 36 channels…)     (Sept 29</a:t>
            </a:r>
            <a:r>
              <a:rPr lang="en-US" sz="1600" baseline="30000" dirty="0"/>
              <a:t>th</a:t>
            </a:r>
            <a:r>
              <a:rPr lang="en-US" sz="16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Other Business?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Agenda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Grab bag of recent issues – to keep people informed and discuss further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600" dirty="0"/>
              <a:t>Synchrotron Radiation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600" dirty="0"/>
              <a:t>Readout chain details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US" sz="1600" dirty="0"/>
              <a:t>MPGD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US" sz="1600" dirty="0"/>
              <a:t>TOF (labeling of FEB / RDO / Service Hybrids)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US" sz="1600" dirty="0"/>
              <a:t>Separated DAQ systems</a:t>
            </a:r>
          </a:p>
          <a:p>
            <a:pPr marL="2114550" lvl="4" indent="-285750">
              <a:buFont typeface="Wingdings" panose="05000000000000000000" pitchFamily="2" charset="2"/>
              <a:buChar char="Ø"/>
            </a:pPr>
            <a:r>
              <a:rPr lang="en-US" sz="1600" dirty="0"/>
              <a:t>Lumi Detectors</a:t>
            </a:r>
          </a:p>
          <a:p>
            <a:pPr marL="2114550" lvl="4" indent="-285750">
              <a:buFont typeface="Wingdings" panose="05000000000000000000" pitchFamily="2" charset="2"/>
              <a:buChar char="Ø"/>
            </a:pPr>
            <a:r>
              <a:rPr lang="en-US" sz="1600" dirty="0"/>
              <a:t>Polarimetry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600" dirty="0"/>
              <a:t>RDO protocols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D01F4E5-4168-D5B4-F4B4-0E46030F9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9/18/2025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F3F350-10E8-7BF5-A034-17B3693F7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ePIC</a:t>
            </a:r>
            <a:r>
              <a:rPr lang="en-US" dirty="0"/>
              <a:t> Electronics and DAQ WG Meeting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AE9711-C77E-43FB-3CD0-A441D7942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68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968DB-262C-5D95-1A93-8FFCBE793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1F9A1-4527-3A68-F9EE-56A65F500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/>
              <a:t>Synchrotron Radiation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C71699-82A5-7494-F7AA-E634A8CE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2AED68-5BA6-1314-5A0A-8410B6773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2833D6-D97C-0FF5-25DC-2A86E4C18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310" y="1514359"/>
            <a:ext cx="8153819" cy="45150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790A6E-B687-5574-ABB5-2C6E2773E9FC}"/>
              </a:ext>
            </a:extLst>
          </p:cNvPr>
          <p:cNvSpPr txBox="1"/>
          <p:nvPr/>
        </p:nvSpPr>
        <p:spPr>
          <a:xfrm>
            <a:off x="73241" y="1702719"/>
            <a:ext cx="3131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Still not ready – but need strategy for </a:t>
            </a:r>
            <a:r>
              <a:rPr lang="en-US" dirty="0" err="1"/>
              <a:t>preTDR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“Old” understanding (presented in Aug Review)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Weigh SR energy/Beam Current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Result 18 GeV worst by factor of 5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B7CCDBB-C92E-28C9-A43B-B9A3ABFB7617}"/>
                  </a:ext>
                </a:extLst>
              </p14:cNvPr>
              <p14:cNvContentPartPr/>
              <p14:nvPr/>
            </p14:nvContentPartPr>
            <p14:xfrm>
              <a:off x="3044377" y="3022419"/>
              <a:ext cx="4137480" cy="32814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B7CCDBB-C92E-28C9-A43B-B9A3ABFB76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81377" y="2959419"/>
                <a:ext cx="4263120" cy="340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C268EEC-2653-B85B-586E-4CA9A6832B64}"/>
                  </a:ext>
                </a:extLst>
              </p14:cNvPr>
              <p14:cNvContentPartPr/>
              <p14:nvPr/>
            </p14:nvContentPartPr>
            <p14:xfrm>
              <a:off x="3959857" y="5671594"/>
              <a:ext cx="3222000" cy="42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C268EEC-2653-B85B-586E-4CA9A6832B6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06217" y="5563954"/>
                <a:ext cx="3329640" cy="2584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66AD367-8E0B-0271-B9C6-64E3CC78C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28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65B48-54CF-4E46-9507-F55535705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/>
              <a:t>Synchrotron Radiation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EB8ED0-95B0-83F1-75F3-80903F88B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A9FB49-89F8-F372-B459-3156B7FE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F1FC09-1AD3-09FA-4405-4237A16C6602}"/>
              </a:ext>
            </a:extLst>
          </p:cNvPr>
          <p:cNvSpPr txBox="1"/>
          <p:nvPr/>
        </p:nvSpPr>
        <p:spPr>
          <a:xfrm>
            <a:off x="258871" y="1462088"/>
            <a:ext cx="3131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Still not ready – but need strategy for </a:t>
            </a:r>
            <a:r>
              <a:rPr lang="en-US" dirty="0" err="1"/>
              <a:t>preTDR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“Old” understanding (presented in Aug Review)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Weigh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Result 18 GeV worst by factor of 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64E411-B7C2-3A45-0D66-58EC95DDC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655" y="1245475"/>
            <a:ext cx="8501474" cy="47611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8AF845-4922-73D9-1902-AA316EB052E2}"/>
              </a:ext>
            </a:extLst>
          </p:cNvPr>
          <p:cNvSpPr txBox="1"/>
          <p:nvPr/>
        </p:nvSpPr>
        <p:spPr>
          <a:xfrm>
            <a:off x="8745238" y="5417631"/>
            <a:ext cx="3093835" cy="93871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Distribution of Synchrotron Radiation: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~All in SVT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Upper Limits in other detectors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18 GeV ~ 14 MHz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 dirty="0"/>
              <a:t>10 GeV ~ 140 MHz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9D14A87-3FEF-7B0B-4169-889260339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41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DB809-0E28-DCF3-B7EF-91ABE2AA0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46F5C-6FCB-77FE-3355-6CF39BBB2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/>
              <a:t>Synchrotron Radiation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06609-D301-8A00-9A40-CFD267576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EF4C78-8CE1-C0FD-E792-2A7F314F6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85EDCB-7E89-B8B1-5CC7-649CEDBDB543}"/>
              </a:ext>
            </a:extLst>
          </p:cNvPr>
          <p:cNvSpPr txBox="1"/>
          <p:nvPr/>
        </p:nvSpPr>
        <p:spPr>
          <a:xfrm>
            <a:off x="258871" y="1462088"/>
            <a:ext cx="34417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Still not ready – but need strategy for </a:t>
            </a:r>
            <a:r>
              <a:rPr lang="en-US" dirty="0" err="1"/>
              <a:t>preTDR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“Old” understanding (presented in Aug Review)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Weigh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Result 18 GeV &gt; 10 GeV by factor of 5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“New” simulations (Discussion with Andrii </a:t>
            </a:r>
            <a:r>
              <a:rPr lang="en-US" dirty="0" err="1"/>
              <a:t>Natochii</a:t>
            </a:r>
            <a:r>
              <a:rPr lang="en-US" dirty="0"/>
              <a:t> this week)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Absorption matters a lot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Result at 10 GeV 10x Result at 18 GeV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57F578-480F-37A7-9FCF-629685953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574" y="1500170"/>
            <a:ext cx="8096666" cy="4540483"/>
          </a:xfrm>
          <a:prstGeom prst="rect">
            <a:avLst/>
          </a:prstGeom>
          <a:ln>
            <a:solidFill>
              <a:srgbClr val="00000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530EEC1-337A-304E-D996-71514099741C}"/>
                  </a:ext>
                </a:extLst>
              </p14:cNvPr>
              <p14:cNvContentPartPr/>
              <p14:nvPr/>
            </p14:nvContentPartPr>
            <p14:xfrm>
              <a:off x="3730086" y="3373706"/>
              <a:ext cx="5842800" cy="2810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530EEC1-337A-304E-D996-7151409974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7086" y="3310706"/>
                <a:ext cx="5968440" cy="293616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F071EEC-DF15-B0B3-A154-2B931BEC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89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BA8FA-10A5-F4F7-7C1A-84512F06E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92EF1-E9E9-D8B1-B1E1-D25B75B07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/>
              <a:t>Synchrotron Radiation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047A53-1635-F99F-074C-4D1128720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055A29-1B36-07D1-783D-E144A3C3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F70090-81B3-1AE3-E4A8-FA806B0CD967}"/>
              </a:ext>
            </a:extLst>
          </p:cNvPr>
          <p:cNvSpPr txBox="1"/>
          <p:nvPr/>
        </p:nvSpPr>
        <p:spPr>
          <a:xfrm>
            <a:off x="258871" y="1462088"/>
            <a:ext cx="344170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Still not ready – but need strategy for </a:t>
            </a:r>
            <a:r>
              <a:rPr lang="en-US" sz="1600" dirty="0" err="1"/>
              <a:t>preTDR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“Old” understanding (presented in Aug Review)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Weigh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Result 18 GeV &gt; 10 GeV by factor of 5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“New” simulations (Discussion with Andrii </a:t>
            </a:r>
            <a:r>
              <a:rPr lang="en-US" sz="1600" dirty="0" err="1"/>
              <a:t>Natochii</a:t>
            </a:r>
            <a:r>
              <a:rPr lang="en-US" sz="1600" dirty="0"/>
              <a:t> this week)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Absorption matters a lot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Result at 10 GeV 10x Result at 18 GeV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preTDR</a:t>
            </a:r>
            <a:r>
              <a:rPr lang="en-US" sz="1600" dirty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Quote 18 GeV Numbers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“Depend upon beamline development expected x10-x100 improvement in SR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69F52A-F536-B5DF-42FC-12984BD2E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574" y="1500170"/>
            <a:ext cx="8096666" cy="4540483"/>
          </a:xfrm>
          <a:prstGeom prst="rect">
            <a:avLst/>
          </a:prstGeom>
          <a:ln>
            <a:solidFill>
              <a:srgbClr val="00000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D4C7129-0C39-4C27-B95B-633D68B17290}"/>
                  </a:ext>
                </a:extLst>
              </p14:cNvPr>
              <p14:cNvContentPartPr/>
              <p14:nvPr/>
            </p14:nvContentPartPr>
            <p14:xfrm>
              <a:off x="3730086" y="3373706"/>
              <a:ext cx="5842800" cy="2810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D4C7129-0C39-4C27-B95B-633D68B172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7086" y="3310706"/>
                <a:ext cx="5968440" cy="293616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6537D-F164-C612-A041-1A233B35E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71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E029708B-6D09-E2B4-8A40-36309D3067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646199"/>
              </p:ext>
            </p:extLst>
          </p:nvPr>
        </p:nvGraphicFramePr>
        <p:xfrm>
          <a:off x="378057" y="507329"/>
          <a:ext cx="11647627" cy="5782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9466">
                  <a:extLst>
                    <a:ext uri="{9D8B030D-6E8A-4147-A177-3AD203B41FA5}">
                      <a16:colId xmlns:a16="http://schemas.microsoft.com/office/drawing/2014/main" val="172926859"/>
                    </a:ext>
                  </a:extLst>
                </a:gridCol>
                <a:gridCol w="795130">
                  <a:extLst>
                    <a:ext uri="{9D8B030D-6E8A-4147-A177-3AD203B41FA5}">
                      <a16:colId xmlns:a16="http://schemas.microsoft.com/office/drawing/2014/main" val="3463441786"/>
                    </a:ext>
                  </a:extLst>
                </a:gridCol>
                <a:gridCol w="841513">
                  <a:extLst>
                    <a:ext uri="{9D8B030D-6E8A-4147-A177-3AD203B41FA5}">
                      <a16:colId xmlns:a16="http://schemas.microsoft.com/office/drawing/2014/main" val="462278004"/>
                    </a:ext>
                  </a:extLst>
                </a:gridCol>
                <a:gridCol w="841513">
                  <a:extLst>
                    <a:ext uri="{9D8B030D-6E8A-4147-A177-3AD203B41FA5}">
                      <a16:colId xmlns:a16="http://schemas.microsoft.com/office/drawing/2014/main" val="513568955"/>
                    </a:ext>
                  </a:extLst>
                </a:gridCol>
                <a:gridCol w="1186070">
                  <a:extLst>
                    <a:ext uri="{9D8B030D-6E8A-4147-A177-3AD203B41FA5}">
                      <a16:colId xmlns:a16="http://schemas.microsoft.com/office/drawing/2014/main" val="2047858483"/>
                    </a:ext>
                  </a:extLst>
                </a:gridCol>
                <a:gridCol w="722243">
                  <a:extLst>
                    <a:ext uri="{9D8B030D-6E8A-4147-A177-3AD203B41FA5}">
                      <a16:colId xmlns:a16="http://schemas.microsoft.com/office/drawing/2014/main" val="3302277531"/>
                    </a:ext>
                  </a:extLst>
                </a:gridCol>
                <a:gridCol w="1086679">
                  <a:extLst>
                    <a:ext uri="{9D8B030D-6E8A-4147-A177-3AD203B41FA5}">
                      <a16:colId xmlns:a16="http://schemas.microsoft.com/office/drawing/2014/main" val="1615415222"/>
                    </a:ext>
                  </a:extLst>
                </a:gridCol>
                <a:gridCol w="973978">
                  <a:extLst>
                    <a:ext uri="{9D8B030D-6E8A-4147-A177-3AD203B41FA5}">
                      <a16:colId xmlns:a16="http://schemas.microsoft.com/office/drawing/2014/main" val="1917432531"/>
                    </a:ext>
                  </a:extLst>
                </a:gridCol>
                <a:gridCol w="2401035">
                  <a:extLst>
                    <a:ext uri="{9D8B030D-6E8A-4147-A177-3AD203B41FA5}">
                      <a16:colId xmlns:a16="http://schemas.microsoft.com/office/drawing/2014/main" val="45453496"/>
                    </a:ext>
                  </a:extLst>
                </a:gridCol>
              </a:tblGrid>
              <a:tr h="387138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Detector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ASIC / Digitization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Digitization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900" dirty="0"/>
                        <a:t>Clock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FEB-RDO 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RDO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RDO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426192"/>
                  </a:ext>
                </a:extLst>
              </a:tr>
              <a:tr h="281555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b="1" dirty="0"/>
                        <a:t>Si Tracking --- (ITS3 / LAS):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dirty="0"/>
                        <a:t>(IB, OB, EE, 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ITS3/LAS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Integrated /w 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39.4 MHz</a:t>
                      </a:r>
                    </a:p>
                    <a:p>
                      <a:pPr lvl="0"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(2-8 us time)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Integrated</a:t>
                      </a:r>
                    </a:p>
                    <a:p>
                      <a:pPr lvl="0">
                        <a:buNone/>
                      </a:pPr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(Schambach)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>
                          <a:highlight>
                            <a:srgbClr val="00FF00"/>
                          </a:highlight>
                        </a:rPr>
                        <a:t>Fiber Aggregator </a:t>
                      </a:r>
                      <a:r>
                        <a:rPr lang="en-US" sz="900" dirty="0" err="1">
                          <a:highlight>
                            <a:srgbClr val="00FF00"/>
                          </a:highlight>
                        </a:rPr>
                        <a:t>GenericRDO</a:t>
                      </a:r>
                      <a:endParaRPr lang="en-US" sz="900" dirty="0"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South 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J. Schambach Presentation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292927"/>
                  </a:ext>
                </a:extLst>
              </a:tr>
              <a:tr h="281555">
                <a:tc>
                  <a:txBody>
                    <a:bodyPr/>
                    <a:lstStyle/>
                    <a:p>
                      <a:r>
                        <a:rPr lang="en-US" sz="900" b="1" dirty="0"/>
                        <a:t>MPGD tracking</a:t>
                      </a:r>
                      <a:r>
                        <a:rPr lang="en-US" sz="900" b="1"/>
                        <a:t>: (SALSA):</a:t>
                      </a:r>
                      <a:endParaRPr lang="en-US" sz="900" b="1" dirty="0"/>
                    </a:p>
                    <a:p>
                      <a:r>
                        <a:rPr lang="en-US" sz="900" dirty="0"/>
                        <a:t>(IB, OB, EE, 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urWELL</a:t>
                      </a:r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/ </a:t>
                      </a:r>
                      <a:r>
                        <a:rPr lang="en-US" sz="9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uMegas</a:t>
                      </a:r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SALSA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39.4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 err="1"/>
                        <a:t>lpGBT</a:t>
                      </a:r>
                      <a:r>
                        <a:rPr lang="en-US" sz="900" dirty="0"/>
                        <a:t> / VTRX+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GBT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4 </a:t>
                      </a:r>
                      <a:r>
                        <a:rPr lang="en-US" sz="9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900" dirty="0"/>
                        <a:t> 1 </a:t>
                      </a:r>
                      <a:r>
                        <a:rPr lang="en-US" sz="900" dirty="0" err="1"/>
                        <a:t>GenericRDO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South 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RDO – N. </a:t>
                      </a:r>
                      <a:r>
                        <a:rPr lang="en-US" sz="900" dirty="0" err="1"/>
                        <a:t>Novitzki</a:t>
                      </a:r>
                      <a:r>
                        <a:rPr lang="en-US" sz="900" dirty="0"/>
                        <a:t> Presentation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FEB – F. Barbosa Presentation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871654"/>
                  </a:ext>
                </a:extLst>
              </a:tr>
              <a:tr h="387138">
                <a:tc>
                  <a:txBody>
                    <a:bodyPr/>
                    <a:lstStyle/>
                    <a:p>
                      <a:r>
                        <a:rPr lang="en-US" sz="900" b="1" dirty="0"/>
                        <a:t>Calorimeters (CALOROC):</a:t>
                      </a:r>
                    </a:p>
                    <a:p>
                      <a:r>
                        <a:rPr lang="en-US" sz="900" dirty="0" err="1"/>
                        <a:t>BarrelHCAL</a:t>
                      </a:r>
                      <a:r>
                        <a:rPr lang="en-US" sz="900" dirty="0"/>
                        <a:t>, Backward HCAL, Barrel ECAL, Backward ECAL, Backward HCAL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SiPM</a:t>
                      </a:r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CALOROC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39.4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 err="1"/>
                        <a:t>lpGBT</a:t>
                      </a:r>
                      <a:r>
                        <a:rPr lang="en-US" sz="900" dirty="0"/>
                        <a:t> / SFP+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GBT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4 </a:t>
                      </a:r>
                      <a:r>
                        <a:rPr lang="en-US" sz="9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900" dirty="0"/>
                        <a:t> 1 </a:t>
                      </a:r>
                      <a:r>
                        <a:rPr lang="en-US" sz="900" dirty="0" err="1"/>
                        <a:t>GenericRDO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South 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N. </a:t>
                      </a:r>
                      <a:r>
                        <a:rPr lang="en-US" sz="900" dirty="0" err="1"/>
                        <a:t>Novitzki</a:t>
                      </a:r>
                      <a:r>
                        <a:rPr lang="en-US" sz="900" dirty="0"/>
                        <a:t> Presentation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280811"/>
                  </a:ext>
                </a:extLst>
              </a:tr>
              <a:tr h="281555">
                <a:tc>
                  <a:txBody>
                    <a:bodyPr/>
                    <a:lstStyle/>
                    <a:p>
                      <a:r>
                        <a:rPr lang="en-US" sz="900" b="1" dirty="0"/>
                        <a:t>Calorimeters (CALOROC):</a:t>
                      </a:r>
                    </a:p>
                    <a:p>
                      <a:r>
                        <a:rPr lang="en-US" sz="900" dirty="0"/>
                        <a:t>LFHCAL, HCAL Insert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SiPM</a:t>
                      </a:r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CALOROC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39.4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 err="1"/>
                        <a:t>lpGBT</a:t>
                      </a:r>
                      <a:r>
                        <a:rPr lang="en-US" sz="900" dirty="0"/>
                        <a:t> / SFP+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GPT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4 </a:t>
                      </a:r>
                      <a:r>
                        <a:rPr lang="en-US" sz="9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900" dirty="0"/>
                        <a:t> 1 </a:t>
                      </a:r>
                      <a:r>
                        <a:rPr lang="en-US" sz="900" dirty="0" err="1"/>
                        <a:t>GenericRDO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East HCAL 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N. </a:t>
                      </a:r>
                      <a:r>
                        <a:rPr lang="en-US" sz="900" dirty="0" err="1"/>
                        <a:t>Novitzki</a:t>
                      </a:r>
                      <a:r>
                        <a:rPr lang="en-US" sz="900" dirty="0"/>
                        <a:t> Presentation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422684"/>
                  </a:ext>
                </a:extLst>
              </a:tr>
              <a:tr h="281555">
                <a:tc>
                  <a:txBody>
                    <a:bodyPr/>
                    <a:lstStyle/>
                    <a:p>
                      <a:r>
                        <a:rPr lang="en-US" sz="900" b="1" dirty="0"/>
                        <a:t>Calorimeters (Discrete):</a:t>
                      </a:r>
                    </a:p>
                    <a:p>
                      <a:r>
                        <a:rPr lang="en-US" sz="900" dirty="0" err="1"/>
                        <a:t>FwdEcal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SiPM</a:t>
                      </a:r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Discrete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98.5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FPGA / SFP+ / 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Internal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</a:rPr>
                        <a:t>16 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</a:rPr>
                        <a:t> 1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</a:rPr>
                        <a:t>GenericRDO</a:t>
                      </a:r>
                      <a:endParaRPr lang="en-US" sz="90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South 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G. Visser Presentation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Planned RDO similar to existing designs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852100"/>
                  </a:ext>
                </a:extLst>
              </a:tr>
              <a:tr h="281555">
                <a:tc>
                  <a:txBody>
                    <a:bodyPr/>
                    <a:lstStyle/>
                    <a:p>
                      <a:r>
                        <a:rPr lang="en-US" sz="900" b="1" dirty="0"/>
                        <a:t>Far Forward (AC-LGAD / EICROC):</a:t>
                      </a:r>
                    </a:p>
                    <a:p>
                      <a:r>
                        <a:rPr lang="en-US" sz="900" dirty="0"/>
                        <a:t>B0 tracking, Roman Pots, Off Momentum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AC-LGAD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EICROC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39.4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</a:rPr>
                        <a:t>lpGBT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 / VTRX+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GBT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Direct to FELIX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Same as per Endcap TOF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638859"/>
                  </a:ext>
                </a:extLst>
              </a:tr>
              <a:tr h="28155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Far Backward: (AC-LGAD / FCFD):</a:t>
                      </a:r>
                    </a:p>
                    <a:p>
                      <a:pPr lvl="0">
                        <a:buNone/>
                      </a:pPr>
                      <a:r>
                        <a:rPr lang="en-US" sz="900" dirty="0"/>
                        <a:t>Lumi photon spectrometer tracker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AC-LGAD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FCFD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39.4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 err="1"/>
                        <a:t>lpGBT</a:t>
                      </a:r>
                      <a:r>
                        <a:rPr lang="en-US" sz="900" dirty="0"/>
                        <a:t> / VTRX+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GBT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Direct to FELIX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Same as per Barrel TOF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158242"/>
                  </a:ext>
                </a:extLst>
              </a:tr>
              <a:tr h="281555">
                <a:tc>
                  <a:txBody>
                    <a:bodyPr/>
                    <a:lstStyle/>
                    <a:p>
                      <a:r>
                        <a:rPr lang="en-US" sz="900" b="1" dirty="0"/>
                        <a:t>Central Detector (AC-LGAD / EICROC):</a:t>
                      </a:r>
                    </a:p>
                    <a:p>
                      <a:pPr marL="0" lvl="0" indent="0"/>
                      <a:r>
                        <a:rPr lang="en-US" sz="900" dirty="0"/>
                        <a:t>Endcap TOF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AC-LGAD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EICROC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39.4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 err="1"/>
                        <a:t>lpGBT</a:t>
                      </a:r>
                      <a:r>
                        <a:rPr lang="en-US" sz="900" dirty="0"/>
                        <a:t> / VTRX+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GBT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Direct to FELIX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F. Barbosa Presentation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705908"/>
                  </a:ext>
                </a:extLst>
              </a:tr>
              <a:tr h="281555">
                <a:tc>
                  <a:txBody>
                    <a:bodyPr/>
                    <a:lstStyle/>
                    <a:p>
                      <a:r>
                        <a:rPr lang="en-US" sz="900" b="1" dirty="0"/>
                        <a:t>Central Detector (FCFD):</a:t>
                      </a:r>
                    </a:p>
                    <a:p>
                      <a:r>
                        <a:rPr lang="en-US" sz="900" dirty="0"/>
                        <a:t>Barrel TOF, </a:t>
                      </a:r>
                      <a:r>
                        <a:rPr lang="en-US" sz="900" dirty="0" err="1"/>
                        <a:t>pfRICH</a:t>
                      </a:r>
                      <a:r>
                        <a:rPr lang="en-US" sz="900" dirty="0"/>
                        <a:t>, DIRC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HRPPD / MCPMT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FCFD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39.4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 err="1"/>
                        <a:t>lpGBT</a:t>
                      </a:r>
                      <a:r>
                        <a:rPr lang="en-US" sz="900" dirty="0"/>
                        <a:t> / VTRX+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GBT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Direct to FELIX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F. Barbosa Presentation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390893"/>
                  </a:ext>
                </a:extLst>
              </a:tr>
              <a:tr h="2815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/>
                        <a:t>Far Forward/Backward (CALOROC / Discrete):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B0 Crystal Calorimeter, ZDC Crystal Calorimeter, ZDC HCAL, Lumi Photon Spectrometer Calorimeter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SiPM</a:t>
                      </a:r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Discrete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39.4 MHz </a:t>
                      </a:r>
                    </a:p>
                    <a:p>
                      <a:pPr lvl="0"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(or)</a:t>
                      </a:r>
                    </a:p>
                    <a:p>
                      <a:pPr lvl="0"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98.5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FPGA / SFP+ / Cu</a:t>
                      </a:r>
                    </a:p>
                    <a:p>
                      <a:pPr lvl="0"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(or)</a:t>
                      </a:r>
                    </a:p>
                    <a:p>
                      <a:pPr lvl="0">
                        <a:buNone/>
                      </a:pPr>
                      <a:r>
                        <a:rPr lang="en-US" sz="900" dirty="0" err="1">
                          <a:solidFill>
                            <a:schemeClr val="tx1"/>
                          </a:solidFill>
                        </a:rPr>
                        <a:t>lpGBT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 / SFP+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Internal</a:t>
                      </a:r>
                    </a:p>
                    <a:p>
                      <a:pPr lvl="0" algn="ctr">
                        <a:buNone/>
                      </a:pP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GBT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</a:rPr>
                        <a:t>16 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sym typeface="Wingdings" panose="05000000000000000000" pitchFamily="2" charset="2"/>
                        </a:rPr>
                        <a:t>gRDO</a:t>
                      </a:r>
                      <a:endParaRPr lang="en-US" sz="90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sym typeface="Wingdings" panose="05000000000000000000" pitchFamily="2" charset="2"/>
                      </a:endParaRPr>
                    </a:p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(or)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4  1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gRDO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East/West Tunnel Near Detectors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Small channel count detectors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Expect to copy either CALOROC or Discrete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622933"/>
                  </a:ext>
                </a:extLst>
              </a:tr>
              <a:tr h="28155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</a:rPr>
                        <a:t>Far Backward: (Discrete):</a:t>
                      </a:r>
                    </a:p>
                    <a:p>
                      <a:pPr lvl="0">
                        <a:buNone/>
                      </a:pPr>
                      <a:r>
                        <a:rPr lang="en-US" sz="900" dirty="0"/>
                        <a:t>Direct Photon Lumi Calorimeter*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SiPM</a:t>
                      </a:r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Flash-250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197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>
                          <a:highlight>
                            <a:srgbClr val="FFFF00"/>
                          </a:highlight>
                        </a:rPr>
                        <a:t>FADC 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Streaming ADCs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(N/A)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West Tunnel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Special FELIX processing to histogram / Sum bunch by bunch luminosity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696682"/>
                  </a:ext>
                </a:extLst>
              </a:tr>
              <a:tr h="281555">
                <a:tc>
                  <a:txBody>
                    <a:bodyPr/>
                    <a:lstStyle/>
                    <a:p>
                      <a:r>
                        <a:rPr lang="en-US" sz="900" b="1" dirty="0"/>
                        <a:t>Far Backward:  (</a:t>
                      </a:r>
                      <a:r>
                        <a:rPr lang="en-US" sz="900" b="1" dirty="0" err="1"/>
                        <a:t>TimePix</a:t>
                      </a:r>
                      <a:r>
                        <a:rPr lang="en-US" sz="900" b="1" dirty="0"/>
                        <a:t>):</a:t>
                      </a:r>
                    </a:p>
                    <a:p>
                      <a:r>
                        <a:rPr lang="en-US" sz="900" dirty="0"/>
                        <a:t>Low Q Tagger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TimePix</a:t>
                      </a:r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Integrated / w 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98.5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Integrated / w 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highlight>
                            <a:srgbClr val="FFFF00"/>
                          </a:highlight>
                        </a:rPr>
                        <a:t>SPIDR4 Variant (NIKEF)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West Tunnel Under Detector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K. Livingston Presentation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Planned RDO similar to existing designs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231599"/>
                  </a:ext>
                </a:extLst>
              </a:tr>
              <a:tr h="281555">
                <a:tc>
                  <a:txBody>
                    <a:bodyPr/>
                    <a:lstStyle/>
                    <a:p>
                      <a:r>
                        <a:rPr lang="en-US" sz="900" b="1" dirty="0"/>
                        <a:t>Imaging Calorimeter (</a:t>
                      </a:r>
                      <a:r>
                        <a:rPr lang="en-US" sz="900" b="1" dirty="0" err="1"/>
                        <a:t>Astropix</a:t>
                      </a:r>
                      <a:r>
                        <a:rPr lang="en-US" sz="900" b="1" dirty="0"/>
                        <a:t>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AstroPix</a:t>
                      </a:r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Integrated / w 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98.5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Integrated / w </a:t>
                      </a:r>
                    </a:p>
                    <a:p>
                      <a:pPr lvl="0">
                        <a:buNone/>
                      </a:pPr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Astropix</a:t>
                      </a:r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Internal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highlight>
                            <a:srgbClr val="FFFF00"/>
                          </a:highlight>
                        </a:rPr>
                        <a:t>End of Stave Card (NASA)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On Detector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J. Metcalfe Presentation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/>
                        <a:t>Planned RDO similar to existing designs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297023"/>
                  </a:ext>
                </a:extLst>
              </a:tr>
              <a:tr h="281555">
                <a:tc>
                  <a:txBody>
                    <a:bodyPr/>
                    <a:lstStyle/>
                    <a:p>
                      <a:r>
                        <a:rPr lang="en-US" sz="900" b="1" dirty="0"/>
                        <a:t>Central Detector (ALCOR):</a:t>
                      </a:r>
                    </a:p>
                    <a:p>
                      <a:r>
                        <a:rPr lang="en-US" sz="900" dirty="0" err="1"/>
                        <a:t>dRICH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SiPM</a:t>
                      </a:r>
                      <a:endParaRPr lang="en-US" sz="9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ALCOR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39.4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FPGA / 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/>
                        <a:t>Internal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FPGA / VTRX+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On Detector in PDU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Pietro Antonioli Presentation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28745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1611CCB-3952-F3B0-5EB8-E5C703E7D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70" y="132521"/>
            <a:ext cx="11499234" cy="265043"/>
          </a:xfrm>
        </p:spPr>
        <p:txBody>
          <a:bodyPr>
            <a:normAutofit fontScale="90000"/>
          </a:bodyPr>
          <a:lstStyle/>
          <a:p>
            <a:r>
              <a:rPr lang="en-US" dirty="0"/>
              <a:t>Readout Chains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F10876-1629-C098-6BED-017BE11FC0BA}"/>
              </a:ext>
            </a:extLst>
          </p:cNvPr>
          <p:cNvSpPr/>
          <p:nvPr/>
        </p:nvSpPr>
        <p:spPr>
          <a:xfrm>
            <a:off x="379196" y="515234"/>
            <a:ext cx="11647627" cy="578067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209777-82C9-7FB1-3A4B-326287AC5B00}"/>
              </a:ext>
            </a:extLst>
          </p:cNvPr>
          <p:cNvSpPr txBox="1"/>
          <p:nvPr/>
        </p:nvSpPr>
        <p:spPr>
          <a:xfrm>
            <a:off x="8378758" y="6295912"/>
            <a:ext cx="196079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highlight>
                  <a:srgbClr val="FFFF00"/>
                </a:highlight>
              </a:rPr>
              <a:t>Electronics design pending</a:t>
            </a:r>
          </a:p>
          <a:p>
            <a:r>
              <a:rPr lang="en-US" sz="900" dirty="0">
                <a:highlight>
                  <a:srgbClr val="00FF00"/>
                </a:highlight>
              </a:rPr>
              <a:t>Planned variants of </a:t>
            </a:r>
            <a:r>
              <a:rPr lang="en-US" sz="900" dirty="0" err="1">
                <a:highlight>
                  <a:srgbClr val="00FF00"/>
                </a:highlight>
              </a:rPr>
              <a:t>GenericRDO</a:t>
            </a:r>
            <a:endParaRPr lang="en-US" sz="900" dirty="0">
              <a:highlight>
                <a:srgbClr val="00FF00"/>
              </a:highlight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Scope of outside Electronics/DAQ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F1E60C8-42D5-13BC-1E3F-DF35DAB4B994}"/>
              </a:ext>
            </a:extLst>
          </p:cNvPr>
          <p:cNvSpPr/>
          <p:nvPr/>
        </p:nvSpPr>
        <p:spPr>
          <a:xfrm>
            <a:off x="10313812" y="83819"/>
            <a:ext cx="1721497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Charge </a:t>
            </a:r>
            <a:r>
              <a:rPr lang="en-US" dirty="0">
                <a:solidFill>
                  <a:srgbClr val="FFFFFF"/>
                </a:solidFill>
                <a:latin typeface="Arial" panose="020B0604020202020204"/>
              </a:rPr>
              <a:t>2, 3, 4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22FD27B-7082-8184-F39C-830B99DA6B3E}"/>
                  </a:ext>
                </a:extLst>
              </p14:cNvPr>
              <p14:cNvContentPartPr/>
              <p14:nvPr/>
            </p14:nvContentPartPr>
            <p14:xfrm>
              <a:off x="7492897" y="1209034"/>
              <a:ext cx="1212120" cy="455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22FD27B-7082-8184-F39C-830B99DA6B3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74897" y="1191394"/>
                <a:ext cx="124776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86A2320-40EA-C728-BDB4-C0F64497F80D}"/>
                  </a:ext>
                </a:extLst>
              </p14:cNvPr>
              <p14:cNvContentPartPr/>
              <p14:nvPr/>
            </p14:nvContentPartPr>
            <p14:xfrm>
              <a:off x="8675497" y="2836954"/>
              <a:ext cx="840600" cy="144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86A2320-40EA-C728-BDB4-C0F64497F8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57497" y="2819314"/>
                <a:ext cx="876240" cy="148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1037B95-05C3-773D-20A7-E08EA031B79C}"/>
                  </a:ext>
                </a:extLst>
              </p14:cNvPr>
              <p14:cNvContentPartPr/>
              <p14:nvPr/>
            </p14:nvContentPartPr>
            <p14:xfrm>
              <a:off x="3944377" y="4792114"/>
              <a:ext cx="5496120" cy="393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1037B95-05C3-773D-20A7-E08EA031B79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26377" y="4774474"/>
                <a:ext cx="5531760" cy="42876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3834A04-352B-8896-B0F6-8CE86CF21F4C}"/>
              </a:ext>
            </a:extLst>
          </p:cNvPr>
          <p:cNvSpPr txBox="1"/>
          <p:nvPr/>
        </p:nvSpPr>
        <p:spPr>
          <a:xfrm>
            <a:off x="313570" y="6365161"/>
            <a:ext cx="7447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Polarimeters:  Separate Systems, Separate Scope, Our Readout Scheme!!!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4A4E42B-B41B-CF15-A9EA-7BFE8A1EF91C}"/>
                  </a:ext>
                </a:extLst>
              </p14:cNvPr>
              <p14:cNvContentPartPr/>
              <p14:nvPr/>
            </p14:nvContentPartPr>
            <p14:xfrm>
              <a:off x="281377" y="6241474"/>
              <a:ext cx="7639560" cy="586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4A4E42B-B41B-CF15-A9EA-7BFE8A1EF91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3737" y="6223834"/>
                <a:ext cx="7675200" cy="62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7312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7E96E-B2CA-ECA6-17AC-848ADC101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Readout Chain Details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ABF901-1AFC-3481-B102-72895F4B0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9/18/2025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87C0C6-2F25-4EF8-84F1-6D472256C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8C234-E33C-23BB-2AE7-5FFF6DAFE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115F56-B563-E5D0-64DA-807FA63381C4}"/>
              </a:ext>
            </a:extLst>
          </p:cNvPr>
          <p:cNvSpPr txBox="1"/>
          <p:nvPr/>
        </p:nvSpPr>
        <p:spPr>
          <a:xfrm>
            <a:off x="355902" y="1249717"/>
            <a:ext cx="116206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MPGD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Irakli has been presenting direct to FELIX scheme for about a year.   I missed/ignored this, considering the calorimeter RDO a near perfect fit…   Need a baseline decision.</a:t>
            </a:r>
          </a:p>
          <a:p>
            <a:pPr lvl="1"/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TOF (labeling of FEB / RDO / Service Hybrids)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Question here is really just semantic.   Do we call the Service Hybrids FEBs or RDOs?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Difference is: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EICROC:   ASIC bump bonded to sensor,    Service Hybrid on detector but is it FEB or RDO?  It aggregates, but with no FPGA, just </a:t>
            </a:r>
            <a:r>
              <a:rPr lang="en-US" sz="1400" dirty="0" err="1"/>
              <a:t>lpGBT</a:t>
            </a:r>
            <a:r>
              <a:rPr lang="en-US" sz="1400" dirty="0"/>
              <a:t> &amp; VTRX+.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Others:    FEB contains ASIC/</a:t>
            </a:r>
            <a:r>
              <a:rPr lang="en-US" sz="1400" dirty="0" err="1"/>
              <a:t>lpGBT</a:t>
            </a:r>
            <a:r>
              <a:rPr lang="en-US" sz="1400" dirty="0"/>
              <a:t>,       RDO defined by using FPGA rather than just </a:t>
            </a:r>
            <a:r>
              <a:rPr lang="en-US" sz="1400" dirty="0" err="1"/>
              <a:t>lpGBT</a:t>
            </a:r>
            <a:r>
              <a:rPr lang="en-US" sz="1400" dirty="0"/>
              <a:t>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Lumi Direct Photon Detector: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Plan is now CALOROC (which can not handle highest luminosity)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High luminosity running turns into upgrade (using flash250 / streaming ADCs to FELIX an option but not baseline)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Far back now contains 5 identical 1680 </a:t>
            </a:r>
            <a:r>
              <a:rPr lang="en-US" sz="1400" dirty="0" err="1"/>
              <a:t>SiPM</a:t>
            </a:r>
            <a:r>
              <a:rPr lang="en-US" sz="1400" dirty="0"/>
              <a:t> / CALOROC calorimeters:   2 x Low Q Tagger Cal, 2 x Lumi PS Cal, 1 x Lumi Direct Photon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Lumi Direct Photon to have separated readout (it’s own FELIX / mini-GTU / RDOs  “Mini-DAQ” system)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Polarimetry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Use our scheme (mini-GTU, RDOs, FELIX if needed “Mini-DAQ” system)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Costing, Procurement stays in polarimetry CAM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Digitization / scale not yet discussed…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6172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4D231-3B04-CF68-0DBF-A359B75F7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F13E3-B9EE-4919-F0AB-52F59C759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RDO protocols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093128-5960-C2FB-1F60-0868DBA2C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9/18/2025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14A416-BCDD-0C93-7D5F-7F8D5BF9D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Electronics and DAQ WG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E70664-989F-5825-2516-C51DC5696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AA712-528E-4053-9D20-65E0C4BF7A37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E3C97-BCF4-27DD-B3C7-E80A8BBA93B7}"/>
              </a:ext>
            </a:extLst>
          </p:cNvPr>
          <p:cNvSpPr txBox="1"/>
          <p:nvPr/>
        </p:nvSpPr>
        <p:spPr>
          <a:xfrm>
            <a:off x="355902" y="1249717"/>
            <a:ext cx="116206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/>
              <a:t>Need zero-suppression scheme.   </a:t>
            </a:r>
            <a:r>
              <a:rPr lang="en-US" sz="1400" dirty="0" err="1"/>
              <a:t>lpGBT</a:t>
            </a:r>
            <a:r>
              <a:rPr lang="en-US" sz="1400" dirty="0"/>
              <a:t> dedicates a fraction of bits to each ASIC, and the ASICs fill them with No-ops when not busy.     The RDO needs to aggregate – replacing No-ops with valid data from other links.   (Same for EIC-ROC service hybrid, which aggregates many </a:t>
            </a:r>
            <a:r>
              <a:rPr lang="en-US" sz="1400" dirty="0" err="1"/>
              <a:t>lpGBT</a:t>
            </a:r>
            <a:r>
              <a:rPr lang="en-US" sz="1400" dirty="0"/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endParaRPr lang="en-US" sz="1400" dirty="0"/>
          </a:p>
          <a:p>
            <a:pPr marL="342900" indent="-342900">
              <a:buFont typeface="+mj-lt"/>
              <a:buAutoNum type="arabicPeriod" startAt="2"/>
            </a:pPr>
            <a:r>
              <a:rPr lang="en-US" sz="1400" dirty="0"/>
              <a:t>Need to decide / build low level protocol, making best use of existing FELIX features:</a:t>
            </a:r>
          </a:p>
          <a:p>
            <a:pPr marL="342900" indent="-342900">
              <a:buFont typeface="+mj-lt"/>
              <a:buAutoNum type="arabicPeriod" startAt="2"/>
            </a:pPr>
            <a:endParaRPr lang="en-US" sz="1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Several Exist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Speed Differs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Reconstructed clock support differs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Slow controls link differs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FPGA utilization differs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400" dirty="0"/>
              <a:t>Ideas?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19C0F5C-3CE0-73B6-50AC-A12685614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7"/>
          <a:stretch>
            <a:fillRect/>
          </a:stretch>
        </p:blipFill>
        <p:spPr>
          <a:xfrm>
            <a:off x="6323556" y="2826099"/>
            <a:ext cx="4861817" cy="2596507"/>
          </a:xfrm>
          <a:prstGeom prst="rect">
            <a:avLst/>
          </a:prstGeom>
        </p:spPr>
      </p:pic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8AF561E-38B9-29D0-AF3E-CA3C061C0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75"/>
          <a:stretch>
            <a:fillRect/>
          </a:stretch>
        </p:blipFill>
        <p:spPr>
          <a:xfrm>
            <a:off x="6323557" y="5422606"/>
            <a:ext cx="4861817" cy="29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29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3359</TotalTime>
  <Words>1304</Words>
  <Application>Microsoft Office PowerPoint</Application>
  <PresentationFormat>Widescreen</PresentationFormat>
  <Paragraphs>287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Wingdings</vt:lpstr>
      <vt:lpstr>Office Theme</vt:lpstr>
      <vt:lpstr>PowerPoint Presentation</vt:lpstr>
      <vt:lpstr>Synchrotron Radiation</vt:lpstr>
      <vt:lpstr>Synchrotron Radiation</vt:lpstr>
      <vt:lpstr>Synchrotron Radiation</vt:lpstr>
      <vt:lpstr>Synchrotron Radiation</vt:lpstr>
      <vt:lpstr>Readout Chains</vt:lpstr>
      <vt:lpstr>Readout Chain Details</vt:lpstr>
      <vt:lpstr>RDO protocols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Jeff Landgraf</dc:creator>
  <cp:lastModifiedBy>Jeff Landgraf</cp:lastModifiedBy>
  <cp:revision>10</cp:revision>
  <dcterms:created xsi:type="dcterms:W3CDTF">2025-02-12T19:15:26Z</dcterms:created>
  <dcterms:modified xsi:type="dcterms:W3CDTF">2025-09-18T09:17:46Z</dcterms:modified>
</cp:coreProperties>
</file>