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9ae6017ae9_0_7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9ae6017ae9_0_7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Figure 6: Pareto Coverage on different environments with the four algorithms. Note - the x-axis is shown in log scale and does not include iteration 0, as such the Hypervolume at that step (zero due to random initialization) is not shown in the figures.</a:t>
            </a:r>
            <a:endParaRPr/>
          </a:p>
        </p:txBody>
      </p:sp>
      <p:sp>
        <p:nvSpPr>
          <p:cNvPr id="254" name="Google Shape;254;g39ae6017ae9_0_7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9ae6017ae9_0_7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9ae6017ae9_0_7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39ae6017ae9_0_7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9ae6017ae9_0_7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9ae6017ae9_0_7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9ae6017ae9_0_7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9b6b6ab04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9b6b6ab04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9b6b6ab04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9ae6017ae9_0_7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9ae6017ae9_0_7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9ae6017ae9_0_7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9b6b6ab049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9b6b6ab049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39b6b6ab049_0_1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ae6017ae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9ae6017ae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39ae6017ae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ae6017ae9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9ae6017ae9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9ae6017ae9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ae6017ae9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9ae6017ae9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9ae6017ae9_0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9ae6017ae9_0_4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9ae6017ae9_0_4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9ae6017ae9_0_4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9ae6017ae9_0_9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9ae6017ae9_0_9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9ae6017ae9_0_9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ae6017ae9_0_7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9ae6017ae9_0_7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39ae6017ae9_0_7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9ae6017ae9_0_4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9ae6017ae9_0_4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9ae6017ae9_0_5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9ae6017ae9_0_5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ro Slide">
  <p:cSld name="1_Intro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1300766" y="1891183"/>
            <a:ext cx="100530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1 Left Photo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5679584" y="674221"/>
            <a:ext cx="6057364" cy="716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/>
          <p:nvPr>
            <p:ph idx="2" type="pic"/>
          </p:nvPr>
        </p:nvSpPr>
        <p:spPr>
          <a:xfrm>
            <a:off x="-1" y="659082"/>
            <a:ext cx="5550795" cy="3449279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5679584" y="1560773"/>
            <a:ext cx="6057364" cy="465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80" name="Google Shape;8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1 Right Photo">
  <p:cSld name="Body Slide - 1 Right Photo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>
            <p:ph idx="2" type="pic"/>
          </p:nvPr>
        </p:nvSpPr>
        <p:spPr>
          <a:xfrm>
            <a:off x="6246796" y="665018"/>
            <a:ext cx="5945204" cy="4488874"/>
          </a:xfrm>
          <a:prstGeom prst="rect">
            <a:avLst/>
          </a:prstGeom>
          <a:noFill/>
          <a:ln>
            <a:noFill/>
          </a:ln>
        </p:spPr>
      </p:sp>
      <p:pic>
        <p:nvPicPr>
          <p:cNvPr id="87" name="Google Shape;8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>
            <p:ph type="title"/>
          </p:nvPr>
        </p:nvSpPr>
        <p:spPr>
          <a:xfrm>
            <a:off x="309093" y="531951"/>
            <a:ext cx="5785319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309093" y="1319201"/>
            <a:ext cx="578531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No Photos">
  <p:cSld name="Body Slide - No Photo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>
            <p:ph type="title"/>
          </p:nvPr>
        </p:nvSpPr>
        <p:spPr>
          <a:xfrm>
            <a:off x="309093" y="531951"/>
            <a:ext cx="11044707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309094" y="1319201"/>
            <a:ext cx="5682288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3"/>
          <p:cNvSpPr txBox="1"/>
          <p:nvPr>
            <p:ph idx="2" type="body"/>
          </p:nvPr>
        </p:nvSpPr>
        <p:spPr>
          <a:xfrm>
            <a:off x="6110467" y="1322610"/>
            <a:ext cx="568228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Slate Two Photos">
  <p:cSld name="Body Slide - Slate Two Photos">
    <p:bg>
      <p:bgPr>
        <a:solidFill>
          <a:schemeClr val="dk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309093" y="531951"/>
            <a:ext cx="5785319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/>
          <p:nvPr>
            <p:ph idx="2" type="pic"/>
          </p:nvPr>
        </p:nvSpPr>
        <p:spPr>
          <a:xfrm>
            <a:off x="6246796" y="549107"/>
            <a:ext cx="5945204" cy="276398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309093" y="1319201"/>
            <a:ext cx="578531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Logo, company name&#10;&#10;Description automatically generated" id="107" name="Google Shape;10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9331" y="-12193"/>
            <a:ext cx="1474015" cy="5741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>
            <p:ph idx="3" type="pic"/>
          </p:nvPr>
        </p:nvSpPr>
        <p:spPr>
          <a:xfrm>
            <a:off x="6246796" y="3446653"/>
            <a:ext cx="5945204" cy="2763982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4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4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, company name&#10;&#10;Description automatically generated" id="112" name="Google Shape;1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9331" y="-12193"/>
            <a:ext cx="1474015" cy="57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Grey ">
  <p:cSld name="Body Slide - Grey ">
    <p:bg>
      <p:bgPr>
        <a:solidFill>
          <a:schemeClr val="l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>
            <p:ph idx="2" type="pic"/>
          </p:nvPr>
        </p:nvSpPr>
        <p:spPr>
          <a:xfrm>
            <a:off x="6246796" y="665018"/>
            <a:ext cx="5945204" cy="4488874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309093" y="531951"/>
            <a:ext cx="5785319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309093" y="1319201"/>
            <a:ext cx="578531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15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Slide">
  <p:cSld name="Question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1300767" y="2759119"/>
            <a:ext cx="10053033" cy="880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Layout 1">
  <p:cSld name="Content Layout 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411892" y="240539"/>
            <a:ext cx="11286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411892" y="966055"/>
            <a:ext cx="11286000" cy="53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－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1" type="ftr"/>
          </p:nvPr>
        </p:nvSpPr>
        <p:spPr>
          <a:xfrm>
            <a:off x="411893" y="6467336"/>
            <a:ext cx="5223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5635743" y="6467336"/>
            <a:ext cx="7149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9267" y="6407801"/>
            <a:ext cx="1329050" cy="4303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7"/>
          <p:cNvCxnSpPr/>
          <p:nvPr/>
        </p:nvCxnSpPr>
        <p:spPr>
          <a:xfrm>
            <a:off x="-16476" y="735987"/>
            <a:ext cx="12208500" cy="0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>
            <p:ph idx="2" type="pic"/>
          </p:nvPr>
        </p:nvSpPr>
        <p:spPr>
          <a:xfrm>
            <a:off x="5387975" y="0"/>
            <a:ext cx="68040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331417" y="2125014"/>
            <a:ext cx="6297984" cy="919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31416" y="3047266"/>
            <a:ext cx="6559241" cy="52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3" type="body"/>
          </p:nvPr>
        </p:nvSpPr>
        <p:spPr>
          <a:xfrm>
            <a:off x="1096963" y="4244658"/>
            <a:ext cx="5999008" cy="52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4" type="body"/>
          </p:nvPr>
        </p:nvSpPr>
        <p:spPr>
          <a:xfrm>
            <a:off x="1096963" y="4775200"/>
            <a:ext cx="5999162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s Slide">
  <p:cSld name="Transi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1300766" y="1891183"/>
            <a:ext cx="100530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2 Photos">
  <p:cSld name="Body Slide - 2 Pho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09093" y="531951"/>
            <a:ext cx="5785319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/>
          <p:nvPr>
            <p:ph idx="2" type="pic"/>
          </p:nvPr>
        </p:nvSpPr>
        <p:spPr>
          <a:xfrm>
            <a:off x="6246796" y="549107"/>
            <a:ext cx="5945204" cy="276398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09093" y="1319201"/>
            <a:ext cx="578531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/>
          <p:nvPr>
            <p:ph idx="3" type="pic"/>
          </p:nvPr>
        </p:nvSpPr>
        <p:spPr>
          <a:xfrm>
            <a:off x="6246796" y="3446653"/>
            <a:ext cx="5945204" cy="276398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Top Photo">
  <p:cSld name="Body Slide - Top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>
            <p:ph idx="2" type="pic"/>
          </p:nvPr>
        </p:nvSpPr>
        <p:spPr>
          <a:xfrm>
            <a:off x="0" y="8195"/>
            <a:ext cx="12192000" cy="3420804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35924" y="3666870"/>
            <a:ext cx="5642016" cy="2414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6103516" y="3666870"/>
            <a:ext cx="5642016" cy="2414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1" y="531951"/>
            <a:ext cx="6094412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1 Photo">
  <p:cSld name="Body Slide - 1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>
            <p:ph idx="2" type="pic"/>
          </p:nvPr>
        </p:nvSpPr>
        <p:spPr>
          <a:xfrm>
            <a:off x="6246796" y="665018"/>
            <a:ext cx="5945204" cy="4488874"/>
          </a:xfrm>
          <a:prstGeom prst="rect">
            <a:avLst/>
          </a:prstGeom>
          <a:noFill/>
          <a:ln>
            <a:noFill/>
          </a:ln>
        </p:spPr>
      </p:sp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type="title"/>
          </p:nvPr>
        </p:nvSpPr>
        <p:spPr>
          <a:xfrm>
            <a:off x="309093" y="531951"/>
            <a:ext cx="5785319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309093" y="1319201"/>
            <a:ext cx="578531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Circular Photo">
  <p:cSld name="Body Slide - Circular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>
            <p:ph idx="2" type="pic"/>
          </p:nvPr>
        </p:nvSpPr>
        <p:spPr>
          <a:xfrm>
            <a:off x="6220496" y="531951"/>
            <a:ext cx="5971504" cy="5678683"/>
          </a:xfrm>
          <a:prstGeom prst="rect">
            <a:avLst/>
          </a:prstGeom>
          <a:noFill/>
          <a:ln>
            <a:noFill/>
          </a:ln>
        </p:spPr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type="title"/>
          </p:nvPr>
        </p:nvSpPr>
        <p:spPr>
          <a:xfrm>
            <a:off x="309093" y="531951"/>
            <a:ext cx="5785319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309093" y="1319201"/>
            <a:ext cx="578531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No Photos 2">
  <p:cSld name="Body Slide - No Photos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type="title"/>
          </p:nvPr>
        </p:nvSpPr>
        <p:spPr>
          <a:xfrm>
            <a:off x="309093" y="531951"/>
            <a:ext cx="11044707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309094" y="1319201"/>
            <a:ext cx="11044706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Chart ">
  <p:cSld name="Body Slide - Chart 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74062" y="1424693"/>
            <a:ext cx="5798137" cy="3804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6336406" y="1424694"/>
            <a:ext cx="5018982" cy="442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>
            <p:ph type="title"/>
          </p:nvPr>
        </p:nvSpPr>
        <p:spPr>
          <a:xfrm>
            <a:off x="309093" y="531951"/>
            <a:ext cx="11044707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rxiv.org/pdf/2411.04817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hyperlink" Target="https://www.bnl.gov/rhic/booster.ph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hub.com/JeffersonLab/SciOptControlToolki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machine&#10;&#10;Description automatically generated with low confidence" id="137" name="Google Shape;137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7975" y="0"/>
            <a:ext cx="68040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8663937" cy="686000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>
            <p:ph type="ctrTitle"/>
          </p:nvPr>
        </p:nvSpPr>
        <p:spPr>
          <a:xfrm>
            <a:off x="331416" y="2125014"/>
            <a:ext cx="8155761" cy="919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RL for AGS Injection</a:t>
            </a:r>
            <a:endParaRPr/>
          </a:p>
        </p:txBody>
      </p:sp>
      <p:sp>
        <p:nvSpPr>
          <p:cNvPr id="140" name="Google Shape;140;p18"/>
          <p:cNvSpPr txBox="1"/>
          <p:nvPr>
            <p:ph idx="1" type="subTitle"/>
          </p:nvPr>
        </p:nvSpPr>
        <p:spPr>
          <a:xfrm>
            <a:off x="331416" y="3047266"/>
            <a:ext cx="8155761" cy="52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/>
              <a:t>Discussion Topic</a:t>
            </a:r>
            <a:endParaRPr/>
          </a:p>
        </p:txBody>
      </p:sp>
      <p:sp>
        <p:nvSpPr>
          <p:cNvPr id="141" name="Google Shape;141;p18"/>
          <p:cNvSpPr txBox="1"/>
          <p:nvPr>
            <p:ph idx="3" type="body"/>
          </p:nvPr>
        </p:nvSpPr>
        <p:spPr>
          <a:xfrm>
            <a:off x="1096963" y="4244658"/>
            <a:ext cx="5999008" cy="52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/>
              <a:t>10/20/2025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 txBox="1"/>
          <p:nvPr>
            <p:ph idx="4" type="body"/>
          </p:nvPr>
        </p:nvSpPr>
        <p:spPr>
          <a:xfrm>
            <a:off x="1096963" y="4775200"/>
            <a:ext cx="5999162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/>
              <a:t>Armen Kasparian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Differentiability</a:t>
            </a:r>
            <a:r>
              <a:rPr lang="en-US"/>
              <a:t> and why it matters to us</a:t>
            </a:r>
            <a:endParaRPr/>
          </a:p>
        </p:txBody>
      </p:sp>
      <p:sp>
        <p:nvSpPr>
          <p:cNvPr id="257" name="Google Shape;257;p27"/>
          <p:cNvSpPr txBox="1"/>
          <p:nvPr>
            <p:ph idx="1" type="body"/>
          </p:nvPr>
        </p:nvSpPr>
        <p:spPr>
          <a:xfrm>
            <a:off x="309100" y="1319200"/>
            <a:ext cx="11578200" cy="45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Harnessing the Power of Gradient-Based Simulations for Multi-Objective Optimization in Particle Accelerators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7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9" name="Google Shape;2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9425" y="2019896"/>
            <a:ext cx="5725399" cy="452387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7"/>
          <p:cNvSpPr txBox="1"/>
          <p:nvPr/>
        </p:nvSpPr>
        <p:spPr>
          <a:xfrm>
            <a:off x="309100" y="1777000"/>
            <a:ext cx="5488500" cy="4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Deep Differential RL outperforms BO, GA on higher dimensional problems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-US" sz="2000">
                <a:solidFill>
                  <a:schemeClr val="dk2"/>
                </a:solidFill>
              </a:rPr>
              <a:t>Utilize gradients instead of the critic model in the RL actor critic setup allows for better performance!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Paper focuses on multi objective environments but is extensible to single objective environments as well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Practical Approach to Gradient Passing</a:t>
            </a:r>
            <a:endParaRPr/>
          </a:p>
        </p:txBody>
      </p:sp>
      <p:sp>
        <p:nvSpPr>
          <p:cNvPr id="267" name="Google Shape;267;p28"/>
          <p:cNvSpPr txBox="1"/>
          <p:nvPr>
            <p:ph idx="1" type="body"/>
          </p:nvPr>
        </p:nvSpPr>
        <p:spPr>
          <a:xfrm>
            <a:off x="309100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PyJulia provides the following: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Function calls</a:t>
            </a:r>
            <a:r>
              <a:rPr lang="en-US"/>
              <a:t>: Python → Julia → Python (values only)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Data conversion</a:t>
            </a:r>
            <a:r>
              <a:rPr lang="en-US"/>
              <a:t>: NumPy arrays ↔ Julia arrays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No automatic differentiation bridge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Manual gradient implementation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Compute the gradients in Julia, then pass them back to Python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Tensorflow Custom Gradient function with Julia call internally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b="1" lang="en-US"/>
              <a:t>NOT TESTED BUT COULD BE A SOLUTION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68" name="Google Shape;268;p28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28"/>
          <p:cNvSpPr/>
          <p:nvPr/>
        </p:nvSpPr>
        <p:spPr>
          <a:xfrm>
            <a:off x="3802645" y="4354434"/>
            <a:ext cx="2173500" cy="1409100"/>
          </a:xfrm>
          <a:prstGeom prst="cube">
            <a:avLst>
              <a:gd fmla="val 25000" name="adj"/>
            </a:avLst>
          </a:prstGeom>
          <a:solidFill>
            <a:srgbClr val="BE1D1D"/>
          </a:solidFill>
          <a:ln cap="flat" cmpd="sng" w="12700">
            <a:solidFill>
              <a:srgbClr val="8A15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Environment</a:t>
            </a:r>
            <a:endParaRPr/>
          </a:p>
        </p:txBody>
      </p:sp>
      <p:sp>
        <p:nvSpPr>
          <p:cNvPr id="270" name="Google Shape;270;p28"/>
          <p:cNvSpPr/>
          <p:nvPr/>
        </p:nvSpPr>
        <p:spPr>
          <a:xfrm>
            <a:off x="6705450" y="4354425"/>
            <a:ext cx="1683900" cy="1295700"/>
          </a:xfrm>
          <a:prstGeom prst="cube">
            <a:avLst>
              <a:gd fmla="val 25000" name="adj"/>
            </a:avLst>
          </a:prstGeom>
          <a:solidFill>
            <a:srgbClr val="FF9900"/>
          </a:solidFill>
          <a:ln cap="flat" cmpd="sng" w="12700">
            <a:solidFill>
              <a:srgbClr val="E691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SciBMad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" name="Google Shape;271;p28"/>
          <p:cNvCxnSpPr>
            <a:stCxn id="269" idx="3"/>
            <a:endCxn id="270" idx="3"/>
          </p:cNvCxnSpPr>
          <p:nvPr/>
        </p:nvCxnSpPr>
        <p:spPr>
          <a:xfrm rot="-5400000">
            <a:off x="5992608" y="4370784"/>
            <a:ext cx="113400" cy="2672100"/>
          </a:xfrm>
          <a:prstGeom prst="bentConnector3">
            <a:avLst>
              <a:gd fmla="val -209987" name="adj1"/>
            </a:avLst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2" name="Google Shape;272;p28"/>
          <p:cNvCxnSpPr>
            <a:stCxn id="270" idx="1"/>
            <a:endCxn id="269" idx="1"/>
          </p:cNvCxnSpPr>
          <p:nvPr/>
        </p:nvCxnSpPr>
        <p:spPr>
          <a:xfrm rot="5400000">
            <a:off x="6035138" y="3356550"/>
            <a:ext cx="28500" cy="2672100"/>
          </a:xfrm>
          <a:prstGeom prst="bentConnector3">
            <a:avLst>
              <a:gd fmla="val -1972105" name="adj1"/>
            </a:avLst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3" name="Google Shape;273;p28"/>
          <p:cNvSpPr txBox="1"/>
          <p:nvPr/>
        </p:nvSpPr>
        <p:spPr>
          <a:xfrm>
            <a:off x="4431700" y="3661025"/>
            <a:ext cx="35889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Next State, Reward, Gradients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4" name="Google Shape;274;p28"/>
          <p:cNvSpPr txBox="1"/>
          <p:nvPr/>
        </p:nvSpPr>
        <p:spPr>
          <a:xfrm>
            <a:off x="5066950" y="5963425"/>
            <a:ext cx="2318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Action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 txBox="1"/>
          <p:nvPr>
            <p:ph type="title"/>
          </p:nvPr>
        </p:nvSpPr>
        <p:spPr>
          <a:xfrm>
            <a:off x="1300767" y="2759119"/>
            <a:ext cx="10053000" cy="88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Streaming Monitoring Optimization Control System (</a:t>
            </a:r>
            <a:r>
              <a:rPr lang="en-US"/>
              <a:t>SMOCS)</a:t>
            </a:r>
            <a:endParaRPr/>
          </a:p>
        </p:txBody>
      </p:sp>
      <p:sp>
        <p:nvSpPr>
          <p:cNvPr id="287" name="Google Shape;287;p30"/>
          <p:cNvSpPr txBox="1"/>
          <p:nvPr>
            <p:ph idx="1" type="body"/>
          </p:nvPr>
        </p:nvSpPr>
        <p:spPr>
          <a:xfrm>
            <a:off x="309106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Kafka based distributed data streaming platform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Designed for real time data streaming, processing, ML model training/inference, and controls</a:t>
            </a:r>
            <a:endParaRPr sz="2200"/>
          </a:p>
        </p:txBody>
      </p:sp>
      <p:sp>
        <p:nvSpPr>
          <p:cNvPr id="288" name="Google Shape;288;p30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9" name="Google Shape;289;p30" title="SMOCS-architecture-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100" y="2466600"/>
            <a:ext cx="5057775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Reinforcement Learning vs Bayesian Optimization*</a:t>
            </a:r>
            <a:endParaRPr/>
          </a:p>
        </p:txBody>
      </p:sp>
      <p:sp>
        <p:nvSpPr>
          <p:cNvPr id="296" name="Google Shape;296;p31"/>
          <p:cNvSpPr txBox="1"/>
          <p:nvPr>
            <p:ph idx="1" type="body"/>
          </p:nvPr>
        </p:nvSpPr>
        <p:spPr>
          <a:xfrm>
            <a:off x="309094" y="1319201"/>
            <a:ext cx="56823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/>
              <a:t>Reinforcement Learning</a:t>
            </a:r>
            <a:endParaRPr b="1"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Generalization Across Operating Conditions</a:t>
            </a:r>
            <a:r>
              <a:rPr lang="en-US" sz="1400"/>
              <a:t>: RL trains a single policy network that can handle diverse scenarios (different beam energies, magnet configurations, initial conditions) without reoptimization. Once trained, the policy provides instant predictions (&lt;1ms inference) for any new condition, making it ideal for real-time accelerator operations where </a:t>
            </a:r>
            <a:r>
              <a:rPr b="1" lang="en-US" sz="1400"/>
              <a:t>conditions change frequently.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Sequential Nature of RL</a:t>
            </a:r>
            <a:r>
              <a:rPr lang="en-US" sz="1400"/>
              <a:t>: While currently single-step, particle accelerators often require dynamic correction along the beamline or adaptive responses to time-varying disturbances. RL's framework naturally extends to multi-step trajectory optimization and online learning, allowing the same infrastructure to scale when you add temporal dynamics or feedback control.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Exploration of Complex Reward Landscapes</a:t>
            </a:r>
            <a:r>
              <a:rPr lang="en-US" sz="1400"/>
              <a:t>: RL algorithms use sophisticated exploration strategies that can discover non-obvious solutions in reward functions with many local optima, discontinuities, or complex constraints.</a:t>
            </a:r>
            <a:endParaRPr sz="1400"/>
          </a:p>
        </p:txBody>
      </p:sp>
      <p:sp>
        <p:nvSpPr>
          <p:cNvPr id="297" name="Google Shape;297;p31"/>
          <p:cNvSpPr txBox="1"/>
          <p:nvPr>
            <p:ph idx="2" type="body"/>
          </p:nvPr>
        </p:nvSpPr>
        <p:spPr>
          <a:xfrm>
            <a:off x="6110467" y="1322610"/>
            <a:ext cx="56823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/>
              <a:t>Bayesian Optimization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Extreme Sample Efficiency</a:t>
            </a:r>
            <a:r>
              <a:rPr lang="en-US" sz="1400"/>
              <a:t>: BO typically finds potential solutions in low </a:t>
            </a:r>
            <a:r>
              <a:rPr lang="en-US" sz="1400"/>
              <a:t>dimensional</a:t>
            </a:r>
            <a:r>
              <a:rPr lang="en-US" sz="1400"/>
              <a:t> and low statistical samples quickly by intelligently balancing exploration and exploitation using probabilistic models.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Uncertainty Quantification</a:t>
            </a:r>
            <a:r>
              <a:rPr lang="en-US" sz="1400"/>
              <a:t>: BO provides confidence intervals on predictions and naturally handles noisy objectives, giving you not just "best currents = [2.3, -1.5, 0.8, -2.1]" but also "±0.3A confidence" on each value. 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Simplicity</a:t>
            </a:r>
            <a:r>
              <a:rPr lang="en-US" sz="1400"/>
              <a:t>: BO is built for single step optimization and can be applied in the manner that the current process is currently done. Instead of manually tuning the BtA every week you can run a BO script to optimize the parameters and leave it until retuning is required.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Computational Cost:</a:t>
            </a:r>
            <a:r>
              <a:rPr lang="en-US" sz="1400"/>
              <a:t> Scaling performance drops when the state space and action space grows </a:t>
            </a:r>
            <a:endParaRPr sz="1400"/>
          </a:p>
        </p:txBody>
      </p:sp>
      <p:sp>
        <p:nvSpPr>
          <p:cNvPr id="298" name="Google Shape;298;p31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31"/>
          <p:cNvSpPr txBox="1"/>
          <p:nvPr/>
        </p:nvSpPr>
        <p:spPr>
          <a:xfrm>
            <a:off x="9316775" y="6492900"/>
            <a:ext cx="505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*for this problem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notes that came up</a:t>
            </a:r>
            <a:endParaRPr/>
          </a:p>
        </p:txBody>
      </p:sp>
      <p:sp>
        <p:nvSpPr>
          <p:cNvPr id="306" name="Google Shape;306;p32"/>
          <p:cNvSpPr txBox="1"/>
          <p:nvPr>
            <p:ph idx="1" type="body"/>
          </p:nvPr>
        </p:nvSpPr>
        <p:spPr>
          <a:xfrm>
            <a:off x="309106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Domain randomization in the </a:t>
            </a:r>
            <a:r>
              <a:rPr lang="en-US"/>
              <a:t>environment</a:t>
            </a:r>
            <a:r>
              <a:rPr lang="en-US"/>
              <a:t> required to learn the underlying unknown variables of the BtA SciBMad simulation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Potential for using PyTorch gradient passing effort from SciBMad (Julia to Python) instead of manual gradient passing via Tensorflow custom gradient functions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Potential of using the NSRL beam line to create an </a:t>
            </a:r>
            <a:r>
              <a:rPr lang="en-US"/>
              <a:t>environment</a:t>
            </a:r>
            <a:r>
              <a:rPr lang="en-US"/>
              <a:t> that allows more testing and beam time than the BtA for algorithm </a:t>
            </a:r>
            <a:r>
              <a:rPr lang="en-US"/>
              <a:t>development</a:t>
            </a:r>
            <a:endParaRPr/>
          </a:p>
        </p:txBody>
      </p:sp>
      <p:sp>
        <p:nvSpPr>
          <p:cNvPr id="307" name="Google Shape;307;p32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Definition</a:t>
            </a:r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309100" y="1319200"/>
            <a:ext cx="74451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Variance in the beam input from the AGS Booster into the </a:t>
            </a:r>
            <a:r>
              <a:rPr b="1" lang="en-US"/>
              <a:t>B</a:t>
            </a:r>
            <a:r>
              <a:rPr lang="en-US"/>
              <a:t>ooster </a:t>
            </a:r>
            <a:r>
              <a:rPr b="1" lang="en-US"/>
              <a:t>t</a:t>
            </a:r>
            <a:r>
              <a:rPr lang="en-US"/>
              <a:t>o </a:t>
            </a:r>
            <a:r>
              <a:rPr b="1" lang="en-US"/>
              <a:t>A</a:t>
            </a:r>
            <a:r>
              <a:rPr lang="en-US"/>
              <a:t>GS transfer line (</a:t>
            </a:r>
            <a:r>
              <a:rPr b="1" lang="en-US"/>
              <a:t>BtA</a:t>
            </a:r>
            <a:r>
              <a:rPr lang="en-US"/>
              <a:t>) causes loss of beam </a:t>
            </a:r>
            <a:r>
              <a:rPr lang="en-US"/>
              <a:t>intensity</a:t>
            </a:r>
            <a:r>
              <a:rPr lang="en-US"/>
              <a:t> through the transfer line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Correctors and quads exist in the BtA to adjust and shift the beam and raise the efficiency of the transfer line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Multi wires</a:t>
            </a:r>
            <a:r>
              <a:rPr lang="en-US"/>
              <a:t> exist in the BtA </a:t>
            </a:r>
            <a:r>
              <a:rPr lang="en-US"/>
              <a:t>although</a:t>
            </a:r>
            <a:r>
              <a:rPr lang="en-US"/>
              <a:t> some are too destructive and </a:t>
            </a:r>
            <a:r>
              <a:rPr lang="en-US"/>
              <a:t>cannot</a:t>
            </a:r>
            <a:r>
              <a:rPr lang="en-US"/>
              <a:t> be utilized for optimization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Has to be manually tuned on a weekly basis to bring expected output closer to input intensity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200" y="531950"/>
            <a:ext cx="2571993" cy="28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3750" y="3523000"/>
            <a:ext cx="3168896" cy="3126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9"/>
          <p:cNvCxnSpPr/>
          <p:nvPr/>
        </p:nvCxnSpPr>
        <p:spPr>
          <a:xfrm flipH="1">
            <a:off x="10860350" y="4377450"/>
            <a:ext cx="792000" cy="931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19"/>
          <p:cNvSpPr txBox="1"/>
          <p:nvPr/>
        </p:nvSpPr>
        <p:spPr>
          <a:xfrm>
            <a:off x="7794100" y="6566175"/>
            <a:ext cx="3328200" cy="1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https://www.bnl.gov/rhic/booster.php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11042650" y="4071275"/>
            <a:ext cx="119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BtA</a:t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Staged Development Process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309106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Stage 1:</a:t>
            </a:r>
            <a:endParaRPr b="1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Develop SciBMad simulation to be utilized for </a:t>
            </a:r>
            <a:r>
              <a:rPr lang="en-US"/>
              <a:t>environment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Develop environment interfacing between python </a:t>
            </a:r>
            <a:r>
              <a:rPr b="1" lang="en-US"/>
              <a:t>S</a:t>
            </a:r>
            <a:r>
              <a:rPr lang="en-US"/>
              <a:t>cientific </a:t>
            </a:r>
            <a:r>
              <a:rPr b="1" lang="en-US"/>
              <a:t>O</a:t>
            </a:r>
            <a:r>
              <a:rPr lang="en-US"/>
              <a:t>ptimization </a:t>
            </a:r>
            <a:r>
              <a:rPr b="1" lang="en-US"/>
              <a:t>C</a:t>
            </a:r>
            <a:r>
              <a:rPr lang="en-US"/>
              <a:t>ontrol </a:t>
            </a:r>
            <a:r>
              <a:rPr b="1" lang="en-US"/>
              <a:t>T</a:t>
            </a:r>
            <a:r>
              <a:rPr lang="en-US"/>
              <a:t>oolkit (SOCT) and Julia based SciBMad simulation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Algorithm study for optimization on this SciBMad surrogate environment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Stage 2: </a:t>
            </a:r>
            <a:endParaRPr b="1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Develop proxy with safeguards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Calibration and fine tuning of trained model utilizing real accelerator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Retrain agent on real accelerator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Apply algorithm on accelerator</a:t>
            </a:r>
            <a:endParaRPr/>
          </a:p>
        </p:txBody>
      </p:sp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Stage 1 Breakdown</a:t>
            </a:r>
            <a:endParaRPr/>
          </a:p>
        </p:txBody>
      </p:sp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309099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Develop simulation to be utilized for environment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Developed as close to real accelerator as possible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Build in SciBMad and written in Julia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Develop environment interfacing between python </a:t>
            </a:r>
            <a:r>
              <a:rPr b="1" lang="en-US"/>
              <a:t>S</a:t>
            </a:r>
            <a:r>
              <a:rPr lang="en-US"/>
              <a:t>cientific </a:t>
            </a:r>
            <a:r>
              <a:rPr b="1" lang="en-US"/>
              <a:t>O</a:t>
            </a:r>
            <a:r>
              <a:rPr lang="en-US"/>
              <a:t>ptimization </a:t>
            </a:r>
            <a:r>
              <a:rPr b="1" lang="en-US"/>
              <a:t>C</a:t>
            </a:r>
            <a:r>
              <a:rPr lang="en-US"/>
              <a:t>ontrol </a:t>
            </a:r>
            <a:r>
              <a:rPr b="1" lang="en-US"/>
              <a:t>T</a:t>
            </a:r>
            <a:r>
              <a:rPr lang="en-US"/>
              <a:t>oolkit (SOCT) and Julia based SciBMad simulation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Build a wrapper around Julia simulation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AutoNum type="romanLcPeriod"/>
            </a:pPr>
            <a:r>
              <a:rPr lang="en-US" sz="1400"/>
              <a:t>Interface between the simulation code and the control optimization code should allow for gradient passing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Augment wrapper to include differentiability 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AutoNum type="romanLcPeriod"/>
            </a:pPr>
            <a:r>
              <a:rPr lang="en-US" sz="1400"/>
              <a:t>SciBMad built in Julia allows for potential differentiability (in respect to actions) in the simulation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Algorithm study for optimization on this SciBMad surrogate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With environment built, test multitudes of different control and optimization algorithms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/>
              <a:t>Applying Deep Differential Reinforcement Learning (DDRL), Deep Reinforcement Learning (DRL), RED-Q, Bayesian Optimization (BO) etc.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Integrate UQ, exploration techniques, and new algorithms to accelerate the RL learning process, improve the sample-efficiency, and improve solution robustness.</a:t>
            </a:r>
            <a:endParaRPr/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Stage 2 Timeline</a:t>
            </a:r>
            <a:endParaRPr/>
          </a:p>
        </p:txBody>
      </p:sp>
      <p:sp>
        <p:nvSpPr>
          <p:cNvPr id="178" name="Google Shape;178;p22"/>
          <p:cNvSpPr txBox="1"/>
          <p:nvPr>
            <p:ph idx="1" type="body"/>
          </p:nvPr>
        </p:nvSpPr>
        <p:spPr>
          <a:xfrm>
            <a:off x="309099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Develop </a:t>
            </a:r>
            <a:r>
              <a:rPr lang="en-US"/>
              <a:t>interface/proxy</a:t>
            </a:r>
            <a:r>
              <a:rPr lang="en-US"/>
              <a:t> between control algorithm and accelerator with appropriate </a:t>
            </a:r>
            <a:r>
              <a:rPr lang="en-US"/>
              <a:t>safeguards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Calibration and fine tuning of trained model utilizing real accelerator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Run model without sending actions to accelerator to insure simulation matches real system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Run model and retrain agent on real accelerator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Retrain the model allowing actions to be performed in real time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Apply model on accelerator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Utilize trained model on real accelerator when needed</a:t>
            </a:r>
            <a:endParaRPr/>
          </a:p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1051900" y="4166000"/>
            <a:ext cx="2311500" cy="7197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1C50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BtA Transfer Line</a:t>
            </a:r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1051900" y="5280325"/>
            <a:ext cx="2311500" cy="719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rgbClr val="1C50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Pretrained model on Simulation</a:t>
            </a:r>
            <a:endParaRPr/>
          </a:p>
        </p:txBody>
      </p:sp>
      <p:cxnSp>
        <p:nvCxnSpPr>
          <p:cNvPr id="182" name="Google Shape;182;p22"/>
          <p:cNvCxnSpPr>
            <a:stCxn id="180" idx="2"/>
            <a:endCxn id="181" idx="0"/>
          </p:cNvCxnSpPr>
          <p:nvPr/>
        </p:nvCxnSpPr>
        <p:spPr>
          <a:xfrm>
            <a:off x="2207650" y="4885700"/>
            <a:ext cx="0" cy="394500"/>
          </a:xfrm>
          <a:prstGeom prst="straightConnector1">
            <a:avLst/>
          </a:prstGeom>
          <a:noFill/>
          <a:ln cap="flat" cmpd="sng" w="9525">
            <a:solidFill>
              <a:srgbClr val="1C506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22"/>
          <p:cNvCxnSpPr/>
          <p:nvPr/>
        </p:nvCxnSpPr>
        <p:spPr>
          <a:xfrm flipH="1">
            <a:off x="3937650" y="3771550"/>
            <a:ext cx="6900" cy="2865000"/>
          </a:xfrm>
          <a:prstGeom prst="straightConnector1">
            <a:avLst/>
          </a:prstGeom>
          <a:noFill/>
          <a:ln cap="flat" cmpd="sng" w="9525">
            <a:solidFill>
              <a:srgbClr val="1C506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2"/>
          <p:cNvCxnSpPr/>
          <p:nvPr/>
        </p:nvCxnSpPr>
        <p:spPr>
          <a:xfrm flipH="1">
            <a:off x="7910050" y="3771550"/>
            <a:ext cx="6900" cy="2865000"/>
          </a:xfrm>
          <a:prstGeom prst="straightConnector1">
            <a:avLst/>
          </a:prstGeom>
          <a:noFill/>
          <a:ln cap="flat" cmpd="sng" w="9525">
            <a:solidFill>
              <a:srgbClr val="1C506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22"/>
          <p:cNvSpPr txBox="1"/>
          <p:nvPr/>
        </p:nvSpPr>
        <p:spPr>
          <a:xfrm>
            <a:off x="2283700" y="4885700"/>
            <a:ext cx="12663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Calibration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8668550" y="4165938"/>
            <a:ext cx="2311500" cy="7197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1C50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BtA Transfer Line</a:t>
            </a: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8668550" y="5280263"/>
            <a:ext cx="2311500" cy="719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1C50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Finalized</a:t>
            </a:r>
            <a:r>
              <a:rPr lang="en-US">
                <a:solidFill>
                  <a:schemeClr val="dk1"/>
                </a:solidFill>
              </a:rPr>
              <a:t> model</a:t>
            </a:r>
            <a:endParaRPr/>
          </a:p>
        </p:txBody>
      </p:sp>
      <p:cxnSp>
        <p:nvCxnSpPr>
          <p:cNvPr id="188" name="Google Shape;188;p22"/>
          <p:cNvCxnSpPr/>
          <p:nvPr/>
        </p:nvCxnSpPr>
        <p:spPr>
          <a:xfrm>
            <a:off x="9990375" y="4885613"/>
            <a:ext cx="0" cy="394500"/>
          </a:xfrm>
          <a:prstGeom prst="straightConnector1">
            <a:avLst/>
          </a:prstGeom>
          <a:noFill/>
          <a:ln cap="flat" cmpd="sng" w="9525">
            <a:solidFill>
              <a:srgbClr val="1C506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" name="Google Shape;189;p22"/>
          <p:cNvSpPr txBox="1"/>
          <p:nvPr/>
        </p:nvSpPr>
        <p:spPr>
          <a:xfrm>
            <a:off x="10031850" y="4885613"/>
            <a:ext cx="12663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Application</a:t>
            </a:r>
            <a:endParaRPr sz="1600">
              <a:solidFill>
                <a:srgbClr val="000000"/>
              </a:solidFill>
            </a:endParaRPr>
          </a:p>
        </p:txBody>
      </p:sp>
      <p:cxnSp>
        <p:nvCxnSpPr>
          <p:cNvPr id="190" name="Google Shape;190;p22"/>
          <p:cNvCxnSpPr/>
          <p:nvPr/>
        </p:nvCxnSpPr>
        <p:spPr>
          <a:xfrm rot="10800000">
            <a:off x="9637500" y="4892525"/>
            <a:ext cx="0" cy="380700"/>
          </a:xfrm>
          <a:prstGeom prst="straightConnector1">
            <a:avLst/>
          </a:prstGeom>
          <a:noFill/>
          <a:ln cap="flat" cmpd="sng" w="9525">
            <a:solidFill>
              <a:srgbClr val="1C506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" name="Google Shape;191;p22"/>
          <p:cNvSpPr txBox="1"/>
          <p:nvPr/>
        </p:nvSpPr>
        <p:spPr>
          <a:xfrm>
            <a:off x="1574500" y="3619425"/>
            <a:ext cx="12663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T1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5369550" y="3619425"/>
            <a:ext cx="12663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T2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9191150" y="3619425"/>
            <a:ext cx="12663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T3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4701175" y="4165863"/>
            <a:ext cx="2311500" cy="7197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1C50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BtA Transfer Line</a:t>
            </a: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4701175" y="5280188"/>
            <a:ext cx="2311500" cy="7197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1C50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Calibrated </a:t>
            </a:r>
            <a:r>
              <a:rPr lang="en-US">
                <a:solidFill>
                  <a:schemeClr val="dk1"/>
                </a:solidFill>
              </a:rPr>
              <a:t>Pretrained model</a:t>
            </a:r>
            <a:endParaRPr/>
          </a:p>
        </p:txBody>
      </p:sp>
      <p:cxnSp>
        <p:nvCxnSpPr>
          <p:cNvPr id="196" name="Google Shape;196;p22"/>
          <p:cNvCxnSpPr/>
          <p:nvPr/>
        </p:nvCxnSpPr>
        <p:spPr>
          <a:xfrm>
            <a:off x="6023000" y="4885538"/>
            <a:ext cx="0" cy="394500"/>
          </a:xfrm>
          <a:prstGeom prst="straightConnector1">
            <a:avLst/>
          </a:prstGeom>
          <a:noFill/>
          <a:ln cap="flat" cmpd="sng" w="9525">
            <a:solidFill>
              <a:srgbClr val="1C506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" name="Google Shape;197;p22"/>
          <p:cNvSpPr txBox="1"/>
          <p:nvPr/>
        </p:nvSpPr>
        <p:spPr>
          <a:xfrm>
            <a:off x="6064475" y="4885538"/>
            <a:ext cx="12663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Retraining</a:t>
            </a:r>
            <a:endParaRPr sz="1600">
              <a:solidFill>
                <a:srgbClr val="000000"/>
              </a:solidFill>
            </a:endParaRPr>
          </a:p>
        </p:txBody>
      </p:sp>
      <p:cxnSp>
        <p:nvCxnSpPr>
          <p:cNvPr id="198" name="Google Shape;198;p22"/>
          <p:cNvCxnSpPr/>
          <p:nvPr/>
        </p:nvCxnSpPr>
        <p:spPr>
          <a:xfrm rot="10800000">
            <a:off x="5670125" y="4892450"/>
            <a:ext cx="0" cy="380700"/>
          </a:xfrm>
          <a:prstGeom prst="straightConnector1">
            <a:avLst/>
          </a:prstGeom>
          <a:noFill/>
          <a:ln cap="flat" cmpd="sng" w="9525">
            <a:solidFill>
              <a:srgbClr val="1C506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Scientific Optimization and Control Toolkit (SOCT)</a:t>
            </a:r>
            <a:endParaRPr/>
          </a:p>
        </p:txBody>
      </p:sp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309106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 sz="1800" u="sng">
                <a:hlinkClick r:id="rId3"/>
              </a:rPr>
              <a:t>https://github.com/JeffersonLab/SciOptControlToolkit</a:t>
            </a:r>
            <a:endParaRPr sz="18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b="1" lang="en-US" sz="1800"/>
              <a:t>Composable</a:t>
            </a:r>
            <a:endParaRPr sz="1800"/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－"/>
            </a:pPr>
            <a:r>
              <a:rPr lang="en-US" sz="1800">
                <a:solidFill>
                  <a:schemeClr val="dk2"/>
                </a:solidFill>
              </a:rPr>
              <a:t>Easy to add new agents and environments</a:t>
            </a:r>
            <a:endParaRPr sz="1800">
              <a:solidFill>
                <a:schemeClr val="dk2"/>
              </a:solidFill>
            </a:endParaRPr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－"/>
            </a:pPr>
            <a:r>
              <a:rPr lang="en-US" sz="1800">
                <a:solidFill>
                  <a:schemeClr val="dk2"/>
                </a:solidFill>
              </a:rPr>
              <a:t>Registration mechanism</a:t>
            </a:r>
            <a:endParaRPr sz="1800">
              <a:solidFill>
                <a:schemeClr val="dk2"/>
              </a:solidFill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 sz="1800">
                <a:solidFill>
                  <a:schemeClr val="dk2"/>
                </a:solidFill>
              </a:rPr>
              <a:t>Allows for easy development and use of new components</a:t>
            </a:r>
            <a:endParaRPr sz="1800">
              <a:solidFill>
                <a:schemeClr val="dk2"/>
              </a:solidFill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b="1" lang="en-US" sz="1800"/>
              <a:t>Standard OpenAI Gymnasium API</a:t>
            </a:r>
            <a:endParaRPr sz="1800"/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－"/>
            </a:pPr>
            <a:r>
              <a:rPr lang="en-US" sz="1800">
                <a:solidFill>
                  <a:schemeClr val="dk2"/>
                </a:solidFill>
              </a:rPr>
              <a:t>Utilize industry standard Gymnasium environment specification</a:t>
            </a:r>
            <a:endParaRPr sz="1800">
              <a:solidFill>
                <a:schemeClr val="dk2"/>
              </a:solidFill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b="1" lang="en-US" sz="1800"/>
              <a:t>Visualizations</a:t>
            </a:r>
            <a:endParaRPr sz="1800"/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－"/>
            </a:pPr>
            <a:r>
              <a:rPr lang="en-US" sz="1800">
                <a:solidFill>
                  <a:schemeClr val="dk2"/>
                </a:solidFill>
              </a:rPr>
              <a:t>Tensorboard integration allows for live monitoring of training</a:t>
            </a:r>
            <a:endParaRPr sz="1800">
              <a:solidFill>
                <a:schemeClr val="dk2"/>
              </a:solidFill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b="1" lang="en-US" sz="1800"/>
              <a:t>Reproducible</a:t>
            </a:r>
            <a:endParaRPr sz="1800"/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－"/>
            </a:pPr>
            <a:r>
              <a:rPr lang="en-US" sz="1800">
                <a:solidFill>
                  <a:schemeClr val="dk2"/>
                </a:solidFill>
              </a:rPr>
              <a:t>Models and configurations are saved and stored for inference/retraining</a:t>
            </a:r>
            <a:endParaRPr sz="1800">
              <a:solidFill>
                <a:schemeClr val="dk2"/>
              </a:solidFill>
            </a:endParaRPr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－"/>
            </a:pPr>
            <a:r>
              <a:rPr lang="en-US" sz="1800">
                <a:solidFill>
                  <a:schemeClr val="dk2"/>
                </a:solidFill>
              </a:rPr>
              <a:t>Easily pull in previous runs for continued research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6" name="Google Shape;206;p23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SOCT and SciBMad Simulation Interoperability</a:t>
            </a:r>
            <a:endParaRPr/>
          </a:p>
        </p:txBody>
      </p:sp>
      <p:sp>
        <p:nvSpPr>
          <p:cNvPr id="213" name="Google Shape;213;p24"/>
          <p:cNvSpPr txBox="1"/>
          <p:nvPr>
            <p:ph idx="1" type="body"/>
          </p:nvPr>
        </p:nvSpPr>
        <p:spPr>
          <a:xfrm>
            <a:off x="306906" y="1324825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SOCT built and developed in Python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Utilizes either Tensorflow/Pytorch for differentiation and interfaces with environments built with Gymnasium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US"/>
              <a:t>Environments are standalone and exist without SOCT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SciBMad build and developed in Julia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Buffer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Buffer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4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24"/>
          <p:cNvSpPr/>
          <p:nvPr/>
        </p:nvSpPr>
        <p:spPr>
          <a:xfrm>
            <a:off x="4181645" y="4241134"/>
            <a:ext cx="2173500" cy="1409100"/>
          </a:xfrm>
          <a:prstGeom prst="cube">
            <a:avLst>
              <a:gd fmla="val 25000" name="adj"/>
            </a:avLst>
          </a:prstGeom>
          <a:solidFill>
            <a:srgbClr val="BE1D1D"/>
          </a:solidFill>
          <a:ln cap="flat" cmpd="sng" w="12700">
            <a:solidFill>
              <a:srgbClr val="8A15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Environment</a:t>
            </a:r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4612612" y="2372031"/>
            <a:ext cx="1311600" cy="1146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Agent</a:t>
            </a:r>
            <a:endParaRPr/>
          </a:p>
        </p:txBody>
      </p:sp>
      <p:cxnSp>
        <p:nvCxnSpPr>
          <p:cNvPr id="217" name="Google Shape;217;p24"/>
          <p:cNvCxnSpPr>
            <a:stCxn id="215" idx="4"/>
            <a:endCxn id="216" idx="6"/>
          </p:cNvCxnSpPr>
          <p:nvPr/>
        </p:nvCxnSpPr>
        <p:spPr>
          <a:xfrm rot="10800000">
            <a:off x="5924270" y="2945321"/>
            <a:ext cx="78600" cy="2176500"/>
          </a:xfrm>
          <a:prstGeom prst="bentConnector3">
            <a:avLst>
              <a:gd fmla="val -2550197" name="adj1"/>
            </a:avLst>
          </a:prstGeom>
          <a:noFill/>
          <a:ln cap="flat" cmpd="sng" w="38100">
            <a:solidFill>
              <a:srgbClr val="BE1D1D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8" name="Google Shape;218;p24"/>
          <p:cNvSpPr txBox="1"/>
          <p:nvPr/>
        </p:nvSpPr>
        <p:spPr>
          <a:xfrm>
            <a:off x="5878906" y="3350842"/>
            <a:ext cx="1467000" cy="369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8" l="-3749" r="0" t="-81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19" name="Google Shape;219;p24"/>
          <p:cNvCxnSpPr>
            <a:stCxn id="216" idx="2"/>
            <a:endCxn id="215" idx="2"/>
          </p:cNvCxnSpPr>
          <p:nvPr/>
        </p:nvCxnSpPr>
        <p:spPr>
          <a:xfrm flipH="1">
            <a:off x="4181512" y="2945331"/>
            <a:ext cx="431100" cy="2176500"/>
          </a:xfrm>
          <a:prstGeom prst="bentConnector3">
            <a:avLst>
              <a:gd fmla="val 278459" name="adj1"/>
            </a:avLst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0" name="Google Shape;220;p24"/>
          <p:cNvSpPr txBox="1"/>
          <p:nvPr/>
        </p:nvSpPr>
        <p:spPr>
          <a:xfrm>
            <a:off x="2168564" y="3664274"/>
            <a:ext cx="1383300" cy="369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669" l="-3959" r="0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21" name="Google Shape;221;p24"/>
          <p:cNvCxnSpPr>
            <a:stCxn id="215" idx="5"/>
            <a:endCxn id="216" idx="5"/>
          </p:cNvCxnSpPr>
          <p:nvPr/>
        </p:nvCxnSpPr>
        <p:spPr>
          <a:xfrm rot="10800000">
            <a:off x="5732045" y="3350846"/>
            <a:ext cx="623100" cy="1418700"/>
          </a:xfrm>
          <a:prstGeom prst="bentConnector4">
            <a:avLst>
              <a:gd fmla="val -200542" name="adj1"/>
              <a:gd fmla="val 99873" name="adj2"/>
            </a:avLst>
          </a:prstGeom>
          <a:noFill/>
          <a:ln cap="flat" cmpd="sng" w="38100">
            <a:solidFill>
              <a:srgbClr val="BE1D1D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2" name="Google Shape;222;p24"/>
          <p:cNvSpPr txBox="1"/>
          <p:nvPr/>
        </p:nvSpPr>
        <p:spPr>
          <a:xfrm>
            <a:off x="6598751" y="2576073"/>
            <a:ext cx="1296000" cy="369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588" l="-4239" r="0" t="-81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3" name="Google Shape;223;p24"/>
          <p:cNvSpPr txBox="1"/>
          <p:nvPr/>
        </p:nvSpPr>
        <p:spPr>
          <a:xfrm>
            <a:off x="7978818" y="3664274"/>
            <a:ext cx="1515600" cy="3693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6669" l="-3609" r="0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4404250" y="6052800"/>
            <a:ext cx="1728300" cy="805200"/>
          </a:xfrm>
          <a:prstGeom prst="cube">
            <a:avLst>
              <a:gd fmla="val 25000" name="adj"/>
            </a:avLst>
          </a:prstGeom>
          <a:solidFill>
            <a:srgbClr val="FF9900"/>
          </a:solidFill>
          <a:ln cap="flat" cmpd="sng" w="12700">
            <a:solidFill>
              <a:srgbClr val="E691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Simulation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24"/>
          <p:cNvCxnSpPr/>
          <p:nvPr/>
        </p:nvCxnSpPr>
        <p:spPr>
          <a:xfrm rot="-5400000">
            <a:off x="5324300" y="5955325"/>
            <a:ext cx="610800" cy="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6" name="Google Shape;226;p24"/>
          <p:cNvSpPr txBox="1"/>
          <p:nvPr/>
        </p:nvSpPr>
        <p:spPr>
          <a:xfrm>
            <a:off x="5502975" y="5712400"/>
            <a:ext cx="2021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Next State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3130150" y="5712400"/>
            <a:ext cx="2318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Action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28" name="Google Shape;228;p24"/>
          <p:cNvCxnSpPr/>
          <p:nvPr/>
        </p:nvCxnSpPr>
        <p:spPr>
          <a:xfrm flipH="1" rot="-5400000">
            <a:off x="4335100" y="5958850"/>
            <a:ext cx="590100" cy="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9" name="Google Shape;229;p24"/>
          <p:cNvCxnSpPr/>
          <p:nvPr/>
        </p:nvCxnSpPr>
        <p:spPr>
          <a:xfrm>
            <a:off x="1632850" y="5760175"/>
            <a:ext cx="8394300" cy="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30" name="Google Shape;230;p24"/>
          <p:cNvSpPr txBox="1"/>
          <p:nvPr/>
        </p:nvSpPr>
        <p:spPr>
          <a:xfrm>
            <a:off x="-49250" y="6114675"/>
            <a:ext cx="2318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SciBMad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(Julia)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0" y="3948675"/>
            <a:ext cx="2318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SOCT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(Python)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-49250" y="5528075"/>
            <a:ext cx="2318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PyJulia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Current Environment Setup</a:t>
            </a:r>
            <a:endParaRPr/>
          </a:p>
        </p:txBody>
      </p:sp>
      <p:sp>
        <p:nvSpPr>
          <p:cNvPr id="238" name="Google Shape;238;p25"/>
          <p:cNvSpPr txBox="1"/>
          <p:nvPr>
            <p:ph idx="1" type="body"/>
          </p:nvPr>
        </p:nvSpPr>
        <p:spPr>
          <a:xfrm>
            <a:off x="309094" y="1319201"/>
            <a:ext cx="11578200" cy="48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b="1" lang="en-US" sz="2200"/>
              <a:t>Built and currently running!</a:t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/>
              <a:t>Single step optimization (absolute action)</a:t>
            </a:r>
            <a:endParaRPr sz="2200"/>
          </a:p>
          <a:p>
            <a:pPr indent="-3556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State (8): 4 Steering Magnets / Horizontal/Vertical Beam Positions / Horizontal/Vertical Beam Size</a:t>
            </a:r>
            <a:endParaRPr sz="1600"/>
          </a:p>
          <a:p>
            <a:pPr indent="-3556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Action (4): 4 Steering Magnets</a:t>
            </a:r>
            <a:endParaRPr sz="1600"/>
          </a:p>
          <a:p>
            <a:pPr indent="-3556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Reward: Transfer efficiency</a:t>
            </a:r>
            <a:endParaRPr sz="1600"/>
          </a:p>
          <a:p>
            <a:pPr indent="-355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/>
              <a:t>Julia simulation (SciBMad) interfaced with via PyJulia</a:t>
            </a:r>
            <a:endParaRPr sz="2200"/>
          </a:p>
          <a:p>
            <a:pPr indent="-3556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Gradients cannot be passed between Python and Julia through PyJulia</a:t>
            </a:r>
            <a:endParaRPr sz="1600"/>
          </a:p>
          <a:p>
            <a:pPr indent="-101600" lvl="2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    Need some sort of manually implemented gradient interface between the two programs</a:t>
            </a:r>
            <a:endParaRPr sz="1600"/>
          </a:p>
          <a:p>
            <a:pPr indent="-3556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Working out some bugs with the variables being calculated (potentially requiring an updated version of SciBMad)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2540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9" name="Google Shape;239;p25"/>
          <p:cNvSpPr txBox="1"/>
          <p:nvPr>
            <p:ph idx="11" type="ftr"/>
          </p:nvPr>
        </p:nvSpPr>
        <p:spPr>
          <a:xfrm>
            <a:off x="4038600" y="633059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RL for BNL</a:t>
            </a:r>
            <a:endParaRPr/>
          </a:p>
        </p:txBody>
      </p:sp>
      <p:sp>
        <p:nvSpPr>
          <p:cNvPr id="240" name="Google Shape;240;p25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25"/>
          <p:cNvSpPr txBox="1"/>
          <p:nvPr>
            <p:ph idx="10" type="dt"/>
          </p:nvPr>
        </p:nvSpPr>
        <p:spPr>
          <a:xfrm>
            <a:off x="311726" y="63305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6/16/25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End Goal Environment Setup</a:t>
            </a:r>
            <a:endParaRPr/>
          </a:p>
        </p:txBody>
      </p:sp>
      <p:sp>
        <p:nvSpPr>
          <p:cNvPr id="247" name="Google Shape;247;p26"/>
          <p:cNvSpPr txBox="1"/>
          <p:nvPr>
            <p:ph idx="1" type="body"/>
          </p:nvPr>
        </p:nvSpPr>
        <p:spPr>
          <a:xfrm>
            <a:off x="309094" y="1319201"/>
            <a:ext cx="11578200" cy="48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</a:pPr>
            <a:r>
              <a:rPr lang="en-US" sz="2100"/>
              <a:t>Multi step optimization (time dynamics)</a:t>
            </a:r>
            <a:endParaRPr sz="2100"/>
          </a:p>
          <a:p>
            <a:pPr indent="-34925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State (~24): 4 Quads / 4 Steering Magnets / 4 multi wires (each x/y reading with mean/std)</a:t>
            </a:r>
            <a:endParaRPr sz="1500"/>
          </a:p>
          <a:p>
            <a:pPr indent="-34925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Action (~8): 4 Quads / 4 Steering Magnets</a:t>
            </a:r>
            <a:endParaRPr sz="1500"/>
          </a:p>
          <a:p>
            <a:pPr indent="-34925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Reward: Transfer efficiency</a:t>
            </a:r>
            <a:endParaRPr sz="1500"/>
          </a:p>
          <a:p>
            <a:pPr indent="-3492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</a:pPr>
            <a:r>
              <a:rPr lang="en-US" sz="2100"/>
              <a:t>Julia simulation (SciBMad)</a:t>
            </a:r>
            <a:endParaRPr sz="2100"/>
          </a:p>
          <a:p>
            <a:pPr indent="-34925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Fully differentiable simulation with gradients </a:t>
            </a:r>
            <a:r>
              <a:rPr lang="en-US" sz="1500"/>
              <a:t>propagating</a:t>
            </a:r>
            <a:r>
              <a:rPr lang="en-US" sz="1500"/>
              <a:t> between Julia simulation and Python optimization code</a:t>
            </a:r>
            <a:endParaRPr sz="1500"/>
          </a:p>
          <a:p>
            <a:pPr indent="-34925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Time dependence dynamics found in real machine</a:t>
            </a:r>
            <a:endParaRPr sz="1500"/>
          </a:p>
          <a:p>
            <a:pPr indent="-215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2540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8" name="Google Shape;248;p26"/>
          <p:cNvSpPr txBox="1"/>
          <p:nvPr>
            <p:ph idx="11" type="ftr"/>
          </p:nvPr>
        </p:nvSpPr>
        <p:spPr>
          <a:xfrm>
            <a:off x="4038600" y="633059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RL for BNL</a:t>
            </a:r>
            <a:endParaRPr/>
          </a:p>
        </p:txBody>
      </p:sp>
      <p:sp>
        <p:nvSpPr>
          <p:cNvPr id="249" name="Google Shape;249;p26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26"/>
          <p:cNvSpPr txBox="1"/>
          <p:nvPr>
            <p:ph idx="10" type="dt"/>
          </p:nvPr>
        </p:nvSpPr>
        <p:spPr>
          <a:xfrm>
            <a:off x="311726" y="63305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6/16/25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