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79" r:id="rId3"/>
    <p:sldId id="2280" r:id="rId4"/>
    <p:sldId id="2281" r:id="rId5"/>
    <p:sldId id="258" r:id="rId6"/>
    <p:sldId id="2282" r:id="rId7"/>
    <p:sldId id="2283" r:id="rId8"/>
    <p:sldId id="2286" r:id="rId9"/>
    <p:sldId id="2284" r:id="rId10"/>
    <p:sldId id="2287" r:id="rId11"/>
    <p:sldId id="2285" r:id="rId12"/>
    <p:sldId id="257" r:id="rId13"/>
    <p:sldId id="2288" r:id="rId14"/>
    <p:sldId id="2290" r:id="rId15"/>
    <p:sldId id="2289" r:id="rId16"/>
    <p:sldId id="2291" r:id="rId17"/>
    <p:sldId id="2292" r:id="rId18"/>
    <p:sldId id="2295" r:id="rId19"/>
    <p:sldId id="2293" r:id="rId20"/>
    <p:sldId id="2294" r:id="rId21"/>
    <p:sldId id="2296" r:id="rId22"/>
    <p:sldId id="2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7"/>
    <p:restoredTop sz="94694"/>
  </p:normalViewPr>
  <p:slideViewPr>
    <p:cSldViewPr snapToGrid="0" snapToObjects="1">
      <p:cViewPr>
        <p:scale>
          <a:sx n="110" d="100"/>
          <a:sy n="110" d="100"/>
        </p:scale>
        <p:origin x="128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CFEAA0E-7E5F-BA37-C2C5-1E6CC9E414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2B374C54-49A0-4FC5-15DD-88438F5C6A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0244" name="Footer Placeholder 4">
            <a:extLst>
              <a:ext uri="{FF2B5EF4-FFF2-40B4-BE49-F238E27FC236}">
                <a16:creationId xmlns:a16="http://schemas.microsoft.com/office/drawing/2014/main" id="{6E785765-8D30-1994-8F01-26415A407A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Calibri" panose="020F0502020204030204" pitchFamily="34" charset="0"/>
              </a:rPr>
              <a:t>G.Atoian, BNL</a:t>
            </a:r>
          </a:p>
        </p:txBody>
      </p:sp>
      <p:sp>
        <p:nvSpPr>
          <p:cNvPr id="10245" name="Slide Number Placeholder 1">
            <a:extLst>
              <a:ext uri="{FF2B5EF4-FFF2-40B4-BE49-F238E27FC236}">
                <a16:creationId xmlns:a16="http://schemas.microsoft.com/office/drawing/2014/main" id="{1B8F84CE-2AAA-5834-3A68-091469668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9D933B-C26C-1F43-8D6B-14FCD862290A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General Introduction of the OPPIS source. </a:t>
            </a:r>
          </a:p>
          <a:p>
            <a:r>
              <a:rPr lang="en-US" dirty="0"/>
              <a:t>All three main blocks of the OPPIS were developed with either minor or major upgrades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7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Coupling Analysis in LtB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Lucy Lin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B4D43-006E-86AB-891C-78B447DC7885}"/>
              </a:ext>
            </a:extLst>
          </p:cNvPr>
          <p:cNvSpPr txBox="1">
            <a:spLocks/>
          </p:cNvSpPr>
          <p:nvPr/>
        </p:nvSpPr>
        <p:spPr>
          <a:xfrm>
            <a:off x="813175" y="5773230"/>
            <a:ext cx="10334625" cy="74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AI/ML for EIC Hadron Pre-injectors Collaboration Meeting</a:t>
            </a:r>
          </a:p>
          <a:p>
            <a:r>
              <a:rPr lang="en-US" dirty="0"/>
              <a:t>Oct 20-22,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60154-D23F-1425-50A3-9948E6AD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1982-945B-ADE4-DC29-F1848F5A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MEBT corrector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77579-7F8D-59FA-BB2B-C12AEA409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110E6-262E-1DBC-3DEF-0F0F46624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932" y="2267310"/>
            <a:ext cx="10087055" cy="4049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641ED-2176-579C-8E33-F5138CC10542}"/>
              </a:ext>
            </a:extLst>
          </p:cNvPr>
          <p:cNvSpPr txBox="1"/>
          <p:nvPr/>
        </p:nvSpPr>
        <p:spPr>
          <a:xfrm>
            <a:off x="746394" y="1258311"/>
            <a:ext cx="105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solenoid in Na-cell off and on, not significant change in behavior</a:t>
            </a:r>
          </a:p>
        </p:txBody>
      </p:sp>
    </p:spTree>
    <p:extLst>
      <p:ext uri="{BB962C8B-B14F-4D97-AF65-F5344CB8AC3E}">
        <p14:creationId xmlns:p14="http://schemas.microsoft.com/office/powerpoint/2010/main" val="381747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461BD-5D8D-34E3-BC6E-17609D19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E7152-7112-DED1-C982-F3CA8AFD1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57D8E7-F53A-AFB4-ACA1-F20A881C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HEBT / LtB</a:t>
            </a:r>
          </a:p>
        </p:txBody>
      </p:sp>
      <p:pic>
        <p:nvPicPr>
          <p:cNvPr id="4" name="Picture 3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A0FA3C90-9237-938C-D2F3-04D091CD3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19" y="1081899"/>
            <a:ext cx="8042186" cy="57761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E9985D-381D-295B-1E6B-99A041C76DE9}"/>
              </a:ext>
            </a:extLst>
          </p:cNvPr>
          <p:cNvSpPr/>
          <p:nvPr/>
        </p:nvSpPr>
        <p:spPr>
          <a:xfrm>
            <a:off x="2222340" y="5416951"/>
            <a:ext cx="1307938" cy="89964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AA71C-1034-CC0F-8BDD-A6FC41157659}"/>
              </a:ext>
            </a:extLst>
          </p:cNvPr>
          <p:cNvSpPr txBox="1"/>
          <p:nvPr/>
        </p:nvSpPr>
        <p:spPr>
          <a:xfrm>
            <a:off x="2049443" y="4875544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Q7   +   Q17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5ED221-D61D-4B81-41DB-F3194832EA41}"/>
              </a:ext>
            </a:extLst>
          </p:cNvPr>
          <p:cNvCxnSpPr>
            <a:cxnSpLocks/>
          </p:cNvCxnSpPr>
          <p:nvPr/>
        </p:nvCxnSpPr>
        <p:spPr>
          <a:xfrm>
            <a:off x="2338086" y="5244876"/>
            <a:ext cx="60730" cy="6218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2185D4-3440-3877-FF25-BDD80090186B}"/>
              </a:ext>
            </a:extLst>
          </p:cNvPr>
          <p:cNvCxnSpPr>
            <a:cxnSpLocks/>
          </p:cNvCxnSpPr>
          <p:nvPr/>
        </p:nvCxnSpPr>
        <p:spPr>
          <a:xfrm flipH="1">
            <a:off x="3099460" y="5244876"/>
            <a:ext cx="103116" cy="6218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AA7587F-B502-2519-2006-A285C642905E}"/>
              </a:ext>
            </a:extLst>
          </p:cNvPr>
          <p:cNvSpPr/>
          <p:nvPr/>
        </p:nvSpPr>
        <p:spPr>
          <a:xfrm>
            <a:off x="8024190" y="5181600"/>
            <a:ext cx="541913" cy="685172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785D32-9D96-74DB-6E0D-F31161A8ACFC}"/>
              </a:ext>
            </a:extLst>
          </p:cNvPr>
          <p:cNvSpPr txBox="1"/>
          <p:nvPr/>
        </p:nvSpPr>
        <p:spPr>
          <a:xfrm>
            <a:off x="7707628" y="4535269"/>
            <a:ext cx="117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profile observed</a:t>
            </a:r>
          </a:p>
        </p:txBody>
      </p:sp>
    </p:spTree>
    <p:extLst>
      <p:ext uri="{BB962C8B-B14F-4D97-AF65-F5344CB8AC3E}">
        <p14:creationId xmlns:p14="http://schemas.microsoft.com/office/powerpoint/2010/main" val="1261849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6328ED-59C7-2FF4-2ECF-7E9BA921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Linac to Booster (LtB)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BF5D2-03F1-ED98-15E5-8D19FE8E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07" y="789709"/>
            <a:ext cx="5366120" cy="527858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286C022-55FD-8ACA-B988-CA341DB0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97F89D-B550-601D-0693-E714926CA5DE}"/>
                  </a:ext>
                </a:extLst>
              </p:cNvPr>
              <p:cNvSpPr txBox="1"/>
              <p:nvPr/>
            </p:nvSpPr>
            <p:spPr>
              <a:xfrm>
                <a:off x="571500" y="2151727"/>
                <a:ext cx="55245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Takes 200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MeV H</a:t>
                </a:r>
                <a:r>
                  <a:rPr lang="en-US" altLang="zh-CN" sz="2000" baseline="30000" dirty="0"/>
                  <a:t>-</a:t>
                </a:r>
                <a:r>
                  <a:rPr lang="en-US" altLang="zh-CN" sz="2000" dirty="0"/>
                  <a:t> from Linac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Three main sections: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1) HEBT to start of 126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bend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2) 126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bend (DH2 – DH5)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3) end of 126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 bend to C5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Fully stripped protons after foil after C5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97F89D-B550-601D-0693-E714926CA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151727"/>
                <a:ext cx="5524500" cy="2554545"/>
              </a:xfrm>
              <a:prstGeom prst="rect">
                <a:avLst/>
              </a:prstGeom>
              <a:blipFill>
                <a:blip r:embed="rId3"/>
                <a:stretch>
                  <a:fillRect l="-1147" t="-1485" b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260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626B9-4953-E545-9874-6CA562562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4A5EBADC-2FE9-2933-0415-D6801901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02846"/>
            <a:ext cx="7772400" cy="45137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948D6C-6554-82D7-3957-C0A9157B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HEBT quad scan</a:t>
            </a:r>
          </a:p>
        </p:txBody>
      </p:sp>
    </p:spTree>
    <p:extLst>
      <p:ext uri="{BB962C8B-B14F-4D97-AF65-F5344CB8AC3E}">
        <p14:creationId xmlns:p14="http://schemas.microsoft.com/office/powerpoint/2010/main" val="100341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95839-9C1F-FF4B-50AF-823C5A27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C05EF4-B76F-5569-3D09-B3D9721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HEBT quad scan</a:t>
            </a:r>
          </a:p>
        </p:txBody>
      </p:sp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F93223AF-8563-5C7B-E360-589BCD05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10" y="1212442"/>
            <a:ext cx="3682927" cy="2926531"/>
          </a:xfrm>
          <a:prstGeom prst="rect">
            <a:avLst/>
          </a:prstGeom>
        </p:spPr>
      </p:pic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EDF76C47-1D2D-4249-7866-13EFA6F2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78" y="3936033"/>
            <a:ext cx="3603759" cy="2921967"/>
          </a:xfrm>
          <a:prstGeom prst="rect">
            <a:avLst/>
          </a:prstGeom>
        </p:spPr>
      </p:pic>
      <p:pic>
        <p:nvPicPr>
          <p:cNvPr id="10" name="Picture 9" descr="Chart, line chart&#10;&#10;AI-generated content may be incorrect.">
            <a:extLst>
              <a:ext uri="{FF2B5EF4-FFF2-40B4-BE49-F238E27FC236}">
                <a16:creationId xmlns:a16="http://schemas.microsoft.com/office/drawing/2014/main" id="{DFFE8848-1D43-9D26-2E0C-5D66D78FB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37" y="1078733"/>
            <a:ext cx="3825536" cy="2918543"/>
          </a:xfrm>
          <a:prstGeom prst="rect">
            <a:avLst/>
          </a:prstGeom>
        </p:spPr>
      </p:pic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CE68078F-953A-6D0D-5370-A0AD28054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247" y="3953742"/>
            <a:ext cx="3603759" cy="2904258"/>
          </a:xfrm>
          <a:prstGeom prst="rect">
            <a:avLst/>
          </a:prstGeom>
        </p:spPr>
      </p:pic>
      <p:pic>
        <p:nvPicPr>
          <p:cNvPr id="1026" name="Picture 2" descr="Transverse emittance - CERN Document Server">
            <a:extLst>
              <a:ext uri="{FF2B5EF4-FFF2-40B4-BE49-F238E27FC236}">
                <a16:creationId xmlns:a16="http://schemas.microsoft.com/office/drawing/2014/main" id="{680125AE-1642-3EA7-6A14-FC4DF688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41" y="2235052"/>
            <a:ext cx="3059949" cy="292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3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7DEA0-0DE7-C588-535F-50D345923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96B78-FAA6-58AF-B6E9-9BD81F7B9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AEF4A-AF8E-9C5A-9368-599F4F2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1315" y="1802846"/>
            <a:ext cx="7749370" cy="45137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CFC039-3A1F-01CE-053F-0758E21B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HEBT quad scan</a:t>
            </a:r>
          </a:p>
        </p:txBody>
      </p:sp>
    </p:spTree>
    <p:extLst>
      <p:ext uri="{BB962C8B-B14F-4D97-AF65-F5344CB8AC3E}">
        <p14:creationId xmlns:p14="http://schemas.microsoft.com/office/powerpoint/2010/main" val="19946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436F6-5D89-AF45-6FB0-8033FA0F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6E0F9-00E8-9335-02F6-8547DAEB9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972AE0-1CD7-C770-F56C-1176A5BF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HEBT quad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781E3-BF2C-9678-24D5-2F25A3D4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610" y="1257519"/>
            <a:ext cx="3682927" cy="2836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0681D-CA65-1074-9A2D-0718BE9A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778" y="3936033"/>
            <a:ext cx="3603759" cy="2921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7F30C0-BCA5-34E0-A498-F291607332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76987" y="1078733"/>
            <a:ext cx="3780635" cy="291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AF750-6178-82D5-B7DD-B5CCB62532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21810" y="3953742"/>
            <a:ext cx="3550632" cy="2904258"/>
          </a:xfrm>
          <a:prstGeom prst="rect">
            <a:avLst/>
          </a:prstGeom>
        </p:spPr>
      </p:pic>
      <p:pic>
        <p:nvPicPr>
          <p:cNvPr id="1026" name="Picture 2" descr="Transverse emittance - CERN Document Server">
            <a:extLst>
              <a:ext uri="{FF2B5EF4-FFF2-40B4-BE49-F238E27FC236}">
                <a16:creationId xmlns:a16="http://schemas.microsoft.com/office/drawing/2014/main" id="{3E9E26CD-65E7-DF02-143C-46743C12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41" y="2235052"/>
            <a:ext cx="3059949" cy="292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46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32FC7-3E4A-FA3C-EC0E-EED58356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37443-56FA-4CF6-65B2-2CA2BAB51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5AD7626-381B-BBAC-EA95-D3F1C0CE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HEBT / LtB</a:t>
            </a:r>
          </a:p>
        </p:txBody>
      </p:sp>
      <p:pic>
        <p:nvPicPr>
          <p:cNvPr id="4" name="Picture 3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9F7B240C-73A7-1559-9AC2-D2596CA5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19" y="1081899"/>
            <a:ext cx="8042186" cy="57761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C33689-8DCB-40E4-6E48-2843F42AC37B}"/>
              </a:ext>
            </a:extLst>
          </p:cNvPr>
          <p:cNvSpPr/>
          <p:nvPr/>
        </p:nvSpPr>
        <p:spPr>
          <a:xfrm rot="2518906">
            <a:off x="7976817" y="2756279"/>
            <a:ext cx="530090" cy="59840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538BC-983F-A6FF-7E5B-EF8BE481561F}"/>
              </a:ext>
            </a:extLst>
          </p:cNvPr>
          <p:cNvSpPr txBox="1"/>
          <p:nvPr/>
        </p:nvSpPr>
        <p:spPr>
          <a:xfrm rot="2426775">
            <a:off x="7959791" y="2610705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Q9 + Q8 scan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5FF448-5BB8-EEA7-EB6D-1124B9679A41}"/>
              </a:ext>
            </a:extLst>
          </p:cNvPr>
          <p:cNvCxnSpPr>
            <a:cxnSpLocks/>
          </p:cNvCxnSpPr>
          <p:nvPr/>
        </p:nvCxnSpPr>
        <p:spPr>
          <a:xfrm flipH="1">
            <a:off x="8220290" y="2577501"/>
            <a:ext cx="84070" cy="2178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856700-C1AC-C77E-8A54-794D2A41F24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468392" y="2935905"/>
            <a:ext cx="178873" cy="1195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83F1A6-6333-E47A-74DA-F75D72AB13B3}"/>
              </a:ext>
            </a:extLst>
          </p:cNvPr>
          <p:cNvSpPr txBox="1"/>
          <p:nvPr/>
        </p:nvSpPr>
        <p:spPr>
          <a:xfrm rot="2886243">
            <a:off x="7157519" y="1422914"/>
            <a:ext cx="117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profile observed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D557EC9-0FD0-5E17-5C8D-B586695B4D85}"/>
              </a:ext>
            </a:extLst>
          </p:cNvPr>
          <p:cNvSpPr/>
          <p:nvPr/>
        </p:nvSpPr>
        <p:spPr>
          <a:xfrm rot="2940868">
            <a:off x="7243966" y="2044792"/>
            <a:ext cx="268380" cy="613917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A8677E1-4A1A-6FA3-692A-BB20F5820A41}"/>
              </a:ext>
            </a:extLst>
          </p:cNvPr>
          <p:cNvSpPr/>
          <p:nvPr/>
        </p:nvSpPr>
        <p:spPr>
          <a:xfrm rot="2940868">
            <a:off x="6773722" y="1550305"/>
            <a:ext cx="360746" cy="701062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6D46-AA66-228E-D0DD-5CA39477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44B8A-0296-9BB4-8363-FDFDE0BF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18E1ED-909D-5DA9-0142-95F64B04D63B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LtB quad scan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1AC6F-CF2A-5694-AF08-8BBA7E78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75042" y="1842948"/>
            <a:ext cx="5187930" cy="4132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617C18-A1C8-E4C9-6FB3-E53BD5DC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097" y="1850527"/>
            <a:ext cx="5168900" cy="41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CD5C2-E090-0BC0-B6D9-63C30E560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8B8EC6-3FD2-597D-623E-CFAA74EF7CEC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LtB quad scan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617D-A563-5928-2A25-34FD7FC6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33757" y="1835475"/>
            <a:ext cx="5270500" cy="4147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F1333-884E-4D78-E7A9-EE7B6F83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097" y="1840386"/>
            <a:ext cx="5168900" cy="41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 descr="Light horizontal">
            <a:extLst>
              <a:ext uri="{FF2B5EF4-FFF2-40B4-BE49-F238E27FC236}">
                <a16:creationId xmlns:a16="http://schemas.microsoft.com/office/drawing/2014/main" id="{C0CC4FA3-199D-44CC-E3F5-0A748407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59131"/>
            <a:ext cx="8534400" cy="42780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OPPIS (</a:t>
            </a:r>
            <a:r>
              <a:rPr lang="en-US" altLang="en-US" sz="2400" i="1" dirty="0"/>
              <a:t>Optically Pumped Polarized Ion Source)</a:t>
            </a:r>
            <a:r>
              <a:rPr lang="en-US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 Since 2000, H</a:t>
            </a:r>
            <a:r>
              <a:rPr lang="en-US" altLang="en-US" sz="24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ion source has been upgraded several times to higher intensity and polarization. </a:t>
            </a:r>
            <a:endParaRPr lang="en-US" altLang="en-US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Prior to Run-13(2013), the ECR-type source was used to generate the primary proton beam. The ECR-source was originally developed to operate on DC current and placed inside a super conductive solenoid (SCS).</a:t>
            </a:r>
            <a:endParaRPr lang="en-US" altLang="en-US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In 2013, the ECR-source was replaced with a high-brightness source “Fast Atomic Beam Source” (FABS) operating in a pulsed mode. The FABS-source improved  source parameters such as beam current density, angular divergence and stability.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In 2022, We reduced the LEBT portion of the beam line by about 5feet, modify polarization part of OPPIS (He-cell, Rb-cell and Na-cell) and the extractor-transformer system.</a:t>
            </a:r>
          </a:p>
        </p:txBody>
      </p:sp>
      <p:sp>
        <p:nvSpPr>
          <p:cNvPr id="9221" name="Slide Number Placeholder 2">
            <a:extLst>
              <a:ext uri="{FF2B5EF4-FFF2-40B4-BE49-F238E27FC236}">
                <a16:creationId xmlns:a16="http://schemas.microsoft.com/office/drawing/2014/main" id="{497B0335-57F7-E83D-5641-3F0AFED44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969251" y="6042026"/>
            <a:ext cx="5127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AC5297-931E-2A41-B6B7-14493043916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0277E-5F15-D091-FFFA-E859773DFB24}"/>
              </a:ext>
            </a:extLst>
          </p:cNvPr>
          <p:cNvSpPr txBox="1"/>
          <p:nvPr/>
        </p:nvSpPr>
        <p:spPr>
          <a:xfrm>
            <a:off x="1222663" y="337234"/>
            <a:ext cx="9746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cs typeface="Times New Roman" panose="02020603050405020304" pitchFamily="18" charset="0"/>
              </a:rPr>
              <a:t>Optically Pumped Polarized Proton Source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84DDD-98DE-96AB-5B9B-50C09D50B097}"/>
              </a:ext>
            </a:extLst>
          </p:cNvPr>
          <p:cNvSpPr txBox="1"/>
          <p:nvPr/>
        </p:nvSpPr>
        <p:spPr>
          <a:xfrm>
            <a:off x="4508718" y="6316597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Raparia      25/06/18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7C87-3AE9-6BF6-C163-B8EE36E5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B6EF3-CEFB-7682-2614-FABCCCA89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CC5759-529A-CD53-6304-E6BCBFDC7D90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LtB quad scan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036E7-DCE6-8E72-4ABB-F7D38DFC670E}"/>
              </a:ext>
            </a:extLst>
          </p:cNvPr>
          <p:cNvSpPr txBox="1"/>
          <p:nvPr/>
        </p:nvSpPr>
        <p:spPr>
          <a:xfrm>
            <a:off x="571500" y="1386097"/>
            <a:ext cx="10424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Traditional emittance calculation gives very different answers at MW99 and MW107 for horizontal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Dispersion? Coupling? Experiment to measure?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Skip parabola fitting which uses thin lens approximation, use full transfer matrix from currents (accuracy of transfer function? Distances in model? Etc.)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9B35CC-550F-8831-5E24-8633C15906A0}"/>
              </a:ext>
            </a:extLst>
          </p:cNvPr>
          <p:cNvGrpSpPr/>
          <p:nvPr/>
        </p:nvGrpSpPr>
        <p:grpSpPr>
          <a:xfrm>
            <a:off x="1885949" y="3830707"/>
            <a:ext cx="8005247" cy="2668450"/>
            <a:chOff x="1897524" y="2636904"/>
            <a:chExt cx="8005247" cy="2668450"/>
          </a:xfrm>
        </p:grpSpPr>
        <p:pic>
          <p:nvPicPr>
            <p:cNvPr id="5" name="Picture 4" descr="Text, letter&#10;&#10;AI-generated content may be incorrect.">
              <a:extLst>
                <a:ext uri="{FF2B5EF4-FFF2-40B4-BE49-F238E27FC236}">
                  <a16:creationId xmlns:a16="http://schemas.microsoft.com/office/drawing/2014/main" id="{9AE6A3CB-52E4-A0D6-45E0-566F0BC50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7524" y="3253864"/>
              <a:ext cx="7772400" cy="205149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A621AA7-FD6B-C9E9-DD7D-064DF5EE4962}"/>
                </a:ext>
              </a:extLst>
            </p:cNvPr>
            <p:cNvSpPr/>
            <p:nvPr/>
          </p:nvSpPr>
          <p:spPr>
            <a:xfrm>
              <a:off x="8102278" y="3429000"/>
              <a:ext cx="1567646" cy="165228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4F0F54-FFD7-73AB-2BCB-BB2950EB3666}"/>
                </a:ext>
              </a:extLst>
            </p:cNvPr>
            <p:cNvSpPr txBox="1"/>
            <p:nvPr/>
          </p:nvSpPr>
          <p:spPr>
            <a:xfrm>
              <a:off x="8102278" y="263690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Dispersion here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70CB6E-F64D-9C84-0F35-1151DCFD943B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8886101" y="3006236"/>
              <a:ext cx="116424" cy="4227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0690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8D117-1FA1-84C4-D7BD-415DA448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F5D4E-AE68-0510-5E75-DE0C7F9B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CB13E6-44DE-53AA-24F4-30CAA7223FDC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LtB quad scan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2E2DD-5310-E507-20B0-0DC18F91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11550" y="1391008"/>
            <a:ext cx="5168900" cy="346226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DDF9C9-9B9E-0108-872B-981CD2BAB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00888"/>
              </p:ext>
            </p:extLst>
          </p:nvPr>
        </p:nvGraphicFramePr>
        <p:xfrm>
          <a:off x="2032000" y="5303289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428">
                  <a:extLst>
                    <a:ext uri="{9D8B030D-6E8A-4147-A177-3AD203B41FA5}">
                      <a16:colId xmlns:a16="http://schemas.microsoft.com/office/drawing/2014/main" val="3858370497"/>
                    </a:ext>
                  </a:extLst>
                </a:gridCol>
                <a:gridCol w="1729772">
                  <a:extLst>
                    <a:ext uri="{9D8B030D-6E8A-4147-A177-3AD203B41FA5}">
                      <a16:colId xmlns:a16="http://schemas.microsoft.com/office/drawing/2014/main" val="96444551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3769869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61572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50968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20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7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3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49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C8F3B-3994-CE51-38B3-E848D320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D6A6E-1515-F4B8-6A75-213629A09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7491A9-3F67-C4DA-6B7A-29531C71E99D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LtB quad scan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1F6319-6CC9-3C98-558F-FA6A2C18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11550" y="1500980"/>
            <a:ext cx="5168900" cy="34677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5EAF93-9EBB-3377-46B4-F9F466403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14515"/>
              </p:ext>
            </p:extLst>
          </p:nvPr>
        </p:nvGraphicFramePr>
        <p:xfrm>
          <a:off x="2032000" y="5303289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278">
                  <a:extLst>
                    <a:ext uri="{9D8B030D-6E8A-4147-A177-3AD203B41FA5}">
                      <a16:colId xmlns:a16="http://schemas.microsoft.com/office/drawing/2014/main" val="3858370497"/>
                    </a:ext>
                  </a:extLst>
                </a:gridCol>
                <a:gridCol w="1752922">
                  <a:extLst>
                    <a:ext uri="{9D8B030D-6E8A-4147-A177-3AD203B41FA5}">
                      <a16:colId xmlns:a16="http://schemas.microsoft.com/office/drawing/2014/main" val="96444551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3769869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61572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50968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20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7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3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1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31" y="37155"/>
            <a:ext cx="8286750" cy="994172"/>
          </a:xfrm>
        </p:spPr>
        <p:txBody>
          <a:bodyPr/>
          <a:lstStyle/>
          <a:p>
            <a:pPr algn="ctr"/>
            <a:r>
              <a:rPr lang="en-US" sz="3300" dirty="0"/>
              <a:t>Optically Pumped Polarized Ion Source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AF0A6D-58D9-8BA7-06C7-6C5846B6F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31" y="1615922"/>
            <a:ext cx="8997950" cy="52279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9218BE8-C7DF-DA9B-5ABA-683B224E4B12}"/>
              </a:ext>
            </a:extLst>
          </p:cNvPr>
          <p:cNvSpPr txBox="1"/>
          <p:nvPr/>
        </p:nvSpPr>
        <p:spPr>
          <a:xfrm>
            <a:off x="8186366" y="3601573"/>
            <a:ext cx="670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05C78"/>
                </a:solidFill>
              </a:rPr>
              <a:t>to LEBT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F75493-E59F-EB71-5D86-F1034518C580}"/>
              </a:ext>
            </a:extLst>
          </p:cNvPr>
          <p:cNvSpPr/>
          <p:nvPr/>
        </p:nvSpPr>
        <p:spPr>
          <a:xfrm>
            <a:off x="1797433" y="2785110"/>
            <a:ext cx="3160141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4CC664-76CD-CFF3-A5A6-8B32B4A77F70}"/>
              </a:ext>
            </a:extLst>
          </p:cNvPr>
          <p:cNvSpPr/>
          <p:nvPr/>
        </p:nvSpPr>
        <p:spPr>
          <a:xfrm>
            <a:off x="5007938" y="2785110"/>
            <a:ext cx="2711122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AB63C4-9146-D275-EF86-E406DC3A142B}"/>
              </a:ext>
            </a:extLst>
          </p:cNvPr>
          <p:cNvSpPr/>
          <p:nvPr/>
        </p:nvSpPr>
        <p:spPr>
          <a:xfrm>
            <a:off x="7769426" y="2785110"/>
            <a:ext cx="2807135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634E6-16B3-E2D1-99C6-3D5A4DE3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5426" y="3738685"/>
            <a:ext cx="1036657" cy="1209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87F7F-1B2C-6E20-5A10-E85CA078286D}"/>
              </a:ext>
            </a:extLst>
          </p:cNvPr>
          <p:cNvSpPr txBox="1"/>
          <p:nvPr/>
        </p:nvSpPr>
        <p:spPr>
          <a:xfrm>
            <a:off x="2107819" y="931661"/>
            <a:ext cx="6179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OPPIS produces 3-5 mA Polarized H</a:t>
            </a:r>
            <a:r>
              <a:rPr lang="en-US" baseline="30000" dirty="0"/>
              <a:t>-</a:t>
            </a:r>
            <a:r>
              <a:rPr lang="en-US" dirty="0"/>
              <a:t> ion pulse current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81-84% polarization @200 MeV , 0.5 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FD816-EF66-4456-ABD2-759F0CC25F97}"/>
              </a:ext>
            </a:extLst>
          </p:cNvPr>
          <p:cNvSpPr txBox="1"/>
          <p:nvPr/>
        </p:nvSpPr>
        <p:spPr>
          <a:xfrm>
            <a:off x="4508718" y="6325064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Raparia      25/06/18</a:t>
            </a:r>
          </a:p>
        </p:txBody>
      </p:sp>
    </p:spTree>
    <p:extLst>
      <p:ext uri="{BB962C8B-B14F-4D97-AF65-F5344CB8AC3E}">
        <p14:creationId xmlns:p14="http://schemas.microsoft.com/office/powerpoint/2010/main" val="258791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3804-F5C2-F33B-EE65-435E2769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C0C90A0-3A8C-F500-9DEC-C45C17AC0664}"/>
              </a:ext>
            </a:extLst>
          </p:cNvPr>
          <p:cNvGrpSpPr>
            <a:grpSpLocks/>
          </p:cNvGrpSpPr>
          <p:nvPr/>
        </p:nvGrpSpPr>
        <p:grpSpPr bwMode="auto">
          <a:xfrm>
            <a:off x="1570449" y="4701533"/>
            <a:ext cx="8796337" cy="2119312"/>
            <a:chOff x="163513" y="4495800"/>
            <a:chExt cx="8796337" cy="2119312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DBB65D97-70C9-5649-279D-A499CF640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495800"/>
              <a:ext cx="7010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F2C373-D52A-87F5-330B-5882EBF76CA7}"/>
                </a:ext>
              </a:extLst>
            </p:cNvPr>
            <p:cNvSpPr/>
            <p:nvPr/>
          </p:nvSpPr>
          <p:spPr>
            <a:xfrm>
              <a:off x="1600200" y="5257800"/>
              <a:ext cx="1665288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He-cell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4DC1CF-D4FE-4609-AAF4-4C7607EB03DE}"/>
                </a:ext>
              </a:extLst>
            </p:cNvPr>
            <p:cNvSpPr/>
            <p:nvPr/>
          </p:nvSpPr>
          <p:spPr>
            <a:xfrm>
              <a:off x="3435350" y="5257800"/>
              <a:ext cx="1289050" cy="381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Rb-cell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226EDD-898A-011D-6EE9-1E88FED635B9}"/>
                </a:ext>
              </a:extLst>
            </p:cNvPr>
            <p:cNvSpPr/>
            <p:nvPr/>
          </p:nvSpPr>
          <p:spPr>
            <a:xfrm>
              <a:off x="2438400" y="5969000"/>
              <a:ext cx="1600200" cy="3810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SC-solenoid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279AB2-15E1-401D-48EE-AFB304BF4365}"/>
                </a:ext>
              </a:extLst>
            </p:cNvPr>
            <p:cNvSpPr/>
            <p:nvPr/>
          </p:nvSpPr>
          <p:spPr>
            <a:xfrm>
              <a:off x="5333999" y="6159500"/>
              <a:ext cx="3625851" cy="45561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Sona-transition with 3 corr. coils in it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68EFCD-37F2-2561-6343-DE488D4A4498}"/>
                </a:ext>
              </a:extLst>
            </p:cNvPr>
            <p:cNvSpPr/>
            <p:nvPr/>
          </p:nvSpPr>
          <p:spPr>
            <a:xfrm>
              <a:off x="6605299" y="5029200"/>
              <a:ext cx="914400" cy="838200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Na-jet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Solenoid</a:t>
              </a:r>
            </a:p>
          </p:txBody>
        </p:sp>
        <p:sp>
          <p:nvSpPr>
            <p:cNvPr id="11" name="Right Arrow 41">
              <a:extLst>
                <a:ext uri="{FF2B5EF4-FFF2-40B4-BE49-F238E27FC236}">
                  <a16:creationId xmlns:a16="http://schemas.microsoft.com/office/drawing/2014/main" id="{94F6BC24-EFFC-D5FB-4018-7E7C1C112FF5}"/>
                </a:ext>
              </a:extLst>
            </p:cNvPr>
            <p:cNvSpPr/>
            <p:nvPr/>
          </p:nvSpPr>
          <p:spPr>
            <a:xfrm>
              <a:off x="163513" y="5372100"/>
              <a:ext cx="7620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D1DC91-30F1-B0C4-5F8F-33CC3CD2A031}"/>
                </a:ext>
              </a:extLst>
            </p:cNvPr>
            <p:cNvCxnSpPr>
              <a:cxnSpLocks/>
            </p:cNvCxnSpPr>
            <p:nvPr/>
          </p:nvCxnSpPr>
          <p:spPr>
            <a:xfrm>
              <a:off x="6060787" y="5448300"/>
              <a:ext cx="568613" cy="74771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175E1CE5-863C-7551-F1D1-02E0FF8E8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50" y="5029200"/>
              <a:ext cx="455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0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4" name="Right Arrow 45">
              <a:extLst>
                <a:ext uri="{FF2B5EF4-FFF2-40B4-BE49-F238E27FC236}">
                  <a16:creationId xmlns:a16="http://schemas.microsoft.com/office/drawing/2014/main" id="{26E90422-3D74-4671-A30D-E604A74DB5F8}"/>
                </a:ext>
              </a:extLst>
            </p:cNvPr>
            <p:cNvSpPr/>
            <p:nvPr/>
          </p:nvSpPr>
          <p:spPr>
            <a:xfrm>
              <a:off x="7712075" y="5372100"/>
              <a:ext cx="7620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B60870BB-0158-8B54-DA09-D799BA2AA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400" y="5029200"/>
              <a:ext cx="4283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000" baseline="30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6" name="Footer Placeholder 1">
              <a:extLst>
                <a:ext uri="{FF2B5EF4-FFF2-40B4-BE49-F238E27FC236}">
                  <a16:creationId xmlns:a16="http://schemas.microsoft.com/office/drawing/2014/main" id="{50C4802B-3F91-0710-2A37-D29D908D9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6042025"/>
              <a:ext cx="18526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8463F-922A-AE04-CD3D-18CD51469912}"/>
              </a:ext>
            </a:extLst>
          </p:cNvPr>
          <p:cNvGrpSpPr/>
          <p:nvPr/>
        </p:nvGrpSpPr>
        <p:grpSpPr>
          <a:xfrm>
            <a:off x="2107819" y="907563"/>
            <a:ext cx="7672532" cy="393577"/>
            <a:chOff x="348148" y="1235880"/>
            <a:chExt cx="7672532" cy="393577"/>
          </a:xfrm>
        </p:grpSpPr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BB7EA5FE-C467-3EA3-CCBF-61DBD2777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148" y="1260125"/>
              <a:ext cx="2234622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7030A0"/>
                  </a:solidFill>
                  <a:cs typeface="Arial" panose="020B0604020202020204" pitchFamily="34" charset="0"/>
                </a:rPr>
                <a:t>Polarized light</a:t>
              </a: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69F6185A-212A-7488-8FC1-C11BF687F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170" y="1235880"/>
              <a:ext cx="2185555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7030A0"/>
                  </a:solidFill>
                  <a:cs typeface="Arial" panose="020B0604020202020204" pitchFamily="34" charset="0"/>
                </a:rPr>
                <a:t>Polarized electron</a:t>
              </a:r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86547709-5658-635D-7FA5-7CA582CA7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125" y="1260125"/>
              <a:ext cx="2185555" cy="36933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600">
                  <a:solidFill>
                    <a:srgbClr val="404040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400">
                  <a:solidFill>
                    <a:srgbClr val="404040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Trebuchet MS" panose="020B070302020209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7030A0"/>
                  </a:solidFill>
                  <a:cs typeface="Arial" panose="020B0604020202020204" pitchFamily="34" charset="0"/>
                </a:rPr>
                <a:t>Polarized proton</a:t>
              </a: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6301FC31-0E4A-0F16-25CB-8182559D97DB}"/>
                </a:ext>
              </a:extLst>
            </p:cNvPr>
            <p:cNvSpPr/>
            <p:nvPr/>
          </p:nvSpPr>
          <p:spPr>
            <a:xfrm>
              <a:off x="2582770" y="1354364"/>
              <a:ext cx="533400" cy="152400"/>
            </a:xfrm>
            <a:prstGeom prst="rightArrow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4BCF0ACE-09BB-752F-6FA6-3B74537AA476}"/>
                </a:ext>
              </a:extLst>
            </p:cNvPr>
            <p:cNvSpPr/>
            <p:nvPr/>
          </p:nvSpPr>
          <p:spPr>
            <a:xfrm>
              <a:off x="5301725" y="1344346"/>
              <a:ext cx="533400" cy="152400"/>
            </a:xfrm>
            <a:prstGeom prst="rightArrow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D693AD30-9066-C4F6-F48F-99E4E366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31" y="37155"/>
            <a:ext cx="8286750" cy="994172"/>
          </a:xfrm>
        </p:spPr>
        <p:txBody>
          <a:bodyPr/>
          <a:lstStyle/>
          <a:p>
            <a:pPr algn="ctr"/>
            <a:r>
              <a:rPr lang="en-US" sz="3300" dirty="0"/>
              <a:t>Polarization Transfer Technique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C24C14-BA8A-5354-3961-4ADA57819CC4}"/>
              </a:ext>
            </a:extLst>
          </p:cNvPr>
          <p:cNvSpPr txBox="1"/>
          <p:nvPr/>
        </p:nvSpPr>
        <p:spPr>
          <a:xfrm>
            <a:off x="1212277" y="1720240"/>
            <a:ext cx="95126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circular polarized tunable wavelength (~795nm) laser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of the outer electron of Rb-atom by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Ionization of hydrogen atom at He-cell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electron spin polarized hydrogen atoms by capture electron from 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transfer from electron to proton by “Sona-transition”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Ionization of hydrogen atoms by capture of second electron in Na-jet for acceleration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46600-D27E-7A0F-77B8-091711422575}"/>
              </a:ext>
            </a:extLst>
          </p:cNvPr>
          <p:cNvSpPr txBox="1"/>
          <p:nvPr/>
        </p:nvSpPr>
        <p:spPr>
          <a:xfrm>
            <a:off x="322962" y="6511343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Raparia      25/06/18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E3B4F21-CE20-FFA6-FB8C-B519A583130E}"/>
              </a:ext>
            </a:extLst>
          </p:cNvPr>
          <p:cNvSpPr/>
          <p:nvPr/>
        </p:nvSpPr>
        <p:spPr>
          <a:xfrm>
            <a:off x="8036336" y="4975123"/>
            <a:ext cx="890299" cy="12726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2AFF29-6EE0-6CFB-7DDE-5C1FFB8597F8}"/>
              </a:ext>
            </a:extLst>
          </p:cNvPr>
          <p:cNvSpPr txBox="1"/>
          <p:nvPr/>
        </p:nvSpPr>
        <p:spPr>
          <a:xfrm>
            <a:off x="7736969" y="452375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Solenoid scan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5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6BECC-8D48-231F-660F-13F066EC4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34108A6-43D5-E98D-DA03-BA26EC457DE1}"/>
                  </a:ext>
                </a:extLst>
              </p:cNvPr>
              <p:cNvSpPr txBox="1"/>
              <p:nvPr/>
            </p:nvSpPr>
            <p:spPr>
              <a:xfrm>
                <a:off x="472367" y="3232371"/>
                <a:ext cx="307960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OPPIS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RHIC, NSRL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A, 400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s, 0.15 -1 Hz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85% polarization</a:t>
                </a:r>
              </a:p>
              <a:p>
                <a:r>
                  <a:rPr lang="en-US" b="1" dirty="0">
                    <a:solidFill>
                      <a:srgbClr val="7030A0"/>
                    </a:solidFill>
                  </a:rPr>
                  <a:t>Word highest intensity pol. H- source</a:t>
                </a: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34108A6-43D5-E98D-DA03-BA26EC457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7" y="3232371"/>
                <a:ext cx="3079607" cy="1754326"/>
              </a:xfrm>
              <a:prstGeom prst="rect">
                <a:avLst/>
              </a:prstGeom>
              <a:blipFill>
                <a:blip r:embed="rId2"/>
                <a:stretch>
                  <a:fillRect l="-1230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11">
            <a:extLst>
              <a:ext uri="{FF2B5EF4-FFF2-40B4-BE49-F238E27FC236}">
                <a16:creationId xmlns:a16="http://schemas.microsoft.com/office/drawing/2014/main" id="{34541B9D-7748-8F5E-B5F0-BB3D9E047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2" y="498513"/>
            <a:ext cx="89439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33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Polarization Direction Manipulation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6FE33E5-9513-0F32-9B6F-CFDA249D0C6B}"/>
              </a:ext>
            </a:extLst>
          </p:cNvPr>
          <p:cNvGrpSpPr/>
          <p:nvPr/>
        </p:nvGrpSpPr>
        <p:grpSpPr>
          <a:xfrm>
            <a:off x="2055917" y="2128151"/>
            <a:ext cx="9348340" cy="4339790"/>
            <a:chOff x="2123294" y="1562560"/>
            <a:chExt cx="9348340" cy="433979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2B82EBA-4B3E-7836-8500-7D3347595E8E}"/>
                </a:ext>
              </a:extLst>
            </p:cNvPr>
            <p:cNvGrpSpPr/>
            <p:nvPr/>
          </p:nvGrpSpPr>
          <p:grpSpPr>
            <a:xfrm>
              <a:off x="2123294" y="1562560"/>
              <a:ext cx="9348340" cy="4339790"/>
              <a:chOff x="2123294" y="1562560"/>
              <a:chExt cx="9348340" cy="433979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4C2CACC-F5EF-58AB-688A-FA8580D79055}"/>
                  </a:ext>
                </a:extLst>
              </p:cNvPr>
              <p:cNvGrpSpPr/>
              <p:nvPr/>
            </p:nvGrpSpPr>
            <p:grpSpPr>
              <a:xfrm>
                <a:off x="2123294" y="1769468"/>
                <a:ext cx="9348340" cy="4132882"/>
                <a:chOff x="2055917" y="1596214"/>
                <a:chExt cx="9348340" cy="4132882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F1A97CEB-40D0-44C6-6F41-66767950E9D0}"/>
                    </a:ext>
                  </a:extLst>
                </p:cNvPr>
                <p:cNvGrpSpPr/>
                <p:nvPr/>
              </p:nvGrpSpPr>
              <p:grpSpPr>
                <a:xfrm>
                  <a:off x="2055917" y="1996278"/>
                  <a:ext cx="9348340" cy="3732818"/>
                  <a:chOff x="2055917" y="1996278"/>
                  <a:chExt cx="9348340" cy="3732818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79EC0465-EEFA-962A-F74D-59646C1015D2}"/>
                      </a:ext>
                    </a:extLst>
                  </p:cNvPr>
                  <p:cNvGrpSpPr/>
                  <p:nvPr/>
                </p:nvGrpSpPr>
                <p:grpSpPr>
                  <a:xfrm>
                    <a:off x="2055917" y="1996278"/>
                    <a:ext cx="9348340" cy="3732818"/>
                    <a:chOff x="-379275" y="2641170"/>
                    <a:chExt cx="9348340" cy="3732818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59231AAF-D282-F5EC-B044-D06AAB4227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79275" y="2641170"/>
                      <a:ext cx="9348340" cy="3732818"/>
                      <a:chOff x="1493924" y="1764141"/>
                      <a:chExt cx="9348340" cy="3732818"/>
                    </a:xfrm>
                  </p:grpSpPr>
                  <p:grpSp>
                    <p:nvGrpSpPr>
                      <p:cNvPr id="43" name="Group 13">
                        <a:extLst>
                          <a:ext uri="{FF2B5EF4-FFF2-40B4-BE49-F238E27FC236}">
                            <a16:creationId xmlns:a16="http://schemas.microsoft.com/office/drawing/2014/main" id="{78A02A3A-5FFC-EA86-DDC6-663C4E508F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93924" y="1764141"/>
                        <a:ext cx="9348340" cy="3732818"/>
                        <a:chOff x="857445" y="480564"/>
                        <a:chExt cx="8701087" cy="3550003"/>
                      </a:xfrm>
                    </p:grpSpPr>
                    <p:pic>
                      <p:nvPicPr>
                        <p:cNvPr id="44" name="Picture 14">
                          <a:extLst>
                            <a:ext uri="{FF2B5EF4-FFF2-40B4-BE49-F238E27FC236}">
                              <a16:creationId xmlns:a16="http://schemas.microsoft.com/office/drawing/2014/main" id="{E2C4BA0D-F22B-E295-5CF0-330A919F9A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445" y="739697"/>
                          <a:ext cx="8264107" cy="3290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grpSp>
                      <p:nvGrpSpPr>
                        <p:cNvPr id="45" name="Group 15">
                          <a:extLst>
                            <a:ext uri="{FF2B5EF4-FFF2-40B4-BE49-F238E27FC236}">
                              <a16:creationId xmlns:a16="http://schemas.microsoft.com/office/drawing/2014/main" id="{D1C35C39-19FD-D362-8BA5-18F4DE98924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058948" y="1707401"/>
                          <a:ext cx="2546541" cy="472111"/>
                          <a:chOff x="3893364" y="1336616"/>
                          <a:chExt cx="2546541" cy="472111"/>
                        </a:xfrm>
                      </p:grpSpPr>
                      <p:cxnSp>
                        <p:nvCxnSpPr>
                          <p:cNvPr id="55" name="Straight Arrow Connector 27">
                            <a:extLst>
                              <a:ext uri="{FF2B5EF4-FFF2-40B4-BE49-F238E27FC236}">
                                <a16:creationId xmlns:a16="http://schemas.microsoft.com/office/drawing/2014/main" id="{F59654E9-2000-295C-31AC-660FD24720B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3893364" y="1445811"/>
                            <a:ext cx="925774" cy="362916"/>
                          </a:xfrm>
                          <a:prstGeom prst="straightConnector1">
                            <a:avLst/>
                          </a:prstGeom>
                          <a:noFill/>
                          <a:ln w="19050" algn="ctr">
                            <a:solidFill>
                              <a:srgbClr val="FF0000"/>
                            </a:solidFill>
                            <a:miter lim="800000"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6" name="Straight Arrow Connector 28">
                            <a:extLst>
                              <a:ext uri="{FF2B5EF4-FFF2-40B4-BE49-F238E27FC236}">
                                <a16:creationId xmlns:a16="http://schemas.microsoft.com/office/drawing/2014/main" id="{8B6D1BF3-E0C6-73F2-B9CF-C0E881F7FD97}"/>
                              </a:ext>
                            </a:extLst>
                          </p:cNvPr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4991930" y="1336616"/>
                            <a:ext cx="1447975" cy="0"/>
                          </a:xfrm>
                          <a:prstGeom prst="straightConnector1">
                            <a:avLst/>
                          </a:prstGeom>
                          <a:noFill/>
                          <a:ln w="19050" algn="ctr">
                            <a:solidFill>
                              <a:srgbClr val="FF0000"/>
                            </a:solidFill>
                            <a:miter lim="800000"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cxnSp>
                      <p:nvCxnSpPr>
                        <p:cNvPr id="46" name="Straight Arrow Connector 25">
                          <a:extLst>
                            <a:ext uri="{FF2B5EF4-FFF2-40B4-BE49-F238E27FC236}">
                              <a16:creationId xmlns:a16="http://schemas.microsoft.com/office/drawing/2014/main" id="{BAB89EB3-CEBF-902B-1FDD-94BAB963628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 flipV="1">
                          <a:off x="5898983" y="1803120"/>
                          <a:ext cx="713155" cy="735647"/>
                        </a:xfrm>
                        <a:prstGeom prst="straightConnector1">
                          <a:avLst/>
                        </a:prstGeom>
                        <a:noFill/>
                        <a:ln w="19050" algn="ctr">
                          <a:solidFill>
                            <a:srgbClr val="FF0000"/>
                          </a:solidFill>
                          <a:miter lim="800000"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47" name="Group 17">
                          <a:extLst>
                            <a:ext uri="{FF2B5EF4-FFF2-40B4-BE49-F238E27FC236}">
                              <a16:creationId xmlns:a16="http://schemas.microsoft.com/office/drawing/2014/main" id="{AADB61A3-F05E-586F-1CF5-9DBA1E9F0E0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028654" y="1020588"/>
                          <a:ext cx="1405259" cy="714418"/>
                          <a:chOff x="2741070" y="-76692"/>
                          <a:chExt cx="1405259" cy="714418"/>
                        </a:xfrm>
                      </p:grpSpPr>
                      <p:cxnSp>
                        <p:nvCxnSpPr>
                          <p:cNvPr id="53" name="Straight Arrow Connector 23">
                            <a:extLst>
                              <a:ext uri="{FF2B5EF4-FFF2-40B4-BE49-F238E27FC236}">
                                <a16:creationId xmlns:a16="http://schemas.microsoft.com/office/drawing/2014/main" id="{080EAC0E-F07C-5B79-E526-407A7403745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>
                            <a:off x="2741070" y="-76692"/>
                            <a:ext cx="642446" cy="633757"/>
                          </a:xfrm>
                          <a:prstGeom prst="straightConnector1">
                            <a:avLst/>
                          </a:prstGeom>
                          <a:noFill/>
                          <a:ln w="19050" algn="ctr">
                            <a:solidFill>
                              <a:srgbClr val="FF0000"/>
                            </a:solidFill>
                            <a:miter lim="800000"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54" name="Straight Arrow Connector 24">
                            <a:extLst>
                              <a:ext uri="{FF2B5EF4-FFF2-40B4-BE49-F238E27FC236}">
                                <a16:creationId xmlns:a16="http://schemas.microsoft.com/office/drawing/2014/main" id="{67495203-EF95-4EF2-A341-0F3792EB78D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>
                            <a:off x="3317905" y="637726"/>
                            <a:ext cx="828424" cy="0"/>
                          </a:xfrm>
                          <a:prstGeom prst="straightConnector1">
                            <a:avLst/>
                          </a:prstGeom>
                          <a:noFill/>
                          <a:ln w="19050" algn="ctr">
                            <a:solidFill>
                              <a:srgbClr val="FF0000"/>
                            </a:solidFill>
                            <a:miter lim="800000"/>
                            <a:headEnd/>
                            <a:tailEnd type="triangle" w="med" len="med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cxnSp>
                      <p:nvCxnSpPr>
                        <p:cNvPr id="48" name="Straight Arrow Connector 18">
                          <a:extLst>
                            <a:ext uri="{FF2B5EF4-FFF2-40B4-BE49-F238E27FC236}">
                              <a16:creationId xmlns:a16="http://schemas.microsoft.com/office/drawing/2014/main" id="{C0593405-A3EC-BC9A-661F-F2B1F593218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8585843" y="1790425"/>
                          <a:ext cx="437425" cy="0"/>
                        </a:xfrm>
                        <a:prstGeom prst="straightConnector1">
                          <a:avLst/>
                        </a:prstGeom>
                        <a:noFill/>
                        <a:ln w="19050" algn="ctr">
                          <a:solidFill>
                            <a:srgbClr val="FF0000"/>
                          </a:solidFill>
                          <a:miter lim="800000"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sp>
                      <p:nvSpPr>
                        <p:cNvPr id="49" name="TextBox 48">
                          <a:extLst>
                            <a:ext uri="{FF2B5EF4-FFF2-40B4-BE49-F238E27FC236}">
                              <a16:creationId xmlns:a16="http://schemas.microsoft.com/office/drawing/2014/main" id="{051792FA-F809-FD58-DDA1-E65522D7EAC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49009" y="1692644"/>
                          <a:ext cx="868353" cy="3512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kern="0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OPPIS</a:t>
                          </a:r>
                        </a:p>
                      </p:txBody>
                    </p:sp>
                    <p:sp>
                      <p:nvSpPr>
                        <p:cNvPr id="50" name="TextBox 49">
                          <a:extLst>
                            <a:ext uri="{FF2B5EF4-FFF2-40B4-BE49-F238E27FC236}">
                              <a16:creationId xmlns:a16="http://schemas.microsoft.com/office/drawing/2014/main" id="{DCBDFE8C-DDF3-95C9-BA64-902BE54CF54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57688" y="480564"/>
                          <a:ext cx="1695570" cy="3512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kern="0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 Magnetron S-2</a:t>
                          </a:r>
                        </a:p>
                      </p:txBody>
                    </p:sp>
                    <p:sp>
                      <p:nvSpPr>
                        <p:cNvPr id="51" name="TextBox 50">
                          <a:extLst>
                            <a:ext uri="{FF2B5EF4-FFF2-40B4-BE49-F238E27FC236}">
                              <a16:creationId xmlns:a16="http://schemas.microsoft.com/office/drawing/2014/main" id="{7BF1BD05-77A5-D2EF-1CA8-38F11F62F92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57689" y="2594118"/>
                          <a:ext cx="1695570" cy="3512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kern="0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 Magnetron S-1</a:t>
                          </a:r>
                        </a:p>
                      </p:txBody>
                    </p:sp>
                    <p:sp>
                      <p:nvSpPr>
                        <p:cNvPr id="52" name="TextBox 51">
                          <a:extLst>
                            <a:ext uri="{FF2B5EF4-FFF2-40B4-BE49-F238E27FC236}">
                              <a16:creationId xmlns:a16="http://schemas.microsoft.com/office/drawing/2014/main" id="{4DF74D5E-6E35-AF81-C9BF-F82496667F8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488003" y="1089439"/>
                          <a:ext cx="1070529" cy="3512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kern="0" dirty="0">
                              <a:solidFill>
                                <a:srgbClr val="000000"/>
                              </a:solidFill>
                              <a:latin typeface="Arial" panose="020B0604020202020204"/>
                            </a:rPr>
                            <a:t>To RFG</a:t>
                          </a:r>
                        </a:p>
                      </p:txBody>
                    </p:sp>
                  </p:grpSp>
                  <p:sp>
                    <p:nvSpPr>
                      <p:cNvPr id="58" name="TextBox 23">
                        <a:extLst>
                          <a:ext uri="{FF2B5EF4-FFF2-40B4-BE49-F238E27FC236}">
                            <a16:creationId xmlns:a16="http://schemas.microsoft.com/office/drawing/2014/main" id="{0457E1D7-3A67-20CE-82E4-9C30E85384B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 flipH="1">
                        <a:off x="2022039" y="2284020"/>
                        <a:ext cx="3070388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square" anchor="ctr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rgbClr val="0000FF"/>
                          </a:buClr>
                          <a:buSzPct val="100000"/>
                          <a:buFont typeface="Wingdings" panose="05000000000000000000" pitchFamily="2" charset="2"/>
                          <a:buChar char="q"/>
                          <a:defRPr sz="22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rgbClr val="0000FF"/>
                          </a:buClr>
                          <a:buSzPct val="100000"/>
                          <a:buFont typeface="Wingdings" panose="05000000000000000000" pitchFamily="2" charset="2"/>
                          <a:buChar char="Ø"/>
                          <a:defRPr sz="20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2pPr>
                        <a:lvl3pPr marL="1143000" indent="-22860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buClr>
                            <a:srgbClr val="0000FF"/>
                          </a:buClr>
                          <a:buSzPct val="110000"/>
                          <a:buFont typeface="Courier New" panose="02070309020205020404" pitchFamily="49" charset="0"/>
                          <a:buChar char="o"/>
                          <a:defRPr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3pPr>
                        <a:lvl4pPr marL="1600200" indent="-22860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buClr>
                            <a:srgbClr val="0000FF"/>
                          </a:buClr>
                          <a:buSzPct val="100000"/>
                          <a:buFont typeface="Wingdings" panose="05000000000000000000" pitchFamily="2" charset="2"/>
                          <a:buChar char="ü"/>
                          <a:defRPr sz="16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4pPr>
                        <a:lvl5pPr marL="2057400" indent="-22860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buClr>
                            <a:srgbClr val="0000FF"/>
                          </a:buClr>
                          <a:buSzPct val="100000"/>
                          <a:buChar char="-"/>
                          <a:defRPr sz="14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0000FF"/>
                          </a:buClr>
                          <a:buSzPct val="100000"/>
                          <a:buChar char="-"/>
                          <a:defRPr sz="14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0000FF"/>
                          </a:buClr>
                          <a:buSzPct val="100000"/>
                          <a:buChar char="-"/>
                          <a:defRPr sz="14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0000FF"/>
                          </a:buClr>
                          <a:buSzPct val="100000"/>
                          <a:buChar char="-"/>
                          <a:defRPr sz="14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8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0000FF"/>
                          </a:buClr>
                          <a:buSzPct val="100000"/>
                          <a:buChar char="-"/>
                          <a:defRPr sz="1400" b="1">
                            <a:solidFill>
                              <a:schemeClr val="tx1"/>
                            </a:solidFill>
                            <a:latin typeface="Comic Sans MS Bold" panose="030F0902030302020204" pitchFamily="66" charset="0"/>
                            <a:ea typeface="MS PGothic" panose="020B0600070205080204" pitchFamily="34" charset="-128"/>
                            <a:cs typeface="Comic Sans MS Bold" panose="030F0902030302020204" pitchFamily="66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lang="en-US" altLang="en-US" sz="1800" b="0" dirty="0">
                            <a:solidFill>
                              <a:srgbClr val="322F31"/>
                            </a:solidFill>
                            <a:latin typeface="+mn-lt"/>
                            <a:cs typeface="Arial" panose="020B0604020202020204" pitchFamily="34" charset="0"/>
                          </a:rPr>
                          <a:t>23.7 deg. dc dipole magnet </a:t>
                        </a:r>
                      </a:p>
                    </p:txBody>
                  </p:sp>
                </p:grp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F4C8EE5E-EA04-65E9-AB82-2A2BE104E8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21010" y="3785992"/>
                      <a:ext cx="6719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RFQ</a:t>
                      </a:r>
                    </a:p>
                  </p:txBody>
                </p:sp>
              </p:grp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98378725-23F5-D333-011E-60D6306A2C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20581" y="2970980"/>
                    <a:ext cx="1223226" cy="341433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E875EBB-A657-D03A-D3B7-0D890F7531B3}"/>
                    </a:ext>
                  </a:extLst>
                </p:cNvPr>
                <p:cNvSpPr txBox="1"/>
                <p:nvPr/>
              </p:nvSpPr>
              <p:spPr>
                <a:xfrm>
                  <a:off x="4694686" y="1596214"/>
                  <a:ext cx="1919467" cy="6463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Slits for energy discrimination</a:t>
                  </a:r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9EF54252-DF31-B37B-BADE-FC4BFB6E0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266937" y="2268756"/>
                  <a:ext cx="1186764" cy="87234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367D4D8-091A-FE10-341F-E71E5487F842}"/>
                    </a:ext>
                  </a:extLst>
                </p:cNvPr>
                <p:cNvSpPr txBox="1"/>
                <p:nvPr/>
              </p:nvSpPr>
              <p:spPr>
                <a:xfrm>
                  <a:off x="4976706" y="4405763"/>
                  <a:ext cx="1467068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Spin Rotator</a:t>
                  </a:r>
                </a:p>
              </p:txBody>
            </p: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CF2AC0B5-B7CF-BF6E-FA6D-8CD5F16AE3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92892" y="3325766"/>
                  <a:ext cx="1166000" cy="104657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E5815CB-5FDF-78F0-37F2-8989F9BB7C79}"/>
                  </a:ext>
                </a:extLst>
              </p:cNvPr>
              <p:cNvSpPr txBox="1"/>
              <p:nvPr/>
            </p:nvSpPr>
            <p:spPr>
              <a:xfrm>
                <a:off x="8690045" y="1562560"/>
                <a:ext cx="2005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Switching Magnet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2BFC3756-E1FB-95A4-E86D-BD680A8A10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05147" y="1986449"/>
                <a:ext cx="1131413" cy="15125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55C564F-8F20-725F-CA01-22012AE8D54C}"/>
                </a:ext>
              </a:extLst>
            </p:cNvPr>
            <p:cNvSpPr txBox="1"/>
            <p:nvPr/>
          </p:nvSpPr>
          <p:spPr>
            <a:xfrm>
              <a:off x="9406877" y="4307439"/>
              <a:ext cx="106952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Chopper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08C512F-3D74-1C8F-2F6D-81894F2F1700}"/>
                </a:ext>
              </a:extLst>
            </p:cNvPr>
            <p:cNvCxnSpPr>
              <a:cxnSpLocks/>
            </p:cNvCxnSpPr>
            <p:nvPr/>
          </p:nvCxnSpPr>
          <p:spPr>
            <a:xfrm>
              <a:off x="8780724" y="3617052"/>
              <a:ext cx="755836" cy="64255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6A4E6CF-A5FD-69AE-41A1-472474CF152E}"/>
              </a:ext>
            </a:extLst>
          </p:cNvPr>
          <p:cNvSpPr txBox="1"/>
          <p:nvPr/>
        </p:nvSpPr>
        <p:spPr>
          <a:xfrm>
            <a:off x="322962" y="6511343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Raparia      25/06/18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5C7D4D1-D607-E17F-1975-E6CB22DFA5CD}"/>
              </a:ext>
            </a:extLst>
          </p:cNvPr>
          <p:cNvSpPr txBox="1"/>
          <p:nvPr/>
        </p:nvSpPr>
        <p:spPr>
          <a:xfrm>
            <a:off x="746394" y="1258311"/>
            <a:ext cx="1057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Low Energy Beam Transport (LEBT) lines combine three beams. The first line is the polarized OPPIS beam-line and the second and third are the high-intensity unpolarized beam-line.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D2C7C6F-BA2D-F82E-8355-253209D51AC7}"/>
                  </a:ext>
                </a:extLst>
              </p:cNvPr>
              <p:cNvSpPr txBox="1"/>
              <p:nvPr/>
            </p:nvSpPr>
            <p:spPr>
              <a:xfrm>
                <a:off x="6614153" y="5639367"/>
                <a:ext cx="438677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Magnetron S-1,2 </a:t>
                </a:r>
              </a:p>
              <a:p>
                <a:r>
                  <a:rPr lang="en-US" dirty="0"/>
                  <a:t>BLIP, NSRL</a:t>
                </a:r>
              </a:p>
              <a:p>
                <a:r>
                  <a:rPr lang="en-US" dirty="0"/>
                  <a:t>135 mA, 1000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s, 6.67 Hz</a:t>
                </a:r>
              </a:p>
              <a:p>
                <a:r>
                  <a:rPr lang="en-US" b="1" dirty="0"/>
                  <a:t>Word highest peak intensity H- source</a:t>
                </a: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D2C7C6F-BA2D-F82E-8355-253209D51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53" y="5639367"/>
                <a:ext cx="4386778" cy="1200329"/>
              </a:xfrm>
              <a:prstGeom prst="rect">
                <a:avLst/>
              </a:prstGeom>
              <a:blipFill>
                <a:blip r:embed="rId4"/>
                <a:stretch>
                  <a:fillRect l="-1153"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9389E773-1153-A072-0323-C1262539EE97}"/>
              </a:ext>
            </a:extLst>
          </p:cNvPr>
          <p:cNvSpPr txBox="1"/>
          <p:nvPr/>
        </p:nvSpPr>
        <p:spPr bwMode="auto">
          <a:xfrm>
            <a:off x="6550857" y="4553320"/>
            <a:ext cx="93294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/>
              </a:rPr>
              <a:t>LEBT</a:t>
            </a:r>
          </a:p>
        </p:txBody>
      </p:sp>
    </p:spTree>
    <p:extLst>
      <p:ext uri="{BB962C8B-B14F-4D97-AF65-F5344CB8AC3E}">
        <p14:creationId xmlns:p14="http://schemas.microsoft.com/office/powerpoint/2010/main" val="295075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B8352-F406-9F7A-4EC3-FEF9C332B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 descr="Graphical user interface, diagram, application&#10;&#10;AI-generated content may be incorrect.">
            <a:extLst>
              <a:ext uri="{FF2B5EF4-FFF2-40B4-BE49-F238E27FC236}">
                <a16:creationId xmlns:a16="http://schemas.microsoft.com/office/drawing/2014/main" id="{3BB06107-8A6B-8CEA-A85A-D3F56B4D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04" y="1501843"/>
            <a:ext cx="8821792" cy="485391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96E5478-F9CA-A211-B166-84D7FF38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OPPIS / LEBT / MEBT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865D16-9CBC-C51D-906E-603D692AF85C}"/>
              </a:ext>
            </a:extLst>
          </p:cNvPr>
          <p:cNvSpPr/>
          <p:nvPr/>
        </p:nvSpPr>
        <p:spPr>
          <a:xfrm>
            <a:off x="9491241" y="2789499"/>
            <a:ext cx="1015655" cy="125006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6223C-7FCC-45BD-6416-60B1AAFA35BC}"/>
              </a:ext>
            </a:extLst>
          </p:cNvPr>
          <p:cNvSpPr txBox="1"/>
          <p:nvPr/>
        </p:nvSpPr>
        <p:spPr>
          <a:xfrm>
            <a:off x="9305859" y="4216589"/>
            <a:ext cx="120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Corrector scan</a:t>
            </a:r>
          </a:p>
        </p:txBody>
      </p:sp>
    </p:spTree>
    <p:extLst>
      <p:ext uri="{BB962C8B-B14F-4D97-AF65-F5344CB8AC3E}">
        <p14:creationId xmlns:p14="http://schemas.microsoft.com/office/powerpoint/2010/main" val="11452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615D-AB78-ED14-350E-B4AAF50E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MEBT corrector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134D5-3F06-F5A1-9953-26D393BE7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3E953-5E6C-EDBE-20A2-73455191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931" y="2267310"/>
            <a:ext cx="10087058" cy="4049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2FAB3-C947-8CD9-C5F3-56AFE79CBFE5}"/>
              </a:ext>
            </a:extLst>
          </p:cNvPr>
          <p:cNvSpPr txBox="1"/>
          <p:nvPr/>
        </p:nvSpPr>
        <p:spPr>
          <a:xfrm>
            <a:off x="746394" y="1258311"/>
            <a:ext cx="105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 that polarities of lmt-th1 and lmt-tv1 were reversed in MEBT</a:t>
            </a:r>
          </a:p>
        </p:txBody>
      </p:sp>
    </p:spTree>
    <p:extLst>
      <p:ext uri="{BB962C8B-B14F-4D97-AF65-F5344CB8AC3E}">
        <p14:creationId xmlns:p14="http://schemas.microsoft.com/office/powerpoint/2010/main" val="206324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C5EFF-DD87-2B6F-23F1-A592E248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A415-E45F-71E6-3B5A-A74398FB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MEBT corrector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4F328-CCDC-6C96-7B0B-C391C2442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AC319-54B6-EC34-ECB8-7CBB9D181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931" y="2267310"/>
            <a:ext cx="10087058" cy="404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ADE80-AA75-0211-73E3-1E7B02A7BC76}"/>
              </a:ext>
            </a:extLst>
          </p:cNvPr>
          <p:cNvSpPr txBox="1"/>
          <p:nvPr/>
        </p:nvSpPr>
        <p:spPr>
          <a:xfrm>
            <a:off x="746394" y="1258311"/>
            <a:ext cx="105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solenoid in Na-cell off and on, not significant change in behavior</a:t>
            </a:r>
          </a:p>
        </p:txBody>
      </p:sp>
    </p:spTree>
    <p:extLst>
      <p:ext uri="{BB962C8B-B14F-4D97-AF65-F5344CB8AC3E}">
        <p14:creationId xmlns:p14="http://schemas.microsoft.com/office/powerpoint/2010/main" val="205687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3235F-C47B-1BF8-7C9B-7202CC025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5112-CB4B-6704-346A-753961F4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MEBT corrector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92A3D-D368-37F6-7C80-EB29B67B4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E2241-743F-5D54-71B4-5E9C8FB9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931" y="2267310"/>
            <a:ext cx="10087058" cy="404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7DC39-3192-B7AE-5734-F9FF6D69C252}"/>
              </a:ext>
            </a:extLst>
          </p:cNvPr>
          <p:cNvSpPr txBox="1"/>
          <p:nvPr/>
        </p:nvSpPr>
        <p:spPr>
          <a:xfrm>
            <a:off x="746394" y="1258311"/>
            <a:ext cx="105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Weird behavior of lmt-th2 and lmt-tv2? No real explanation as of now </a:t>
            </a:r>
          </a:p>
        </p:txBody>
      </p:sp>
    </p:spTree>
    <p:extLst>
      <p:ext uri="{BB962C8B-B14F-4D97-AF65-F5344CB8AC3E}">
        <p14:creationId xmlns:p14="http://schemas.microsoft.com/office/powerpoint/2010/main" val="365616775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882777-FB9B-D544-9162-DBB64DA74838}" vid="{0BFAEE11-0615-9A4A-86FD-B6BC6C06C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41798</TotalTime>
  <Words>696</Words>
  <Application>Microsoft Macintosh PowerPoint</Application>
  <PresentationFormat>Widescreen</PresentationFormat>
  <Paragraphs>161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BNL</vt:lpstr>
      <vt:lpstr>Coupling Analysis in LtB </vt:lpstr>
      <vt:lpstr>PowerPoint Presentation</vt:lpstr>
      <vt:lpstr>Optically Pumped Polarized Ion Source </vt:lpstr>
      <vt:lpstr>Polarization Transfer Technique</vt:lpstr>
      <vt:lpstr>PowerPoint Presentation</vt:lpstr>
      <vt:lpstr>OPPIS / LEBT / MEBT</vt:lpstr>
      <vt:lpstr>MEBT corrector scan</vt:lpstr>
      <vt:lpstr>MEBT corrector scan</vt:lpstr>
      <vt:lpstr>MEBT corrector scan</vt:lpstr>
      <vt:lpstr>MEBT corrector scan</vt:lpstr>
      <vt:lpstr>HEBT / LtB</vt:lpstr>
      <vt:lpstr>Linac to Booster (LtB)</vt:lpstr>
      <vt:lpstr>HEBT quad scan</vt:lpstr>
      <vt:lpstr>HEBT quad scan</vt:lpstr>
      <vt:lpstr>HEBT quad scan</vt:lpstr>
      <vt:lpstr>HEBT quad scan</vt:lpstr>
      <vt:lpstr>HEBT / LtB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Lin, Weijian</dc:creator>
  <cp:keywords/>
  <dc:description/>
  <cp:lastModifiedBy>Lin, Weijian</cp:lastModifiedBy>
  <cp:revision>82</cp:revision>
  <dcterms:created xsi:type="dcterms:W3CDTF">2025-09-18T20:41:10Z</dcterms:created>
  <dcterms:modified xsi:type="dcterms:W3CDTF">2025-10-17T21:19:34Z</dcterms:modified>
  <cp:category/>
</cp:coreProperties>
</file>