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423" r:id="rId3"/>
    <p:sldId id="424" r:id="rId4"/>
    <p:sldId id="425" r:id="rId5"/>
    <p:sldId id="435" r:id="rId6"/>
    <p:sldId id="426" r:id="rId7"/>
    <p:sldId id="427" r:id="rId8"/>
    <p:sldId id="428" r:id="rId9"/>
    <p:sldId id="429" r:id="rId10"/>
    <p:sldId id="431" r:id="rId11"/>
    <p:sldId id="432" r:id="rId12"/>
    <p:sldId id="433" r:id="rId13"/>
    <p:sldId id="434" r:id="rId14"/>
    <p:sldId id="430" r:id="rId15"/>
    <p:sldId id="436" r:id="rId16"/>
    <p:sldId id="437" r:id="rId17"/>
    <p:sldId id="438" r:id="rId18"/>
    <p:sldId id="451" r:id="rId19"/>
    <p:sldId id="440" r:id="rId20"/>
    <p:sldId id="441" r:id="rId21"/>
    <p:sldId id="439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49" r:id="rId30"/>
    <p:sldId id="4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6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726"/>
  </p:normalViewPr>
  <p:slideViewPr>
    <p:cSldViewPr snapToGrid="0" snapToObjects="1">
      <p:cViewPr varScale="1">
        <p:scale>
          <a:sx n="116" d="100"/>
          <a:sy n="116" d="100"/>
        </p:scale>
        <p:origin x="1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www.cadops.bnl.gov</a:t>
            </a:r>
            <a:r>
              <a:rPr lang="en-US" dirty="0"/>
              <a:t>/Operations/documentation/SPeriods2014/Devices/</a:t>
            </a:r>
            <a:r>
              <a:rPr lang="en-US" dirty="0" err="1"/>
              <a:t>MainMagnets</a:t>
            </a:r>
            <a:r>
              <a:rPr lang="en-US" dirty="0"/>
              <a:t>/</a:t>
            </a:r>
            <a:r>
              <a:rPr lang="en-US" dirty="0" err="1"/>
              <a:t>mainmagnet.html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ORM measurement and evaluation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Lucy Lin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6FE451-AD4F-74D2-2FDA-ED730F218D65}"/>
              </a:ext>
            </a:extLst>
          </p:cNvPr>
          <p:cNvSpPr txBox="1">
            <a:spLocks/>
          </p:cNvSpPr>
          <p:nvPr/>
        </p:nvSpPr>
        <p:spPr>
          <a:xfrm>
            <a:off x="813175" y="5773230"/>
            <a:ext cx="10334625" cy="74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AI/ML for EIC Hadron Pre-injectors Collaboration Meeting</a:t>
            </a:r>
          </a:p>
          <a:p>
            <a:r>
              <a:rPr lang="en-US" dirty="0"/>
              <a:t>Oct 20-22,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4D5CE-2869-17B7-A1ED-F3C4801B7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DC0DA1-3DB7-E9F5-19FD-0D845AE2E5B2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April 29,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C6236-1648-F954-A50E-B40F991E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5010"/>
            <a:ext cx="9513344" cy="5008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914ED-7782-F651-92C9-C08F0DD7C6BE}"/>
              </a:ext>
            </a:extLst>
          </p:cNvPr>
          <p:cNvSpPr txBox="1"/>
          <p:nvPr/>
        </p:nvSpPr>
        <p:spPr>
          <a:xfrm>
            <a:off x="8790709" y="654395"/>
            <a:ext cx="94128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90FC3-0914-5EB0-08E9-16FEC60D900A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=36.14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90FC3-0914-5EB0-08E9-16FEC60D9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blipFill>
                <a:blip r:embed="rId3"/>
                <a:stretch>
                  <a:fillRect l="-2778" r="-277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99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AE3C-C963-2E5A-FCB4-CE026ABAE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7448C-E95C-F3CB-A543-D2CBBA5F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C57C49-7106-14AD-76BC-1426BDBB3CDA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April 29,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257E-C79F-7D23-3FE2-1B9426CA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0" y="1408493"/>
            <a:ext cx="9513343" cy="500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89BCF-4A0B-348F-47DA-579A7CF34218}"/>
              </a:ext>
            </a:extLst>
          </p:cNvPr>
          <p:cNvSpPr txBox="1"/>
          <p:nvPr/>
        </p:nvSpPr>
        <p:spPr>
          <a:xfrm>
            <a:off x="8790709" y="654395"/>
            <a:ext cx="94128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17A1D2-2F44-AEF4-7234-CE7BDB8D45BD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=26.25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17A1D2-2F44-AEF4-7234-CE7BDB8D4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blipFill>
                <a:blip r:embed="rId3"/>
                <a:stretch>
                  <a:fillRect l="-2778" r="-3704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96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FA66-F601-ADC3-4977-4DB42ACA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21588-9EC3-E545-C636-7B0894206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7A8773-A0FC-4D37-5323-13A991DF58EF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April 29,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88529-FADF-D44A-073D-61FD86F4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5010"/>
            <a:ext cx="9513344" cy="5008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375C0-C257-F054-6DED-E63FF03E26AC}"/>
              </a:ext>
            </a:extLst>
          </p:cNvPr>
          <p:cNvSpPr txBox="1"/>
          <p:nvPr/>
        </p:nvSpPr>
        <p:spPr>
          <a:xfrm>
            <a:off x="8790709" y="654395"/>
            <a:ext cx="94128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213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F703E2-CB05-9418-BE0F-19A551CEA6CE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=14.13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F703E2-CB05-9418-BE0F-19A551CEA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blipFill>
                <a:blip r:embed="rId3"/>
                <a:stretch>
                  <a:fillRect l="-2778" r="-277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67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8E386-1719-08A3-6D37-0417B565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220ED-0C64-6F84-78F7-610E000A2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1AC20-1971-27AE-EF23-52762A1F169E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April 29,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8F125-3A68-1C57-8A6C-32E48CD5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8493"/>
            <a:ext cx="9513343" cy="500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61F82E-5000-F316-838B-3F6C7FB560E8}"/>
              </a:ext>
            </a:extLst>
          </p:cNvPr>
          <p:cNvSpPr txBox="1"/>
          <p:nvPr/>
        </p:nvSpPr>
        <p:spPr>
          <a:xfrm>
            <a:off x="8790709" y="654395"/>
            <a:ext cx="94128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213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5AEDEC-1F04-5149-0B18-29EF032157F3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=19.93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5AEDEC-1F04-5149-0B18-29EF03215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360116" cy="287964"/>
              </a:xfrm>
              <a:prstGeom prst="rect">
                <a:avLst/>
              </a:prstGeom>
              <a:blipFill>
                <a:blip r:embed="rId3"/>
                <a:stretch>
                  <a:fillRect l="-2778" r="-277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1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06D4A-66BF-6BAA-0689-1CFE9C7A8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CDF4-6CB2-9954-3316-1C0CEAF9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D15F0-62CF-5BC1-F50E-95861DCCB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DC640-A220-2F56-C004-1608F2B647B3}"/>
              </a:ext>
            </a:extLst>
          </p:cNvPr>
          <p:cNvSpPr txBox="1"/>
          <p:nvPr/>
        </p:nvSpPr>
        <p:spPr>
          <a:xfrm>
            <a:off x="571500" y="1501843"/>
            <a:ext cx="9279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Bare machine with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energy p = 0.4228 GeV/n at 1300 ms, p = 0.4231 GeV/n at 1700 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01DA4-A832-7D26-752B-4333AFE5C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4809" y="2702715"/>
            <a:ext cx="10098062" cy="3854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6A93D6-7867-3934-CA82-DE948BF15E5D}"/>
              </a:ext>
            </a:extLst>
          </p:cNvPr>
          <p:cNvSpPr txBox="1"/>
          <p:nvPr/>
        </p:nvSpPr>
        <p:spPr>
          <a:xfrm>
            <a:off x="4155714" y="3504515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1300 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C1FCE-74E2-9398-4CFB-AFC4D9AC9206}"/>
              </a:ext>
            </a:extLst>
          </p:cNvPr>
          <p:cNvSpPr txBox="1"/>
          <p:nvPr/>
        </p:nvSpPr>
        <p:spPr>
          <a:xfrm>
            <a:off x="6793029" y="3504515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</a:rPr>
              <a:t>1700 ms</a:t>
            </a:r>
          </a:p>
        </p:txBody>
      </p:sp>
    </p:spTree>
    <p:extLst>
      <p:ext uri="{BB962C8B-B14F-4D97-AF65-F5344CB8AC3E}">
        <p14:creationId xmlns:p14="http://schemas.microsoft.com/office/powerpoint/2010/main" val="289314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B65D2-1682-77FA-79C6-BE9625C8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FF8-2590-11D0-94E2-1ABB3BE6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2F8E8-3E52-44D2-7F3A-8A0C6830A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79F241-E3A0-45D4-7411-80C106F8740E}"/>
              </a:ext>
            </a:extLst>
          </p:cNvPr>
          <p:cNvGrpSpPr/>
          <p:nvPr/>
        </p:nvGrpSpPr>
        <p:grpSpPr>
          <a:xfrm>
            <a:off x="2692778" y="1887836"/>
            <a:ext cx="6113719" cy="4611321"/>
            <a:chOff x="4230632" y="1671120"/>
            <a:chExt cx="6113719" cy="46113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63AC46-4FFA-603A-22AB-ADC6A65A8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230632" y="1671120"/>
              <a:ext cx="6113719" cy="46113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A70B25-3AFE-719E-3478-2A8214AA65C8}"/>
                </a:ext>
              </a:extLst>
            </p:cNvPr>
            <p:cNvSpPr txBox="1"/>
            <p:nvPr/>
          </p:nvSpPr>
          <p:spPr>
            <a:xfrm>
              <a:off x="8050329" y="3259723"/>
              <a:ext cx="97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467BD"/>
                  </a:solidFill>
                </a:rPr>
                <a:t>1700 ms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98409F-C2DD-8FCE-A06D-BD8B4C336909}"/>
                </a:ext>
              </a:extLst>
            </p:cNvPr>
            <p:cNvSpPr txBox="1"/>
            <p:nvPr/>
          </p:nvSpPr>
          <p:spPr>
            <a:xfrm>
              <a:off x="5445539" y="3259723"/>
              <a:ext cx="97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1300 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0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73D0C-D090-93DC-4777-AFDD279F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742A-BBB8-1452-A870-F2BC1C27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28F1C-1060-5290-97A4-81FD0ABD5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01CA4-95EB-306F-CAE7-973EB794B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13032" y="2013923"/>
            <a:ext cx="8337549" cy="44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C22EB-D667-2D1D-0E10-F8B168FD8CE2}"/>
              </a:ext>
            </a:extLst>
          </p:cNvPr>
          <p:cNvSpPr txBox="1"/>
          <p:nvPr/>
        </p:nvSpPr>
        <p:spPr>
          <a:xfrm>
            <a:off x="571500" y="1501843"/>
            <a:ext cx="927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Huge simulated beta beat at low energy</a:t>
            </a:r>
          </a:p>
        </p:txBody>
      </p:sp>
    </p:spTree>
    <p:extLst>
      <p:ext uri="{BB962C8B-B14F-4D97-AF65-F5344CB8AC3E}">
        <p14:creationId xmlns:p14="http://schemas.microsoft.com/office/powerpoint/2010/main" val="264464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AAA3-E3DB-A37F-4786-193BBDB73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25D6-CCF7-69A8-14CE-33890F44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BD314-58FB-C2B3-C244-0A019E5B3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28532-4F22-6117-61E6-BC146F849D6E}"/>
              </a:ext>
            </a:extLst>
          </p:cNvPr>
          <p:cNvSpPr txBox="1"/>
          <p:nvPr/>
        </p:nvSpPr>
        <p:spPr>
          <a:xfrm>
            <a:off x="571499" y="1501843"/>
            <a:ext cx="10411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Beta beat caused by different k1 for main magnet family C at low energy (p &lt; 5 GeV/u)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CF99C-32C1-2C6E-1F43-6709062832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500" y="2317166"/>
            <a:ext cx="5435600" cy="393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EEB2C-AA89-E6FB-472D-772817BEC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2317166"/>
            <a:ext cx="5334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5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161CA-F1CB-B356-C131-B8139606C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8EA3D5BB-2387-E073-6CEF-B2362C49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36" y="2209800"/>
            <a:ext cx="3399805" cy="4010026"/>
          </a:xfrm>
          <a:prstGeom prst="rect">
            <a:avLst/>
          </a:prstGeom>
        </p:spPr>
      </p:pic>
      <p:pic>
        <p:nvPicPr>
          <p:cNvPr id="7" name="Picture 6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392908D1-5BFD-D039-5C0D-779E0462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106" y="2180741"/>
            <a:ext cx="3399805" cy="4068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97B60-560F-97A6-7F7F-C16DD250D507}"/>
              </a:ext>
            </a:extLst>
          </p:cNvPr>
          <p:cNvSpPr txBox="1"/>
          <p:nvPr/>
        </p:nvSpPr>
        <p:spPr>
          <a:xfrm>
            <a:off x="2545813" y="166687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Magnet (A,B)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C770C-9495-9345-90DB-AA3E79C3E92D}"/>
              </a:ext>
            </a:extLst>
          </p:cNvPr>
          <p:cNvSpPr txBox="1"/>
          <p:nvPr/>
        </p:nvSpPr>
        <p:spPr>
          <a:xfrm>
            <a:off x="7152091" y="166687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Closed Magnet (C)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3BEA10-968B-D666-45FE-835EB47A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Main Magnet</a:t>
            </a:r>
          </a:p>
        </p:txBody>
      </p:sp>
    </p:spTree>
    <p:extLst>
      <p:ext uri="{BB962C8B-B14F-4D97-AF65-F5344CB8AC3E}">
        <p14:creationId xmlns:p14="http://schemas.microsoft.com/office/powerpoint/2010/main" val="342139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AAF8-01D6-2EFA-BD7B-D1C36DEE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51D9-56EB-A3B4-86D1-6D0A8A29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8B635-2E11-3A7F-D00D-E796EB758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AD6206-AF8D-87D8-C7F3-0B0B44383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4640" y="2013923"/>
            <a:ext cx="8234333" cy="44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94E606-D426-4090-D72C-E05CEBF3C98F}"/>
              </a:ext>
            </a:extLst>
          </p:cNvPr>
          <p:cNvSpPr txBox="1"/>
          <p:nvPr/>
        </p:nvSpPr>
        <p:spPr>
          <a:xfrm>
            <a:off x="571500" y="1501843"/>
            <a:ext cx="927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Beta beat goes away when set family C to be the same as family B</a:t>
            </a:r>
          </a:p>
        </p:txBody>
      </p:sp>
    </p:spTree>
    <p:extLst>
      <p:ext uri="{BB962C8B-B14F-4D97-AF65-F5344CB8AC3E}">
        <p14:creationId xmlns:p14="http://schemas.microsoft.com/office/powerpoint/2010/main" val="358382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0D3A3FA-A69C-1889-1815-78F9609C4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55" y="1186176"/>
            <a:ext cx="4938167" cy="5495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93890-D527-85B2-E068-E131EE4C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CAD script to get real orbit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3C737A-1204-BE48-E72D-4FC0C5714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E3B52-07EC-D308-FB16-2D54F88070C8}"/>
              </a:ext>
            </a:extLst>
          </p:cNvPr>
          <p:cNvSpPr txBox="1"/>
          <p:nvPr/>
        </p:nvSpPr>
        <p:spPr>
          <a:xfrm>
            <a:off x="571500" y="1887234"/>
            <a:ext cx="5614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Script development with Collider Accelerator Department (CAD) Controls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easily adapted to any accelerator at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Script sets three corrector settings: positive, zero, negative; and save corresponding orbits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magnet settings (including dipoles and quadrupoles etc.) are saved for model construction and calibration</a:t>
            </a:r>
          </a:p>
        </p:txBody>
      </p:sp>
    </p:spTree>
    <p:extLst>
      <p:ext uri="{BB962C8B-B14F-4D97-AF65-F5344CB8AC3E}">
        <p14:creationId xmlns:p14="http://schemas.microsoft.com/office/powerpoint/2010/main" val="39116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EE21-54AC-4D62-AC2C-8B8B8757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41B99-5CE7-2825-9FFF-DE45445F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August 18,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03C8C-B0EE-77CC-C1F9-1F9644C4D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E9CA-05BB-6DA6-47ED-337E193AD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9313" y="2347752"/>
            <a:ext cx="5569470" cy="312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5F11E-EB05-C63B-ED1A-3B59AF35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43836" y="2347753"/>
            <a:ext cx="5576664" cy="31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1DC29-DC57-C71A-CC1B-5F3DF523D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C19E6-0EE9-5101-1DBB-376598EDA25A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D5B01-F098-8882-C522-16E5D418EC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5010"/>
            <a:ext cx="9513344" cy="5008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15A23-F1ED-E719-963D-0B0F1A2CFB46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1300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FE5F50-EF7D-7227-300B-7E42025685E0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FE5F50-EF7D-7227-300B-7E420256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29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21FF0-7E8B-D157-5139-745B94B5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4C3AF-C7E5-DE71-49B5-9B9744052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FC875E-ED58-FF36-520A-93D54124D033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491D-F609-2EA3-99C2-9AECF203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8492"/>
            <a:ext cx="9513344" cy="500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DA854-1B3B-255C-5D93-56CF2CEF3AAD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1300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C9E60B-5CA5-0FBE-1746-7E42E4849DE9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C9E60B-5CA5-0FBE-1746-7E42E4849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24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3A584-6D01-9E38-2538-CA9EE57F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586E8-6503-0496-DB0D-0F860BC03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BABDC9-E7D7-D5A8-51F0-B32A2AEC4032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FAB1D-7588-0824-F7F6-661EFCD7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0" y="1405010"/>
            <a:ext cx="9513342" cy="5008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F848C-04F9-A73B-E293-E713D7093B55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1400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40735F-6DFF-5C5C-EEE9-F827218E9C2A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40735F-6DFF-5C5C-EEE9-F827218E9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760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BEF33-5FBC-FFF3-3AD3-A617F94C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758D6-8278-E969-A547-049952AD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121DEA-5EE3-EB94-E727-F954140D6E90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D1CEE-BB73-ECE4-BCA5-C159C283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8492"/>
            <a:ext cx="9513343" cy="500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6FA39-EB9A-2221-DED1-812C6B207191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1400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04C616-401A-62FB-5870-270293536E91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04C616-401A-62FB-5870-270293536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640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5C35F-AF02-CA5A-B1A7-100F4EAC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06B12D-4E1D-B81A-3B72-63CED351C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5F3F3E-79C1-ED06-3781-285F4D34992A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E4332-8700-B099-94F0-6727CE0D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0" y="1405010"/>
            <a:ext cx="9513342" cy="5008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CED47-DC4A-F26D-FB97-CE34D9127035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1500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07CADA-7202-4012-05E7-C7FED0AD7A9F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07CADA-7202-4012-05E7-C7FED0AD7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0627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82FB0-AA37-391E-BE54-001A3CEB8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31B76-026B-81A1-8455-1335C9A5F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F5DA07-7B1E-B888-5A77-B6E8634857F5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73983-34FC-CEAC-F44A-7C88B94E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499" y="1408492"/>
            <a:ext cx="9513343" cy="500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70988-0760-7247-6276-B5EBEB4336C3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1500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02273B-AC15-B167-186F-C5C580C450FD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02273B-AC15-B167-186F-C5C580C45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264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A5721-6B1A-DF3B-C210-51DA123D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52C7C-8E28-2D80-4376-1898D8D8C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6B45AF-9DD7-7832-01DB-9568C29E04C7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CC552-97DF-E10B-E4D9-4B1D68E3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1" y="1405010"/>
            <a:ext cx="9513340" cy="5008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B30C8-9985-75B7-E0CE-C1C1BAA05A1A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1600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C9C663-AA2F-3340-258F-4DE3D158CD6A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=0.85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C9C663-AA2F-3340-258F-4DE3D158C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408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642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A2DFE-7BAB-7E1C-2DCB-BAC26C383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399A7-344E-3A3D-FD9B-AB7EB381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D63935-BA32-A2F3-10B4-2265BA1E4DE4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69C77-086A-186D-C602-C0DDB6AD0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0" y="1408492"/>
            <a:ext cx="9513341" cy="500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8FB2A-13E4-9DDB-0A4E-20C4BB522F62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1600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E6F03E-C3BD-7106-F2AD-A93424C8EB89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E6F03E-C3BD-7106-F2AD-A93424C8E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059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6D67E-7C29-980F-64C4-41ADEC84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437F6-F8F8-75A9-B8DD-8D7D32C1F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764C2F-292B-F7F1-E8FA-2A65EC19E8C2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8E690-B2A4-D8D4-5AAE-49CB1BB05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1" y="1405010"/>
            <a:ext cx="9513340" cy="5008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94871-46AA-6B83-E90E-298A7C7C1705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1700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B3AC04-44A4-F2C7-F3C8-7AF2BB977449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=0.88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B3AC04-44A4-F2C7-F3C8-7AF2BB977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306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77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634E-F32C-D93F-D81E-7B547869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April 29,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32E30-6605-3B84-9680-F097E1971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D3B5D-95EA-37E8-36FD-74A85F73F925}"/>
              </a:ext>
            </a:extLst>
          </p:cNvPr>
          <p:cNvSpPr txBox="1"/>
          <p:nvPr/>
        </p:nvSpPr>
        <p:spPr>
          <a:xfrm>
            <a:off x="571500" y="1501843"/>
            <a:ext cx="9279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Polarized proton with snakes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energy p = 2.2 GeV/n at 180 ms, p = 2.7 GeV/n at 213 ms</a:t>
            </a:r>
          </a:p>
        </p:txBody>
      </p:sp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D33EEB0F-DD58-6FD1-5AA7-DD1CFA1D2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71" y="2702715"/>
            <a:ext cx="10218138" cy="3854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1710B-95A5-2CC2-A12A-174256248C41}"/>
              </a:ext>
            </a:extLst>
          </p:cNvPr>
          <p:cNvSpPr txBox="1"/>
          <p:nvPr/>
        </p:nvSpPr>
        <p:spPr>
          <a:xfrm>
            <a:off x="3064668" y="3504515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180 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32B1A-542C-5EEF-CCED-242A61B751BB}"/>
              </a:ext>
            </a:extLst>
          </p:cNvPr>
          <p:cNvSpPr txBox="1"/>
          <p:nvPr/>
        </p:nvSpPr>
        <p:spPr>
          <a:xfrm>
            <a:off x="4517420" y="3504515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</a:rPr>
              <a:t>213 ms</a:t>
            </a:r>
          </a:p>
        </p:txBody>
      </p:sp>
    </p:spTree>
    <p:extLst>
      <p:ext uri="{BB962C8B-B14F-4D97-AF65-F5344CB8AC3E}">
        <p14:creationId xmlns:p14="http://schemas.microsoft.com/office/powerpoint/2010/main" val="319421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CE17-B334-F989-AAB8-A8427885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0E5FA-DE5D-FD27-8C77-93192879F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3FACD9-1175-A7CE-6FDD-BEC31891F0D4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ORM beta: August 18,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11483-70CF-F4DE-10DC-053C035E5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500" y="1408492"/>
            <a:ext cx="9513341" cy="5001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BA9A4-4415-11AA-52F1-E3261B1AFCCD}"/>
              </a:ext>
            </a:extLst>
          </p:cNvPr>
          <p:cNvSpPr txBox="1"/>
          <p:nvPr/>
        </p:nvSpPr>
        <p:spPr>
          <a:xfrm>
            <a:off x="8790709" y="654395"/>
            <a:ext cx="106952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1700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2E5374-F24C-DE10-E24E-71A282AD354D}"/>
                  </a:ext>
                </a:extLst>
              </p:cNvPr>
              <p:cNvSpPr txBox="1"/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2E5374-F24C-DE10-E24E-71A282AD3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122" y="695079"/>
                <a:ext cx="1231876" cy="287964"/>
              </a:xfrm>
              <a:prstGeom prst="rect">
                <a:avLst/>
              </a:prstGeom>
              <a:blipFill>
                <a:blip r:embed="rId3"/>
                <a:stretch>
                  <a:fillRect l="-3061" r="-408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140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EAB2-ECC5-22E0-10AE-5FF75134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FED9-3468-5A30-2DA1-D56E30E1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April 29,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5E089-9B29-D83E-63D3-D0153819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2A45E9-56B3-E417-05C2-7517311E6152}"/>
              </a:ext>
            </a:extLst>
          </p:cNvPr>
          <p:cNvGrpSpPr/>
          <p:nvPr/>
        </p:nvGrpSpPr>
        <p:grpSpPr>
          <a:xfrm>
            <a:off x="2535382" y="1705274"/>
            <a:ext cx="6158345" cy="4611321"/>
            <a:chOff x="1974273" y="1705274"/>
            <a:chExt cx="6158345" cy="4611321"/>
          </a:xfrm>
        </p:grpSpPr>
        <p:pic>
          <p:nvPicPr>
            <p:cNvPr id="5" name="Picture 4" descr="Chart, line chart&#10;&#10;AI-generated content may be incorrect.">
              <a:extLst>
                <a:ext uri="{FF2B5EF4-FFF2-40B4-BE49-F238E27FC236}">
                  <a16:creationId xmlns:a16="http://schemas.microsoft.com/office/drawing/2014/main" id="{B8FAB352-0388-096F-5DA7-40447B33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4273" y="1705274"/>
              <a:ext cx="6158345" cy="46113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07578A-2F86-156F-0582-1EA16534EB06}"/>
                </a:ext>
              </a:extLst>
            </p:cNvPr>
            <p:cNvSpPr txBox="1"/>
            <p:nvPr/>
          </p:nvSpPr>
          <p:spPr>
            <a:xfrm>
              <a:off x="3825003" y="3259723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180 ms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EE0251-FA3E-5B33-B0C3-7A738853F940}"/>
                </a:ext>
              </a:extLst>
            </p:cNvPr>
            <p:cNvSpPr txBox="1"/>
            <p:nvPr/>
          </p:nvSpPr>
          <p:spPr>
            <a:xfrm>
              <a:off x="5764329" y="3259723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467BD"/>
                  </a:solidFill>
                </a:rPr>
                <a:t>213 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74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B57A-BBC9-AB98-9E04-A8186964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FEBC-9BD3-75FD-034D-D383CA0D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April 29,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D7D22-41EB-E69D-24BC-783B802E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EFA19D84-4DD9-30AB-CF3C-523F725D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54" y="2148338"/>
            <a:ext cx="8303491" cy="4533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0D1493-F2AE-877D-3930-DED8C063DF66}"/>
              </a:ext>
            </a:extLst>
          </p:cNvPr>
          <p:cNvSpPr txBox="1"/>
          <p:nvPr/>
        </p:nvSpPr>
        <p:spPr>
          <a:xfrm>
            <a:off x="571500" y="1501843"/>
            <a:ext cx="927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Snake as matrices (CSNK_B2.1+0.75Sol, WSNK_B1.53)</a:t>
            </a:r>
          </a:p>
        </p:txBody>
      </p:sp>
    </p:spTree>
    <p:extLst>
      <p:ext uri="{BB962C8B-B14F-4D97-AF65-F5344CB8AC3E}">
        <p14:creationId xmlns:p14="http://schemas.microsoft.com/office/powerpoint/2010/main" val="326010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2564-8688-21A3-E9E2-3DF78CDCA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BFBD-6C40-2F75-E5B0-AEFEDB12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AGS ORM: April 29,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870FF8-1F5C-1773-D909-E8CFC0105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B89AEC47-7F32-F164-6D60-958E2F3F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2" y="2347752"/>
            <a:ext cx="5569472" cy="3122933"/>
          </a:xfrm>
          <a:prstGeom prst="rect">
            <a:avLst/>
          </a:prstGeom>
        </p:spPr>
      </p:pic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9C95FF95-640A-51BE-1DD1-3C2DA99EB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36" y="2347753"/>
            <a:ext cx="5576664" cy="31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7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36C17-E42B-B266-6D34-315A7F06F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3F1781-0C6F-1F94-0DBD-8D625B4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Beta function from ORM: diagonal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5F960E-9A49-AA56-D705-5D426D8DBBAC}"/>
                  </a:ext>
                </a:extLst>
              </p:cNvPr>
              <p:cNvSpPr txBox="1"/>
              <p:nvPr/>
            </p:nvSpPr>
            <p:spPr>
              <a:xfrm>
                <a:off x="571500" y="1242997"/>
                <a:ext cx="110490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BPMs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and correctors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at the same location, we can simplify equation for ORM: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beta function at these common locations 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5F960E-9A49-AA56-D705-5D426D8DB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42997"/>
                <a:ext cx="11049000" cy="3477875"/>
              </a:xfrm>
              <a:prstGeom prst="rect">
                <a:avLst/>
              </a:prstGeom>
              <a:blipFill>
                <a:blip r:embed="rId2"/>
                <a:stretch>
                  <a:fillRect l="-575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BE737-F402-F7FB-05EA-0020EF8DAFB0}"/>
                  </a:ext>
                </a:extLst>
              </p:cNvPr>
              <p:cNvSpPr txBox="1"/>
              <p:nvPr/>
            </p:nvSpPr>
            <p:spPr>
              <a:xfrm>
                <a:off x="1003003" y="2041246"/>
                <a:ext cx="10185994" cy="85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𝑠𝑚𝑎𝑙𝑙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BE737-F402-F7FB-05EA-0020EF8D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03" y="2041246"/>
                <a:ext cx="10185994" cy="857992"/>
              </a:xfrm>
              <a:prstGeom prst="rect">
                <a:avLst/>
              </a:prstGeom>
              <a:blipFill>
                <a:blip r:embed="rId3"/>
                <a:stretch>
                  <a:fillRect l="-24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05B766-10D5-89EE-174B-1ABE7FCDCAF2}"/>
                  </a:ext>
                </a:extLst>
              </p:cNvPr>
              <p:cNvSpPr txBox="1"/>
              <p:nvPr/>
            </p:nvSpPr>
            <p:spPr>
              <a:xfrm>
                <a:off x="4038600" y="4296633"/>
                <a:ext cx="4114800" cy="64008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diag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𝑠𝑚𝑎𝑙𝑙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)∙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05B766-10D5-89EE-174B-1ABE7FCDC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96633"/>
                <a:ext cx="4114800" cy="640080"/>
              </a:xfrm>
              <a:prstGeom prst="rect">
                <a:avLst/>
              </a:prstGeom>
              <a:blipFill>
                <a:blip r:embed="rId4"/>
                <a:stretch>
                  <a:fillRect l="-612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91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FD69C-ECD4-54D1-7B48-0CDFE790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540CE-B935-EA48-9023-173717CEC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31B3B0-A5E6-2C19-7A21-F8379F84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Beta function from ORM: full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F1C89-3C0B-0C8A-48CD-EA39F344B370}"/>
              </a:ext>
            </a:extLst>
          </p:cNvPr>
          <p:cNvSpPr txBox="1"/>
          <p:nvPr/>
        </p:nvSpPr>
        <p:spPr>
          <a:xfrm>
            <a:off x="571500" y="1242997"/>
            <a:ext cx="1104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 equation for ORM: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F7BACC-4278-3B85-472F-3668ED64121D}"/>
                  </a:ext>
                </a:extLst>
              </p:cNvPr>
              <p:cNvSpPr txBox="1"/>
              <p:nvPr/>
            </p:nvSpPr>
            <p:spPr>
              <a:xfrm>
                <a:off x="3216194" y="1744543"/>
                <a:ext cx="4023987" cy="7151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F7BACC-4278-3B85-472F-3668ED641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194" y="1744543"/>
                <a:ext cx="4023987" cy="715132"/>
              </a:xfrm>
              <a:prstGeom prst="rect">
                <a:avLst/>
              </a:prstGeom>
              <a:blipFill>
                <a:blip r:embed="rId2"/>
                <a:stretch>
                  <a:fillRect l="-943" r="-1572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88817F-BFF6-4EEB-A826-307D4F94A365}"/>
                  </a:ext>
                </a:extLst>
              </p:cNvPr>
              <p:cNvSpPr txBox="1"/>
              <p:nvPr/>
            </p:nvSpPr>
            <p:spPr>
              <a:xfrm>
                <a:off x="2538413" y="2681675"/>
                <a:ext cx="5928161" cy="5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func>
                                        <m:func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88817F-BFF6-4EEB-A826-307D4F94A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413" y="2681675"/>
                <a:ext cx="5928161" cy="572080"/>
              </a:xfrm>
              <a:prstGeom prst="rect">
                <a:avLst/>
              </a:prstGeom>
              <a:blipFill>
                <a:blip r:embed="rId3"/>
                <a:stretch>
                  <a:fillRect l="-21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E55191-D660-B037-0911-B5F714A686AD}"/>
                  </a:ext>
                </a:extLst>
              </p:cNvPr>
              <p:cNvSpPr txBox="1"/>
              <p:nvPr/>
            </p:nvSpPr>
            <p:spPr>
              <a:xfrm>
                <a:off x="2735261" y="3439472"/>
                <a:ext cx="4985852" cy="526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unc>
                                    <m:func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 smtClean="0">
                                          <a:latin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d>
                                    </m:e>
                                  </m:func>
                                </m:fName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E55191-D660-B037-0911-B5F714A6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261" y="3439472"/>
                <a:ext cx="4985852" cy="526811"/>
              </a:xfrm>
              <a:prstGeom prst="rect">
                <a:avLst/>
              </a:prstGeom>
              <a:blipFill>
                <a:blip r:embed="rId4"/>
                <a:stretch>
                  <a:fillRect l="-50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329A97-7A14-BFBC-E8A5-D916811CA84A}"/>
                  </a:ext>
                </a:extLst>
              </p:cNvPr>
              <p:cNvSpPr txBox="1"/>
              <p:nvPr/>
            </p:nvSpPr>
            <p:spPr>
              <a:xfrm>
                <a:off x="1788481" y="4170181"/>
                <a:ext cx="9079409" cy="526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 smtClean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func>
                                                <m:funcPr>
                                                  <m:ctrlPr>
                                                    <a:rPr lang="en-US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600" i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𝜓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func>
                                            </m:e>
                                          </m:func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fName>
                            <m:e>
                              <m:func>
                                <m:func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unc>
                                    <m:func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 smtClean="0">
                                          <a:latin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d>
                                    </m:e>
                                  </m:func>
                                </m:fName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sign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func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func>
                                                <m:func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𝜓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func>
                                            </m:e>
                                          </m:func>
                                        </m:e>
                                      </m:func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329A97-7A14-BFBC-E8A5-D916811CA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481" y="4170181"/>
                <a:ext cx="9079409" cy="526811"/>
              </a:xfrm>
              <a:prstGeom prst="rect">
                <a:avLst/>
              </a:prstGeom>
              <a:blipFill>
                <a:blip r:embed="rId5"/>
                <a:stretch>
                  <a:fillRect l="-140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EB5910-218A-A1D8-927E-BEC7A82C3B81}"/>
                  </a:ext>
                </a:extLst>
              </p:cNvPr>
              <p:cNvSpPr txBox="1"/>
              <p:nvPr/>
            </p:nvSpPr>
            <p:spPr>
              <a:xfrm>
                <a:off x="2026920" y="4928388"/>
                <a:ext cx="8138160" cy="82296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fName>
                            <m:e>
                              <m:func>
                                <m:func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unc>
                                    <m:func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 smtClean="0">
                                          <a:latin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d>
                                    </m:e>
                                  </m:func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sign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EB5910-218A-A1D8-927E-BEC7A82C3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920" y="4928388"/>
                <a:ext cx="8138160" cy="8229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EC6A68-3A6A-1F96-FB99-04A5B97CDC9D}"/>
                  </a:ext>
                </a:extLst>
              </p:cNvPr>
              <p:cNvSpPr txBox="1"/>
              <p:nvPr/>
            </p:nvSpPr>
            <p:spPr>
              <a:xfrm>
                <a:off x="1986097" y="5931541"/>
                <a:ext cx="7757829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EC6A68-3A6A-1F96-FB99-04A5B97CD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097" y="5931541"/>
                <a:ext cx="7757829" cy="335413"/>
              </a:xfrm>
              <a:prstGeom prst="rect">
                <a:avLst/>
              </a:prstGeom>
              <a:blipFill>
                <a:blip r:embed="rId7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08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890E-08CE-E226-B0EE-40EE2373D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B94F7-237B-9AE3-5E2E-ADDCE3308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9259CB-12B8-1BB7-195E-B8D08C04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Beta function from ORM: full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5B1EB-948D-5EE7-E472-5FDE8FE33842}"/>
              </a:ext>
            </a:extLst>
          </p:cNvPr>
          <p:cNvSpPr txBox="1"/>
          <p:nvPr/>
        </p:nvSpPr>
        <p:spPr>
          <a:xfrm>
            <a:off x="571500" y="1242997"/>
            <a:ext cx="11049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full equation for ORM and initial guesses of beta and phase values, perform non-linear optimization to find beta and phase values that minimize sum of squares of residuals between calculated and measured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17D92C-6185-C000-9743-2E3E412EE5DC}"/>
                  </a:ext>
                </a:extLst>
              </p:cNvPr>
              <p:cNvSpPr txBox="1"/>
              <p:nvPr/>
            </p:nvSpPr>
            <p:spPr>
              <a:xfrm>
                <a:off x="1729515" y="2697480"/>
                <a:ext cx="8732967" cy="73152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𝑡h𝑒𝑜𝑟𝑦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fName>
                            <m:e>
                              <m:func>
                                <m:func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unc>
                                    <m:func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 smtClean="0">
                                          <a:latin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d>
                                    </m:e>
                                  </m:func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sign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17D92C-6185-C000-9743-2E3E412EE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15" y="2697480"/>
                <a:ext cx="8732967" cy="7315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44980C-4EF0-B9EF-C16C-197E6390BD8C}"/>
                  </a:ext>
                </a:extLst>
              </p:cNvPr>
              <p:cNvSpPr txBox="1"/>
              <p:nvPr/>
            </p:nvSpPr>
            <p:spPr>
              <a:xfrm>
                <a:off x="2217085" y="3930235"/>
                <a:ext cx="7757829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44980C-4EF0-B9EF-C16C-197E6390B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085" y="3930235"/>
                <a:ext cx="7757829" cy="335413"/>
              </a:xfrm>
              <a:prstGeom prst="rect">
                <a:avLst/>
              </a:prstGeom>
              <a:blipFill>
                <a:blip r:embed="rId3"/>
                <a:stretch>
                  <a:fillRect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D0A8CA-1E32-2879-FDFF-F6775B6C4516}"/>
                  </a:ext>
                </a:extLst>
              </p:cNvPr>
              <p:cNvSpPr txBox="1"/>
              <p:nvPr/>
            </p:nvSpPr>
            <p:spPr>
              <a:xfrm>
                <a:off x="2564969" y="4684332"/>
                <a:ext cx="6480172" cy="91440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𝑡h𝑒𝑜𝑟𝑦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𝑚𝑒𝑎𝑠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D0A8CA-1E32-2879-FDFF-F6775B6C4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969" y="4684332"/>
                <a:ext cx="6480172" cy="914400"/>
              </a:xfrm>
              <a:prstGeom prst="rect">
                <a:avLst/>
              </a:prstGeom>
              <a:blipFill>
                <a:blip r:embed="rId4"/>
                <a:stretch>
                  <a:fillRect t="-103947" b="-147368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82956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882777-FB9B-D544-9162-DBB64DA74838}" vid="{0BFAEE11-0615-9A4A-86FD-B6BC6C06C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10413</TotalTime>
  <Words>693</Words>
  <Application>Microsoft Macintosh PowerPoint</Application>
  <PresentationFormat>Widescreen</PresentationFormat>
  <Paragraphs>153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 Math</vt:lpstr>
      <vt:lpstr>BNL</vt:lpstr>
      <vt:lpstr>ORM measurement and evaluation</vt:lpstr>
      <vt:lpstr>CAD script to get real orbit responses</vt:lpstr>
      <vt:lpstr>AGS ORM: April 29, 2025</vt:lpstr>
      <vt:lpstr>AGS ORM: April 29, 2025</vt:lpstr>
      <vt:lpstr>AGS ORM: April 29, 2025</vt:lpstr>
      <vt:lpstr>AGS ORM: April 29, 2025</vt:lpstr>
      <vt:lpstr>Beta function from ORM: diagonal terms</vt:lpstr>
      <vt:lpstr>Beta function from ORM: full matrix</vt:lpstr>
      <vt:lpstr>Beta function from ORM: full matrix</vt:lpstr>
      <vt:lpstr>PowerPoint Presentation</vt:lpstr>
      <vt:lpstr>PowerPoint Presentation</vt:lpstr>
      <vt:lpstr>PowerPoint Presentation</vt:lpstr>
      <vt:lpstr>PowerPoint Presentation</vt:lpstr>
      <vt:lpstr>AGS ORM: August 18, 2025</vt:lpstr>
      <vt:lpstr>AGS ORM: August 18, 2025</vt:lpstr>
      <vt:lpstr>AGS ORM: August 18, 2025</vt:lpstr>
      <vt:lpstr>AGS ORM: August 18, 2025</vt:lpstr>
      <vt:lpstr>AGS Main Magnet</vt:lpstr>
      <vt:lpstr>AGS ORM: August 18, 2025</vt:lpstr>
      <vt:lpstr>AGS ORM: August 18,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Lin, Weijian</dc:creator>
  <cp:keywords/>
  <dc:description/>
  <cp:lastModifiedBy>Lin, Weijian</cp:lastModifiedBy>
  <cp:revision>83</cp:revision>
  <dcterms:created xsi:type="dcterms:W3CDTF">2025-09-19T18:26:38Z</dcterms:created>
  <dcterms:modified xsi:type="dcterms:W3CDTF">2025-10-17T21:18:45Z</dcterms:modified>
  <cp:category/>
</cp:coreProperties>
</file>