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704" r:id="rId2"/>
  </p:sldMasterIdLst>
  <p:notesMasterIdLst>
    <p:notesMasterId r:id="rId15"/>
  </p:notesMasterIdLst>
  <p:handoutMasterIdLst>
    <p:handoutMasterId r:id="rId16"/>
  </p:handoutMasterIdLst>
  <p:sldIdLst>
    <p:sldId id="420" r:id="rId3"/>
    <p:sldId id="822" r:id="rId4"/>
    <p:sldId id="825" r:id="rId5"/>
    <p:sldId id="826" r:id="rId6"/>
    <p:sldId id="827" r:id="rId7"/>
    <p:sldId id="835" r:id="rId8"/>
    <p:sldId id="837" r:id="rId9"/>
    <p:sldId id="828" r:id="rId10"/>
    <p:sldId id="829" r:id="rId11"/>
    <p:sldId id="833" r:id="rId12"/>
    <p:sldId id="838" r:id="rId13"/>
    <p:sldId id="8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A872AA-E242-423B-9207-273F6B7245C8}">
          <p14:sldIdLst>
            <p14:sldId id="420"/>
            <p14:sldId id="822"/>
            <p14:sldId id="825"/>
            <p14:sldId id="826"/>
            <p14:sldId id="827"/>
            <p14:sldId id="835"/>
            <p14:sldId id="837"/>
            <p14:sldId id="828"/>
            <p14:sldId id="829"/>
            <p14:sldId id="833"/>
            <p14:sldId id="838"/>
            <p14:sldId id="8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DE7D5"/>
    <a:srgbClr val="FFFFFF"/>
    <a:srgbClr val="0000FF"/>
    <a:srgbClr val="3FBC73"/>
    <a:srgbClr val="29798E"/>
    <a:srgbClr val="453781"/>
    <a:srgbClr val="009900"/>
    <a:srgbClr val="00CC00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14652-818C-4443-AE3F-B3823D57C7E1}" v="504" dt="2025-10-20T07:12:24.792"/>
    <p1510:client id="{9B403009-43B1-3147-B0BF-025015459DAE}" v="331" dt="2025-10-20T17:36:4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ad Hamwi" userId="012c9f22b8ab0a4f" providerId="LiveId" clId="{9B403009-43B1-3147-B0BF-025015459DAE}"/>
    <pc:docChg chg="undo custSel modSld">
      <pc:chgData name="Eiad Hamwi" userId="012c9f22b8ab0a4f" providerId="LiveId" clId="{9B403009-43B1-3147-B0BF-025015459DAE}" dt="2025-10-20T17:36:45.754" v="330" actId="20577"/>
      <pc:docMkLst>
        <pc:docMk/>
      </pc:docMkLst>
      <pc:sldChg chg="modSp mod">
        <pc:chgData name="Eiad Hamwi" userId="012c9f22b8ab0a4f" providerId="LiveId" clId="{9B403009-43B1-3147-B0BF-025015459DAE}" dt="2025-10-20T17:36:45.754" v="330" actId="20577"/>
        <pc:sldMkLst>
          <pc:docMk/>
          <pc:sldMk cId="2724042578" sldId="838"/>
        </pc:sldMkLst>
        <pc:spChg chg="mod">
          <ac:chgData name="Eiad Hamwi" userId="012c9f22b8ab0a4f" providerId="LiveId" clId="{9B403009-43B1-3147-B0BF-025015459DAE}" dt="2025-10-20T17:36:45.754" v="330" actId="20577"/>
          <ac:spMkLst>
            <pc:docMk/>
            <pc:sldMk cId="2724042578" sldId="838"/>
            <ac:spMk id="5" creationId="{F9DC444C-3FA6-066F-5E4F-04E8F4947A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E3F-FE1F-44CD-AF94-4FA043263F85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7A78-FC30-4172-911C-A5CE7F4F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20FE-B59E-47E2-885F-02B0D86896F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196A-07DB-43F8-8513-BC10083BA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8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1FE0-0A4C-F067-003C-873CE66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E44EB-B4EA-3BA0-15A4-D1E60F5B7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FA672-8D9B-6728-D343-4D24D1D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EA2B-B7FA-45C7-485F-4707B6BA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DF9CA-4127-ED66-5EC7-645DBE56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52783-2606-9131-AA00-24238B16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64E-19AE-7EA4-970D-8AD3221B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B04FE-FE51-0268-DE6B-081D0B470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5DBE-5E75-3D2F-120E-DE912514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4B0DF-B4E0-0FBA-8028-78322FD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37DE-1AE3-4CC3-CD0E-AE123213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5845C-3E3C-386B-229A-6DF5760F1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B5A6-4595-4AD8-DEE4-095CBDFB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01D0-BD95-8474-1D87-0E1D3F6C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56E6-01E9-DAEA-DE9B-F5553B5C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4B92-B9D1-7328-9814-5399014F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470-88A5-6C6A-8CEF-9A967D634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F2281-E2B3-ECB1-B24E-704BAB9A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09A58-8996-1486-F7E5-CA3B12E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6D1DE-FA1C-F5FC-2BA0-6C55636F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DDDD-9B97-D99F-277F-F1C9E93B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9720-B796-9C8D-F1CF-555DA570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EBC7-1D12-66DD-3B0B-077C59AD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FE01-6902-0B63-9344-EB0903C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7018-84AD-EC3E-22DE-EEF24C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8961-F32E-331D-AA4D-0D9F28E1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8D2-94FB-09A4-847C-7836E4D1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4B03B-E631-C9F6-EAB6-8B22A996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A398-A913-8E96-AB28-CCE9B820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18F5-5902-9A9F-4073-B010E0AB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518B-8015-F97E-528C-7816DE23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DC48-12FF-C003-D1C4-0C97E036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11F5-7708-FEFA-7116-0BF1699A5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1964-6B06-A2BB-466A-ACA7DD65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19D21-A3EE-6B27-5A32-3A9617D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2296A-2CAC-039E-1225-FCC34405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1850E-BA5F-3187-DF3D-F9D8058B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9C9E-7A27-3AF1-8F27-C39D4824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0C94-154B-C5FE-31A3-3648FB60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4CC2-F449-1068-D111-03C3FF80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A2100-CDA7-673E-EF59-E07D0D96E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F9D4E-1ED3-062B-AE74-21B45425A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A7CBD-DB38-40AA-A43B-A358AEF9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12F16-B6D9-6FF4-B572-D1E5A827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EBD16-8E18-F066-1D2F-9C685229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7C53-9FE3-2AC3-91A5-734E2B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5D61B-0587-81CE-635E-D1A4041D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86652-073E-4E05-111A-ED145AD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F9BED-2738-C718-B6B2-3F41076D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139AD-A919-6C90-AB31-AB5C6CE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E9CC3-3E2F-036A-B53D-A03DEFC9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7194-C619-97AA-87D0-1EACAD6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53C0-D600-6123-4B1D-8CA7813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F1C0-E8AA-9ACA-4649-F56B5602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F410-B9FA-8152-5F4E-8E1436D83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C86A-F7B8-484A-DC95-4136BB5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2D47A-537F-90DE-814D-D8995DB3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49FEA-C595-5863-2A6D-01422F2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mailto:eh652@cornell.edu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>
            <a:extLst>
              <a:ext uri="{FF2B5EF4-FFF2-40B4-BE49-F238E27FC236}">
                <a16:creationId xmlns:a16="http://schemas.microsoft.com/office/drawing/2014/main" id="{EF7789BA-3527-6212-A4B6-DE278311D31D}"/>
              </a:ext>
            </a:extLst>
          </p:cNvPr>
          <p:cNvSpPr/>
          <p:nvPr userDrawn="1"/>
        </p:nvSpPr>
        <p:spPr>
          <a:xfrm>
            <a:off x="11835188" y="6592322"/>
            <a:ext cx="356812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‹#›</a:t>
            </a:fld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4B1E-FF4E-4C6A-87BD-F9C2E9B34615}"/>
              </a:ext>
            </a:extLst>
          </p:cNvPr>
          <p:cNvSpPr txBox="1"/>
          <p:nvPr userDrawn="1"/>
        </p:nvSpPr>
        <p:spPr>
          <a:xfrm>
            <a:off x="0" y="6355232"/>
            <a:ext cx="1137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Eiad Hamwi (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eh652@cornell.edu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)				 	    Cornell ERL/EIC Group, PI: Georg </a:t>
            </a:r>
            <a:r>
              <a:rPr lang="en-US" sz="1400" baseline="0" err="1">
                <a:latin typeface="Arial" panose="020B0604020202020204" pitchFamily="34" charset="0"/>
                <a:cs typeface="Arial" panose="020B0604020202020204" pitchFamily="34" charset="0"/>
              </a:rPr>
              <a:t>Hoffstaetter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aseline="0" err="1">
                <a:latin typeface="Arial" panose="020B0604020202020204" pitchFamily="34" charset="0"/>
                <a:cs typeface="Arial" panose="020B0604020202020204" pitchFamily="34" charset="0"/>
              </a:rPr>
              <a:t>Torquat</a:t>
            </a:r>
            <a:endParaRPr lang="en-US" sz="14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D1D3B-5778-BDBD-9518-149AC3A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9A61-9F80-98F3-B0DF-4F68128B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FA74-9734-844A-534D-D8718520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A08E-F200-9D59-AC64-1EBA37ED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8DA2-762A-EA71-1B9E-538D0E9F1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2998" y="67521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8B106A-FF09-4A8B-A935-95FA81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" y="6080459"/>
            <a:ext cx="3855405" cy="77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725E6-A146-4E2C-A5A7-9B71B7A8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675" y="6080459"/>
            <a:ext cx="2233215" cy="77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D6833-54C3-45AE-9E26-BDDDF58C7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774" y="6080459"/>
            <a:ext cx="3839199" cy="77754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22FE2FF-5DB9-4830-94AE-4D0BFBC91265}"/>
              </a:ext>
            </a:extLst>
          </p:cNvPr>
          <p:cNvSpPr txBox="1">
            <a:spLocks/>
          </p:cNvSpPr>
          <p:nvPr/>
        </p:nvSpPr>
        <p:spPr>
          <a:xfrm>
            <a:off x="2062977" y="2036739"/>
            <a:ext cx="7995425" cy="214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>
              <a:solidFill>
                <a:srgbClr val="AA2021"/>
              </a:solidFill>
              <a:effectLst>
                <a:glow rad="127000">
                  <a:prstClr val="white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AB3501-0F54-1129-CA9F-DC556B9368B8}"/>
              </a:ext>
            </a:extLst>
          </p:cNvPr>
          <p:cNvSpPr txBox="1">
            <a:spLocks/>
          </p:cNvSpPr>
          <p:nvPr/>
        </p:nvSpPr>
        <p:spPr>
          <a:xfrm>
            <a:off x="1638847" y="1362799"/>
            <a:ext cx="8914306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AGS modeling at low energy &amp; beam-based verification</a:t>
            </a:r>
            <a:br>
              <a:rPr lang="en-US" dirty="0"/>
            </a:br>
            <a:endParaRPr lang="en-US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773914-3FF8-EE5F-E06C-BC74A9E91D4D}"/>
              </a:ext>
            </a:extLst>
          </p:cNvPr>
          <p:cNvSpPr txBox="1">
            <a:spLocks noChangeArrowheads="1"/>
          </p:cNvSpPr>
          <p:nvPr/>
        </p:nvSpPr>
        <p:spPr>
          <a:xfrm>
            <a:off x="3046081" y="4787486"/>
            <a:ext cx="6082168" cy="1533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>
                <a:cs typeface="Arial"/>
              </a:rPr>
              <a:t>Eiad Hamwi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>
                <a:cs typeface="Arial"/>
              </a:rPr>
              <a:t>PhD Candidate, Cornell ERL/EIC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>
                <a:cs typeface="Arial"/>
              </a:rPr>
              <a:t>PI: Georg </a:t>
            </a:r>
            <a:r>
              <a:rPr lang="en-US" sz="2400" i="1" err="1">
                <a:cs typeface="Arial"/>
              </a:rPr>
              <a:t>Hoffstaetter</a:t>
            </a:r>
            <a:r>
              <a:rPr lang="en-US" sz="2400" i="1">
                <a:cs typeface="Arial"/>
              </a:rPr>
              <a:t> de </a:t>
            </a:r>
            <a:r>
              <a:rPr lang="en-US" sz="2400" i="1" err="1">
                <a:cs typeface="Arial"/>
              </a:rPr>
              <a:t>Torquat</a:t>
            </a:r>
            <a:endParaRPr lang="en-US" sz="2400" i="1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3962-4575-BD7A-8CCD-8D68474D747D}"/>
              </a:ext>
            </a:extLst>
          </p:cNvPr>
          <p:cNvSpPr/>
          <p:nvPr/>
        </p:nvSpPr>
        <p:spPr>
          <a:xfrm>
            <a:off x="9664565" y="4782457"/>
            <a:ext cx="2522465" cy="206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3FCF6-FB92-45A6-BD20-157D62E1D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973" y="6611259"/>
            <a:ext cx="2569908" cy="246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9640824" y="4782458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B220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ADDA-133C-AAFE-C598-3A9404A640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79" y="5056778"/>
            <a:ext cx="1957036" cy="13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346B4-0A5C-AEEE-BFB3-41850D43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4175A6-BE89-9F88-8B61-D2B4D265FA24}"/>
              </a:ext>
            </a:extLst>
          </p:cNvPr>
          <p:cNvSpPr txBox="1"/>
          <p:nvPr/>
        </p:nvSpPr>
        <p:spPr>
          <a:xfrm>
            <a:off x="1141714" y="539418"/>
            <a:ext cx="644018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snakes - compensation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Under-determined system for optics, </a:t>
            </a:r>
            <a:br>
              <a:rPr lang="en-US" dirty="0"/>
            </a:br>
            <a:r>
              <a:rPr lang="en-US" dirty="0"/>
              <a:t>but over-determined if conditions are relaxed.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Cold snake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independent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sets of main magnet BLW (steering + focusing)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weak correctors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Warm snake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independent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weak correctors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B5884A-9C3B-54C3-7990-22603FABB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78" y="4094252"/>
            <a:ext cx="3212121" cy="17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, waterfall chart, box and whisker chart&#10;&#10;Description automatically generated">
            <a:extLst>
              <a:ext uri="{FF2B5EF4-FFF2-40B4-BE49-F238E27FC236}">
                <a16:creationId xmlns:a16="http://schemas.microsoft.com/office/drawing/2014/main" id="{4741B7B7-746E-0B46-A498-EA38DB98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1286435"/>
            <a:ext cx="3811286" cy="188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80F1C-D60B-AE4E-92E2-2BDD19A2AB7A}"/>
              </a:ext>
            </a:extLst>
          </p:cNvPr>
          <p:cNvSpPr/>
          <p:nvPr/>
        </p:nvSpPr>
        <p:spPr>
          <a:xfrm>
            <a:off x="8304721" y="1851123"/>
            <a:ext cx="844042" cy="474831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A018D-55B2-AA41-88E4-11ACB1109D0B}"/>
              </a:ext>
            </a:extLst>
          </p:cNvPr>
          <p:cNvSpPr/>
          <p:nvPr/>
        </p:nvSpPr>
        <p:spPr>
          <a:xfrm>
            <a:off x="9183514" y="1851123"/>
            <a:ext cx="125461" cy="474832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4D5609-D5F8-1B4D-B7D7-8592EB9B0CD2}"/>
              </a:ext>
            </a:extLst>
          </p:cNvPr>
          <p:cNvSpPr/>
          <p:nvPr/>
        </p:nvSpPr>
        <p:spPr>
          <a:xfrm>
            <a:off x="9602434" y="1851072"/>
            <a:ext cx="655309" cy="474831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62F7EAF-419A-D249-8E90-AD188875431E}"/>
              </a:ext>
            </a:extLst>
          </p:cNvPr>
          <p:cNvSpPr txBox="1"/>
          <p:nvPr/>
        </p:nvSpPr>
        <p:spPr>
          <a:xfrm rot="16200000">
            <a:off x="9115426" y="1996155"/>
            <a:ext cx="538427" cy="18466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/>
              <a:t>A20 snake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579C4-81D7-48B9-555A-F5BB3ED875FA}"/>
              </a:ext>
            </a:extLst>
          </p:cNvPr>
          <p:cNvSpPr txBox="1"/>
          <p:nvPr/>
        </p:nvSpPr>
        <p:spPr>
          <a:xfrm>
            <a:off x="9476972" y="974263"/>
            <a:ext cx="1972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n>
                  <a:solidFill>
                    <a:srgbClr val="385D8A"/>
                  </a:solidFill>
                </a:ln>
                <a:solidFill>
                  <a:srgbClr val="FDE7D5"/>
                </a:solidFill>
              </a:rPr>
              <a:t>■</a:t>
            </a:r>
            <a:r>
              <a:rPr lang="en-US" sz="1200" dirty="0"/>
              <a:t> </a:t>
            </a:r>
            <a:r>
              <a:rPr lang="en-US" sz="1200" dirty="0" err="1"/>
              <a:t>Backleg</a:t>
            </a:r>
            <a:r>
              <a:rPr lang="en-US" sz="1200" dirty="0"/>
              <a:t> Windings (BLW)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9C4D7-366D-8B54-9AE9-6D9B8BF1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3060"/>
          <a:stretch/>
        </p:blipFill>
        <p:spPr>
          <a:xfrm>
            <a:off x="8181065" y="3735122"/>
            <a:ext cx="3335898" cy="23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F5A3-16CA-EFDA-4E12-EFFB50C1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DC444C-3FA6-066F-5E4F-04E8F4947A40}"/>
              </a:ext>
            </a:extLst>
          </p:cNvPr>
          <p:cNvSpPr txBox="1"/>
          <p:nvPr/>
        </p:nvSpPr>
        <p:spPr>
          <a:xfrm>
            <a:off x="1141714" y="539418"/>
            <a:ext cx="9770126" cy="4756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snakes– Beam-based diagnostics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Opportunities for beam-based diagnostics include: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Chrom without </a:t>
            </a:r>
            <a:r>
              <a:rPr lang="en-US" sz="1600" dirty="0" err="1"/>
              <a:t>sextupoles</a:t>
            </a:r>
            <a:r>
              <a:rPr lang="en-US" sz="1600" dirty="0"/>
              <a:t> vs bare AGS (subtract effects of compensation quads)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Find orthogonal pairs of skew quads vs energy via coupling measurements (possibly against bare AGS)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Wave analysis of beta &amp; phase functions </a:t>
            </a:r>
            <a:r>
              <a:rPr lang="en-US" sz="1600"/>
              <a:t>between snakes using </a:t>
            </a:r>
            <a:r>
              <a:rPr lang="en-US" sz="1600" dirty="0"/>
              <a:t>turn-by-turn BPMs and fast-kickers/shakers</a:t>
            </a:r>
          </a:p>
        </p:txBody>
      </p:sp>
    </p:spTree>
    <p:extLst>
      <p:ext uri="{BB962C8B-B14F-4D97-AF65-F5344CB8AC3E}">
        <p14:creationId xmlns:p14="http://schemas.microsoft.com/office/powerpoint/2010/main" val="27240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4D50-0D03-559D-C131-EA524D0A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2020CF-BAC0-E2C0-E06B-795562FAE785}"/>
              </a:ext>
            </a:extLst>
          </p:cNvPr>
          <p:cNvSpPr txBox="1"/>
          <p:nvPr/>
        </p:nvSpPr>
        <p:spPr>
          <a:xfrm>
            <a:off x="1141714" y="539418"/>
            <a:ext cx="9545336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  <a:p>
            <a:endParaRPr lang="en-US" dirty="0"/>
          </a:p>
          <a:p>
            <a:endParaRPr lang="en-US" dirty="0"/>
          </a:p>
          <a:p>
            <a:pPr algn="just">
              <a:buNone/>
            </a:pPr>
            <a:r>
              <a:rPr lang="da-DK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[1]	J. Takano et al., </a:t>
            </a:r>
            <a:r>
              <a:rPr lang="en-US" sz="1050" dirty="0">
                <a:solidFill>
                  <a:srgbClr val="212529"/>
                </a:solidFill>
                <a:latin typeface="Times New Roman" panose="02020603050405020304" pitchFamily="18" charset="0"/>
              </a:rPr>
              <a:t>“Helical </a:t>
            </a: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dipole partial Siberian snake for the AGS</a:t>
            </a:r>
            <a:r>
              <a:rPr lang="da-DK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”, 2006 JINST 1 P11002</a:t>
            </a:r>
            <a:endParaRPr lang="en-US" sz="105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[2]	J. Takano et al., “Field Measurements in the AGS Warm Snake”, in Proc. EPAC'04, Lucerne, Switzerland, Jul. 2004, paper WEPLT114, pp. 2116-2118. </a:t>
            </a:r>
          </a:p>
          <a:p>
            <a:pPr algn="just">
              <a:buNone/>
            </a:pP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[3]	R. Gupta </a:t>
            </a:r>
            <a:r>
              <a:rPr lang="en-US" sz="1050" b="0" i="1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et al.</a:t>
            </a: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“Magnetic Design of a Superconducting AGS Snake”, in </a:t>
            </a:r>
            <a:r>
              <a:rPr lang="en-US" sz="1050" b="0" i="1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Proc. PAC'03</a:t>
            </a: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Portland, OR, USA, May 2003, paper WPAE002, pp. 1936-1938.</a:t>
            </a:r>
          </a:p>
          <a:p>
            <a:pPr algn="just">
              <a:buNone/>
            </a:pP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[4]	E. Willen et al., “Superconducting Helical Snake Magnet for the AGS”, in Proc. PAC'05, Knoxville, TN, USA, May 2005, paper MPPT046, pp. 2935-2937.</a:t>
            </a:r>
          </a:p>
          <a:p>
            <a:pPr algn="just">
              <a:buNone/>
            </a:pPr>
            <a:r>
              <a:rPr lang="en-US" sz="1050" dirty="0">
                <a:solidFill>
                  <a:srgbClr val="212529"/>
                </a:solidFill>
                <a:latin typeface="Times New Roman" panose="02020603050405020304" pitchFamily="18" charset="0"/>
              </a:rPr>
              <a:t>[5]	N. </a:t>
            </a:r>
            <a:r>
              <a:rPr lang="en-US" sz="105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Tsoupas</a:t>
            </a:r>
            <a:r>
              <a:rPr lang="en-US" sz="1050" dirty="0">
                <a:solidFill>
                  <a:srgbClr val="212529"/>
                </a:solidFill>
                <a:latin typeface="Times New Roman" panose="02020603050405020304" pitchFamily="18" charset="0"/>
              </a:rPr>
              <a:t> et al., “Acceleration of Polarized Protons in the AGS”, BNL Tech Note C-A/AP/#391, Feb. 2010.</a:t>
            </a: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en-US" sz="105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5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E0C69-C083-6907-743A-BD45398D3D61}"/>
              </a:ext>
            </a:extLst>
          </p:cNvPr>
          <p:cNvSpPr txBox="1"/>
          <p:nvPr/>
        </p:nvSpPr>
        <p:spPr>
          <a:xfrm>
            <a:off x="1141715" y="539418"/>
            <a:ext cx="9938964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Beamline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Orbit, optics, and chromaticity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Nonlinear Normal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Separatrix &amp; Extraction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Ramping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CESR Resonant Island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66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0B818-9EF5-D3BF-63DE-F5A11B7E6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B9088A-C2EF-481A-12F6-74A348AEB7DF}"/>
              </a:ext>
            </a:extLst>
          </p:cNvPr>
          <p:cNvSpPr txBox="1"/>
          <p:nvPr/>
        </p:nvSpPr>
        <p:spPr>
          <a:xfrm>
            <a:off x="1141714" y="539418"/>
            <a:ext cx="10231136" cy="492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Uniqueness of the AGS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Most modern synchrotrons are flat rings that utilize “separate-function” magnets, isolating individual planar multipole fields for beam manipulation.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000" dirty="0"/>
              <a:t>The AGS, however, leverages “</a:t>
            </a:r>
            <a:r>
              <a:rPr lang="en-US" sz="2000" b="1" dirty="0"/>
              <a:t>combined-function</a:t>
            </a:r>
            <a:r>
              <a:rPr lang="en-US" sz="2000" dirty="0"/>
              <a:t>” magnets which simultaneously generate dipole, quadrupole, and some </a:t>
            </a:r>
            <a:r>
              <a:rPr lang="en-US" sz="2000" dirty="0" err="1"/>
              <a:t>sextupole</a:t>
            </a:r>
            <a:r>
              <a:rPr lang="en-US" sz="2000" dirty="0"/>
              <a:t> fields.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Furthermore, polarized proton operations benefit remarkably from the use of “</a:t>
            </a:r>
            <a:r>
              <a:rPr lang="en-US" sz="2000" b="1" dirty="0"/>
              <a:t>partial snakes</a:t>
            </a:r>
            <a:r>
              <a:rPr lang="en-US" sz="2000" dirty="0"/>
              <a:t>” which are helical dipole magnets that generate an energy-dependent spin precession.</a:t>
            </a:r>
          </a:p>
        </p:txBody>
      </p:sp>
    </p:spTree>
    <p:extLst>
      <p:ext uri="{BB962C8B-B14F-4D97-AF65-F5344CB8AC3E}">
        <p14:creationId xmlns:p14="http://schemas.microsoft.com/office/powerpoint/2010/main" val="5855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93789-07DC-3918-BACE-06409B11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FAD3C7-A192-9366-3897-EC36E295A9CE}"/>
              </a:ext>
            </a:extLst>
          </p:cNvPr>
          <p:cNvSpPr txBox="1"/>
          <p:nvPr/>
        </p:nvSpPr>
        <p:spPr>
          <a:xfrm>
            <a:off x="1141714" y="539418"/>
            <a:ext cx="5449586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Magnets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The 240 combined-function, main magnets of the AGS are effectively offset-quadrupole magnets. The roughly hyperbolic pole-tips produce a quadrupole field whose center is shifted relative to the reference orbit.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9BFF109-888B-B0D4-1AC0-839BA91DB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7591" b="13363"/>
          <a:stretch>
            <a:fillRect/>
          </a:stretch>
        </p:blipFill>
        <p:spPr bwMode="auto">
          <a:xfrm>
            <a:off x="8209735" y="3964500"/>
            <a:ext cx="3488168" cy="17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000EE0F-E445-F43D-87E9-BFEFC067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170488"/>
            <a:ext cx="4133848" cy="21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53E895-A3B4-FC7B-2F39-A18678F90827}"/>
                  </a:ext>
                </a:extLst>
              </p:cNvPr>
              <p:cNvSpPr txBox="1"/>
              <p:nvPr/>
            </p:nvSpPr>
            <p:spPr>
              <a:xfrm>
                <a:off x="5772150" y="4804405"/>
                <a:ext cx="18669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=0.0485±0.002 </m:t>
                    </m:r>
                    <m:sSup>
                      <m:sSup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100" dirty="0"/>
                  <a:t> </a:t>
                </a:r>
                <a:br>
                  <a:rPr lang="en-US" sz="1100" dirty="0"/>
                </a:br>
                <a:endParaRPr lang="en-US" sz="11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=0.01±0.02 </m:t>
                    </m:r>
                    <m:sSup>
                      <m:sSup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100" b="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53E895-A3B4-FC7B-2F39-A18678F9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4804405"/>
                <a:ext cx="1866900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8" name="Picture 14">
            <a:extLst>
              <a:ext uri="{FF2B5EF4-FFF2-40B4-BE49-F238E27FC236}">
                <a16:creationId xmlns:a16="http://schemas.microsoft.com/office/drawing/2014/main" id="{22421437-7FF2-B57F-D219-749356F8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51" y="2586955"/>
            <a:ext cx="3931952" cy="9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5091FE5-72A4-A6DB-1BB5-64D66C517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67"/>
          <a:stretch>
            <a:fillRect/>
          </a:stretch>
        </p:blipFill>
        <p:spPr bwMode="auto">
          <a:xfrm>
            <a:off x="7944575" y="460960"/>
            <a:ext cx="3256825" cy="18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927E-F0C4-8DD2-3C1B-A1E5616C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52C13-2182-8A2A-AA6B-6870C172F44B}"/>
              </a:ext>
            </a:extLst>
          </p:cNvPr>
          <p:cNvSpPr txBox="1"/>
          <p:nvPr/>
        </p:nvSpPr>
        <p:spPr>
          <a:xfrm>
            <a:off x="1141714" y="539418"/>
            <a:ext cx="5544836" cy="5602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Magnets – Hysteresis</a:t>
            </a:r>
          </a:p>
          <a:p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dirty="0"/>
              <a:t>“</a:t>
            </a:r>
            <a:r>
              <a:rPr lang="en-US" sz="800" dirty="0"/>
              <a:t>Before the current is turned on for a pulse, the remanent field at the aperture centerline is </a:t>
            </a:r>
            <a:br>
              <a:rPr lang="en-US" sz="800" dirty="0"/>
            </a:br>
            <a:r>
              <a:rPr lang="en-US" sz="800" dirty="0"/>
              <a:t>about 15 gauss due to the remaining magnetization in the steel core from the previous pulse. </a:t>
            </a:r>
            <a:br>
              <a:rPr lang="en-US" sz="800" dirty="0"/>
            </a:br>
            <a:r>
              <a:rPr lang="en-US" sz="800" dirty="0"/>
              <a:t>The value of this remanent field </a:t>
            </a:r>
            <a:r>
              <a:rPr lang="en-US" sz="800" b="1" dirty="0"/>
              <a:t>depends mainly on the coercive force </a:t>
            </a:r>
            <a:r>
              <a:rPr lang="en-US" sz="800" dirty="0"/>
              <a:t>of the steel which </a:t>
            </a:r>
            <a:br>
              <a:rPr lang="en-US" sz="800" dirty="0"/>
            </a:br>
            <a:r>
              <a:rPr lang="en-US" sz="800" dirty="0"/>
              <a:t>averages around 0.77 oersted. As the pulse current rises, the injection field value of 120 </a:t>
            </a:r>
            <a:br>
              <a:rPr lang="en-US" sz="800" dirty="0"/>
            </a:br>
            <a:r>
              <a:rPr lang="en-US" sz="800" dirty="0"/>
              <a:t>gauss should be reached simultaneously in all magnets.”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“</a:t>
            </a:r>
            <a:r>
              <a:rPr lang="en-US" sz="800" dirty="0"/>
              <a:t>Two related problems are involved: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800" dirty="0"/>
              <a:t>coercive force and low field permeability show standard deviations of 10% to 15% from </a:t>
            </a:r>
            <a:br>
              <a:rPr lang="en-US" sz="800" dirty="0"/>
            </a:br>
            <a:r>
              <a:rPr lang="en-US" sz="800" dirty="0"/>
              <a:t>the mean, and 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800" dirty="0"/>
              <a:t>both properties show an "aging" </a:t>
            </a:r>
            <a:r>
              <a:rPr lang="en-US" sz="800" b="1" dirty="0"/>
              <a:t>deterioration of 60% or more </a:t>
            </a:r>
            <a:r>
              <a:rPr lang="en-US" sz="800" dirty="0"/>
              <a:t>as determined by accelerated </a:t>
            </a:r>
            <a:br>
              <a:rPr lang="en-US" sz="800" dirty="0"/>
            </a:br>
            <a:r>
              <a:rPr lang="en-US" sz="800" dirty="0"/>
              <a:t>aging tests in which samples are subjected to 150°C for five days. 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800" dirty="0"/>
              <a:t>It is assumed that it will take </a:t>
            </a:r>
            <a:r>
              <a:rPr lang="en-US" sz="800" b="1" dirty="0"/>
              <a:t>at least 20 years </a:t>
            </a:r>
            <a:r>
              <a:rPr lang="en-US" sz="800" dirty="0"/>
              <a:t>for the same aging to take place at room </a:t>
            </a:r>
            <a:br>
              <a:rPr lang="en-US" sz="800" dirty="0"/>
            </a:br>
            <a:r>
              <a:rPr lang="en-US" sz="800" dirty="0"/>
              <a:t>temperature. Fortunately, the high field properties show no appreciable aging.”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AGS Design Report, </a:t>
            </a:r>
            <a:br>
              <a:rPr lang="en-US" sz="1600" dirty="0"/>
            </a:br>
            <a:r>
              <a:rPr lang="en-US" sz="1600" dirty="0"/>
              <a:t>December 1966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421409-9177-77DD-CCCF-B69C5043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2"/>
          <a:stretch>
            <a:fillRect/>
          </a:stretch>
        </p:blipFill>
        <p:spPr bwMode="auto">
          <a:xfrm>
            <a:off x="6096000" y="1644329"/>
            <a:ext cx="3005438" cy="35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5C436E-1E4B-57C6-BCD6-C26AF35EC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7715" r="16430" b="13342"/>
          <a:stretch>
            <a:fillRect/>
          </a:stretch>
        </p:blipFill>
        <p:spPr bwMode="auto">
          <a:xfrm>
            <a:off x="9364663" y="3552644"/>
            <a:ext cx="2212109" cy="13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ED664E-8F2B-87FD-3694-E9421287D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7591" b="13363"/>
          <a:stretch>
            <a:fillRect/>
          </a:stretch>
        </p:blipFill>
        <p:spPr bwMode="auto">
          <a:xfrm>
            <a:off x="9364663" y="1800225"/>
            <a:ext cx="268701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7A693-21C5-DC86-FDB9-E1E4AECC356A}"/>
              </a:ext>
            </a:extLst>
          </p:cNvPr>
          <p:cNvSpPr txBox="1"/>
          <p:nvPr/>
        </p:nvSpPr>
        <p:spPr>
          <a:xfrm>
            <a:off x="9686492" y="5120396"/>
            <a:ext cx="156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Magnetization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46366-F177-66C9-F459-E154107EE45B}"/>
              </a:ext>
            </a:extLst>
          </p:cNvPr>
          <p:cNvSpPr txBox="1"/>
          <p:nvPr/>
        </p:nvSpPr>
        <p:spPr>
          <a:xfrm>
            <a:off x="9364663" y="1237915"/>
            <a:ext cx="22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6008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F5143-BADD-DEA0-998D-6CA4A811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93A60D-B473-63F5-F3DD-6EE69B08B3F4}"/>
              </a:ext>
            </a:extLst>
          </p:cNvPr>
          <p:cNvSpPr txBox="1"/>
          <p:nvPr/>
        </p:nvSpPr>
        <p:spPr>
          <a:xfrm>
            <a:off x="1141714" y="539418"/>
            <a:ext cx="5462286" cy="564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Magnets – Modelling</a:t>
            </a:r>
          </a:p>
          <a:p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The AGS main magnets are rectangular bends, rather than arc bends. The nonzero gradients generate an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600" dirty="0"/>
              <a:t>-dependent field along the closed orbit.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Therefore, natural coordinate system for such a magnet is the Cartesian system, rather than the typical choice of cylindrical, curvilinear coordinates.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This means that the closed orbit will not be zero throughout the main magnets, complicating simulations.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Fortunately, this avoids the confusion surrounding multipole fields in curvilinear coordinates.</a:t>
            </a:r>
          </a:p>
        </p:txBody>
      </p:sp>
    </p:spTree>
    <p:extLst>
      <p:ext uri="{BB962C8B-B14F-4D97-AF65-F5344CB8AC3E}">
        <p14:creationId xmlns:p14="http://schemas.microsoft.com/office/powerpoint/2010/main" val="20334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E0686-AC6B-16B4-5563-4E92CEFB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CC11EB-E766-2B85-CB1C-C7630E5DEF62}"/>
                  </a:ext>
                </a:extLst>
              </p:cNvPr>
              <p:cNvSpPr txBox="1"/>
              <p:nvPr/>
            </p:nvSpPr>
            <p:spPr>
              <a:xfrm>
                <a:off x="1141714" y="539418"/>
                <a:ext cx="8973836" cy="5987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Main Magnets – Beam-based diagnostics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Opportunities for beam-based diagnostics include:</a:t>
                </a:r>
              </a:p>
              <a:p>
                <a:endParaRPr lang="en-US" sz="1600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u="sng" dirty="0"/>
                  <a:t>Tune vs energy</a:t>
                </a:r>
                <a:r>
                  <a:rPr lang="en-US" sz="1600" dirty="0"/>
                  <a:t> measurements for bare AGS below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-transition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Tune deviation (vs energy?) due to </a:t>
                </a:r>
                <a:r>
                  <a:rPr lang="en-US" sz="1600" u="sng" dirty="0" err="1"/>
                  <a:t>backleg</a:t>
                </a:r>
                <a:r>
                  <a:rPr lang="en-US" sz="1600" u="sng" dirty="0"/>
                  <a:t>-winding bump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u="sng" dirty="0"/>
                  <a:t>Chrom vs energy</a:t>
                </a:r>
                <a:r>
                  <a:rPr lang="en-US" sz="1600" dirty="0"/>
                  <a:t> measurements for bare AGS below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-transition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u="sng" dirty="0"/>
                  <a:t>Minimum injection/storage energy</a:t>
                </a:r>
                <a:r>
                  <a:rPr lang="en-US" sz="1600" dirty="0"/>
                  <a:t> in AGS (remnant magnetization)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sz="1600" u="sng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sz="1600" u="sng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Understanding effects of misalignments and tilts on optics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Need to perform Bayesian inference on K1 at low energies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CC11EB-E766-2B85-CB1C-C7630E5DE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14" y="539418"/>
                <a:ext cx="8973836" cy="5987280"/>
              </a:xfrm>
              <a:prstGeom prst="rect">
                <a:avLst/>
              </a:prstGeom>
              <a:blipFill>
                <a:blip r:embed="rId2"/>
                <a:stretch>
                  <a:fillRect l="-2106"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1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F0C7-BC46-FA16-C4E8-73FEE944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E899C-A1C5-B770-8600-389673FB013C}"/>
              </a:ext>
            </a:extLst>
          </p:cNvPr>
          <p:cNvSpPr txBox="1"/>
          <p:nvPr/>
        </p:nvSpPr>
        <p:spPr>
          <a:xfrm>
            <a:off x="1141714" y="539418"/>
            <a:ext cx="5449586" cy="239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snakes - Warm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two partial, helical dipole snakes each produce an approximately constant field and generate a helical orbit distortion.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EF984E11-C1B7-F961-ABF7-1762220F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04" y="832786"/>
            <a:ext cx="3897313" cy="1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23DBA017-2A6F-2231-78E7-82532384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381882"/>
            <a:ext cx="2971800" cy="24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0C6FD577-607E-4BBF-8480-FAB435DDA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94" y="2913910"/>
            <a:ext cx="2184400" cy="18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CE64073F-26F2-336F-AB53-C5E29DCC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14" y="4730153"/>
            <a:ext cx="2161923" cy="17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C3F97-BE97-7C85-AE78-059D0C047DFB}"/>
                  </a:ext>
                </a:extLst>
              </p:cNvPr>
              <p:cNvSpPr txBox="1"/>
              <p:nvPr/>
            </p:nvSpPr>
            <p:spPr>
              <a:xfrm rot="16200000">
                <a:off x="665493" y="5474258"/>
                <a:ext cx="577530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C3F97-BE97-7C85-AE78-059D0C047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5493" y="5474258"/>
                <a:ext cx="577530" cy="161583"/>
              </a:xfrm>
              <a:prstGeom prst="rect">
                <a:avLst/>
              </a:prstGeom>
              <a:blipFill>
                <a:blip r:embed="rId6"/>
                <a:stretch>
                  <a:fillRect l="-7143" r="-3571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2F7A9-606B-F28C-2F12-7C6FE28AD815}"/>
                  </a:ext>
                </a:extLst>
              </p:cNvPr>
              <p:cNvSpPr txBox="1"/>
              <p:nvPr/>
            </p:nvSpPr>
            <p:spPr>
              <a:xfrm>
                <a:off x="3160288" y="6352057"/>
                <a:ext cx="70621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=31 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2F7A9-606B-F28C-2F12-7C6FE28AD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88" y="6352057"/>
                <a:ext cx="706219" cy="161583"/>
              </a:xfrm>
              <a:prstGeom prst="rect">
                <a:avLst/>
              </a:prstGeom>
              <a:blipFill>
                <a:blip r:embed="rId7"/>
                <a:stretch>
                  <a:fillRect l="-3509" t="-14286" r="-17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0" name="Picture 22">
            <a:extLst>
              <a:ext uri="{FF2B5EF4-FFF2-40B4-BE49-F238E27FC236}">
                <a16:creationId xmlns:a16="http://schemas.microsoft.com/office/drawing/2014/main" id="{337C5A5A-278B-D19C-E2FB-55A75F50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04" y="4848636"/>
            <a:ext cx="1932970" cy="15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CC21D416-D97A-3E36-F2F8-FB4E49A4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41" y="4730153"/>
            <a:ext cx="1932970" cy="1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78"/>
    </mc:Choice>
    <mc:Fallback>
      <p:transition spd="slow" advTm="275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8B40-9402-D159-2EEC-92F8E5E6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FC89C5-2640-DC05-81B2-F8A34B4AE87E}"/>
              </a:ext>
            </a:extLst>
          </p:cNvPr>
          <p:cNvSpPr txBox="1"/>
          <p:nvPr/>
        </p:nvSpPr>
        <p:spPr>
          <a:xfrm>
            <a:off x="1141714" y="539418"/>
            <a:ext cx="5449586" cy="239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snakes - Cold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two partial, helical dipole snakes each produce an approximately constant field and generate a helical orbit distortion.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22A825-6A68-DF58-B830-80F2A767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97" y="3277023"/>
            <a:ext cx="3848803" cy="27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227B18C-84C1-1792-4693-49F1809E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" y="3144798"/>
            <a:ext cx="2582862" cy="15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3D66D1D-631E-519A-BAFA-20B4648C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53" y="3848429"/>
            <a:ext cx="3775996" cy="20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EF47F47-63E9-240D-4087-3DB9733C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775028"/>
            <a:ext cx="337506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B22FCBC-92DB-A609-347C-EACD5024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682489"/>
            <a:ext cx="2460515" cy="17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Macintosh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Book Antiqua</vt:lpstr>
      <vt:lpstr>Calibri</vt:lpstr>
      <vt:lpstr>Cambria Math</vt:lpstr>
      <vt:lpstr>Franklin Gothic Book</vt:lpstr>
      <vt:lpstr>Optima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2022-11-29T15:51:52Z</dcterms:created>
  <dcterms:modified xsi:type="dcterms:W3CDTF">2025-10-20T17:36:47Z</dcterms:modified>
</cp:coreProperties>
</file>