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78" r:id="rId2"/>
    <p:sldMasterId id="2147483681" r:id="rId3"/>
  </p:sldMasterIdLst>
  <p:notesMasterIdLst>
    <p:notesMasterId r:id="rId41"/>
  </p:notesMasterIdLst>
  <p:sldIdLst>
    <p:sldId id="256" r:id="rId4"/>
    <p:sldId id="405" r:id="rId5"/>
    <p:sldId id="438" r:id="rId6"/>
    <p:sldId id="407" r:id="rId7"/>
    <p:sldId id="429" r:id="rId8"/>
    <p:sldId id="408" r:id="rId9"/>
    <p:sldId id="433" r:id="rId10"/>
    <p:sldId id="404" r:id="rId11"/>
    <p:sldId id="434" r:id="rId12"/>
    <p:sldId id="436" r:id="rId13"/>
    <p:sldId id="435" r:id="rId14"/>
    <p:sldId id="262" r:id="rId15"/>
    <p:sldId id="260" r:id="rId16"/>
    <p:sldId id="626" r:id="rId17"/>
    <p:sldId id="258" r:id="rId18"/>
    <p:sldId id="267" r:id="rId19"/>
    <p:sldId id="261" r:id="rId20"/>
    <p:sldId id="264" r:id="rId21"/>
    <p:sldId id="265" r:id="rId22"/>
    <p:sldId id="623" r:id="rId23"/>
    <p:sldId id="266" r:id="rId24"/>
    <p:sldId id="621" r:id="rId25"/>
    <p:sldId id="301" r:id="rId26"/>
    <p:sldId id="296" r:id="rId27"/>
    <p:sldId id="303" r:id="rId28"/>
    <p:sldId id="403" r:id="rId29"/>
    <p:sldId id="351" r:id="rId30"/>
    <p:sldId id="322" r:id="rId31"/>
    <p:sldId id="627" r:id="rId32"/>
    <p:sldId id="625" r:id="rId33"/>
    <p:sldId id="628" r:id="rId34"/>
    <p:sldId id="624" r:id="rId35"/>
    <p:sldId id="352" r:id="rId36"/>
    <p:sldId id="348" r:id="rId37"/>
    <p:sldId id="421" r:id="rId38"/>
    <p:sldId id="350" r:id="rId39"/>
    <p:sldId id="629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28"/>
    <p:restoredTop sz="94694"/>
  </p:normalViewPr>
  <p:slideViewPr>
    <p:cSldViewPr snapToGrid="0" snapToObjects="1">
      <p:cViewPr varScale="1">
        <p:scale>
          <a:sx n="107" d="100"/>
          <a:sy n="107" d="100"/>
        </p:scale>
        <p:origin x="592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0" Type="http://schemas.openxmlformats.org/officeDocument/2006/relationships/slide" Target="slides/slide17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10/4/25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8A4A48-666C-754D-840E-C8EDC23737DC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428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Operators try to be proactive,</a:t>
            </a:r>
            <a:r>
              <a:rPr lang="en-US" baseline="0"/>
              <a:t> but mostly are reactive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E6A581-DC72-9747-80E1-64DBA5FDFCF3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017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 lot of the time we want</a:t>
            </a:r>
            <a:r>
              <a:rPr lang="en-US" baseline="0"/>
              <a:t> to learn how to keep some signal at zero.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E6A581-DC72-9747-80E1-64DBA5FDFCF3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715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E6A581-DC72-9747-80E1-64DBA5FDFCF3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7239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F545CC-19F8-4345-8143-8E0D0782715C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704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F545CC-19F8-4345-8143-8E0D0782715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62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0418" name="Notes Placeholder 2"/>
          <p:cNvSpPr txBox="1"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1442" name="Notes Placeholder 2"/>
          <p:cNvSpPr txBox="1"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685326"/>
            <a:ext cx="10334625" cy="1803939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0000"/>
          </a:blip>
          <a:srcRect/>
          <a:stretch/>
        </p:blipFill>
        <p:spPr>
          <a:xfrm>
            <a:off x="8418740" y="5755088"/>
            <a:ext cx="317318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B9936-FAB5-9EBF-DB16-5617F4349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BA5EB6-5FCC-299F-9351-B72D8C42B5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292454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2025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Stephen Brooks, high energy collider workshop, Galileo Galilei Institute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EC404-890E-41D9-B785-78F74B1E75A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5102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08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DC64"/>
                </a:solidFill>
              </a:defRPr>
            </a:lvl3pPr>
            <a:lvl4pP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defRPr>
                <a:solidFill>
                  <a:srgbClr val="C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2025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Stephen Brooks, high energy collider workshop, Galileo Galilei Institute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E1426-49D9-4400-AE85-1D8D350657F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865244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2800" y="762001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25146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750047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6600" y="6283326"/>
            <a:ext cx="55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639EDC08-337F-1449-B7EA-1DF7D67DF9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5725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2320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650602"/>
            <a:ext cx="10334625" cy="1838663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418740" y="5742910"/>
            <a:ext cx="317318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6600" y="6283326"/>
            <a:ext cx="55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639EDC08-337F-1449-B7EA-1DF7D67DF9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4880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5816600" y="6283326"/>
            <a:ext cx="55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639EDC08-337F-1449-B7EA-1DF7D67DF9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4114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6600" y="6283326"/>
            <a:ext cx="55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639EDC08-337F-1449-B7EA-1DF7D67DF9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0334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6600" y="6283326"/>
            <a:ext cx="55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639EDC08-337F-1449-B7EA-1DF7D67DF9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2569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6600" y="6324600"/>
            <a:ext cx="55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639EDC08-337F-1449-B7EA-1DF7D67DF9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1213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6600" y="6283326"/>
            <a:ext cx="55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639EDC08-337F-1449-B7EA-1DF7D67DF9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8167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74025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01499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103632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990600"/>
            <a:ext cx="543560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46800" y="990600"/>
            <a:ext cx="5435600" cy="251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46800" y="3657600"/>
            <a:ext cx="5435600" cy="251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0600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4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rot="10800000">
            <a:off x="10128251" y="0"/>
            <a:ext cx="2063749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800"/>
          </a:p>
        </p:txBody>
      </p:sp>
      <p:sp>
        <p:nvSpPr>
          <p:cNvPr id="7" name="Rectangle 6"/>
          <p:cNvSpPr/>
          <p:nvPr userDrawn="1"/>
        </p:nvSpPr>
        <p:spPr>
          <a:xfrm>
            <a:off x="1" y="0"/>
            <a:ext cx="2063751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800"/>
          </a:p>
        </p:txBody>
      </p:sp>
      <p:sp>
        <p:nvSpPr>
          <p:cNvPr id="205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205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July 2025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26678" y="6356351"/>
            <a:ext cx="41386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Stephen Brooks, high energy collider workshop, Galileo Galilei Institute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 Light" pitchFamily="34" charset="0"/>
              </a:defRPr>
            </a:lvl1pPr>
          </a:lstStyle>
          <a:p>
            <a:pPr>
              <a:defRPr/>
            </a:pPr>
            <a:fld id="{6FD7CC7B-9D0C-4FC1-993A-D4FA53C1AD4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29957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en-GB" sz="4400" kern="1200" dirty="0">
          <a:solidFill>
            <a:srgbClr val="A080C0"/>
          </a:solidFill>
          <a:latin typeface="Calibri Light" panose="020F030202020403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080C0"/>
          </a:solidFill>
          <a:latin typeface="Calibri Light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080C0"/>
          </a:solidFill>
          <a:latin typeface="Calibri Light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080C0"/>
          </a:solidFill>
          <a:latin typeface="Calibri Light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080C0"/>
          </a:solidFill>
          <a:latin typeface="Calibri Light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bg1"/>
          </a:solidFill>
          <a:latin typeface="Calibri Light" panose="020F03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800" kern="1200" dirty="0">
          <a:solidFill>
            <a:srgbClr val="00B0F0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lang="en-US" sz="2400" kern="1200" dirty="0">
          <a:solidFill>
            <a:srgbClr val="00DC64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000" kern="1200" dirty="0">
          <a:solidFill>
            <a:srgbClr val="E46C0A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lang="en-GB" sz="2000" kern="1200" dirty="0">
          <a:solidFill>
            <a:srgbClr val="C00000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86000">
              <a:schemeClr val="bg2">
                <a:lumMod val="50000"/>
              </a:schemeClr>
            </a:gs>
            <a:gs pos="100000">
              <a:schemeClr val="bg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52400"/>
            <a:ext cx="10972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066800"/>
            <a:ext cx="10972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6600" y="6283326"/>
            <a:ext cx="55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639EDC08-337F-1449-B7EA-1DF7D67DF9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768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u="sng">
          <a:solidFill>
            <a:schemeClr val="bg1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u="sng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u="sng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u="sng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u="sng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ＭＳ Ｐゴシック" charset="0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+mn-ea"/>
          <a:cs typeface="ＭＳ Ｐゴシック" charset="-128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ＭＳ Ｐゴシック" charset="-128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+mn-ea"/>
          <a:cs typeface="ＭＳ Ｐゴシック" charset="-128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  <a:cs typeface="ＭＳ Ｐゴシック" charset="-128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9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2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tif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0.tiff"/><Relationship Id="rId4" Type="http://schemas.openxmlformats.org/officeDocument/2006/relationships/image" Target="../media/image49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9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f"/><Relationship Id="rId3" Type="http://schemas.openxmlformats.org/officeDocument/2006/relationships/image" Target="../media/image13.tiff"/><Relationship Id="rId7" Type="http://schemas.openxmlformats.org/officeDocument/2006/relationships/image" Target="../media/image1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Slow Extraction Stuff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October 21, 2025		Cornell University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Kevin Brown, C-AD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What does it look like?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9EDC08-337F-1449-B7EA-1DF7D67DF905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92" y="1398485"/>
            <a:ext cx="5972009" cy="50674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1800" y="869213"/>
            <a:ext cx="3708400" cy="425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2496" y="1414259"/>
            <a:ext cx="5584315" cy="505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293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Tracking Simulations: J-PARC SE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9EDC08-337F-1449-B7EA-1DF7D67DF905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613" y="932956"/>
            <a:ext cx="7604775" cy="54080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5E1B33-7CB3-070D-8FB6-093324E54905}"/>
              </a:ext>
            </a:extLst>
          </p:cNvPr>
          <p:cNvSpPr txBox="1"/>
          <p:nvPr/>
        </p:nvSpPr>
        <p:spPr>
          <a:xfrm>
            <a:off x="0" y="6340973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800" dirty="0">
                <a:effectLst/>
                <a:latin typeface="TimesNewRomanPSMT"/>
              </a:rPr>
              <a:t>BNL-99420-2013-TECH C-A/AP/270;BNL-99420-2013-IR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342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3F077DB-32BB-8D48-8248-FA15EDB74060}"/>
              </a:ext>
            </a:extLst>
          </p:cNvPr>
          <p:cNvGrpSpPr/>
          <p:nvPr/>
        </p:nvGrpSpPr>
        <p:grpSpPr>
          <a:xfrm>
            <a:off x="272079" y="1133923"/>
            <a:ext cx="11647841" cy="4126598"/>
            <a:chOff x="-48069" y="548640"/>
            <a:chExt cx="11647841" cy="4126598"/>
          </a:xfrm>
        </p:grpSpPr>
        <p:cxnSp>
          <p:nvCxnSpPr>
            <p:cNvPr id="2" name="Straight Connector 1">
              <a:extLst>
                <a:ext uri="{FF2B5EF4-FFF2-40B4-BE49-F238E27FC236}">
                  <a16:creationId xmlns:a16="http://schemas.microsoft.com/office/drawing/2014/main" id="{F8ACFC9D-81E6-FA4A-96D9-5223A48D1725}"/>
                </a:ext>
              </a:extLst>
            </p:cNvPr>
            <p:cNvCxnSpPr>
              <a:cxnSpLocks/>
            </p:cNvCxnSpPr>
            <p:nvPr/>
          </p:nvCxnSpPr>
          <p:spPr>
            <a:xfrm>
              <a:off x="2689682" y="711667"/>
              <a:ext cx="0" cy="3963571"/>
            </a:xfrm>
            <a:prstGeom prst="line">
              <a:avLst/>
            </a:prstGeom>
            <a:ln w="25400">
              <a:solidFill>
                <a:schemeClr val="tx1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701D0EF-52C3-5645-89B4-32C29DE573DA}"/>
                </a:ext>
              </a:extLst>
            </p:cNvPr>
            <p:cNvCxnSpPr>
              <a:cxnSpLocks/>
            </p:cNvCxnSpPr>
            <p:nvPr/>
          </p:nvCxnSpPr>
          <p:spPr>
            <a:xfrm>
              <a:off x="2035277" y="4146569"/>
              <a:ext cx="8067368" cy="0"/>
            </a:xfrm>
            <a:prstGeom prst="line">
              <a:avLst/>
            </a:prstGeom>
            <a:ln w="25400">
              <a:solidFill>
                <a:schemeClr val="tx1"/>
              </a:solidFill>
              <a:headEnd type="none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riangle 4">
              <a:extLst>
                <a:ext uri="{FF2B5EF4-FFF2-40B4-BE49-F238E27FC236}">
                  <a16:creationId xmlns:a16="http://schemas.microsoft.com/office/drawing/2014/main" id="{8227DD81-6552-B94A-8E09-540BB8654B96}"/>
                </a:ext>
              </a:extLst>
            </p:cNvPr>
            <p:cNvSpPr/>
            <p:nvPr/>
          </p:nvSpPr>
          <p:spPr>
            <a:xfrm rot="10800000">
              <a:off x="3688269" y="1017531"/>
              <a:ext cx="4157872" cy="3129038"/>
            </a:xfrm>
            <a:prstGeom prst="triangle">
              <a:avLst>
                <a:gd name="adj" fmla="val 50313"/>
              </a:avLst>
            </a:prstGeom>
            <a:pattFill prst="pct5">
              <a:fgClr>
                <a:schemeClr val="tx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90B930E-29DE-2849-B8EA-DD1DE0E8F387}"/>
                </a:ext>
              </a:extLst>
            </p:cNvPr>
            <p:cNvCxnSpPr>
              <a:stCxn id="5" idx="0"/>
              <a:endCxn id="5" idx="2"/>
            </p:cNvCxnSpPr>
            <p:nvPr/>
          </p:nvCxnSpPr>
          <p:spPr>
            <a:xfrm flipV="1">
              <a:off x="5754191" y="1017531"/>
              <a:ext cx="2091950" cy="312903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B655F56-CA8B-EA4E-AD29-ACD16D119CF2}"/>
                </a:ext>
              </a:extLst>
            </p:cNvPr>
            <p:cNvCxnSpPr>
              <a:cxnSpLocks/>
              <a:endCxn id="5" idx="4"/>
            </p:cNvCxnSpPr>
            <p:nvPr/>
          </p:nvCxnSpPr>
          <p:spPr>
            <a:xfrm flipH="1" flipV="1">
              <a:off x="3688269" y="1017531"/>
              <a:ext cx="2065922" cy="312903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E2BA32B3-59BC-B84D-8497-D9A20F9EB18B}"/>
                </a:ext>
              </a:extLst>
            </p:cNvPr>
            <p:cNvCxnSpPr/>
            <p:nvPr/>
          </p:nvCxnSpPr>
          <p:spPr>
            <a:xfrm>
              <a:off x="4633993" y="2433234"/>
              <a:ext cx="2262753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E398C36-9D2F-CF4C-946F-57B980690D91}"/>
                </a:ext>
              </a:extLst>
            </p:cNvPr>
            <p:cNvCxnSpPr>
              <a:cxnSpLocks/>
            </p:cNvCxnSpPr>
            <p:nvPr/>
          </p:nvCxnSpPr>
          <p:spPr>
            <a:xfrm>
              <a:off x="2689682" y="2433234"/>
              <a:ext cx="1944311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0F77490-8A6B-474D-8805-EB7D291DF8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32486" y="2433234"/>
              <a:ext cx="0" cy="171333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9D56E1E-89A6-EE48-9FE1-43FDE46432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96746" y="2433234"/>
              <a:ext cx="0" cy="171333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5E464B7-C3F6-2D4D-BF68-E4563CD280F6}"/>
                </a:ext>
              </a:extLst>
            </p:cNvPr>
            <p:cNvSpPr txBox="1"/>
            <p:nvPr/>
          </p:nvSpPr>
          <p:spPr>
            <a:xfrm>
              <a:off x="6953889" y="3303709"/>
              <a:ext cx="8515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Stable</a:t>
              </a:r>
            </a:p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Region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EB87E18-BD3D-3847-B9D3-386E13B65694}"/>
                </a:ext>
              </a:extLst>
            </p:cNvPr>
            <p:cNvSpPr txBox="1"/>
            <p:nvPr/>
          </p:nvSpPr>
          <p:spPr>
            <a:xfrm>
              <a:off x="3561632" y="3303708"/>
              <a:ext cx="8515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Stable</a:t>
              </a:r>
            </a:p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Region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50F4409-BD6D-0E49-9456-419E62B3475F}"/>
                </a:ext>
              </a:extLst>
            </p:cNvPr>
            <p:cNvSpPr txBox="1"/>
            <p:nvPr/>
          </p:nvSpPr>
          <p:spPr>
            <a:xfrm>
              <a:off x="5340872" y="1158362"/>
              <a:ext cx="101604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Unstable</a:t>
              </a:r>
            </a:p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Region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1B1C345E-BF63-E44D-B5BC-435990AEDA1C}"/>
                    </a:ext>
                  </a:extLst>
                </p:cNvPr>
                <p:cNvSpPr txBox="1"/>
                <p:nvPr/>
              </p:nvSpPr>
              <p:spPr>
                <a:xfrm>
                  <a:off x="1194061" y="832864"/>
                  <a:ext cx="1441485" cy="70474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Amplitude A,</a:t>
                  </a:r>
                </a:p>
                <a:p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rad>
                    </m:oMath>
                  </a14:m>
                  <a:r>
                    <a: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or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</m:rad>
                    </m:oMath>
                  </a14:m>
                  <a:endPara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1B1C345E-BF63-E44D-B5BC-435990AEDA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94061" y="832864"/>
                  <a:ext cx="1441485" cy="704745"/>
                </a:xfrm>
                <a:prstGeom prst="rect">
                  <a:avLst/>
                </a:prstGeom>
                <a:blipFill>
                  <a:blip r:embed="rId2"/>
                  <a:stretch>
                    <a:fillRect l="-2609" t="-3571" r="-1739" b="-89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8CC55D7-C22B-D24C-AE05-9D2A9EB969EE}"/>
                </a:ext>
              </a:extLst>
            </p:cNvPr>
            <p:cNvSpPr txBox="1"/>
            <p:nvPr/>
          </p:nvSpPr>
          <p:spPr>
            <a:xfrm>
              <a:off x="2251123" y="2254493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12244C3-8221-244A-BBC9-3F1F23884CC8}"/>
                </a:ext>
              </a:extLst>
            </p:cNvPr>
            <p:cNvSpPr txBox="1"/>
            <p:nvPr/>
          </p:nvSpPr>
          <p:spPr>
            <a:xfrm>
              <a:off x="9085811" y="4226238"/>
              <a:ext cx="8818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Tune, </a:t>
              </a:r>
              <a:r>
                <a:rPr lang="en-US" dirty="0">
                  <a:latin typeface="Symbol" pitchFamily="2" charset="2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0C1C560-1B7E-9D4C-A739-3AF0C3C699C9}"/>
                </a:ext>
              </a:extLst>
            </p:cNvPr>
            <p:cNvSpPr txBox="1"/>
            <p:nvPr/>
          </p:nvSpPr>
          <p:spPr>
            <a:xfrm>
              <a:off x="5848895" y="548640"/>
              <a:ext cx="15522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resonance line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13CF3751-25DE-5443-828C-C640B16AC00F}"/>
                </a:ext>
              </a:extLst>
            </p:cNvPr>
            <p:cNvCxnSpPr>
              <a:cxnSpLocks/>
              <a:stCxn id="32" idx="1"/>
            </p:cNvCxnSpPr>
            <p:nvPr/>
          </p:nvCxnSpPr>
          <p:spPr>
            <a:xfrm flipH="1">
              <a:off x="4085445" y="733306"/>
              <a:ext cx="1763450" cy="869442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11A12CBF-C6AE-5C46-BD0A-BBE998D3E691}"/>
                </a:ext>
              </a:extLst>
            </p:cNvPr>
            <p:cNvCxnSpPr>
              <a:cxnSpLocks/>
              <a:stCxn id="32" idx="3"/>
            </p:cNvCxnSpPr>
            <p:nvPr/>
          </p:nvCxnSpPr>
          <p:spPr>
            <a:xfrm>
              <a:off x="7401115" y="733306"/>
              <a:ext cx="198498" cy="59673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8B935F3-0EEA-094A-A68F-295E7ABE7985}"/>
                </a:ext>
              </a:extLst>
            </p:cNvPr>
            <p:cNvSpPr txBox="1"/>
            <p:nvPr/>
          </p:nvSpPr>
          <p:spPr>
            <a:xfrm>
              <a:off x="5061594" y="2120384"/>
              <a:ext cx="143020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stopband for</a:t>
              </a:r>
            </a:p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particle with </a:t>
              </a:r>
            </a:p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amplitude A</a:t>
              </a:r>
              <a:r>
                <a:rPr 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229A2B52-3E16-6D4E-B233-0DE4B0451D2B}"/>
                    </a:ext>
                  </a:extLst>
                </p:cNvPr>
                <p:cNvSpPr txBox="1"/>
                <p:nvPr/>
              </p:nvSpPr>
              <p:spPr>
                <a:xfrm>
                  <a:off x="3757406" y="4226238"/>
                  <a:ext cx="1482474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𝑟𝑒𝑠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−|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(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)|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229A2B52-3E16-6D4E-B233-0DE4B0451D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57406" y="4226238"/>
                  <a:ext cx="1482474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1695" t="-4348" r="-5085" b="-304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2786F900-3C20-2F44-9CB1-6317ACA9FDF5}"/>
                    </a:ext>
                  </a:extLst>
                </p:cNvPr>
                <p:cNvSpPr txBox="1"/>
                <p:nvPr/>
              </p:nvSpPr>
              <p:spPr>
                <a:xfrm>
                  <a:off x="6535614" y="4214374"/>
                  <a:ext cx="1482474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𝑟𝑒𝑠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+|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(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)|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2786F900-3C20-2F44-9CB1-6317ACA9FD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35614" y="4214374"/>
                  <a:ext cx="1482474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2564" t="-4348" r="-4274" b="-347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3D8B2620-762E-2F43-944F-83152DA85E6E}"/>
                    </a:ext>
                  </a:extLst>
                </p:cNvPr>
                <p:cNvSpPr txBox="1"/>
                <p:nvPr/>
              </p:nvSpPr>
              <p:spPr>
                <a:xfrm>
                  <a:off x="5450356" y="4208562"/>
                  <a:ext cx="652676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𝑟𝑒𝑠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3D8B2620-762E-2F43-944F-83152DA85E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50356" y="4208562"/>
                  <a:ext cx="652676" cy="276999"/>
                </a:xfrm>
                <a:prstGeom prst="rect">
                  <a:avLst/>
                </a:prstGeom>
                <a:blipFill>
                  <a:blip r:embed="rId5"/>
                  <a:stretch>
                    <a:fillRect b="-86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08E5AA3-DDB2-0D41-B524-D95145FAE5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97838" y="1795915"/>
              <a:ext cx="2043256" cy="1572268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BA019565-02F0-3E4D-BAAB-8E0DE4C96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286334" y="2471619"/>
              <a:ext cx="2043256" cy="1572268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0926AA6-AD5C-4B49-A980-5C5D55306D97}"/>
                </a:ext>
              </a:extLst>
            </p:cNvPr>
            <p:cNvSpPr txBox="1"/>
            <p:nvPr/>
          </p:nvSpPr>
          <p:spPr>
            <a:xfrm>
              <a:off x="8773293" y="3017874"/>
              <a:ext cx="282647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Separatrix for particles</a:t>
              </a:r>
            </a:p>
            <a:p>
              <a:r>
                <a:rPr lang="en-US" dirty="0"/>
                <a:t>encountering the resonance</a:t>
              </a:r>
            </a:p>
            <a:p>
              <a:r>
                <a:rPr lang="en-US" dirty="0"/>
                <a:t>from above.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F7AFF11-E382-2643-A91D-359613D4A77F}"/>
                </a:ext>
              </a:extLst>
            </p:cNvPr>
            <p:cNvSpPr txBox="1"/>
            <p:nvPr/>
          </p:nvSpPr>
          <p:spPr>
            <a:xfrm>
              <a:off x="-48069" y="1711514"/>
              <a:ext cx="282647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Separatrix for particles</a:t>
              </a:r>
            </a:p>
            <a:p>
              <a:r>
                <a:rPr lang="en-US" dirty="0"/>
                <a:t>encountering the resonance</a:t>
              </a:r>
            </a:p>
            <a:p>
              <a:r>
                <a:rPr lang="en-US" dirty="0"/>
                <a:t>from below.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29F19E01-01B5-974B-9BB8-5B6F15D2A408}"/>
                </a:ext>
              </a:extLst>
            </p:cNvPr>
            <p:cNvCxnSpPr>
              <a:cxnSpLocks/>
              <a:stCxn id="47" idx="1"/>
            </p:cNvCxnSpPr>
            <p:nvPr/>
          </p:nvCxnSpPr>
          <p:spPr>
            <a:xfrm flipH="1">
              <a:off x="6654830" y="2582049"/>
              <a:ext cx="1543008" cy="384217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1AA9728F-36BB-CD48-9754-DA4F72DA16F5}"/>
                </a:ext>
              </a:extLst>
            </p:cNvPr>
            <p:cNvCxnSpPr>
              <a:cxnSpLocks/>
              <a:stCxn id="48" idx="1"/>
            </p:cNvCxnSpPr>
            <p:nvPr/>
          </p:nvCxnSpPr>
          <p:spPr>
            <a:xfrm flipV="1">
              <a:off x="2329590" y="3136565"/>
              <a:ext cx="2637580" cy="121188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itle 1">
            <a:extLst>
              <a:ext uri="{FF2B5EF4-FFF2-40B4-BE49-F238E27FC236}">
                <a16:creationId xmlns:a16="http://schemas.microsoft.com/office/drawing/2014/main" id="{C1780258-2200-AD4C-B371-116C422E89A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Tune - Amplitude Diagram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D8284C-3016-3EDB-6BAB-33BC7E4D91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0859" y="5304873"/>
            <a:ext cx="2870200" cy="787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245B2F-24E5-A47C-326F-51A6C702F16B}"/>
              </a:ext>
            </a:extLst>
          </p:cNvPr>
          <p:cNvSpPr txBox="1"/>
          <p:nvPr/>
        </p:nvSpPr>
        <p:spPr>
          <a:xfrm>
            <a:off x="2797329" y="5476637"/>
            <a:ext cx="51735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size of the stable area is a function of the tune and amplitude of the particles going into resonance.</a:t>
            </a:r>
          </a:p>
        </p:txBody>
      </p:sp>
    </p:spTree>
    <p:extLst>
      <p:ext uri="{BB962C8B-B14F-4D97-AF65-F5344CB8AC3E}">
        <p14:creationId xmlns:p14="http://schemas.microsoft.com/office/powerpoint/2010/main" val="20405324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C2888-3F5C-4F4F-AD58-27FE6DE4F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Tune - Amplitude Diagram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31C341-1F17-5A45-8F6C-DD8B99C7D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66" y="1590404"/>
            <a:ext cx="11703501" cy="41381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2D22DF-2CA4-7C46-9089-3AE60BD45E69}"/>
              </a:ext>
            </a:extLst>
          </p:cNvPr>
          <p:cNvSpPr txBox="1"/>
          <p:nvPr/>
        </p:nvSpPr>
        <p:spPr>
          <a:xfrm>
            <a:off x="1669773" y="2580926"/>
            <a:ext cx="1016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Unstable</a:t>
            </a:r>
          </a:p>
          <a:p>
            <a:r>
              <a:rPr lang="en-US" dirty="0"/>
              <a:t>Region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08142FCF-969A-FFD9-2F0C-4589E50CCDA3}"/>
              </a:ext>
            </a:extLst>
          </p:cNvPr>
          <p:cNvSpPr/>
          <p:nvPr/>
        </p:nvSpPr>
        <p:spPr bwMode="auto">
          <a:xfrm>
            <a:off x="4059032" y="2951868"/>
            <a:ext cx="45719" cy="1112690"/>
          </a:xfrm>
          <a:custGeom>
            <a:avLst/>
            <a:gdLst>
              <a:gd name="connsiteX0" fmla="*/ 0 w 96322"/>
              <a:gd name="connsiteY0" fmla="*/ 2268228 h 2315729"/>
              <a:gd name="connsiteX1" fmla="*/ 83128 w 96322"/>
              <a:gd name="connsiteY1" fmla="*/ 41 h 2315729"/>
              <a:gd name="connsiteX2" fmla="*/ 95003 w 96322"/>
              <a:gd name="connsiteY2" fmla="*/ 2315729 h 2315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6322" h="2315729">
                <a:moveTo>
                  <a:pt x="0" y="2268228"/>
                </a:moveTo>
                <a:cubicBezTo>
                  <a:pt x="33647" y="1130176"/>
                  <a:pt x="67294" y="-7876"/>
                  <a:pt x="83128" y="41"/>
                </a:cubicBezTo>
                <a:cubicBezTo>
                  <a:pt x="98962" y="7958"/>
                  <a:pt x="96982" y="1161843"/>
                  <a:pt x="95003" y="2315729"/>
                </a:cubicBezTo>
              </a:path>
            </a:pathLst>
          </a:custGeom>
          <a:noFill/>
          <a:ln w="317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F7664D63-BF7A-203C-3523-E99136EBE135}"/>
              </a:ext>
            </a:extLst>
          </p:cNvPr>
          <p:cNvSpPr/>
          <p:nvPr/>
        </p:nvSpPr>
        <p:spPr bwMode="auto">
          <a:xfrm rot="10800000">
            <a:off x="4059030" y="4018668"/>
            <a:ext cx="45719" cy="970339"/>
          </a:xfrm>
          <a:custGeom>
            <a:avLst/>
            <a:gdLst>
              <a:gd name="connsiteX0" fmla="*/ 0 w 96322"/>
              <a:gd name="connsiteY0" fmla="*/ 2268228 h 2315729"/>
              <a:gd name="connsiteX1" fmla="*/ 83128 w 96322"/>
              <a:gd name="connsiteY1" fmla="*/ 41 h 2315729"/>
              <a:gd name="connsiteX2" fmla="*/ 95003 w 96322"/>
              <a:gd name="connsiteY2" fmla="*/ 2315729 h 2315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6322" h="2315729">
                <a:moveTo>
                  <a:pt x="0" y="2268228"/>
                </a:moveTo>
                <a:cubicBezTo>
                  <a:pt x="33647" y="1130176"/>
                  <a:pt x="67294" y="-7876"/>
                  <a:pt x="83128" y="41"/>
                </a:cubicBezTo>
                <a:cubicBezTo>
                  <a:pt x="98962" y="7958"/>
                  <a:pt x="96982" y="1161843"/>
                  <a:pt x="95003" y="2315729"/>
                </a:cubicBezTo>
              </a:path>
            </a:pathLst>
          </a:custGeom>
          <a:noFill/>
          <a:ln w="317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89A992C2-AD0A-A954-F02E-C157CBC3FB82}"/>
              </a:ext>
            </a:extLst>
          </p:cNvPr>
          <p:cNvSpPr/>
          <p:nvPr/>
        </p:nvSpPr>
        <p:spPr bwMode="auto">
          <a:xfrm>
            <a:off x="3678869" y="3462323"/>
            <a:ext cx="45719" cy="837704"/>
          </a:xfrm>
          <a:custGeom>
            <a:avLst/>
            <a:gdLst>
              <a:gd name="connsiteX0" fmla="*/ 0 w 96322"/>
              <a:gd name="connsiteY0" fmla="*/ 2268228 h 2315729"/>
              <a:gd name="connsiteX1" fmla="*/ 83128 w 96322"/>
              <a:gd name="connsiteY1" fmla="*/ 41 h 2315729"/>
              <a:gd name="connsiteX2" fmla="*/ 95003 w 96322"/>
              <a:gd name="connsiteY2" fmla="*/ 2315729 h 2315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6322" h="2315729">
                <a:moveTo>
                  <a:pt x="0" y="2268228"/>
                </a:moveTo>
                <a:cubicBezTo>
                  <a:pt x="33647" y="1130176"/>
                  <a:pt x="67294" y="-7876"/>
                  <a:pt x="83128" y="41"/>
                </a:cubicBezTo>
                <a:cubicBezTo>
                  <a:pt x="98962" y="7958"/>
                  <a:pt x="96982" y="1161843"/>
                  <a:pt x="95003" y="2315729"/>
                </a:cubicBezTo>
              </a:path>
            </a:pathLst>
          </a:custGeom>
          <a:noFill/>
          <a:ln w="317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968730EA-33C2-124A-57AA-43B2069E61D6}"/>
              </a:ext>
            </a:extLst>
          </p:cNvPr>
          <p:cNvSpPr/>
          <p:nvPr/>
        </p:nvSpPr>
        <p:spPr bwMode="auto">
          <a:xfrm rot="10800000">
            <a:off x="3678868" y="4227673"/>
            <a:ext cx="45719" cy="761334"/>
          </a:xfrm>
          <a:custGeom>
            <a:avLst/>
            <a:gdLst>
              <a:gd name="connsiteX0" fmla="*/ 0 w 96322"/>
              <a:gd name="connsiteY0" fmla="*/ 2268228 h 2315729"/>
              <a:gd name="connsiteX1" fmla="*/ 83128 w 96322"/>
              <a:gd name="connsiteY1" fmla="*/ 41 h 2315729"/>
              <a:gd name="connsiteX2" fmla="*/ 95003 w 96322"/>
              <a:gd name="connsiteY2" fmla="*/ 2315729 h 2315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6322" h="2315729">
                <a:moveTo>
                  <a:pt x="0" y="2268228"/>
                </a:moveTo>
                <a:cubicBezTo>
                  <a:pt x="33647" y="1130176"/>
                  <a:pt x="67294" y="-7876"/>
                  <a:pt x="83128" y="41"/>
                </a:cubicBezTo>
                <a:cubicBezTo>
                  <a:pt x="98962" y="7958"/>
                  <a:pt x="96982" y="1161843"/>
                  <a:pt x="95003" y="2315729"/>
                </a:cubicBezTo>
              </a:path>
            </a:pathLst>
          </a:custGeom>
          <a:noFill/>
          <a:ln w="317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3107508-3B81-51F5-459C-EF9E97B1E141}"/>
              </a:ext>
            </a:extLst>
          </p:cNvPr>
          <p:cNvSpPr/>
          <p:nvPr/>
        </p:nvSpPr>
        <p:spPr bwMode="auto">
          <a:xfrm>
            <a:off x="3165305" y="4300027"/>
            <a:ext cx="45720" cy="362408"/>
          </a:xfrm>
          <a:custGeom>
            <a:avLst/>
            <a:gdLst>
              <a:gd name="connsiteX0" fmla="*/ 0 w 96322"/>
              <a:gd name="connsiteY0" fmla="*/ 2268228 h 2315729"/>
              <a:gd name="connsiteX1" fmla="*/ 83128 w 96322"/>
              <a:gd name="connsiteY1" fmla="*/ 41 h 2315729"/>
              <a:gd name="connsiteX2" fmla="*/ 95003 w 96322"/>
              <a:gd name="connsiteY2" fmla="*/ 2315729 h 2315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6322" h="2315729">
                <a:moveTo>
                  <a:pt x="0" y="2268228"/>
                </a:moveTo>
                <a:cubicBezTo>
                  <a:pt x="33647" y="1130176"/>
                  <a:pt x="67294" y="-7876"/>
                  <a:pt x="83128" y="41"/>
                </a:cubicBezTo>
                <a:cubicBezTo>
                  <a:pt x="98962" y="7958"/>
                  <a:pt x="96982" y="1161843"/>
                  <a:pt x="95003" y="2315729"/>
                </a:cubicBezTo>
              </a:path>
            </a:pathLst>
          </a:custGeom>
          <a:noFill/>
          <a:ln w="317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EF4A4678-2A78-4243-9DC8-9961B718C0AC}"/>
              </a:ext>
            </a:extLst>
          </p:cNvPr>
          <p:cNvSpPr/>
          <p:nvPr/>
        </p:nvSpPr>
        <p:spPr bwMode="auto">
          <a:xfrm rot="10800000">
            <a:off x="3166400" y="4602144"/>
            <a:ext cx="45719" cy="386862"/>
          </a:xfrm>
          <a:custGeom>
            <a:avLst/>
            <a:gdLst>
              <a:gd name="connsiteX0" fmla="*/ 0 w 96322"/>
              <a:gd name="connsiteY0" fmla="*/ 2268228 h 2315729"/>
              <a:gd name="connsiteX1" fmla="*/ 83128 w 96322"/>
              <a:gd name="connsiteY1" fmla="*/ 41 h 2315729"/>
              <a:gd name="connsiteX2" fmla="*/ 95003 w 96322"/>
              <a:gd name="connsiteY2" fmla="*/ 2315729 h 2315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6322" h="2315729">
                <a:moveTo>
                  <a:pt x="0" y="2268228"/>
                </a:moveTo>
                <a:cubicBezTo>
                  <a:pt x="33647" y="1130176"/>
                  <a:pt x="67294" y="-7876"/>
                  <a:pt x="83128" y="41"/>
                </a:cubicBezTo>
                <a:cubicBezTo>
                  <a:pt x="98962" y="7958"/>
                  <a:pt x="96982" y="1161843"/>
                  <a:pt x="95003" y="2315729"/>
                </a:cubicBezTo>
              </a:path>
            </a:pathLst>
          </a:custGeom>
          <a:noFill/>
          <a:ln w="317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6079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928971-A8BE-5A12-F758-90D1F2C0F5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9EDC08-337F-1449-B7EA-1DF7D67DF90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0BCD24-4D7D-FA75-2721-75F5C8B65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7270" y="142504"/>
            <a:ext cx="7987416" cy="64006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C704C8-853F-EA33-3E03-BAD68841879B}"/>
              </a:ext>
            </a:extLst>
          </p:cNvPr>
          <p:cNvSpPr txBox="1"/>
          <p:nvPr/>
        </p:nvSpPr>
        <p:spPr>
          <a:xfrm>
            <a:off x="5522522" y="6499157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800" dirty="0">
                <a:effectLst/>
                <a:latin typeface="TimesNewRomanPSMT"/>
              </a:rPr>
              <a:t>BNL-99420-2013-TECH C-A/AP/270;BNL-99420-2013-IR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7588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EC8B32-9BB6-964C-86BF-9E95A3B6E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Spill Structure Theory 1: Harmonics analysis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9685DBE8-B555-4446-B3CD-F42D773F080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100709"/>
                <a:ext cx="10515600" cy="5165179"/>
              </a:xfrm>
            </p:spPr>
            <p:txBody>
              <a:bodyPr>
                <a:normAutofit fontScale="70000" lnSpcReduction="20000"/>
              </a:bodyPr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Spill is created by transforming the particle distribution in tune space into a continuous constant stream of particles.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𝑑𝑄</m:t>
                          </m:r>
                        </m:den>
                      </m:f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𝑑𝑄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den>
                          </m:f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Where,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Variations in tune can be expressed in terms of variations in </a:t>
                </a:r>
                <a:r>
                  <a:rPr lang="en-US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K(s)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l-G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𝐾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𝐾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l-G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Variations in dipole fields, orbit variations in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sextupoles</a:t>
                </a:r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modulate tune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l-G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𝜋</m:t>
                          </m:r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𝑄</m:t>
                                  </m:r>
                                </m:e>
                              </m:d>
                            </m:e>
                          </m:func>
                        </m:den>
                      </m:f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sub>
                          </m:sSub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𝑗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=1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Δ</m:t>
                              </m:r>
                              <m:sSub>
                                <m:sSubPr>
                                  <m:ctrlPr>
                                    <a:rPr lang="el-G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l-G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𝐵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  <m:r>
                                <a:rPr lang="el-G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el-G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el-G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l-G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3/2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l-G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l-G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1/2</m:t>
                                  </m:r>
                                </m:sup>
                              </m:sSubSup>
                              <m:r>
                                <a:rPr lang="el-G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∙</m:t>
                              </m:r>
                              <m:func>
                                <m:func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𝜋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𝑄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+</m:t>
                                      </m:r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e>
                              </m:func>
                            </m:e>
                          </m:nary>
                        </m:e>
                      </m:nary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9685DBE8-B555-4446-B3CD-F42D773F080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100709"/>
                <a:ext cx="10515600" cy="5165179"/>
              </a:xfrm>
              <a:blipFill>
                <a:blip r:embed="rId2"/>
                <a:stretch>
                  <a:fillRect l="-724" t="-1961" b="-29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62117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BD819F7-21A2-1C4C-8C90-7A90C9C75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Spill Structure Theory 2: Transit Time Theory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939CB1-8A78-E54C-9AE2-82010BD22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1015" y="1766887"/>
            <a:ext cx="5141627" cy="44876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AE75EB-88C0-B144-95D7-CEBF8E4E8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766887"/>
            <a:ext cx="5232816" cy="44885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F8B38E6-8638-0447-802A-4876C73C5A8A}"/>
                  </a:ext>
                </a:extLst>
              </p:cNvPr>
              <p:cNvSpPr txBox="1"/>
              <p:nvPr/>
            </p:nvSpPr>
            <p:spPr>
              <a:xfrm>
                <a:off x="3642609" y="1505445"/>
                <a:ext cx="1902765" cy="8182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𝑑h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den>
                      </m:f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𝑑𝑄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F8B38E6-8638-0447-802A-4876C73C5A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2609" y="1505445"/>
                <a:ext cx="1902765" cy="818237"/>
              </a:xfrm>
              <a:prstGeom prst="rect">
                <a:avLst/>
              </a:prstGeom>
              <a:blipFill>
                <a:blip r:embed="rId4"/>
                <a:stretch>
                  <a:fillRect l="-3974" t="-1538" r="-4636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810293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D82941-1A39-464C-86A1-047786D19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59" y="1115701"/>
            <a:ext cx="5414052" cy="35158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3D3141-060A-EF48-A71C-FA821A1CE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5578" y="3492190"/>
            <a:ext cx="8249587" cy="337768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E84BDB0-9106-554C-B367-5790AA6A0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820"/>
            <a:ext cx="7813964" cy="13255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Transit Time Theory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4680E1-A5DB-D640-90D8-9288EED8CB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2272" y="648962"/>
            <a:ext cx="5650409" cy="351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7392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9D2AB7-9585-C542-9CA6-1EECBE793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9152" y="281690"/>
            <a:ext cx="8242300" cy="2667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4137A5-BBF5-5340-A62E-A9A2A2089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9152" y="3850390"/>
            <a:ext cx="8521700" cy="284480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DB706DE-5D12-8343-88B1-2F65FCF04AD0}"/>
              </a:ext>
            </a:extLst>
          </p:cNvPr>
          <p:cNvCxnSpPr>
            <a:cxnSpLocks/>
          </p:cNvCxnSpPr>
          <p:nvPr/>
        </p:nvCxnSpPr>
        <p:spPr>
          <a:xfrm flipH="1">
            <a:off x="5036695" y="2563318"/>
            <a:ext cx="2353456" cy="1693888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DAC6F3F-C7C0-BB49-85D7-F3DACB155194}"/>
              </a:ext>
            </a:extLst>
          </p:cNvPr>
          <p:cNvSpPr txBox="1"/>
          <p:nvPr/>
        </p:nvSpPr>
        <p:spPr>
          <a:xfrm>
            <a:off x="3657601" y="3388725"/>
            <a:ext cx="1768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No PS Ripple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015D17-67AF-0742-BFBA-2B67335430D8}"/>
              </a:ext>
            </a:extLst>
          </p:cNvPr>
          <p:cNvSpPr txBox="1"/>
          <p:nvPr/>
        </p:nvSpPr>
        <p:spPr>
          <a:xfrm>
            <a:off x="7570033" y="3410262"/>
            <a:ext cx="31663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With 7.5 Hz Tune Ripple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91F805D9-CD2D-C24B-87C3-7D0614E79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813" y="306816"/>
            <a:ext cx="2567357" cy="395039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Spill Simulations</a:t>
            </a: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Using Transit Time Monte- Carlo Model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053E73-CE1F-CD40-981D-ACEF940AC922}"/>
              </a:ext>
            </a:extLst>
          </p:cNvPr>
          <p:cNvSpPr txBox="1"/>
          <p:nvPr/>
        </p:nvSpPr>
        <p:spPr>
          <a:xfrm>
            <a:off x="4189751" y="543925"/>
            <a:ext cx="20236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Transit time distribution for all particles entering resonance at the same time.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627987-6F09-2041-8A4E-E02D173A9F47}"/>
              </a:ext>
            </a:extLst>
          </p:cNvPr>
          <p:cNvSpPr txBox="1"/>
          <p:nvPr/>
        </p:nvSpPr>
        <p:spPr>
          <a:xfrm>
            <a:off x="2901935" y="3850390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#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E62995-3202-604B-BE31-9D5332398ADD}"/>
              </a:ext>
            </a:extLst>
          </p:cNvPr>
          <p:cNvSpPr txBox="1"/>
          <p:nvPr/>
        </p:nvSpPr>
        <p:spPr>
          <a:xfrm>
            <a:off x="7120683" y="3834122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24183305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7DCDD-3686-FC4E-9722-F5A3C6B2A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180" y="0"/>
            <a:ext cx="10515600" cy="999295"/>
          </a:xfrm>
        </p:spPr>
        <p:txBody>
          <a:bodyPr/>
          <a:lstStyle/>
          <a:p>
            <a:r>
              <a:rPr lang="en-US" u="sng" dirty="0">
                <a:solidFill>
                  <a:schemeClr val="tx1"/>
                </a:solidFill>
              </a:rPr>
              <a:t>Samples of Spills</a:t>
            </a:r>
          </a:p>
        </p:txBody>
      </p:sp>
      <p:pic>
        <p:nvPicPr>
          <p:cNvPr id="3" name="Content Placeholder 7">
            <a:extLst>
              <a:ext uri="{FF2B5EF4-FFF2-40B4-BE49-F238E27FC236}">
                <a16:creationId xmlns:a16="http://schemas.microsoft.com/office/drawing/2014/main" id="{11DA4D62-CB1C-7F4A-8432-9B02F579792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000">
            <a:off x="549683" y="1189964"/>
            <a:ext cx="4233266" cy="173583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E5D142-7E5C-704E-9160-1611965AD6C5}"/>
              </a:ext>
            </a:extLst>
          </p:cNvPr>
          <p:cNvSpPr txBox="1"/>
          <p:nvPr/>
        </p:nvSpPr>
        <p:spPr>
          <a:xfrm>
            <a:off x="464086" y="2965059"/>
            <a:ext cx="3975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Example of AGS Spill from 1990s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A5D8DAD-2EE1-2F47-8C6D-9FA7C36098B8}"/>
              </a:ext>
            </a:extLst>
          </p:cNvPr>
          <p:cNvCxnSpPr/>
          <p:nvPr/>
        </p:nvCxnSpPr>
        <p:spPr>
          <a:xfrm>
            <a:off x="1455689" y="1748553"/>
            <a:ext cx="2983422" cy="0"/>
          </a:xfrm>
          <a:prstGeom prst="straightConnector1">
            <a:avLst/>
          </a:prstGeom>
          <a:ln w="38100">
            <a:solidFill>
              <a:srgbClr val="FF0000"/>
            </a:solidFill>
            <a:headEnd type="stealth"/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7C9C1CB-2C12-E54B-833C-EE9073805C57}"/>
              </a:ext>
            </a:extLst>
          </p:cNvPr>
          <p:cNvSpPr txBox="1"/>
          <p:nvPr/>
        </p:nvSpPr>
        <p:spPr>
          <a:xfrm>
            <a:off x="2274703" y="1378421"/>
            <a:ext cx="103342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2.2 Seconds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A2D19E-AB88-C445-B4BD-01307458E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50489"/>
            <a:ext cx="5854700" cy="3365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090C80-1F30-5F4C-B10A-55A9AC140948}"/>
              </a:ext>
            </a:extLst>
          </p:cNvPr>
          <p:cNvSpPr txBox="1"/>
          <p:nvPr/>
        </p:nvSpPr>
        <p:spPr>
          <a:xfrm>
            <a:off x="3215361" y="3845147"/>
            <a:ext cx="2528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CNAO, </a:t>
            </a:r>
            <a:r>
              <a:rPr lang="en-US" dirty="0" err="1"/>
              <a:t>MedAustron</a:t>
            </a:r>
            <a:r>
              <a:rPr lang="en-US" dirty="0"/>
              <a:t>, Italy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B3FFC2-D009-6F4A-8988-0A7A865ECB18}"/>
              </a:ext>
            </a:extLst>
          </p:cNvPr>
          <p:cNvSpPr/>
          <p:nvPr/>
        </p:nvSpPr>
        <p:spPr>
          <a:xfrm>
            <a:off x="3475869" y="5693074"/>
            <a:ext cx="1740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effectLst/>
                <a:latin typeface="Arial" panose="020B0604020202020204" pitchFamily="34" charset="0"/>
              </a:rPr>
              <a:t>Air core quad feed forward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26FFD9-C5B3-234E-A672-FFA82B36CC80}"/>
              </a:ext>
            </a:extLst>
          </p:cNvPr>
          <p:cNvSpPr/>
          <p:nvPr/>
        </p:nvSpPr>
        <p:spPr>
          <a:xfrm>
            <a:off x="6501240" y="705926"/>
            <a:ext cx="53228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National Institute of Radiological Sciences, QST, Japan</a:t>
            </a:r>
          </a:p>
        </p:txBody>
      </p:sp>
      <p:grpSp>
        <p:nvGrpSpPr>
          <p:cNvPr id="12" name="グループ化 6">
            <a:extLst>
              <a:ext uri="{FF2B5EF4-FFF2-40B4-BE49-F238E27FC236}">
                <a16:creationId xmlns:a16="http://schemas.microsoft.com/office/drawing/2014/main" id="{DB7BAB41-A659-484F-A9F9-93ADB0A938DF}"/>
              </a:ext>
            </a:extLst>
          </p:cNvPr>
          <p:cNvGrpSpPr/>
          <p:nvPr/>
        </p:nvGrpSpPr>
        <p:grpSpPr>
          <a:xfrm>
            <a:off x="9206397" y="1192586"/>
            <a:ext cx="2910249" cy="4051411"/>
            <a:chOff x="5004048" y="2276872"/>
            <a:chExt cx="3608089" cy="4544032"/>
          </a:xfrm>
        </p:grpSpPr>
        <p:pic>
          <p:nvPicPr>
            <p:cNvPr id="13" name="Picture 2" descr="C:\Users\eri\Documents\GHMC\09.学会発表\第103回日本医学物理学会学術大会\Fig\スピル改善後（380）.png">
              <a:extLst>
                <a:ext uri="{FF2B5EF4-FFF2-40B4-BE49-F238E27FC236}">
                  <a16:creationId xmlns:a16="http://schemas.microsoft.com/office/drawing/2014/main" id="{993950E8-F2BD-D545-AA79-4B3F4FE606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4048" y="2276872"/>
              <a:ext cx="3600000" cy="27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テキスト ボックス 24">
              <a:extLst>
                <a:ext uri="{FF2B5EF4-FFF2-40B4-BE49-F238E27FC236}">
                  <a16:creationId xmlns:a16="http://schemas.microsoft.com/office/drawing/2014/main" id="{CDABF3DE-16F3-3D4D-9EB7-5801FB4CC393}"/>
                </a:ext>
              </a:extLst>
            </p:cNvPr>
            <p:cNvSpPr txBox="1"/>
            <p:nvPr/>
          </p:nvSpPr>
          <p:spPr>
            <a:xfrm>
              <a:off x="5111758" y="4784225"/>
              <a:ext cx="3500379" cy="20366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After improvement at 380 MeV/u</a:t>
              </a:r>
            </a:p>
            <a:p>
              <a:endParaRPr kumimoji="1" lang="en-US" altLang="ja-JP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altLang="ja-JP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Suppressing spill ripple </a:t>
              </a:r>
            </a:p>
            <a:p>
              <a:r>
                <a:rPr lang="en-US" altLang="ja-JP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by reducing synchrotron frequency</a:t>
              </a:r>
              <a:endParaRPr kumimoji="1" lang="en-US" altLang="ja-JP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altLang="ja-JP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then</a:t>
              </a:r>
            </a:p>
            <a:p>
              <a:r>
                <a:rPr kumimoji="1" lang="en-US" altLang="ja-JP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3D scanning </a:t>
              </a:r>
              <a:r>
                <a:rPr lang="en-US" altLang="ja-JP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was possible </a:t>
              </a:r>
            </a:p>
            <a:p>
              <a:r>
                <a:rPr lang="en-US" altLang="ja-JP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in lateral direction </a:t>
              </a:r>
              <a:endParaRPr kumimoji="1" lang="ja-JP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グループ化 3">
            <a:extLst>
              <a:ext uri="{FF2B5EF4-FFF2-40B4-BE49-F238E27FC236}">
                <a16:creationId xmlns:a16="http://schemas.microsoft.com/office/drawing/2014/main" id="{7CD2679A-4C4E-0F40-9B50-3807EC1D3374}"/>
              </a:ext>
            </a:extLst>
          </p:cNvPr>
          <p:cNvGrpSpPr/>
          <p:nvPr/>
        </p:nvGrpSpPr>
        <p:grpSpPr>
          <a:xfrm>
            <a:off x="5941578" y="1192586"/>
            <a:ext cx="3316566" cy="4176901"/>
            <a:chOff x="601926" y="2204863"/>
            <a:chExt cx="3731534" cy="4045841"/>
          </a:xfrm>
        </p:grpSpPr>
        <p:pic>
          <p:nvPicPr>
            <p:cNvPr id="16" name="Picture 3" descr="C:\Users\eri\Documents\GHMC\09.学会発表\第103回日本医学物理学会学術大会\Fig\スピル改善前（380）.png">
              <a:extLst>
                <a:ext uri="{FF2B5EF4-FFF2-40B4-BE49-F238E27FC236}">
                  <a16:creationId xmlns:a16="http://schemas.microsoft.com/office/drawing/2014/main" id="{DED61EFA-CB52-A14C-A601-1098DEFD2D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75" y="2204863"/>
              <a:ext cx="3608485" cy="23317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テキスト ボックス 1">
              <a:extLst>
                <a:ext uri="{FF2B5EF4-FFF2-40B4-BE49-F238E27FC236}">
                  <a16:creationId xmlns:a16="http://schemas.microsoft.com/office/drawing/2014/main" id="{ABEF5AFE-5BD7-534A-B725-64F899442573}"/>
                </a:ext>
              </a:extLst>
            </p:cNvPr>
            <p:cNvSpPr txBox="1"/>
            <p:nvPr/>
          </p:nvSpPr>
          <p:spPr>
            <a:xfrm>
              <a:off x="601926" y="4650266"/>
              <a:ext cx="3731534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Original spill at 380 MeV/u</a:t>
              </a:r>
            </a:p>
            <a:p>
              <a:endParaRPr kumimoji="1" lang="en-US" altLang="ja-JP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altLang="ja-JP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Huge ripple due to dipole field ripple </a:t>
              </a:r>
            </a:p>
            <a:p>
              <a:r>
                <a:rPr lang="en-US" altLang="ja-JP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was observed, because </a:t>
              </a:r>
              <a:r>
                <a:rPr lang="en-US" altLang="ja-JP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en-US" altLang="ja-JP" sz="1400" b="1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Dipole</a:t>
              </a:r>
              <a:r>
                <a:rPr lang="en-US" altLang="ja-JP" sz="14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closing to </a:t>
              </a:r>
              <a:r>
                <a:rPr lang="en-US" altLang="ja-JP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en-US" altLang="ja-JP" sz="1400" b="1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synchro</a:t>
              </a:r>
              <a:r>
                <a:rPr lang="en-US" altLang="ja-JP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, </a:t>
              </a:r>
            </a:p>
            <a:p>
              <a:r>
                <a:rPr lang="en-US" altLang="ja-JP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but</a:t>
              </a:r>
              <a:endParaRPr kumimoji="1" lang="en-US" altLang="ja-JP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altLang="ja-JP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Wobbling method: OK</a:t>
              </a:r>
            </a:p>
            <a:p>
              <a:r>
                <a:rPr kumimoji="1" lang="en-US" altLang="ja-JP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Respiratory-gating</a:t>
              </a:r>
              <a:r>
                <a:rPr lang="en-US" altLang="ja-JP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OK </a:t>
              </a:r>
              <a:endParaRPr kumimoji="1" lang="ja-JP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DA62CD6-54FA-694D-848F-B3CB5D4B5C71}"/>
              </a:ext>
            </a:extLst>
          </p:cNvPr>
          <p:cNvSpPr txBox="1"/>
          <p:nvPr/>
        </p:nvSpPr>
        <p:spPr>
          <a:xfrm>
            <a:off x="10148242" y="1309171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1.4 sec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3C80F01-1474-014A-9756-7152ECCAB3BF}"/>
              </a:ext>
            </a:extLst>
          </p:cNvPr>
          <p:cNvCxnSpPr>
            <a:cxnSpLocks/>
          </p:cNvCxnSpPr>
          <p:nvPr/>
        </p:nvCxnSpPr>
        <p:spPr>
          <a:xfrm>
            <a:off x="9982200" y="1678503"/>
            <a:ext cx="1401580" cy="0"/>
          </a:xfrm>
          <a:prstGeom prst="straightConnector1">
            <a:avLst/>
          </a:prstGeom>
          <a:ln w="3810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774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24100" y="1092201"/>
            <a:ext cx="7543800" cy="2308225"/>
          </a:xfrm>
          <a:solidFill>
            <a:schemeClr val="bg2">
              <a:lumMod val="75000"/>
              <a:alpha val="50000"/>
            </a:schemeClr>
          </a:solidFill>
          <a:ln w="63500">
            <a:noFill/>
            <a:miter lim="800000"/>
            <a:headEnd/>
            <a:tailEnd/>
          </a:ln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Separatrices, Folding, and Shaping</a:t>
            </a:r>
            <a:endParaRPr lang="en-US" i="1" dirty="0">
              <a:solidFill>
                <a:schemeClr val="bg1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7864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798D5DB-97E7-BE47-81FA-8DEA1AFC1362}"/>
              </a:ext>
            </a:extLst>
          </p:cNvPr>
          <p:cNvSpPr txBox="1">
            <a:spLocks/>
          </p:cNvSpPr>
          <p:nvPr/>
        </p:nvSpPr>
        <p:spPr>
          <a:xfrm>
            <a:off x="868180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/>
              <a:t>Samples of Spills</a:t>
            </a:r>
            <a:endParaRPr lang="en-US" u="sn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75D5DB-221D-4643-B829-4287AC451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41" y="1325562"/>
            <a:ext cx="6151365" cy="29681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D263F4-3D22-5649-A583-5F7BDB2BF0E7}"/>
              </a:ext>
            </a:extLst>
          </p:cNvPr>
          <p:cNvSpPr txBox="1"/>
          <p:nvPr/>
        </p:nvSpPr>
        <p:spPr>
          <a:xfrm>
            <a:off x="2226366" y="901148"/>
            <a:ext cx="15760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CERN SPS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F23D9B-4C57-454D-9C48-BC4FA5D4C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8204" y="265042"/>
            <a:ext cx="5543796" cy="340884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C6C0406-8919-8146-93BF-6F3483A74E14}"/>
              </a:ext>
            </a:extLst>
          </p:cNvPr>
          <p:cNvSpPr/>
          <p:nvPr/>
        </p:nvSpPr>
        <p:spPr>
          <a:xfrm>
            <a:off x="6995880" y="3754263"/>
            <a:ext cx="4848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effectLst/>
                <a:latin typeface="Arial" panose="020B0604020202020204" pitchFamily="34" charset="0"/>
              </a:rPr>
              <a:t>Marburg Ion-Beam Therapy Centre, Germany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9021EB-1834-AC46-BFF7-22449FEF18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409" y="4571980"/>
            <a:ext cx="3958700" cy="21331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8884BF-9147-594F-8F0E-31993E4445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5109" y="4571980"/>
            <a:ext cx="3621056" cy="22860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0E58C9-CB83-7548-8E6B-45301D08A335}"/>
              </a:ext>
            </a:extLst>
          </p:cNvPr>
          <p:cNvSpPr txBox="1"/>
          <p:nvPr/>
        </p:nvSpPr>
        <p:spPr>
          <a:xfrm flipH="1">
            <a:off x="7876163" y="4571980"/>
            <a:ext cx="3968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JPARC has some unique problems, due to operation with zero chromaticity.</a:t>
            </a:r>
          </a:p>
        </p:txBody>
      </p:sp>
    </p:spTree>
    <p:extLst>
      <p:ext uri="{BB962C8B-B14F-4D97-AF65-F5344CB8AC3E}">
        <p14:creationId xmlns:p14="http://schemas.microsoft.com/office/powerpoint/2010/main" val="33899483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5A350-5F7C-8549-BF13-ACF2CA13C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03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Spill Ripple Compensation (JPARC RQ Quad)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A954AA-FA68-3548-944C-6F0D6E202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393" y="1325563"/>
            <a:ext cx="5624285" cy="4724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630620-41D1-A84C-90FE-47FDAC117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5337" y="1325563"/>
            <a:ext cx="38354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3317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74674D6F-F1AD-47FA-9E11-39DEF81E7D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24" y="806553"/>
            <a:ext cx="6825256" cy="4154046"/>
          </a:xfr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AB4F995-A65A-48E0-B6A7-E75859D64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98A9728-6252-F54D-8638-68CE962F2546}" type="slidenum">
              <a:rPr lang="en-US" smtClean="0"/>
              <a:pPr/>
              <a:t>22</a:t>
            </a:fld>
            <a:endParaRPr lang="ja-JP" altLang="en-US"/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D4F8E808-2A54-4903-B1DE-91EA3BF07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0696"/>
            <a:ext cx="9144000" cy="584775"/>
          </a:xfrm>
        </p:spPr>
        <p:txBody>
          <a:bodyPr>
            <a:normAutofit fontScale="90000"/>
          </a:bodyPr>
          <a:lstStyle/>
          <a:p>
            <a:r>
              <a:rPr lang="en-US" altLang="ja-JP" dirty="0">
                <a:solidFill>
                  <a:schemeClr val="tx1"/>
                </a:solidFill>
              </a:rPr>
              <a:t>JPARC Spill feedback block diagram</a:t>
            </a:r>
            <a:endParaRPr lang="ja-JP" altLang="en-US" dirty="0">
              <a:solidFill>
                <a:schemeClr val="tx1"/>
              </a:solidFill>
            </a:endParaRPr>
          </a:p>
        </p:txBody>
      </p:sp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F8C6035F-B557-4289-B100-BBDAC916D2A7}"/>
              </a:ext>
            </a:extLst>
          </p:cNvPr>
          <p:cNvSpPr txBox="1">
            <a:spLocks/>
          </p:cNvSpPr>
          <p:nvPr/>
        </p:nvSpPr>
        <p:spPr bwMode="auto">
          <a:xfrm>
            <a:off x="2711624" y="5070002"/>
            <a:ext cx="6408712" cy="1252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400" dirty="0"/>
              <a:t>Feedback Gain (Feb. 2018)</a:t>
            </a:r>
          </a:p>
          <a:p>
            <a:pPr lvl="1"/>
            <a:r>
              <a:rPr lang="en-US" altLang="ja-JP" sz="2000" dirty="0"/>
              <a:t>EQ: Ki= 62.89</a:t>
            </a:r>
          </a:p>
          <a:p>
            <a:pPr lvl="1"/>
            <a:r>
              <a:rPr lang="en-US" altLang="ja-JP" sz="2000" dirty="0"/>
              <a:t>RQ: </a:t>
            </a:r>
            <a:r>
              <a:rPr lang="en-US" altLang="ja-JP" sz="2000" dirty="0" err="1"/>
              <a:t>Kp</a:t>
            </a:r>
            <a:r>
              <a:rPr lang="en-US" altLang="ja-JP" sz="2000" dirty="0"/>
              <a:t>=1.0, Ki= 20000, </a:t>
            </a:r>
            <a:r>
              <a:rPr lang="en-US" altLang="ja-JP" sz="2000" dirty="0" err="1"/>
              <a:t>Kd</a:t>
            </a:r>
            <a:r>
              <a:rPr lang="en-US" altLang="ja-JP" sz="2000" dirty="0"/>
              <a:t>=0.00002, K=0.75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BE18E14-CB94-45B9-8C22-A2407E55399D}"/>
              </a:ext>
            </a:extLst>
          </p:cNvPr>
          <p:cNvSpPr txBox="1"/>
          <p:nvPr/>
        </p:nvSpPr>
        <p:spPr>
          <a:xfrm>
            <a:off x="8534433" y="6452675"/>
            <a:ext cx="1327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by T. Kimura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343695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>
            <a:extLst>
              <a:ext uri="{FF2B5EF4-FFF2-40B4-BE49-F238E27FC236}">
                <a16:creationId xmlns:a16="http://schemas.microsoft.com/office/drawing/2014/main" id="{CD9A5334-8FF6-AE46-9CC6-A8943A79C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551"/>
            <a:ext cx="10515600" cy="1325563"/>
          </a:xfrm>
        </p:spPr>
        <p:txBody>
          <a:bodyPr/>
          <a:lstStyle/>
          <a:p>
            <a:pPr eaLnBrk="1" hangingPunct="1"/>
            <a:r>
              <a:rPr lang="en-US" altLang="en-US" sz="353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Active Ripple Filter</a:t>
            </a:r>
          </a:p>
        </p:txBody>
      </p:sp>
      <p:sp>
        <p:nvSpPr>
          <p:cNvPr id="62467" name="Slide Number Placeholder 4">
            <a:extLst>
              <a:ext uri="{FF2B5EF4-FFF2-40B4-BE49-F238E27FC236}">
                <a16:creationId xmlns:a16="http://schemas.microsoft.com/office/drawing/2014/main" id="{443380B3-0EBD-F34C-88D6-80031625F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98A9728-6252-F54D-8638-68CE962F2546}" type="slidenum">
              <a:rPr lang="en-US" smtClean="0"/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n-US" altLang="en-US" sz="1412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62468" name="Picture 6">
            <a:extLst>
              <a:ext uri="{FF2B5EF4-FFF2-40B4-BE49-F238E27FC236}">
                <a16:creationId xmlns:a16="http://schemas.microsoft.com/office/drawing/2014/main" id="{84E8D85F-9545-5C48-AE48-3493C6256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471" y="1162611"/>
            <a:ext cx="5066460" cy="3035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7">
            <a:extLst>
              <a:ext uri="{FF2B5EF4-FFF2-40B4-BE49-F238E27FC236}">
                <a16:creationId xmlns:a16="http://schemas.microsoft.com/office/drawing/2014/main" id="{1E426C0E-04D4-884B-8D97-876605109B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353" y="1498788"/>
            <a:ext cx="3765176" cy="4207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60B311-741B-3D42-B81F-AF714C3AA3B5}"/>
              </a:ext>
            </a:extLst>
          </p:cNvPr>
          <p:cNvSpPr txBox="1"/>
          <p:nvPr/>
        </p:nvSpPr>
        <p:spPr>
          <a:xfrm>
            <a:off x="1748445" y="4336679"/>
            <a:ext cx="469669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tuned filter is basically performing an analog FFT, via bandpass (Butterworth) filters.</a:t>
            </a:r>
          </a:p>
          <a:p>
            <a:r>
              <a:rPr lang="en-US" dirty="0"/>
              <a:t>Each filter stage passes a narrow band around a 60 Hz harmonic. A gain and phase are applied to the output of the filter.</a:t>
            </a:r>
          </a:p>
          <a:p>
            <a:r>
              <a:rPr lang="en-US" dirty="0"/>
              <a:t>All filter outputs are added together to form a single reference to the Power Supply. 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A1CE5B4-84FC-B044-9DD9-BD36669C1C7F}"/>
              </a:ext>
            </a:extLst>
          </p:cNvPr>
          <p:cNvCxnSpPr/>
          <p:nvPr/>
        </p:nvCxnSpPr>
        <p:spPr>
          <a:xfrm>
            <a:off x="10102735" y="3499659"/>
            <a:ext cx="0" cy="598517"/>
          </a:xfrm>
          <a:prstGeom prst="straightConnector1">
            <a:avLst/>
          </a:prstGeom>
          <a:ln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267FBC8-17B4-1F4A-B545-A0D67EC83812}"/>
              </a:ext>
            </a:extLst>
          </p:cNvPr>
          <p:cNvSpPr txBox="1"/>
          <p:nvPr/>
        </p:nvSpPr>
        <p:spPr>
          <a:xfrm>
            <a:off x="8650942" y="2853328"/>
            <a:ext cx="17203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Fundamental</a:t>
            </a:r>
          </a:p>
          <a:p>
            <a:r>
              <a:rPr lang="en-US" dirty="0"/>
              <a:t>24 phase = 1440</a:t>
            </a:r>
          </a:p>
        </p:txBody>
      </p:sp>
    </p:spTree>
    <p:extLst>
      <p:ext uri="{BB962C8B-B14F-4D97-AF65-F5344CB8AC3E}">
        <p14:creationId xmlns:p14="http://schemas.microsoft.com/office/powerpoint/2010/main" val="33907664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8">
            <a:extLst>
              <a:ext uri="{FF2B5EF4-FFF2-40B4-BE49-F238E27FC236}">
                <a16:creationId xmlns:a16="http://schemas.microsoft.com/office/drawing/2014/main" id="{072B016A-0B3B-CF48-B778-4E638A3F6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505" y="152681"/>
            <a:ext cx="7986993" cy="801221"/>
          </a:xfrm>
        </p:spPr>
        <p:txBody>
          <a:bodyPr/>
          <a:lstStyle/>
          <a:p>
            <a:pPr eaLnBrk="1" hangingPunct="1"/>
            <a:r>
              <a:rPr lang="en-US" altLang="en-US" sz="353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Transfer Function Measurements</a:t>
            </a:r>
          </a:p>
        </p:txBody>
      </p:sp>
      <p:sp>
        <p:nvSpPr>
          <p:cNvPr id="88067" name="Slide Number Placeholder 7">
            <a:extLst>
              <a:ext uri="{FF2B5EF4-FFF2-40B4-BE49-F238E27FC236}">
                <a16:creationId xmlns:a16="http://schemas.microsoft.com/office/drawing/2014/main" id="{0490CDB7-655D-3B44-A046-23C76042E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98A9728-6252-F54D-8638-68CE962F2546}" type="slidenum">
              <a:rPr lang="en-US" smtClean="0"/>
              <a:pPr>
                <a:spcBef>
                  <a:spcPct val="0"/>
                </a:spcBef>
                <a:buFontTx/>
                <a:buNone/>
              </a:pPr>
              <a:t>24</a:t>
            </a:fld>
            <a:endParaRPr lang="en-US" altLang="en-US" sz="1412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88068" name="Picture 5">
            <a:extLst>
              <a:ext uri="{FF2B5EF4-FFF2-40B4-BE49-F238E27FC236}">
                <a16:creationId xmlns:a16="http://schemas.microsoft.com/office/drawing/2014/main" id="{68B63E5C-7F4E-8441-9295-C7E4509EDD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030" y="799297"/>
            <a:ext cx="7112000" cy="582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3C488C-4C0F-C748-BA11-1D9ADB3DD4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2020" y="5243830"/>
            <a:ext cx="2159000" cy="393700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6EB09B-EAAC-A84A-8F5C-ECCC6D36A0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3230" y="4512310"/>
            <a:ext cx="3987800" cy="393700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F6A6B3-DCF0-554F-8618-3FB0D72641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5730" y="3520052"/>
            <a:ext cx="3175000" cy="381000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1E0002-B256-7448-B6B2-7ED8110042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6930" y="4926791"/>
            <a:ext cx="3200400" cy="685800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3E82C9D-1074-2448-B137-36C2BD36CA28}"/>
              </a:ext>
            </a:extLst>
          </p:cNvPr>
          <p:cNvSpPr txBox="1"/>
          <p:nvPr/>
        </p:nvSpPr>
        <p:spPr>
          <a:xfrm>
            <a:off x="3876502" y="5879456"/>
            <a:ext cx="4242262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Adjust phase to maximize b for given A.</a:t>
            </a:r>
          </a:p>
        </p:txBody>
      </p:sp>
    </p:spTree>
    <p:extLst>
      <p:ext uri="{BB962C8B-B14F-4D97-AF65-F5344CB8AC3E}">
        <p14:creationId xmlns:p14="http://schemas.microsoft.com/office/powerpoint/2010/main" val="1833528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>
            <a:extLst>
              <a:ext uri="{FF2B5EF4-FFF2-40B4-BE49-F238E27FC236}">
                <a16:creationId xmlns:a16="http://schemas.microsoft.com/office/drawing/2014/main" id="{FC65C1E8-E86C-ED44-BF5F-53662D1E8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5264" y="125554"/>
            <a:ext cx="8229600" cy="7493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Transfer Function Measurements </a:t>
            </a:r>
            <a:endParaRPr lang="en-US" altLang="en-US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89091" name="Slide Number Placeholder 4">
            <a:extLst>
              <a:ext uri="{FF2B5EF4-FFF2-40B4-BE49-F238E27FC236}">
                <a16:creationId xmlns:a16="http://schemas.microsoft.com/office/drawing/2014/main" id="{37F1051D-E374-0D41-86A1-2D7F8EF96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98A9728-6252-F54D-8638-68CE962F2546}" type="slidenum">
              <a:rPr lang="en-US" smtClean="0"/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US" altLang="en-US" sz="1412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89092" name="Picture 7">
            <a:extLst>
              <a:ext uri="{FF2B5EF4-FFF2-40B4-BE49-F238E27FC236}">
                <a16:creationId xmlns:a16="http://schemas.microsoft.com/office/drawing/2014/main" id="{CBAE2962-4FD9-0548-92ED-3CF420573F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486" y="1023939"/>
            <a:ext cx="7112934" cy="5034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3" name="TextBox 8">
            <a:extLst>
              <a:ext uri="{FF2B5EF4-FFF2-40B4-BE49-F238E27FC236}">
                <a16:creationId xmlns:a16="http://schemas.microsoft.com/office/drawing/2014/main" id="{0643A19B-546B-2F4F-A8C3-2ADDCCBFC738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12364" y="3373492"/>
            <a:ext cx="5034244" cy="33513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896" tIns="44948" rIns="89896" bIns="4494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3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273175" indent="-254000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782763" indent="-254000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292350" indent="-254000">
              <a:spcBef>
                <a:spcPct val="20000"/>
              </a:spcBef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749550" indent="-254000" defTabSz="508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3206750" indent="-254000" defTabSz="508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663950" indent="-254000" defTabSz="508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4121150" indent="-254000" defTabSz="508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88" dirty="0">
                <a:latin typeface="Arial" panose="020B0604020202020204" pitchFamily="34" charset="0"/>
              </a:rPr>
              <a:t>Transfer function [% spill modulation/ </a:t>
            </a:r>
            <a:r>
              <a:rPr lang="en-US" altLang="en-US" sz="1588" dirty="0" err="1">
                <a:latin typeface="Arial" panose="020B0604020202020204" pitchFamily="34" charset="0"/>
              </a:rPr>
              <a:t>ps</a:t>
            </a:r>
            <a:r>
              <a:rPr lang="en-US" altLang="en-US" sz="1588" dirty="0">
                <a:latin typeface="Arial" panose="020B0604020202020204" pitchFamily="34" charset="0"/>
              </a:rPr>
              <a:t> volts]</a:t>
            </a:r>
          </a:p>
        </p:txBody>
      </p:sp>
      <p:sp>
        <p:nvSpPr>
          <p:cNvPr id="89094" name="TextBox 9">
            <a:extLst>
              <a:ext uri="{FF2B5EF4-FFF2-40B4-BE49-F238E27FC236}">
                <a16:creationId xmlns:a16="http://schemas.microsoft.com/office/drawing/2014/main" id="{D4EB119C-88FE-5D47-9EB9-674CCEAA3F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7784" y="3193677"/>
            <a:ext cx="1379724" cy="335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96" tIns="44948" rIns="89896" bIns="4494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3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273175" indent="-254000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782763" indent="-254000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292350" indent="-254000">
              <a:spcBef>
                <a:spcPct val="20000"/>
              </a:spcBef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749550" indent="-254000" defTabSz="508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3206750" indent="-254000" defTabSz="508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663950" indent="-254000" defTabSz="508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4121150" indent="-254000" defTabSz="508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88">
                <a:latin typeface="Arial" panose="020B0604020202020204" pitchFamily="34" charset="0"/>
              </a:rPr>
              <a:t>Freq. [Hz]</a:t>
            </a:r>
          </a:p>
        </p:txBody>
      </p:sp>
    </p:spTree>
    <p:extLst>
      <p:ext uri="{BB962C8B-B14F-4D97-AF65-F5344CB8AC3E}">
        <p14:creationId xmlns:p14="http://schemas.microsoft.com/office/powerpoint/2010/main" val="20970225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0"/>
            <a:ext cx="9144000" cy="556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 bwMode="auto">
          <a:xfrm flipV="1">
            <a:off x="3810000" y="2743201"/>
            <a:ext cx="381000" cy="193675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V="1">
            <a:off x="3657600" y="2936876"/>
            <a:ext cx="152400" cy="34925"/>
          </a:xfrm>
          <a:prstGeom prst="line">
            <a:avLst/>
          </a:prstGeom>
          <a:solidFill>
            <a:schemeClr val="accent1"/>
          </a:solidFill>
          <a:ln w="50800" cap="rnd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8" name="Frame 17"/>
          <p:cNvSpPr/>
          <p:nvPr/>
        </p:nvSpPr>
        <p:spPr bwMode="auto">
          <a:xfrm>
            <a:off x="3505200" y="2438400"/>
            <a:ext cx="762000" cy="381000"/>
          </a:xfrm>
          <a:prstGeom prst="frame">
            <a:avLst/>
          </a:prstGeom>
          <a:solidFill>
            <a:srgbClr val="FF0000">
              <a:alpha val="64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3333750" y="941388"/>
            <a:ext cx="7334250" cy="4171950"/>
            <a:chOff x="1066800" y="1066800"/>
            <a:chExt cx="7391400" cy="4171950"/>
          </a:xfrm>
        </p:grpSpPr>
        <p:sp>
          <p:nvSpPr>
            <p:cNvPr id="21510" name="Isosceles Triangle 5"/>
            <p:cNvSpPr>
              <a:spLocks noChangeArrowheads="1"/>
            </p:cNvSpPr>
            <p:nvPr/>
          </p:nvSpPr>
          <p:spPr bwMode="auto">
            <a:xfrm rot="-5400000">
              <a:off x="-76200" y="2209800"/>
              <a:ext cx="4114800" cy="1828800"/>
            </a:xfrm>
            <a:prstGeom prst="triangle">
              <a:avLst>
                <a:gd name="adj" fmla="val 50000"/>
              </a:avLst>
            </a:prstGeom>
            <a:solidFill>
              <a:srgbClr val="74D650">
                <a:alpha val="32941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ea typeface="ＭＳ Ｐゴシック" charset="-128"/>
              </a:endParaRPr>
            </a:p>
          </p:txBody>
        </p:sp>
        <p:pic>
          <p:nvPicPr>
            <p:cNvPr id="21511" name="Picture 2" descr="BAFpics 00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5600" y="1066800"/>
              <a:ext cx="5562600" cy="417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 descr="nsrlsupercyc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86"/>
          <a:stretch>
            <a:fillRect/>
          </a:stretch>
        </p:blipFill>
        <p:spPr bwMode="auto">
          <a:xfrm>
            <a:off x="1524000" y="0"/>
            <a:ext cx="9144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7" name="Line 3"/>
          <p:cNvSpPr>
            <a:spLocks noChangeShapeType="1"/>
          </p:cNvSpPr>
          <p:nvPr/>
        </p:nvSpPr>
        <p:spPr bwMode="auto">
          <a:xfrm flipV="1">
            <a:off x="4800600" y="1676400"/>
            <a:ext cx="914400" cy="304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5828" name="Text Box 4"/>
          <p:cNvSpPr txBox="1">
            <a:spLocks noChangeArrowheads="1"/>
          </p:cNvSpPr>
          <p:nvPr/>
        </p:nvSpPr>
        <p:spPr bwMode="auto">
          <a:xfrm>
            <a:off x="5791200" y="1447801"/>
            <a:ext cx="2362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b="1"/>
              <a:t>AGS Main Magnet</a:t>
            </a:r>
          </a:p>
        </p:txBody>
      </p:sp>
      <p:sp>
        <p:nvSpPr>
          <p:cNvPr id="205829" name="Line 5"/>
          <p:cNvSpPr>
            <a:spLocks noChangeShapeType="1"/>
          </p:cNvSpPr>
          <p:nvPr/>
        </p:nvSpPr>
        <p:spPr bwMode="auto">
          <a:xfrm flipH="1">
            <a:off x="6400800" y="2362200"/>
            <a:ext cx="304800" cy="381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5830" name="Line 6"/>
          <p:cNvSpPr>
            <a:spLocks noChangeShapeType="1"/>
          </p:cNvSpPr>
          <p:nvPr/>
        </p:nvSpPr>
        <p:spPr bwMode="auto">
          <a:xfrm>
            <a:off x="6858000" y="2362200"/>
            <a:ext cx="228600" cy="304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5831" name="Text Box 7"/>
          <p:cNvSpPr txBox="1">
            <a:spLocks noChangeArrowheads="1"/>
          </p:cNvSpPr>
          <p:nvPr/>
        </p:nvSpPr>
        <p:spPr bwMode="auto">
          <a:xfrm>
            <a:off x="6248400" y="2057401"/>
            <a:ext cx="3124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b="1"/>
              <a:t>Booster Main Magnet</a:t>
            </a:r>
          </a:p>
        </p:txBody>
      </p:sp>
      <p:sp>
        <p:nvSpPr>
          <p:cNvPr id="205832" name="Line 8"/>
          <p:cNvSpPr>
            <a:spLocks noChangeShapeType="1"/>
          </p:cNvSpPr>
          <p:nvPr/>
        </p:nvSpPr>
        <p:spPr bwMode="auto">
          <a:xfrm flipH="1">
            <a:off x="2971800" y="4495800"/>
            <a:ext cx="228600" cy="990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5833" name="Text Box 9"/>
          <p:cNvSpPr txBox="1">
            <a:spLocks noChangeArrowheads="1"/>
          </p:cNvSpPr>
          <p:nvPr/>
        </p:nvSpPr>
        <p:spPr bwMode="auto">
          <a:xfrm>
            <a:off x="2590800" y="5562601"/>
            <a:ext cx="182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b="1"/>
              <a:t>NSRL Event</a:t>
            </a:r>
          </a:p>
        </p:txBody>
      </p:sp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52400"/>
            <a:ext cx="8229600" cy="762000"/>
          </a:xfrm>
        </p:spPr>
        <p:txBody>
          <a:bodyPr/>
          <a:lstStyle/>
          <a:p>
            <a:pPr>
              <a:defRPr/>
            </a:pPr>
            <a:r>
              <a:rPr lang="en-US" altLang="en-US" dirty="0">
                <a:solidFill>
                  <a:schemeClr val="tx1"/>
                </a:solidFill>
              </a:rPr>
              <a:t>Booster Parameters</a:t>
            </a:r>
          </a:p>
        </p:txBody>
      </p:sp>
      <p:pic>
        <p:nvPicPr>
          <p:cNvPr id="171011" name="Picture 3" descr="slowEx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61" b="8450"/>
          <a:stretch>
            <a:fillRect/>
          </a:stretch>
        </p:blipFill>
        <p:spPr>
          <a:xfrm>
            <a:off x="1850572" y="1066801"/>
            <a:ext cx="6324600" cy="522128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71078" name="Group 70"/>
          <p:cNvGraphicFramePr>
            <a:graphicFrameLocks noGrp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1202990497"/>
              </p:ext>
            </p:extLst>
          </p:nvPr>
        </p:nvGraphicFramePr>
        <p:xfrm>
          <a:off x="8147958" y="914400"/>
          <a:ext cx="3657600" cy="5526089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5785">
                <a:tc>
                  <a:txBody>
                    <a:bodyPr/>
                    <a:lstStyle>
                      <a:lvl1pPr marL="342900" indent="-342900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70000"/>
                        <a:buFont typeface="Monotype Sorts" charset="2"/>
                        <a:defRPr>
                          <a:solidFill>
                            <a:srgbClr val="0000CC"/>
                          </a:solidFill>
                          <a:latin typeface="Times New Roman" charset="0"/>
                        </a:defRPr>
                      </a:lvl1pPr>
                      <a:lvl2pPr marL="287338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CC"/>
                          </a:solidFill>
                          <a:latin typeface="Times New Roman" charset="0"/>
                        </a:defRPr>
                      </a:lvl2pPr>
                      <a:lvl3pPr marL="631825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3pPr>
                      <a:lvl4pPr marL="969963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4pPr>
                      <a:lvl5pPr marL="1316038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5pPr>
                      <a:lvl6pPr marL="17732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6pPr>
                      <a:lvl7pPr marL="22304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7pPr>
                      <a:lvl8pPr marL="26876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8pPr>
                      <a:lvl9pPr marL="31448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0000"/>
                        <a:buFont typeface="Monotype Sort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charset="0"/>
                        </a:rPr>
                        <a:t>Parameter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70000"/>
                        <a:buFont typeface="Monotype Sorts" charset="2"/>
                        <a:defRPr>
                          <a:solidFill>
                            <a:srgbClr val="0000CC"/>
                          </a:solidFill>
                          <a:latin typeface="Times New Roman" charset="0"/>
                        </a:defRPr>
                      </a:lvl1pPr>
                      <a:lvl2pPr marL="287338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CC"/>
                          </a:solidFill>
                          <a:latin typeface="Times New Roman" charset="0"/>
                        </a:defRPr>
                      </a:lvl2pPr>
                      <a:lvl3pPr marL="631825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3pPr>
                      <a:lvl4pPr marL="969963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4pPr>
                      <a:lvl5pPr marL="1316038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5pPr>
                      <a:lvl6pPr marL="17732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6pPr>
                      <a:lvl7pPr marL="22304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7pPr>
                      <a:lvl8pPr marL="26876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8pPr>
                      <a:lvl9pPr marL="31448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0000"/>
                        <a:buFont typeface="Monotype Sort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charset="0"/>
                        </a:rPr>
                        <a:t>Value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785">
                <a:tc>
                  <a:txBody>
                    <a:bodyPr/>
                    <a:lstStyle>
                      <a:lvl1pPr marL="342900" indent="-342900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70000"/>
                        <a:buFont typeface="Monotype Sorts" charset="2"/>
                        <a:defRPr>
                          <a:solidFill>
                            <a:srgbClr val="0000CC"/>
                          </a:solidFill>
                          <a:latin typeface="Times New Roman" charset="0"/>
                        </a:defRPr>
                      </a:lvl1pPr>
                      <a:lvl2pPr marL="287338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CC"/>
                          </a:solidFill>
                          <a:latin typeface="Times New Roman" charset="0"/>
                        </a:defRPr>
                      </a:lvl2pPr>
                      <a:lvl3pPr marL="631825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3pPr>
                      <a:lvl4pPr marL="969963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4pPr>
                      <a:lvl5pPr marL="1316038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5pPr>
                      <a:lvl6pPr marL="17732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6pPr>
                      <a:lvl7pPr marL="22304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7pPr>
                      <a:lvl8pPr marL="26876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8pPr>
                      <a:lvl9pPr marL="31448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0000"/>
                        <a:buFont typeface="Monotype Sort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charset="0"/>
                        </a:rPr>
                        <a:t>Circumference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70000"/>
                        <a:buFont typeface="Monotype Sorts" charset="2"/>
                        <a:defRPr>
                          <a:solidFill>
                            <a:srgbClr val="0000CC"/>
                          </a:solidFill>
                          <a:latin typeface="Times New Roman" charset="0"/>
                        </a:defRPr>
                      </a:lvl1pPr>
                      <a:lvl2pPr marL="287338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CC"/>
                          </a:solidFill>
                          <a:latin typeface="Times New Roman" charset="0"/>
                        </a:defRPr>
                      </a:lvl2pPr>
                      <a:lvl3pPr marL="631825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3pPr>
                      <a:lvl4pPr marL="969963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4pPr>
                      <a:lvl5pPr marL="1316038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5pPr>
                      <a:lvl6pPr marL="17732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6pPr>
                      <a:lvl7pPr marL="22304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7pPr>
                      <a:lvl8pPr marL="26876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8pPr>
                      <a:lvl9pPr marL="31448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0000"/>
                        <a:buFont typeface="Monotype Sort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charset="0"/>
                        </a:rPr>
                        <a:t>201.78 (1/4 AGS) m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4197">
                <a:tc>
                  <a:txBody>
                    <a:bodyPr/>
                    <a:lstStyle>
                      <a:lvl1pPr marL="342900" indent="-342900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70000"/>
                        <a:buFont typeface="Monotype Sorts" charset="2"/>
                        <a:defRPr>
                          <a:solidFill>
                            <a:srgbClr val="0000CC"/>
                          </a:solidFill>
                          <a:latin typeface="Times New Roman" charset="0"/>
                        </a:defRPr>
                      </a:lvl1pPr>
                      <a:lvl2pPr marL="287338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CC"/>
                          </a:solidFill>
                          <a:latin typeface="Times New Roman" charset="0"/>
                        </a:defRPr>
                      </a:lvl2pPr>
                      <a:lvl3pPr marL="631825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3pPr>
                      <a:lvl4pPr marL="969963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4pPr>
                      <a:lvl5pPr marL="1316038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5pPr>
                      <a:lvl6pPr marL="17732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6pPr>
                      <a:lvl7pPr marL="22304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7pPr>
                      <a:lvl8pPr marL="26876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8pPr>
                      <a:lvl9pPr marL="31448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0000"/>
                        <a:buFont typeface="Monotype Sort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charset="0"/>
                        </a:rPr>
                        <a:t>Ave. Radius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70000"/>
                        <a:buFont typeface="Monotype Sorts" charset="2"/>
                        <a:defRPr>
                          <a:solidFill>
                            <a:srgbClr val="0000CC"/>
                          </a:solidFill>
                          <a:latin typeface="Times New Roman" charset="0"/>
                        </a:defRPr>
                      </a:lvl1pPr>
                      <a:lvl2pPr marL="287338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CC"/>
                          </a:solidFill>
                          <a:latin typeface="Times New Roman" charset="0"/>
                        </a:defRPr>
                      </a:lvl2pPr>
                      <a:lvl3pPr marL="631825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3pPr>
                      <a:lvl4pPr marL="969963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4pPr>
                      <a:lvl5pPr marL="1316038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5pPr>
                      <a:lvl6pPr marL="17732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6pPr>
                      <a:lvl7pPr marL="22304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7pPr>
                      <a:lvl8pPr marL="26876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8pPr>
                      <a:lvl9pPr marL="31448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0000"/>
                        <a:buFont typeface="Monotype Sort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charset="0"/>
                        </a:rPr>
                        <a:t>32.114  m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5785">
                <a:tc>
                  <a:txBody>
                    <a:bodyPr/>
                    <a:lstStyle>
                      <a:lvl1pPr marL="342900" indent="-342900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70000"/>
                        <a:buFont typeface="Monotype Sorts" charset="2"/>
                        <a:defRPr>
                          <a:solidFill>
                            <a:srgbClr val="0000CC"/>
                          </a:solidFill>
                          <a:latin typeface="Times New Roman" charset="0"/>
                        </a:defRPr>
                      </a:lvl1pPr>
                      <a:lvl2pPr marL="287338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CC"/>
                          </a:solidFill>
                          <a:latin typeface="Times New Roman" charset="0"/>
                        </a:defRPr>
                      </a:lvl2pPr>
                      <a:lvl3pPr marL="631825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3pPr>
                      <a:lvl4pPr marL="969963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4pPr>
                      <a:lvl5pPr marL="1316038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5pPr>
                      <a:lvl6pPr marL="17732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6pPr>
                      <a:lvl7pPr marL="22304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7pPr>
                      <a:lvl8pPr marL="26876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8pPr>
                      <a:lvl9pPr marL="31448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0000"/>
                        <a:buFont typeface="Monotype Sort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charset="0"/>
                        </a:rPr>
                        <a:t>Magnetic Bend R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70000"/>
                        <a:buFont typeface="Monotype Sorts" charset="2"/>
                        <a:defRPr>
                          <a:solidFill>
                            <a:srgbClr val="0000CC"/>
                          </a:solidFill>
                          <a:latin typeface="Times New Roman" charset="0"/>
                        </a:defRPr>
                      </a:lvl1pPr>
                      <a:lvl2pPr marL="287338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CC"/>
                          </a:solidFill>
                          <a:latin typeface="Times New Roman" charset="0"/>
                        </a:defRPr>
                      </a:lvl2pPr>
                      <a:lvl3pPr marL="631825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3pPr>
                      <a:lvl4pPr marL="969963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4pPr>
                      <a:lvl5pPr marL="1316038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5pPr>
                      <a:lvl6pPr marL="17732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6pPr>
                      <a:lvl7pPr marL="22304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7pPr>
                      <a:lvl8pPr marL="26876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8pPr>
                      <a:lvl9pPr marL="31448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0000"/>
                        <a:buFont typeface="Monotype Sort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charset="0"/>
                        </a:rPr>
                        <a:t>13.8656 m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190">
                <a:tc>
                  <a:txBody>
                    <a:bodyPr/>
                    <a:lstStyle>
                      <a:lvl1pPr marL="342900" indent="-342900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70000"/>
                        <a:buFont typeface="Monotype Sorts" charset="2"/>
                        <a:defRPr>
                          <a:solidFill>
                            <a:srgbClr val="0000CC"/>
                          </a:solidFill>
                          <a:latin typeface="Times New Roman" charset="0"/>
                        </a:defRPr>
                      </a:lvl1pPr>
                      <a:lvl2pPr marL="287338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CC"/>
                          </a:solidFill>
                          <a:latin typeface="Times New Roman" charset="0"/>
                        </a:defRPr>
                      </a:lvl2pPr>
                      <a:lvl3pPr marL="631825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3pPr>
                      <a:lvl4pPr marL="969963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4pPr>
                      <a:lvl5pPr marL="1316038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5pPr>
                      <a:lvl6pPr marL="17732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6pPr>
                      <a:lvl7pPr marL="22304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7pPr>
                      <a:lvl8pPr marL="26876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8pPr>
                      <a:lvl9pPr marL="31448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0000"/>
                        <a:buFont typeface="Monotype Sort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charset="0"/>
                        </a:rPr>
                        <a:t>Lattice Type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70000"/>
                        <a:buFont typeface="Monotype Sorts" charset="2"/>
                        <a:defRPr>
                          <a:solidFill>
                            <a:srgbClr val="0000CC"/>
                          </a:solidFill>
                          <a:latin typeface="Times New Roman" charset="0"/>
                        </a:defRPr>
                      </a:lvl1pPr>
                      <a:lvl2pPr marL="287338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CC"/>
                          </a:solidFill>
                          <a:latin typeface="Times New Roman" charset="0"/>
                        </a:defRPr>
                      </a:lvl2pPr>
                      <a:lvl3pPr marL="631825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3pPr>
                      <a:lvl4pPr marL="969963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4pPr>
                      <a:lvl5pPr marL="1316038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5pPr>
                      <a:lvl6pPr marL="17732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6pPr>
                      <a:lvl7pPr marL="22304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7pPr>
                      <a:lvl8pPr marL="26876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8pPr>
                      <a:lvl9pPr marL="31448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0000"/>
                        <a:buFont typeface="Monotype Sort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charset="0"/>
                        </a:rPr>
                        <a:t>Separated Function, FODO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5785">
                <a:tc>
                  <a:txBody>
                    <a:bodyPr/>
                    <a:lstStyle>
                      <a:lvl1pPr marL="342900" indent="-342900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70000"/>
                        <a:buFont typeface="Monotype Sorts" charset="2"/>
                        <a:defRPr>
                          <a:solidFill>
                            <a:srgbClr val="0000CC"/>
                          </a:solidFill>
                          <a:latin typeface="Times New Roman" charset="0"/>
                        </a:defRPr>
                      </a:lvl1pPr>
                      <a:lvl2pPr marL="287338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CC"/>
                          </a:solidFill>
                          <a:latin typeface="Times New Roman" charset="0"/>
                        </a:defRPr>
                      </a:lvl2pPr>
                      <a:lvl3pPr marL="631825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3pPr>
                      <a:lvl4pPr marL="969963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4pPr>
                      <a:lvl5pPr marL="1316038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5pPr>
                      <a:lvl6pPr marL="17732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6pPr>
                      <a:lvl7pPr marL="22304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7pPr>
                      <a:lvl8pPr marL="26876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8pPr>
                      <a:lvl9pPr marL="31448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0000"/>
                        <a:buFont typeface="Monotype Sort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charset="0"/>
                        </a:rPr>
                        <a:t>No. Superperiods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70000"/>
                        <a:buFont typeface="Monotype Sorts" charset="2"/>
                        <a:defRPr>
                          <a:solidFill>
                            <a:srgbClr val="0000CC"/>
                          </a:solidFill>
                          <a:latin typeface="Times New Roman" charset="0"/>
                        </a:defRPr>
                      </a:lvl1pPr>
                      <a:lvl2pPr marL="287338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CC"/>
                          </a:solidFill>
                          <a:latin typeface="Times New Roman" charset="0"/>
                        </a:defRPr>
                      </a:lvl2pPr>
                      <a:lvl3pPr marL="631825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3pPr>
                      <a:lvl4pPr marL="969963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4pPr>
                      <a:lvl5pPr marL="1316038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5pPr>
                      <a:lvl6pPr marL="17732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6pPr>
                      <a:lvl7pPr marL="22304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7pPr>
                      <a:lvl8pPr marL="26876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8pPr>
                      <a:lvl9pPr marL="31448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0000"/>
                        <a:buFont typeface="Monotype Sort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charset="0"/>
                        </a:rPr>
                        <a:t>6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2610">
                <a:tc>
                  <a:txBody>
                    <a:bodyPr/>
                    <a:lstStyle>
                      <a:lvl1pPr marL="342900" indent="-342900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70000"/>
                        <a:buFont typeface="Monotype Sorts" charset="2"/>
                        <a:defRPr>
                          <a:solidFill>
                            <a:srgbClr val="0000CC"/>
                          </a:solidFill>
                          <a:latin typeface="Times New Roman" charset="0"/>
                        </a:defRPr>
                      </a:lvl1pPr>
                      <a:lvl2pPr marL="287338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CC"/>
                          </a:solidFill>
                          <a:latin typeface="Times New Roman" charset="0"/>
                        </a:defRPr>
                      </a:lvl2pPr>
                      <a:lvl3pPr marL="631825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3pPr>
                      <a:lvl4pPr marL="969963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4pPr>
                      <a:lvl5pPr marL="1316038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5pPr>
                      <a:lvl6pPr marL="17732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6pPr>
                      <a:lvl7pPr marL="22304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7pPr>
                      <a:lvl8pPr marL="26876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8pPr>
                      <a:lvl9pPr marL="31448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0000"/>
                        <a:buFont typeface="Monotype Sort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charset="0"/>
                        </a:rPr>
                        <a:t>No. of Cells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70000"/>
                        <a:buFont typeface="Monotype Sorts" charset="2"/>
                        <a:defRPr>
                          <a:solidFill>
                            <a:srgbClr val="0000CC"/>
                          </a:solidFill>
                          <a:latin typeface="Times New Roman" charset="0"/>
                        </a:defRPr>
                      </a:lvl1pPr>
                      <a:lvl2pPr marL="287338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CC"/>
                          </a:solidFill>
                          <a:latin typeface="Times New Roman" charset="0"/>
                        </a:defRPr>
                      </a:lvl2pPr>
                      <a:lvl3pPr marL="631825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3pPr>
                      <a:lvl4pPr marL="969963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4pPr>
                      <a:lvl5pPr marL="1316038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5pPr>
                      <a:lvl6pPr marL="17732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6pPr>
                      <a:lvl7pPr marL="22304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7pPr>
                      <a:lvl8pPr marL="26876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8pPr>
                      <a:lvl9pPr marL="31448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0000"/>
                        <a:buFont typeface="Monotype Sort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charset="0"/>
                        </a:rPr>
                        <a:t>24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7372">
                <a:tc>
                  <a:txBody>
                    <a:bodyPr/>
                    <a:lstStyle>
                      <a:lvl1pPr marL="342900" indent="-342900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70000"/>
                        <a:buFont typeface="Monotype Sorts" charset="2"/>
                        <a:defRPr>
                          <a:solidFill>
                            <a:srgbClr val="0000CC"/>
                          </a:solidFill>
                          <a:latin typeface="Times New Roman" charset="0"/>
                        </a:defRPr>
                      </a:lvl1pPr>
                      <a:lvl2pPr marL="287338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CC"/>
                          </a:solidFill>
                          <a:latin typeface="Times New Roman" charset="0"/>
                        </a:defRPr>
                      </a:lvl2pPr>
                      <a:lvl3pPr marL="631825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3pPr>
                      <a:lvl4pPr marL="969963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4pPr>
                      <a:lvl5pPr marL="1316038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5pPr>
                      <a:lvl6pPr marL="17732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6pPr>
                      <a:lvl7pPr marL="22304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7pPr>
                      <a:lvl8pPr marL="26876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8pPr>
                      <a:lvl9pPr marL="31448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0000"/>
                        <a:buFont typeface="Monotype Sort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charset="0"/>
                        </a:rPr>
                        <a:t>Betatron Tunes,X,Y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70000"/>
                        <a:buFont typeface="Monotype Sorts" charset="2"/>
                        <a:defRPr>
                          <a:solidFill>
                            <a:srgbClr val="0000CC"/>
                          </a:solidFill>
                          <a:latin typeface="Times New Roman" charset="0"/>
                        </a:defRPr>
                      </a:lvl1pPr>
                      <a:lvl2pPr marL="287338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CC"/>
                          </a:solidFill>
                          <a:latin typeface="Times New Roman" charset="0"/>
                        </a:defRPr>
                      </a:lvl2pPr>
                      <a:lvl3pPr marL="631825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3pPr>
                      <a:lvl4pPr marL="969963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4pPr>
                      <a:lvl5pPr marL="1316038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5pPr>
                      <a:lvl6pPr marL="17732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6pPr>
                      <a:lvl7pPr marL="22304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7pPr>
                      <a:lvl8pPr marL="26876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8pPr>
                      <a:lvl9pPr marL="31448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0000"/>
                        <a:buFont typeface="Monotype Sort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charset="0"/>
                        </a:rPr>
                        <a:t>4.82, 4.83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27153">
                <a:tc>
                  <a:txBody>
                    <a:bodyPr/>
                    <a:lstStyle>
                      <a:lvl1pPr marL="342900" indent="-342900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70000"/>
                        <a:buFont typeface="Monotype Sorts" charset="2"/>
                        <a:defRPr>
                          <a:solidFill>
                            <a:srgbClr val="0000CC"/>
                          </a:solidFill>
                          <a:latin typeface="Times New Roman" charset="0"/>
                        </a:defRPr>
                      </a:lvl1pPr>
                      <a:lvl2pPr marL="287338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CC"/>
                          </a:solidFill>
                          <a:latin typeface="Times New Roman" charset="0"/>
                        </a:defRPr>
                      </a:lvl2pPr>
                      <a:lvl3pPr marL="631825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3pPr>
                      <a:lvl4pPr marL="969963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4pPr>
                      <a:lvl5pPr marL="1316038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5pPr>
                      <a:lvl6pPr marL="17732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6pPr>
                      <a:lvl7pPr marL="22304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7pPr>
                      <a:lvl8pPr marL="26876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8pPr>
                      <a:lvl9pPr marL="31448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0000"/>
                        <a:buFont typeface="Monotype Sort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charset="0"/>
                        </a:rPr>
                        <a:t>Vacuum Chamber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70000"/>
                        <a:buFont typeface="Monotype Sorts" charset="2"/>
                        <a:defRPr>
                          <a:solidFill>
                            <a:srgbClr val="0000CC"/>
                          </a:solidFill>
                          <a:latin typeface="Times New Roman" charset="0"/>
                        </a:defRPr>
                      </a:lvl1pPr>
                      <a:lvl2pPr marL="287338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CC"/>
                          </a:solidFill>
                          <a:latin typeface="Times New Roman" charset="0"/>
                        </a:defRPr>
                      </a:lvl2pPr>
                      <a:lvl3pPr marL="631825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3pPr>
                      <a:lvl4pPr marL="969963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4pPr>
                      <a:lvl5pPr marL="1316038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5pPr>
                      <a:lvl6pPr marL="17732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6pPr>
                      <a:lvl7pPr marL="22304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7pPr>
                      <a:lvl8pPr marL="26876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8pPr>
                      <a:lvl9pPr marL="31448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0000"/>
                        <a:buFont typeface="Monotype Sort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charset="0"/>
                        </a:rPr>
                        <a:t>70 x 152 mm Dipoles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0000"/>
                        <a:buFont typeface="Monotype Sort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charset="0"/>
                        </a:rPr>
                        <a:t>152 mm (circular) Quads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2610">
                <a:tc>
                  <a:txBody>
                    <a:bodyPr/>
                    <a:lstStyle>
                      <a:lvl1pPr marL="342900" indent="-342900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70000"/>
                        <a:buFont typeface="Monotype Sorts" charset="2"/>
                        <a:defRPr>
                          <a:solidFill>
                            <a:srgbClr val="0000CC"/>
                          </a:solidFill>
                          <a:latin typeface="Times New Roman" charset="0"/>
                        </a:defRPr>
                      </a:lvl1pPr>
                      <a:lvl2pPr marL="287338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CC"/>
                          </a:solidFill>
                          <a:latin typeface="Times New Roman" charset="0"/>
                        </a:defRPr>
                      </a:lvl2pPr>
                      <a:lvl3pPr marL="631825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3pPr>
                      <a:lvl4pPr marL="969963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4pPr>
                      <a:lvl5pPr marL="1316038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5pPr>
                      <a:lvl6pPr marL="17732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6pPr>
                      <a:lvl7pPr marL="22304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7pPr>
                      <a:lvl8pPr marL="26876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8pPr>
                      <a:lvl9pPr marL="31448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0000"/>
                        <a:buFont typeface="Monotype Sort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charset="0"/>
                        </a:rPr>
                        <a:t>Max. Rigidity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70000"/>
                        <a:buFont typeface="Monotype Sorts" charset="2"/>
                        <a:defRPr>
                          <a:solidFill>
                            <a:srgbClr val="0000CC"/>
                          </a:solidFill>
                          <a:latin typeface="Times New Roman" charset="0"/>
                        </a:defRPr>
                      </a:lvl1pPr>
                      <a:lvl2pPr marL="287338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CC"/>
                          </a:solidFill>
                          <a:latin typeface="Times New Roman" charset="0"/>
                        </a:defRPr>
                      </a:lvl2pPr>
                      <a:lvl3pPr marL="631825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3pPr>
                      <a:lvl4pPr marL="969963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4pPr>
                      <a:lvl5pPr marL="1316038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5pPr>
                      <a:lvl6pPr marL="17732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6pPr>
                      <a:lvl7pPr marL="22304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7pPr>
                      <a:lvl8pPr marL="26876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8pPr>
                      <a:lvl9pPr marL="31448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0000"/>
                        <a:buFont typeface="Monotype Sort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charset="0"/>
                        </a:rPr>
                        <a:t>17 Tm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81693">
                <a:tc>
                  <a:txBody>
                    <a:bodyPr/>
                    <a:lstStyle>
                      <a:lvl1pPr marL="342900" indent="-342900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70000"/>
                        <a:buFont typeface="Monotype Sorts" charset="2"/>
                        <a:defRPr>
                          <a:solidFill>
                            <a:srgbClr val="0000CC"/>
                          </a:solidFill>
                          <a:latin typeface="Times New Roman" charset="0"/>
                        </a:defRPr>
                      </a:lvl1pPr>
                      <a:lvl2pPr marL="287338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CC"/>
                          </a:solidFill>
                          <a:latin typeface="Times New Roman" charset="0"/>
                        </a:defRPr>
                      </a:lvl2pPr>
                      <a:lvl3pPr marL="631825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3pPr>
                      <a:lvl4pPr marL="969963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4pPr>
                      <a:lvl5pPr marL="1316038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5pPr>
                      <a:lvl6pPr marL="17732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6pPr>
                      <a:lvl7pPr marL="22304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7pPr>
                      <a:lvl8pPr marL="26876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8pPr>
                      <a:lvl9pPr marL="31448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0000"/>
                        <a:buFont typeface="Monotype Sort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charset="0"/>
                        </a:rPr>
                        <a:t>Injection Rigidity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70000"/>
                        <a:buFont typeface="Monotype Sorts" charset="2"/>
                        <a:defRPr>
                          <a:solidFill>
                            <a:srgbClr val="0000CC"/>
                          </a:solidFill>
                          <a:latin typeface="Times New Roman" charset="0"/>
                        </a:defRPr>
                      </a:lvl1pPr>
                      <a:lvl2pPr marL="287338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CC"/>
                          </a:solidFill>
                          <a:latin typeface="Times New Roman" charset="0"/>
                        </a:defRPr>
                      </a:lvl2pPr>
                      <a:lvl3pPr marL="631825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3pPr>
                      <a:lvl4pPr marL="969963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4pPr>
                      <a:lvl5pPr marL="1316038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5pPr>
                      <a:lvl6pPr marL="17732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6pPr>
                      <a:lvl7pPr marL="22304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7pPr>
                      <a:lvl8pPr marL="26876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8pPr>
                      <a:lvl9pPr marL="31448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0000"/>
                        <a:buFont typeface="Monotype Sort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charset="0"/>
                        </a:rPr>
                        <a:t>2.2 Tm 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0000"/>
                        <a:buFont typeface="Monotype Sort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charset="0"/>
                        </a:rPr>
                        <a:t>(200 MeV protons)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9124">
                <a:tc>
                  <a:txBody>
                    <a:bodyPr/>
                    <a:lstStyle>
                      <a:lvl1pPr marL="342900" indent="-342900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70000"/>
                        <a:buFont typeface="Monotype Sorts" charset="2"/>
                        <a:defRPr>
                          <a:solidFill>
                            <a:srgbClr val="0000CC"/>
                          </a:solidFill>
                          <a:latin typeface="Times New Roman" charset="0"/>
                        </a:defRPr>
                      </a:lvl1pPr>
                      <a:lvl2pPr marL="287338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CC"/>
                          </a:solidFill>
                          <a:latin typeface="Times New Roman" charset="0"/>
                        </a:defRPr>
                      </a:lvl2pPr>
                      <a:lvl3pPr marL="631825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3pPr>
                      <a:lvl4pPr marL="969963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4pPr>
                      <a:lvl5pPr marL="1316038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5pPr>
                      <a:lvl6pPr marL="17732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6pPr>
                      <a:lvl7pPr marL="22304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7pPr>
                      <a:lvl8pPr marL="26876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8pPr>
                      <a:lvl9pPr marL="31448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0000"/>
                        <a:buFont typeface="Monotype Sort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charset="0"/>
                        </a:rPr>
                        <a:t>Acceleration Rate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70000"/>
                        <a:buFont typeface="Monotype Sorts" charset="2"/>
                        <a:defRPr>
                          <a:solidFill>
                            <a:srgbClr val="0000CC"/>
                          </a:solidFill>
                          <a:latin typeface="Times New Roman" charset="0"/>
                        </a:defRPr>
                      </a:lvl1pPr>
                      <a:lvl2pPr marL="287338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CC"/>
                          </a:solidFill>
                          <a:latin typeface="Times New Roman" charset="0"/>
                        </a:defRPr>
                      </a:lvl2pPr>
                      <a:lvl3pPr marL="631825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3pPr>
                      <a:lvl4pPr marL="969963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4pPr>
                      <a:lvl5pPr marL="1316038">
                        <a:spcBef>
                          <a:spcPts val="488"/>
                        </a:spcBef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5pPr>
                      <a:lvl6pPr marL="17732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6pPr>
                      <a:lvl7pPr marL="22304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7pPr>
                      <a:lvl8pPr marL="26876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8pPr>
                      <a:lvl9pPr marL="3144838" eaLnBrk="0" fontAlgn="base" hangingPunct="0"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Monotype Sorts" charset="2"/>
                        <a:defRPr>
                          <a:solidFill>
                            <a:srgbClr val="000000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0000"/>
                        <a:buFont typeface="Monotype Sort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charset="0"/>
                        </a:rPr>
                        <a:t>8.9 T/s  (7.5 Hz)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cxnSp>
        <p:nvCxnSpPr>
          <p:cNvPr id="3" name="Straight Connector 2"/>
          <p:cNvCxnSpPr/>
          <p:nvPr/>
        </p:nvCxnSpPr>
        <p:spPr bwMode="auto">
          <a:xfrm>
            <a:off x="2003426" y="3800476"/>
            <a:ext cx="1196975" cy="923925"/>
          </a:xfrm>
          <a:prstGeom prst="line">
            <a:avLst/>
          </a:prstGeom>
          <a:solidFill>
            <a:schemeClr val="accent1"/>
          </a:solidFill>
          <a:ln w="19050" cap="rnd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" name="Straight Connector 4"/>
          <p:cNvCxnSpPr/>
          <p:nvPr/>
        </p:nvCxnSpPr>
        <p:spPr bwMode="auto">
          <a:xfrm flipV="1">
            <a:off x="3295651" y="4422775"/>
            <a:ext cx="41275" cy="266700"/>
          </a:xfrm>
          <a:prstGeom prst="line">
            <a:avLst/>
          </a:prstGeom>
          <a:solidFill>
            <a:schemeClr val="accent1"/>
          </a:solidFill>
          <a:ln w="19050" cap="rnd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 flipV="1">
            <a:off x="3200400" y="4689476"/>
            <a:ext cx="95250" cy="3492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2575" name="TextBox 20"/>
          <p:cNvSpPr txBox="1">
            <a:spLocks noChangeArrowheads="1"/>
          </p:cNvSpPr>
          <p:nvPr/>
        </p:nvSpPr>
        <p:spPr bwMode="auto">
          <a:xfrm>
            <a:off x="2003426" y="4227513"/>
            <a:ext cx="536575" cy="277812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200">
                <a:solidFill>
                  <a:srgbClr val="FF0000"/>
                </a:solidFill>
              </a:rPr>
              <a:t>EBIS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36D6625-2513-F93C-6BFA-85406422785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810000" y="1856718"/>
            <a:ext cx="416236" cy="124482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368C385-355C-CBA4-4848-E708C9C6E44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270250" y="2500379"/>
            <a:ext cx="431800" cy="541271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B533F97-AC5C-E8B9-3200-CCDE13B970E9}"/>
              </a:ext>
            </a:extLst>
          </p:cNvPr>
          <p:cNvSpPr txBox="1"/>
          <p:nvPr/>
        </p:nvSpPr>
        <p:spPr>
          <a:xfrm>
            <a:off x="3725493" y="2902415"/>
            <a:ext cx="1260163" cy="646331"/>
          </a:xfrm>
          <a:prstGeom prst="rect">
            <a:avLst/>
          </a:prstGeom>
          <a:solidFill>
            <a:schemeClr val="bg1"/>
          </a:solidFill>
          <a:ln w="508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D3: Thin</a:t>
            </a:r>
          </a:p>
          <a:p>
            <a:r>
              <a:rPr lang="en-US" dirty="0">
                <a:solidFill>
                  <a:srgbClr val="0070C0"/>
                </a:solidFill>
              </a:rPr>
              <a:t>Septum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74ECBA-DB44-4F3A-5004-9107E201A16D}"/>
              </a:ext>
            </a:extLst>
          </p:cNvPr>
          <p:cNvSpPr txBox="1"/>
          <p:nvPr/>
        </p:nvSpPr>
        <p:spPr>
          <a:xfrm>
            <a:off x="4226236" y="1856718"/>
            <a:ext cx="1260163" cy="646331"/>
          </a:xfrm>
          <a:prstGeom prst="rect">
            <a:avLst/>
          </a:prstGeom>
          <a:solidFill>
            <a:schemeClr val="bg1"/>
          </a:solidFill>
          <a:ln w="508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D6: Thick</a:t>
            </a:r>
          </a:p>
          <a:p>
            <a:r>
              <a:rPr lang="en-US" dirty="0">
                <a:solidFill>
                  <a:srgbClr val="0070C0"/>
                </a:solidFill>
              </a:rPr>
              <a:t>Septum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27EC36-4BAF-1E48-F6DF-2303618D9642}"/>
              </a:ext>
            </a:extLst>
          </p:cNvPr>
          <p:cNvSpPr txBox="1"/>
          <p:nvPr/>
        </p:nvSpPr>
        <p:spPr>
          <a:xfrm>
            <a:off x="2976409" y="3308112"/>
            <a:ext cx="536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2A677E-EECE-0075-12B8-C297F81B2CC4}"/>
              </a:ext>
            </a:extLst>
          </p:cNvPr>
          <p:cNvSpPr txBox="1"/>
          <p:nvPr/>
        </p:nvSpPr>
        <p:spPr>
          <a:xfrm>
            <a:off x="3027362" y="2824719"/>
            <a:ext cx="536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10BEDD-E202-3E7C-3B6B-3A06E78EE8CF}"/>
              </a:ext>
            </a:extLst>
          </p:cNvPr>
          <p:cNvSpPr txBox="1"/>
          <p:nvPr/>
        </p:nvSpPr>
        <p:spPr>
          <a:xfrm>
            <a:off x="3427568" y="2050037"/>
            <a:ext cx="536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2C9F0E4-1092-8C66-B47B-A65FD3E19978}"/>
              </a:ext>
            </a:extLst>
          </p:cNvPr>
          <p:cNvSpPr txBox="1"/>
          <p:nvPr/>
        </p:nvSpPr>
        <p:spPr>
          <a:xfrm>
            <a:off x="3980321" y="1549627"/>
            <a:ext cx="536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BEC897-EA5D-AD5D-37FE-CA59A43F5B23}"/>
              </a:ext>
            </a:extLst>
          </p:cNvPr>
          <p:cNvSpPr txBox="1"/>
          <p:nvPr/>
        </p:nvSpPr>
        <p:spPr>
          <a:xfrm>
            <a:off x="4418929" y="1411186"/>
            <a:ext cx="536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B59D568-9BDC-18DD-7DAB-7C07778151AE}"/>
              </a:ext>
            </a:extLst>
          </p:cNvPr>
          <p:cNvSpPr/>
          <p:nvPr/>
        </p:nvSpPr>
        <p:spPr bwMode="auto">
          <a:xfrm>
            <a:off x="5012872" y="5316166"/>
            <a:ext cx="123332" cy="87549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62661E6-482F-6EA6-9019-02E3F31B5AE6}"/>
              </a:ext>
            </a:extLst>
          </p:cNvPr>
          <p:cNvSpPr/>
          <p:nvPr/>
        </p:nvSpPr>
        <p:spPr bwMode="auto">
          <a:xfrm>
            <a:off x="2914743" y="3273308"/>
            <a:ext cx="123332" cy="87549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0BF5440-517B-FE31-956F-15C3E5EF8DD7}"/>
              </a:ext>
            </a:extLst>
          </p:cNvPr>
          <p:cNvSpPr/>
          <p:nvPr/>
        </p:nvSpPr>
        <p:spPr bwMode="auto">
          <a:xfrm>
            <a:off x="7256719" y="3360857"/>
            <a:ext cx="123332" cy="87549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02D3CC-5535-35E2-0E28-9044AD834C75}"/>
              </a:ext>
            </a:extLst>
          </p:cNvPr>
          <p:cNvSpPr/>
          <p:nvPr/>
        </p:nvSpPr>
        <p:spPr bwMode="auto">
          <a:xfrm>
            <a:off x="5012872" y="1330436"/>
            <a:ext cx="123332" cy="87549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1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1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E693636-1133-54CD-9392-D6AABDE25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0"/>
            <a:ext cx="7772400" cy="64399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A72F5E-5B19-7B32-5545-0D28681E40AC}"/>
              </a:ext>
            </a:extLst>
          </p:cNvPr>
          <p:cNvSpPr txBox="1"/>
          <p:nvPr/>
        </p:nvSpPr>
        <p:spPr>
          <a:xfrm>
            <a:off x="9143011" y="6439988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800" dirty="0">
                <a:effectLst/>
                <a:latin typeface="TimesNewRoman"/>
              </a:rPr>
              <a:t>C-A/AP/69 February 2002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970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B9D9D9-638F-28E6-52F9-CF436D4934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9EDC08-337F-1449-B7EA-1DF7D67DF90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683239-3BBF-9689-32F4-9E401D7BB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864" y="0"/>
            <a:ext cx="8778272" cy="60633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5B5109-5E92-982F-5264-4B5F0FCD3EDD}"/>
              </a:ext>
            </a:extLst>
          </p:cNvPr>
          <p:cNvSpPr txBox="1"/>
          <p:nvPr/>
        </p:nvSpPr>
        <p:spPr>
          <a:xfrm>
            <a:off x="4530956" y="6030686"/>
            <a:ext cx="3130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2017 CAS, P. J. Bryant</a:t>
            </a:r>
          </a:p>
        </p:txBody>
      </p:sp>
    </p:spTree>
    <p:extLst>
      <p:ext uri="{BB962C8B-B14F-4D97-AF65-F5344CB8AC3E}">
        <p14:creationId xmlns:p14="http://schemas.microsoft.com/office/powerpoint/2010/main" val="39582726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THIN_004">
            <a:extLst>
              <a:ext uri="{FF2B5EF4-FFF2-40B4-BE49-F238E27FC236}">
                <a16:creationId xmlns:a16="http://schemas.microsoft.com/office/drawing/2014/main" id="{6FCE9C0A-5AC1-0AFB-67CB-CEC405A70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929" y="0"/>
            <a:ext cx="7140071" cy="6637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45FF69-77D9-51E1-C286-C26AFDE0EDF7}"/>
              </a:ext>
            </a:extLst>
          </p:cNvPr>
          <p:cNvSpPr txBox="1"/>
          <p:nvPr/>
        </p:nvSpPr>
        <p:spPr>
          <a:xfrm>
            <a:off x="566057" y="217714"/>
            <a:ext cx="28760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D3: Thin Septum</a:t>
            </a:r>
          </a:p>
        </p:txBody>
      </p:sp>
      <p:pic>
        <p:nvPicPr>
          <p:cNvPr id="6" name="Picture 6" descr="THIN_000">
            <a:extLst>
              <a:ext uri="{FF2B5EF4-FFF2-40B4-BE49-F238E27FC236}">
                <a16:creationId xmlns:a16="http://schemas.microsoft.com/office/drawing/2014/main" id="{94C75B82-AB3D-0EE2-ECB3-F999EEBC8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621" y="1589747"/>
            <a:ext cx="5456703" cy="39154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E7841D0-5072-E357-EC7C-63A198455004}"/>
              </a:ext>
            </a:extLst>
          </p:cNvPr>
          <p:cNvSpPr txBox="1"/>
          <p:nvPr/>
        </p:nvSpPr>
        <p:spPr>
          <a:xfrm>
            <a:off x="463138" y="890649"/>
            <a:ext cx="2319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Thickness = 0.74mm</a:t>
            </a:r>
          </a:p>
        </p:txBody>
      </p:sp>
    </p:spTree>
    <p:extLst>
      <p:ext uri="{BB962C8B-B14F-4D97-AF65-F5344CB8AC3E}">
        <p14:creationId xmlns:p14="http://schemas.microsoft.com/office/powerpoint/2010/main" val="6708875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63A11E-172A-E6AA-D405-5F77503532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31</a:t>
            </a:fld>
            <a:endParaRPr lang="en-US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B143CD-6754-DAF1-5E00-42FBF4304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63518"/>
            <a:ext cx="7160821" cy="38944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E642C3-B1D2-00EA-8B5B-EBDBC533310F}"/>
              </a:ext>
            </a:extLst>
          </p:cNvPr>
          <p:cNvSpPr txBox="1"/>
          <p:nvPr/>
        </p:nvSpPr>
        <p:spPr>
          <a:xfrm>
            <a:off x="285998" y="522514"/>
            <a:ext cx="3682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Thick Septum Magnet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BF4860-1BB6-5F8E-1A36-444738C48396}"/>
              </a:ext>
            </a:extLst>
          </p:cNvPr>
          <p:cNvSpPr txBox="1"/>
          <p:nvPr/>
        </p:nvSpPr>
        <p:spPr>
          <a:xfrm>
            <a:off x="570016" y="1151906"/>
            <a:ext cx="3890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Overall septum thickness is 17.5mm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8CA5C0-9C80-D052-5C2D-90B1E3A31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5148" y="0"/>
            <a:ext cx="6694638" cy="36390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1408D6-1096-2A7C-720B-7BD5A1369307}"/>
              </a:ext>
            </a:extLst>
          </p:cNvPr>
          <p:cNvSpPr txBox="1"/>
          <p:nvPr/>
        </p:nvSpPr>
        <p:spPr>
          <a:xfrm>
            <a:off x="7160821" y="4279020"/>
            <a:ext cx="50661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Nuclear Inst. and Methods in Physics Research, A 923 (2019) 8–18 </a:t>
            </a:r>
          </a:p>
        </p:txBody>
      </p:sp>
    </p:spTree>
    <p:extLst>
      <p:ext uri="{BB962C8B-B14F-4D97-AF65-F5344CB8AC3E}">
        <p14:creationId xmlns:p14="http://schemas.microsoft.com/office/powerpoint/2010/main" val="18544003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 descr="NSRLBUMP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71601"/>
            <a:ext cx="4419600" cy="340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Picture 3" descr="TPPE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447800"/>
            <a:ext cx="48006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6" name="Line 4"/>
          <p:cNvSpPr>
            <a:spLocks noChangeShapeType="1"/>
          </p:cNvSpPr>
          <p:nvPr/>
        </p:nvSpPr>
        <p:spPr bwMode="auto">
          <a:xfrm flipH="1">
            <a:off x="2362200" y="914400"/>
            <a:ext cx="304800" cy="1066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7877" name="Text Box 5"/>
          <p:cNvSpPr txBox="1">
            <a:spLocks noChangeArrowheads="1"/>
          </p:cNvSpPr>
          <p:nvPr/>
        </p:nvSpPr>
        <p:spPr bwMode="auto">
          <a:xfrm>
            <a:off x="2438400" y="609601"/>
            <a:ext cx="2514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b="1"/>
              <a:t>Extraction Point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 descr="QSPAC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47800"/>
            <a:ext cx="449580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2" name="Picture 3" descr="TPPE0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371600"/>
            <a:ext cx="47244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2" name="Text Box 4"/>
          <p:cNvSpPr txBox="1">
            <a:spLocks noChangeArrowheads="1"/>
          </p:cNvSpPr>
          <p:nvPr/>
        </p:nvSpPr>
        <p:spPr bwMode="auto">
          <a:xfrm>
            <a:off x="2133600" y="381000"/>
            <a:ext cx="807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400" b="1" u="sng"/>
              <a:t>Injection, Acceleration, and Tune Space Manipulations</a:t>
            </a: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 descr="d3d6_1000m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87376"/>
            <a:ext cx="8115300" cy="627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5" name="Text Box 3"/>
          <p:cNvSpPr txBox="1">
            <a:spLocks noChangeArrowheads="1"/>
          </p:cNvSpPr>
          <p:nvPr/>
        </p:nvSpPr>
        <p:spPr bwMode="auto">
          <a:xfrm>
            <a:off x="2209800" y="152400"/>
            <a:ext cx="762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400" b="1" u="sng"/>
              <a:t>Booster Resonant/Slow Extraction</a:t>
            </a: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d6phasesp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706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52348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nsrllayo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3" name="Rectangle 3"/>
          <p:cNvSpPr>
            <a:spLocks noChangeArrowheads="1"/>
          </p:cNvSpPr>
          <p:nvPr/>
        </p:nvSpPr>
        <p:spPr bwMode="auto">
          <a:xfrm>
            <a:off x="1524000" y="6486009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204804" name="Text Box 4"/>
          <p:cNvSpPr txBox="1">
            <a:spLocks noChangeArrowheads="1"/>
          </p:cNvSpPr>
          <p:nvPr/>
        </p:nvSpPr>
        <p:spPr bwMode="auto">
          <a:xfrm>
            <a:off x="2209800" y="1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800" u="sng"/>
              <a:t>NSRL</a:t>
            </a:r>
          </a:p>
        </p:txBody>
      </p:sp>
      <p:pic>
        <p:nvPicPr>
          <p:cNvPr id="204805" name="Picture 5" descr="D6OpenJaw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0"/>
            <a:ext cx="2844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06" name="Picture 6" descr="BAFTUN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86200"/>
            <a:ext cx="3962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7" name="Line 7"/>
          <p:cNvSpPr>
            <a:spLocks noChangeShapeType="1"/>
          </p:cNvSpPr>
          <p:nvPr/>
        </p:nvSpPr>
        <p:spPr bwMode="auto">
          <a:xfrm flipV="1">
            <a:off x="4751389" y="2698751"/>
            <a:ext cx="1844675" cy="11906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4808" name="Line 8"/>
          <p:cNvSpPr>
            <a:spLocks noChangeShapeType="1"/>
          </p:cNvSpPr>
          <p:nvPr/>
        </p:nvSpPr>
        <p:spPr bwMode="auto">
          <a:xfrm>
            <a:off x="9936163" y="2162175"/>
            <a:ext cx="0" cy="25336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48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48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048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048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48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48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7CBC2E8-A5F7-261A-BC4B-D2D0551F5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60E5F7-21F3-429E-7923-F6E8B0F241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More later on ways to make transverse uniform beams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4C7353-0C6A-9A27-EBD3-B137512DF6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9EDC08-337F-1449-B7EA-1DF7D67DF905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110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8382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Historical Perspective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800" y="914400"/>
            <a:ext cx="11074400" cy="2638323"/>
          </a:xfrm>
        </p:spPr>
        <p:txBody>
          <a:bodyPr>
            <a:normAutofit fontScale="92500" lnSpcReduction="10000"/>
          </a:bodyPr>
          <a:lstStyle/>
          <a:p>
            <a:pPr marL="0" indent="0" defTabSz="121917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dirty="0">
                <a:solidFill>
                  <a:schemeClr val="tx1"/>
                </a:solidFill>
              </a:rPr>
              <a:t>Let’s talk, for a moment, about this:</a:t>
            </a:r>
          </a:p>
          <a:p>
            <a:pPr marL="0" indent="0" defTabSz="121917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dirty="0">
              <a:solidFill>
                <a:schemeClr val="tx1"/>
              </a:solidFill>
            </a:endParaRPr>
          </a:p>
          <a:p>
            <a:pPr marL="0" indent="0" defTabSz="121917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dirty="0">
                <a:solidFill>
                  <a:schemeClr val="tx1"/>
                </a:solidFill>
              </a:rPr>
              <a:t>Y. Kobayashi and H. Takahashi, </a:t>
            </a:r>
          </a:p>
          <a:p>
            <a:pPr marL="0" indent="0" defTabSz="121917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dirty="0">
                <a:solidFill>
                  <a:schemeClr val="tx1"/>
                </a:solidFill>
              </a:rPr>
              <a:t>“Improvement of the Emittance in the Resonant Beam Ejection”, Proc. </a:t>
            </a:r>
            <a:r>
              <a:rPr lang="en-US" dirty="0" err="1">
                <a:solidFill>
                  <a:schemeClr val="tx1"/>
                </a:solidFill>
              </a:rPr>
              <a:t>VIth</a:t>
            </a:r>
            <a:r>
              <a:rPr lang="en-US" dirty="0">
                <a:solidFill>
                  <a:schemeClr val="tx1"/>
                </a:solidFill>
              </a:rPr>
              <a:t> Int. Conf. on High Energy </a:t>
            </a:r>
            <a:r>
              <a:rPr lang="en-US" dirty="0" err="1">
                <a:solidFill>
                  <a:schemeClr val="tx1"/>
                </a:solidFill>
              </a:rPr>
              <a:t>Accel</a:t>
            </a:r>
            <a:r>
              <a:rPr lang="en-US" dirty="0">
                <a:solidFill>
                  <a:schemeClr val="tx1"/>
                </a:solidFill>
              </a:rPr>
              <a:t>., Massachusetts, pp.347-351 (1967) </a:t>
            </a:r>
          </a:p>
          <a:p>
            <a:pPr marL="0" indent="0" defTabSz="121917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dirty="0">
              <a:solidFill>
                <a:schemeClr val="tx1"/>
              </a:solidFill>
            </a:endParaRPr>
          </a:p>
          <a:p>
            <a:pPr marL="0" indent="0" defTabSz="121917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9EDC08-337F-1449-B7EA-1DF7D67DF90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971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9EDC08-337F-1449-B7EA-1DF7D67DF905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53" y="21772"/>
            <a:ext cx="6811569" cy="62833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902" y="406400"/>
            <a:ext cx="5257100" cy="3733801"/>
          </a:xfrm>
          <a:prstGeom prst="rect">
            <a:avLst/>
          </a:prstGeom>
        </p:spPr>
      </p:pic>
      <p:sp>
        <p:nvSpPr>
          <p:cNvPr id="10" name="Frame 9"/>
          <p:cNvSpPr/>
          <p:nvPr/>
        </p:nvSpPr>
        <p:spPr bwMode="auto">
          <a:xfrm>
            <a:off x="6934903" y="2006600"/>
            <a:ext cx="5257099" cy="1185043"/>
          </a:xfrm>
          <a:prstGeom prst="frame">
            <a:avLst/>
          </a:prstGeom>
          <a:solidFill>
            <a:srgbClr val="FF0000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ea typeface="ＭＳ Ｐゴシック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D5D13A-F428-DFB0-C7F7-0EE10D7E0F9D}"/>
              </a:ext>
            </a:extLst>
          </p:cNvPr>
          <p:cNvSpPr txBox="1"/>
          <p:nvPr/>
        </p:nvSpPr>
        <p:spPr>
          <a:xfrm>
            <a:off x="279400" y="627911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sz="1800" dirty="0">
                <a:effectLst/>
                <a:latin typeface="CourierNewPSMT" panose="02070309020205020404" pitchFamily="49" charset="0"/>
              </a:rPr>
              <a:t>ε </a:t>
            </a:r>
            <a:r>
              <a:rPr lang="en-US" sz="1800" dirty="0">
                <a:effectLst/>
                <a:latin typeface="CourierNewPSMT" panose="02070309020205020404" pitchFamily="49" charset="0"/>
              </a:rPr>
              <a:t>is a small phase shift in one period.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505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9EDC08-337F-1449-B7EA-1DF7D67DF905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36" y="88597"/>
            <a:ext cx="5680587" cy="38331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76200"/>
            <a:ext cx="5984568" cy="38579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038600"/>
            <a:ext cx="5984568" cy="124557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6096000" y="4000989"/>
            <a:ext cx="5984569" cy="932291"/>
          </a:xfrm>
          <a:prstGeom prst="rect">
            <a:avLst/>
          </a:prstGeom>
          <a:solidFill>
            <a:srgbClr val="FF0000">
              <a:alpha val="29000"/>
            </a:srgbClr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ea typeface="ＭＳ Ｐゴシック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2736" y="3891409"/>
            <a:ext cx="568058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/>
              <a:t>Note: ‘g’ is their notation for multipole strength.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200" y="5947638"/>
            <a:ext cx="1710267" cy="6210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200" y="5048400"/>
            <a:ext cx="3904000" cy="8996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200" y="4262958"/>
            <a:ext cx="2709333" cy="79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904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9EDC08-337F-1449-B7EA-1DF7D67DF905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61" y="381000"/>
            <a:ext cx="6213740" cy="4241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4634" y="584200"/>
            <a:ext cx="6807199" cy="264072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5476568" y="1295400"/>
            <a:ext cx="6715432" cy="1320800"/>
          </a:xfrm>
          <a:prstGeom prst="rect">
            <a:avLst/>
          </a:prstGeom>
          <a:solidFill>
            <a:srgbClr val="FF0000">
              <a:alpha val="29000"/>
            </a:srgbClr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116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Slow Extraction and Higher Order Multipoles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9EDC08-337F-1449-B7EA-1DF7D67DF905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Rectangle 2"/>
          <p:cNvSpPr/>
          <p:nvPr/>
        </p:nvSpPr>
        <p:spPr bwMode="auto">
          <a:xfrm>
            <a:off x="1422400" y="1193800"/>
            <a:ext cx="9550400" cy="4775200"/>
          </a:xfrm>
          <a:prstGeom prst="rect">
            <a:avLst/>
          </a:prstGeom>
          <a:solidFill>
            <a:schemeClr val="bg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Arial" charset="0"/>
                <a:ea typeface="ＭＳ Ｐゴシック" charset="0"/>
              </a:rPr>
              <a:t>A perturbation from a </a:t>
            </a:r>
            <a:r>
              <a:rPr lang="en-US" sz="2400" dirty="0" err="1">
                <a:latin typeface="Arial" charset="0"/>
                <a:ea typeface="ＭＳ Ｐゴシック" charset="0"/>
              </a:rPr>
              <a:t>sextupole</a:t>
            </a:r>
            <a:endParaRPr lang="en-US" sz="2400" dirty="0">
              <a:latin typeface="Arial" charset="0"/>
              <a:ea typeface="ＭＳ Ｐゴシック" charset="0"/>
            </a:endParaRP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ea typeface="ＭＳ Ｐゴシック" charset="0"/>
            </a:endParaRP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Arial" charset="0"/>
              <a:ea typeface="ＭＳ Ｐゴシック" charset="0"/>
            </a:endParaRP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ea typeface="ＭＳ Ｐゴシック" charset="0"/>
            </a:endParaRP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Arial" charset="0"/>
              <a:ea typeface="ＭＳ Ｐゴシック" charset="0"/>
            </a:endParaRP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ea typeface="ＭＳ Ｐゴシック" charset="0"/>
            </a:endParaRP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Arial" charset="0"/>
                <a:ea typeface="ＭＳ Ｐゴシック" charset="0"/>
              </a:rPr>
              <a:t>From a ‘thin’ </a:t>
            </a:r>
            <a:r>
              <a:rPr lang="en-US" sz="2400" dirty="0" err="1">
                <a:latin typeface="Arial" charset="0"/>
                <a:ea typeface="ＭＳ Ｐゴシック" charset="0"/>
              </a:rPr>
              <a:t>duodecapole</a:t>
            </a:r>
            <a:endParaRPr lang="en-US" sz="2400" dirty="0">
              <a:latin typeface="Arial" charset="0"/>
              <a:ea typeface="ＭＳ Ｐゴシック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295352" y="1846791"/>
            <a:ext cx="5601296" cy="1405467"/>
            <a:chOff x="1828800" y="1352550"/>
            <a:chExt cx="4200972" cy="10541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8800" y="1352550"/>
              <a:ext cx="2143572" cy="10541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72372" y="1368822"/>
              <a:ext cx="2057400" cy="1021556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3200" y="3905538"/>
            <a:ext cx="4368800" cy="141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880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9EDC08-337F-1449-B7EA-1DF7D67DF905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320800" y="482600"/>
            <a:ext cx="9550400" cy="4775200"/>
            <a:chOff x="1066800" y="895350"/>
            <a:chExt cx="7162800" cy="3581400"/>
          </a:xfrm>
        </p:grpSpPr>
        <p:sp>
          <p:nvSpPr>
            <p:cNvPr id="3" name="Rectangle 2"/>
            <p:cNvSpPr/>
            <p:nvPr/>
          </p:nvSpPr>
          <p:spPr bwMode="auto">
            <a:xfrm>
              <a:off x="1066800" y="895350"/>
              <a:ext cx="7162800" cy="3581400"/>
            </a:xfrm>
            <a:prstGeom prst="rect">
              <a:avLst/>
            </a:prstGeom>
            <a:solidFill>
              <a:schemeClr val="bg1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ea typeface="ＭＳ Ｐゴシック" charset="0"/>
                </a:rPr>
                <a:t>Kobayashi Hamiltonian (normal 3</a:t>
              </a:r>
              <a:r>
                <a:rPr lang="en-US" sz="2400" baseline="30000" dirty="0">
                  <a:ea typeface="ＭＳ Ｐゴシック" charset="0"/>
                </a:rPr>
                <a:t>rd</a:t>
              </a:r>
              <a:r>
                <a:rPr lang="en-US" sz="2400" dirty="0">
                  <a:ea typeface="ＭＳ Ｐゴシック" charset="0"/>
                </a:rPr>
                <a:t> integer)</a:t>
              </a:r>
            </a:p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latin typeface="Arial" charset="0"/>
                <a:ea typeface="ＭＳ Ｐゴシック" charset="0"/>
              </a:endParaRPr>
            </a:p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ea typeface="ＭＳ Ｐゴシック" charset="0"/>
              </a:endParaRPr>
            </a:p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ea typeface="ＭＳ Ｐゴシック" charset="0"/>
              </a:endParaRPr>
            </a:p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latin typeface="Arial" charset="0"/>
                  <a:ea typeface="ＭＳ Ｐゴシック" charset="0"/>
                </a:rPr>
                <a:t>And, when we add a </a:t>
              </a:r>
              <a:r>
                <a:rPr lang="en-US" sz="2400" dirty="0" err="1">
                  <a:latin typeface="Arial" charset="0"/>
                  <a:ea typeface="ＭＳ Ｐゴシック" charset="0"/>
                </a:rPr>
                <a:t>duodecapole</a:t>
              </a:r>
              <a:r>
                <a:rPr lang="en-US" sz="2400" dirty="0">
                  <a:latin typeface="Arial" charset="0"/>
                  <a:ea typeface="ＭＳ Ｐゴシック" charset="0"/>
                </a:rPr>
                <a:t> (simple 3</a:t>
              </a:r>
              <a:r>
                <a:rPr lang="en-US" sz="2400" baseline="30000" dirty="0">
                  <a:latin typeface="Arial" charset="0"/>
                  <a:ea typeface="ＭＳ Ｐゴシック" charset="0"/>
                </a:rPr>
                <a:t>rd</a:t>
              </a:r>
              <a:r>
                <a:rPr lang="en-US" sz="2400" dirty="0">
                  <a:latin typeface="Arial" charset="0"/>
                  <a:ea typeface="ＭＳ Ｐゴシック" charset="0"/>
                </a:rPr>
                <a:t> integer)</a:t>
              </a:r>
            </a:p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ea typeface="ＭＳ Ｐゴシック" charset="0"/>
              </a:endParaRPr>
            </a:p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latin typeface="Arial" charset="0"/>
                <a:ea typeface="ＭＳ Ｐゴシック" charset="0"/>
              </a:endParaRPr>
            </a:p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ea typeface="ＭＳ Ｐゴシック" charset="0"/>
              </a:endParaRPr>
            </a:p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latin typeface="Arial" charset="0"/>
                  <a:ea typeface="ＭＳ Ｐゴシック" charset="0"/>
                </a:rPr>
                <a:t>And to make life a little easier,</a:t>
              </a:r>
            </a:p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latin typeface="Arial" charset="0"/>
                <a:ea typeface="ＭＳ Ｐゴシック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57500" y="1200150"/>
              <a:ext cx="3429000" cy="84645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95399" y="2351403"/>
              <a:ext cx="6705601" cy="78889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66974" y="3413527"/>
              <a:ext cx="4362450" cy="8238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8637442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5" id="{02B1611D-C42F-0A41-BAED-D3B41970EBE3}" vid="{7E203859-C242-EE45-BB6D-C700A593D731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762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762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</Template>
  <TotalTime>23553</TotalTime>
  <Words>860</Words>
  <Application>Microsoft Macintosh PowerPoint</Application>
  <PresentationFormat>Widescreen</PresentationFormat>
  <Paragraphs>197</Paragraphs>
  <Slides>37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51" baseType="lpstr">
      <vt:lpstr>ＭＳ Ｐゴシック</vt:lpstr>
      <vt:lpstr>Arial</vt:lpstr>
      <vt:lpstr>Calibri</vt:lpstr>
      <vt:lpstr>Calibri Light</vt:lpstr>
      <vt:lpstr>Cambria Math</vt:lpstr>
      <vt:lpstr>CourierNewPSMT</vt:lpstr>
      <vt:lpstr>Monotype Sorts</vt:lpstr>
      <vt:lpstr>Symbol</vt:lpstr>
      <vt:lpstr>Times New Roman</vt:lpstr>
      <vt:lpstr>TimesNewRoman</vt:lpstr>
      <vt:lpstr>TimesNewRomanPSMT</vt:lpstr>
      <vt:lpstr>BNL</vt:lpstr>
      <vt:lpstr>1_Office Theme</vt:lpstr>
      <vt:lpstr>Default Design</vt:lpstr>
      <vt:lpstr>Slow Extraction Stuff</vt:lpstr>
      <vt:lpstr>Separatrices, Folding, and Shaping</vt:lpstr>
      <vt:lpstr>PowerPoint Presentation</vt:lpstr>
      <vt:lpstr>Historical Perspective</vt:lpstr>
      <vt:lpstr>PowerPoint Presentation</vt:lpstr>
      <vt:lpstr>PowerPoint Presentation</vt:lpstr>
      <vt:lpstr>PowerPoint Presentation</vt:lpstr>
      <vt:lpstr>Slow Extraction and Higher Order Multipoles</vt:lpstr>
      <vt:lpstr>PowerPoint Presentation</vt:lpstr>
      <vt:lpstr>What does it look like?</vt:lpstr>
      <vt:lpstr>Tracking Simulations: J-PARC SE</vt:lpstr>
      <vt:lpstr>PowerPoint Presentation</vt:lpstr>
      <vt:lpstr>Tune - Amplitude Diagram</vt:lpstr>
      <vt:lpstr>PowerPoint Presentation</vt:lpstr>
      <vt:lpstr>Spill Structure Theory 1: Harmonics analysis</vt:lpstr>
      <vt:lpstr>Spill Structure Theory 2: Transit Time Theory</vt:lpstr>
      <vt:lpstr>Transit Time Theory</vt:lpstr>
      <vt:lpstr>Spill Simulations Using Transit Time Monte- Carlo Model</vt:lpstr>
      <vt:lpstr>Samples of Spills</vt:lpstr>
      <vt:lpstr>PowerPoint Presentation</vt:lpstr>
      <vt:lpstr>Spill Ripple Compensation (JPARC RQ Quad)</vt:lpstr>
      <vt:lpstr>JPARC Spill feedback block diagram</vt:lpstr>
      <vt:lpstr>Active Ripple Filter</vt:lpstr>
      <vt:lpstr>Transfer Function Measurements</vt:lpstr>
      <vt:lpstr>Transfer Function Measurements </vt:lpstr>
      <vt:lpstr>PowerPoint Presentation</vt:lpstr>
      <vt:lpstr>PowerPoint Presentation</vt:lpstr>
      <vt:lpstr>Booster Parameters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Brown, Kevin A</dc:creator>
  <cp:keywords/>
  <dc:description/>
  <cp:lastModifiedBy>Brown, Kevin A</cp:lastModifiedBy>
  <cp:revision>24</cp:revision>
  <dcterms:created xsi:type="dcterms:W3CDTF">2025-04-22T20:21:03Z</dcterms:created>
  <dcterms:modified xsi:type="dcterms:W3CDTF">2025-10-21T03:02:32Z</dcterms:modified>
  <cp:category/>
</cp:coreProperties>
</file>