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0" r:id="rId5"/>
    <p:sldId id="261" r:id="rId6"/>
    <p:sldId id="267" r:id="rId7"/>
    <p:sldId id="268" r:id="rId8"/>
    <p:sldId id="269" r:id="rId9"/>
    <p:sldId id="270" r:id="rId10"/>
    <p:sldId id="263" r:id="rId11"/>
    <p:sldId id="265" r:id="rId12"/>
    <p:sldId id="274" r:id="rId13"/>
    <p:sldId id="273" r:id="rId14"/>
    <p:sldId id="264" r:id="rId15"/>
    <p:sldId id="271" r:id="rId16"/>
    <p:sldId id="275" r:id="rId17"/>
    <p:sldId id="276" r:id="rId18"/>
    <p:sldId id="278" r:id="rId19"/>
    <p:sldId id="279" r:id="rId20"/>
    <p:sldId id="262" r:id="rId21"/>
    <p:sldId id="266" r:id="rId22"/>
    <p:sldId id="277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962D53-9409-6049-9C3F-EB640258684C}">
          <p14:sldIdLst>
            <p14:sldId id="256"/>
            <p14:sldId id="257"/>
            <p14:sldId id="258"/>
            <p14:sldId id="280"/>
            <p14:sldId id="261"/>
            <p14:sldId id="267"/>
            <p14:sldId id="268"/>
            <p14:sldId id="269"/>
            <p14:sldId id="270"/>
            <p14:sldId id="263"/>
            <p14:sldId id="265"/>
            <p14:sldId id="274"/>
            <p14:sldId id="273"/>
            <p14:sldId id="264"/>
            <p14:sldId id="271"/>
            <p14:sldId id="275"/>
            <p14:sldId id="276"/>
            <p14:sldId id="278"/>
            <p14:sldId id="279"/>
          </p14:sldIdLst>
        </p14:section>
        <p14:section name="Backup" id="{C8B2E960-D2E4-3E48-B4C3-419CFAEF22BB}">
          <p14:sldIdLst>
            <p14:sldId id="262"/>
            <p14:sldId id="266"/>
            <p14:sldId id="277"/>
            <p14:sldId id="281"/>
            <p14:sldId id="282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36" d="100"/>
          <a:sy n="136" d="100"/>
        </p:scale>
        <p:origin x="28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E42F-92EC-F38A-C669-0AEF3D7C8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0869E-12B3-A1D1-198D-E7B5AAEDF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B212A-2CC5-40FE-D0DF-7475A5A9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4EF1-B8F6-6105-E198-02015065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AA507-F9C9-7578-114B-34C64600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1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235C-BC17-FC04-3388-CC83BAD36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59BF0-276D-6879-9117-4EC47572A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341F4-9C11-29A4-49B8-450F693B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A4C12-1369-6C6C-64F6-C55CAFCD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9716D-93B4-D8A7-7F34-C47BC606B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4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33926E-02EE-2852-7B52-74484394B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1263E-1F8B-1C11-9CAD-C6FA4F523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A38BD-28D1-3CA0-0318-FD1B0B680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9FEE-8040-705F-FD7A-26DE7C23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29707-853A-0AC3-8095-9211E418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7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140D-0D2B-FF9D-D554-1177F0361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9718-5EEE-7CDE-8DC3-EF839CC4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7B194-1832-82B6-ACFF-C06EB698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FD9E4-2211-35BC-3F70-8F4D7246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5C2A7-4266-B934-3018-10189E92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33F-3C8A-E9C1-4FDE-2A56BFBC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C4BDE-061F-B19F-7608-3B21CD57B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699BD-BA93-5E14-D164-8DC81524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121DC-4989-A7DB-385F-86B9E46C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23767-0442-ABB1-8CC8-721DF541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3B76-CBCB-2D6C-C4F6-C4B7A8CC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0E6CE-F770-76E0-1C7A-8EE3C600C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6A63D-69F8-9DF8-5DF8-EF4DE1FBA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365F-2FAD-FFE5-273F-FA374A06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E78A4-668A-88E0-2115-020FB28D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B0007-1A7D-7366-7906-0CA3A3B97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9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9208-DFC7-305D-002D-C9D2C61BD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369CC-E57B-D91A-8D35-A8C6FC8E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7765E-657F-A172-23D1-5B391210B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C6953-A305-3530-25E9-564FA3D98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FB394B-3D05-7B8A-B47E-AB561AD5D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7B888-068F-8A43-ED5B-C8B5F95CC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78BEF-8BA4-E3AC-29AD-2BF41B7E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564108-C4E7-80EA-FA6B-A066B6A6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B55B-F826-3936-3152-5D8A540D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1DA8C-5959-A5A9-3FFE-77498F2D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7E1B3-9273-A33D-5309-DDB83572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019B4-C74B-D47F-29A9-E00584AE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D9EDB-B55A-5797-A94A-0D845540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10F42-D3B5-FCC9-FAC5-18169E2A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96CD6-7477-8599-FC7D-0911336A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A01D-17F2-68C3-BAA6-1ADC1BFC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571AD-7721-9508-73FE-45B376F5D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8C9BC-0E74-8634-9F0D-606EFE268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5E961-62B7-C6C0-9FF8-4573B65CC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C2923-CEDF-E144-88AF-9BE825F4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781D8-46DD-71CA-BE54-A63126A3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9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FBFF-A0A6-2941-5784-879DDABE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DC6BC-7188-E5F0-C8A4-AC0D69452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CD696-185D-ADB3-16E7-4BAB40C28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A0001-E3F2-25C7-E6EF-9DDE7BBE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3E4FD-6F66-0A1C-D26D-9B6B6000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28291-498E-7B11-010D-1F9ACD62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3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4002B-44A2-F9E4-B258-0AA58E4D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BA94-5680-15E0-AB50-7546CFEAE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1E29F-7E40-CBAC-8E7C-2E25563E0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22915-4AD4-F344-A86A-DB5876B42859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373EA-DD9E-A229-BDD0-C9966C127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6EA6-F643-21BC-7C2C-2DB279AA7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44254-5BC5-CC41-9E12-C89A92A2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ypi.org/project/ionic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393B-72FE-CA31-9747-E5ADB37D9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Simulation of Ionization Monitors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75CC-9BB4-B812-00D4-ABB517315A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 Hall - RadiaSoft</a:t>
            </a:r>
          </a:p>
        </p:txBody>
      </p:sp>
    </p:spTree>
    <p:extLst>
      <p:ext uri="{BB962C8B-B14F-4D97-AF65-F5344CB8AC3E}">
        <p14:creationId xmlns:p14="http://schemas.microsoft.com/office/powerpoint/2010/main" val="425993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36A1-EB63-B64C-5064-BF413739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IPM STL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5FB3D-3A4A-2834-4D65-8A0DD397C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49" y="1253331"/>
            <a:ext cx="10228869" cy="4351338"/>
          </a:xfrm>
        </p:spPr>
        <p:txBody>
          <a:bodyPr/>
          <a:lstStyle/>
          <a:p>
            <a:r>
              <a:rPr lang="en-US" dirty="0"/>
              <a:t>STL model built from dimensions copied off of original device drawings</a:t>
            </a:r>
          </a:p>
          <a:p>
            <a:r>
              <a:rPr lang="en-US" dirty="0"/>
              <a:t>SLT model provides embedded boundaries</a:t>
            </a:r>
          </a:p>
          <a:p>
            <a:pPr lvl="1"/>
            <a:r>
              <a:rPr lang="en-US" dirty="0"/>
              <a:t>Physical (particle scraping)</a:t>
            </a:r>
          </a:p>
          <a:p>
            <a:pPr lvl="1"/>
            <a:r>
              <a:rPr lang="en-US" dirty="0"/>
              <a:t>Electrical (collecting field)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8A2D8-1C89-75C8-7570-36F89A3C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785" y="3562656"/>
            <a:ext cx="4391233" cy="2841386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C3CAD62E-1D81-02D0-122A-AF0B1BB8F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7" r="7136" b="353"/>
          <a:stretch/>
        </p:blipFill>
        <p:spPr>
          <a:xfrm>
            <a:off x="312176" y="3622441"/>
            <a:ext cx="3213686" cy="2721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F63C9-8B53-91EB-9F73-6F2ADA927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655" y="3429000"/>
            <a:ext cx="2914117" cy="30429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5C97BA-438B-7A52-E8BC-DFF828DA89DD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3525862" y="4983349"/>
            <a:ext cx="5159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FACD94-4CC8-B12A-B0C8-9519AA44AFE9}"/>
              </a:ext>
            </a:extLst>
          </p:cNvPr>
          <p:cNvCxnSpPr/>
          <p:nvPr/>
        </p:nvCxnSpPr>
        <p:spPr>
          <a:xfrm>
            <a:off x="8570773" y="4948600"/>
            <a:ext cx="5159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76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36A1-EB63-B64C-5064-BF413739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IPM Boundaries – Field Solve</a:t>
            </a:r>
          </a:p>
        </p:txBody>
      </p:sp>
      <p:pic>
        <p:nvPicPr>
          <p:cNvPr id="16" name="Picture 15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1E8B9AC9-C6E8-5E6F-6BD0-E73323752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809"/>
            <a:ext cx="12192001" cy="3483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5FB3D-3A4A-2834-4D65-8A0DD397C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7" y="4788816"/>
            <a:ext cx="11143268" cy="20691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Field solve is run as a separate simulation, prior to particle tracking</a:t>
            </a:r>
          </a:p>
          <a:p>
            <a:r>
              <a:rPr lang="en-US" dirty="0"/>
              <a:t>Imported as a field map into the particle tracking simulation</a:t>
            </a:r>
          </a:p>
          <a:p>
            <a:r>
              <a:rPr lang="en-US" dirty="0"/>
              <a:t>Collection wires are not included in field solve</a:t>
            </a:r>
          </a:p>
          <a:p>
            <a:r>
              <a:rPr lang="en-US" dirty="0"/>
              <a:t>Field is reduced compared to parallel plate approximation but is probably not significant for measured beam size</a:t>
            </a:r>
          </a:p>
        </p:txBody>
      </p:sp>
    </p:spTree>
    <p:extLst>
      <p:ext uri="{BB962C8B-B14F-4D97-AF65-F5344CB8AC3E}">
        <p14:creationId xmlns:p14="http://schemas.microsoft.com/office/powerpoint/2010/main" val="346810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36A1-EB63-B64C-5064-BF413739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IPM Boundaries – Field Solve</a:t>
            </a:r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7065043-8D70-CB84-7110-2AD1504F1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25"/>
            <a:ext cx="12192000" cy="348342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C0ECF-6196-4B16-D89B-B92D7D825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19" y="4689597"/>
            <a:ext cx="8041064" cy="15630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</a:t>
            </a:r>
            <a:r>
              <a:rPr lang="en-US" baseline="-25000" dirty="0"/>
              <a:t>x </a:t>
            </a:r>
            <a:r>
              <a:rPr lang="en-US" dirty="0"/>
              <a:t> is negligible near the center of the IPM</a:t>
            </a:r>
          </a:p>
        </p:txBody>
      </p:sp>
    </p:spTree>
    <p:extLst>
      <p:ext uri="{BB962C8B-B14F-4D97-AF65-F5344CB8AC3E}">
        <p14:creationId xmlns:p14="http://schemas.microsoft.com/office/powerpoint/2010/main" val="114719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2FB1-9D12-6A34-6B74-C98753AF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IPM Boundaries – Particle Scraping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1A193-B9C1-ADBB-00E9-22BADB12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78" y="1028695"/>
            <a:ext cx="4313682" cy="575157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8B5C1A-AFA2-39C6-A583-06CE6A07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49" y="1582603"/>
            <a:ext cx="4600280" cy="4971101"/>
          </a:xfrm>
        </p:spPr>
        <p:txBody>
          <a:bodyPr/>
          <a:lstStyle/>
          <a:p>
            <a:r>
              <a:rPr lang="en-US" dirty="0"/>
              <a:t>Scraping routine for STL objects uses winding number (calculated through </a:t>
            </a:r>
            <a:r>
              <a:rPr lang="en-US" dirty="0" err="1"/>
              <a:t>PyMesh</a:t>
            </a:r>
            <a:r>
              <a:rPr lang="en-US" dirty="0"/>
              <a:t> library) to check if inside a closed surface</a:t>
            </a:r>
          </a:p>
          <a:p>
            <a:r>
              <a:rPr lang="en-US" dirty="0"/>
              <a:t>Trajectory intersection checks are available for Warp primitive geometries but not STL</a:t>
            </a:r>
          </a:p>
          <a:p>
            <a:pPr lvl="1"/>
            <a:r>
              <a:rPr lang="en-US" dirty="0"/>
              <a:t>Could be more significant for electron tracking</a:t>
            </a:r>
          </a:p>
        </p:txBody>
      </p:sp>
    </p:spTree>
    <p:extLst>
      <p:ext uri="{BB962C8B-B14F-4D97-AF65-F5344CB8AC3E}">
        <p14:creationId xmlns:p14="http://schemas.microsoft.com/office/powerpoint/2010/main" val="13803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0824F-71E8-8BDB-1D10-8B8C1011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Measured Beam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A0D7F-D38C-2B07-D5B1-296DE6B80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7" y="1734533"/>
            <a:ext cx="4893852" cy="4430597"/>
          </a:xfrm>
        </p:spPr>
        <p:txBody>
          <a:bodyPr>
            <a:normAutofit/>
          </a:bodyPr>
          <a:lstStyle/>
          <a:p>
            <a:r>
              <a:rPr lang="en-US" dirty="0"/>
              <a:t>Lost ions are tallied on each wire </a:t>
            </a:r>
          </a:p>
          <a:p>
            <a:r>
              <a:rPr lang="en-US" dirty="0"/>
              <a:t>Gaussian is fit to this distribution to find RMS size</a:t>
            </a:r>
          </a:p>
          <a:p>
            <a:r>
              <a:rPr lang="en-US" dirty="0"/>
              <a:t>In some cases, the measured distribution is very non-Gaussian – calculating RMS from the lost particle coordinates gives a very different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AE06D-ADF2-0324-AAE9-E7334E261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79"/>
          <a:stretch/>
        </p:blipFill>
        <p:spPr>
          <a:xfrm>
            <a:off x="5387416" y="554175"/>
            <a:ext cx="6455377" cy="2938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C2357-7717-9CD4-CACF-A0D7B8E9C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10"/>
          <a:stretch/>
        </p:blipFill>
        <p:spPr>
          <a:xfrm>
            <a:off x="5243059" y="3724498"/>
            <a:ext cx="6599734" cy="302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DE8-6E8E-B286-6ED0-51A83AB6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Comparison to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DE596-9ED5-3936-A005-ACDBDDC47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5" r="25908" b="65544"/>
          <a:stretch/>
        </p:blipFill>
        <p:spPr>
          <a:xfrm>
            <a:off x="7206308" y="1101999"/>
            <a:ext cx="4812514" cy="4411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429A1-11DA-3DF9-9E5E-D36123F7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3" y="1682979"/>
            <a:ext cx="6282584" cy="910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93EDA8-6C01-5BCE-9601-EAF1DE47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95" y="-4911364"/>
            <a:ext cx="7579850" cy="10986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A2F2C7-19BC-46C2-EA58-B20CFFA7C370}"/>
              </a:ext>
            </a:extLst>
          </p:cNvPr>
          <p:cNvGrpSpPr/>
          <p:nvPr/>
        </p:nvGrpSpPr>
        <p:grpSpPr>
          <a:xfrm>
            <a:off x="2883604" y="4005440"/>
            <a:ext cx="3242035" cy="2131493"/>
            <a:chOff x="3490883" y="3478083"/>
            <a:chExt cx="3242035" cy="213149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A81FB5-2BF6-2782-3A8E-D1D0062569BE}"/>
                </a:ext>
              </a:extLst>
            </p:cNvPr>
            <p:cNvSpPr txBox="1"/>
            <p:nvPr/>
          </p:nvSpPr>
          <p:spPr>
            <a:xfrm>
              <a:off x="3490883" y="3478083"/>
              <a:ext cx="3242035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Characteristic times to extract from the bunch core due to:</a:t>
              </a:r>
            </a:p>
            <a:p>
              <a:endParaRPr lang="en-US" sz="1800" dirty="0"/>
            </a:p>
            <a:p>
              <a:r>
                <a:rPr lang="en-US" sz="1800" dirty="0"/>
                <a:t>Space charge:</a:t>
              </a:r>
            </a:p>
            <a:p>
              <a:endParaRPr lang="en-US" dirty="0"/>
            </a:p>
            <a:p>
              <a:r>
                <a:rPr lang="en-US" sz="1800" dirty="0"/>
                <a:t> </a:t>
              </a:r>
            </a:p>
            <a:p>
              <a:r>
                <a:rPr lang="en-US" dirty="0"/>
                <a:t>E</a:t>
              </a:r>
              <a:r>
                <a:rPr lang="en-US" sz="1800" dirty="0"/>
                <a:t>xternal field:</a:t>
              </a:r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F69503-494F-F9A6-DA7C-D8BEEEB3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9368" y="4992053"/>
              <a:ext cx="1446605" cy="6175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20806C-B995-A023-15FE-A65186EC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9368" y="4162969"/>
              <a:ext cx="1365734" cy="60699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2C6C50-915F-6853-69A8-2C51207AF3CB}"/>
              </a:ext>
            </a:extLst>
          </p:cNvPr>
          <p:cNvSpPr txBox="1"/>
          <p:nvPr/>
        </p:nvSpPr>
        <p:spPr>
          <a:xfrm>
            <a:off x="323654" y="3573551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C2E81-D03A-6B4F-1360-ECB22F94C48C}"/>
              </a:ext>
            </a:extLst>
          </p:cNvPr>
          <p:cNvSpPr txBox="1"/>
          <p:nvPr/>
        </p:nvSpPr>
        <p:spPr>
          <a:xfrm>
            <a:off x="72273" y="6394181"/>
            <a:ext cx="11098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</a:rPr>
              <a:t>V. </a:t>
            </a:r>
            <a:r>
              <a:rPr lang="en-US" sz="1200" dirty="0" err="1">
                <a:solidFill>
                  <a:srgbClr val="222222"/>
                </a:solidFill>
              </a:rPr>
              <a:t>Shiltsev</a:t>
            </a:r>
            <a:r>
              <a:rPr lang="en-US" sz="1200" dirty="0">
                <a:solidFill>
                  <a:srgbClr val="222222"/>
                </a:solidFill>
              </a:rPr>
              <a:t>. "Space-charge effects in ionization beam profile monitors." </a:t>
            </a:r>
            <a:r>
              <a:rPr lang="en-US" sz="1200" i="1" dirty="0">
                <a:solidFill>
                  <a:srgbClr val="222222"/>
                </a:solidFill>
              </a:rPr>
              <a:t>Nuclear Instruments and Methods in Physics Research Section A: Accelerators, Spectrometers, Detectors and Associated Equipment</a:t>
            </a:r>
            <a:r>
              <a:rPr lang="en-US" sz="1200" dirty="0">
                <a:solidFill>
                  <a:srgbClr val="222222"/>
                </a:solidFill>
              </a:rPr>
              <a:t> 986 (2021): 164744.</a:t>
            </a:r>
            <a:r>
              <a:rPr lang="en-US" sz="1200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DC406D-F583-742A-051D-6C7DCB75F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42" y="4739059"/>
            <a:ext cx="127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2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06605-3D45-7A74-DD44-D25A12569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439" r="8234"/>
          <a:stretch/>
        </p:blipFill>
        <p:spPr>
          <a:xfrm>
            <a:off x="8034779" y="1764959"/>
            <a:ext cx="4157221" cy="3042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65F6E-7A5D-A116-27EE-F7C542F6A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39" r="8234"/>
          <a:stretch/>
        </p:blipFill>
        <p:spPr>
          <a:xfrm>
            <a:off x="4017390" y="1764958"/>
            <a:ext cx="4157221" cy="304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07496-EB72-7A7C-6AE9-1DFAB16C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Comparison to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D5C10-F779-2980-7A93-AC9623383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39" r="8234"/>
          <a:stretch/>
        </p:blipFill>
        <p:spPr>
          <a:xfrm>
            <a:off x="0" y="1764961"/>
            <a:ext cx="4157221" cy="304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6F33A-F4CC-A9D7-27C1-9DBF8AD51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41" y="4880939"/>
            <a:ext cx="1270000" cy="90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94E471-785C-958E-B64A-FA57C4B69C70}"/>
              </a:ext>
            </a:extLst>
          </p:cNvPr>
          <p:cNvSpPr txBox="1"/>
          <p:nvPr/>
        </p:nvSpPr>
        <p:spPr>
          <a:xfrm>
            <a:off x="2224547" y="5062671"/>
            <a:ext cx="418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Condition is violated for small gap voltages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7D473-A7BE-03BC-CFB5-1585B3FB2A85}"/>
              </a:ext>
            </a:extLst>
          </p:cNvPr>
          <p:cNvSpPr txBox="1"/>
          <p:nvPr/>
        </p:nvSpPr>
        <p:spPr>
          <a:xfrm>
            <a:off x="663452" y="5967167"/>
            <a:ext cx="7511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Simulation Std Dev calculated directly from exact coordinates of lost 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Simulation Gaussian fit use a fit to counts of ions assigned to wire positions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E95E6-D766-91DC-320C-CD80D4F0EB5B}"/>
              </a:ext>
            </a:extLst>
          </p:cNvPr>
          <p:cNvSpPr/>
          <p:nvPr/>
        </p:nvSpPr>
        <p:spPr>
          <a:xfrm>
            <a:off x="616317" y="1857080"/>
            <a:ext cx="1561095" cy="2262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5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B43-64F9-EF09-A780-13973356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33"/>
            <a:ext cx="10515600" cy="1325563"/>
          </a:xfrm>
        </p:spPr>
        <p:txBody>
          <a:bodyPr/>
          <a:lstStyle/>
          <a:p>
            <a:r>
              <a:rPr lang="en-US" dirty="0"/>
              <a:t>Training a Model from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547F-A0A3-E6AA-CADA-0D7599FC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50" y="1828366"/>
            <a:ext cx="10515600" cy="4148228"/>
          </a:xfrm>
        </p:spPr>
        <p:txBody>
          <a:bodyPr>
            <a:normAutofit/>
          </a:bodyPr>
          <a:lstStyle/>
          <a:p>
            <a:r>
              <a:rPr lang="en-US" dirty="0"/>
              <a:t>Simulation dataset with random</a:t>
            </a:r>
          </a:p>
          <a:p>
            <a:pPr lvl="1"/>
            <a:r>
              <a:rPr lang="en-US" dirty="0"/>
              <a:t>Beam size</a:t>
            </a:r>
          </a:p>
          <a:p>
            <a:pPr lvl="1"/>
            <a:r>
              <a:rPr lang="en-US" dirty="0"/>
              <a:t>Intensity</a:t>
            </a:r>
          </a:p>
          <a:p>
            <a:r>
              <a:rPr lang="en-US" dirty="0"/>
              <a:t>For each parameterization of the beam run scan over</a:t>
            </a:r>
          </a:p>
          <a:p>
            <a:pPr lvl="1"/>
            <a:r>
              <a:rPr lang="en-US" dirty="0"/>
              <a:t>Collector voltage</a:t>
            </a:r>
          </a:p>
          <a:p>
            <a:pPr lvl="1"/>
            <a:r>
              <a:rPr lang="en-US" dirty="0"/>
              <a:t>Vertical offset of bunch centroid from collector</a:t>
            </a:r>
          </a:p>
          <a:p>
            <a:r>
              <a:rPr lang="en-US" dirty="0"/>
              <a:t>Train models to predict true beam size from scan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55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90E5-1446-08B0-ECD6-429C7723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Measurement Cases</a:t>
            </a:r>
          </a:p>
        </p:txBody>
      </p:sp>
      <p:pic>
        <p:nvPicPr>
          <p:cNvPr id="4" name="Picture 3" descr="A graph with a gradient colored curve&#10;&#10;Description automatically generated with medium confidence">
            <a:extLst>
              <a:ext uri="{FF2B5EF4-FFF2-40B4-BE49-F238E27FC236}">
                <a16:creationId xmlns:a16="http://schemas.microsoft.com/office/drawing/2014/main" id="{7060B4FB-294B-7E79-D91A-5C18E1C09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0" t="15331" r="16667" b="12478"/>
          <a:stretch/>
        </p:blipFill>
        <p:spPr>
          <a:xfrm>
            <a:off x="7777114" y="3664522"/>
            <a:ext cx="4232787" cy="3193478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E14CB58A-0599-D8F0-2BB0-6035D1F42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7" t="9094" r="5251" b="1289"/>
          <a:stretch/>
        </p:blipFill>
        <p:spPr>
          <a:xfrm>
            <a:off x="8514940" y="591222"/>
            <a:ext cx="2863212" cy="2833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37796-0765-3DCF-0AA9-3AA6E0EFADC7}"/>
              </a:ext>
            </a:extLst>
          </p:cNvPr>
          <p:cNvSpPr txBox="1"/>
          <p:nvPr/>
        </p:nvSpPr>
        <p:spPr>
          <a:xfrm>
            <a:off x="380062" y="1191974"/>
            <a:ext cx="6567493" cy="5382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62" indent="-269862">
              <a:buFont typeface="Arial" panose="020B0604020202020204" pitchFamily="34" charset="0"/>
              <a:buChar char="•"/>
            </a:pPr>
            <a:r>
              <a:rPr lang="en-US" sz="2644" b="1" dirty="0"/>
              <a:t>Voltage-fit</a:t>
            </a:r>
            <a:r>
              <a:rPr lang="en-US" sz="2644" dirty="0"/>
              <a:t>: A 4</a:t>
            </a:r>
            <a:r>
              <a:rPr lang="en-US" sz="2644" baseline="30000" dirty="0"/>
              <a:t>th</a:t>
            </a:r>
            <a:r>
              <a:rPr lang="en-US" sz="2644" dirty="0"/>
              <a:t> order polynomial line is fit a voltage scan of 12 points. The polynomial coefficients are used as inputs to the regressor. </a:t>
            </a:r>
          </a:p>
          <a:p>
            <a:endParaRPr lang="en-US" sz="2644" b="1" dirty="0"/>
          </a:p>
          <a:p>
            <a:pPr marL="269862" indent="-269862">
              <a:buFont typeface="Arial" panose="020B0604020202020204" pitchFamily="34" charset="0"/>
              <a:buChar char="•"/>
            </a:pPr>
            <a:r>
              <a:rPr lang="en-US" sz="2644" b="1" dirty="0"/>
              <a:t>Surface-fit</a:t>
            </a:r>
            <a:r>
              <a:rPr lang="en-US" sz="2644" dirty="0"/>
              <a:t>: A 4</a:t>
            </a:r>
            <a:r>
              <a:rPr lang="en-US" sz="2644" baseline="30000" dirty="0"/>
              <a:t>th</a:t>
            </a:r>
            <a:r>
              <a:rPr lang="en-US" sz="2644" dirty="0"/>
              <a:t> order polynomial surface is fit to the scan data. The polynomial coefficients are used as inputs to the regressor. 	 </a:t>
            </a:r>
          </a:p>
          <a:p>
            <a:endParaRPr lang="en-US" sz="2644" dirty="0"/>
          </a:p>
          <a:p>
            <a:pPr marL="269862" indent="-269862">
              <a:buFont typeface="Arial" panose="020B0604020202020204" pitchFamily="34" charset="0"/>
              <a:buChar char="•"/>
            </a:pPr>
            <a:r>
              <a:rPr lang="en-US" sz="2644" b="1" dirty="0"/>
              <a:t>Point-by-point</a:t>
            </a:r>
            <a:r>
              <a:rPr lang="en-US" sz="2644" dirty="0"/>
              <a:t>: The regressor models are trained using the individual data points from the scan. Intended as a reference case.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7178D-66EE-EFB2-82C8-376254476538}"/>
              </a:ext>
            </a:extLst>
          </p:cNvPr>
          <p:cNvSpPr txBox="1"/>
          <p:nvPr/>
        </p:nvSpPr>
        <p:spPr>
          <a:xfrm>
            <a:off x="8059918" y="3589621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Surface-fit Scan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123E1-E68D-1C83-CF0F-E00B396A1F1E}"/>
              </a:ext>
            </a:extLst>
          </p:cNvPr>
          <p:cNvSpPr txBox="1"/>
          <p:nvPr/>
        </p:nvSpPr>
        <p:spPr>
          <a:xfrm>
            <a:off x="8053826" y="166934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Voltage-fit Scan</a:t>
            </a:r>
          </a:p>
        </p:txBody>
      </p:sp>
    </p:spTree>
    <p:extLst>
      <p:ext uri="{BB962C8B-B14F-4D97-AF65-F5344CB8AC3E}">
        <p14:creationId xmlns:p14="http://schemas.microsoft.com/office/powerpoint/2010/main" val="1669823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0369-8A50-3116-8F21-5114E89D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Model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23AB5-4F54-1A8C-1774-D7E75B2D0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7" y="1797343"/>
            <a:ext cx="5704002" cy="45468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Compares 3 models for each approach</a:t>
            </a:r>
          </a:p>
          <a:p>
            <a:r>
              <a:rPr lang="en-US" dirty="0"/>
              <a:t>“Gaussian noise” case add in errors to the measured beam size sampled from a Gaussian</a:t>
            </a:r>
          </a:p>
          <a:p>
            <a:r>
              <a:rPr lang="en-US" dirty="0"/>
              <a:t>GP is always the clear best performer</a:t>
            </a:r>
          </a:p>
          <a:p>
            <a:r>
              <a:rPr lang="en-US" dirty="0"/>
              <a:t>Using the surface-fit offers some benefit for noisy measurements</a:t>
            </a:r>
          </a:p>
          <a:p>
            <a:pPr lvl="1"/>
            <a:r>
              <a:rPr lang="en-US" dirty="0"/>
              <a:t>Maybe not as easy to carry out though?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432B2-3633-9784-DB2F-74EAD867E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2" t="6212" r="24850" b="54533"/>
          <a:stretch/>
        </p:blipFill>
        <p:spPr>
          <a:xfrm>
            <a:off x="6647249" y="1404746"/>
            <a:ext cx="4966426" cy="51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3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E4B9-0F61-EB8A-7A68-C5C087A9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Ion Profile Monitors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F7D11-2F33-1755-101F-1EEC0E28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855" y="369274"/>
            <a:ext cx="5078896" cy="611945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08EAA9-B722-A9F1-0607-7EE31740A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96" y="1460526"/>
            <a:ext cx="6383664" cy="5028199"/>
          </a:xfrm>
        </p:spPr>
        <p:txBody>
          <a:bodyPr/>
          <a:lstStyle/>
          <a:p>
            <a:r>
              <a:rPr lang="en-US" dirty="0"/>
              <a:t>Passing beam ionizes background gas</a:t>
            </a:r>
          </a:p>
          <a:p>
            <a:r>
              <a:rPr lang="en-US" dirty="0"/>
              <a:t>Ions are collected, their profile provides information on the beam distribution</a:t>
            </a:r>
          </a:p>
          <a:p>
            <a:r>
              <a:rPr lang="en-US" dirty="0"/>
              <a:t>Ion distribution does not exactly match the beam distribution. Must account for:</a:t>
            </a:r>
          </a:p>
          <a:p>
            <a:pPr lvl="1"/>
            <a:r>
              <a:rPr lang="en-US" dirty="0"/>
              <a:t>Beam space charge</a:t>
            </a:r>
          </a:p>
          <a:p>
            <a:pPr lvl="1"/>
            <a:r>
              <a:rPr lang="en-US" dirty="0"/>
              <a:t>Guiding fields</a:t>
            </a:r>
          </a:p>
          <a:p>
            <a:pPr lvl="1"/>
            <a:r>
              <a:rPr lang="en-US" dirty="0"/>
              <a:t>Ionization energy</a:t>
            </a:r>
          </a:p>
          <a:p>
            <a:pPr lvl="1"/>
            <a:r>
              <a:rPr lang="en-US" dirty="0"/>
              <a:t>Beam position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2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7F12A1-F231-BAEA-65FB-26F22D08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564"/>
            <a:ext cx="12192000" cy="438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C8AA4-8447-261C-867A-04889716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Field Solve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4CA69-07A8-10DA-D3A2-1D17A3D14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42" y="5167937"/>
            <a:ext cx="5945957" cy="1091461"/>
          </a:xfrm>
        </p:spPr>
        <p:txBody>
          <a:bodyPr/>
          <a:lstStyle/>
          <a:p>
            <a:r>
              <a:rPr lang="en-US" dirty="0"/>
              <a:t>Multigrid vs </a:t>
            </a:r>
            <a:r>
              <a:rPr lang="en-US" dirty="0" err="1"/>
              <a:t>Bassetti</a:t>
            </a:r>
            <a:r>
              <a:rPr lang="en-US" dirty="0"/>
              <a:t>-Erskine calculation</a:t>
            </a:r>
          </a:p>
        </p:txBody>
      </p:sp>
    </p:spTree>
    <p:extLst>
      <p:ext uri="{BB962C8B-B14F-4D97-AF65-F5344CB8AC3E}">
        <p14:creationId xmlns:p14="http://schemas.microsoft.com/office/powerpoint/2010/main" val="1540174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3BB7-C225-55A9-662F-C5015933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IPM Field Lines</a:t>
            </a:r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FDE882AF-B3C1-9AC6-C8DB-EF82A5CF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928" y="452673"/>
            <a:ext cx="6197338" cy="61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19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397E-94C8-2329-D86E-16CE91FEF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Asymmetric Beam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6A593-A1DD-9331-57CB-6531EA93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690" y="1009487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97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F69D-FBC4-8AA0-FB33-4854707F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Measured Profile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3A54-EE50-0371-BC2C-D16E8ECA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04" y="1787918"/>
            <a:ext cx="4704761" cy="4351338"/>
          </a:xfrm>
        </p:spPr>
        <p:txBody>
          <a:bodyPr/>
          <a:lstStyle/>
          <a:p>
            <a:r>
              <a:rPr lang="en-US" dirty="0"/>
              <a:t>Predict next measured profile from prior measurements</a:t>
            </a:r>
          </a:p>
          <a:p>
            <a:r>
              <a:rPr lang="en-US" dirty="0"/>
              <a:t>Initial attempt with VAE yielded mixed results</a:t>
            </a:r>
          </a:p>
          <a:p>
            <a:r>
              <a:rPr lang="en-US" dirty="0"/>
              <a:t>Using a transformer architecture looks more promising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14B72-91B5-6053-B8C3-0E27E8C7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65" y="1506801"/>
            <a:ext cx="6092412" cy="47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6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79AF-48CE-42A9-3058-42F2065B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Initial Transformer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0970-07E7-D0DC-074D-FA875F671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58" y="1874804"/>
            <a:ext cx="4048943" cy="1726235"/>
          </a:xfrm>
        </p:spPr>
        <p:txBody>
          <a:bodyPr/>
          <a:lstStyle/>
          <a:p>
            <a:r>
              <a:rPr lang="en-US" dirty="0"/>
              <a:t>Works extremely well for test data taken within same month as training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510C4-5C69-7F7A-6CF0-C031C2947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012" y="1850700"/>
            <a:ext cx="7549430" cy="437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77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79AF-48CE-42A9-3058-42F2065B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Initial Transformer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0970-07E7-D0DC-074D-FA875F671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84" y="1474132"/>
            <a:ext cx="5623219" cy="17262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Tested on data taken 1 year before training set</a:t>
            </a:r>
          </a:p>
          <a:p>
            <a:r>
              <a:rPr lang="en-US" dirty="0"/>
              <a:t>Struggles with measurements early in the cycle </a:t>
            </a:r>
          </a:p>
          <a:p>
            <a:r>
              <a:rPr lang="en-US" dirty="0"/>
              <a:t>Performs better later, as profile improves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2721E-E9D5-E9E8-05A4-3A55C1D5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676" y="3129698"/>
            <a:ext cx="5802223" cy="3429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5499D-00F5-C5B4-81B2-5298073C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4" y="3208091"/>
            <a:ext cx="5479158" cy="329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1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4146-B1E1-4308-A14C-548E744B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AGS Ion IPM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10F8-8294-BBCF-5145-98C50802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7" y="1459740"/>
            <a:ext cx="6156490" cy="5035328"/>
          </a:xfrm>
        </p:spPr>
        <p:txBody>
          <a:bodyPr>
            <a:normAutofit fontScale="92500"/>
          </a:bodyPr>
          <a:lstStyle/>
          <a:p>
            <a:r>
              <a:rPr lang="en-US" dirty="0"/>
              <a:t>Main emittance measurement tool</a:t>
            </a:r>
          </a:p>
          <a:p>
            <a:r>
              <a:rPr lang="en-US" dirty="0"/>
              <a:t>AGS also has electron gathering IPMs</a:t>
            </a:r>
          </a:p>
          <a:p>
            <a:pPr lvl="1"/>
            <a:r>
              <a:rPr lang="en-US" dirty="0"/>
              <a:t>Measurements less sensitive to intensity</a:t>
            </a:r>
          </a:p>
          <a:p>
            <a:pPr lvl="1"/>
            <a:r>
              <a:rPr lang="en-US" dirty="0"/>
              <a:t>Faster collection</a:t>
            </a:r>
          </a:p>
          <a:p>
            <a:pPr lvl="1"/>
            <a:r>
              <a:rPr lang="en-US" dirty="0"/>
              <a:t>Not run constantly</a:t>
            </a:r>
          </a:p>
          <a:p>
            <a:r>
              <a:rPr lang="en-US" dirty="0"/>
              <a:t> Previous correction approaches rely on narrow, empirical correction and simplified calculations</a:t>
            </a:r>
          </a:p>
          <a:p>
            <a:r>
              <a:rPr lang="en-US" dirty="0"/>
              <a:t>Ultimately want to apply an ML approach to correct emittance measurements</a:t>
            </a:r>
          </a:p>
          <a:p>
            <a:r>
              <a:rPr lang="en-US" dirty="0"/>
              <a:t>First build a simulation of the IPM to better understand measurements</a:t>
            </a:r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0CD1173A-EB3C-5439-84FB-C5BB828D7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7" r="7136" b="353"/>
          <a:stretch/>
        </p:blipFill>
        <p:spPr>
          <a:xfrm>
            <a:off x="7003776" y="1831002"/>
            <a:ext cx="3773557" cy="31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57CB-D8E5-1922-3702-6855608C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Warp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5355-D17B-7242-F7FE-EE523E84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57" y="1343818"/>
            <a:ext cx="9634980" cy="48024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Warp is a multi-species, three-dimensional particle-in-cell (PIC) application specializing in the simulation of intense beams of charged particles</a:t>
            </a:r>
          </a:p>
          <a:p>
            <a:r>
              <a:rPr lang="en-US" dirty="0"/>
              <a:t>Main routines in Fortran with a Python wrapper</a:t>
            </a:r>
          </a:p>
          <a:p>
            <a:r>
              <a:rPr lang="en-US" dirty="0"/>
              <a:t>Provides a framework for building plasma simulations</a:t>
            </a:r>
          </a:p>
          <a:p>
            <a:pPr lvl="1"/>
            <a:r>
              <a:rPr lang="en-US" dirty="0"/>
              <a:t>Field solvers</a:t>
            </a:r>
          </a:p>
          <a:p>
            <a:pPr lvl="1"/>
            <a:r>
              <a:rPr lang="en-US" dirty="0"/>
              <a:t>Particle push algorithms</a:t>
            </a:r>
          </a:p>
          <a:p>
            <a:pPr lvl="1"/>
            <a:r>
              <a:rPr lang="en-US" dirty="0"/>
              <a:t>Embedded boundaries from STL </a:t>
            </a:r>
          </a:p>
          <a:p>
            <a:pPr lvl="2"/>
            <a:r>
              <a:rPr lang="en-US" dirty="0"/>
              <a:t>Produce field maps</a:t>
            </a:r>
          </a:p>
          <a:p>
            <a:pPr lvl="2"/>
            <a:r>
              <a:rPr lang="en-US" dirty="0"/>
              <a:t>Particle scraping</a:t>
            </a:r>
          </a:p>
          <a:p>
            <a:pPr lvl="1"/>
            <a:r>
              <a:rPr lang="en-US" dirty="0"/>
              <a:t>Ionization with support for SDCS and DDCS from tabular data or functional forms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6845B-0E49-FC60-68E9-687AFFCD5704}"/>
              </a:ext>
            </a:extLst>
          </p:cNvPr>
          <p:cNvSpPr txBox="1"/>
          <p:nvPr/>
        </p:nvSpPr>
        <p:spPr>
          <a:xfrm>
            <a:off x="225457" y="6348109"/>
            <a:ext cx="6221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bitbucket.org</a:t>
            </a:r>
            <a:r>
              <a:rPr lang="en-US" dirty="0"/>
              <a:t>/</a:t>
            </a:r>
            <a:r>
              <a:rPr lang="en-US" dirty="0" err="1"/>
              <a:t>berkeleylab</a:t>
            </a:r>
            <a:r>
              <a:rPr lang="en-US" dirty="0"/>
              <a:t>/warp/</a:t>
            </a:r>
          </a:p>
        </p:txBody>
      </p:sp>
    </p:spTree>
    <p:extLst>
      <p:ext uri="{BB962C8B-B14F-4D97-AF65-F5344CB8AC3E}">
        <p14:creationId xmlns:p14="http://schemas.microsoft.com/office/powerpoint/2010/main" val="106003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F59A-3258-70CB-B473-06D3D217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Beam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592BF-A2D6-A041-C708-6B8DA69C9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35" y="1253331"/>
            <a:ext cx="4450237" cy="50626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Transverse Gaussian distributions</a:t>
            </a:r>
          </a:p>
          <a:p>
            <a:r>
              <a:rPr lang="en-US" dirty="0"/>
              <a:t>Current distribution</a:t>
            </a:r>
          </a:p>
          <a:p>
            <a:pPr lvl="1"/>
            <a:r>
              <a:rPr lang="en-US" dirty="0"/>
              <a:t>Gaussian</a:t>
            </a:r>
          </a:p>
          <a:p>
            <a:pPr lvl="1"/>
            <a:r>
              <a:rPr lang="en-US" dirty="0"/>
              <a:t>Uniform (bunched or DC)</a:t>
            </a:r>
          </a:p>
          <a:p>
            <a:pPr lvl="1"/>
            <a:r>
              <a:rPr lang="en-US" dirty="0"/>
              <a:t>Parabolic</a:t>
            </a:r>
          </a:p>
          <a:p>
            <a:r>
              <a:rPr lang="en-US" dirty="0"/>
              <a:t>Field solve – 3D Poisson using Multigrid method</a:t>
            </a:r>
          </a:p>
          <a:p>
            <a:r>
              <a:rPr lang="en-US" dirty="0"/>
              <a:t>Can consider multiple bunch passes – only really significant at lower collection voltages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BCF6D4-011D-4AB0-B906-7C67DB65A299}"/>
              </a:ext>
            </a:extLst>
          </p:cNvPr>
          <p:cNvSpPr txBox="1"/>
          <p:nvPr/>
        </p:nvSpPr>
        <p:spPr>
          <a:xfrm>
            <a:off x="7081333" y="6398014"/>
            <a:ext cx="305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*typical values I’ve tested with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5A54BB-E298-A614-E271-7FE3126948CF}"/>
              </a:ext>
            </a:extLst>
          </p:cNvPr>
          <p:cNvGrpSpPr/>
          <p:nvPr/>
        </p:nvGrpSpPr>
        <p:grpSpPr>
          <a:xfrm>
            <a:off x="5112482" y="4856242"/>
            <a:ext cx="5403118" cy="1911104"/>
            <a:chOff x="4427469" y="4858307"/>
            <a:chExt cx="5403118" cy="19111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4F9C97-6D75-FC80-E74D-B01541F443A9}"/>
                </a:ext>
              </a:extLst>
            </p:cNvPr>
            <p:cNvGrpSpPr/>
            <p:nvPr/>
          </p:nvGrpSpPr>
          <p:grpSpPr>
            <a:xfrm>
              <a:off x="4427469" y="4858307"/>
              <a:ext cx="5403118" cy="1911104"/>
              <a:chOff x="4427469" y="4858307"/>
              <a:chExt cx="5403118" cy="191110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5067331-8CAC-8B51-91AD-75C9A0FDD34B}"/>
                  </a:ext>
                </a:extLst>
              </p:cNvPr>
              <p:cNvGrpSpPr/>
              <p:nvPr/>
            </p:nvGrpSpPr>
            <p:grpSpPr>
              <a:xfrm>
                <a:off x="4427469" y="5140638"/>
                <a:ext cx="5403118" cy="1628773"/>
                <a:chOff x="4574600" y="4668466"/>
                <a:chExt cx="5403118" cy="1628773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548E607D-C905-F6EC-F335-BEC7BF4F8DDF}"/>
                    </a:ext>
                  </a:extLst>
                </p:cNvPr>
                <p:cNvGrpSpPr/>
                <p:nvPr/>
              </p:nvGrpSpPr>
              <p:grpSpPr>
                <a:xfrm>
                  <a:off x="8066054" y="5287489"/>
                  <a:ext cx="403413" cy="770965"/>
                  <a:chOff x="4477870" y="3881718"/>
                  <a:chExt cx="403413" cy="770965"/>
                </a:xfrm>
              </p:grpSpPr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1F9EF7CF-E49C-B3E0-1234-71E4262A3B16}"/>
                      </a:ext>
                    </a:extLst>
                  </p:cNvPr>
                  <p:cNvSpPr/>
                  <p:nvPr/>
                </p:nvSpPr>
                <p:spPr>
                  <a:xfrm>
                    <a:off x="4477870" y="3881718"/>
                    <a:ext cx="403412" cy="77096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ED9EFEA7-1D41-DBA2-CCED-4D36F05E6618}"/>
                      </a:ext>
                    </a:extLst>
                  </p:cNvPr>
                  <p:cNvSpPr/>
                  <p:nvPr/>
                </p:nvSpPr>
                <p:spPr>
                  <a:xfrm>
                    <a:off x="4477871" y="4186517"/>
                    <a:ext cx="403412" cy="4661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505BD34-E3B0-F473-46B1-3EF3ABF93921}"/>
                    </a:ext>
                  </a:extLst>
                </p:cNvPr>
                <p:cNvGrpSpPr/>
                <p:nvPr/>
              </p:nvGrpSpPr>
              <p:grpSpPr>
                <a:xfrm>
                  <a:off x="4679576" y="5280212"/>
                  <a:ext cx="403413" cy="770965"/>
                  <a:chOff x="4477870" y="3881718"/>
                  <a:chExt cx="403413" cy="770965"/>
                </a:xfrm>
              </p:grpSpPr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85D6272B-962B-5C69-C582-6ED6F171B275}"/>
                      </a:ext>
                    </a:extLst>
                  </p:cNvPr>
                  <p:cNvSpPr/>
                  <p:nvPr/>
                </p:nvSpPr>
                <p:spPr>
                  <a:xfrm>
                    <a:off x="4477870" y="3881718"/>
                    <a:ext cx="403412" cy="77096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19CE610-AEEF-2D0D-9211-A999A5B10A96}"/>
                      </a:ext>
                    </a:extLst>
                  </p:cNvPr>
                  <p:cNvSpPr/>
                  <p:nvPr/>
                </p:nvSpPr>
                <p:spPr>
                  <a:xfrm>
                    <a:off x="4477871" y="4186517"/>
                    <a:ext cx="403412" cy="4661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D1D90CF5-C4F0-D7AE-287D-F130C6D5FE06}"/>
                    </a:ext>
                  </a:extLst>
                </p:cNvPr>
                <p:cNvCxnSpPr/>
                <p:nvPr/>
              </p:nvCxnSpPr>
              <p:spPr>
                <a:xfrm>
                  <a:off x="4679576" y="5585012"/>
                  <a:ext cx="5298142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ight Brace 7">
                  <a:extLst>
                    <a:ext uri="{FF2B5EF4-FFF2-40B4-BE49-F238E27FC236}">
                      <a16:creationId xmlns:a16="http://schemas.microsoft.com/office/drawing/2014/main" id="{6A2BB99E-6AFC-2C05-96F4-39BE082DFD0D}"/>
                    </a:ext>
                  </a:extLst>
                </p:cNvPr>
                <p:cNvSpPr/>
                <p:nvPr/>
              </p:nvSpPr>
              <p:spPr>
                <a:xfrm rot="5400000">
                  <a:off x="4752920" y="5559747"/>
                  <a:ext cx="257745" cy="402389"/>
                </a:xfrm>
                <a:prstGeom prst="rightBrac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82D7C3-6CDB-FC00-C4B7-D98D1E672630}"/>
                    </a:ext>
                  </a:extLst>
                </p:cNvPr>
                <p:cNvSpPr txBox="1"/>
                <p:nvPr/>
              </p:nvSpPr>
              <p:spPr>
                <a:xfrm>
                  <a:off x="4574600" y="5927907"/>
                  <a:ext cx="10935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30 - 75 ns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4ED7D22-9EDB-7286-424F-CAF462D5CF3E}"/>
                    </a:ext>
                  </a:extLst>
                </p:cNvPr>
                <p:cNvSpPr txBox="1"/>
                <p:nvPr/>
              </p:nvSpPr>
              <p:spPr>
                <a:xfrm>
                  <a:off x="5914996" y="4668466"/>
                  <a:ext cx="915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~200 ns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7FEECC-30B6-DF33-6388-9721598B0144}"/>
                  </a:ext>
                </a:extLst>
              </p:cNvPr>
              <p:cNvSpPr txBox="1"/>
              <p:nvPr/>
            </p:nvSpPr>
            <p:spPr>
              <a:xfrm>
                <a:off x="6324230" y="4858307"/>
                <a:ext cx="171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Time Structure*</a:t>
                </a:r>
              </a:p>
            </p:txBody>
          </p:sp>
        </p:grp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549ECF84-7EA8-C8B3-C089-BA356DD5D0F4}"/>
                </a:ext>
              </a:extLst>
            </p:cNvPr>
            <p:cNvSpPr/>
            <p:nvPr/>
          </p:nvSpPr>
          <p:spPr>
            <a:xfrm rot="16200000">
              <a:off x="6096811" y="3905652"/>
              <a:ext cx="257745" cy="3386478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1E5DD4F-1B0A-D8B2-8191-E73135120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909064"/>
            <a:ext cx="5823204" cy="36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964A-9716-224F-E674-4D1862E3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Tracking – Time step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D9BA3-313C-EA92-CA73-46C8410F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23" y="1253331"/>
            <a:ext cx="10337277" cy="5156896"/>
          </a:xfrm>
        </p:spPr>
        <p:txBody>
          <a:bodyPr/>
          <a:lstStyle/>
          <a:p>
            <a:r>
              <a:rPr lang="en-US" dirty="0"/>
              <a:t>Particles should not cross multiple cells per time step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ion collection (assuming nitrogen) need to ensure ion lands inside a wire (1.27 mm diameter)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Collection time of a nitrogen 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C7FD4-58F8-F927-23D8-0D959365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64" y="1960775"/>
            <a:ext cx="4025900" cy="46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762A7-A740-F00F-F85A-3DE20A91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14" y="3831779"/>
            <a:ext cx="22098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AEA65-DA1C-CFFB-0B7E-F90983BE8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514" y="5453429"/>
            <a:ext cx="3378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7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8CE5-EC02-26D6-8EFD-06EBD270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Simulation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6D0C-21C7-5A35-0CB9-09CE3360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9" y="2320533"/>
            <a:ext cx="6929486" cy="2697521"/>
          </a:xfrm>
        </p:spPr>
        <p:txBody>
          <a:bodyPr/>
          <a:lstStyle/>
          <a:p>
            <a:r>
              <a:rPr lang="en-US" dirty="0"/>
              <a:t>Structure simulation with multiple segments depending on whether beam is being tracked</a:t>
            </a:r>
          </a:p>
          <a:p>
            <a:r>
              <a:rPr lang="en-US" dirty="0"/>
              <a:t>Significantly reduces run time for simulations</a:t>
            </a:r>
          </a:p>
          <a:p>
            <a:r>
              <a:rPr lang="en-US" dirty="0"/>
              <a:t>Only first bunch induces ionization – simplifies simulation stopping conditions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7164B-96C6-7C06-E19F-79264D7D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695" y="48499"/>
            <a:ext cx="3312276" cy="6809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D7011-F757-4A98-3489-C6257F64D628}"/>
              </a:ext>
            </a:extLst>
          </p:cNvPr>
          <p:cNvSpPr txBox="1"/>
          <p:nvPr/>
        </p:nvSpPr>
        <p:spPr>
          <a:xfrm>
            <a:off x="10432160" y="1107502"/>
            <a:ext cx="153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~ </a:t>
            </a:r>
            <a:r>
              <a:rPr lang="en-US" dirty="0" err="1">
                <a:solidFill>
                  <a:schemeClr val="accent2"/>
                </a:solidFill>
              </a:rPr>
              <a:t>ps</a:t>
            </a:r>
            <a:r>
              <a:rPr lang="en-US" dirty="0">
                <a:solidFill>
                  <a:schemeClr val="accent2"/>
                </a:solidFill>
              </a:rPr>
              <a:t> timesteps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8319A-302F-3D07-87A4-A0788E58BF6F}"/>
              </a:ext>
            </a:extLst>
          </p:cNvPr>
          <p:cNvSpPr txBox="1"/>
          <p:nvPr/>
        </p:nvSpPr>
        <p:spPr>
          <a:xfrm>
            <a:off x="10515600" y="2937873"/>
            <a:ext cx="153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~ ns timesteps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2F227-B3AB-01C4-97BE-C6C745521A3F}"/>
              </a:ext>
            </a:extLst>
          </p:cNvPr>
          <p:cNvSpPr txBox="1"/>
          <p:nvPr/>
        </p:nvSpPr>
        <p:spPr>
          <a:xfrm>
            <a:off x="10515600" y="4174355"/>
            <a:ext cx="153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~ </a:t>
            </a:r>
            <a:r>
              <a:rPr lang="en-US" dirty="0" err="1">
                <a:solidFill>
                  <a:schemeClr val="accent2"/>
                </a:solidFill>
              </a:rPr>
              <a:t>ps</a:t>
            </a:r>
            <a:r>
              <a:rPr lang="en-US" dirty="0">
                <a:solidFill>
                  <a:schemeClr val="accent2"/>
                </a:solidFill>
              </a:rPr>
              <a:t> timesteps</a:t>
            </a:r>
          </a:p>
        </p:txBody>
      </p:sp>
    </p:spTree>
    <p:extLst>
      <p:ext uri="{BB962C8B-B14F-4D97-AF65-F5344CB8AC3E}">
        <p14:creationId xmlns:p14="http://schemas.microsoft.com/office/powerpoint/2010/main" val="206806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EB155B-2232-A793-28A3-7BE9B8090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0660"/>
            <a:ext cx="6106726" cy="2544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06B2D-869C-9759-5989-DCCC5530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Varying Collection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3E864-BCF8-3312-5DE8-69E0A90E1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84" y="1146895"/>
            <a:ext cx="4497373" cy="2953765"/>
          </a:xfrm>
        </p:spPr>
        <p:txBody>
          <a:bodyPr/>
          <a:lstStyle/>
          <a:p>
            <a:r>
              <a:rPr lang="en-US" dirty="0"/>
              <a:t>Measured bunch size is heavily dependent on collection voltage</a:t>
            </a:r>
          </a:p>
          <a:p>
            <a:r>
              <a:rPr lang="en-US" dirty="0"/>
              <a:t>Hard to discern significant impact from trailing bunches. SC clears core ~100 – 200 ns on its own.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FD67F-870D-394C-0131-87881D72A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55"/>
          <a:stretch/>
        </p:blipFill>
        <p:spPr>
          <a:xfrm>
            <a:off x="6029073" y="4010558"/>
            <a:ext cx="6162927" cy="272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ABACA-58CB-8AFC-6293-23EB14AD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229" y="1033154"/>
            <a:ext cx="6390771" cy="26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05F9-5AD0-2DEF-757A-9CDEFEBA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Ionization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521EF-ACFA-DE22-BDC9-8E64014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44" y="1184603"/>
            <a:ext cx="6024513" cy="42782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Available models:</a:t>
            </a:r>
          </a:p>
          <a:p>
            <a:pPr lvl="1"/>
            <a:r>
              <a:rPr lang="en-US" dirty="0"/>
              <a:t>Fixed initial energy (random angle)</a:t>
            </a:r>
          </a:p>
          <a:p>
            <a:pPr lvl="1"/>
            <a:r>
              <a:rPr lang="en-US" dirty="0"/>
              <a:t>Single differential cross section*</a:t>
            </a:r>
          </a:p>
          <a:p>
            <a:pPr lvl="2"/>
            <a:r>
              <a:rPr lang="en-US" dirty="0"/>
              <a:t>Bethe</a:t>
            </a:r>
          </a:p>
          <a:p>
            <a:pPr lvl="2"/>
            <a:r>
              <a:rPr lang="en-US" dirty="0" err="1"/>
              <a:t>Voitkiv</a:t>
            </a:r>
            <a:endParaRPr lang="en-US" dirty="0"/>
          </a:p>
          <a:p>
            <a:pPr lvl="1"/>
            <a:r>
              <a:rPr lang="en-US" dirty="0"/>
              <a:t>Double differential cross section*</a:t>
            </a:r>
          </a:p>
          <a:p>
            <a:pPr lvl="2"/>
            <a:r>
              <a:rPr lang="en-US" dirty="0" err="1"/>
              <a:t>Voitkiv</a:t>
            </a:r>
            <a:endParaRPr lang="en-US" dirty="0"/>
          </a:p>
          <a:p>
            <a:pPr lvl="1"/>
            <a:r>
              <a:rPr lang="en-US" dirty="0"/>
              <a:t>Cross sections not available for all ion species we might be interested in (like N2)</a:t>
            </a:r>
          </a:p>
          <a:p>
            <a:r>
              <a:rPr lang="en-US" dirty="0"/>
              <a:t>Very significant for electrons, less so for 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76B57-1385-41A0-53A8-8F7A07050241}"/>
              </a:ext>
            </a:extLst>
          </p:cNvPr>
          <p:cNvSpPr txBox="1"/>
          <p:nvPr/>
        </p:nvSpPr>
        <p:spPr>
          <a:xfrm>
            <a:off x="150044" y="6033154"/>
            <a:ext cx="652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*Cross sections implemented from: </a:t>
            </a:r>
            <a:r>
              <a:rPr lang="en-US" dirty="0">
                <a:hlinkClick r:id="rId2"/>
              </a:rPr>
              <a:t>https://pypi.org/project/ionics/</a:t>
            </a:r>
            <a:endParaRPr lang="en-US" dirty="0"/>
          </a:p>
          <a:p>
            <a:r>
              <a:rPr lang="en-US" dirty="0"/>
              <a:t>  Sampling handled by Warp routines</a:t>
            </a:r>
          </a:p>
        </p:txBody>
      </p:sp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7A337DA8-4ABC-D442-3100-CA2B50BD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43" y="1395166"/>
            <a:ext cx="6024513" cy="36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19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950</Words>
  <Application>Microsoft Macintosh PowerPoint</Application>
  <PresentationFormat>Widescreen</PresentationFormat>
  <Paragraphs>143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Office Theme</vt:lpstr>
      <vt:lpstr>Simulation of Ionization Monitors</vt:lpstr>
      <vt:lpstr>Ion Profile Monitors</vt:lpstr>
      <vt:lpstr>AGS Ion IPM Studies</vt:lpstr>
      <vt:lpstr>Warp</vt:lpstr>
      <vt:lpstr>Beam Definition</vt:lpstr>
      <vt:lpstr>Tracking – Time step considerations</vt:lpstr>
      <vt:lpstr>Simulation Cycle</vt:lpstr>
      <vt:lpstr>Varying Collection Voltage</vt:lpstr>
      <vt:lpstr>Ionization Process</vt:lpstr>
      <vt:lpstr>IPM STL Model</vt:lpstr>
      <vt:lpstr>IPM Boundaries – Field Solve</vt:lpstr>
      <vt:lpstr>IPM Boundaries – Field Solve</vt:lpstr>
      <vt:lpstr>IPM Boundaries – Particle Scraping</vt:lpstr>
      <vt:lpstr>Measured Beam Size</vt:lpstr>
      <vt:lpstr>Comparison to Theory</vt:lpstr>
      <vt:lpstr>Comparison to Theory</vt:lpstr>
      <vt:lpstr>Training a Model from Simulations</vt:lpstr>
      <vt:lpstr>Measurement Cases</vt:lpstr>
      <vt:lpstr>Model Evaluation</vt:lpstr>
      <vt:lpstr>Field Solve Comparison</vt:lpstr>
      <vt:lpstr>IPM Field Lines</vt:lpstr>
      <vt:lpstr>Asymmetric Beam Scan</vt:lpstr>
      <vt:lpstr>Measured Profile Prediction</vt:lpstr>
      <vt:lpstr>Initial Transformer Results</vt:lpstr>
      <vt:lpstr>Initial Transformer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Hall</dc:creator>
  <cp:lastModifiedBy>Chris Hall</cp:lastModifiedBy>
  <cp:revision>16</cp:revision>
  <dcterms:created xsi:type="dcterms:W3CDTF">2025-10-18T17:11:19Z</dcterms:created>
  <dcterms:modified xsi:type="dcterms:W3CDTF">2025-10-21T17:31:27Z</dcterms:modified>
</cp:coreProperties>
</file>