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77" r:id="rId2"/>
    <p:sldId id="649" r:id="rId3"/>
    <p:sldId id="648" r:id="rId4"/>
    <p:sldId id="650" r:id="rId5"/>
    <p:sldId id="655" r:id="rId6"/>
    <p:sldId id="654" r:id="rId7"/>
    <p:sldId id="651" r:id="rId8"/>
    <p:sldId id="657" r:id="rId9"/>
    <p:sldId id="658" r:id="rId10"/>
    <p:sldId id="408" r:id="rId11"/>
    <p:sldId id="65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0A50712-FDCC-5943-9C76-2B4BDEBBB758}">
          <p14:sldIdLst>
            <p14:sldId id="377"/>
            <p14:sldId id="649"/>
            <p14:sldId id="648"/>
            <p14:sldId id="650"/>
            <p14:sldId id="655"/>
            <p14:sldId id="654"/>
            <p14:sldId id="651"/>
            <p14:sldId id="657"/>
            <p14:sldId id="658"/>
            <p14:sldId id="408"/>
            <p14:sldId id="656"/>
          </p14:sldIdLst>
        </p14:section>
        <p14:section name="Extras" id="{005E7F12-37F6-2548-8C93-54FC9351D5F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hua Einstein-Curtis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CA5"/>
    <a:srgbClr val="5FBB46"/>
    <a:srgbClr val="025BA8"/>
    <a:srgbClr val="4484C5"/>
    <a:srgbClr val="F2DCDB"/>
    <a:srgbClr val="B9D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216" autoAdjust="0"/>
    <p:restoredTop sz="91282" autoAdjust="0"/>
  </p:normalViewPr>
  <p:slideViewPr>
    <p:cSldViewPr>
      <p:cViewPr varScale="1">
        <p:scale>
          <a:sx n="118" d="100"/>
          <a:sy n="118" d="100"/>
        </p:scale>
        <p:origin x="488" y="2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4071B-CC5E-E745-BE04-51C7C3BE29F2}" type="datetimeFigureOut">
              <a:rPr lang="en-US" smtClean="0"/>
              <a:t>10/21/25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524389-64DB-9742-9245-8DB62093F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052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53BA80-57B3-49B9-AC0E-4F5008C8B089}" type="datetimeFigureOut">
              <a:rPr lang="en-US" smtClean="0"/>
              <a:t>10/21/25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C50617-1FA3-45FC-A030-A46FC7CAE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9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0617-1FA3-45FC-A030-A46FC7CAE6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29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7586" name="Notes Placeholder 2"/>
          <p:cNvSpPr txBox="1"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6591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388E2-693B-481F-9B0B-022217EFC11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757D143-10DA-564F-B9B0-8FA1687FA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76DF95F-0DA3-FB47-ADB0-3C2D5DDBE8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99200" y="1600200"/>
            <a:ext cx="5283200" cy="4419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476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VNC_20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11582400" cy="685800"/>
          </a:xfrm>
        </p:spPr>
        <p:txBody>
          <a:bodyPr>
            <a:normAutofit/>
          </a:bodyPr>
          <a:lstStyle>
            <a:lvl1pPr>
              <a:defRPr sz="2800" b="1" i="0">
                <a:latin typeface="Gill Sans MT" panose="020B0502020104020203" pitchFamily="34" charset="77"/>
                <a:cs typeface="Times New Roman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11582400" cy="5334000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2200" b="0" i="0">
                <a:solidFill>
                  <a:srgbClr val="025BA8"/>
                </a:solidFill>
                <a:latin typeface="Gill Sans MT" panose="020B0502020104020203" pitchFamily="34" charset="77"/>
                <a:cs typeface="Times New Roman" pitchFamily="18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i="0">
                <a:solidFill>
                  <a:schemeClr val="tx1"/>
                </a:solidFill>
                <a:latin typeface="Gill Sans MT" panose="020B0502020104020203" pitchFamily="34" charset="77"/>
                <a:cs typeface="Times New Roman" pitchFamily="18" charset="0"/>
              </a:defRPr>
            </a:lvl2pPr>
            <a:lvl3pPr marL="12001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i="0">
                <a:solidFill>
                  <a:schemeClr val="tx1"/>
                </a:solidFill>
                <a:latin typeface="Gill Sans MT" panose="020B0502020104020203" pitchFamily="34" charset="77"/>
                <a:cs typeface="Times New Roman" pitchFamily="18" charset="0"/>
              </a:defRPr>
            </a:lvl3pPr>
            <a:lvl4pPr marL="16573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Gill Sans MT" panose="020B0502020104020203" pitchFamily="34" charset="77"/>
                <a:cs typeface="Times New Roman" pitchFamily="18" charset="0"/>
              </a:defRPr>
            </a:lvl4pPr>
            <a:lvl5pPr marL="200025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b="0" i="0">
                <a:solidFill>
                  <a:schemeClr val="tx1"/>
                </a:solidFill>
                <a:latin typeface="Gill Sans MT" panose="020B0502020104020203" pitchFamily="34" charset="77"/>
                <a:cs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F4260C-1339-984D-9610-22070166583D}"/>
              </a:ext>
            </a:extLst>
          </p:cNvPr>
          <p:cNvSpPr/>
          <p:nvPr userDrawn="1"/>
        </p:nvSpPr>
        <p:spPr>
          <a:xfrm>
            <a:off x="0" y="6400800"/>
            <a:ext cx="12192000" cy="457201"/>
          </a:xfrm>
          <a:prstGeom prst="rect">
            <a:avLst/>
          </a:prstGeom>
          <a:solidFill>
            <a:srgbClr val="4484C5">
              <a:alpha val="2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0972800" y="6504801"/>
            <a:ext cx="91440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fld id="{2EE6E987-02F3-D44A-AF77-5C690A4AF2F3}" type="slidenum">
              <a:rPr lang="en-US" sz="140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/>
              <a:t>‹#›</a:t>
            </a:fld>
            <a:endParaRPr lang="en-US" sz="1400" i="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 userDrawn="1"/>
        </p:nvSpPr>
        <p:spPr>
          <a:xfrm>
            <a:off x="3855698" y="6451600"/>
            <a:ext cx="4480604" cy="323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600" b="0" i="0" baseline="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900C80-5045-A161-C044-74728CB2C0E9}"/>
              </a:ext>
            </a:extLst>
          </p:cNvPr>
          <p:cNvSpPr txBox="1"/>
          <p:nvPr userDrawn="1"/>
        </p:nvSpPr>
        <p:spPr>
          <a:xfrm>
            <a:off x="2291726" y="6508606"/>
            <a:ext cx="8681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AI/ML for EIC Hadron Pre-injectors Collaboration Meeting   –   Cornell University   –   21 October 2025</a:t>
            </a:r>
          </a:p>
        </p:txBody>
      </p:sp>
      <p:pic>
        <p:nvPicPr>
          <p:cNvPr id="4" name="Picture 3" descr="A blue and black logo&#10;&#10;AI-generated content may be incorrect.">
            <a:extLst>
              <a:ext uri="{FF2B5EF4-FFF2-40B4-BE49-F238E27FC236}">
                <a16:creationId xmlns:a16="http://schemas.microsoft.com/office/drawing/2014/main" id="{2F7BC10F-3277-B2ED-A4CE-574AACCD06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74" y="6495009"/>
            <a:ext cx="1682126" cy="2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32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103632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990600"/>
            <a:ext cx="54356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46800" y="990600"/>
            <a:ext cx="54356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46800" y="3657600"/>
            <a:ext cx="54356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4937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388E2-693B-481F-9B0B-022217EFC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885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9" r:id="rId2"/>
    <p:sldLayoutId id="2147483660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nl.gov/heet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/>
        </p:nvSpPr>
        <p:spPr>
          <a:xfrm>
            <a:off x="1162050" y="3886200"/>
            <a:ext cx="9867900" cy="11475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r>
              <a:rPr lang="en-US" sz="2000">
                <a:solidFill>
                  <a:srgbClr val="025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October </a:t>
            </a:r>
            <a:r>
              <a:rPr lang="en-US" sz="2000" dirty="0">
                <a:solidFill>
                  <a:srgbClr val="025B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  <a:p>
            <a:endParaRPr lang="en-US" sz="1600" dirty="0">
              <a:solidFill>
                <a:srgbClr val="025BA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FBB4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3rd AI/ML for EIC Hadron Pre-injectors Collaboration Meeting</a:t>
            </a:r>
            <a:endParaRPr lang="en-US" sz="2800">
              <a:solidFill>
                <a:srgbClr val="5FBB46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6372"/>
            <a:ext cx="11125200" cy="1334428"/>
          </a:xfrm>
        </p:spPr>
        <p:txBody>
          <a:bodyPr anchor="t">
            <a:noAutofit/>
          </a:bodyPr>
          <a:lstStyle/>
          <a:p>
            <a:pPr defTabSz="457200">
              <a:lnSpc>
                <a:spcPct val="150000"/>
              </a:lnSpc>
              <a:spcBef>
                <a:spcPts val="1800"/>
              </a:spcBef>
              <a:defRPr sz="5600">
                <a:latin typeface="Optima"/>
                <a:ea typeface="Optima"/>
                <a:cs typeface="Optima"/>
                <a:sym typeface="Optima"/>
              </a:defRPr>
            </a:pPr>
            <a:r>
              <a:rPr lang="en-US" sz="1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David L. Bruhwiler,*</a:t>
            </a:r>
            <a:r>
              <a:rPr lang="en-US" sz="1600" b="0" i="0" u="none" strike="noStrike" baseline="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  </a:t>
            </a:r>
            <a:r>
              <a:rPr lang="en-US" sz="1600" b="0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Joanne Beebe-Wang,</a:t>
            </a:r>
            <a:r>
              <a:rPr lang="en-US" sz="1600" b="0" i="0" u="none" strike="noStrike" baseline="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 </a:t>
            </a:r>
            <a:r>
              <a:rPr lang="en-US" sz="1600" b="0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Kevin A. Brown,</a:t>
            </a:r>
            <a:r>
              <a:rPr lang="en-US" sz="1600" baseline="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%#</a:t>
            </a:r>
            <a:r>
              <a:rPr lang="en-US" sz="1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b="0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Georg Hoffstaetter</a:t>
            </a:r>
            <a:r>
              <a:rPr lang="en-US" sz="1600" b="0" i="0" u="none" strike="noStrike" baseline="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n-US" sz="1600" b="0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and  Jonathan Edelen</a:t>
            </a:r>
            <a:r>
              <a:rPr lang="en-US" sz="1600" b="0" i="0" u="none" strike="noStrike" baseline="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</a:t>
            </a:r>
            <a:br>
              <a:rPr lang="en-US" sz="1600" b="0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0" i="0" u="none" strike="noStrike" baseline="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</a:t>
            </a:r>
            <a:r>
              <a:rPr lang="en-US" sz="1600" b="0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RadiaSoft LLC  –  </a:t>
            </a:r>
            <a:r>
              <a:rPr lang="en-US" sz="1600" b="0" i="0" u="none" strike="noStrike" baseline="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en-US" sz="1600" b="0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Brookhaven National Laboratory  –  </a:t>
            </a:r>
            <a:r>
              <a:rPr lang="en-US" sz="1600" b="0" i="0" u="none" strike="noStrike" baseline="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en-US" sz="1600" b="0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Stony Brook University  –  </a:t>
            </a:r>
            <a:r>
              <a:rPr lang="en-US" sz="1600" b="0" i="0" u="none" strike="noStrike" baseline="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n-US" sz="1600" b="0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Cornell University</a:t>
            </a:r>
            <a:br>
              <a:rPr lang="en-US" sz="1600" b="0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0" i="1" u="none" strike="noStrike" baseline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speaker:</a:t>
            </a:r>
            <a:r>
              <a:rPr lang="en-US" sz="1600" b="0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Kevin Brown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77ABA4-F899-3F47-83F6-B8762DC13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25000" y="6306313"/>
            <a:ext cx="685800" cy="415163"/>
          </a:xfrm>
        </p:spPr>
        <p:txBody>
          <a:bodyPr/>
          <a:lstStyle/>
          <a:p>
            <a:fld id="{E53388E2-693B-481F-9B0B-022217EFC111}" type="slidenum">
              <a:rPr lang="en-US" smtClean="0"/>
              <a:t>1</a:t>
            </a:fld>
            <a:endParaRPr lang="en-US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4620FC48-7C51-9A4C-A32C-CAD9E56162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060" y="6041048"/>
            <a:ext cx="3552242" cy="59204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00AA33C-EDB8-85BE-7C81-659B86974720}"/>
              </a:ext>
            </a:extLst>
          </p:cNvPr>
          <p:cNvSpPr txBox="1">
            <a:spLocks/>
          </p:cNvSpPr>
          <p:nvPr/>
        </p:nvSpPr>
        <p:spPr>
          <a:xfrm>
            <a:off x="986852" y="537020"/>
            <a:ext cx="10134600" cy="5655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defRPr sz="5600">
                <a:latin typeface="Optima"/>
                <a:ea typeface="Optima"/>
                <a:cs typeface="Optima"/>
                <a:sym typeface="Optima"/>
              </a:defRPr>
            </a:pPr>
            <a:r>
              <a:rPr lang="en-US" sz="2800" b="1">
                <a:latin typeface="Times New Roman" panose="02020603050405020304" pitchFamily="18" charset="0"/>
                <a:ea typeface="Optima"/>
                <a:cs typeface="Times New Roman" panose="02020603050405020304" pitchFamily="18" charset="0"/>
                <a:sym typeface="Optima"/>
              </a:rPr>
              <a:t>RadiaSoft evaluation of beam homogenization</a:t>
            </a:r>
            <a:endParaRPr lang="en-US" sz="1200" dirty="0">
              <a:latin typeface="Times New Roman" panose="02020603050405020304" pitchFamily="18" charset="0"/>
              <a:ea typeface="Optima"/>
              <a:cs typeface="Times New Roman" panose="02020603050405020304" pitchFamily="18" charset="0"/>
              <a:sym typeface="Optima"/>
            </a:endParaRPr>
          </a:p>
        </p:txBody>
      </p:sp>
      <p:pic>
        <p:nvPicPr>
          <p:cNvPr id="8" name="Picture 7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965B431D-0CC2-78A9-521F-C2E75F2E94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906362"/>
            <a:ext cx="2057400" cy="515647"/>
          </a:xfrm>
          <a:prstGeom prst="rect">
            <a:avLst/>
          </a:prstGeom>
        </p:spPr>
      </p:pic>
      <p:pic>
        <p:nvPicPr>
          <p:cNvPr id="1026" name="Picture 2" descr="Cornell University Logo / University / Logonoid.com">
            <a:extLst>
              <a:ext uri="{FF2B5EF4-FFF2-40B4-BE49-F238E27FC236}">
                <a16:creationId xmlns:a16="http://schemas.microsoft.com/office/drawing/2014/main" id="{52ADA9ED-0A50-AD70-B344-96CD49D0D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38" y="2892230"/>
            <a:ext cx="2119114" cy="52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blue and black logo&#10;&#10;AI-generated content may be incorrect.">
            <a:extLst>
              <a:ext uri="{FF2B5EF4-FFF2-40B4-BE49-F238E27FC236}">
                <a16:creationId xmlns:a16="http://schemas.microsoft.com/office/drawing/2014/main" id="{AA013371-14BD-A7DE-3711-7555A4844F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35862"/>
            <a:ext cx="2514600" cy="428723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93D5AB2E-39DB-4FFA-F2DA-64AC0245CB64}"/>
              </a:ext>
            </a:extLst>
          </p:cNvPr>
          <p:cNvSpPr>
            <a:spLocks noGrp="1"/>
          </p:cNvSpPr>
          <p:nvPr/>
        </p:nvSpPr>
        <p:spPr>
          <a:xfrm>
            <a:off x="228600" y="6176843"/>
            <a:ext cx="7772400" cy="3503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r>
              <a:rPr lang="en-US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supported Under Contract No. DE-Sc0012704 with the Auspices of the U.S. Department of Energy</a:t>
            </a:r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1BC5AB70-39BD-0B71-1628-4D8678C4B4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905413"/>
            <a:ext cx="3099635" cy="52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05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5" descr="octfi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86200"/>
            <a:ext cx="3068638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152400"/>
            <a:ext cx="3810000" cy="598488"/>
          </a:xfrm>
        </p:spPr>
        <p:txBody>
          <a:bodyPr/>
          <a:lstStyle/>
          <a:p>
            <a:pPr>
              <a:defRPr/>
            </a:pPr>
            <a:r>
              <a:rPr lang="en-US" altLang="en-US" sz="3200"/>
              <a:t>Uniform Beams</a:t>
            </a:r>
          </a:p>
        </p:txBody>
      </p:sp>
      <p:pic>
        <p:nvPicPr>
          <p:cNvPr id="215044" name="Picture 4" descr="oct3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1" y="990601"/>
            <a:ext cx="3368675" cy="29321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46" name="Rectangle 6"/>
          <p:cNvSpPr>
            <a:spLocks noChangeArrowheads="1"/>
          </p:cNvSpPr>
          <p:nvPr/>
        </p:nvSpPr>
        <p:spPr bwMode="auto">
          <a:xfrm>
            <a:off x="1828800" y="914400"/>
            <a:ext cx="3505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0000"/>
              </a:buClr>
              <a:buSzPct val="100000"/>
              <a:buFont typeface="Times New Roman" charset="0"/>
              <a:buChar char="•"/>
              <a:defRPr sz="3200">
                <a:solidFill>
                  <a:srgbClr val="000000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SzPct val="100000"/>
              <a:buFont typeface="Times New Roman" charset="0"/>
              <a:buChar char="–"/>
              <a:defRPr sz="2800">
                <a:solidFill>
                  <a:srgbClr val="000000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SzPct val="100000"/>
              <a:buFont typeface="Times New Roman" charset="0"/>
              <a:buChar char="•"/>
              <a:defRPr sz="2400">
                <a:solidFill>
                  <a:srgbClr val="000000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SzPct val="100000"/>
              <a:buFont typeface="Times New Roman" charset="0"/>
              <a:buChar char="–"/>
              <a:defRPr sz="2000">
                <a:solidFill>
                  <a:srgbClr val="000000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»"/>
              <a:defRPr sz="20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>
              <a:buFont typeface="Times New Roman" charset="0"/>
              <a:buNone/>
              <a:defRPr/>
            </a:pPr>
            <a:r>
              <a:rPr lang="en-US" altLang="en-US" sz="2400"/>
              <a:t>Octupole:</a:t>
            </a:r>
          </a:p>
          <a:p>
            <a:pPr>
              <a:buFont typeface="Times New Roman" charset="0"/>
              <a:buNone/>
              <a:defRPr/>
            </a:pPr>
            <a:r>
              <a:rPr lang="en-US" altLang="en-US" sz="2400"/>
              <a:t>     x’=x’+O(x</a:t>
            </a:r>
            <a:r>
              <a:rPr lang="en-US" altLang="en-US" sz="2400" baseline="30000"/>
              <a:t>3</a:t>
            </a:r>
            <a:r>
              <a:rPr lang="en-US" altLang="en-US" sz="2400"/>
              <a:t>+3xy</a:t>
            </a:r>
            <a:r>
              <a:rPr lang="en-US" altLang="en-US" sz="2400" baseline="30000"/>
              <a:t>2</a:t>
            </a:r>
            <a:r>
              <a:rPr lang="en-US" altLang="en-US" sz="2400"/>
              <a:t>)</a:t>
            </a:r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7365" y="0"/>
            <a:ext cx="4410635" cy="35158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5928" y="3333580"/>
            <a:ext cx="4482073" cy="35244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7959" y="6574528"/>
            <a:ext cx="3207124" cy="28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22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DC9A0-0B12-5054-F10B-157F690E5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77582-1C1A-EAF9-2991-BDB8B0823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6200"/>
            <a:ext cx="11582400" cy="533400"/>
          </a:xfrm>
        </p:spPr>
        <p:txBody>
          <a:bodyPr/>
          <a:lstStyle/>
          <a:p>
            <a:r>
              <a:rPr lang="en-US" sz="2800" b="1" strike="noStrike" spc="-1">
                <a:solidFill>
                  <a:schemeClr val="dk1"/>
                </a:solidFill>
                <a:latin typeface="Gill Sans"/>
                <a:ea typeface="Gill Sans"/>
              </a:rPr>
              <a:t>Concluding considerations</a:t>
            </a:r>
            <a:endParaRPr lang="en-US" dirty="0"/>
          </a:p>
        </p:txBody>
      </p:sp>
      <p:sp>
        <p:nvSpPr>
          <p:cNvPr id="9" name="PlaceHolder 2">
            <a:extLst>
              <a:ext uri="{FF2B5EF4-FFF2-40B4-BE49-F238E27FC236}">
                <a16:creationId xmlns:a16="http://schemas.microsoft.com/office/drawing/2014/main" id="{7E683DF0-71C9-FCBD-815E-413CF643C77D}"/>
              </a:ext>
            </a:extLst>
          </p:cNvPr>
          <p:cNvSpPr txBox="1">
            <a:spLocks/>
          </p:cNvSpPr>
          <p:nvPr/>
        </p:nvSpPr>
        <p:spPr>
          <a:xfrm>
            <a:off x="228600" y="663497"/>
            <a:ext cx="11853640" cy="5051503"/>
          </a:xfrm>
          <a:prstGeom prst="rect">
            <a:avLst/>
          </a:prstGeom>
          <a:noFill/>
          <a:ln w="0"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Gill Sans MT" panose="020B0502020104020203" pitchFamily="34" charset="77"/>
                <a:ea typeface="+mj-ea"/>
                <a:cs typeface="Times New Roman" pitchFamily="18" charset="0"/>
              </a:defRPr>
            </a:lvl1pPr>
          </a:lstStyle>
          <a:p>
            <a:pPr marL="289080" indent="-289080" algn="l">
              <a:spcBef>
                <a:spcPts val="600"/>
              </a:spcBef>
              <a:buClr>
                <a:srgbClr val="025BA8"/>
              </a:buClr>
              <a:buSzPct val="86000"/>
              <a:buFont typeface="Arial"/>
              <a:buChar char="●"/>
            </a:pPr>
            <a:r>
              <a:rPr lang="en-US" sz="2000" b="0" spc="-1">
                <a:solidFill>
                  <a:srgbClr val="025BA8"/>
                </a:solidFill>
                <a:cs typeface="Gill Sans" panose="020B0502020104020203"/>
              </a:rPr>
              <a:t>HEET must support many charge-to-mass ratios at a variety of beam energies</a:t>
            </a:r>
          </a:p>
          <a:p>
            <a:pPr marL="568440" lvl="1" indent="-318960">
              <a:spcBef>
                <a:spcPts val="300"/>
              </a:spcBef>
              <a:buClr>
                <a:srgbClr val="000000"/>
              </a:buClr>
              <a:buSzPct val="86000"/>
              <a:buFont typeface="Arial"/>
              <a:buChar char="○"/>
            </a:pPr>
            <a:r>
              <a:rPr lang="en-US" kern="0" spc="-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</a:rPr>
              <a:t>the linear optics must be flexible and robust to accommodate these variations</a:t>
            </a:r>
          </a:p>
          <a:p>
            <a:pPr marL="568440" lvl="1" indent="-318960">
              <a:spcBef>
                <a:spcPts val="300"/>
              </a:spcBef>
              <a:buClr>
                <a:srgbClr val="000000"/>
              </a:buClr>
              <a:buSzPct val="86000"/>
              <a:buFont typeface="Arial"/>
              <a:buChar char="○"/>
            </a:pPr>
            <a:r>
              <a:rPr lang="en-US" kern="0" spc="-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</a:rPr>
              <a:t>it’s straightforward for sweeping dipoles to accommodate these variations</a:t>
            </a:r>
          </a:p>
          <a:p>
            <a:pPr marL="568440" lvl="1" indent="-318960">
              <a:spcBef>
                <a:spcPts val="300"/>
              </a:spcBef>
              <a:buClr>
                <a:srgbClr val="000000"/>
              </a:buClr>
              <a:buSzPct val="86000"/>
              <a:buFont typeface="Arial"/>
              <a:buChar char="○"/>
            </a:pPr>
            <a:r>
              <a:rPr lang="en-US" kern="0" spc="-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</a:rPr>
              <a:t>the design effort for nonlinear focusing will be more challenging</a:t>
            </a:r>
          </a:p>
          <a:p>
            <a:pPr marL="1025640" lvl="2" indent="-318960">
              <a:buClr>
                <a:srgbClr val="000000"/>
              </a:buClr>
              <a:buSzPct val="86000"/>
              <a:buFont typeface="Arial" panose="020B0604020202020204" pitchFamily="34" charset="0"/>
              <a:buChar char="•"/>
            </a:pPr>
            <a:r>
              <a:rPr lang="en-US" sz="1600" kern="0" spc="-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</a:rPr>
              <a:t>note: it has been successfully achieved at NSRL, using octupoles</a:t>
            </a:r>
          </a:p>
          <a:p>
            <a:pPr marL="1025640" lvl="2" indent="-318960">
              <a:buClr>
                <a:srgbClr val="000000"/>
              </a:buClr>
              <a:buSzPct val="86000"/>
              <a:buFont typeface="Arial" panose="020B0604020202020204" pitchFamily="34" charset="0"/>
              <a:buChar char="•"/>
            </a:pPr>
            <a:r>
              <a:rPr lang="en-US" sz="1600" kern="0" spc="-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</a:rPr>
              <a:t>higher energies for HEET </a:t>
            </a:r>
            <a:r>
              <a:rPr lang="en-US" sz="1600" kern="0" spc="-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  <a:sym typeface="Wingdings" panose="05000000000000000000" pitchFamily="2" charset="2"/>
              </a:rPr>
              <a:t> higher octupole fields, or longer magnets (as compared to NSRL)</a:t>
            </a:r>
            <a:endParaRPr lang="en-US" spc="-1">
              <a:solidFill>
                <a:srgbClr val="025BA8"/>
              </a:solidFill>
              <a:cs typeface="Gill Sans" panose="020B0502020104020203"/>
            </a:endParaRPr>
          </a:p>
          <a:p>
            <a:pPr marL="289080" indent="-289080" algn="l">
              <a:spcBef>
                <a:spcPts val="600"/>
              </a:spcBef>
              <a:buClr>
                <a:srgbClr val="025BA8"/>
              </a:buClr>
              <a:buSzPct val="86000"/>
              <a:buFont typeface="Arial"/>
              <a:buChar char="●"/>
            </a:pPr>
            <a:r>
              <a:rPr lang="en-US" sz="2000" b="0" spc="-1">
                <a:solidFill>
                  <a:srgbClr val="025BA8"/>
                </a:solidFill>
                <a:cs typeface="Gill Sans" panose="020B0502020104020203"/>
              </a:rPr>
              <a:t>basis for selecting one approach over the other</a:t>
            </a:r>
          </a:p>
          <a:p>
            <a:pPr marL="568440" lvl="1" indent="-318960">
              <a:spcBef>
                <a:spcPts val="300"/>
              </a:spcBef>
              <a:buClr>
                <a:srgbClr val="000000"/>
              </a:buClr>
              <a:buSzPct val="86000"/>
              <a:buFont typeface="Arial"/>
              <a:buChar char="○"/>
            </a:pPr>
            <a:r>
              <a:rPr lang="en-US" kern="0" spc="-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</a:rPr>
              <a:t>properties of failure modes</a:t>
            </a:r>
          </a:p>
          <a:p>
            <a:pPr marL="1025640" lvl="2" indent="-318960">
              <a:buClr>
                <a:srgbClr val="000000"/>
              </a:buClr>
              <a:buSzPct val="86000"/>
              <a:buFont typeface="Arial" panose="020B0604020202020204" pitchFamily="34" charset="0"/>
              <a:buChar char="•"/>
            </a:pPr>
            <a:r>
              <a:rPr lang="en-US" sz="1600" kern="0" spc="-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</a:rPr>
              <a:t>failure modes for nonlinear focusing will be more complicated to mitigate</a:t>
            </a:r>
          </a:p>
          <a:p>
            <a:pPr marL="568440" lvl="1" indent="-318960">
              <a:spcBef>
                <a:spcPts val="300"/>
              </a:spcBef>
              <a:buClr>
                <a:srgbClr val="000000"/>
              </a:buClr>
              <a:buSzPct val="86000"/>
              <a:buFont typeface="Arial"/>
              <a:buChar char="○"/>
            </a:pPr>
            <a:r>
              <a:rPr lang="en-US" kern="0" spc="-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</a:rPr>
              <a:t>ease &amp; flexibility of operations</a:t>
            </a:r>
          </a:p>
          <a:p>
            <a:pPr marL="1025640" lvl="2" indent="-318960">
              <a:buClr>
                <a:srgbClr val="000000"/>
              </a:buClr>
              <a:buSzPct val="86000"/>
              <a:buFont typeface="Arial" panose="020B0604020202020204" pitchFamily="34" charset="0"/>
              <a:buChar char="•"/>
            </a:pPr>
            <a:r>
              <a:rPr lang="en-US" sz="1600" kern="0" spc="-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</a:rPr>
              <a:t>dynamic focusing (aka rastering) will be more flexible and conceptually simpler to manage</a:t>
            </a:r>
          </a:p>
          <a:p>
            <a:pPr marL="568440" lvl="1" indent="-318960">
              <a:spcBef>
                <a:spcPts val="300"/>
              </a:spcBef>
              <a:buClr>
                <a:srgbClr val="000000"/>
              </a:buClr>
              <a:buSzPct val="86000"/>
              <a:buFont typeface="Arial"/>
              <a:buChar char="○"/>
            </a:pPr>
            <a:r>
              <a:rPr lang="en-US" kern="0" spc="-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</a:rPr>
              <a:t>cost</a:t>
            </a:r>
          </a:p>
          <a:p>
            <a:pPr marL="289080" indent="-289080" algn="l">
              <a:spcBef>
                <a:spcPts val="600"/>
              </a:spcBef>
              <a:buClr>
                <a:srgbClr val="025BA8"/>
              </a:buClr>
              <a:buSzPct val="86000"/>
              <a:buFont typeface="Arial"/>
              <a:buChar char="●"/>
            </a:pPr>
            <a:r>
              <a:rPr lang="en-US" sz="2000" b="0" spc="-1">
                <a:solidFill>
                  <a:srgbClr val="025BA8"/>
                </a:solidFill>
                <a:cs typeface="Gill Sans" panose="020B0502020104020203"/>
              </a:rPr>
              <a:t>specific to the use of octupoles</a:t>
            </a:r>
          </a:p>
          <a:p>
            <a:pPr marL="568440" lvl="1" indent="-318960">
              <a:spcBef>
                <a:spcPts val="300"/>
              </a:spcBef>
              <a:buClr>
                <a:srgbClr val="000000"/>
              </a:buClr>
              <a:buSzPct val="86000"/>
              <a:buFont typeface="Arial"/>
              <a:buChar char="○"/>
            </a:pPr>
            <a:r>
              <a:rPr lang="en-US" kern="0" spc="-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</a:rPr>
              <a:t>this approach produces higher-irradiation “ears” along the edges of the rectangular beam distribution</a:t>
            </a:r>
          </a:p>
          <a:p>
            <a:pPr marL="1025640" lvl="2" indent="-318960">
              <a:buClr>
                <a:srgbClr val="000000"/>
              </a:buClr>
              <a:buSzPct val="86000"/>
              <a:buFont typeface="Arial" panose="020B0604020202020204" pitchFamily="34" charset="0"/>
              <a:buChar char="•"/>
            </a:pPr>
            <a:r>
              <a:rPr lang="en-US" sz="1600" kern="0" spc="-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</a:rPr>
              <a:t>these ears must be scraped</a:t>
            </a:r>
            <a:endParaRPr lang="en-US" kern="0" spc="-1">
              <a:solidFill>
                <a:schemeClr val="dk1"/>
              </a:solidFill>
              <a:latin typeface="Gill Sans" panose="020B0502020104020203"/>
              <a:ea typeface="Gill Sans" panose="020B0502020104020203"/>
              <a:cs typeface="Gill Sans" panose="020B0502020104020203"/>
            </a:endParaRPr>
          </a:p>
          <a:p>
            <a:pPr marL="289080" indent="-289080" algn="l">
              <a:spcBef>
                <a:spcPts val="600"/>
              </a:spcBef>
              <a:buClr>
                <a:srgbClr val="025BA8"/>
              </a:buClr>
              <a:buSzPct val="86000"/>
              <a:buFont typeface="Arial"/>
              <a:buChar char="●"/>
            </a:pPr>
            <a:r>
              <a:rPr lang="en-US" sz="2000" b="0" spc="-1">
                <a:solidFill>
                  <a:srgbClr val="025BA8"/>
                </a:solidFill>
                <a:cs typeface="Gill Sans" panose="020B0502020104020203"/>
              </a:rPr>
              <a:t>may be possible to combine an octupole approach (e.g. horizontal) with vertical scanning</a:t>
            </a:r>
          </a:p>
          <a:p>
            <a:pPr marL="568440" lvl="1" indent="-318960">
              <a:buClr>
                <a:srgbClr val="000000"/>
              </a:buClr>
              <a:buSzPct val="86000"/>
              <a:buFont typeface="Arial"/>
              <a:buChar char="○"/>
            </a:pPr>
            <a:endParaRPr lang="en-US" kern="0" spc="-1">
              <a:solidFill>
                <a:schemeClr val="dk1"/>
              </a:solidFill>
              <a:latin typeface="Gill Sans" panose="020B0502020104020203"/>
              <a:ea typeface="Gill Sans" panose="020B0502020104020203"/>
              <a:cs typeface="Gill Sans" panose="020B0502020104020203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AB6B6F-5576-30D0-6F63-33BC7D4466A5}"/>
              </a:ext>
            </a:extLst>
          </p:cNvPr>
          <p:cNvSpPr txBox="1"/>
          <p:nvPr/>
        </p:nvSpPr>
        <p:spPr>
          <a:xfrm>
            <a:off x="918011" y="5630397"/>
            <a:ext cx="11201400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Bef>
                <a:spcPts val="423"/>
              </a:spcBef>
            </a:pPr>
            <a:r>
              <a:rPr lang="en-US" sz="12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J.-H. Jang, “Uniform Irradiation with a Combination of an Octupole Magnet and a Scanning Magnet in the KOMAC Beam Lines,” J. Korean Phys. Soc. </a:t>
            </a:r>
            <a:r>
              <a:rPr lang="en-US" sz="1200" b="1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r>
              <a:rPr lang="en-US" sz="12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, p. 1351 (2012).</a:t>
            </a:r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3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F60D0-38BC-BE10-C8AC-E894E38B3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48AE6-83CB-2951-6E64-D1406CD4E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0"/>
            <a:ext cx="10896600" cy="457200"/>
          </a:xfrm>
        </p:spPr>
        <p:txBody>
          <a:bodyPr>
            <a:normAutofit fontScale="90000"/>
          </a:bodyPr>
          <a:lstStyle/>
          <a:p>
            <a:r>
              <a:rPr lang="en-US" sz="2800" b="1" strike="noStrike" spc="-1">
                <a:solidFill>
                  <a:schemeClr val="dk1"/>
                </a:solidFill>
                <a:latin typeface="Gill Sans"/>
                <a:ea typeface="Gill Sans"/>
              </a:rPr>
              <a:t>Overview</a:t>
            </a:r>
            <a:endParaRPr lang="en-US" dirty="0"/>
          </a:p>
        </p:txBody>
      </p:sp>
      <p:sp>
        <p:nvSpPr>
          <p:cNvPr id="5" name="PlaceHolder 2">
            <a:extLst>
              <a:ext uri="{FF2B5EF4-FFF2-40B4-BE49-F238E27FC236}">
                <a16:creationId xmlns:a16="http://schemas.microsoft.com/office/drawing/2014/main" id="{DEB933DF-760F-2BF9-6C34-D94127CD294D}"/>
              </a:ext>
            </a:extLst>
          </p:cNvPr>
          <p:cNvSpPr txBox="1">
            <a:spLocks/>
          </p:cNvSpPr>
          <p:nvPr/>
        </p:nvSpPr>
        <p:spPr>
          <a:xfrm>
            <a:off x="1143000" y="462094"/>
            <a:ext cx="11049000" cy="5562600"/>
          </a:xfrm>
          <a:prstGeom prst="rect">
            <a:avLst/>
          </a:prstGeom>
          <a:noFill/>
          <a:ln w="0"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Gill Sans MT" panose="020B0502020104020203" pitchFamily="34" charset="77"/>
                <a:ea typeface="+mj-ea"/>
                <a:cs typeface="Times New Roman" pitchFamily="18" charset="0"/>
              </a:defRPr>
            </a:lvl1pPr>
          </a:lstStyle>
          <a:p>
            <a:pPr marL="289080" indent="-289080" algn="l">
              <a:buClr>
                <a:srgbClr val="025BA8"/>
              </a:buClr>
              <a:buSzPct val="86000"/>
              <a:buFont typeface="Arial"/>
              <a:buChar char="●"/>
            </a:pPr>
            <a:r>
              <a:rPr lang="en-US" sz="2000" b="0" spc="-1">
                <a:solidFill>
                  <a:srgbClr val="025BA8"/>
                </a:solidFill>
                <a:cs typeface="Gill Sans" panose="020B0502020104020203"/>
              </a:rPr>
              <a:t>an effort has recently begun to support the High Energy Effects Test Facility (HEET) Project</a:t>
            </a:r>
          </a:p>
          <a:p>
            <a:pPr marL="568440" lvl="1" indent="-318960">
              <a:spcBef>
                <a:spcPts val="300"/>
              </a:spcBef>
              <a:buClr>
                <a:srgbClr val="000000"/>
              </a:buClr>
              <a:buSzPct val="86000"/>
              <a:buFont typeface="Arial"/>
              <a:buChar char="○"/>
            </a:pPr>
            <a:r>
              <a:rPr lang="en-US" kern="0" spc="-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  <a:hlinkClick r:id="rId2"/>
              </a:rPr>
              <a:t>https://www.bnl.gov/heet/</a:t>
            </a:r>
            <a:r>
              <a:rPr lang="en-US" kern="0" spc="-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</a:rPr>
              <a:t>  </a:t>
            </a:r>
            <a:endParaRPr lang="en-US" sz="2000" spc="-1">
              <a:solidFill>
                <a:srgbClr val="025BA8"/>
              </a:solidFill>
              <a:cs typeface="Gill Sans" panose="020B0502020104020203"/>
            </a:endParaRPr>
          </a:p>
          <a:p>
            <a:pPr marL="289080" indent="-289080" algn="l">
              <a:spcBef>
                <a:spcPts val="300"/>
              </a:spcBef>
              <a:buClr>
                <a:srgbClr val="025BA8"/>
              </a:buClr>
              <a:buSzPct val="86000"/>
              <a:buFont typeface="Arial"/>
              <a:buChar char="●"/>
            </a:pPr>
            <a:r>
              <a:rPr lang="en-US" sz="2000" b="0" spc="-1">
                <a:solidFill>
                  <a:srgbClr val="025BA8"/>
                </a:solidFill>
                <a:cs typeface="Gill Sans" panose="020B0502020104020203"/>
              </a:rPr>
              <a:t>nonlinear focusing approach (octupoles &amp; higher-order multipoles)</a:t>
            </a:r>
          </a:p>
          <a:p>
            <a:pPr marL="568440" lvl="1" indent="-318960">
              <a:spcBef>
                <a:spcPts val="300"/>
              </a:spcBef>
              <a:buClr>
                <a:srgbClr val="000000"/>
              </a:buClr>
              <a:buSzPct val="86000"/>
              <a:buFont typeface="Arial"/>
              <a:buChar char="○"/>
            </a:pPr>
            <a:r>
              <a:rPr lang="en-US" kern="0" spc="-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</a:rPr>
              <a:t>The linear optics must create a tight horizontal waist and (in a different location) a tight vertical waist.</a:t>
            </a:r>
          </a:p>
          <a:p>
            <a:pPr marL="568440" lvl="1" indent="-318960">
              <a:buClr>
                <a:srgbClr val="000000"/>
              </a:buClr>
              <a:buSzPct val="86000"/>
              <a:buFont typeface="Arial"/>
              <a:buChar char="○"/>
            </a:pPr>
            <a:r>
              <a:rPr lang="en-US" kern="0" spc="-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</a:rPr>
              <a:t>Place an octupole (or a combined-function multipole) at each of these waists: </a:t>
            </a:r>
          </a:p>
          <a:p>
            <a:pPr marL="1025640" lvl="2" indent="-318960">
              <a:buClr>
                <a:srgbClr val="000000"/>
              </a:buClr>
              <a:buSzPct val="86000"/>
              <a:buFont typeface="Arial" panose="020B0604020202020204" pitchFamily="34" charset="0"/>
              <a:buChar char="•"/>
            </a:pPr>
            <a:r>
              <a:rPr lang="en-US" sz="1600" kern="0" spc="-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</a:rPr>
              <a:t>give the y-motion a strong 3rd-order kick where the x-motion is only weakly perturbed (i.e. at the horizontal waist)</a:t>
            </a:r>
          </a:p>
          <a:p>
            <a:pPr marL="1025640" lvl="2" indent="-318960">
              <a:buClr>
                <a:srgbClr val="000000"/>
              </a:buClr>
              <a:buSzPct val="86000"/>
              <a:buFont typeface="Arial" panose="020B0604020202020204" pitchFamily="34" charset="0"/>
              <a:buChar char="•"/>
            </a:pPr>
            <a:r>
              <a:rPr lang="en-US" sz="1600" kern="0" spc="-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</a:rPr>
              <a:t>likewise , give the x-motion a strong kick at the location of the vertical waist</a:t>
            </a:r>
            <a:endParaRPr lang="en-US" spc="-1">
              <a:solidFill>
                <a:srgbClr val="025BA8"/>
              </a:solidFill>
              <a:cs typeface="Gill Sans" panose="020B0502020104020203"/>
            </a:endParaRPr>
          </a:p>
          <a:p>
            <a:pPr marL="568440" lvl="1" indent="-318960">
              <a:buClr>
                <a:srgbClr val="000000"/>
              </a:buClr>
              <a:buSzPct val="86000"/>
              <a:buFont typeface="Arial"/>
              <a:buChar char="○"/>
            </a:pPr>
            <a:r>
              <a:rPr lang="en-US" kern="0" spc="-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</a:rPr>
              <a:t>Particle tracking will set limits on the Twiss beta values at the waist locations, for various ion species </a:t>
            </a:r>
          </a:p>
          <a:p>
            <a:pPr marL="1025640" lvl="2" indent="-318960">
              <a:buClr>
                <a:srgbClr val="000000"/>
              </a:buClr>
              <a:buSzPct val="86000"/>
              <a:buFont typeface="Arial" panose="020B0604020202020204" pitchFamily="34" charset="0"/>
              <a:buChar char="•"/>
            </a:pPr>
            <a:r>
              <a:rPr lang="en-US" sz="1600" kern="0" spc="-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</a:rPr>
              <a:t>machine learning can be used to develop a real-time control algorithm</a:t>
            </a:r>
            <a:endParaRPr lang="en-US" b="0" spc="-1">
              <a:solidFill>
                <a:srgbClr val="025BA8"/>
              </a:solidFill>
              <a:cs typeface="Gill Sans" panose="020B0502020104020203"/>
            </a:endParaRPr>
          </a:p>
          <a:p>
            <a:pPr marL="289080" indent="-289080" algn="l">
              <a:spcBef>
                <a:spcPts val="300"/>
              </a:spcBef>
              <a:buClr>
                <a:srgbClr val="025BA8"/>
              </a:buClr>
              <a:buSzPct val="86000"/>
              <a:buFont typeface="Arial"/>
              <a:buChar char="●"/>
            </a:pPr>
            <a:r>
              <a:rPr lang="en-US" sz="1800" b="0" spc="-1">
                <a:solidFill>
                  <a:srgbClr val="025BA8"/>
                </a:solidFill>
                <a:cs typeface="Gill Sans" panose="020B0502020104020203"/>
              </a:rPr>
              <a:t>dynamic steering approach (generalized rastering)</a:t>
            </a:r>
          </a:p>
          <a:p>
            <a:pPr marL="568440" lvl="1" indent="-318960">
              <a:spcBef>
                <a:spcPts val="300"/>
              </a:spcBef>
              <a:buClr>
                <a:srgbClr val="000000"/>
              </a:buClr>
              <a:buSzPct val="86000"/>
              <a:buFont typeface="Arial"/>
              <a:buChar char="○"/>
            </a:pPr>
            <a:r>
              <a:rPr lang="en-US" kern="0" spc="-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</a:rPr>
              <a:t>roughly Gaussian transverse ion beam profile &amp; a reasonable rep rate of ion bunches</a:t>
            </a:r>
          </a:p>
          <a:p>
            <a:pPr marL="568440" lvl="1" indent="-318960">
              <a:buClr>
                <a:srgbClr val="000000"/>
              </a:buClr>
              <a:buSzPct val="86000"/>
              <a:buFont typeface="Arial"/>
              <a:buChar char="○"/>
            </a:pPr>
            <a:r>
              <a:rPr lang="en-US" kern="0" spc="-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</a:rPr>
              <a:t>two steering magnets, placed near the end of the beamline</a:t>
            </a:r>
          </a:p>
          <a:p>
            <a:pPr marL="1025640" lvl="2" indent="-318960">
              <a:buClr>
                <a:srgbClr val="000000"/>
              </a:buClr>
              <a:buSzPct val="86000"/>
              <a:buFont typeface="Arial" panose="020B0604020202020204" pitchFamily="34" charset="0"/>
              <a:buChar char="•"/>
            </a:pPr>
            <a:r>
              <a:rPr lang="en-US" sz="1600" kern="0" spc="-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</a:rPr>
              <a:t>simulations will assess deviation of the integrated irradiation intensity from the desired properties</a:t>
            </a:r>
          </a:p>
          <a:p>
            <a:pPr marL="1025640" lvl="2" indent="-318960">
              <a:buClr>
                <a:srgbClr val="000000"/>
              </a:buClr>
              <a:buSzPct val="86000"/>
              <a:buFont typeface="Arial" panose="020B0604020202020204" pitchFamily="34" charset="0"/>
              <a:buChar char="•"/>
            </a:pPr>
            <a:r>
              <a:rPr lang="en-US" sz="1600" kern="0" spc="-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</a:rPr>
              <a:t>machine learning can be used to develop a real-time control algorithm</a:t>
            </a:r>
            <a:endParaRPr lang="en-US" spc="-1">
              <a:solidFill>
                <a:srgbClr val="025BA8"/>
              </a:solidFill>
              <a:cs typeface="Gill Sans" panose="020B0502020104020203"/>
            </a:endParaRPr>
          </a:p>
          <a:p>
            <a:pPr marL="289080" indent="-289080" algn="l">
              <a:spcBef>
                <a:spcPts val="300"/>
              </a:spcBef>
              <a:buClr>
                <a:srgbClr val="025BA8"/>
              </a:buClr>
              <a:buSzPct val="86000"/>
              <a:buFont typeface="Arial"/>
              <a:buChar char="●"/>
            </a:pPr>
            <a:r>
              <a:rPr lang="en-US" sz="1800" b="0" spc="-1">
                <a:solidFill>
                  <a:srgbClr val="025BA8"/>
                </a:solidFill>
                <a:cs typeface="Gill Sans" panose="020B0502020104020203"/>
              </a:rPr>
              <a:t>other considerations</a:t>
            </a:r>
          </a:p>
          <a:p>
            <a:pPr marL="568440" lvl="1" indent="-318960">
              <a:spcBef>
                <a:spcPts val="300"/>
              </a:spcBef>
              <a:buClr>
                <a:srgbClr val="000000"/>
              </a:buClr>
              <a:buSzPct val="86000"/>
              <a:buFont typeface="Arial"/>
              <a:buChar char="○"/>
            </a:pPr>
            <a:r>
              <a:rPr lang="en-US" kern="0" spc="-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</a:rPr>
              <a:t>Use the Aline within the AGS switchyard as our initial working point </a:t>
            </a:r>
          </a:p>
          <a:p>
            <a:pPr marL="568440" lvl="1" indent="-318960">
              <a:buClr>
                <a:srgbClr val="000000"/>
              </a:buClr>
              <a:buSzPct val="86000"/>
              <a:buFont typeface="Arial"/>
              <a:buChar char="○"/>
            </a:pPr>
            <a:r>
              <a:rPr lang="en-US" kern="0" spc="-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</a:rPr>
              <a:t>Minimize chromatic effects</a:t>
            </a:r>
          </a:p>
          <a:p>
            <a:pPr marL="568440" lvl="1" indent="-318960">
              <a:buClr>
                <a:srgbClr val="000000"/>
              </a:buClr>
              <a:buSzPct val="86000"/>
              <a:buFont typeface="Arial"/>
              <a:buChar char="○"/>
            </a:pPr>
            <a:r>
              <a:rPr lang="en-US" kern="0" spc="-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</a:rPr>
              <a:t>Assess failure scenarios for octupole(s) and steering magnet(s)</a:t>
            </a:r>
          </a:p>
          <a:p>
            <a:pPr marL="568440" lvl="1" indent="-318960">
              <a:buClr>
                <a:srgbClr val="000000"/>
              </a:buClr>
              <a:buSzPct val="86000"/>
              <a:buFont typeface="Arial"/>
              <a:buChar char="○"/>
            </a:pPr>
            <a:r>
              <a:rPr lang="en-US" kern="0" spc="-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</a:rPr>
              <a:t>Assess the impact of control errors and/or field errors on the target distribution</a:t>
            </a:r>
          </a:p>
        </p:txBody>
      </p:sp>
    </p:spTree>
    <p:extLst>
      <p:ext uri="{BB962C8B-B14F-4D97-AF65-F5344CB8AC3E}">
        <p14:creationId xmlns:p14="http://schemas.microsoft.com/office/powerpoint/2010/main" val="1357268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3E5E0-B6EB-BEC0-74B1-00069AD9C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6200"/>
            <a:ext cx="11582400" cy="533400"/>
          </a:xfrm>
        </p:spPr>
        <p:txBody>
          <a:bodyPr/>
          <a:lstStyle/>
          <a:p>
            <a:r>
              <a:rPr lang="en-US" sz="2800" b="1" strike="noStrike" spc="-1">
                <a:solidFill>
                  <a:schemeClr val="dk1"/>
                </a:solidFill>
                <a:latin typeface="Gill Sans"/>
                <a:ea typeface="Gill Sans"/>
              </a:rPr>
              <a:t>Work will begin with the A-line in the AGS switchyard</a:t>
            </a:r>
            <a:endParaRPr lang="en-US" dirty="0"/>
          </a:p>
        </p:txBody>
      </p:sp>
      <p:pic>
        <p:nvPicPr>
          <p:cNvPr id="3" name="Picture 2" descr="A drawing of a building&#10;&#10;AI-generated content may be incorrect.">
            <a:extLst>
              <a:ext uri="{FF2B5EF4-FFF2-40B4-BE49-F238E27FC236}">
                <a16:creationId xmlns:a16="http://schemas.microsoft.com/office/drawing/2014/main" id="{C046A85F-5734-D697-3FF5-F751ECD07E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28" y="609600"/>
            <a:ext cx="11353343" cy="48263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C604B0-5502-C01A-E01E-5D9F8DD36780}"/>
              </a:ext>
            </a:extLst>
          </p:cNvPr>
          <p:cNvSpPr txBox="1"/>
          <p:nvPr/>
        </p:nvSpPr>
        <p:spPr>
          <a:xfrm>
            <a:off x="2362200" y="5638800"/>
            <a:ext cx="9410471" cy="33855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spcBef>
                <a:spcPts val="423"/>
              </a:spcBef>
            </a:pPr>
            <a:r>
              <a:rPr lang="en-US" sz="16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Schematic of the Alternating Gradient Synchrotron (AGS) switchyard at BNL. The Aline is shown in red.</a:t>
            </a:r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068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14C07-FA5F-9B47-CBE4-8472AE86E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658F4-10BD-F0EB-1A61-975C40872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6200"/>
            <a:ext cx="11582400" cy="533400"/>
          </a:xfrm>
        </p:spPr>
        <p:txBody>
          <a:bodyPr/>
          <a:lstStyle/>
          <a:p>
            <a:r>
              <a:rPr lang="en-US" sz="2800" b="1" strike="noStrike" spc="-1">
                <a:solidFill>
                  <a:schemeClr val="dk1"/>
                </a:solidFill>
                <a:latin typeface="Gill Sans"/>
                <a:ea typeface="Gill Sans"/>
              </a:rPr>
              <a:t>Sirepo – elegant is being used to modify the AGS A-line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00EAFD-9460-5DD0-2857-A3B824F6C42A}"/>
              </a:ext>
            </a:extLst>
          </p:cNvPr>
          <p:cNvSpPr txBox="1"/>
          <p:nvPr/>
        </p:nvSpPr>
        <p:spPr>
          <a:xfrm>
            <a:off x="3581400" y="5943600"/>
            <a:ext cx="8115071" cy="33855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spcBef>
                <a:spcPts val="423"/>
              </a:spcBef>
            </a:pPr>
            <a:r>
              <a:rPr lang="en-US" sz="16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Screenshot of the Sirepo–elegant model for the Aline (part of AGS switchyard at BNL).</a:t>
            </a:r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7EB2D7-B3AE-8C39-3A96-2A0E49B43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523" y="685800"/>
            <a:ext cx="8882077" cy="5181600"/>
          </a:xfrm>
          <a:prstGeom prst="rect">
            <a:avLst/>
          </a:prstGeom>
        </p:spPr>
      </p:pic>
      <p:sp>
        <p:nvSpPr>
          <p:cNvPr id="6" name="PlaceHolder 2">
            <a:extLst>
              <a:ext uri="{FF2B5EF4-FFF2-40B4-BE49-F238E27FC236}">
                <a16:creationId xmlns:a16="http://schemas.microsoft.com/office/drawing/2014/main" id="{5A1D4EF8-0E94-C8FC-BBB6-25D39BCE7AF5}"/>
              </a:ext>
            </a:extLst>
          </p:cNvPr>
          <p:cNvSpPr txBox="1">
            <a:spLocks/>
          </p:cNvSpPr>
          <p:nvPr/>
        </p:nvSpPr>
        <p:spPr>
          <a:xfrm>
            <a:off x="33323" y="675736"/>
            <a:ext cx="3090877" cy="5115464"/>
          </a:xfrm>
          <a:prstGeom prst="rect">
            <a:avLst/>
          </a:prstGeom>
          <a:noFill/>
          <a:ln w="0"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Gill Sans MT" panose="020B0502020104020203" pitchFamily="34" charset="77"/>
                <a:ea typeface="+mj-ea"/>
                <a:cs typeface="Times New Roman" pitchFamily="18" charset="0"/>
              </a:defRPr>
            </a:lvl1pPr>
          </a:lstStyle>
          <a:p>
            <a:pPr marL="289080" indent="-289080" algn="l">
              <a:spcBef>
                <a:spcPts val="600"/>
              </a:spcBef>
              <a:buClr>
                <a:srgbClr val="025BA8"/>
              </a:buClr>
              <a:buSzPct val="86000"/>
              <a:buFont typeface="Arial"/>
              <a:buChar char="●"/>
            </a:pPr>
            <a:r>
              <a:rPr lang="en-US" sz="2000" b="0" spc="-1">
                <a:solidFill>
                  <a:srgbClr val="025BA8"/>
                </a:solidFill>
                <a:cs typeface="Gill Sans" panose="020B0502020104020203"/>
              </a:rPr>
              <a:t>The design capabilities of </a:t>
            </a:r>
            <a:r>
              <a:rPr lang="en-US" sz="1600" b="0" spc="-1">
                <a:latin typeface="Courier New" panose="02070309020205020404" pitchFamily="49" charset="0"/>
                <a:cs typeface="Courier New" panose="02070309020205020404" pitchFamily="49" charset="0"/>
              </a:rPr>
              <a:t>elegant</a:t>
            </a:r>
            <a:r>
              <a:rPr lang="en-US" sz="2000" b="0" spc="-1">
                <a:solidFill>
                  <a:srgbClr val="025BA8"/>
                </a:solidFill>
                <a:cs typeface="Gill Sans" panose="020B0502020104020203"/>
              </a:rPr>
              <a:t> are being used for near-term goals:</a:t>
            </a:r>
          </a:p>
          <a:p>
            <a:pPr marL="568440" lvl="1" indent="-318960">
              <a:spcBef>
                <a:spcPts val="300"/>
              </a:spcBef>
              <a:buClr>
                <a:srgbClr val="000000"/>
              </a:buClr>
              <a:buSzPct val="86000"/>
              <a:buFont typeface="Arial"/>
              <a:buChar char="○"/>
            </a:pPr>
            <a:r>
              <a:rPr lang="en-US" kern="0" spc="-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</a:rPr>
              <a:t>assess &amp; minimize chromatic effects in the A-line</a:t>
            </a:r>
          </a:p>
          <a:p>
            <a:pPr marL="568440" lvl="1" indent="-318960">
              <a:spcBef>
                <a:spcPts val="300"/>
              </a:spcBef>
              <a:buClr>
                <a:srgbClr val="000000"/>
              </a:buClr>
              <a:buSzPct val="86000"/>
              <a:buFont typeface="Arial"/>
              <a:buChar char="○"/>
            </a:pPr>
            <a:r>
              <a:rPr lang="en-US" kern="0" spc="-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</a:rPr>
              <a:t>create horizontal &amp; vertical waists for octupole placement</a:t>
            </a:r>
          </a:p>
          <a:p>
            <a:pPr marL="568440" lvl="1" indent="-318960">
              <a:spcBef>
                <a:spcPts val="300"/>
              </a:spcBef>
              <a:buClr>
                <a:srgbClr val="000000"/>
              </a:buClr>
              <a:buSzPct val="86000"/>
              <a:buFont typeface="Arial"/>
              <a:buChar char="○"/>
            </a:pPr>
            <a:r>
              <a:rPr lang="en-US" kern="0" spc="-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</a:rPr>
              <a:t>determine optimal placement of rastering dipoles</a:t>
            </a:r>
          </a:p>
        </p:txBody>
      </p:sp>
    </p:spTree>
    <p:extLst>
      <p:ext uri="{BB962C8B-B14F-4D97-AF65-F5344CB8AC3E}">
        <p14:creationId xmlns:p14="http://schemas.microsoft.com/office/powerpoint/2010/main" val="1609352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5E4BA-7355-C96A-DA16-6910AD0C7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0647E50-9CBA-8B76-A83D-2E1E2B03A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21" y="632684"/>
            <a:ext cx="2752280" cy="27963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E611FC-3818-5DD6-9F13-C608A921A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6200"/>
            <a:ext cx="11582400" cy="533400"/>
          </a:xfrm>
        </p:spPr>
        <p:txBody>
          <a:bodyPr>
            <a:normAutofit fontScale="90000"/>
          </a:bodyPr>
          <a:lstStyle/>
          <a:p>
            <a:r>
              <a:rPr lang="en-US" sz="2800" b="1" strike="noStrike" spc="-1">
                <a:solidFill>
                  <a:schemeClr val="dk1"/>
                </a:solidFill>
                <a:latin typeface="Gill Sans"/>
                <a:ea typeface="Gill Sans"/>
              </a:rPr>
              <a:t>Use of octupoles &amp; duodecapoles for uniform irradiation:  1963 – 1990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FE074F-7439-AE39-B5B4-BED669953FD6}"/>
              </a:ext>
            </a:extLst>
          </p:cNvPr>
          <p:cNvSpPr txBox="1"/>
          <p:nvPr/>
        </p:nvSpPr>
        <p:spPr>
          <a:xfrm>
            <a:off x="3103968" y="5920443"/>
            <a:ext cx="5105400" cy="46166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Bef>
                <a:spcPts val="423"/>
              </a:spcBef>
            </a:pPr>
            <a:r>
              <a:rPr lang="en-US" sz="12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B. Blind, “Production of uniform and well-confined beams by nonlinear optics,” 11</a:t>
            </a:r>
            <a:r>
              <a:rPr lang="en-US" sz="1200" kern="12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2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 Conf. on Application of Accelerators in Research &amp; Industry, (1990).</a:t>
            </a:r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A72906-410B-7EA6-C273-D26F49C12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12995"/>
            <a:ext cx="3091240" cy="2721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C6C8B-78E2-7AF4-8B35-87B085564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3572107"/>
            <a:ext cx="4715320" cy="2350622"/>
          </a:xfrm>
          <a:prstGeom prst="rect">
            <a:avLst/>
          </a:prstGeom>
        </p:spPr>
      </p:pic>
      <p:sp>
        <p:nvSpPr>
          <p:cNvPr id="9" name="PlaceHolder 2">
            <a:extLst>
              <a:ext uri="{FF2B5EF4-FFF2-40B4-BE49-F238E27FC236}">
                <a16:creationId xmlns:a16="http://schemas.microsoft.com/office/drawing/2014/main" id="{0723F97E-634A-DFE9-BCB1-14A1D9839102}"/>
              </a:ext>
            </a:extLst>
          </p:cNvPr>
          <p:cNvSpPr txBox="1">
            <a:spLocks/>
          </p:cNvSpPr>
          <p:nvPr/>
        </p:nvSpPr>
        <p:spPr>
          <a:xfrm>
            <a:off x="8305800" y="663498"/>
            <a:ext cx="3776440" cy="3984702"/>
          </a:xfrm>
          <a:prstGeom prst="rect">
            <a:avLst/>
          </a:prstGeom>
          <a:noFill/>
          <a:ln w="0"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Gill Sans MT" panose="020B0502020104020203" pitchFamily="34" charset="77"/>
                <a:ea typeface="+mj-ea"/>
                <a:cs typeface="Times New Roman" pitchFamily="18" charset="0"/>
              </a:defRPr>
            </a:lvl1pPr>
          </a:lstStyle>
          <a:p>
            <a:pPr marL="289080" indent="-289080" algn="l">
              <a:spcBef>
                <a:spcPts val="600"/>
              </a:spcBef>
              <a:buClr>
                <a:srgbClr val="025BA8"/>
              </a:buClr>
              <a:buSzPct val="86000"/>
              <a:buFont typeface="Arial"/>
              <a:buChar char="●"/>
            </a:pPr>
            <a:r>
              <a:rPr lang="en-US" sz="2000" b="0" spc="-1">
                <a:solidFill>
                  <a:srgbClr val="025BA8"/>
                </a:solidFill>
                <a:cs typeface="Gill Sans" panose="020B0502020104020203"/>
              </a:rPr>
              <a:t>neutron spallation has been a motivating application</a:t>
            </a:r>
          </a:p>
          <a:p>
            <a:pPr marL="568440" lvl="1" indent="-318960">
              <a:buClr>
                <a:srgbClr val="000000"/>
              </a:buClr>
              <a:buSzPct val="86000"/>
              <a:buFont typeface="Arial"/>
              <a:buChar char="○"/>
            </a:pPr>
            <a:r>
              <a:rPr lang="en-US" kern="0" spc="-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</a:rPr>
              <a:t>tritium production</a:t>
            </a:r>
          </a:p>
          <a:p>
            <a:pPr marL="568440" lvl="1" indent="-318960">
              <a:buClr>
                <a:srgbClr val="000000"/>
              </a:buClr>
              <a:buSzPct val="86000"/>
              <a:buFont typeface="Arial"/>
              <a:buChar char="○"/>
            </a:pPr>
            <a:r>
              <a:rPr lang="en-US" kern="0" spc="-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</a:rPr>
              <a:t>nuclear waste transmutation</a:t>
            </a:r>
          </a:p>
          <a:p>
            <a:pPr marL="568440" lvl="1" indent="-318960">
              <a:buClr>
                <a:srgbClr val="000000"/>
              </a:buClr>
              <a:buSzPct val="86000"/>
              <a:buFont typeface="Arial"/>
              <a:buChar char="○"/>
            </a:pPr>
            <a:r>
              <a:rPr lang="en-US" kern="0" spc="-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</a:rPr>
              <a:t>fusion materials testing</a:t>
            </a:r>
          </a:p>
          <a:p>
            <a:pPr marL="289080" indent="-289080" algn="l">
              <a:spcBef>
                <a:spcPts val="600"/>
              </a:spcBef>
              <a:buClr>
                <a:srgbClr val="025BA8"/>
              </a:buClr>
              <a:buSzPct val="86000"/>
              <a:buFont typeface="Arial"/>
              <a:buChar char="●"/>
            </a:pPr>
            <a:r>
              <a:rPr lang="en-US" sz="2000" b="0" spc="-1">
                <a:solidFill>
                  <a:srgbClr val="025BA8"/>
                </a:solidFill>
                <a:cs typeface="Gill Sans" panose="020B0502020104020203"/>
              </a:rPr>
              <a:t>limitations of the approach</a:t>
            </a:r>
          </a:p>
          <a:p>
            <a:pPr marL="568440" lvl="1" indent="-318960">
              <a:buClr>
                <a:srgbClr val="000000"/>
              </a:buClr>
              <a:buSzPct val="86000"/>
              <a:buFont typeface="Arial"/>
              <a:buChar char="○"/>
            </a:pPr>
            <a:r>
              <a:rPr lang="en-US" kern="0" spc="-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</a:rPr>
              <a:t>duodecapoles may be required</a:t>
            </a:r>
          </a:p>
          <a:p>
            <a:pPr marL="568440" lvl="1" indent="-318960">
              <a:buClr>
                <a:srgbClr val="000000"/>
              </a:buClr>
              <a:buSzPct val="86000"/>
              <a:buFont typeface="Arial"/>
              <a:buChar char="○"/>
            </a:pPr>
            <a:r>
              <a:rPr lang="en-US" kern="0" spc="-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</a:rPr>
              <a:t>high-flux ‘ears’ must be scraped</a:t>
            </a:r>
          </a:p>
          <a:p>
            <a:pPr marL="568440" lvl="1" indent="-318960">
              <a:buClr>
                <a:srgbClr val="000000"/>
              </a:buClr>
              <a:buSzPct val="86000"/>
              <a:buFont typeface="Arial"/>
              <a:buChar char="○"/>
            </a:pPr>
            <a:r>
              <a:rPr lang="en-US" kern="0" spc="-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</a:rPr>
              <a:t>lack of flexibility</a:t>
            </a:r>
          </a:p>
          <a:p>
            <a:pPr marL="568440" lvl="1" indent="-318960">
              <a:buClr>
                <a:srgbClr val="000000"/>
              </a:buClr>
              <a:buSzPct val="86000"/>
              <a:buFont typeface="Arial"/>
              <a:buChar char="○"/>
            </a:pPr>
            <a:r>
              <a:rPr lang="en-US" kern="0" spc="-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</a:rPr>
              <a:t>requires strong, high-quality magnets &amp; the failure modes are complex</a:t>
            </a:r>
          </a:p>
          <a:p>
            <a:pPr marL="289080" indent="-289080" algn="l">
              <a:spcBef>
                <a:spcPts val="600"/>
              </a:spcBef>
              <a:buClr>
                <a:srgbClr val="025BA8"/>
              </a:buClr>
              <a:buSzPct val="86000"/>
              <a:buFont typeface="Arial"/>
              <a:buChar char="●"/>
            </a:pPr>
            <a:r>
              <a:rPr lang="en-US" sz="2000" b="0" spc="-1">
                <a:solidFill>
                  <a:srgbClr val="025BA8"/>
                </a:solidFill>
                <a:cs typeface="Gill Sans" panose="020B0502020104020203"/>
              </a:rPr>
              <a:t>a patent was filed</a:t>
            </a:r>
            <a:endParaRPr lang="en-US" kern="0" spc="-1">
              <a:solidFill>
                <a:schemeClr val="dk1"/>
              </a:solidFill>
              <a:latin typeface="Gill Sans" panose="020B0502020104020203"/>
              <a:ea typeface="Gill Sans" panose="020B0502020104020203"/>
              <a:cs typeface="Gill Sans" panose="020B0502020104020203"/>
            </a:endParaRPr>
          </a:p>
          <a:p>
            <a:pPr marL="568440" lvl="1" indent="-318960">
              <a:spcBef>
                <a:spcPts val="300"/>
              </a:spcBef>
              <a:buClr>
                <a:srgbClr val="000000"/>
              </a:buClr>
              <a:buSzPct val="86000"/>
              <a:buFont typeface="Arial"/>
              <a:buChar char="○"/>
            </a:pPr>
            <a:endParaRPr lang="en-US" kern="0" spc="-1">
              <a:solidFill>
                <a:schemeClr val="dk1"/>
              </a:solidFill>
              <a:latin typeface="Gill Sans" panose="020B0502020104020203"/>
              <a:ea typeface="Gill Sans" panose="020B0502020104020203"/>
              <a:cs typeface="Gill Sans" panose="020B050202010402020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5DDA27-C8D5-6337-0F1E-3A8FCE155508}"/>
              </a:ext>
            </a:extLst>
          </p:cNvPr>
          <p:cNvSpPr txBox="1"/>
          <p:nvPr/>
        </p:nvSpPr>
        <p:spPr>
          <a:xfrm>
            <a:off x="2837561" y="2209800"/>
            <a:ext cx="5239639" cy="46166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Bef>
                <a:spcPts val="423"/>
              </a:spcBef>
            </a:pPr>
            <a:r>
              <a:rPr lang="en-US" sz="12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P.F. Meads, Jr., “A nonlinear lens system to smooth the intensity distribution of a Gaussian beam,” IEEE Trans. Nucl. Sci. </a:t>
            </a:r>
            <a:r>
              <a:rPr lang="en-US" sz="1200" b="1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US" sz="12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, p. 2838 (1983).</a:t>
            </a:r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9CEB1F-BA4C-B2AC-F144-C33DE9823DFF}"/>
              </a:ext>
            </a:extLst>
          </p:cNvPr>
          <p:cNvCxnSpPr/>
          <p:nvPr/>
        </p:nvCxnSpPr>
        <p:spPr>
          <a:xfrm>
            <a:off x="228600" y="3429000"/>
            <a:ext cx="7991920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F747A6E-42D2-2F2B-6066-7BABEF6F144E}"/>
              </a:ext>
            </a:extLst>
          </p:cNvPr>
          <p:cNvSpPr txBox="1"/>
          <p:nvPr/>
        </p:nvSpPr>
        <p:spPr>
          <a:xfrm>
            <a:off x="2837561" y="2697317"/>
            <a:ext cx="5239639" cy="6463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Bef>
                <a:spcPts val="423"/>
              </a:spcBef>
            </a:pPr>
            <a:r>
              <a:rPr lang="en-US" sz="12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P.F. Meads, Jr., “Ion Optical Design of High Quality Extracted Synchrotron Beams with Application to the Bevatron,” Lawrence Radiation Laboratory Report UCRL-10807 (1963).</a:t>
            </a:r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D165CD-43ED-F9D9-DC19-6F608995E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9385" y="699677"/>
            <a:ext cx="3505200" cy="11438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239EE1-C3A9-2FF6-FEC8-E5D281EE617A}"/>
              </a:ext>
            </a:extLst>
          </p:cNvPr>
          <p:cNvSpPr txBox="1"/>
          <p:nvPr/>
        </p:nvSpPr>
        <p:spPr>
          <a:xfrm>
            <a:off x="8930481" y="4572000"/>
            <a:ext cx="2962508" cy="6463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Bef>
                <a:spcPts val="423"/>
              </a:spcBef>
            </a:pPr>
            <a:r>
              <a:rPr lang="en-US" sz="12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A. Jason and B. Blind, “Confined Energy Distribution for Charged Particle Beams,” U.S. Patent Number 4962317 (1990).</a:t>
            </a:r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904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785C0-600D-F230-4673-42FC5631B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03881-1A3B-305E-5E04-DEB4A9936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6200"/>
            <a:ext cx="11582400" cy="533400"/>
          </a:xfrm>
        </p:spPr>
        <p:txBody>
          <a:bodyPr>
            <a:normAutofit fontScale="90000"/>
          </a:bodyPr>
          <a:lstStyle/>
          <a:p>
            <a:r>
              <a:rPr lang="en-US" sz="2800" b="1" strike="noStrike" spc="-1">
                <a:solidFill>
                  <a:schemeClr val="dk1"/>
                </a:solidFill>
                <a:latin typeface="Gill Sans"/>
                <a:ea typeface="Gill Sans"/>
              </a:rPr>
              <a:t>Use of octupoles &amp; duodecapoles for uniform irradiation:  1997 – present</a:t>
            </a:r>
            <a:endParaRPr lang="en-US" dirty="0"/>
          </a:p>
        </p:txBody>
      </p:sp>
      <p:sp>
        <p:nvSpPr>
          <p:cNvPr id="9" name="PlaceHolder 2">
            <a:extLst>
              <a:ext uri="{FF2B5EF4-FFF2-40B4-BE49-F238E27FC236}">
                <a16:creationId xmlns:a16="http://schemas.microsoft.com/office/drawing/2014/main" id="{A0A4A02C-B70C-2123-5165-82512450F1AF}"/>
              </a:ext>
            </a:extLst>
          </p:cNvPr>
          <p:cNvSpPr txBox="1">
            <a:spLocks/>
          </p:cNvSpPr>
          <p:nvPr/>
        </p:nvSpPr>
        <p:spPr>
          <a:xfrm>
            <a:off x="228600" y="663497"/>
            <a:ext cx="11853640" cy="2155903"/>
          </a:xfrm>
          <a:prstGeom prst="rect">
            <a:avLst/>
          </a:prstGeom>
          <a:noFill/>
          <a:ln w="0"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Gill Sans MT" panose="020B0502020104020203" pitchFamily="34" charset="77"/>
                <a:ea typeface="+mj-ea"/>
                <a:cs typeface="Times New Roman" pitchFamily="18" charset="0"/>
              </a:defRPr>
            </a:lvl1pPr>
          </a:lstStyle>
          <a:p>
            <a:pPr marL="289080" indent="-289080" algn="l">
              <a:spcBef>
                <a:spcPts val="600"/>
              </a:spcBef>
              <a:buClr>
                <a:srgbClr val="025BA8"/>
              </a:buClr>
              <a:buSzPct val="86000"/>
              <a:buFont typeface="Arial"/>
              <a:buChar char="●"/>
            </a:pPr>
            <a:r>
              <a:rPr lang="en-US" sz="2000" b="0" spc="-1">
                <a:solidFill>
                  <a:srgbClr val="025BA8"/>
                </a:solidFill>
                <a:cs typeface="Gill Sans" panose="020B0502020104020203"/>
              </a:rPr>
              <a:t>first experimental realization</a:t>
            </a:r>
          </a:p>
          <a:p>
            <a:pPr marL="249480" lvl="1">
              <a:buClr>
                <a:srgbClr val="000000"/>
              </a:buClr>
              <a:buSzPct val="86000"/>
            </a:pPr>
            <a:endParaRPr lang="en-US" kern="0" spc="-1">
              <a:solidFill>
                <a:schemeClr val="dk1"/>
              </a:solidFill>
              <a:latin typeface="Gill Sans" panose="020B0502020104020203"/>
              <a:ea typeface="Gill Sans" panose="020B0502020104020203"/>
              <a:cs typeface="Gill Sans" panose="020B0502020104020203"/>
            </a:endParaRPr>
          </a:p>
          <a:p>
            <a:pPr marL="289080" indent="-289080" algn="l">
              <a:spcBef>
                <a:spcPts val="0"/>
              </a:spcBef>
              <a:buClr>
                <a:srgbClr val="025BA8"/>
              </a:buClr>
              <a:buSzPct val="86000"/>
              <a:buFont typeface="Arial"/>
              <a:buChar char="●"/>
            </a:pPr>
            <a:r>
              <a:rPr lang="en-US" sz="2000" b="0" spc="-1">
                <a:solidFill>
                  <a:srgbClr val="025BA8"/>
                </a:solidFill>
                <a:cs typeface="Gill Sans" panose="020B0502020104020203"/>
              </a:rPr>
              <a:t>other selected papers (from 2007)</a:t>
            </a:r>
          </a:p>
          <a:p>
            <a:pPr marL="568440" lvl="1" indent="-318960">
              <a:buClr>
                <a:srgbClr val="000000"/>
              </a:buClr>
              <a:buSzPct val="86000"/>
              <a:buFont typeface="Arial"/>
              <a:buChar char="○"/>
            </a:pPr>
            <a:endParaRPr lang="en-US" kern="0" spc="-1">
              <a:solidFill>
                <a:schemeClr val="dk1"/>
              </a:solidFill>
              <a:latin typeface="Gill Sans" panose="020B0502020104020203"/>
              <a:ea typeface="Gill Sans" panose="020B0502020104020203"/>
              <a:cs typeface="Gill Sans" panose="020B050202010402020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7231F2-D54D-CD43-4710-23DC2D100937}"/>
              </a:ext>
            </a:extLst>
          </p:cNvPr>
          <p:cNvSpPr txBox="1"/>
          <p:nvPr/>
        </p:nvSpPr>
        <p:spPr>
          <a:xfrm>
            <a:off x="367508" y="1042912"/>
            <a:ext cx="11201400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Bef>
                <a:spcPts val="423"/>
              </a:spcBef>
            </a:pPr>
            <a:r>
              <a:rPr lang="en-US" sz="12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Tsoupas et al., “Uniform Particle Beam Distributions Produced by Octupole Focusing,” Nucl. Sci. Eng. </a:t>
            </a:r>
            <a:r>
              <a:rPr lang="en-US" sz="1200" b="1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126</a:t>
            </a:r>
            <a:r>
              <a:rPr lang="en-US" sz="12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, p. 71 (1997).</a:t>
            </a:r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28FCB2-FEF6-9407-FD31-FC1F2AD0BB49}"/>
              </a:ext>
            </a:extLst>
          </p:cNvPr>
          <p:cNvSpPr txBox="1"/>
          <p:nvPr/>
        </p:nvSpPr>
        <p:spPr>
          <a:xfrm>
            <a:off x="376301" y="1598553"/>
            <a:ext cx="10063100" cy="145680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Bef>
                <a:spcPts val="423"/>
              </a:spcBef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Y. Yuri et al., “Uniformization of the transverse beam profile by means of nonlinear focusing method,” Phys. Rev. ST-AB </a:t>
            </a:r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, 104001 (2007).</a:t>
            </a:r>
          </a:p>
          <a:p>
            <a:pPr>
              <a:spcBef>
                <a:spcPts val="423"/>
              </a:spcBef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Y. Yuri et al., “Uniform beam distribution by nonlinear focusing forces,” Proc. Int. Part. Accel. Conf., THPEC041 (2010).</a:t>
            </a:r>
          </a:p>
          <a:p>
            <a:pPr>
              <a:spcBef>
                <a:spcPts val="423"/>
              </a:spcBef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T. Amin et al., “ Formation of a uniform ion beam using octupole magnets for BioLEIR facility at CERN,” J. Instrumentation </a:t>
            </a:r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, P04016 (2018).</a:t>
            </a:r>
          </a:p>
          <a:p>
            <a:pPr>
              <a:spcBef>
                <a:spcPts val="423"/>
              </a:spcBef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S. Meigo, M. Ooi and H. Fujimori, “Two-parameter model for optimizing target beam distribution with an octupole magnet,” </a:t>
            </a:r>
          </a:p>
          <a:p>
            <a:pPr>
              <a:spcBef>
                <a:spcPts val="423"/>
              </a:spcBef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Phys. Rev. Accel. &amp; Beams </a:t>
            </a:r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, 062802 (2020).</a:t>
            </a:r>
          </a:p>
          <a:p>
            <a:pPr>
              <a:spcBef>
                <a:spcPts val="423"/>
              </a:spcBef>
            </a:pPr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4B2F65-AB30-F804-FD02-2FC47CF4D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60" y="2796099"/>
            <a:ext cx="5349876" cy="17626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055408-1ED3-7D44-4096-BB2DD8609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648200"/>
            <a:ext cx="2209800" cy="16862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30AFCA-CF51-E944-D684-723561F1B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4079" y="4720303"/>
            <a:ext cx="2487521" cy="161419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B7A1261-0769-82B7-130D-EBCD636DE3BF}"/>
              </a:ext>
            </a:extLst>
          </p:cNvPr>
          <p:cNvCxnSpPr>
            <a:cxnSpLocks/>
          </p:cNvCxnSpPr>
          <p:nvPr/>
        </p:nvCxnSpPr>
        <p:spPr>
          <a:xfrm flipV="1">
            <a:off x="6248400" y="3200400"/>
            <a:ext cx="0" cy="259080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2BD03E7-2B31-CB07-0BC8-02878957D2C3}"/>
              </a:ext>
            </a:extLst>
          </p:cNvPr>
          <p:cNvCxnSpPr>
            <a:cxnSpLocks/>
          </p:cNvCxnSpPr>
          <p:nvPr/>
        </p:nvCxnSpPr>
        <p:spPr>
          <a:xfrm flipH="1" flipV="1">
            <a:off x="509239" y="2001855"/>
            <a:ext cx="304800" cy="762000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lg" len="lg"/>
            <a:tailEnd type="triangle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D008EBF9-01A3-476A-1B59-B9CE1DC45A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8547" y="2831020"/>
            <a:ext cx="4497311" cy="3569779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56E336F-4E40-79C4-5C77-9632E91E2909}"/>
              </a:ext>
            </a:extLst>
          </p:cNvPr>
          <p:cNvCxnSpPr>
            <a:cxnSpLocks/>
          </p:cNvCxnSpPr>
          <p:nvPr/>
        </p:nvCxnSpPr>
        <p:spPr>
          <a:xfrm flipV="1">
            <a:off x="9601200" y="2345087"/>
            <a:ext cx="0" cy="485933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lg" len="lg"/>
            <a:tailEnd type="triangle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3547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102D2-6FC1-4A72-6E42-85C12FDC9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B19B6-2CEB-0017-4249-0603E728B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6200"/>
            <a:ext cx="11582400" cy="533400"/>
          </a:xfrm>
        </p:spPr>
        <p:txBody>
          <a:bodyPr>
            <a:normAutofit fontScale="90000"/>
          </a:bodyPr>
          <a:lstStyle/>
          <a:p>
            <a:r>
              <a:rPr lang="en-US" spc="-1">
                <a:solidFill>
                  <a:schemeClr val="dk1"/>
                </a:solidFill>
                <a:latin typeface="Gill Sans"/>
              </a:rPr>
              <a:t>1</a:t>
            </a:r>
            <a:r>
              <a:rPr lang="en-US" spc="-1" baseline="30000">
                <a:solidFill>
                  <a:schemeClr val="dk1"/>
                </a:solidFill>
                <a:latin typeface="Gill Sans"/>
              </a:rPr>
              <a:t>st</a:t>
            </a:r>
            <a:r>
              <a:rPr lang="en-US" spc="-1">
                <a:solidFill>
                  <a:schemeClr val="dk1"/>
                </a:solidFill>
                <a:latin typeface="Gill Sans"/>
              </a:rPr>
              <a:t>-order assessment of uniformity that can be achieved via rastering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B264A9-6034-BC5B-335D-B648418F33E9}"/>
              </a:ext>
            </a:extLst>
          </p:cNvPr>
          <p:cNvSpPr txBox="1"/>
          <p:nvPr/>
        </p:nvSpPr>
        <p:spPr>
          <a:xfrm>
            <a:off x="3810000" y="5900956"/>
            <a:ext cx="8229600" cy="33855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spcBef>
                <a:spcPts val="423"/>
              </a:spcBef>
            </a:pPr>
            <a:r>
              <a:rPr lang="en-US" sz="16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1D schematic overlay of beam spots on target, assuming ion bunches with ideal Gaussian profiles.</a:t>
            </a:r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screenshot of a graph&#10;&#10;AI-generated content may be incorrect.">
            <a:extLst>
              <a:ext uri="{FF2B5EF4-FFF2-40B4-BE49-F238E27FC236}">
                <a16:creationId xmlns:a16="http://schemas.microsoft.com/office/drawing/2014/main" id="{D981E77C-B505-6514-8E7A-7A9671CC35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762000"/>
            <a:ext cx="8185853" cy="5062756"/>
          </a:xfrm>
          <a:prstGeom prst="rect">
            <a:avLst/>
          </a:prstGeom>
        </p:spPr>
      </p:pic>
      <p:sp>
        <p:nvSpPr>
          <p:cNvPr id="6" name="PlaceHolder 2">
            <a:extLst>
              <a:ext uri="{FF2B5EF4-FFF2-40B4-BE49-F238E27FC236}">
                <a16:creationId xmlns:a16="http://schemas.microsoft.com/office/drawing/2014/main" id="{411A39FE-1B8B-132C-E3B4-158F331D75D9}"/>
              </a:ext>
            </a:extLst>
          </p:cNvPr>
          <p:cNvSpPr txBox="1">
            <a:spLocks/>
          </p:cNvSpPr>
          <p:nvPr/>
        </p:nvSpPr>
        <p:spPr>
          <a:xfrm>
            <a:off x="109523" y="675736"/>
            <a:ext cx="3700477" cy="5115464"/>
          </a:xfrm>
          <a:prstGeom prst="rect">
            <a:avLst/>
          </a:prstGeom>
          <a:noFill/>
          <a:ln w="0"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Gill Sans MT" panose="020B0502020104020203" pitchFamily="34" charset="77"/>
                <a:ea typeface="+mj-ea"/>
                <a:cs typeface="Times New Roman" pitchFamily="18" charset="0"/>
              </a:defRPr>
            </a:lvl1pPr>
          </a:lstStyle>
          <a:p>
            <a:pPr marL="289080" indent="-289080" algn="l">
              <a:spcBef>
                <a:spcPts val="600"/>
              </a:spcBef>
              <a:buClr>
                <a:srgbClr val="025BA8"/>
              </a:buClr>
              <a:buSzPct val="86000"/>
              <a:buFont typeface="Arial"/>
              <a:buChar char="●"/>
            </a:pPr>
            <a:r>
              <a:rPr lang="en-US" sz="2000" b="0" spc="-1">
                <a:solidFill>
                  <a:srgbClr val="025BA8"/>
                </a:solidFill>
                <a:cs typeface="Gill Sans" panose="020B0502020104020203"/>
              </a:rPr>
              <a:t>σ is the ratio of RMS width to distance between spot centers</a:t>
            </a:r>
          </a:p>
          <a:p>
            <a:pPr marL="568440" lvl="1" indent="-318960">
              <a:spcBef>
                <a:spcPts val="300"/>
              </a:spcBef>
              <a:buClr>
                <a:srgbClr val="000000"/>
              </a:buClr>
              <a:buSzPct val="86000"/>
              <a:buFont typeface="Arial"/>
              <a:buChar char="○"/>
            </a:pPr>
            <a:r>
              <a:rPr lang="en-US" kern="0" spc="-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</a:rPr>
              <a:t>σ = 0.62 (lower-right figure) </a:t>
            </a:r>
          </a:p>
          <a:p>
            <a:pPr marL="1025640" lvl="2" indent="-318960">
              <a:buClr>
                <a:srgbClr val="000000"/>
              </a:buClr>
              <a:buSzPct val="86000"/>
              <a:buFont typeface="Arial" panose="020B0604020202020204" pitchFamily="34" charset="0"/>
              <a:buChar char="•"/>
            </a:pPr>
            <a:r>
              <a:rPr lang="en-US" sz="1600" kern="0" spc="-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</a:rPr>
              <a:t>high degree of uniformity</a:t>
            </a:r>
          </a:p>
          <a:p>
            <a:pPr marL="1025640" lvl="2" indent="-318960">
              <a:buClr>
                <a:srgbClr val="000000"/>
              </a:buClr>
              <a:buSzPct val="86000"/>
              <a:buFont typeface="Arial" panose="020B0604020202020204" pitchFamily="34" charset="0"/>
              <a:buChar char="•"/>
            </a:pPr>
            <a:r>
              <a:rPr lang="en-US" sz="1600" kern="0" spc="-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</a:rPr>
              <a:t>significant rollover on edges</a:t>
            </a:r>
          </a:p>
          <a:p>
            <a:pPr marL="568440" lvl="1" indent="-318960">
              <a:spcBef>
                <a:spcPts val="300"/>
              </a:spcBef>
              <a:buClr>
                <a:srgbClr val="000000"/>
              </a:buClr>
              <a:buSzPct val="86000"/>
              <a:buFont typeface="Arial"/>
              <a:buChar char="○"/>
            </a:pPr>
            <a:r>
              <a:rPr lang="en-US" kern="0" spc="-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</a:rPr>
              <a:t>σ = 0.48 (upper-middle) </a:t>
            </a:r>
          </a:p>
          <a:p>
            <a:pPr marL="1025640" lvl="2" indent="-318960">
              <a:buClr>
                <a:srgbClr val="000000"/>
              </a:buClr>
              <a:buSzPct val="86000"/>
              <a:buFont typeface="Arial" panose="020B0604020202020204" pitchFamily="34" charset="0"/>
              <a:buChar char="•"/>
            </a:pPr>
            <a:r>
              <a:rPr lang="en-US" sz="1600" kern="0" spc="-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</a:rPr>
              <a:t>lower degree of uniformity</a:t>
            </a:r>
          </a:p>
          <a:p>
            <a:pPr marL="289080" indent="-289080" algn="l">
              <a:spcBef>
                <a:spcPts val="600"/>
              </a:spcBef>
              <a:buClr>
                <a:srgbClr val="025BA8"/>
              </a:buClr>
              <a:buSzPct val="86000"/>
              <a:buFont typeface="Arial"/>
              <a:buChar char="●"/>
            </a:pPr>
            <a:r>
              <a:rPr lang="en-US" sz="2000" b="0" spc="-1">
                <a:solidFill>
                  <a:srgbClr val="025BA8"/>
                </a:solidFill>
                <a:cs typeface="Gill Sans" panose="020B0502020104020203"/>
              </a:rPr>
              <a:t>other considerations</a:t>
            </a:r>
          </a:p>
          <a:p>
            <a:pPr marL="568440" lvl="1" indent="-318960">
              <a:spcBef>
                <a:spcPts val="300"/>
              </a:spcBef>
              <a:buClr>
                <a:srgbClr val="000000"/>
              </a:buClr>
              <a:buSzPct val="86000"/>
              <a:buFont typeface="Arial"/>
              <a:buChar char="○"/>
            </a:pPr>
            <a:r>
              <a:rPr lang="en-US" kern="0" spc="-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</a:rPr>
              <a:t>sweep rate of dipole fields must be suitable for separation between ion bunches</a:t>
            </a:r>
          </a:p>
          <a:p>
            <a:pPr marL="568440" lvl="1" indent="-318960">
              <a:spcBef>
                <a:spcPts val="300"/>
              </a:spcBef>
              <a:buClr>
                <a:srgbClr val="000000"/>
              </a:buClr>
              <a:buSzPct val="86000"/>
              <a:buFont typeface="Arial"/>
              <a:buChar char="○"/>
            </a:pPr>
            <a:r>
              <a:rPr lang="en-US" kern="0" spc="-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</a:rPr>
              <a:t>dipoles likely must be placed after the final focusing quads</a:t>
            </a:r>
          </a:p>
          <a:p>
            <a:pPr marL="1025640" lvl="2" indent="-318960">
              <a:buClr>
                <a:srgbClr val="000000"/>
              </a:buClr>
              <a:buSzPct val="86000"/>
              <a:buFont typeface="Arial" panose="020B0604020202020204" pitchFamily="34" charset="0"/>
              <a:buChar char="•"/>
            </a:pPr>
            <a:r>
              <a:rPr lang="en-US" sz="1600" kern="0" spc="-1">
                <a:solidFill>
                  <a:schemeClr val="dk1"/>
                </a:solidFill>
                <a:latin typeface="Gill Sans" panose="020B0502020104020203"/>
                <a:ea typeface="Gill Sans" panose="020B0502020104020203"/>
                <a:cs typeface="Gill Sans" panose="020B0502020104020203"/>
              </a:rPr>
              <a:t>otherwise, quad apertures might have to be too large</a:t>
            </a:r>
          </a:p>
          <a:p>
            <a:pPr marL="568440" lvl="1" indent="-318960">
              <a:spcBef>
                <a:spcPts val="300"/>
              </a:spcBef>
              <a:buClr>
                <a:srgbClr val="000000"/>
              </a:buClr>
              <a:buSzPct val="86000"/>
              <a:buFont typeface="Arial"/>
              <a:buChar char="○"/>
            </a:pPr>
            <a:endParaRPr lang="en-US" kern="0" spc="-1">
              <a:solidFill>
                <a:schemeClr val="dk1"/>
              </a:solidFill>
              <a:latin typeface="Gill Sans" panose="020B0502020104020203"/>
              <a:ea typeface="Gill Sans" panose="020B0502020104020203"/>
              <a:cs typeface="Gill Sans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2915442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F0668-AE0E-EC63-38EE-90A8E12A5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NSRL Octupole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48197-71B7-5403-4413-9B80AD119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Beamline uses slow extracted beam from Booster</a:t>
            </a:r>
          </a:p>
          <a:p>
            <a:pPr lvl="1"/>
            <a:r>
              <a:rPr lang="en-US" dirty="0"/>
              <a:t>Horizontal phase space is very non-Gaussian</a:t>
            </a:r>
          </a:p>
          <a:p>
            <a:r>
              <a:rPr lang="en-US" dirty="0"/>
              <a:t>To transform the non-Gaussian to a ‘Normal’ distribution foils are used to scatter &amp; blow up the emittance &amp; take advantage of randomization of scattering to create more Gaussian profile</a:t>
            </a:r>
          </a:p>
          <a:p>
            <a:r>
              <a:rPr lang="en-US" dirty="0"/>
              <a:t>Optics are fairly simple – first two quads + 20 degree bend used to create achromatic tune</a:t>
            </a:r>
          </a:p>
          <a:p>
            <a:r>
              <a:rPr lang="en-US" dirty="0"/>
              <a:t>Quads upstream of </a:t>
            </a:r>
            <a:r>
              <a:rPr lang="en-US" dirty="0">
                <a:latin typeface="Times New Roman" panose="02020603050405020304" pitchFamily="18" charset="0"/>
              </a:rPr>
              <a:t>1</a:t>
            </a:r>
            <a:r>
              <a:rPr lang="en-US" baseline="30000" dirty="0"/>
              <a:t>st</a:t>
            </a:r>
            <a:r>
              <a:rPr lang="en-US" dirty="0"/>
              <a:t> octupole creates large beam in one plane, tiny beam in other plane</a:t>
            </a:r>
          </a:p>
          <a:p>
            <a:r>
              <a:rPr lang="en-US" dirty="0"/>
              <a:t>Quad upstream of 2</a:t>
            </a:r>
            <a:r>
              <a:rPr lang="en-US" baseline="30000" dirty="0"/>
              <a:t>nd</a:t>
            </a:r>
            <a:r>
              <a:rPr lang="en-US" dirty="0"/>
              <a:t> octupole creates same condition in opposite planes</a:t>
            </a:r>
          </a:p>
          <a:p>
            <a:r>
              <a:rPr lang="en-US" dirty="0"/>
              <a:t>Quads after 2nd octupole control the beam size and rotation of phase space to create uniform beam on target.</a:t>
            </a:r>
          </a:p>
        </p:txBody>
      </p:sp>
    </p:spTree>
    <p:extLst>
      <p:ext uri="{BB962C8B-B14F-4D97-AF65-F5344CB8AC3E}">
        <p14:creationId xmlns:p14="http://schemas.microsoft.com/office/powerpoint/2010/main" val="1008462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81491-4273-14AB-EBCD-F0844BF7B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PHYSICAL REVIEW SPECIAL TOPICS - ACCELERATORS AND BEAMS 10, 024701 (2007) </a:t>
            </a:r>
            <a:br>
              <a:rPr lang="en-US" sz="1800" dirty="0"/>
            </a:br>
            <a:endParaRPr lang="en-US" sz="18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0BAAB83-8327-D2E0-0F16-9CE6853F8D66}"/>
              </a:ext>
            </a:extLst>
          </p:cNvPr>
          <p:cNvGrpSpPr>
            <a:grpSpLocks noChangeAspect="1"/>
          </p:cNvGrpSpPr>
          <p:nvPr/>
        </p:nvGrpSpPr>
        <p:grpSpPr>
          <a:xfrm>
            <a:off x="152400" y="1219199"/>
            <a:ext cx="5071814" cy="4114801"/>
            <a:chOff x="4700588" y="515789"/>
            <a:chExt cx="6858294" cy="55641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86F6495-5BE3-1B29-7699-57978E4A03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00588" y="515789"/>
              <a:ext cx="6858294" cy="5564186"/>
            </a:xfrm>
            <a:prstGeom prst="rect">
              <a:avLst/>
            </a:prstGeom>
            <a:ln w="44450">
              <a:solidFill>
                <a:schemeClr val="tx1"/>
              </a:solidFill>
            </a:ln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465A9007-64B5-3DC4-031B-EECC8190F73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572375" y="5260160"/>
              <a:ext cx="93822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F6B391D3-0610-E711-C15A-4F3086862BC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915025" y="5260160"/>
              <a:ext cx="97155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8" name="TextBox 108">
              <a:extLst>
                <a:ext uri="{FF2B5EF4-FFF2-40B4-BE49-F238E27FC236}">
                  <a16:creationId xmlns:a16="http://schemas.microsoft.com/office/drawing/2014/main" id="{13E8F7A4-B54A-6057-17FA-091F7C7A3760}"/>
                </a:ext>
              </a:extLst>
            </p:cNvPr>
            <p:cNvSpPr txBox="1"/>
            <p:nvPr/>
          </p:nvSpPr>
          <p:spPr>
            <a:xfrm>
              <a:off x="6822954" y="5075494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3686861" rtl="0" eaLnBrk="1" latinLnBrk="0" hangingPunct="1">
                <a:defRPr sz="72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843430" algn="l" defTabSz="3686861" rtl="0" eaLnBrk="1" latinLnBrk="0" hangingPunct="1">
                <a:defRPr sz="72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86861" algn="l" defTabSz="3686861" rtl="0" eaLnBrk="1" latinLnBrk="0" hangingPunct="1">
                <a:defRPr sz="72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530291" algn="l" defTabSz="3686861" rtl="0" eaLnBrk="1" latinLnBrk="0" hangingPunct="1">
                <a:defRPr sz="72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373722" algn="l" defTabSz="3686861" rtl="0" eaLnBrk="1" latinLnBrk="0" hangingPunct="1">
                <a:defRPr sz="72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217152" algn="l" defTabSz="3686861" rtl="0" eaLnBrk="1" latinLnBrk="0" hangingPunct="1">
                <a:defRPr sz="72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1060582" algn="l" defTabSz="3686861" rtl="0" eaLnBrk="1" latinLnBrk="0" hangingPunct="1">
                <a:defRPr sz="72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2904013" algn="l" defTabSz="3686861" rtl="0" eaLnBrk="1" latinLnBrk="0" hangingPunct="1">
                <a:defRPr sz="72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4747443" algn="l" defTabSz="3686861" rtl="0" eaLnBrk="1" latinLnBrk="0" hangingPunct="1">
                <a:defRPr sz="72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b="1" dirty="0">
                  <a:solidFill>
                    <a:schemeClr val="bg1"/>
                  </a:solidFill>
                </a:rPr>
                <a:t>20 cm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4C95030-1C64-E150-9C6E-41293E12F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6775" y="1066800"/>
            <a:ext cx="6712568" cy="492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528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" id="{FB5FE6C9-E5F1-7C4E-8B09-E3C3C4BCE79E}" vid="{65C4F854-89A2-9B44-97A2-3908CC7B537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34574</TotalTime>
  <Words>1236</Words>
  <Application>Microsoft Macintosh PowerPoint</Application>
  <PresentationFormat>Widescreen</PresentationFormat>
  <Paragraphs>104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Century Gothic</vt:lpstr>
      <vt:lpstr>Courier New</vt:lpstr>
      <vt:lpstr>Gill Sans</vt:lpstr>
      <vt:lpstr>Gill Sans MT</vt:lpstr>
      <vt:lpstr>Times New Roman</vt:lpstr>
      <vt:lpstr>Office Theme</vt:lpstr>
      <vt:lpstr>David L. Bruhwiler,*$   Joanne Beebe-Wang,%   Kevin A. Brown,%#  Georg Hoffstaetter&amp;  and  Jonathan Edelen$ $RadiaSoft LLC  –  %Brookhaven National Laboratory  –  #Stony Brook University  –  &amp;Cornell University speaker:  Kevin Brown</vt:lpstr>
      <vt:lpstr>Overview</vt:lpstr>
      <vt:lpstr>Work will begin with the A-line in the AGS switchyard</vt:lpstr>
      <vt:lpstr>Sirepo – elegant is being used to modify the AGS A-line</vt:lpstr>
      <vt:lpstr>Use of octupoles &amp; duodecapoles for uniform irradiation:  1963 – 1990</vt:lpstr>
      <vt:lpstr>Use of octupoles &amp; duodecapoles for uniform irradiation:  1997 – present</vt:lpstr>
      <vt:lpstr>1st-order assessment of uniformity that can be achieved via rastering</vt:lpstr>
      <vt:lpstr>NSRL Octupole Approach</vt:lpstr>
      <vt:lpstr>PHYSICAL REVIEW SPECIAL TOPICS - ACCELERATORS AND BEAMS 10, 024701 (2007)  </vt:lpstr>
      <vt:lpstr>Uniform Beams</vt:lpstr>
      <vt:lpstr>Concluding considerations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Modeling of Field Enhanced Thermionic Emission</dc:title>
  <dc:creator>Jonathan Edelen</dc:creator>
  <cp:lastModifiedBy>Brown, Kevin A</cp:lastModifiedBy>
  <cp:revision>803</cp:revision>
  <cp:lastPrinted>2019-02-27T20:28:06Z</cp:lastPrinted>
  <dcterms:created xsi:type="dcterms:W3CDTF">2019-07-13T16:43:49Z</dcterms:created>
  <dcterms:modified xsi:type="dcterms:W3CDTF">2025-10-21T10:49:23Z</dcterms:modified>
</cp:coreProperties>
</file>