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814" r:id="rId3"/>
    <p:sldId id="815" r:id="rId4"/>
    <p:sldId id="816" r:id="rId5"/>
    <p:sldId id="259" r:id="rId6"/>
    <p:sldId id="286" r:id="rId7"/>
    <p:sldId id="276" r:id="rId8"/>
    <p:sldId id="258" r:id="rId9"/>
    <p:sldId id="288" r:id="rId10"/>
    <p:sldId id="290" r:id="rId11"/>
    <p:sldId id="280" r:id="rId12"/>
    <p:sldId id="303" r:id="rId13"/>
    <p:sldId id="305" r:id="rId14"/>
    <p:sldId id="289" r:id="rId15"/>
    <p:sldId id="299" r:id="rId16"/>
    <p:sldId id="307" r:id="rId17"/>
    <p:sldId id="309" r:id="rId18"/>
    <p:sldId id="811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809" r:id="rId29"/>
    <p:sldId id="500" r:id="rId30"/>
    <p:sldId id="812" r:id="rId31"/>
    <p:sldId id="813" r:id="rId32"/>
    <p:sldId id="8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4"/>
    <p:restoredTop sz="94694"/>
  </p:normalViewPr>
  <p:slideViewPr>
    <p:cSldViewPr snapToGrid="0" snapToObjects="1">
      <p:cViewPr>
        <p:scale>
          <a:sx n="110" d="100"/>
          <a:sy n="110" d="100"/>
        </p:scale>
        <p:origin x="-2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596" y="1883474"/>
            <a:ext cx="10334625" cy="1947460"/>
          </a:xfrm>
        </p:spPr>
        <p:txBody>
          <a:bodyPr>
            <a:normAutofit fontScale="90000"/>
          </a:bodyPr>
          <a:lstStyle/>
          <a:p>
            <a:r>
              <a:rPr lang="en-US" dirty="0"/>
              <a:t>AGS Horizontal Resonance Strength Correction</a:t>
            </a:r>
            <a:br>
              <a:rPr lang="en-US" dirty="0"/>
            </a:br>
            <a:r>
              <a:rPr lang="en-US" dirty="0"/>
              <a:t>(With special attention to low energy)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AI/ML for EIC Hadron Injectors Collaboration Meeting</a:t>
            </a:r>
          </a:p>
          <a:p>
            <a:r>
              <a:rPr lang="en-US" dirty="0"/>
              <a:t>10/21/2025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5259808"/>
            <a:ext cx="10334625" cy="513422"/>
          </a:xfrm>
        </p:spPr>
        <p:txBody>
          <a:bodyPr/>
          <a:lstStyle/>
          <a:p>
            <a:r>
              <a:rPr lang="en-US" dirty="0"/>
              <a:t>V. Schoefer, with help from E. Hamwi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94F33-937D-C651-AED0-87269CD11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E25DAC-BEC4-803F-023F-F2C4D8792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583742-6C08-104B-81BC-316A230E4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86" y="92520"/>
            <a:ext cx="6660292" cy="587226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Partial snake resonance suppression with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</a:rPr>
              <a:t>betatron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E1C1D-D6F8-81B0-F41A-0617DE0C51F7}"/>
              </a:ext>
            </a:extLst>
          </p:cNvPr>
          <p:cNvSpPr txBox="1"/>
          <p:nvPr/>
        </p:nvSpPr>
        <p:spPr>
          <a:xfrm>
            <a:off x="500905" y="2638753"/>
            <a:ext cx="56974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BUT:  </a:t>
            </a:r>
          </a:p>
          <a:p>
            <a:r>
              <a:rPr lang="en-US" dirty="0"/>
              <a:t>There are 82 such linear algebra problems to solve</a:t>
            </a:r>
          </a:p>
          <a:p>
            <a:r>
              <a:rPr lang="en-US" dirty="0"/>
              <a:t>AND:</a:t>
            </a:r>
          </a:p>
          <a:p>
            <a:r>
              <a:rPr lang="en-US" dirty="0">
                <a:solidFill>
                  <a:srgbClr val="FF0000"/>
                </a:solidFill>
              </a:rPr>
              <a:t>Phasing between skew quadrupole terms and snake terms varies wildly resonance to resonance</a:t>
            </a:r>
          </a:p>
          <a:p>
            <a:r>
              <a:rPr lang="en-US" dirty="0"/>
              <a:t>AND:</a:t>
            </a:r>
          </a:p>
          <a:p>
            <a:r>
              <a:rPr lang="en-US" dirty="0">
                <a:solidFill>
                  <a:srgbClr val="FF0000"/>
                </a:solidFill>
              </a:rPr>
              <a:t>Correction vectors are frequently parallel, especially near strong vertical intrinsic resonances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We have 15 skew quad ‘knobs’ to form independent corrections at each energy</a:t>
            </a:r>
          </a:p>
          <a:p>
            <a:endParaRPr lang="en-US" dirty="0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320297C0-0849-A19A-EC98-EAE2D8E7A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66"/>
          <a:stretch/>
        </p:blipFill>
        <p:spPr>
          <a:xfrm>
            <a:off x="7154565" y="428124"/>
            <a:ext cx="4118918" cy="5698562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740E4E-15F3-F9E8-61A3-CC40CD431809}"/>
              </a:ext>
            </a:extLst>
          </p:cNvPr>
          <p:cNvSpPr txBox="1"/>
          <p:nvPr/>
        </p:nvSpPr>
        <p:spPr>
          <a:xfrm>
            <a:off x="7195238" y="159404"/>
            <a:ext cx="4556361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Skew quad correction vectors (last six </a:t>
            </a:r>
            <a:r>
              <a:rPr lang="en-US" sz="1400" dirty="0" err="1"/>
              <a:t>hor</a:t>
            </a:r>
            <a:r>
              <a:rPr lang="en-US" sz="1400" dirty="0"/>
              <a:t> resonances)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F07007-48A0-4E6A-2D39-9F777C266922}"/>
              </a:ext>
            </a:extLst>
          </p:cNvPr>
          <p:cNvSpPr txBox="1"/>
          <p:nvPr/>
        </p:nvSpPr>
        <p:spPr>
          <a:xfrm>
            <a:off x="6416631" y="5934670"/>
            <a:ext cx="58130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Phase offset chosen so that snake drive term is purely real</a:t>
            </a:r>
          </a:p>
          <a:p>
            <a:r>
              <a:rPr lang="en-US" sz="1500" i="1" dirty="0"/>
              <a:t>Red circle marks the same skew quad in each frame, phase changes rapidly from resonance to resonance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7BB74E-E21E-0D47-5D2E-7D60FD3C2161}"/>
              </a:ext>
            </a:extLst>
          </p:cNvPr>
          <p:cNvSpPr txBox="1"/>
          <p:nvPr/>
        </p:nvSpPr>
        <p:spPr>
          <a:xfrm>
            <a:off x="6096000" y="1427156"/>
            <a:ext cx="5697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4B4F98-CE09-A662-2FF4-B54E1B90555E}"/>
              </a:ext>
            </a:extLst>
          </p:cNvPr>
          <p:cNvSpPr txBox="1"/>
          <p:nvPr/>
        </p:nvSpPr>
        <p:spPr>
          <a:xfrm>
            <a:off x="302209" y="716391"/>
            <a:ext cx="6114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principle minimizing resonance strength (calculated with SPRINT) and coupling (two complex numbers) takes 4 skew quads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D5BA2E-99FE-BD72-D0E4-1234D68B9D11}"/>
                  </a:ext>
                </a:extLst>
              </p:cNvPr>
              <p:cNvSpPr txBox="1"/>
              <p:nvPr/>
            </p:nvSpPr>
            <p:spPr>
              <a:xfrm>
                <a:off x="1536948" y="1718104"/>
                <a:ext cx="2233432" cy="1081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𝑠𝑘𝑒𝑤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𝑒𝑎𝑙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𝑖𝑚𝑎𝑔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𝑟𝑒𝑎𝑙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𝑖𝑚𝑎𝑔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D5BA2E-99FE-BD72-D0E4-1234D68B9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948" y="1718104"/>
                <a:ext cx="2233432" cy="1081706"/>
              </a:xfrm>
              <a:prstGeom prst="rect">
                <a:avLst/>
              </a:prstGeom>
              <a:blipFill>
                <a:blip r:embed="rId3"/>
                <a:stretch>
                  <a:fillRect l="-1124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5293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9864D-507C-274D-A682-8AC01D05E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BC3432-F1F4-514E-BE5E-4DB70E22C452}"/>
              </a:ext>
            </a:extLst>
          </p:cNvPr>
          <p:cNvSpPr txBox="1"/>
          <p:nvPr/>
        </p:nvSpPr>
        <p:spPr>
          <a:xfrm>
            <a:off x="197130" y="1352402"/>
            <a:ext cx="5789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Pulsing the skew quads with </a:t>
            </a:r>
            <a:r>
              <a:rPr lang="en-US" sz="1600" dirty="0">
                <a:solidFill>
                  <a:srgbClr val="FF0000"/>
                </a:solidFill>
              </a:rPr>
              <a:t>1 </a:t>
            </a:r>
            <a:r>
              <a:rPr lang="en-US" sz="1600" dirty="0" err="1">
                <a:solidFill>
                  <a:srgbClr val="FF0000"/>
                </a:solidFill>
              </a:rPr>
              <a:t>ms</a:t>
            </a:r>
            <a:r>
              <a:rPr lang="en-US" sz="1600" dirty="0">
                <a:solidFill>
                  <a:srgbClr val="FF0000"/>
                </a:solidFill>
              </a:rPr>
              <a:t> rise, 1.3 </a:t>
            </a:r>
            <a:r>
              <a:rPr lang="en-US" sz="1600" dirty="0" err="1">
                <a:solidFill>
                  <a:srgbClr val="FF0000"/>
                </a:solidFill>
              </a:rPr>
              <a:t>ms</a:t>
            </a:r>
            <a:r>
              <a:rPr lang="en-US" sz="1600" dirty="0">
                <a:solidFill>
                  <a:srgbClr val="FF0000"/>
                </a:solidFill>
              </a:rPr>
              <a:t> flattop and 1 </a:t>
            </a:r>
            <a:r>
              <a:rPr lang="en-US" sz="1600" dirty="0" err="1">
                <a:solidFill>
                  <a:srgbClr val="FF0000"/>
                </a:solidFill>
              </a:rPr>
              <a:t>ms</a:t>
            </a:r>
            <a:r>
              <a:rPr lang="en-US" sz="1600" dirty="0">
                <a:solidFill>
                  <a:srgbClr val="FF0000"/>
                </a:solidFill>
              </a:rPr>
              <a:t> fall </a:t>
            </a:r>
            <a:r>
              <a:rPr lang="en-US" sz="1600" dirty="0"/>
              <a:t>allows changing currents quickly to accommodate new correction vectors every resonance</a:t>
            </a:r>
          </a:p>
          <a:p>
            <a:pPr marL="742950" lvl="1" indent="-285750"/>
            <a:endParaRPr lang="en-US" sz="1600" dirty="0"/>
          </a:p>
          <a:p>
            <a:pPr marL="742950" lvl="1" indent="-285750"/>
            <a:r>
              <a:rPr lang="en-US" sz="1600" dirty="0"/>
              <a:t>Also avoids having skew fields during strong vertical </a:t>
            </a:r>
            <a:r>
              <a:rPr lang="en-US" sz="1600" dirty="0" err="1"/>
              <a:t>intrinsics</a:t>
            </a:r>
            <a:r>
              <a:rPr lang="en-US" sz="1600" dirty="0"/>
              <a:t> (tracking showed small polarization losses at these with skew quads powered)</a:t>
            </a:r>
          </a:p>
          <a:p>
            <a:pPr marL="742950" lvl="1" indent="-285750"/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Calculated resonance strength reducible to zero at almost every resonance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Tune shift from coupling &lt; 0.005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837085C9-77DB-AB41-B166-B51DF41DEC40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F5FBDD3B-4670-1F43-B598-7EAC9C9F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002" y="554401"/>
            <a:ext cx="4726898" cy="27653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A3520B-3ED4-CB42-A8FD-CDB607951C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68775" y="3553097"/>
            <a:ext cx="4726898" cy="261786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1932A76-00DD-A04D-88D9-9F811D4779D4}"/>
              </a:ext>
            </a:extLst>
          </p:cNvPr>
          <p:cNvSpPr/>
          <p:nvPr/>
        </p:nvSpPr>
        <p:spPr>
          <a:xfrm>
            <a:off x="10171697" y="817834"/>
            <a:ext cx="569626" cy="205957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B152C3-BF6C-274D-B902-203D3AD07023}"/>
              </a:ext>
            </a:extLst>
          </p:cNvPr>
          <p:cNvCxnSpPr>
            <a:cxnSpLocks/>
            <a:stCxn id="26" idx="4"/>
          </p:cNvCxnSpPr>
          <p:nvPr/>
        </p:nvCxnSpPr>
        <p:spPr>
          <a:xfrm flipH="1">
            <a:off x="9754746" y="2877406"/>
            <a:ext cx="701764" cy="610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eft Brace 27">
            <a:extLst>
              <a:ext uri="{FF2B5EF4-FFF2-40B4-BE49-F238E27FC236}">
                <a16:creationId xmlns:a16="http://schemas.microsoft.com/office/drawing/2014/main" id="{F398DE5C-973E-324A-9493-349B5B9C7C88}"/>
              </a:ext>
            </a:extLst>
          </p:cNvPr>
          <p:cNvSpPr/>
          <p:nvPr/>
        </p:nvSpPr>
        <p:spPr>
          <a:xfrm rot="5400000">
            <a:off x="9684692" y="1947422"/>
            <a:ext cx="77724" cy="3240998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6804AF3-8AD0-7046-8295-4174F7C06C86}"/>
              </a:ext>
            </a:extLst>
          </p:cNvPr>
          <p:cNvSpPr/>
          <p:nvPr/>
        </p:nvSpPr>
        <p:spPr>
          <a:xfrm rot="5400000">
            <a:off x="8493154" y="3786176"/>
            <a:ext cx="77725" cy="554114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4E4C0CBE-023F-8F42-9881-6C2E04AC72F3}"/>
              </a:ext>
            </a:extLst>
          </p:cNvPr>
          <p:cNvSpPr/>
          <p:nvPr/>
        </p:nvSpPr>
        <p:spPr>
          <a:xfrm rot="5400000">
            <a:off x="8999564" y="3853361"/>
            <a:ext cx="74435" cy="416453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B10C2F-07E3-2A4F-872E-8BD004725E78}"/>
              </a:ext>
            </a:extLst>
          </p:cNvPr>
          <p:cNvSpPr txBox="1"/>
          <p:nvPr/>
        </p:nvSpPr>
        <p:spPr>
          <a:xfrm>
            <a:off x="8284993" y="3813023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1.3 </a:t>
            </a:r>
            <a:r>
              <a:rPr lang="en-US" sz="800" dirty="0" err="1"/>
              <a:t>ms</a:t>
            </a:r>
            <a:endParaRPr lang="en-US" sz="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6A7513-790E-A145-BAEE-9150A4766488}"/>
              </a:ext>
            </a:extLst>
          </p:cNvPr>
          <p:cNvSpPr txBox="1"/>
          <p:nvPr/>
        </p:nvSpPr>
        <p:spPr>
          <a:xfrm>
            <a:off x="8779039" y="3819558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1.0 </a:t>
            </a:r>
            <a:r>
              <a:rPr lang="en-US" sz="800" dirty="0" err="1"/>
              <a:t>ms</a:t>
            </a:r>
            <a:endParaRPr lang="en-US" sz="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3B86D1-BCA6-134D-9724-BC10D340CCB3}"/>
              </a:ext>
            </a:extLst>
          </p:cNvPr>
          <p:cNvSpPr txBox="1"/>
          <p:nvPr/>
        </p:nvSpPr>
        <p:spPr>
          <a:xfrm>
            <a:off x="7633567" y="2600407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Each trace= 1 skew quad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BEB92BF4-158B-CA4D-B29E-E3E00ED3E2CF}"/>
              </a:ext>
            </a:extLst>
          </p:cNvPr>
          <p:cNvSpPr/>
          <p:nvPr/>
        </p:nvSpPr>
        <p:spPr>
          <a:xfrm rot="5400000">
            <a:off x="7992966" y="3857127"/>
            <a:ext cx="74435" cy="416453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49F96C-8ADD-5A45-B5DF-257E59F80591}"/>
              </a:ext>
            </a:extLst>
          </p:cNvPr>
          <p:cNvSpPr txBox="1"/>
          <p:nvPr/>
        </p:nvSpPr>
        <p:spPr>
          <a:xfrm>
            <a:off x="7767656" y="3819558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1.0 </a:t>
            </a:r>
            <a:r>
              <a:rPr lang="en-US" sz="800" dirty="0" err="1"/>
              <a:t>ms</a:t>
            </a:r>
            <a:endParaRPr lang="en-US" sz="80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3FF67CA-0212-4B49-BF0F-653832CF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97" y="56744"/>
            <a:ext cx="11049000" cy="816332"/>
          </a:xfrm>
        </p:spPr>
        <p:txBody>
          <a:bodyPr>
            <a:normAutofit/>
          </a:bodyPr>
          <a:lstStyle/>
          <a:p>
            <a:r>
              <a:rPr lang="en-US" sz="3600" dirty="0"/>
              <a:t>Calculated correction waveforms</a:t>
            </a:r>
          </a:p>
        </p:txBody>
      </p:sp>
    </p:spTree>
    <p:extLst>
      <p:ext uri="{BB962C8B-B14F-4D97-AF65-F5344CB8AC3E}">
        <p14:creationId xmlns:p14="http://schemas.microsoft.com/office/powerpoint/2010/main" val="369368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4C432-497B-A022-13A1-4B38F1F02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C18B1-4E15-5867-D5AE-537C08BC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52609"/>
            <a:ext cx="11049000" cy="827067"/>
          </a:xfrm>
        </p:spPr>
        <p:txBody>
          <a:bodyPr/>
          <a:lstStyle/>
          <a:p>
            <a:r>
              <a:rPr lang="en-US" dirty="0"/>
              <a:t>Ramp implementation and Polarization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11B96E-1A87-FBE2-5B78-9DC8841BF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508" y="6166124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E791C-8C1E-230A-DB5E-828619D5B1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242" y="3950342"/>
            <a:ext cx="4954747" cy="2438829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D2A405C-23F1-1E81-5043-3E4E8EEB7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187" y="1854271"/>
            <a:ext cx="5054344" cy="4222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7FCAF-460D-ACEE-E4D9-88F3B1525735}"/>
              </a:ext>
            </a:extLst>
          </p:cNvPr>
          <p:cNvSpPr txBox="1"/>
          <p:nvPr/>
        </p:nvSpPr>
        <p:spPr>
          <a:xfrm>
            <a:off x="7064168" y="1386235"/>
            <a:ext cx="349194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Correcting only resonance above transition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15CDF-D1C2-7A7E-628B-90ABC8F1D5EC}"/>
              </a:ext>
            </a:extLst>
          </p:cNvPr>
          <p:cNvSpPr txBox="1"/>
          <p:nvPr/>
        </p:nvSpPr>
        <p:spPr>
          <a:xfrm>
            <a:off x="990502" y="3830770"/>
            <a:ext cx="205576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Skew quad current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BC64D-C824-E9C8-4D37-1BB69F6F63BD}"/>
              </a:ext>
            </a:extLst>
          </p:cNvPr>
          <p:cNvSpPr txBox="1"/>
          <p:nvPr/>
        </p:nvSpPr>
        <p:spPr>
          <a:xfrm>
            <a:off x="677985" y="983848"/>
            <a:ext cx="5722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attempts: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energy pulses only (avoids difficult low energy optics)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Omitting several pulses with too large orbit excursions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Within statistical error of model in terms of gain factor over uncorrected polarization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EF996-3A02-2D55-72F5-E89148265FD8}"/>
              </a:ext>
            </a:extLst>
          </p:cNvPr>
          <p:cNvSpPr txBox="1"/>
          <p:nvPr/>
        </p:nvSpPr>
        <p:spPr>
          <a:xfrm>
            <a:off x="1554984" y="5665824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Each trace= 1 skew quad</a:t>
            </a:r>
          </a:p>
        </p:txBody>
      </p:sp>
    </p:spTree>
    <p:extLst>
      <p:ext uri="{BB962C8B-B14F-4D97-AF65-F5344CB8AC3E}">
        <p14:creationId xmlns:p14="http://schemas.microsoft.com/office/powerpoint/2010/main" val="240017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91CC9-6F10-6746-5649-53C11D12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76280"/>
            <a:ext cx="11049000" cy="437233"/>
          </a:xfrm>
        </p:spPr>
        <p:txBody>
          <a:bodyPr>
            <a:normAutofit fontScale="90000"/>
          </a:bodyPr>
          <a:lstStyle/>
          <a:p>
            <a:r>
              <a:rPr lang="en-US" dirty="0"/>
              <a:t>Low energy resonance correction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008C1D-93CB-2724-3172-4B7C376BE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4DE59-4683-BE1C-83AD-F59D0656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02777" y="1297527"/>
            <a:ext cx="5157643" cy="45129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2A31511D-275F-E0A3-A7F9-96344DB2C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98" y="3840240"/>
            <a:ext cx="5114259" cy="2557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8E13D-F9E7-69F0-2384-5B19D284576D}"/>
              </a:ext>
            </a:extLst>
          </p:cNvPr>
          <p:cNvSpPr txBox="1"/>
          <p:nvPr/>
        </p:nvSpPr>
        <p:spPr>
          <a:xfrm>
            <a:off x="245542" y="1000532"/>
            <a:ext cx="6657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Benefit from low energy pulses (GƔ &lt; 15) expected to be ~3-4%</a:t>
            </a:r>
          </a:p>
          <a:p>
            <a:r>
              <a:rPr lang="en-US" dirty="0"/>
              <a:t>Measured benefit ~1%</a:t>
            </a:r>
          </a:p>
          <a:p>
            <a:r>
              <a:rPr lang="en-US" dirty="0"/>
              <a:t>	In some cases negative, less reliable correction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96FF6-E3A8-D776-233A-8E253F5AE5EC}"/>
              </a:ext>
            </a:extLst>
          </p:cNvPr>
          <p:cNvSpPr txBox="1"/>
          <p:nvPr/>
        </p:nvSpPr>
        <p:spPr>
          <a:xfrm rot="16200000">
            <a:off x="2141922" y="4742585"/>
            <a:ext cx="114165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Intentionally omit</a:t>
            </a:r>
          </a:p>
          <a:p>
            <a:r>
              <a:rPr lang="en-US" sz="1000" dirty="0"/>
              <a:t>Near transition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EF01B4-2064-0FEF-A7B0-F746E86C5C6E}"/>
              </a:ext>
            </a:extLst>
          </p:cNvPr>
          <p:cNvSpPr txBox="1"/>
          <p:nvPr/>
        </p:nvSpPr>
        <p:spPr>
          <a:xfrm>
            <a:off x="7367231" y="815866"/>
            <a:ext cx="349194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Correcting scaling, full cycle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7F3C45-93AB-B15E-9155-76704A5015B8}"/>
              </a:ext>
            </a:extLst>
          </p:cNvPr>
          <p:cNvSpPr txBox="1"/>
          <p:nvPr/>
        </p:nvSpPr>
        <p:spPr>
          <a:xfrm rot="16200000">
            <a:off x="-571920" y="4745625"/>
            <a:ext cx="2223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Skew quad currents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4A638-BF1E-6CFF-F0A6-53E5B6075914}"/>
              </a:ext>
            </a:extLst>
          </p:cNvPr>
          <p:cNvSpPr txBox="1"/>
          <p:nvPr/>
        </p:nvSpPr>
        <p:spPr>
          <a:xfrm>
            <a:off x="7511971" y="2465407"/>
            <a:ext cx="1250066" cy="335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Orb correction also enables broader scans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E5FBE0-ECE6-C44B-DB1E-90B3D4DDB2D3}"/>
              </a:ext>
            </a:extLst>
          </p:cNvPr>
          <p:cNvCxnSpPr>
            <a:stCxn id="12" idx="2"/>
          </p:cNvCxnSpPr>
          <p:nvPr/>
        </p:nvCxnSpPr>
        <p:spPr>
          <a:xfrm flipH="1">
            <a:off x="8137003" y="2801072"/>
            <a:ext cx="1" cy="752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39AEF34-BD56-AA36-79D0-D294669DAC64}"/>
              </a:ext>
            </a:extLst>
          </p:cNvPr>
          <p:cNvSpPr txBox="1"/>
          <p:nvPr/>
        </p:nvSpPr>
        <p:spPr>
          <a:xfrm>
            <a:off x="1287631" y="5678420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Each trace= 1 skew quad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45071D-C691-018C-D631-CB618291F533}"/>
              </a:ext>
            </a:extLst>
          </p:cNvPr>
          <p:cNvSpPr/>
          <p:nvPr/>
        </p:nvSpPr>
        <p:spPr>
          <a:xfrm>
            <a:off x="1517091" y="3671890"/>
            <a:ext cx="954696" cy="213857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30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B874AB2D-568C-45A5-5DC9-4009ECB8B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88221"/>
            <a:ext cx="2386233" cy="1906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F74FC-167E-A2BE-6815-28DBC1A04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20" y="1"/>
            <a:ext cx="11049000" cy="825190"/>
          </a:xfrm>
        </p:spPr>
        <p:txBody>
          <a:bodyPr/>
          <a:lstStyle/>
          <a:p>
            <a:r>
              <a:rPr lang="en-US" dirty="0"/>
              <a:t>What’s wrong with low energy?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48665-FD35-1374-03C4-BCE953330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56E80-C2F4-147E-9DE4-2AEDF8AAD538}"/>
              </a:ext>
            </a:extLst>
          </p:cNvPr>
          <p:cNvSpPr txBox="1"/>
          <p:nvPr/>
        </p:nvSpPr>
        <p:spPr>
          <a:xfrm>
            <a:off x="219808" y="825191"/>
            <a:ext cx="624128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error is highest at low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Snakes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Orbit feed-down effects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Huge orbit excursions (+/- 2 cm, non-negligible </a:t>
            </a:r>
            <a:r>
              <a:rPr lang="en-US" dirty="0" err="1"/>
              <a:t>sextupoles</a:t>
            </a:r>
            <a:r>
              <a:rPr lang="en-US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Not that great at higher energy (+/- 1 cm)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Q</a:t>
            </a:r>
            <a:r>
              <a:rPr lang="en-US" baseline="-25000" dirty="0" err="1"/>
              <a:t>x</a:t>
            </a:r>
            <a:r>
              <a:rPr lang="en-US" dirty="0"/>
              <a:t> closer to </a:t>
            </a:r>
            <a:r>
              <a:rPr lang="en-US" dirty="0" err="1"/>
              <a:t>Q</a:t>
            </a:r>
            <a:r>
              <a:rPr lang="en-US" baseline="-25000" dirty="0" err="1"/>
              <a:t>y</a:t>
            </a:r>
            <a:r>
              <a:rPr lang="en-US" dirty="0"/>
              <a:t>: residual coupling from errors will change the drive term addressed by the skew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Near GƔ = 9 =0+Q</a:t>
            </a:r>
            <a:r>
              <a:rPr lang="en-US" baseline="-25000" dirty="0"/>
              <a:t>y</a:t>
            </a:r>
            <a:r>
              <a:rPr lang="en-US" dirty="0"/>
              <a:t>, very small correction strengths required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Implies structurally easy to provoke a strong resonance</a:t>
            </a:r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C0DB592-130A-C097-C669-E3DCBD307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97" y="859916"/>
            <a:ext cx="2888859" cy="2137840"/>
          </a:xfrm>
          <a:prstGeom prst="rect">
            <a:avLst/>
          </a:prstGeom>
        </p:spPr>
      </p:pic>
      <p:pic>
        <p:nvPicPr>
          <p:cNvPr id="10" name="Picture 9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2CDFCB83-0CDE-792E-964D-D921C49C9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141" y="857848"/>
            <a:ext cx="2888859" cy="2137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24DB32-960E-D109-BFF8-4E49FFB6B83D}"/>
              </a:ext>
            </a:extLst>
          </p:cNvPr>
          <p:cNvSpPr txBox="1"/>
          <p:nvPr/>
        </p:nvSpPr>
        <p:spPr>
          <a:xfrm>
            <a:off x="8018426" y="675221"/>
            <a:ext cx="3159839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Sample horizontal orbits (at BPMs)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7AC3F4-537C-E58C-763B-2B5D89A6A262}"/>
              </a:ext>
            </a:extLst>
          </p:cNvPr>
          <p:cNvSpPr txBox="1"/>
          <p:nvPr/>
        </p:nvSpPr>
        <p:spPr>
          <a:xfrm>
            <a:off x="10438411" y="2316367"/>
            <a:ext cx="171072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High energy (</a:t>
            </a:r>
            <a:r>
              <a:rPr lang="en-US" sz="1400" dirty="0" err="1"/>
              <a:t>ɣ</a:t>
            </a:r>
            <a:r>
              <a:rPr lang="en-US" sz="1400" dirty="0"/>
              <a:t>=25)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64830-1BCC-DE4D-0AFF-CA5AAE74F4B5}"/>
              </a:ext>
            </a:extLst>
          </p:cNvPr>
          <p:cNvSpPr txBox="1"/>
          <p:nvPr/>
        </p:nvSpPr>
        <p:spPr>
          <a:xfrm>
            <a:off x="7347613" y="1116366"/>
            <a:ext cx="16209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Low energy (</a:t>
            </a:r>
            <a:r>
              <a:rPr lang="en-US" sz="1400" dirty="0" err="1"/>
              <a:t>ɣ</a:t>
            </a:r>
            <a:r>
              <a:rPr lang="en-US" sz="1400" dirty="0"/>
              <a:t>=5)</a:t>
            </a:r>
          </a:p>
        </p:txBody>
      </p:sp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E955F8A9-B88F-8899-17CC-946F95B0E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943" y="3677678"/>
            <a:ext cx="3812488" cy="19062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CA048C-25D3-1621-3035-858C8D606066}"/>
              </a:ext>
            </a:extLst>
          </p:cNvPr>
          <p:cNvSpPr txBox="1"/>
          <p:nvPr/>
        </p:nvSpPr>
        <p:spPr>
          <a:xfrm>
            <a:off x="6932640" y="3457520"/>
            <a:ext cx="712952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Tunes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2C658B-5BE3-D856-7D92-CA405F4A754B}"/>
              </a:ext>
            </a:extLst>
          </p:cNvPr>
          <p:cNvSpPr txBox="1"/>
          <p:nvPr/>
        </p:nvSpPr>
        <p:spPr>
          <a:xfrm>
            <a:off x="9543445" y="3449167"/>
            <a:ext cx="182293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Correction currents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DECCE76-2C09-AB19-5460-49AEC91F2A45}"/>
              </a:ext>
            </a:extLst>
          </p:cNvPr>
          <p:cNvSpPr/>
          <p:nvPr/>
        </p:nvSpPr>
        <p:spPr>
          <a:xfrm>
            <a:off x="6396836" y="3796798"/>
            <a:ext cx="507515" cy="9445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C813F1A-4847-7BB7-C26B-5643DB1DFEC8}"/>
              </a:ext>
            </a:extLst>
          </p:cNvPr>
          <p:cNvSpPr/>
          <p:nvPr/>
        </p:nvSpPr>
        <p:spPr>
          <a:xfrm>
            <a:off x="9195584" y="3938954"/>
            <a:ext cx="507515" cy="94454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52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95054-D0AE-A223-F535-20A41BCD9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4C3FA-0105-FFB8-FC54-46D841969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4" y="133432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F044491F-8826-99D2-1F54-03064F11E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177" y="3594793"/>
            <a:ext cx="3670975" cy="320317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79763B1-92FE-B12F-F1BA-3CB383A6F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393" y="3594792"/>
            <a:ext cx="3741952" cy="3138197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C42F259-27AA-79EE-4249-E5B6912E1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223" y="610502"/>
            <a:ext cx="3647152" cy="2637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A7EC06-AD28-7C9C-54D6-74B2F25C8BCE}"/>
              </a:ext>
            </a:extLst>
          </p:cNvPr>
          <p:cNvSpPr txBox="1"/>
          <p:nvPr/>
        </p:nvSpPr>
        <p:spPr>
          <a:xfrm>
            <a:off x="6588366" y="539432"/>
            <a:ext cx="326724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AGS Hor Orbit Corrector Currents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D43076-B7A4-93A8-8B3C-2DFD29BA06C8}"/>
              </a:ext>
            </a:extLst>
          </p:cNvPr>
          <p:cNvSpPr txBox="1"/>
          <p:nvPr/>
        </p:nvSpPr>
        <p:spPr>
          <a:xfrm>
            <a:off x="5105053" y="3451028"/>
            <a:ext cx="174759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Before correction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AF950-43BF-E937-6599-F01CE37AEE88}"/>
              </a:ext>
            </a:extLst>
          </p:cNvPr>
          <p:cNvSpPr txBox="1"/>
          <p:nvPr/>
        </p:nvSpPr>
        <p:spPr>
          <a:xfrm>
            <a:off x="8643437" y="3448457"/>
            <a:ext cx="157767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After correction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4EE47F3-487E-3805-E6DA-A45B244193C4}"/>
              </a:ext>
            </a:extLst>
          </p:cNvPr>
          <p:cNvSpPr/>
          <p:nvPr/>
        </p:nvSpPr>
        <p:spPr>
          <a:xfrm>
            <a:off x="7791152" y="4408150"/>
            <a:ext cx="647421" cy="2462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CBADEF-DA96-C6D0-DB47-82AE51F91A17}"/>
              </a:ext>
            </a:extLst>
          </p:cNvPr>
          <p:cNvCxnSpPr>
            <a:stCxn id="9" idx="2"/>
          </p:cNvCxnSpPr>
          <p:nvPr/>
        </p:nvCxnSpPr>
        <p:spPr>
          <a:xfrm>
            <a:off x="8140799" y="3248294"/>
            <a:ext cx="0" cy="105958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42CBBD43-02C7-E23E-45EA-9985F0BC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62408"/>
            <a:ext cx="11049000" cy="440493"/>
          </a:xfrm>
        </p:spPr>
        <p:txBody>
          <a:bodyPr>
            <a:normAutofit fontScale="90000"/>
          </a:bodyPr>
          <a:lstStyle/>
          <a:p>
            <a:r>
              <a:rPr lang="en-US" dirty="0"/>
              <a:t>Orbit effects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DE7D26-7FD5-4712-DC68-6D0A6B1822AD}"/>
              </a:ext>
            </a:extLst>
          </p:cNvPr>
          <p:cNvSpPr/>
          <p:nvPr/>
        </p:nvSpPr>
        <p:spPr>
          <a:xfrm>
            <a:off x="9432275" y="4654372"/>
            <a:ext cx="174712" cy="206995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395372-D16C-D622-312B-DEE38A75DBEC}"/>
              </a:ext>
            </a:extLst>
          </p:cNvPr>
          <p:cNvSpPr/>
          <p:nvPr/>
        </p:nvSpPr>
        <p:spPr>
          <a:xfrm>
            <a:off x="10406476" y="4389558"/>
            <a:ext cx="174712" cy="206995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5AB7DE-9F31-9649-7825-773146890007}"/>
              </a:ext>
            </a:extLst>
          </p:cNvPr>
          <p:cNvSpPr txBox="1"/>
          <p:nvPr/>
        </p:nvSpPr>
        <p:spPr>
          <a:xfrm>
            <a:off x="9271386" y="4401132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CE90D3-5A44-2FA9-9D6B-EAA469119985}"/>
              </a:ext>
            </a:extLst>
          </p:cNvPr>
          <p:cNvSpPr txBox="1"/>
          <p:nvPr/>
        </p:nvSpPr>
        <p:spPr>
          <a:xfrm>
            <a:off x="10281274" y="4139126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C8E5B2-D7D4-30AE-405E-1F9C48409CD7}"/>
              </a:ext>
            </a:extLst>
          </p:cNvPr>
          <p:cNvSpPr txBox="1"/>
          <p:nvPr/>
        </p:nvSpPr>
        <p:spPr>
          <a:xfrm>
            <a:off x="232843" y="742310"/>
            <a:ext cx="59208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ROUTINE GENERALIZED ORBIT CORRECTION IN AGS OR 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Centering using orbit steerers accomplished to &lt;2 mm at 13 of 15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Correction objective </a:t>
            </a:r>
            <a:r>
              <a:rPr lang="en-US" i="1" dirty="0"/>
              <a:t>only</a:t>
            </a:r>
            <a:r>
              <a:rPr lang="en-US" dirty="0"/>
              <a:t> at skew quad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Outliers at C20 and G20: too demanding on orbit correctors (omitted from most corrections)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Global orbit (at BPMs) not significantly better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2A5F4-DA26-D125-9824-07855F28E97F}"/>
              </a:ext>
            </a:extLst>
          </p:cNvPr>
          <p:cNvSpPr txBox="1"/>
          <p:nvPr/>
        </p:nvSpPr>
        <p:spPr>
          <a:xfrm>
            <a:off x="411526" y="3700175"/>
            <a:ext cx="3770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Correction in the model above 99% still possible without C,G20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Survey measurement completed last year Magnet realignment planned for long shutdown after end of RHIC run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Discussing adding correctors, upgrading existing correctors</a:t>
            </a:r>
          </a:p>
        </p:txBody>
      </p:sp>
    </p:spTree>
    <p:extLst>
      <p:ext uri="{BB962C8B-B14F-4D97-AF65-F5344CB8AC3E}">
        <p14:creationId xmlns:p14="http://schemas.microsoft.com/office/powerpoint/2010/main" val="2466743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6245C-C259-B06E-F60B-B86569D7E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5D5022-AE46-CF4F-EE26-0DCFDF364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3AB4D-A9F7-7356-4317-E5895F8B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62408"/>
            <a:ext cx="11049000" cy="440493"/>
          </a:xfrm>
        </p:spPr>
        <p:txBody>
          <a:bodyPr>
            <a:normAutofit fontScale="90000"/>
          </a:bodyPr>
          <a:lstStyle/>
          <a:p>
            <a:r>
              <a:rPr lang="en-US" dirty="0"/>
              <a:t>Orbit effects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B1E49-29F9-F96C-DC7F-140CC87A8FF0}"/>
              </a:ext>
            </a:extLst>
          </p:cNvPr>
          <p:cNvSpPr txBox="1"/>
          <p:nvPr/>
        </p:nvSpPr>
        <p:spPr>
          <a:xfrm>
            <a:off x="396394" y="815520"/>
            <a:ext cx="83424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Targeted  correction implemented in Run 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horizontal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to center in skew quads (insufficient strength for global correction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at mid-to-high energies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Avoided model complications at low energy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Operational difficulty defining and moving to a ‘design’ orbit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Horizontal orbit offsets cause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beam loss during skew quad pulses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beta-beat from </a:t>
            </a:r>
            <a:r>
              <a:rPr lang="en-US" dirty="0" err="1"/>
              <a:t>sextupoles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VERTICAL excursions in </a:t>
            </a:r>
            <a:r>
              <a:rPr lang="en-US" dirty="0" err="1"/>
              <a:t>sextupoles</a:t>
            </a:r>
            <a:r>
              <a:rPr lang="en-US" dirty="0"/>
              <a:t> lead to additional unknown horizontal resonance terms from coupling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 at all accounted for in the correction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Spin </a:t>
            </a:r>
            <a:r>
              <a:rPr lang="en-US" dirty="0" err="1"/>
              <a:t>esonance</a:t>
            </a:r>
            <a:r>
              <a:rPr lang="en-US" dirty="0"/>
              <a:t> drive from feed-down is energy dependent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(i.e. some resonances might be untouched, others could be highly reinforced</a:t>
            </a:r>
          </a:p>
        </p:txBody>
      </p:sp>
    </p:spTree>
    <p:extLst>
      <p:ext uri="{BB962C8B-B14F-4D97-AF65-F5344CB8AC3E}">
        <p14:creationId xmlns:p14="http://schemas.microsoft.com/office/powerpoint/2010/main" val="3468506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E30772-05ED-11AE-7ABE-F827433C7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2BB659-8444-031D-B286-B5C485687058}"/>
              </a:ext>
            </a:extLst>
          </p:cNvPr>
          <p:cNvSpPr txBox="1">
            <a:spLocks/>
          </p:cNvSpPr>
          <p:nvPr/>
        </p:nvSpPr>
        <p:spPr>
          <a:xfrm>
            <a:off x="271833" y="828929"/>
            <a:ext cx="6511887" cy="42071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000" dirty="0"/>
              <a:t>At nominal acceleration rate (</a:t>
            </a:r>
            <a:r>
              <a:rPr lang="en-US" sz="2000" dirty="0" err="1"/>
              <a:t>dGɣ</a:t>
            </a:r>
            <a:r>
              <a:rPr lang="en-US" sz="2000" dirty="0"/>
              <a:t>/</a:t>
            </a:r>
            <a:r>
              <a:rPr lang="en-US" sz="2000" dirty="0" err="1"/>
              <a:t>dθ</a:t>
            </a:r>
            <a:r>
              <a:rPr lang="en-US" sz="2000" dirty="0"/>
              <a:t> =4.7 x 10</a:t>
            </a:r>
            <a:r>
              <a:rPr lang="en-US" sz="2000" baseline="30000" dirty="0"/>
              <a:t>-5</a:t>
            </a:r>
            <a:r>
              <a:rPr lang="en-US" sz="2000" dirty="0"/>
              <a:t>), max polarization loss from a single resonance is 0.1-0.5% </a:t>
            </a:r>
          </a:p>
          <a:p>
            <a:pPr marL="914400" lvl="1" indent="-457200"/>
            <a:r>
              <a:rPr lang="en-US" sz="1600" dirty="0">
                <a:solidFill>
                  <a:srgbClr val="FF0000"/>
                </a:solidFill>
              </a:rPr>
              <a:t>too small to to measure individually</a:t>
            </a:r>
          </a:p>
          <a:p>
            <a:pPr marL="457200" indent="-457200"/>
            <a:r>
              <a:rPr lang="en-US" sz="2000" dirty="0"/>
              <a:t>Configure a crossing at </a:t>
            </a:r>
            <a:r>
              <a:rPr lang="en-US" sz="2000" dirty="0">
                <a:solidFill>
                  <a:srgbClr val="FF0000"/>
                </a:solidFill>
              </a:rPr>
              <a:t>fixed energy</a:t>
            </a:r>
            <a:r>
              <a:rPr lang="en-US" sz="2000" dirty="0"/>
              <a:t>: just above nominal extraction, with ramped horizontal tune and </a:t>
            </a:r>
            <a:r>
              <a:rPr lang="en-US" sz="2000" i="1" dirty="0"/>
              <a:t>very slow ramp rate </a:t>
            </a:r>
            <a:r>
              <a:rPr lang="en-US" sz="2000" dirty="0"/>
              <a:t>(&gt;100x longer)</a:t>
            </a:r>
          </a:p>
          <a:p>
            <a:pPr marL="457200" indent="-457200"/>
            <a:endParaRPr lang="en-US" sz="18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8F33A08-EFEC-6E64-9E32-46E1C76D2C47}"/>
              </a:ext>
            </a:extLst>
          </p:cNvPr>
          <p:cNvGraphicFramePr>
            <a:graphicFrameLocks noGrp="1"/>
          </p:cNvGraphicFramePr>
          <p:nvPr/>
        </p:nvGraphicFramePr>
        <p:xfrm>
          <a:off x="845990" y="3292054"/>
          <a:ext cx="3398632" cy="2837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16">
                  <a:extLst>
                    <a:ext uri="{9D8B030D-6E8A-4147-A177-3AD203B41FA5}">
                      <a16:colId xmlns:a16="http://schemas.microsoft.com/office/drawing/2014/main" val="836308471"/>
                    </a:ext>
                  </a:extLst>
                </a:gridCol>
                <a:gridCol w="1699316">
                  <a:extLst>
                    <a:ext uri="{9D8B030D-6E8A-4147-A177-3AD203B41FA5}">
                      <a16:colId xmlns:a16="http://schemas.microsoft.com/office/drawing/2014/main" val="2354417919"/>
                    </a:ext>
                  </a:extLst>
                </a:gridCol>
              </a:tblGrid>
              <a:tr h="325354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521372"/>
                  </a:ext>
                </a:extLst>
              </a:tr>
              <a:tr h="325354">
                <a:tc>
                  <a:txBody>
                    <a:bodyPr/>
                    <a:lstStyle/>
                    <a:p>
                      <a:r>
                        <a:rPr lang="en-US" sz="1400" dirty="0" err="1"/>
                        <a:t>Gɣ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45.74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552183"/>
                  </a:ext>
                </a:extLst>
              </a:tr>
              <a:tr h="325354">
                <a:tc>
                  <a:txBody>
                    <a:bodyPr/>
                    <a:lstStyle/>
                    <a:p>
                      <a:r>
                        <a:rPr lang="en-US" sz="1400" dirty="0" err="1"/>
                        <a:t>dp</a:t>
                      </a:r>
                      <a:r>
                        <a:rPr lang="en-US" sz="1400" dirty="0"/>
                        <a:t>/p (full base)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1x10</a:t>
                      </a:r>
                      <a:r>
                        <a:rPr lang="en-US" sz="1400" baseline="30000" dirty="0"/>
                        <a:t>-3</a:t>
                      </a:r>
                      <a:endParaRPr lang="en-US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343974"/>
                  </a:ext>
                </a:extLst>
              </a:tr>
              <a:tr h="439831">
                <a:tc>
                  <a:txBody>
                    <a:bodyPr/>
                    <a:lstStyle/>
                    <a:p>
                      <a:r>
                        <a:rPr lang="en-US" sz="1400" dirty="0" err="1"/>
                        <a:t>Chrom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ξ</a:t>
                      </a:r>
                      <a:r>
                        <a:rPr lang="en-US" sz="1400" baseline="-25000" dirty="0" err="1"/>
                        <a:t>x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360873"/>
                  </a:ext>
                </a:extLst>
              </a:tr>
              <a:tr h="439831">
                <a:tc>
                  <a:txBody>
                    <a:bodyPr/>
                    <a:lstStyle/>
                    <a:p>
                      <a:r>
                        <a:rPr lang="en-US" sz="1400" dirty="0" err="1"/>
                        <a:t>ΔQx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333347"/>
                  </a:ext>
                </a:extLst>
              </a:tr>
              <a:tr h="542257">
                <a:tc>
                  <a:txBody>
                    <a:bodyPr/>
                    <a:lstStyle/>
                    <a:p>
                      <a:r>
                        <a:rPr lang="en-US" sz="1400" dirty="0"/>
                        <a:t>Tune ramp length [</a:t>
                      </a:r>
                      <a:r>
                        <a:rPr lang="en-US" sz="1400" dirty="0" err="1"/>
                        <a:t>ms</a:t>
                      </a:r>
                      <a:r>
                        <a:rPr lang="en-US" sz="14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531255"/>
                  </a:ext>
                </a:extLst>
              </a:tr>
              <a:tr h="439831">
                <a:tc>
                  <a:txBody>
                    <a:bodyPr/>
                    <a:lstStyle/>
                    <a:p>
                      <a:r>
                        <a:rPr lang="en-US" sz="1400" dirty="0"/>
                        <a:t>Crossing rate (⍺)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1.7 x 10</a:t>
                      </a:r>
                      <a:r>
                        <a:rPr lang="en-US" sz="1400" baseline="30000" dirty="0"/>
                        <a:t>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3778"/>
                  </a:ext>
                </a:extLst>
              </a:tr>
            </a:tbl>
          </a:graphicData>
        </a:graphic>
      </p:graphicFrame>
      <p:pic>
        <p:nvPicPr>
          <p:cNvPr id="8" name="Picture 7" descr="A graph with a line&#10;&#10;Description automatically generated">
            <a:extLst>
              <a:ext uri="{FF2B5EF4-FFF2-40B4-BE49-F238E27FC236}">
                <a16:creationId xmlns:a16="http://schemas.microsoft.com/office/drawing/2014/main" id="{6455EA1E-68AB-4161-34FB-B259CDE0A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91" y="1086648"/>
            <a:ext cx="5089804" cy="3723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20CE86-8F87-A2A0-1BD7-2E910E43E871}"/>
              </a:ext>
            </a:extLst>
          </p:cNvPr>
          <p:cNvSpPr txBox="1"/>
          <p:nvPr/>
        </p:nvSpPr>
        <p:spPr>
          <a:xfrm>
            <a:off x="6986591" y="834898"/>
            <a:ext cx="227498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Resonance crossing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0F860A-E302-EC68-6C06-1487FC09E711}"/>
              </a:ext>
            </a:extLst>
          </p:cNvPr>
          <p:cNvSpPr/>
          <p:nvPr/>
        </p:nvSpPr>
        <p:spPr>
          <a:xfrm>
            <a:off x="2551286" y="5703188"/>
            <a:ext cx="891822" cy="3240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FD3D3A2D-6169-B618-90E4-DAE12DF1CB55}"/>
              </a:ext>
            </a:extLst>
          </p:cNvPr>
          <p:cNvSpPr/>
          <p:nvPr/>
        </p:nvSpPr>
        <p:spPr>
          <a:xfrm>
            <a:off x="4380089" y="3680178"/>
            <a:ext cx="157716" cy="2449687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B5D0C-6043-E020-5AF4-2F11AA9F53D5}"/>
              </a:ext>
            </a:extLst>
          </p:cNvPr>
          <p:cNvSpPr txBox="1"/>
          <p:nvPr/>
        </p:nvSpPr>
        <p:spPr>
          <a:xfrm>
            <a:off x="4537805" y="4633504"/>
            <a:ext cx="2370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Slow crossing gives measurable 20-25% relative polarization loss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E53B0-EC09-EB74-16B2-C63218CB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27433"/>
            <a:ext cx="12019788" cy="493776"/>
          </a:xfrm>
        </p:spPr>
        <p:txBody>
          <a:bodyPr>
            <a:noAutofit/>
          </a:bodyPr>
          <a:lstStyle/>
          <a:p>
            <a:r>
              <a:rPr lang="en-US" sz="3000" dirty="0"/>
              <a:t>Single resonance crossing,  high energy</a:t>
            </a:r>
          </a:p>
        </p:txBody>
      </p:sp>
    </p:spTree>
    <p:extLst>
      <p:ext uri="{BB962C8B-B14F-4D97-AF65-F5344CB8AC3E}">
        <p14:creationId xmlns:p14="http://schemas.microsoft.com/office/powerpoint/2010/main" val="2366980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23C9B-EA23-23B0-FD88-75EA488E2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4B84F31-0F07-96A2-039B-5721883AE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3214" y="6097812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16D6DE-17FE-2771-5A93-1F35D878D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6390" b="6390"/>
          <a:stretch/>
        </p:blipFill>
        <p:spPr bwMode="auto">
          <a:xfrm>
            <a:off x="5241494" y="1077378"/>
            <a:ext cx="4434391" cy="3288061"/>
          </a:xfrm>
          <a:prstGeom prst="rect">
            <a:avLst/>
          </a:prstGeom>
          <a:noFill/>
          <a:ln w="19050"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96CAB-7DA3-B5BB-7FBB-6B045D183A39}"/>
              </a:ext>
            </a:extLst>
          </p:cNvPr>
          <p:cNvSpPr txBox="1"/>
          <p:nvPr/>
        </p:nvSpPr>
        <p:spPr>
          <a:xfrm>
            <a:off x="383919" y="4494172"/>
            <a:ext cx="44360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Select three skew quads with good relative phasing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K07 in phase with snakes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E05 180</a:t>
            </a:r>
            <a:r>
              <a:rPr lang="en-US" sz="1400" baseline="30000" dirty="0"/>
              <a:t>o</a:t>
            </a:r>
            <a:r>
              <a:rPr lang="en-US" sz="1400" dirty="0"/>
              <a:t> from K07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B07 orthogonal to snake drives</a:t>
            </a:r>
          </a:p>
          <a:p>
            <a:endParaRPr lang="en-US" sz="1400" dirty="0"/>
          </a:p>
          <a:p>
            <a:r>
              <a:rPr lang="en-US" sz="1400" dirty="0"/>
              <a:t>Skew quad arrow length is full current range of supply (arrow head is positive)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5B9B55-9E15-B451-54A9-B36EF44E2376}"/>
              </a:ext>
            </a:extLst>
          </p:cNvPr>
          <p:cNvGrpSpPr/>
          <p:nvPr/>
        </p:nvGrpSpPr>
        <p:grpSpPr>
          <a:xfrm>
            <a:off x="449597" y="985939"/>
            <a:ext cx="3494036" cy="3344900"/>
            <a:chOff x="3630168" y="879627"/>
            <a:chExt cx="3494036" cy="33449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694945-E41B-EE31-7459-1BC0E0EEB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630168" y="879627"/>
              <a:ext cx="3494036" cy="33449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DB7526-761A-0FAD-163D-52BB530DE912}"/>
                </a:ext>
              </a:extLst>
            </p:cNvPr>
            <p:cNvSpPr txBox="1"/>
            <p:nvPr/>
          </p:nvSpPr>
          <p:spPr>
            <a:xfrm>
              <a:off x="5547452" y="996696"/>
              <a:ext cx="503664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B07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8EB053-F3F5-DD87-8D22-350457A3D2DA}"/>
                </a:ext>
              </a:extLst>
            </p:cNvPr>
            <p:cNvSpPr txBox="1"/>
            <p:nvPr/>
          </p:nvSpPr>
          <p:spPr>
            <a:xfrm>
              <a:off x="4454053" y="2547155"/>
              <a:ext cx="503664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K07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55B8B3-30EB-0BB3-B415-95C9CE933B60}"/>
                </a:ext>
              </a:extLst>
            </p:cNvPr>
            <p:cNvSpPr txBox="1"/>
            <p:nvPr/>
          </p:nvSpPr>
          <p:spPr>
            <a:xfrm>
              <a:off x="6325525" y="2854932"/>
              <a:ext cx="503664" cy="307777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E05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54239F-204A-0E23-386E-3714D074A383}"/>
                </a:ext>
              </a:extLst>
            </p:cNvPr>
            <p:cNvSpPr txBox="1"/>
            <p:nvPr/>
          </p:nvSpPr>
          <p:spPr>
            <a:xfrm>
              <a:off x="6051116" y="1946628"/>
              <a:ext cx="85792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Snake drive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7A4035A1-12C2-5616-2F6C-809076137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27433"/>
            <a:ext cx="12019788" cy="493776"/>
          </a:xfrm>
        </p:spPr>
        <p:txBody>
          <a:bodyPr>
            <a:noAutofit/>
          </a:bodyPr>
          <a:lstStyle/>
          <a:p>
            <a:r>
              <a:rPr lang="en-US" sz="3000" dirty="0"/>
              <a:t>Single resonance crossing,  high energy (</a:t>
            </a:r>
            <a:r>
              <a:rPr lang="en-US" sz="3200" dirty="0" err="1"/>
              <a:t>Gɣ</a:t>
            </a:r>
            <a:r>
              <a:rPr lang="en-US" sz="3200" dirty="0"/>
              <a:t> = 45.74)</a:t>
            </a:r>
            <a:endParaRPr lang="en-US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E7B514-2A3A-8B87-6879-8CAAB381438A}"/>
              </a:ext>
            </a:extLst>
          </p:cNvPr>
          <p:cNvSpPr txBox="1"/>
          <p:nvPr/>
        </p:nvSpPr>
        <p:spPr>
          <a:xfrm>
            <a:off x="760233" y="654753"/>
            <a:ext cx="368344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Resonance ‘portrait’ at </a:t>
            </a:r>
            <a:r>
              <a:rPr lang="en-US" dirty="0" err="1"/>
              <a:t>G</a:t>
            </a:r>
            <a:r>
              <a:rPr lang="en-US" sz="1800" dirty="0" err="1"/>
              <a:t>ɣ</a:t>
            </a:r>
            <a:r>
              <a:rPr lang="en-US" sz="1800" dirty="0"/>
              <a:t> = 45.74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FA2CFC-71D1-BE47-0C06-19A7F97D3241}"/>
              </a:ext>
            </a:extLst>
          </p:cNvPr>
          <p:cNvSpPr txBox="1"/>
          <p:nvPr/>
        </p:nvSpPr>
        <p:spPr>
          <a:xfrm>
            <a:off x="5576710" y="616607"/>
            <a:ext cx="414728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Polarization response to skew strength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8A90B8-A275-DBD4-37DE-C143177E37E6}"/>
              </a:ext>
            </a:extLst>
          </p:cNvPr>
          <p:cNvSpPr txBox="1"/>
          <p:nvPr/>
        </p:nvSpPr>
        <p:spPr>
          <a:xfrm>
            <a:off x="5645814" y="4745744"/>
            <a:ext cx="4763912" cy="1938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At high energy, single crossing shows GOOD AGREEMENT WITH SPRINT MODEL for small resonance strengths, worse with increasing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Phasing of skew quads is as expected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Correcting current is accurate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Demonstration of total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131FEB62-8961-1FB7-620E-A21732E8EB3E}"/>
              </a:ext>
            </a:extLst>
          </p:cNvPr>
          <p:cNvSpPr/>
          <p:nvPr/>
        </p:nvSpPr>
        <p:spPr>
          <a:xfrm>
            <a:off x="9573767" y="1104221"/>
            <a:ext cx="310461" cy="1008036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B37906-A8A5-C556-4716-C78CBB920942}"/>
              </a:ext>
            </a:extLst>
          </p:cNvPr>
          <p:cNvSpPr txBox="1"/>
          <p:nvPr/>
        </p:nvSpPr>
        <p:spPr>
          <a:xfrm>
            <a:off x="9884228" y="1341228"/>
            <a:ext cx="22614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</a:t>
            </a:r>
            <a:r>
              <a:rPr lang="en-US" sz="1400" baseline="-25000" dirty="0" err="1"/>
              <a:t>f</a:t>
            </a:r>
            <a:r>
              <a:rPr lang="en-US" sz="1400" dirty="0"/>
              <a:t>/P</a:t>
            </a:r>
            <a:r>
              <a:rPr lang="en-US" sz="1400" baseline="-25000" dirty="0"/>
              <a:t>i</a:t>
            </a:r>
            <a:r>
              <a:rPr lang="en-US" sz="1400" dirty="0"/>
              <a:t> (uncorrected)</a:t>
            </a:r>
          </a:p>
          <a:p>
            <a:r>
              <a:rPr lang="en-US" sz="1400" dirty="0"/>
              <a:t>0.79 +/- 0.02</a:t>
            </a:r>
          </a:p>
          <a:p>
            <a:endParaRPr lang="en-US" sz="1400" dirty="0"/>
          </a:p>
          <a:p>
            <a:r>
              <a:rPr lang="en-US" sz="1400" dirty="0"/>
              <a:t>|</a:t>
            </a:r>
            <a:r>
              <a:rPr lang="en-US" sz="1400" dirty="0" err="1"/>
              <a:t>ε|</a:t>
            </a:r>
            <a:r>
              <a:rPr lang="en-US" sz="1400" baseline="-25000" dirty="0" err="1"/>
              <a:t>meas</a:t>
            </a:r>
            <a:r>
              <a:rPr lang="en-US" sz="1400" dirty="0"/>
              <a:t> = (7.9+/-0.4)x10</a:t>
            </a:r>
            <a:r>
              <a:rPr lang="en-US" sz="1400" baseline="30000" dirty="0"/>
              <a:t>-5</a:t>
            </a:r>
          </a:p>
          <a:p>
            <a:r>
              <a:rPr lang="en-US" sz="1400" dirty="0"/>
              <a:t>|</a:t>
            </a:r>
            <a:r>
              <a:rPr lang="en-US" sz="1400" dirty="0" err="1"/>
              <a:t>ε|</a:t>
            </a:r>
            <a:r>
              <a:rPr lang="en-US" sz="1400" baseline="-25000" dirty="0" err="1"/>
              <a:t>mod</a:t>
            </a:r>
            <a:r>
              <a:rPr lang="en-US" sz="1400" dirty="0"/>
              <a:t>  = (7.6+/-0.5)x10</a:t>
            </a:r>
            <a:r>
              <a:rPr lang="en-US" sz="1400" baseline="30000" dirty="0"/>
              <a:t>-5</a:t>
            </a:r>
          </a:p>
          <a:p>
            <a:endParaRPr lang="en-US" sz="1400" dirty="0"/>
          </a:p>
          <a:p>
            <a:r>
              <a:rPr lang="en-US" sz="1400" dirty="0"/>
              <a:t>|</a:t>
            </a:r>
            <a:r>
              <a:rPr lang="en-US" sz="1400" dirty="0" err="1"/>
              <a:t>ε</a:t>
            </a:r>
            <a:r>
              <a:rPr lang="en-US" sz="1400" dirty="0"/>
              <a:t>|  = Res strength</a:t>
            </a:r>
          </a:p>
          <a:p>
            <a:r>
              <a:rPr lang="en-US" sz="1400" dirty="0"/>
              <a:t>Measured uncertainty is statistical</a:t>
            </a:r>
          </a:p>
          <a:p>
            <a:r>
              <a:rPr lang="en-US" sz="1400" dirty="0"/>
              <a:t>Model uncertainty is systematic from uncertainty in emittance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72C6E7-08FF-0171-D63C-D6CBEE5BACA3}"/>
              </a:ext>
            </a:extLst>
          </p:cNvPr>
          <p:cNvSpPr txBox="1"/>
          <p:nvPr/>
        </p:nvSpPr>
        <p:spPr>
          <a:xfrm>
            <a:off x="6775275" y="4377119"/>
            <a:ext cx="171232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Skew quad current (A)</a:t>
            </a:r>
          </a:p>
        </p:txBody>
      </p:sp>
    </p:spTree>
    <p:extLst>
      <p:ext uri="{BB962C8B-B14F-4D97-AF65-F5344CB8AC3E}">
        <p14:creationId xmlns:p14="http://schemas.microsoft.com/office/powerpoint/2010/main" val="3320411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20D7B-438A-3DF4-B4DD-FCC474056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7E570E-E9F0-CE12-6741-F5EAC0C0AEF0}"/>
              </a:ext>
            </a:extLst>
          </p:cNvPr>
          <p:cNvSpPr txBox="1">
            <a:spLocks/>
          </p:cNvSpPr>
          <p:nvPr/>
        </p:nvSpPr>
        <p:spPr>
          <a:xfrm>
            <a:off x="251460" y="27433"/>
            <a:ext cx="12019788" cy="493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000" dirty="0"/>
              <a:t>Single resonance crossing,  Low energy,</a:t>
            </a:r>
            <a:r>
              <a:rPr lang="en-US" sz="2800" dirty="0"/>
              <a:t> (</a:t>
            </a:r>
            <a:r>
              <a:rPr lang="en-US" sz="2800" dirty="0" err="1"/>
              <a:t>Gɣ</a:t>
            </a:r>
            <a:r>
              <a:rPr lang="en-US" sz="2800" dirty="0"/>
              <a:t> = 7.24)</a:t>
            </a:r>
            <a:r>
              <a:rPr lang="en-US" sz="3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B839A-BB73-67D0-0363-8632814B9C68}"/>
              </a:ext>
            </a:extLst>
          </p:cNvPr>
          <p:cNvSpPr txBox="1"/>
          <p:nvPr/>
        </p:nvSpPr>
        <p:spPr>
          <a:xfrm>
            <a:off x="347242" y="633770"/>
            <a:ext cx="650497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Energy here chosen to be </a:t>
            </a:r>
            <a:r>
              <a:rPr lang="en-US" sz="1700" dirty="0" err="1"/>
              <a:t>Ggamma</a:t>
            </a:r>
            <a:r>
              <a:rPr lang="en-US" sz="1700" dirty="0"/>
              <a:t> = 7.24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BELOW first major depolarizing resonance (</a:t>
            </a:r>
            <a:r>
              <a:rPr lang="en-US" sz="1700" dirty="0" err="1"/>
              <a:t>Ggamma</a:t>
            </a:r>
            <a:r>
              <a:rPr lang="en-US" sz="1700" dirty="0"/>
              <a:t> = 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Advantage is that polarization is maintained </a:t>
            </a:r>
            <a:r>
              <a:rPr lang="en-US" sz="1700" i="1" dirty="0">
                <a:solidFill>
                  <a:srgbClr val="FF0000"/>
                </a:solidFill>
              </a:rPr>
              <a:t>even without snakes</a:t>
            </a:r>
            <a:r>
              <a:rPr lang="en-US" sz="1700" dirty="0"/>
              <a:t>, so snake on/off comparisons can be made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Analyzing power of polarimeter is unknown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Results reported in terms of raw asymmetry (proportional to polarization, good for relative measurements)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lvl="1"/>
            <a:r>
              <a:rPr lang="en-US" sz="1700" dirty="0"/>
              <a:t>Tune sweep of 0.08 units in 200 </a:t>
            </a:r>
            <a:r>
              <a:rPr lang="en-US" sz="1700" dirty="0" err="1"/>
              <a:t>ms</a:t>
            </a:r>
            <a:endParaRPr lang="en-US" sz="1700" dirty="0"/>
          </a:p>
        </p:txBody>
      </p:sp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1819F258-15F0-9B2A-80AC-3E7FE1E5A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441" y="692045"/>
            <a:ext cx="3867099" cy="25372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C194B0-686A-683F-2FB0-3B198C288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79" y="3603814"/>
            <a:ext cx="3136135" cy="308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650974-F12C-586E-8FCB-AEA6F91B697B}"/>
              </a:ext>
            </a:extLst>
          </p:cNvPr>
          <p:cNvSpPr txBox="1"/>
          <p:nvPr/>
        </p:nvSpPr>
        <p:spPr>
          <a:xfrm>
            <a:off x="7565441" y="4828973"/>
            <a:ext cx="48643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Qx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10253-900D-A2E9-B816-EF45D2DC7B29}"/>
              </a:ext>
            </a:extLst>
          </p:cNvPr>
          <p:cNvSpPr txBox="1"/>
          <p:nvPr/>
        </p:nvSpPr>
        <p:spPr>
          <a:xfrm>
            <a:off x="9222550" y="6341545"/>
            <a:ext cx="97287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pic>
        <p:nvPicPr>
          <p:cNvPr id="13" name="Picture 12" descr="Chart, line chart&#10;&#10;AI-generated content may be incorrect.">
            <a:extLst>
              <a:ext uri="{FF2B5EF4-FFF2-40B4-BE49-F238E27FC236}">
                <a16:creationId xmlns:a16="http://schemas.microsoft.com/office/drawing/2014/main" id="{C2AEC57A-8882-040E-4A57-D1C01EC66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570" y="3936450"/>
            <a:ext cx="2871675" cy="25522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4F2C59-58E9-3158-EDB5-A9FE5AFF31D1}"/>
              </a:ext>
            </a:extLst>
          </p:cNvPr>
          <p:cNvSpPr txBox="1"/>
          <p:nvPr/>
        </p:nvSpPr>
        <p:spPr>
          <a:xfrm rot="16200000">
            <a:off x="-199781" y="4828973"/>
            <a:ext cx="240753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AGS MM B-field (</a:t>
            </a:r>
            <a:r>
              <a:rPr lang="en-US" dirty="0" err="1"/>
              <a:t>kG</a:t>
            </a:r>
            <a:r>
              <a:rPr lang="en-US" dirty="0"/>
              <a:t>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89C031-4743-6A1D-FEA0-8B9A4F2BC75D}"/>
              </a:ext>
            </a:extLst>
          </p:cNvPr>
          <p:cNvSpPr txBox="1"/>
          <p:nvPr/>
        </p:nvSpPr>
        <p:spPr>
          <a:xfrm>
            <a:off x="3154684" y="3809872"/>
            <a:ext cx="1786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GƔ=45.5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9C8573-6FF3-CE34-1736-4CFB5FA43FFA}"/>
              </a:ext>
            </a:extLst>
          </p:cNvPr>
          <p:cNvSpPr txBox="1"/>
          <p:nvPr/>
        </p:nvSpPr>
        <p:spPr>
          <a:xfrm>
            <a:off x="2999081" y="5536429"/>
            <a:ext cx="1786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GƔ=7.24</a:t>
            </a:r>
          </a:p>
        </p:txBody>
      </p:sp>
    </p:spTree>
    <p:extLst>
      <p:ext uri="{BB962C8B-B14F-4D97-AF65-F5344CB8AC3E}">
        <p14:creationId xmlns:p14="http://schemas.microsoft.com/office/powerpoint/2010/main" val="4087557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7274C-DA4A-BC6B-EA0B-9A85840E7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pic>
        <p:nvPicPr>
          <p:cNvPr id="6" name="Picture 5" descr="A high angle view of a factory&#10;&#10;AI-generated content may be incorrect.">
            <a:extLst>
              <a:ext uri="{FF2B5EF4-FFF2-40B4-BE49-F238E27FC236}">
                <a16:creationId xmlns:a16="http://schemas.microsoft.com/office/drawing/2014/main" id="{688FE978-CB30-49E9-2D68-750FCBE09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84634" y="1043147"/>
            <a:ext cx="6030239" cy="45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82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4D601184-D1AD-1F01-AD6C-780CCB18C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042" y="454074"/>
            <a:ext cx="6450957" cy="4322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94AE1E-12C7-58F3-F914-1D69EA6C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08" y="6311"/>
            <a:ext cx="11049000" cy="595574"/>
          </a:xfrm>
        </p:spPr>
        <p:txBody>
          <a:bodyPr>
            <a:normAutofit fontScale="90000"/>
          </a:bodyPr>
          <a:lstStyle/>
          <a:p>
            <a:r>
              <a:rPr lang="en-US" dirty="0"/>
              <a:t>Skew quad scans, low energy, SNAKES 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84CF6D-E3FA-4603-9C0C-2C1C6B3B7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4E648-D502-01A8-53D0-635BAF2625F4}"/>
              </a:ext>
            </a:extLst>
          </p:cNvPr>
          <p:cNvSpPr txBox="1"/>
          <p:nvPr/>
        </p:nvSpPr>
        <p:spPr>
          <a:xfrm>
            <a:off x="567160" y="925975"/>
            <a:ext cx="50002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Scan two skew quad strengths expected to 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K07 -&gt; In phase with snake term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I07  -&gt; out of phase with snake term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dirty="0"/>
              <a:t>Comparison with full </a:t>
            </a:r>
            <a:r>
              <a:rPr lang="en-US" sz="1400" dirty="0" err="1"/>
              <a:t>Bmad</a:t>
            </a:r>
            <a:r>
              <a:rPr lang="en-US" sz="1400" dirty="0"/>
              <a:t> tracking (with idealized “flat” orbit)</a:t>
            </a:r>
          </a:p>
          <a:p>
            <a:endParaRPr lang="en-US" sz="1400" dirty="0"/>
          </a:p>
          <a:p>
            <a:r>
              <a:rPr lang="en-US" sz="1400" dirty="0"/>
              <a:t>Reasonably good: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Accurately predicts maxima (so </a:t>
            </a:r>
            <a:r>
              <a:rPr lang="en-US" sz="1400" dirty="0">
                <a:solidFill>
                  <a:srgbClr val="FF0000"/>
                </a:solidFill>
              </a:rPr>
              <a:t>the </a:t>
            </a:r>
            <a:r>
              <a:rPr lang="en-US" sz="1400" i="1" dirty="0">
                <a:solidFill>
                  <a:srgbClr val="FF0000"/>
                </a:solidFill>
              </a:rPr>
              <a:t>phases </a:t>
            </a:r>
            <a:r>
              <a:rPr lang="en-US" sz="1400" dirty="0">
                <a:solidFill>
                  <a:srgbClr val="FF0000"/>
                </a:solidFill>
              </a:rPr>
              <a:t>are well predicted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Disagrees (for K07) when resonance drive is large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More depolarization predicted by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Might be driven by orbit effects via feed-down</a:t>
            </a:r>
          </a:p>
          <a:p>
            <a:pPr lvl="1"/>
            <a:endParaRPr lang="en-US" sz="1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AC2C86F-6836-0B52-F858-43B63FC85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48484"/>
              </p:ext>
            </p:extLst>
          </p:nvPr>
        </p:nvGraphicFramePr>
        <p:xfrm>
          <a:off x="1020735" y="3902558"/>
          <a:ext cx="3423942" cy="277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971">
                  <a:extLst>
                    <a:ext uri="{9D8B030D-6E8A-4147-A177-3AD203B41FA5}">
                      <a16:colId xmlns:a16="http://schemas.microsoft.com/office/drawing/2014/main" val="836308471"/>
                    </a:ext>
                  </a:extLst>
                </a:gridCol>
                <a:gridCol w="1711971">
                  <a:extLst>
                    <a:ext uri="{9D8B030D-6E8A-4147-A177-3AD203B41FA5}">
                      <a16:colId xmlns:a16="http://schemas.microsoft.com/office/drawing/2014/main" val="2354417919"/>
                    </a:ext>
                  </a:extLst>
                </a:gridCol>
              </a:tblGrid>
              <a:tr h="305235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521372"/>
                  </a:ext>
                </a:extLst>
              </a:tr>
              <a:tr h="305235">
                <a:tc>
                  <a:txBody>
                    <a:bodyPr/>
                    <a:lstStyle/>
                    <a:p>
                      <a:r>
                        <a:rPr lang="en-US" sz="1400" dirty="0" err="1"/>
                        <a:t>Gɣ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7.24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552183"/>
                  </a:ext>
                </a:extLst>
              </a:tr>
              <a:tr h="412633">
                <a:tc>
                  <a:txBody>
                    <a:bodyPr/>
                    <a:lstStyle/>
                    <a:p>
                      <a:r>
                        <a:rPr lang="en-US" sz="1400" dirty="0" err="1"/>
                        <a:t>ΔQx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333347"/>
                  </a:ext>
                </a:extLst>
              </a:tr>
              <a:tr h="508725">
                <a:tc>
                  <a:txBody>
                    <a:bodyPr/>
                    <a:lstStyle/>
                    <a:p>
                      <a:r>
                        <a:rPr lang="en-US" sz="1400" dirty="0"/>
                        <a:t>Tune ramp length [</a:t>
                      </a:r>
                      <a:r>
                        <a:rPr lang="en-US" sz="1400" dirty="0" err="1"/>
                        <a:t>ms</a:t>
                      </a:r>
                      <a:r>
                        <a:rPr lang="en-US" sz="14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531255"/>
                  </a:ext>
                </a:extLst>
              </a:tr>
              <a:tr h="412633">
                <a:tc>
                  <a:txBody>
                    <a:bodyPr/>
                    <a:lstStyle/>
                    <a:p>
                      <a:r>
                        <a:rPr lang="en-US" sz="1400" dirty="0"/>
                        <a:t>Crossing rate (⍺)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1.7 x 10</a:t>
                      </a:r>
                      <a:r>
                        <a:rPr lang="en-US" sz="1400" baseline="30000" dirty="0"/>
                        <a:t>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3778"/>
                  </a:ext>
                </a:extLst>
              </a:tr>
              <a:tr h="412633">
                <a:tc>
                  <a:txBody>
                    <a:bodyPr/>
                    <a:lstStyle/>
                    <a:p>
                      <a:r>
                        <a:rPr lang="en-US" sz="1400" dirty="0"/>
                        <a:t>Hor emit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2 um (rms, norm)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617717"/>
                  </a:ext>
                </a:extLst>
              </a:tr>
              <a:tr h="412633">
                <a:tc>
                  <a:txBody>
                    <a:bodyPr/>
                    <a:lstStyle/>
                    <a:p>
                      <a:r>
                        <a:rPr lang="en-US" sz="1400" dirty="0"/>
                        <a:t>Long. emit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0.5 eVs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32467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7460768-9118-AB33-71E2-318127321EBF}"/>
              </a:ext>
            </a:extLst>
          </p:cNvPr>
          <p:cNvSpPr txBox="1"/>
          <p:nvPr/>
        </p:nvSpPr>
        <p:spPr>
          <a:xfrm>
            <a:off x="7222602" y="4992604"/>
            <a:ext cx="306577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COMPARISON WITH </a:t>
            </a:r>
            <a:r>
              <a:rPr lang="en-US" dirty="0" err="1"/>
              <a:t>Bmad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80389-2AAA-33F1-8DF9-3B64C12FE16D}"/>
              </a:ext>
            </a:extLst>
          </p:cNvPr>
          <p:cNvSpPr txBox="1"/>
          <p:nvPr/>
        </p:nvSpPr>
        <p:spPr>
          <a:xfrm>
            <a:off x="6002056" y="5393265"/>
            <a:ext cx="532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Bmad</a:t>
            </a:r>
            <a:r>
              <a:rPr lang="en-US" dirty="0"/>
              <a:t> = Full 6D tracking simulation of res crossing</a:t>
            </a:r>
          </a:p>
        </p:txBody>
      </p:sp>
    </p:spTree>
    <p:extLst>
      <p:ext uri="{BB962C8B-B14F-4D97-AF65-F5344CB8AC3E}">
        <p14:creationId xmlns:p14="http://schemas.microsoft.com/office/powerpoint/2010/main" val="349585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766FC-1420-DD05-1548-F9DCC6588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8274D-D723-D9E4-CF6B-733EE816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22859" y="454074"/>
            <a:ext cx="6287323" cy="43225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5391484-1B76-2FE5-BDEF-91329E09C0A2}"/>
              </a:ext>
            </a:extLst>
          </p:cNvPr>
          <p:cNvSpPr txBox="1">
            <a:spLocks/>
          </p:cNvSpPr>
          <p:nvPr/>
        </p:nvSpPr>
        <p:spPr>
          <a:xfrm>
            <a:off x="247408" y="6311"/>
            <a:ext cx="11049000" cy="595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Skew quad scans, low energy, SNAKES ON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9BC3F88-BBD1-D085-208B-224A70F80E7B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9A5EB8-DA28-3C68-CBB5-A583F961B6D2}"/>
              </a:ext>
            </a:extLst>
          </p:cNvPr>
          <p:cNvSpPr txBox="1"/>
          <p:nvPr/>
        </p:nvSpPr>
        <p:spPr>
          <a:xfrm>
            <a:off x="571500" y="601885"/>
            <a:ext cx="5000264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Comparison with SPRINT predictions shows basically 90° phase error</a:t>
            </a:r>
          </a:p>
          <a:p>
            <a:endParaRPr lang="en-US" sz="1500" dirty="0"/>
          </a:p>
          <a:p>
            <a:r>
              <a:rPr lang="en-US" sz="1500" dirty="0"/>
              <a:t>Effects of K07 and I07 look swapped</a:t>
            </a:r>
          </a:p>
          <a:p>
            <a:endParaRPr lang="en-US" sz="1500" dirty="0"/>
          </a:p>
          <a:p>
            <a:r>
              <a:rPr lang="en-US" sz="1500" dirty="0"/>
              <a:t>It’s the MODELs that don’t agree with each other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Bmad</a:t>
            </a:r>
            <a:r>
              <a:rPr lang="en-US" sz="1500" dirty="0"/>
              <a:t> agrees with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SPRINT calculation doesn’t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n-US" sz="1500" dirty="0"/>
              <a:t>In SPRINT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Absolute phase is not defined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Response matrix determined by numerical differences from small changes in each skew quad (forms the response matrix), possible this is buggy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Resonance calculation itself is probably 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Model of snake optics implemented in SPRINT is very crude, worst at low E</a:t>
            </a:r>
          </a:p>
          <a:p>
            <a:pPr lvl="1"/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D6A42-7255-A828-44ED-9A819AEA8A57}"/>
              </a:ext>
            </a:extLst>
          </p:cNvPr>
          <p:cNvSpPr txBox="1"/>
          <p:nvPr/>
        </p:nvSpPr>
        <p:spPr>
          <a:xfrm>
            <a:off x="7311804" y="4776609"/>
            <a:ext cx="330943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COMPARISON WITH SPRINT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45B08B-36FF-F469-4975-E8C9DD06B819}"/>
              </a:ext>
            </a:extLst>
          </p:cNvPr>
          <p:cNvSpPr txBox="1"/>
          <p:nvPr/>
        </p:nvSpPr>
        <p:spPr>
          <a:xfrm>
            <a:off x="361495" y="5059411"/>
            <a:ext cx="5734506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Heads up SPRINT-to-</a:t>
            </a:r>
            <a:r>
              <a:rPr lang="en-US" dirty="0" err="1"/>
              <a:t>Bmad</a:t>
            </a:r>
            <a:r>
              <a:rPr lang="en-US" dirty="0"/>
              <a:t> comparisons need to be made over full energy range (simple, single skew quad only over full energy, then snakes e.g.)</a:t>
            </a:r>
          </a:p>
          <a:p>
            <a:endParaRPr lang="en-US" dirty="0"/>
          </a:p>
          <a:p>
            <a:r>
              <a:rPr lang="en-US" dirty="0"/>
              <a:t>Previously only done near top energy (</a:t>
            </a:r>
            <a:r>
              <a:rPr lang="en-US" dirty="0" err="1"/>
              <a:t>Bmad</a:t>
            </a:r>
            <a:r>
              <a:rPr lang="en-US" dirty="0"/>
              <a:t> AGS was not mature)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F07330-3049-1656-8F91-6E1C57F3CE96}"/>
              </a:ext>
            </a:extLst>
          </p:cNvPr>
          <p:cNvSpPr txBox="1"/>
          <p:nvPr/>
        </p:nvSpPr>
        <p:spPr>
          <a:xfrm>
            <a:off x="7311804" y="5382228"/>
            <a:ext cx="378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SPRINT = resonance strength calculation </a:t>
            </a:r>
            <a:r>
              <a:rPr lang="en-US" dirty="0">
                <a:sym typeface="Wingdings" pitchFamily="2" charset="2"/>
              </a:rPr>
              <a:t> Froissart-Stora estimate of depolarization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495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5261A-E88E-D490-CBC3-A150FE911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84" y="17884"/>
            <a:ext cx="11049000" cy="641873"/>
          </a:xfrm>
        </p:spPr>
        <p:txBody>
          <a:bodyPr>
            <a:normAutofit fontScale="90000"/>
          </a:bodyPr>
          <a:lstStyle/>
          <a:p>
            <a:r>
              <a:rPr lang="en-US" dirty="0"/>
              <a:t>Resonance crossing without snakes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704BA-F6D6-4580-BE23-8956D3E12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FA7BC-F3C5-E204-AC97-F51676A3810F}"/>
              </a:ext>
            </a:extLst>
          </p:cNvPr>
          <p:cNvSpPr txBox="1"/>
          <p:nvPr/>
        </p:nvSpPr>
        <p:spPr>
          <a:xfrm>
            <a:off x="370390" y="879676"/>
            <a:ext cx="47919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Snakes off in both </a:t>
            </a:r>
            <a:r>
              <a:rPr lang="en-US" dirty="0" err="1"/>
              <a:t>Bmad</a:t>
            </a:r>
            <a:r>
              <a:rPr lang="en-US" dirty="0"/>
              <a:t> and AGS</a:t>
            </a:r>
          </a:p>
          <a:p>
            <a:endParaRPr lang="en-US" dirty="0"/>
          </a:p>
          <a:p>
            <a:r>
              <a:rPr lang="en-US" dirty="0"/>
              <a:t>Residual drive principally from </a:t>
            </a:r>
            <a:r>
              <a:rPr lang="en-US" dirty="0" err="1"/>
              <a:t>sextupole</a:t>
            </a:r>
            <a:r>
              <a:rPr lang="en-US" dirty="0"/>
              <a:t> feed-down of vertical orbit</a:t>
            </a:r>
          </a:p>
          <a:p>
            <a:endParaRPr lang="en-US" dirty="0"/>
          </a:p>
          <a:p>
            <a:r>
              <a:rPr lang="en-US" dirty="0" err="1"/>
              <a:t>Bmad</a:t>
            </a:r>
            <a:r>
              <a:rPr lang="en-US" dirty="0"/>
              <a:t> closed orbit fit to realistic </a:t>
            </a:r>
            <a:r>
              <a:rPr lang="en-US" i="1" dirty="0"/>
              <a:t>measured</a:t>
            </a:r>
            <a:r>
              <a:rPr lang="en-US" dirty="0"/>
              <a:t> orbit using only the orbit steerers (not survey misalignments)</a:t>
            </a:r>
          </a:p>
          <a:p>
            <a:endParaRPr lang="en-US" dirty="0"/>
          </a:p>
          <a:p>
            <a:r>
              <a:rPr lang="en-US" dirty="0"/>
              <a:t>Operational </a:t>
            </a:r>
            <a:r>
              <a:rPr lang="en-US" dirty="0" err="1"/>
              <a:t>chrom</a:t>
            </a:r>
            <a:r>
              <a:rPr lang="en-US" dirty="0"/>
              <a:t> currents </a:t>
            </a:r>
          </a:p>
          <a:p>
            <a:r>
              <a:rPr lang="en-US" dirty="0"/>
              <a:t>	H,V = (38 A, 31 A)</a:t>
            </a:r>
          </a:p>
          <a:p>
            <a:endParaRPr lang="en-US" dirty="0"/>
          </a:p>
          <a:p>
            <a:r>
              <a:rPr lang="en-US" dirty="0"/>
              <a:t>Model appears to accurate predict closed orbit effects (at least in the absence of snakes)</a:t>
            </a:r>
          </a:p>
          <a:p>
            <a:endParaRPr lang="en-US" dirty="0"/>
          </a:p>
        </p:txBody>
      </p:sp>
      <p:pic>
        <p:nvPicPr>
          <p:cNvPr id="6" name="Picture 5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1545D0BF-CD31-9856-2402-187EB393C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881" y="908143"/>
            <a:ext cx="3521821" cy="2308324"/>
          </a:xfrm>
          <a:prstGeom prst="rect">
            <a:avLst/>
          </a:prstGeom>
        </p:spPr>
      </p:pic>
      <p:pic>
        <p:nvPicPr>
          <p:cNvPr id="8" name="Picture 7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8E1C8100-66D9-AF0E-A83D-CC8EEACD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970" y="858497"/>
            <a:ext cx="3521820" cy="2407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9F08C0-189F-B803-BE1B-44B4EB1BD5D8}"/>
              </a:ext>
            </a:extLst>
          </p:cNvPr>
          <p:cNvSpPr txBox="1"/>
          <p:nvPr/>
        </p:nvSpPr>
        <p:spPr>
          <a:xfrm>
            <a:off x="5678514" y="723477"/>
            <a:ext cx="122341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Horizontal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1DB59-C14E-3C7F-A267-C83F708B22C6}"/>
              </a:ext>
            </a:extLst>
          </p:cNvPr>
          <p:cNvSpPr txBox="1"/>
          <p:nvPr/>
        </p:nvSpPr>
        <p:spPr>
          <a:xfrm>
            <a:off x="8990016" y="659757"/>
            <a:ext cx="9413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Vertical</a:t>
            </a:r>
          </a:p>
        </p:txBody>
      </p:sp>
      <p:pic>
        <p:nvPicPr>
          <p:cNvPr id="12" name="Picture 11" descr="Chart, line chart&#10;&#10;AI-generated content may be incorrect.">
            <a:extLst>
              <a:ext uri="{FF2B5EF4-FFF2-40B4-BE49-F238E27FC236}">
                <a16:creationId xmlns:a16="http://schemas.microsoft.com/office/drawing/2014/main" id="{4324AD45-FE44-D91D-5118-12230709B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412" y="3641534"/>
            <a:ext cx="4113434" cy="29088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399EC6-251B-D3FF-1C75-11E4BB5474B0}"/>
              </a:ext>
            </a:extLst>
          </p:cNvPr>
          <p:cNvSpPr txBox="1"/>
          <p:nvPr/>
        </p:nvSpPr>
        <p:spPr>
          <a:xfrm>
            <a:off x="5879939" y="3456868"/>
            <a:ext cx="214674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Bmad</a:t>
            </a:r>
            <a:r>
              <a:rPr lang="en-US" dirty="0"/>
              <a:t> spin tracking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26EAC-5DDE-C2C5-8209-7C0AEE195660}"/>
              </a:ext>
            </a:extLst>
          </p:cNvPr>
          <p:cNvSpPr txBox="1"/>
          <p:nvPr/>
        </p:nvSpPr>
        <p:spPr>
          <a:xfrm>
            <a:off x="8174621" y="4169845"/>
            <a:ext cx="3646989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Measured depolarization is 4% +/- 1%</a:t>
            </a:r>
          </a:p>
          <a:p>
            <a:r>
              <a:rPr lang="en-US" sz="1600" dirty="0"/>
              <a:t>Good agreement with orbit fit model</a:t>
            </a:r>
          </a:p>
        </p:txBody>
      </p:sp>
    </p:spTree>
    <p:extLst>
      <p:ext uri="{BB962C8B-B14F-4D97-AF65-F5344CB8AC3E}">
        <p14:creationId xmlns:p14="http://schemas.microsoft.com/office/powerpoint/2010/main" val="55914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ABD28-3CC4-76CB-C461-D543087D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0"/>
            <a:ext cx="11049000" cy="729205"/>
          </a:xfrm>
        </p:spPr>
        <p:txBody>
          <a:bodyPr/>
          <a:lstStyle/>
          <a:p>
            <a:r>
              <a:rPr lang="en-US" dirty="0"/>
              <a:t>Individual </a:t>
            </a:r>
            <a:r>
              <a:rPr lang="en-US" dirty="0" err="1"/>
              <a:t>sextupole</a:t>
            </a:r>
            <a:r>
              <a:rPr lang="en-US" dirty="0"/>
              <a:t> offsets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3178B9-DCD1-C470-AEB6-E1D256C8C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611" y="5471643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5A319-FBE7-30CC-317F-B5A56BECB2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88598" y="2030030"/>
            <a:ext cx="5524500" cy="380673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31787AD-7FE9-E44F-1BEF-A906FFE9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8" y="2988929"/>
            <a:ext cx="4629875" cy="385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3BD769-76FF-9AEA-2A6D-5A43136B5F8E}"/>
              </a:ext>
            </a:extLst>
          </p:cNvPr>
          <p:cNvSpPr txBox="1"/>
          <p:nvPr/>
        </p:nvSpPr>
        <p:spPr>
          <a:xfrm>
            <a:off x="590309" y="891251"/>
            <a:ext cx="5984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vertical bump at location of individual </a:t>
            </a:r>
            <a:r>
              <a:rPr lang="en-US" dirty="0" err="1"/>
              <a:t>sextupole</a:t>
            </a:r>
            <a:r>
              <a:rPr lang="en-US" dirty="0"/>
              <a:t> shows measurable effect on the crossing efficiency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Polarization transmission gets both worse and more erratic when the drive term is made larger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B1587-3A71-CF03-9928-53D01F586534}"/>
              </a:ext>
            </a:extLst>
          </p:cNvPr>
          <p:cNvSpPr txBox="1"/>
          <p:nvPr/>
        </p:nvSpPr>
        <p:spPr>
          <a:xfrm>
            <a:off x="6574420" y="1338960"/>
            <a:ext cx="5247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bump at G13 </a:t>
            </a:r>
            <a:r>
              <a:rPr lang="en-US" dirty="0" err="1"/>
              <a:t>sextupole</a:t>
            </a:r>
            <a:r>
              <a:rPr lang="en-US" dirty="0"/>
              <a:t>, snakes are on, so change is relative to the snake drive term: +/- 5 mm range limited by p.s.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75CBE-05B2-B95B-D291-3FD72BDC3064}"/>
              </a:ext>
            </a:extLst>
          </p:cNvPr>
          <p:cNvSpPr txBox="1"/>
          <p:nvPr/>
        </p:nvSpPr>
        <p:spPr>
          <a:xfrm>
            <a:off x="571499" y="2874982"/>
            <a:ext cx="358622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Difference orbit (local G13 bump)</a:t>
            </a:r>
          </a:p>
        </p:txBody>
      </p:sp>
    </p:spTree>
    <p:extLst>
      <p:ext uri="{BB962C8B-B14F-4D97-AF65-F5344CB8AC3E}">
        <p14:creationId xmlns:p14="http://schemas.microsoft.com/office/powerpoint/2010/main" val="987796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A142-A3E7-E20E-7718-9D134BE8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"/>
            <a:ext cx="11049000" cy="613458"/>
          </a:xfrm>
        </p:spPr>
        <p:txBody>
          <a:bodyPr>
            <a:normAutofit fontScale="90000"/>
          </a:bodyPr>
          <a:lstStyle/>
          <a:p>
            <a:r>
              <a:rPr lang="en-US" dirty="0"/>
              <a:t>AI, ML, Polarization and their difficulties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D9A025-7239-2423-E26D-84896B98C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C81F5-B057-B2C7-9356-031018D18929}"/>
              </a:ext>
            </a:extLst>
          </p:cNvPr>
          <p:cNvSpPr txBox="1"/>
          <p:nvPr/>
        </p:nvSpPr>
        <p:spPr>
          <a:xfrm>
            <a:off x="520861" y="763929"/>
            <a:ext cx="106671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polarization measurement takes ~5 minutes for a 2% precision (precision is proportional to sqrt(time of measurement)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general polarization measured at end of ramp, after all resonances crossed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of individual resonance crossings one by one is time consuming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errors are time dependent (over </a:t>
            </a:r>
            <a:r>
              <a:rPr lang="en-US" dirty="0" err="1"/>
              <a:t>days,weeks</a:t>
            </a:r>
            <a:r>
              <a:rPr lang="en-US" dirty="0"/>
              <a:t>), repeated optimizations are prohibitively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AI/ML based attack on polarization seems unlikely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Effort could be put on attacking the elements of the problem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Orbit and optics effects (Lucy’s talk re: orbit response)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Refinement of model inputs: snake and main magnet models (Eiad’s talk)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AGS orbit, tune and </a:t>
            </a:r>
            <a:r>
              <a:rPr lang="en-US" dirty="0" err="1"/>
              <a:t>chrom</a:t>
            </a:r>
            <a:r>
              <a:rPr lang="en-US" dirty="0"/>
              <a:t> controls is archaic in implementation and (in the case of the orbit) insufficient to efficiently maintain a full developed polarized beam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Ripe for digital twin effort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What to do?</a:t>
            </a:r>
          </a:p>
        </p:txBody>
      </p:sp>
    </p:spTree>
    <p:extLst>
      <p:ext uri="{BB962C8B-B14F-4D97-AF65-F5344CB8AC3E}">
        <p14:creationId xmlns:p14="http://schemas.microsoft.com/office/powerpoint/2010/main" val="2203050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CFFD-7880-698A-EA39-B8E1F7C3B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87334"/>
            <a:ext cx="11049000" cy="676596"/>
          </a:xfrm>
        </p:spPr>
        <p:txBody>
          <a:bodyPr>
            <a:normAutofit fontScale="90000"/>
          </a:bodyPr>
          <a:lstStyle/>
          <a:p>
            <a:r>
              <a:rPr lang="en-US" dirty="0"/>
              <a:t>AGS Model/Digital Twin: necessary elements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53B36-F7FD-66D0-BF9C-EEE68A8A9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0A004-15DE-B426-F123-7B35619AEC47}"/>
              </a:ext>
            </a:extLst>
          </p:cNvPr>
          <p:cNvSpPr txBox="1"/>
          <p:nvPr/>
        </p:nvSpPr>
        <p:spPr>
          <a:xfrm>
            <a:off x="462987" y="937549"/>
            <a:ext cx="115052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efforts so far have been to refine model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 lot of effort on model infrastructure and control capability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shouldn’t wait for a perfect model to implement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Current model is sufficiently precise to implement orbit control: will improve model agreement just to eliminate </a:t>
            </a:r>
            <a:r>
              <a:rPr lang="en-US" dirty="0" err="1">
                <a:solidFill>
                  <a:srgbClr val="FF0000"/>
                </a:solidFill>
              </a:rPr>
              <a:t>feedown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do we have to consider: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Implement design/trim functionality in control software of orbit/optics elements: orbit correctors, BLWs, tune and </a:t>
            </a:r>
            <a:r>
              <a:rPr lang="en-US" dirty="0" err="1"/>
              <a:t>chrom</a:t>
            </a:r>
            <a:r>
              <a:rPr lang="en-US" dirty="0"/>
              <a:t> supplies, snake compensation quadrupoles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Define a design orbit as a function of time in cycle: design orbit defined by BLWs (injection, snake compensation, extraction), “design” component of correctors, radial steering function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Radial steering either needs to be calibrated and included, or subtracted out (subtracted out is RHIC approach).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Complicated by diversity of controls: sometimes (</a:t>
            </a:r>
            <a:r>
              <a:rPr lang="en-US" dirty="0" err="1"/>
              <a:t>x,y</a:t>
            </a:r>
            <a:r>
              <a:rPr lang="en-US" dirty="0"/>
              <a:t>) pair functions, sometimes, </a:t>
            </a:r>
            <a:r>
              <a:rPr lang="en-US" dirty="0" err="1"/>
              <a:t>trigger+amplitude</a:t>
            </a:r>
            <a:r>
              <a:rPr lang="en-US" dirty="0"/>
              <a:t>.  Gamma-jump is gauss time, not real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Will require </a:t>
            </a:r>
            <a:r>
              <a:rPr lang="en-US" i="1" dirty="0"/>
              <a:t>considerable</a:t>
            </a:r>
            <a:r>
              <a:rPr lang="en-US" dirty="0"/>
              <a:t> re-tuning and re-optimization for polarized protons: present setup is accumulation of 20 years of unconstrained individual tweaks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ANY effort </a:t>
            </a:r>
            <a:r>
              <a:rPr lang="en-US">
                <a:solidFill>
                  <a:srgbClr val="FF0000"/>
                </a:solidFill>
              </a:rPr>
              <a:t>to improve </a:t>
            </a:r>
            <a:r>
              <a:rPr lang="en-US" dirty="0">
                <a:solidFill>
                  <a:srgbClr val="FF0000"/>
                </a:solidFill>
              </a:rPr>
              <a:t>overall control or modeling will be significantly hampered by present state of orbit control in the AGS (as evidence I offer every effort so far)</a:t>
            </a:r>
          </a:p>
        </p:txBody>
      </p:sp>
    </p:spTree>
    <p:extLst>
      <p:ext uri="{BB962C8B-B14F-4D97-AF65-F5344CB8AC3E}">
        <p14:creationId xmlns:p14="http://schemas.microsoft.com/office/powerpoint/2010/main" val="76219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97EF-A435-9304-3A8F-B9D1BE3F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29460"/>
            <a:ext cx="11049000" cy="711320"/>
          </a:xfrm>
        </p:spPr>
        <p:txBody>
          <a:bodyPr/>
          <a:lstStyle/>
          <a:p>
            <a:r>
              <a:rPr lang="en-US" dirty="0"/>
              <a:t>Parameters of an AGS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972CD-0AE5-F1B8-479D-C64FCFDBD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6DD2583-5353-8E26-0804-03F2039D0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83934"/>
              </p:ext>
            </p:extLst>
          </p:nvPr>
        </p:nvGraphicFramePr>
        <p:xfrm>
          <a:off x="732238" y="740780"/>
          <a:ext cx="7633287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421">
                  <a:extLst>
                    <a:ext uri="{9D8B030D-6E8A-4147-A177-3AD203B41FA5}">
                      <a16:colId xmlns:a16="http://schemas.microsoft.com/office/drawing/2014/main" val="504247377"/>
                    </a:ext>
                  </a:extLst>
                </a:gridCol>
                <a:gridCol w="2261287">
                  <a:extLst>
                    <a:ext uri="{9D8B030D-6E8A-4147-A177-3AD203B41FA5}">
                      <a16:colId xmlns:a16="http://schemas.microsoft.com/office/drawing/2014/main" val="2640993012"/>
                    </a:ext>
                  </a:extLst>
                </a:gridCol>
                <a:gridCol w="4349579">
                  <a:extLst>
                    <a:ext uri="{9D8B030D-6E8A-4147-A177-3AD203B41FA5}">
                      <a16:colId xmlns:a16="http://schemas.microsoft.com/office/drawing/2014/main" val="2581549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 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 orbit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946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u="none" dirty="0">
                          <a:solidFill>
                            <a:srgbClr val="FF0000"/>
                          </a:solidFill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Tune quads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Inj</a:t>
                      </a:r>
                      <a:r>
                        <a:rPr lang="en-US" dirty="0"/>
                        <a:t> BLW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563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Chrom sext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Csnk</a:t>
                      </a:r>
                      <a:r>
                        <a:rPr lang="en-US" dirty="0"/>
                        <a:t> BLW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330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Snake quads (7)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Xtrcn</a:t>
                      </a:r>
                      <a:r>
                        <a:rPr lang="en-US" dirty="0"/>
                        <a:t> BLW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408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baseline="-250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Ɣ</a:t>
                      </a:r>
                      <a:r>
                        <a:rPr lang="en-US" dirty="0"/>
                        <a:t>-jump quads (6)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 steering 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103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Ɣ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-jump time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Correctors [design component] (up to 96=48x2 planes)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499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Helical dipoles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0535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1ED2628-9B49-CA1F-33C3-DB3EF2DB7FC4}"/>
              </a:ext>
            </a:extLst>
          </p:cNvPr>
          <p:cNvSpPr txBox="1"/>
          <p:nvPr/>
        </p:nvSpPr>
        <p:spPr>
          <a:xfrm>
            <a:off x="8615112" y="1917216"/>
            <a:ext cx="3626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6 scalar values</a:t>
            </a:r>
          </a:p>
          <a:p>
            <a:r>
              <a:rPr lang="en-US" sz="1600" dirty="0"/>
              <a:t>17 design optical functions</a:t>
            </a:r>
          </a:p>
          <a:p>
            <a:r>
              <a:rPr lang="en-US" sz="1600" dirty="0"/>
              <a:t>8 design orbit function + 96 correctors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AF20BAC-A086-4EBD-2621-C4E3A5E50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473020"/>
              </p:ext>
            </p:extLst>
          </p:nvPr>
        </p:nvGraphicFramePr>
        <p:xfrm>
          <a:off x="732238" y="3772095"/>
          <a:ext cx="5620569" cy="2157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0569">
                  <a:extLst>
                    <a:ext uri="{9D8B030D-6E8A-4147-A177-3AD203B41FA5}">
                      <a16:colId xmlns:a16="http://schemas.microsoft.com/office/drawing/2014/main" val="4204390268"/>
                    </a:ext>
                  </a:extLst>
                </a:gridCol>
              </a:tblGrid>
              <a:tr h="405114">
                <a:tc>
                  <a:txBody>
                    <a:bodyPr/>
                    <a:lstStyle/>
                    <a:p>
                      <a:r>
                        <a:rPr lang="en-US" dirty="0"/>
                        <a:t>Trim elements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81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Stop-band corrector (N-poles) ~5-10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31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Coupling skew quads 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081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Spin res skew quads (15)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775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Correctors [trim component] (up to 96=48x2 planes)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141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7DD0EA6-7411-35B2-D5CF-56F49C894F50}"/>
              </a:ext>
            </a:extLst>
          </p:cNvPr>
          <p:cNvSpPr txBox="1"/>
          <p:nvPr/>
        </p:nvSpPr>
        <p:spPr>
          <a:xfrm>
            <a:off x="1518080" y="5901096"/>
            <a:ext cx="3542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~20 functions + 96 correctors</a:t>
            </a:r>
          </a:p>
          <a:p>
            <a:endParaRPr lang="en-US" sz="1600" dirty="0"/>
          </a:p>
          <a:p>
            <a:r>
              <a:rPr lang="en-US" sz="1600" dirty="0"/>
              <a:t>+ Slow extraction elements for HEET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F72161-F39A-481B-88E6-40B5E6BF9946}"/>
              </a:ext>
            </a:extLst>
          </p:cNvPr>
          <p:cNvSpPr txBox="1"/>
          <p:nvPr/>
        </p:nvSpPr>
        <p:spPr>
          <a:xfrm>
            <a:off x="8615112" y="151687"/>
            <a:ext cx="3527461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are scalar</a:t>
            </a:r>
          </a:p>
          <a:p>
            <a:r>
              <a:rPr lang="en-US" dirty="0"/>
              <a:t>Black are functions</a:t>
            </a:r>
          </a:p>
          <a:p>
            <a:r>
              <a:rPr lang="en-US" dirty="0"/>
              <a:t>“Function” = linearly interpolated (</a:t>
            </a:r>
            <a:r>
              <a:rPr lang="en-US" dirty="0" err="1"/>
              <a:t>x,y</a:t>
            </a:r>
            <a:r>
              <a:rPr lang="en-US" dirty="0"/>
              <a:t>) pairs except </a:t>
            </a:r>
            <a:r>
              <a:rPr lang="en-US" dirty="0" err="1"/>
              <a:t>Ɣ</a:t>
            </a:r>
            <a:r>
              <a:rPr lang="en-US" dirty="0"/>
              <a:t> which is combo of cubic and linear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65362B1-F2BD-BA0E-B739-87A47B5A2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041464"/>
              </p:ext>
            </p:extLst>
          </p:nvPr>
        </p:nvGraphicFramePr>
        <p:xfrm>
          <a:off x="6759146" y="4109787"/>
          <a:ext cx="5232692" cy="2189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2692">
                  <a:extLst>
                    <a:ext uri="{9D8B030D-6E8A-4147-A177-3AD203B41FA5}">
                      <a16:colId xmlns:a16="http://schemas.microsoft.com/office/drawing/2014/main" val="4204390268"/>
                    </a:ext>
                  </a:extLst>
                </a:gridCol>
              </a:tblGrid>
              <a:tr h="437231">
                <a:tc>
                  <a:txBody>
                    <a:bodyPr/>
                    <a:lstStyle/>
                    <a:p>
                      <a:r>
                        <a:rPr lang="en-US" dirty="0"/>
                        <a:t>RF elements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81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RF voltages (12)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31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Harmonic table: governs changes of h in each cavity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081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775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141728"/>
                  </a:ext>
                </a:extLst>
              </a:tr>
            </a:tbl>
          </a:graphicData>
        </a:graphic>
      </p:graphicFrame>
      <p:sp>
        <p:nvSpPr>
          <p:cNvPr id="15" name="Right Brace 14">
            <a:extLst>
              <a:ext uri="{FF2B5EF4-FFF2-40B4-BE49-F238E27FC236}">
                <a16:creationId xmlns:a16="http://schemas.microsoft.com/office/drawing/2014/main" id="{3153E9A0-2B28-05DB-6B6A-0CA964839B98}"/>
              </a:ext>
            </a:extLst>
          </p:cNvPr>
          <p:cNvSpPr/>
          <p:nvPr/>
        </p:nvSpPr>
        <p:spPr>
          <a:xfrm>
            <a:off x="8365525" y="1122744"/>
            <a:ext cx="249587" cy="24831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25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DE720-A8D8-5B3B-4317-ADE72E513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311289"/>
            <a:ext cx="11049000" cy="506626"/>
          </a:xfrm>
        </p:spPr>
        <p:txBody>
          <a:bodyPr>
            <a:normAutofit fontScale="90000"/>
          </a:bodyPr>
          <a:lstStyle/>
          <a:p>
            <a:r>
              <a:rPr lang="en-US" dirty="0"/>
              <a:t>Are horizontal resonance all that’s left?</a:t>
            </a:r>
            <a:br>
              <a:rPr lang="en-US" dirty="0"/>
            </a:br>
            <a:r>
              <a:rPr lang="en-US" sz="2200" b="0" dirty="0"/>
              <a:t>(Hint: probably not)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E6170E-C889-8537-06E2-C9B004F7E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73F81A1F-14A9-D7F1-D72F-5D787932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107" y="1278924"/>
            <a:ext cx="6594208" cy="52677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A54A61-47F9-70C3-C04D-8CBA425A3123}"/>
              </a:ext>
            </a:extLst>
          </p:cNvPr>
          <p:cNvSpPr/>
          <p:nvPr/>
        </p:nvSpPr>
        <p:spPr>
          <a:xfrm>
            <a:off x="5869459" y="1359244"/>
            <a:ext cx="5646856" cy="741406"/>
          </a:xfrm>
          <a:prstGeom prst="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F9429-2B36-F840-C0AF-35501ACFCAE2}"/>
              </a:ext>
            </a:extLst>
          </p:cNvPr>
          <p:cNvSpPr txBox="1"/>
          <p:nvPr/>
        </p:nvSpPr>
        <p:spPr>
          <a:xfrm>
            <a:off x="355257" y="1212894"/>
            <a:ext cx="4815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Nominally,  every vertical resonance is avoided*</a:t>
            </a:r>
          </a:p>
          <a:p>
            <a:endParaRPr lang="en-US" sz="1500" dirty="0"/>
          </a:p>
          <a:p>
            <a:r>
              <a:rPr lang="en-US" sz="1500" dirty="0"/>
              <a:t>These kinds of resonances produce a polarization “profile”, less polarization on the transverse outside of the beam</a:t>
            </a:r>
          </a:p>
          <a:p>
            <a:endParaRPr lang="en-US" sz="1500" dirty="0"/>
          </a:p>
          <a:p>
            <a:r>
              <a:rPr lang="en-US" sz="1500" dirty="0"/>
              <a:t>If they were GONE, the profile would be flat</a:t>
            </a:r>
          </a:p>
          <a:p>
            <a:r>
              <a:rPr lang="en-US" sz="1500" dirty="0"/>
              <a:t>--- it isn’t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C1CCE-BEF1-F22C-28F6-23AD46861635}"/>
              </a:ext>
            </a:extLst>
          </p:cNvPr>
          <p:cNvSpPr txBox="1"/>
          <p:nvPr/>
        </p:nvSpPr>
        <p:spPr>
          <a:xfrm>
            <a:off x="684176" y="6430434"/>
            <a:ext cx="10503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*the few early crossings *can* be avoided, polarization benefit too small to measure, intensity suffers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39F491-2620-E510-6E97-3C9FEFAF2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76" y="3553346"/>
            <a:ext cx="3540472" cy="25478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1358E9-9981-D4A3-ECE1-BA50BD89A12C}"/>
              </a:ext>
            </a:extLst>
          </p:cNvPr>
          <p:cNvSpPr txBox="1"/>
          <p:nvPr/>
        </p:nvSpPr>
        <p:spPr>
          <a:xfrm>
            <a:off x="432151" y="3224075"/>
            <a:ext cx="2082621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Polarization profile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13386E-2F65-E60A-E070-99C39BED23AD}"/>
              </a:ext>
            </a:extLst>
          </p:cNvPr>
          <p:cNvSpPr txBox="1"/>
          <p:nvPr/>
        </p:nvSpPr>
        <p:spPr>
          <a:xfrm>
            <a:off x="7355541" y="4457923"/>
            <a:ext cx="218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position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CAFAF-CFCC-9BC9-F4D9-4169F0E040BD}"/>
              </a:ext>
            </a:extLst>
          </p:cNvPr>
          <p:cNvSpPr txBox="1"/>
          <p:nvPr/>
        </p:nvSpPr>
        <p:spPr>
          <a:xfrm>
            <a:off x="3056526" y="512526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Intensity profile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78DAF5-A7D2-7FB6-2E7D-617E7D0DF2E9}"/>
              </a:ext>
            </a:extLst>
          </p:cNvPr>
          <p:cNvCxnSpPr/>
          <p:nvPr/>
        </p:nvCxnSpPr>
        <p:spPr>
          <a:xfrm flipH="1">
            <a:off x="2987667" y="5473050"/>
            <a:ext cx="463026" cy="121024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94A48BC-229A-91C0-5972-A21114602761}"/>
              </a:ext>
            </a:extLst>
          </p:cNvPr>
          <p:cNvSpPr txBox="1"/>
          <p:nvPr/>
        </p:nvSpPr>
        <p:spPr>
          <a:xfrm>
            <a:off x="3219180" y="438573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800FF"/>
                </a:solidFill>
              </a:rPr>
              <a:t>Polarization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FBBE68-5F06-DB06-3FF5-E930612B61B9}"/>
              </a:ext>
            </a:extLst>
          </p:cNvPr>
          <p:cNvCxnSpPr>
            <a:stCxn id="17" idx="1"/>
          </p:cNvCxnSpPr>
          <p:nvPr/>
        </p:nvCxnSpPr>
        <p:spPr>
          <a:xfrm flipH="1">
            <a:off x="2987667" y="4570399"/>
            <a:ext cx="231513" cy="87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081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IXINprofCompMeas_V_wJ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18" y="860921"/>
            <a:ext cx="6763265" cy="2199551"/>
          </a:xfrm>
          <a:prstGeom prst="rect">
            <a:avLst/>
          </a:prstGeom>
        </p:spPr>
      </p:pic>
      <p:pic>
        <p:nvPicPr>
          <p:cNvPr id="3" name="Picture 2" descr="HAIXINprofCompMeas_V_noJQ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22" y="3839722"/>
            <a:ext cx="6763265" cy="221090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92779" y="6224096"/>
            <a:ext cx="5327822" cy="405304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ja-JP" dirty="0"/>
              <a:t>Plots from </a:t>
            </a:r>
            <a:r>
              <a:rPr lang="ja-JP" altLang="en-US"/>
              <a:t>Haixin Huang</a:t>
            </a:r>
            <a:r>
              <a:rPr lang="en-US" altLang="ja-JP" dirty="0"/>
              <a:t>, Data from 2015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057400" y="64008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chemeClr val="bg2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EFD0FAA2-0353-4E4B-9D82-7D7E4F87B0F3}" type="slidenum">
              <a:rPr lang="ja-JP" altLang="en-US" smtClean="0"/>
              <a:pPr>
                <a:defRPr/>
              </a:pPr>
              <a:t>28</a:t>
            </a:fld>
            <a:endParaRPr lang="en-US" altLang="ja-JP">
              <a:solidFill>
                <a:srgbClr val="5E574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066800"/>
            <a:ext cx="230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(Simulation by </a:t>
            </a:r>
            <a:r>
              <a:rPr lang="en-US" dirty="0" err="1"/>
              <a:t>Yann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0" y="394292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JQ off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37011" y="142698"/>
            <a:ext cx="8966200" cy="533400"/>
          </a:xfrm>
        </p:spPr>
        <p:txBody>
          <a:bodyPr/>
          <a:lstStyle/>
          <a:p>
            <a:r>
              <a:rPr lang="en-US" sz="3100" dirty="0">
                <a:solidFill>
                  <a:srgbClr val="FF0000"/>
                </a:solidFill>
              </a:rPr>
              <a:t>AGS Vertical Polarization Profile Comparisons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0" y="96389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JQ 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459" y="803492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vertical polarization profile is developed between </a:t>
            </a:r>
            <a:r>
              <a:rPr lang="en-US" dirty="0" err="1"/>
              <a:t>Gγ</a:t>
            </a:r>
            <a:r>
              <a:rPr lang="en-US" dirty="0"/>
              <a:t>=13.5 and 31.5, across 12+, 36- and transition.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A894B-BEB5-25AF-0BEA-D911CB8DD7ED}"/>
              </a:ext>
            </a:extLst>
          </p:cNvPr>
          <p:cNvSpPr txBox="1"/>
          <p:nvPr/>
        </p:nvSpPr>
        <p:spPr>
          <a:xfrm>
            <a:off x="440724" y="1997839"/>
            <a:ext cx="47573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Acceleration with purely horizontal resonances and no </a:t>
            </a:r>
            <a:r>
              <a:rPr lang="en-US" dirty="0" err="1"/>
              <a:t>betatron</a:t>
            </a:r>
            <a:r>
              <a:rPr lang="en-US" dirty="0"/>
              <a:t> coupling would develop ONLY a horizontal profile</a:t>
            </a:r>
          </a:p>
          <a:p>
            <a:endParaRPr lang="en-US" dirty="0"/>
          </a:p>
          <a:p>
            <a:r>
              <a:rPr lang="en-US" dirty="0"/>
              <a:t>Vertical profile could develop from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Uncorrected vertical resonances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Horizontal resonances + mixing of </a:t>
            </a:r>
            <a:r>
              <a:rPr lang="en-US" dirty="0" err="1"/>
              <a:t>hor</a:t>
            </a:r>
            <a:r>
              <a:rPr lang="en-US" dirty="0"/>
              <a:t> profile into vertical via coupling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But we don’t observe significant emittance swapping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Development of vertical profile is a totally open question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30052-539A-3297-94C2-69B8207ECCC0}"/>
              </a:ext>
            </a:extLst>
          </p:cNvPr>
          <p:cNvSpPr txBox="1"/>
          <p:nvPr/>
        </p:nvSpPr>
        <p:spPr>
          <a:xfrm>
            <a:off x="7834183" y="2832006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“Ry” is a measure of profile steepness: 0 = flat, no resonances</a:t>
            </a:r>
          </a:p>
        </p:txBody>
      </p:sp>
    </p:spTree>
    <p:extLst>
      <p:ext uri="{BB962C8B-B14F-4D97-AF65-F5344CB8AC3E}">
        <p14:creationId xmlns:p14="http://schemas.microsoft.com/office/powerpoint/2010/main" val="522773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84248C-34B5-1203-0CF6-277FEC5A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2534" y="764681"/>
            <a:ext cx="3805306" cy="2950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1F5DDA-D117-6DC7-1082-157BB2E34F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074" y="4143608"/>
            <a:ext cx="3580802" cy="2291713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17B8E-3B48-3415-2599-DAF52EF4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274321"/>
            <a:ext cx="11049000" cy="704088"/>
          </a:xfrm>
        </p:spPr>
        <p:txBody>
          <a:bodyPr>
            <a:noAutofit/>
          </a:bodyPr>
          <a:lstStyle/>
          <a:p>
            <a:r>
              <a:rPr lang="en-US" sz="3600" dirty="0"/>
              <a:t>Remaining depolarization: where does it go?</a:t>
            </a:r>
            <a:br>
              <a:rPr lang="en-US" sz="3600" dirty="0"/>
            </a:br>
            <a:r>
              <a:rPr lang="en-US" sz="3600" dirty="0"/>
              <a:t>Misalignments?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220D6-DD97-C72A-07EB-1A61B53B9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978409"/>
            <a:ext cx="5582412" cy="2350007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Resonance associated with vertical motion probably still important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AGS Magnet survey/realignment effort</a:t>
            </a:r>
          </a:p>
          <a:p>
            <a:pPr marL="914400" lvl="1" indent="-457200"/>
            <a:r>
              <a:rPr lang="en-US" sz="1600" dirty="0"/>
              <a:t>all 240 AGS main magnets are combined function (dipole + quadrupole)</a:t>
            </a:r>
          </a:p>
          <a:p>
            <a:pPr marL="914400" lvl="1" indent="-457200"/>
            <a:r>
              <a:rPr lang="en-US" sz="1600" dirty="0"/>
              <a:t>No global realignment since the 90’s (smaller targeted effort in 2012)</a:t>
            </a:r>
          </a:p>
          <a:p>
            <a:pPr marL="914400" lvl="1" indent="-457200"/>
            <a:r>
              <a:rPr lang="en-US" sz="1600" dirty="0">
                <a:solidFill>
                  <a:srgbClr val="FF0000"/>
                </a:solidFill>
              </a:rPr>
              <a:t>Needs simulation assessment of impact on depolarizing resonances (ongoing)</a:t>
            </a:r>
          </a:p>
          <a:p>
            <a:pPr marL="914400" lvl="1" indent="-457200"/>
            <a:r>
              <a:rPr lang="en-US" sz="1600" dirty="0"/>
              <a:t>Also puts orbit closer to reach of existing (or moderately upgraded) correction magnets</a:t>
            </a:r>
          </a:p>
          <a:p>
            <a:pPr marL="914400" lvl="1" indent="-457200"/>
            <a:r>
              <a:rPr lang="en-US" sz="1600" dirty="0">
                <a:solidFill>
                  <a:srgbClr val="00B050"/>
                </a:solidFill>
              </a:rPr>
              <a:t>Realignment planned for post Run 25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B0EA8-5C64-F414-DF64-26AF573DA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46EC8-1D41-898C-4002-8E54C664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979"/>
          <a:stretch/>
        </p:blipFill>
        <p:spPr>
          <a:xfrm>
            <a:off x="9322219" y="4131927"/>
            <a:ext cx="2712301" cy="2256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E77281-017C-D96D-86D9-6B4899E9FC26}"/>
              </a:ext>
            </a:extLst>
          </p:cNvPr>
          <p:cNvSpPr txBox="1"/>
          <p:nvPr/>
        </p:nvSpPr>
        <p:spPr>
          <a:xfrm>
            <a:off x="251460" y="4739829"/>
            <a:ext cx="54178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Could use tools from EIC/HSR efforts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Resonance “portraits” have been useful in optimizing lattice design for HSR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Could be used to study impact of machine error on resonance 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3C231-ADA7-7F0C-9EDA-C10703ECCE6D}"/>
              </a:ext>
            </a:extLst>
          </p:cNvPr>
          <p:cNvSpPr txBox="1"/>
          <p:nvPr/>
        </p:nvSpPr>
        <p:spPr>
          <a:xfrm>
            <a:off x="5704501" y="5062995"/>
            <a:ext cx="41389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/>
              <a:t>Q</a:t>
            </a:r>
            <a:r>
              <a:rPr lang="en-US" sz="1600" baseline="-25000" dirty="0" err="1"/>
              <a:t>y</a:t>
            </a:r>
            <a:endParaRPr lang="en-US" sz="1600" baseline="-250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C8042F6-FB1F-336D-4165-CBD462464632}"/>
              </a:ext>
            </a:extLst>
          </p:cNvPr>
          <p:cNvSpPr/>
          <p:nvPr/>
        </p:nvSpPr>
        <p:spPr>
          <a:xfrm>
            <a:off x="8511391" y="4961367"/>
            <a:ext cx="1627094" cy="4709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689EE2-B455-2594-E88D-919FD72457F7}"/>
              </a:ext>
            </a:extLst>
          </p:cNvPr>
          <p:cNvSpPr txBox="1"/>
          <p:nvPr/>
        </p:nvSpPr>
        <p:spPr>
          <a:xfrm>
            <a:off x="6145647" y="3762595"/>
            <a:ext cx="554991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EIC HSR Lattice optimized to reduce resonance lines (</a:t>
            </a:r>
            <a:r>
              <a:rPr lang="en-US" sz="1600" baseline="30000" dirty="0"/>
              <a:t>3</a:t>
            </a:r>
            <a:r>
              <a:rPr lang="en-US" sz="1600" dirty="0"/>
              <a:t>He)</a:t>
            </a:r>
            <a:endParaRPr lang="en-US" sz="16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23C37C-C932-9FE2-C2C1-CBD792A86273}"/>
              </a:ext>
            </a:extLst>
          </p:cNvPr>
          <p:cNvSpPr txBox="1"/>
          <p:nvPr/>
        </p:nvSpPr>
        <p:spPr>
          <a:xfrm>
            <a:off x="7763890" y="786676"/>
            <a:ext cx="322876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AGS Main magnet misalignments</a:t>
            </a:r>
            <a:endParaRPr lang="en-US" sz="16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1F372-48CF-47E2-D7C4-D6577714513E}"/>
              </a:ext>
            </a:extLst>
          </p:cNvPr>
          <p:cNvSpPr txBox="1"/>
          <p:nvPr/>
        </p:nvSpPr>
        <p:spPr>
          <a:xfrm>
            <a:off x="8191356" y="648866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(HSR modeling by </a:t>
            </a:r>
            <a:r>
              <a:rPr lang="en-US" dirty="0" err="1"/>
              <a:t>Eiad</a:t>
            </a:r>
            <a:r>
              <a:rPr lang="en-US" dirty="0"/>
              <a:t> </a:t>
            </a:r>
            <a:r>
              <a:rPr lang="en-US" dirty="0" err="1"/>
              <a:t>Hamwi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976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C2707-0D1C-7D33-1DD3-CFD4A6B35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6" name="Picture 5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6A122FAE-D836-FBD6-9B0E-2C58F40B8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19220" y="973367"/>
            <a:ext cx="5753559" cy="431516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B7C330-A8BA-9376-B32A-DC415C91BBF7}"/>
              </a:ext>
            </a:extLst>
          </p:cNvPr>
          <p:cNvCxnSpPr/>
          <p:nvPr/>
        </p:nvCxnSpPr>
        <p:spPr>
          <a:xfrm flipH="1">
            <a:off x="6400800" y="2013995"/>
            <a:ext cx="358815" cy="2430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011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F08D-B50C-38DD-74B2-0C98435A8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76280"/>
            <a:ext cx="11049000" cy="653447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Instrumentation and Beam control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5BA70-D72F-DC78-170C-DD66643A4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52" y="1003823"/>
            <a:ext cx="5887173" cy="531277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Turn-by-turn BPMs</a:t>
            </a:r>
          </a:p>
          <a:p>
            <a:pPr marL="914400" lvl="1" indent="-457200"/>
            <a:r>
              <a:rPr lang="en-US" sz="2200" dirty="0"/>
              <a:t>Fast turnaround optics measurements</a:t>
            </a:r>
          </a:p>
          <a:p>
            <a:pPr marL="914400" lvl="1" indent="-457200"/>
            <a:r>
              <a:rPr lang="en-US" sz="2200" dirty="0"/>
              <a:t>Driving term localization (e.g. linear coupling)</a:t>
            </a:r>
          </a:p>
          <a:p>
            <a:pPr marL="914400" lvl="1" indent="-457200"/>
            <a:r>
              <a:rPr lang="en-US" sz="2200" dirty="0"/>
              <a:t>Complementary to 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0" indent="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Tune meter Baseband tune (BBQ) pickup</a:t>
            </a:r>
          </a:p>
          <a:p>
            <a:pPr marL="914400" lvl="1" indent="-457200"/>
            <a:r>
              <a:rPr lang="en-US" sz="2200" dirty="0"/>
              <a:t>Much higher signal to noise</a:t>
            </a:r>
          </a:p>
          <a:p>
            <a:pPr marL="914400" lvl="1" indent="-457200"/>
            <a:r>
              <a:rPr lang="en-US" sz="2200" dirty="0"/>
              <a:t>Important for horizontal precision (high </a:t>
            </a:r>
            <a:r>
              <a:rPr lang="en-US" sz="2200" dirty="0" err="1"/>
              <a:t>chrom</a:t>
            </a:r>
            <a:r>
              <a:rPr lang="en-US" sz="2200" dirty="0"/>
              <a:t>, low signal)</a:t>
            </a:r>
          </a:p>
          <a:p>
            <a:pPr marL="914400" lvl="1" indent="-457200"/>
            <a:r>
              <a:rPr lang="en-US" sz="2200" dirty="0"/>
              <a:t>Possibility of feedback/feedforward stabilization</a:t>
            </a:r>
          </a:p>
          <a:p>
            <a:pPr marL="914400" lvl="1" indent="-457200"/>
            <a:r>
              <a:rPr lang="en-US" sz="2200" dirty="0"/>
              <a:t>Used to great effect at RHIC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F7F81-3BAB-B8D1-5A48-71D40394D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1089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C181722-B1EC-B280-9723-7B9A2654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287" y="829727"/>
            <a:ext cx="3517559" cy="2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166436-37A3-7301-9515-48BA202C258D}"/>
              </a:ext>
            </a:extLst>
          </p:cNvPr>
          <p:cNvSpPr txBox="1"/>
          <p:nvPr/>
        </p:nvSpPr>
        <p:spPr>
          <a:xfrm>
            <a:off x="6515705" y="1113842"/>
            <a:ext cx="420307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RHIC TBT Beta Function Measurement</a:t>
            </a:r>
          </a:p>
        </p:txBody>
      </p:sp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D2C4EA14-0AE4-16A5-9942-3DA39C4E24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743"/>
          <a:stretch>
            <a:fillRect/>
          </a:stretch>
        </p:blipFill>
        <p:spPr>
          <a:xfrm>
            <a:off x="6758780" y="3944574"/>
            <a:ext cx="3517559" cy="237202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25B0B93-1DDD-50FD-5DC0-A1179DAAF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945" y="4459763"/>
            <a:ext cx="2675092" cy="22219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564BF4B9-935E-0685-23E0-A9F0B70BB290}"/>
              </a:ext>
            </a:extLst>
          </p:cNvPr>
          <p:cNvSpPr/>
          <p:nvPr/>
        </p:nvSpPr>
        <p:spPr>
          <a:xfrm>
            <a:off x="8860317" y="5289630"/>
            <a:ext cx="655851" cy="1273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C9F581-211F-37C9-7512-F5D899B8C06E}"/>
              </a:ext>
            </a:extLst>
          </p:cNvPr>
          <p:cNvSpPr txBox="1"/>
          <p:nvPr/>
        </p:nvSpPr>
        <p:spPr>
          <a:xfrm>
            <a:off x="6354328" y="3817253"/>
            <a:ext cx="217687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Standard TBT BPM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54B28-68C3-99AD-EDA1-12FDBA2D9291}"/>
              </a:ext>
            </a:extLst>
          </p:cNvPr>
          <p:cNvSpPr txBox="1"/>
          <p:nvPr/>
        </p:nvSpPr>
        <p:spPr>
          <a:xfrm>
            <a:off x="10098749" y="4769905"/>
            <a:ext cx="13388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BBQ signal</a:t>
            </a:r>
          </a:p>
        </p:txBody>
      </p:sp>
    </p:spTree>
    <p:extLst>
      <p:ext uri="{BB962C8B-B14F-4D97-AF65-F5344CB8AC3E}">
        <p14:creationId xmlns:p14="http://schemas.microsoft.com/office/powerpoint/2010/main" val="1134853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042C-045B-8DB6-9F99-A7E11AF0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91" y="4670"/>
            <a:ext cx="11049000" cy="739588"/>
          </a:xfrm>
        </p:spPr>
        <p:txBody>
          <a:bodyPr>
            <a:normAutofit/>
          </a:bodyPr>
          <a:lstStyle/>
          <a:p>
            <a:r>
              <a:rPr lang="en-US" sz="3600" dirty="0"/>
              <a:t>Brookhaven Accelerator Complex Scheduling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6E323A-952E-D7B9-27D5-5C39D6A45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7B581-E0D2-BAE0-5AC4-25577A3FA002}"/>
              </a:ext>
            </a:extLst>
          </p:cNvPr>
          <p:cNvSpPr txBox="1"/>
          <p:nvPr/>
        </p:nvSpPr>
        <p:spPr>
          <a:xfrm>
            <a:off x="389965" y="820271"/>
            <a:ext cx="1108508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of RHIC physics program nominally: Dec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extension of (up to) order 6-8 weeks (</a:t>
            </a:r>
            <a:r>
              <a:rPr lang="en-US" i="1" dirty="0"/>
              <a:t>very ambiguous)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Extended operation all involved polarized protons in the 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Linac (polarized protons) become available for studies early-mid Nov (independent of RHIC run extension)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Last extended running for a while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Likely to be very tightly packed schedule (”no snake” studies are much easier to work 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u="sng" dirty="0"/>
              <a:t>The Middle Ages</a:t>
            </a:r>
            <a:r>
              <a:rPr lang="en-US" dirty="0"/>
              <a:t> (the period between RHIC shutdown and start of EIC)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NSRL operations in Booster continue as normal (study time negotiable)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AGS planned to operate (on average) two months a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Longer operations with longer shutdowns probably preferable (4 months every 2 years, </a:t>
            </a:r>
            <a:r>
              <a:rPr lang="en-US" dirty="0" err="1"/>
              <a:t>e.g</a:t>
            </a:r>
            <a:r>
              <a:rPr lang="en-US" dirty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EIC related priorities are demonstrating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polarized He-3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general polarized beam developments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Other programs proposed but not yet planned: HEET,  </a:t>
            </a:r>
            <a:r>
              <a:rPr lang="en-US" dirty="0" err="1"/>
              <a:t>AtR</a:t>
            </a:r>
            <a:r>
              <a:rPr lang="en-US" dirty="0"/>
              <a:t> test beams</a:t>
            </a:r>
          </a:p>
        </p:txBody>
      </p:sp>
    </p:spTree>
    <p:extLst>
      <p:ext uri="{BB962C8B-B14F-4D97-AF65-F5344CB8AC3E}">
        <p14:creationId xmlns:p14="http://schemas.microsoft.com/office/powerpoint/2010/main" val="3152104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35B94-BADC-4296-02D3-825276136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65" y="176280"/>
            <a:ext cx="11049000" cy="33921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1D054-AB8D-0A58-27D8-600A900AF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33" y="676446"/>
            <a:ext cx="11049000" cy="4207185"/>
          </a:xfrm>
        </p:spPr>
        <p:txBody>
          <a:bodyPr>
            <a:normAutofit fontScale="92500"/>
          </a:bodyPr>
          <a:lstStyle/>
          <a:p>
            <a:r>
              <a:rPr lang="en-US" dirty="0"/>
              <a:t>Remaining sources of depolarization in AGS are likely: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Incomplete correction of low energy horizontal resonances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Disagreement between </a:t>
            </a:r>
            <a:r>
              <a:rPr lang="en-US" dirty="0" err="1"/>
              <a:t>Bmad</a:t>
            </a:r>
            <a:r>
              <a:rPr lang="en-US" dirty="0"/>
              <a:t> and SPRINT needs </a:t>
            </a:r>
            <a:r>
              <a:rPr lang="en-US" dirty="0" err="1"/>
              <a:t>followup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Not-well-understood development of vertical polarization profile</a:t>
            </a:r>
          </a:p>
          <a:p>
            <a:pPr marL="0" indent="0"/>
            <a:r>
              <a:rPr lang="en-US" dirty="0"/>
              <a:t>Closed orbit feed-down effects are low-hanging fruit for correction efforts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Direct removal of depolarizing drive terms (</a:t>
            </a:r>
            <a:r>
              <a:rPr lang="en-US" dirty="0" err="1"/>
              <a:t>sextupole</a:t>
            </a:r>
            <a:r>
              <a:rPr lang="en-US" dirty="0"/>
              <a:t> feed-down)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Simplifies every modeling effort going forward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AGS seems for implementation of Digital Twin infrastructure (at least up to the point of orbit control)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B249-07B6-3653-1020-96B57F784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87343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7A139-B022-7C38-2581-C184B2A51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86AFFE-A0EA-1B48-90E0-98E48E19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64341" y="1123838"/>
            <a:ext cx="5753559" cy="4315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E6C73-89CA-118E-AEB2-4C530DBD171C}"/>
              </a:ext>
            </a:extLst>
          </p:cNvPr>
          <p:cNvSpPr txBox="1"/>
          <p:nvPr/>
        </p:nvSpPr>
        <p:spPr>
          <a:xfrm>
            <a:off x="705573" y="1650206"/>
            <a:ext cx="3345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Papyrus" panose="020B0602040200020303" pitchFamily="34" charset="77"/>
              </a:rPr>
              <a:t>Archaeological evidence of an ancient BNL-Cornell</a:t>
            </a:r>
          </a:p>
          <a:p>
            <a:r>
              <a:rPr lang="en-US" sz="2500" dirty="0">
                <a:latin typeface="Papyrus" panose="020B0602040200020303" pitchFamily="34" charset="77"/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3704205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59807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5B91E-D1B1-E808-45FE-510BE7467C6B}"/>
              </a:ext>
            </a:extLst>
          </p:cNvPr>
          <p:cNvSpPr txBox="1"/>
          <p:nvPr/>
        </p:nvSpPr>
        <p:spPr>
          <a:xfrm>
            <a:off x="723481" y="1376624"/>
            <a:ext cx="65476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Polarization and resonances in the 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Polarization measurements and the difficulty of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Indirect lines of improvement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Optics and improvement of corrections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Locating unknown sources of depolarization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Improved timing of corrections (later talk)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Measurements at low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Single, slow resonance crossing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D0788B-8124-0741-8224-F61198A533F2}"/>
              </a:ext>
            </a:extLst>
          </p:cNvPr>
          <p:cNvSpPr txBox="1">
            <a:spLocks/>
          </p:cNvSpPr>
          <p:nvPr/>
        </p:nvSpPr>
        <p:spPr>
          <a:xfrm>
            <a:off x="55606" y="36402"/>
            <a:ext cx="7540119" cy="59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RHIC </a:t>
            </a:r>
            <a:r>
              <a:rPr lang="en-US" sz="3600" dirty="0">
                <a:latin typeface="+mj-lt"/>
                <a:ea typeface="+mj-ea"/>
                <a:cs typeface="+mj-cs"/>
              </a:rPr>
              <a:t>Accelerator Complex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586F8-1B55-FC4E-90C9-FD47C1479711}"/>
              </a:ext>
            </a:extLst>
          </p:cNvPr>
          <p:cNvGrpSpPr/>
          <p:nvPr/>
        </p:nvGrpSpPr>
        <p:grpSpPr>
          <a:xfrm>
            <a:off x="5572745" y="1143275"/>
            <a:ext cx="6514736" cy="4165583"/>
            <a:chOff x="568297" y="771404"/>
            <a:chExt cx="6514736" cy="416558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10E4FBC-9B69-DC4B-BA37-EAFE4916E7B2}"/>
                </a:ext>
              </a:extLst>
            </p:cNvPr>
            <p:cNvGrpSpPr/>
            <p:nvPr/>
          </p:nvGrpSpPr>
          <p:grpSpPr>
            <a:xfrm>
              <a:off x="568297" y="771404"/>
              <a:ext cx="6514736" cy="4165583"/>
              <a:chOff x="3027413" y="879362"/>
              <a:chExt cx="9136868" cy="5842199"/>
            </a:xfrm>
          </p:grpSpPr>
          <p:pic>
            <p:nvPicPr>
              <p:cNvPr id="5" name="Picture 4" descr="2012-0710 RHIC complex aerial 3.jpg">
                <a:extLst>
                  <a:ext uri="{FF2B5EF4-FFF2-40B4-BE49-F238E27FC236}">
                    <a16:creationId xmlns:a16="http://schemas.microsoft.com/office/drawing/2014/main" id="{F89AD554-778F-C442-A060-E28BD9F14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7413" y="879362"/>
                <a:ext cx="9136868" cy="5842199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92D153F-929B-0744-9AB6-702EE30953E3}"/>
                  </a:ext>
                </a:extLst>
              </p:cNvPr>
              <p:cNvSpPr/>
              <p:nvPr/>
            </p:nvSpPr>
            <p:spPr>
              <a:xfrm rot="20700000">
                <a:off x="10169611" y="5523471"/>
                <a:ext cx="308919" cy="12356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2BA2882-7811-1049-80B8-231A4E5D859B}"/>
                  </a:ext>
                </a:extLst>
              </p:cNvPr>
              <p:cNvSpPr/>
              <p:nvPr/>
            </p:nvSpPr>
            <p:spPr>
              <a:xfrm rot="20700000">
                <a:off x="10556792" y="5428734"/>
                <a:ext cx="308919" cy="12356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7C26712-D01D-3A45-8FDE-37C0B6005F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2270" y="5263978"/>
                <a:ext cx="3580975" cy="71466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9BE42B7-A008-1E43-A87A-28901FD522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33245" y="5251621"/>
                <a:ext cx="88982" cy="1268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8D7194-F60A-944B-A15B-16287214317E}"/>
                  </a:ext>
                </a:extLst>
              </p:cNvPr>
              <p:cNvCxnSpPr>
                <a:cxnSpLocks/>
                <a:stCxn id="8" idx="3"/>
              </p:cNvCxnSpPr>
              <p:nvPr/>
            </p:nvCxnSpPr>
            <p:spPr>
              <a:xfrm flipV="1">
                <a:off x="10860448" y="5390862"/>
                <a:ext cx="143879" cy="59679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3FF20AF-3ECC-D742-A8C1-598E49105D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6580" y="4565436"/>
                <a:ext cx="2315690" cy="1413202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1D05F94-0672-5C4D-8570-F0BDA99F0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9773" y="4275438"/>
                <a:ext cx="56807" cy="289998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6CCBD7-A8AA-6E4F-82C0-051B82184E9C}"/>
                  </a:ext>
                </a:extLst>
              </p:cNvPr>
              <p:cNvSpPr txBox="1"/>
              <p:nvPr/>
            </p:nvSpPr>
            <p:spPr>
              <a:xfrm>
                <a:off x="8204273" y="5940837"/>
                <a:ext cx="2283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Tandem van de Graaff</a:t>
                </a:r>
              </a:p>
            </p:txBody>
          </p:sp>
        </p:grp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4F369442-AE99-304B-88D6-8B04A08BA6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0143" y="1746921"/>
              <a:ext cx="5103661" cy="14051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4452F6-E41D-5841-B800-E17DE308D174}"/>
                </a:ext>
              </a:extLst>
            </p:cNvPr>
            <p:cNvSpPr txBox="1"/>
            <p:nvPr/>
          </p:nvSpPr>
          <p:spPr>
            <a:xfrm>
              <a:off x="4730388" y="1394214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~1.2 km</a:t>
              </a: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5B03A59-EC39-7C48-A4F8-78E5575984D6}"/>
              </a:ext>
            </a:extLst>
          </p:cNvPr>
          <p:cNvGraphicFramePr>
            <a:graphicFrameLocks noGrp="1"/>
          </p:cNvGraphicFramePr>
          <p:nvPr/>
        </p:nvGraphicFramePr>
        <p:xfrm>
          <a:off x="278502" y="3249702"/>
          <a:ext cx="433426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755">
                  <a:extLst>
                    <a:ext uri="{9D8B030D-6E8A-4147-A177-3AD203B41FA5}">
                      <a16:colId xmlns:a16="http://schemas.microsoft.com/office/drawing/2014/main" val="3426616496"/>
                    </a:ext>
                  </a:extLst>
                </a:gridCol>
                <a:gridCol w="1268027">
                  <a:extLst>
                    <a:ext uri="{9D8B030D-6E8A-4147-A177-3AD203B41FA5}">
                      <a16:colId xmlns:a16="http://schemas.microsoft.com/office/drawing/2014/main" val="1489275549"/>
                    </a:ext>
                  </a:extLst>
                </a:gridCol>
                <a:gridCol w="1621487">
                  <a:extLst>
                    <a:ext uri="{9D8B030D-6E8A-4147-A177-3AD203B41FA5}">
                      <a16:colId xmlns:a16="http://schemas.microsoft.com/office/drawing/2014/main" val="2779191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Pol. Protons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700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(H</a:t>
                      </a:r>
                      <a:r>
                        <a:rPr lang="en-US" baseline="30000" dirty="0"/>
                        <a:t>-</a:t>
                      </a:r>
                      <a:r>
                        <a:rPr lang="en-US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01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047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73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14595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DF743B-385D-3A43-81CB-9681D3104A45}"/>
              </a:ext>
            </a:extLst>
          </p:cNvPr>
          <p:cNvSpPr txBox="1"/>
          <p:nvPr/>
        </p:nvSpPr>
        <p:spPr>
          <a:xfrm>
            <a:off x="540690" y="2867245"/>
            <a:ext cx="380988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Typical Top Energies [Total, GeV/N]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556DCC9-0E1B-FA47-9F43-5686484D04B3}"/>
              </a:ext>
            </a:extLst>
          </p:cNvPr>
          <p:cNvGraphicFramePr>
            <a:graphicFrameLocks noGrp="1"/>
          </p:cNvGraphicFramePr>
          <p:nvPr/>
        </p:nvGraphicFramePr>
        <p:xfrm>
          <a:off x="441543" y="1153786"/>
          <a:ext cx="408486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917">
                  <a:extLst>
                    <a:ext uri="{9D8B030D-6E8A-4147-A177-3AD203B41FA5}">
                      <a16:colId xmlns:a16="http://schemas.microsoft.com/office/drawing/2014/main" val="3426616496"/>
                    </a:ext>
                  </a:extLst>
                </a:gridCol>
                <a:gridCol w="2571946">
                  <a:extLst>
                    <a:ext uri="{9D8B030D-6E8A-4147-A177-3AD203B41FA5}">
                      <a16:colId xmlns:a16="http://schemas.microsoft.com/office/drawing/2014/main" val="14892755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Circumference [m]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00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Booster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047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73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RHIC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3833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145955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3F5E166-7FD3-AB42-81C5-4F3493586C93}"/>
              </a:ext>
            </a:extLst>
          </p:cNvPr>
          <p:cNvSpPr txBox="1"/>
          <p:nvPr/>
        </p:nvSpPr>
        <p:spPr>
          <a:xfrm>
            <a:off x="1442797" y="780449"/>
            <a:ext cx="200567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Accelerator Rings</a:t>
            </a:r>
          </a:p>
        </p:txBody>
      </p:sp>
      <p:sp>
        <p:nvSpPr>
          <p:cNvPr id="23" name="Slide Number Placeholder 147">
            <a:extLst>
              <a:ext uri="{FF2B5EF4-FFF2-40B4-BE49-F238E27FC236}">
                <a16:creationId xmlns:a16="http://schemas.microsoft.com/office/drawing/2014/main" id="{E9A5FC7F-F296-8141-B4FE-06CB88F53AE1}"/>
              </a:ext>
            </a:extLst>
          </p:cNvPr>
          <p:cNvSpPr txBox="1">
            <a:spLocks/>
          </p:cNvSpPr>
          <p:nvPr/>
        </p:nvSpPr>
        <p:spPr>
          <a:xfrm>
            <a:off x="8792291" y="6257446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53F49-A31E-491A-BC93-736BACC1B1B4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2A07BE4-A4AB-A149-A69F-2635351F3968}"/>
              </a:ext>
            </a:extLst>
          </p:cNvPr>
          <p:cNvGraphicFramePr>
            <a:graphicFrameLocks noGrp="1"/>
          </p:cNvGraphicFramePr>
          <p:nvPr/>
        </p:nvGraphicFramePr>
        <p:xfrm>
          <a:off x="6211431" y="5381502"/>
          <a:ext cx="5876050" cy="138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38025">
                  <a:extLst>
                    <a:ext uri="{9D8B030D-6E8A-4147-A177-3AD203B41FA5}">
                      <a16:colId xmlns:a16="http://schemas.microsoft.com/office/drawing/2014/main" val="3569572830"/>
                    </a:ext>
                  </a:extLst>
                </a:gridCol>
                <a:gridCol w="2938025">
                  <a:extLst>
                    <a:ext uri="{9D8B030D-6E8A-4147-A177-3AD203B41FA5}">
                      <a16:colId xmlns:a16="http://schemas.microsoft.com/office/drawing/2014/main" val="3381948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Heavy 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424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E-beam Ion Source (EBIS)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OPPIS (polarized)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391413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r>
                        <a:rPr lang="en-US"/>
                        <a:t>Tandem van </a:t>
                      </a:r>
                      <a:r>
                        <a:rPr lang="en-US" dirty="0"/>
                        <a:t>de Graaf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High-intensity H</a:t>
                      </a:r>
                      <a:r>
                        <a:rPr lang="en-US" baseline="30000" dirty="0"/>
                        <a:t>- </a:t>
                      </a:r>
                      <a:r>
                        <a:rPr lang="en-US" baseline="0" dirty="0"/>
                        <a:t>(unpolarized)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2794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1A77E2-B290-6945-B000-FD84F2E81E9B}"/>
              </a:ext>
            </a:extLst>
          </p:cNvPr>
          <p:cNvSpPr txBox="1"/>
          <p:nvPr/>
        </p:nvSpPr>
        <p:spPr>
          <a:xfrm>
            <a:off x="540690" y="5319369"/>
            <a:ext cx="4072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The “200 MeV” </a:t>
            </a:r>
            <a:r>
              <a:rPr lang="en-US" sz="1200" dirty="0" err="1"/>
              <a:t>Linac</a:t>
            </a:r>
            <a:r>
              <a:rPr lang="en-US" sz="1200" dirty="0"/>
              <a:t> give 200 MeV </a:t>
            </a:r>
            <a:r>
              <a:rPr lang="en-US" sz="1200" i="1" dirty="0"/>
              <a:t>kinetic</a:t>
            </a:r>
            <a:r>
              <a:rPr lang="en-US" sz="1200" dirty="0"/>
              <a:t> energy </a:t>
            </a:r>
          </a:p>
        </p:txBody>
      </p:sp>
    </p:spTree>
    <p:extLst>
      <p:ext uri="{BB962C8B-B14F-4D97-AF65-F5344CB8AC3E}">
        <p14:creationId xmlns:p14="http://schemas.microsoft.com/office/powerpoint/2010/main" val="3062781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902C9-8FAB-4147-86DB-DE6719FE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0B032-436B-3B44-99AC-41FE09C4F3A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B5F776-D3FB-D641-A4F7-9D7289FE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8" y="-17967"/>
            <a:ext cx="10515600" cy="99391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RHIC Polarized Beam Complex</a:t>
            </a:r>
          </a:p>
        </p:txBody>
      </p:sp>
      <p:grpSp>
        <p:nvGrpSpPr>
          <p:cNvPr id="6" name="Group 344">
            <a:extLst>
              <a:ext uri="{FF2B5EF4-FFF2-40B4-BE49-F238E27FC236}">
                <a16:creationId xmlns:a16="http://schemas.microsoft.com/office/drawing/2014/main" id="{6B5B0099-083F-EF49-868E-280F184846F5}"/>
              </a:ext>
            </a:extLst>
          </p:cNvPr>
          <p:cNvGrpSpPr>
            <a:grpSpLocks/>
          </p:cNvGrpSpPr>
          <p:nvPr/>
        </p:nvGrpSpPr>
        <p:grpSpPr bwMode="auto">
          <a:xfrm>
            <a:off x="5476462" y="1129882"/>
            <a:ext cx="7361238" cy="4330700"/>
            <a:chOff x="528" y="632"/>
            <a:chExt cx="4637" cy="2728"/>
          </a:xfrm>
        </p:grpSpPr>
        <p:sp>
          <p:nvSpPr>
            <p:cNvPr id="11" name="Oval 349">
              <a:extLst>
                <a:ext uri="{FF2B5EF4-FFF2-40B4-BE49-F238E27FC236}">
                  <a16:creationId xmlns:a16="http://schemas.microsoft.com/office/drawing/2014/main" id="{3442C78D-8E2C-ED4F-813F-5C5700C128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" name="Line 350">
              <a:extLst>
                <a:ext uri="{FF2B5EF4-FFF2-40B4-BE49-F238E27FC236}">
                  <a16:creationId xmlns:a16="http://schemas.microsoft.com/office/drawing/2014/main" id="{D57D4384-12D3-E442-8113-66055948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51">
              <a:extLst>
                <a:ext uri="{FF2B5EF4-FFF2-40B4-BE49-F238E27FC236}">
                  <a16:creationId xmlns:a16="http://schemas.microsoft.com/office/drawing/2014/main" id="{5542724B-0E43-564A-8CC8-B10C15459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4" name="Rectangle 352">
              <a:extLst>
                <a:ext uri="{FF2B5EF4-FFF2-40B4-BE49-F238E27FC236}">
                  <a16:creationId xmlns:a16="http://schemas.microsoft.com/office/drawing/2014/main" id="{8687D78E-4FBD-DF42-A4F5-39B52DDB2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5" name="Rectangle 353">
              <a:extLst>
                <a:ext uri="{FF2B5EF4-FFF2-40B4-BE49-F238E27FC236}">
                  <a16:creationId xmlns:a16="http://schemas.microsoft.com/office/drawing/2014/main" id="{BB23D635-B1B4-DF47-83F1-C5023A969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6" name="Rectangle 354">
              <a:extLst>
                <a:ext uri="{FF2B5EF4-FFF2-40B4-BE49-F238E27FC236}">
                  <a16:creationId xmlns:a16="http://schemas.microsoft.com/office/drawing/2014/main" id="{BCAA1828-30FB-F044-AFD7-AF7F74816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" name="Rectangle 355">
              <a:extLst>
                <a:ext uri="{FF2B5EF4-FFF2-40B4-BE49-F238E27FC236}">
                  <a16:creationId xmlns:a16="http://schemas.microsoft.com/office/drawing/2014/main" id="{14558D23-A811-484B-A7A4-71F66E50F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0" name="Rectangle 357">
              <a:extLst>
                <a:ext uri="{FF2B5EF4-FFF2-40B4-BE49-F238E27FC236}">
                  <a16:creationId xmlns:a16="http://schemas.microsoft.com/office/drawing/2014/main" id="{9C13B561-CC72-8642-AF49-221116FCD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19" name="Group 359">
              <a:extLst>
                <a:ext uri="{FF2B5EF4-FFF2-40B4-BE49-F238E27FC236}">
                  <a16:creationId xmlns:a16="http://schemas.microsoft.com/office/drawing/2014/main" id="{5B8F2D3F-E970-6F47-83ED-9DF3E928E9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168" name="Rectangle 360">
                <a:extLst>
                  <a:ext uri="{FF2B5EF4-FFF2-40B4-BE49-F238E27FC236}">
                    <a16:creationId xmlns:a16="http://schemas.microsoft.com/office/drawing/2014/main" id="{970FD642-C064-0049-8416-9408BB4B9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69" name="Freeform 361">
                <a:extLst>
                  <a:ext uri="{FF2B5EF4-FFF2-40B4-BE49-F238E27FC236}">
                    <a16:creationId xmlns:a16="http://schemas.microsoft.com/office/drawing/2014/main" id="{2F2CB9DC-DC7B-B344-BB3A-1AF914CA2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0 h 74"/>
                  <a:gd name="T2" fmla="*/ 1 w 73"/>
                  <a:gd name="T3" fmla="*/ 0 h 74"/>
                  <a:gd name="T4" fmla="*/ 0 w 73"/>
                  <a:gd name="T5" fmla="*/ 0 h 74"/>
                  <a:gd name="T6" fmla="*/ 0 w 73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20" name="Rectangle 362">
              <a:extLst>
                <a:ext uri="{FF2B5EF4-FFF2-40B4-BE49-F238E27FC236}">
                  <a16:creationId xmlns:a16="http://schemas.microsoft.com/office/drawing/2014/main" id="{B9EAFE48-8DF0-2C45-998E-167662BE8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" y="1559"/>
              <a:ext cx="43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 u="sng" dirty="0">
                  <a:latin typeface="Times New Roman" charset="0"/>
                </a:rPr>
                <a:t>PHENIX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21" name="Group 363">
              <a:extLst>
                <a:ext uri="{FF2B5EF4-FFF2-40B4-BE49-F238E27FC236}">
                  <a16:creationId xmlns:a16="http://schemas.microsoft.com/office/drawing/2014/main" id="{6C5A27A5-EA30-8D4A-92FC-B27DF30097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166" name="Rectangle 364">
                <a:extLst>
                  <a:ext uri="{FF2B5EF4-FFF2-40B4-BE49-F238E27FC236}">
                    <a16:creationId xmlns:a16="http://schemas.microsoft.com/office/drawing/2014/main" id="{9D915F64-3AED-364D-B0FA-D985D79C5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67" name="Freeform 365">
                <a:extLst>
                  <a:ext uri="{FF2B5EF4-FFF2-40B4-BE49-F238E27FC236}">
                    <a16:creationId xmlns:a16="http://schemas.microsoft.com/office/drawing/2014/main" id="{6136DF2C-0E85-804A-8525-6C48A016A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22" name="Rectangle 366">
              <a:extLst>
                <a:ext uri="{FF2B5EF4-FFF2-40B4-BE49-F238E27FC236}">
                  <a16:creationId xmlns:a16="http://schemas.microsoft.com/office/drawing/2014/main" id="{EF7B12DB-CFEF-B34E-8F66-D622DB2FE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3" name="Rectangle 367">
              <a:extLst>
                <a:ext uri="{FF2B5EF4-FFF2-40B4-BE49-F238E27FC236}">
                  <a16:creationId xmlns:a16="http://schemas.microsoft.com/office/drawing/2014/main" id="{CB3EC97F-E73A-1740-B46B-773DECB3C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4" name="Rectangle 368">
              <a:extLst>
                <a:ext uri="{FF2B5EF4-FFF2-40B4-BE49-F238E27FC236}">
                  <a16:creationId xmlns:a16="http://schemas.microsoft.com/office/drawing/2014/main" id="{759F89DD-BD21-A349-BB16-B6D085EAA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Times New Roman" charset="0"/>
                </a:rPr>
                <a:t>AGS</a:t>
              </a:r>
              <a:endParaRPr lang="en-US" sz="2400">
                <a:latin typeface="Times New Roman" charset="0"/>
              </a:endParaRPr>
            </a:p>
          </p:txBody>
        </p:sp>
        <p:sp>
          <p:nvSpPr>
            <p:cNvPr id="25" name="Rectangle 369">
              <a:extLst>
                <a:ext uri="{FF2B5EF4-FFF2-40B4-BE49-F238E27FC236}">
                  <a16:creationId xmlns:a16="http://schemas.microsoft.com/office/drawing/2014/main" id="{2274AFCF-1FCE-274D-BFCD-BCF7B8F5A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6" name="Rectangle 370">
              <a:extLst>
                <a:ext uri="{FF2B5EF4-FFF2-40B4-BE49-F238E27FC236}">
                  <a16:creationId xmlns:a16="http://schemas.microsoft.com/office/drawing/2014/main" id="{B3960D20-DD71-D946-96E8-7D709A368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latin typeface="Times New Roman" charset="0"/>
                </a:rPr>
                <a:t>LINAC</a:t>
              </a:r>
              <a:endParaRPr lang="en-US" sz="800">
                <a:latin typeface="Times New Roman" charset="0"/>
              </a:endParaRPr>
            </a:p>
          </p:txBody>
        </p:sp>
        <p:sp>
          <p:nvSpPr>
            <p:cNvPr id="27" name="Rectangle 371">
              <a:extLst>
                <a:ext uri="{FF2B5EF4-FFF2-40B4-BE49-F238E27FC236}">
                  <a16:creationId xmlns:a16="http://schemas.microsoft.com/office/drawing/2014/main" id="{3548F2EE-9047-9B42-A32C-104B1DBFE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 New Roman" charset="0"/>
                </a:rPr>
                <a:t>BOOSTER</a:t>
              </a:r>
              <a:endParaRPr lang="en-US" sz="800">
                <a:latin typeface="Times New Roman" charset="0"/>
              </a:endParaRPr>
            </a:p>
          </p:txBody>
        </p:sp>
        <p:sp>
          <p:nvSpPr>
            <p:cNvPr id="28" name="Rectangle 372">
              <a:extLst>
                <a:ext uri="{FF2B5EF4-FFF2-40B4-BE49-F238E27FC236}">
                  <a16:creationId xmlns:a16="http://schemas.microsoft.com/office/drawing/2014/main" id="{A5DC1BC9-0913-694C-9638-AFC88EB84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9" name="Oval 373">
              <a:extLst>
                <a:ext uri="{FF2B5EF4-FFF2-40B4-BE49-F238E27FC236}">
                  <a16:creationId xmlns:a16="http://schemas.microsoft.com/office/drawing/2014/main" id="{7AD06CE4-F716-5B45-B418-C8F7F6E10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0" name="Arc 374">
              <a:extLst>
                <a:ext uri="{FF2B5EF4-FFF2-40B4-BE49-F238E27FC236}">
                  <a16:creationId xmlns:a16="http://schemas.microsoft.com/office/drawing/2014/main" id="{A46B07D5-42C1-6C45-BAB0-8E6341E6CC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0 w 15493"/>
                <a:gd name="T1" fmla="*/ 0 h 21120"/>
                <a:gd name="T2" fmla="*/ 0 w 15493"/>
                <a:gd name="T3" fmla="*/ 0 h 21120"/>
                <a:gd name="T4" fmla="*/ 0 w 15493"/>
                <a:gd name="T5" fmla="*/ 0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1" name="Arc 375">
              <a:extLst>
                <a:ext uri="{FF2B5EF4-FFF2-40B4-BE49-F238E27FC236}">
                  <a16:creationId xmlns:a16="http://schemas.microsoft.com/office/drawing/2014/main" id="{4909C42D-C17F-1C49-BEF0-F915A0D55A6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0 w 21600"/>
                <a:gd name="T1" fmla="*/ 0 h 16156"/>
                <a:gd name="T2" fmla="*/ 0 w 21600"/>
                <a:gd name="T3" fmla="*/ 0 h 16156"/>
                <a:gd name="T4" fmla="*/ 0 w 21600"/>
                <a:gd name="T5" fmla="*/ 0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2" name="Arc 376">
              <a:extLst>
                <a:ext uri="{FF2B5EF4-FFF2-40B4-BE49-F238E27FC236}">
                  <a16:creationId xmlns:a16="http://schemas.microsoft.com/office/drawing/2014/main" id="{24B6D03B-0BD8-554E-8126-2F1B55E116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0 w 21600"/>
                <a:gd name="T1" fmla="*/ 0 h 15969"/>
                <a:gd name="T2" fmla="*/ 0 w 21600"/>
                <a:gd name="T3" fmla="*/ 0 h 15969"/>
                <a:gd name="T4" fmla="*/ 0 w 21600"/>
                <a:gd name="T5" fmla="*/ 0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3" name="Arc 377">
              <a:extLst>
                <a:ext uri="{FF2B5EF4-FFF2-40B4-BE49-F238E27FC236}">
                  <a16:creationId xmlns:a16="http://schemas.microsoft.com/office/drawing/2014/main" id="{A5743D6A-B001-1348-92FC-4EBE3C4684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0 w 14614"/>
                <a:gd name="T1" fmla="*/ 0 h 21395"/>
                <a:gd name="T2" fmla="*/ 0 w 14614"/>
                <a:gd name="T3" fmla="*/ 0 h 21395"/>
                <a:gd name="T4" fmla="*/ 0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4" name="Arc 378">
              <a:extLst>
                <a:ext uri="{FF2B5EF4-FFF2-40B4-BE49-F238E27FC236}">
                  <a16:creationId xmlns:a16="http://schemas.microsoft.com/office/drawing/2014/main" id="{3B992325-C327-684E-AAD4-4780F2B269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0 w 16143"/>
                <a:gd name="T1" fmla="*/ 0 h 21035"/>
                <a:gd name="T2" fmla="*/ 0 w 16143"/>
                <a:gd name="T3" fmla="*/ 0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5" name="Arc 379">
              <a:extLst>
                <a:ext uri="{FF2B5EF4-FFF2-40B4-BE49-F238E27FC236}">
                  <a16:creationId xmlns:a16="http://schemas.microsoft.com/office/drawing/2014/main" id="{29039D9C-CC0E-5244-A13E-F49B5F9D30A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0 h 21197"/>
                <a:gd name="T2" fmla="*/ 0 w 15115"/>
                <a:gd name="T3" fmla="*/ 0 h 21197"/>
                <a:gd name="T4" fmla="*/ 0 w 15115"/>
                <a:gd name="T5" fmla="*/ 0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6" name="Arc 380">
              <a:extLst>
                <a:ext uri="{FF2B5EF4-FFF2-40B4-BE49-F238E27FC236}">
                  <a16:creationId xmlns:a16="http://schemas.microsoft.com/office/drawing/2014/main" id="{8CAFE504-1578-C246-9C93-6713F1A94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0 w 15361"/>
                <a:gd name="T1" fmla="*/ 0 h 21244"/>
                <a:gd name="T2" fmla="*/ 0 w 15361"/>
                <a:gd name="T3" fmla="*/ 0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7" name="Arc 381">
              <a:extLst>
                <a:ext uri="{FF2B5EF4-FFF2-40B4-BE49-F238E27FC236}">
                  <a16:creationId xmlns:a16="http://schemas.microsoft.com/office/drawing/2014/main" id="{B7E5B8F0-3879-7C42-A30E-DAFC9EDB6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0 w 15013"/>
                <a:gd name="T1" fmla="*/ 0 h 21246"/>
                <a:gd name="T2" fmla="*/ 0 w 15013"/>
                <a:gd name="T3" fmla="*/ 0 h 21246"/>
                <a:gd name="T4" fmla="*/ 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8" name="Arc 382">
              <a:extLst>
                <a:ext uri="{FF2B5EF4-FFF2-40B4-BE49-F238E27FC236}">
                  <a16:creationId xmlns:a16="http://schemas.microsoft.com/office/drawing/2014/main" id="{A6643F14-EB8D-064F-B1E8-E9DA5A756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0 w 21600"/>
                <a:gd name="T1" fmla="*/ 0 h 17626"/>
                <a:gd name="T2" fmla="*/ 0 w 21600"/>
                <a:gd name="T3" fmla="*/ 0 h 17626"/>
                <a:gd name="T4" fmla="*/ 0 w 21600"/>
                <a:gd name="T5" fmla="*/ 0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9" name="Arc 383">
              <a:extLst>
                <a:ext uri="{FF2B5EF4-FFF2-40B4-BE49-F238E27FC236}">
                  <a16:creationId xmlns:a16="http://schemas.microsoft.com/office/drawing/2014/main" id="{CADC02B5-218D-EC43-8A27-4AC7D8073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0 h 21256"/>
                <a:gd name="T2" fmla="*/ 0 w 14768"/>
                <a:gd name="T3" fmla="*/ 0 h 21256"/>
                <a:gd name="T4" fmla="*/ 0 w 14768"/>
                <a:gd name="T5" fmla="*/ 0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0" name="Arc 384">
              <a:extLst>
                <a:ext uri="{FF2B5EF4-FFF2-40B4-BE49-F238E27FC236}">
                  <a16:creationId xmlns:a16="http://schemas.microsoft.com/office/drawing/2014/main" id="{8E82C5C2-B7CC-464A-BD4C-B35C90CDE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0 w 14647"/>
                <a:gd name="T1" fmla="*/ 0 h 21263"/>
                <a:gd name="T2" fmla="*/ 0 w 14647"/>
                <a:gd name="T3" fmla="*/ 0 h 21263"/>
                <a:gd name="T4" fmla="*/ 0 w 14647"/>
                <a:gd name="T5" fmla="*/ 0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1" name="Arc 385">
              <a:extLst>
                <a:ext uri="{FF2B5EF4-FFF2-40B4-BE49-F238E27FC236}">
                  <a16:creationId xmlns:a16="http://schemas.microsoft.com/office/drawing/2014/main" id="{98CC0BB0-E9B2-274F-950F-63C6ACB2C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0 w 21600"/>
                <a:gd name="T1" fmla="*/ 0 h 17979"/>
                <a:gd name="T2" fmla="*/ 0 w 21600"/>
                <a:gd name="T3" fmla="*/ 0 h 17979"/>
                <a:gd name="T4" fmla="*/ 0 w 21600"/>
                <a:gd name="T5" fmla="*/ 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2" name="Freeform 386">
              <a:extLst>
                <a:ext uri="{FF2B5EF4-FFF2-40B4-BE49-F238E27FC236}">
                  <a16:creationId xmlns:a16="http://schemas.microsoft.com/office/drawing/2014/main" id="{70183944-FB36-4440-84A8-70F45FCBB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3" name="Freeform 387">
              <a:extLst>
                <a:ext uri="{FF2B5EF4-FFF2-40B4-BE49-F238E27FC236}">
                  <a16:creationId xmlns:a16="http://schemas.microsoft.com/office/drawing/2014/main" id="{AC643E86-2EEA-1B40-A182-3628F917F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4" name="Rectangle 388">
              <a:extLst>
                <a:ext uri="{FF2B5EF4-FFF2-40B4-BE49-F238E27FC236}">
                  <a16:creationId xmlns:a16="http://schemas.microsoft.com/office/drawing/2014/main" id="{408A13DC-C9EB-2D43-87F5-BB8A58DFF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5" name="Arc 389">
              <a:extLst>
                <a:ext uri="{FF2B5EF4-FFF2-40B4-BE49-F238E27FC236}">
                  <a16:creationId xmlns:a16="http://schemas.microsoft.com/office/drawing/2014/main" id="{9CA944AA-F589-6A49-90D0-BAE8EAC0A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6" name="Arc 390">
              <a:extLst>
                <a:ext uri="{FF2B5EF4-FFF2-40B4-BE49-F238E27FC236}">
                  <a16:creationId xmlns:a16="http://schemas.microsoft.com/office/drawing/2014/main" id="{EF5DACBB-4A97-124F-8E0E-2F40D24797B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7" name="Freeform 391">
              <a:extLst>
                <a:ext uri="{FF2B5EF4-FFF2-40B4-BE49-F238E27FC236}">
                  <a16:creationId xmlns:a16="http://schemas.microsoft.com/office/drawing/2014/main" id="{5CA7EEFF-8DC2-2647-85AD-D75BF004E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8" name="Freeform 392">
              <a:extLst>
                <a:ext uri="{FF2B5EF4-FFF2-40B4-BE49-F238E27FC236}">
                  <a16:creationId xmlns:a16="http://schemas.microsoft.com/office/drawing/2014/main" id="{DC21B42C-2DF2-394F-A3D6-2604FF94E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9" name="Freeform 393">
              <a:extLst>
                <a:ext uri="{FF2B5EF4-FFF2-40B4-BE49-F238E27FC236}">
                  <a16:creationId xmlns:a16="http://schemas.microsoft.com/office/drawing/2014/main" id="{B6E19047-BDB4-4946-845F-B6AF5369C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0" name="Freeform 394">
              <a:extLst>
                <a:ext uri="{FF2B5EF4-FFF2-40B4-BE49-F238E27FC236}">
                  <a16:creationId xmlns:a16="http://schemas.microsoft.com/office/drawing/2014/main" id="{CA645FB4-21C3-7E44-930E-297AA58A5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1" name="Rectangle 395">
              <a:extLst>
                <a:ext uri="{FF2B5EF4-FFF2-40B4-BE49-F238E27FC236}">
                  <a16:creationId xmlns:a16="http://schemas.microsoft.com/office/drawing/2014/main" id="{6ED8A272-617A-5440-9F54-1318D2384B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2" name="Freeform 396">
              <a:extLst>
                <a:ext uri="{FF2B5EF4-FFF2-40B4-BE49-F238E27FC236}">
                  <a16:creationId xmlns:a16="http://schemas.microsoft.com/office/drawing/2014/main" id="{84EE9277-6CD6-EF4D-B498-A76D22F1B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3" name="Freeform 397">
              <a:extLst>
                <a:ext uri="{FF2B5EF4-FFF2-40B4-BE49-F238E27FC236}">
                  <a16:creationId xmlns:a16="http://schemas.microsoft.com/office/drawing/2014/main" id="{A2376AFA-C2A5-E84D-B078-4A9191609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4" name="Rectangle 398">
              <a:extLst>
                <a:ext uri="{FF2B5EF4-FFF2-40B4-BE49-F238E27FC236}">
                  <a16:creationId xmlns:a16="http://schemas.microsoft.com/office/drawing/2014/main" id="{132FE0DE-F769-2242-BBFF-3D0DE0BBCF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5" name="Freeform 399">
              <a:extLst>
                <a:ext uri="{FF2B5EF4-FFF2-40B4-BE49-F238E27FC236}">
                  <a16:creationId xmlns:a16="http://schemas.microsoft.com/office/drawing/2014/main" id="{A877AF7B-4A03-234E-83F2-6951F02F4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6" name="Freeform 400">
              <a:extLst>
                <a:ext uri="{FF2B5EF4-FFF2-40B4-BE49-F238E27FC236}">
                  <a16:creationId xmlns:a16="http://schemas.microsoft.com/office/drawing/2014/main" id="{A7A2B557-C0A2-B54A-86A4-B20883D1C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110 h 99"/>
                <a:gd name="T2" fmla="*/ 93 w 448"/>
                <a:gd name="T3" fmla="*/ 91 h 99"/>
                <a:gd name="T4" fmla="*/ 141 w 448"/>
                <a:gd name="T5" fmla="*/ 118 h 99"/>
                <a:gd name="T6" fmla="*/ 304 w 448"/>
                <a:gd name="T7" fmla="*/ 33 h 99"/>
                <a:gd name="T8" fmla="*/ 354 w 448"/>
                <a:gd name="T9" fmla="*/ 70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7" name="Freeform 401">
              <a:extLst>
                <a:ext uri="{FF2B5EF4-FFF2-40B4-BE49-F238E27FC236}">
                  <a16:creationId xmlns:a16="http://schemas.microsoft.com/office/drawing/2014/main" id="{0732252D-2C6B-C74C-BFCF-37AEE2791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47 h 96"/>
                <a:gd name="T4" fmla="*/ 147 w 450"/>
                <a:gd name="T5" fmla="*/ 0 h 96"/>
                <a:gd name="T6" fmla="*/ 300 w 450"/>
                <a:gd name="T7" fmla="*/ 173 h 96"/>
                <a:gd name="T8" fmla="*/ 360 w 450"/>
                <a:gd name="T9" fmla="*/ 148 h 96"/>
                <a:gd name="T10" fmla="*/ 431 w 450"/>
                <a:gd name="T11" fmla="*/ 252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8" name="Rectangle 402">
              <a:extLst>
                <a:ext uri="{FF2B5EF4-FFF2-40B4-BE49-F238E27FC236}">
                  <a16:creationId xmlns:a16="http://schemas.microsoft.com/office/drawing/2014/main" id="{4C640790-49B0-9B45-99C8-385236D4C0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9" name="Oval 403">
              <a:extLst>
                <a:ext uri="{FF2B5EF4-FFF2-40B4-BE49-F238E27FC236}">
                  <a16:creationId xmlns:a16="http://schemas.microsoft.com/office/drawing/2014/main" id="{FC28771F-5C8F-EB4E-BA6C-B64715ED13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0" name="AutoShape 404">
              <a:extLst>
                <a:ext uri="{FF2B5EF4-FFF2-40B4-BE49-F238E27FC236}">
                  <a16:creationId xmlns:a16="http://schemas.microsoft.com/office/drawing/2014/main" id="{E80F4637-BE63-F143-B4D1-8423CC5604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1" name="Oval 405">
              <a:extLst>
                <a:ext uri="{FF2B5EF4-FFF2-40B4-BE49-F238E27FC236}">
                  <a16:creationId xmlns:a16="http://schemas.microsoft.com/office/drawing/2014/main" id="{442E93AD-EE63-AC42-9800-BB98224C6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2" name="AutoShape 406">
              <a:extLst>
                <a:ext uri="{FF2B5EF4-FFF2-40B4-BE49-F238E27FC236}">
                  <a16:creationId xmlns:a16="http://schemas.microsoft.com/office/drawing/2014/main" id="{A8F404E4-30CA-124B-8223-6CBA34319A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3" name="Oval 407">
              <a:extLst>
                <a:ext uri="{FF2B5EF4-FFF2-40B4-BE49-F238E27FC236}">
                  <a16:creationId xmlns:a16="http://schemas.microsoft.com/office/drawing/2014/main" id="{82D51812-DCB1-E146-B77E-3592B2B28E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4" name="AutoShape 408">
              <a:extLst>
                <a:ext uri="{FF2B5EF4-FFF2-40B4-BE49-F238E27FC236}">
                  <a16:creationId xmlns:a16="http://schemas.microsoft.com/office/drawing/2014/main" id="{DDACF864-47AA-D74C-B5A4-4F7568E4F9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5" name="Oval 409">
              <a:extLst>
                <a:ext uri="{FF2B5EF4-FFF2-40B4-BE49-F238E27FC236}">
                  <a16:creationId xmlns:a16="http://schemas.microsoft.com/office/drawing/2014/main" id="{94878118-70A4-D541-AD5C-E26575688B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6" name="AutoShape 410">
              <a:extLst>
                <a:ext uri="{FF2B5EF4-FFF2-40B4-BE49-F238E27FC236}">
                  <a16:creationId xmlns:a16="http://schemas.microsoft.com/office/drawing/2014/main" id="{D9918365-10C9-D24C-B749-56A8EA2593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7" name="Oval 411">
              <a:extLst>
                <a:ext uri="{FF2B5EF4-FFF2-40B4-BE49-F238E27FC236}">
                  <a16:creationId xmlns:a16="http://schemas.microsoft.com/office/drawing/2014/main" id="{1D7A8D5C-233A-3641-86A3-C347EAE606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" name="AutoShape 412">
              <a:extLst>
                <a:ext uri="{FF2B5EF4-FFF2-40B4-BE49-F238E27FC236}">
                  <a16:creationId xmlns:a16="http://schemas.microsoft.com/office/drawing/2014/main" id="{16048CDD-008E-A040-862B-68A068199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9" name="Oval 413">
              <a:extLst>
                <a:ext uri="{FF2B5EF4-FFF2-40B4-BE49-F238E27FC236}">
                  <a16:creationId xmlns:a16="http://schemas.microsoft.com/office/drawing/2014/main" id="{C2CF5218-CE62-4A41-B549-6F94867682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" name="AutoShape 414">
              <a:extLst>
                <a:ext uri="{FF2B5EF4-FFF2-40B4-BE49-F238E27FC236}">
                  <a16:creationId xmlns:a16="http://schemas.microsoft.com/office/drawing/2014/main" id="{B77DACB5-CFFD-3349-8AD8-4E06FBCA9F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1" name="Oval 415">
              <a:extLst>
                <a:ext uri="{FF2B5EF4-FFF2-40B4-BE49-F238E27FC236}">
                  <a16:creationId xmlns:a16="http://schemas.microsoft.com/office/drawing/2014/main" id="{B1EBE449-9D5B-7140-B172-04165B8716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2" name="AutoShape 416">
              <a:extLst>
                <a:ext uri="{FF2B5EF4-FFF2-40B4-BE49-F238E27FC236}">
                  <a16:creationId xmlns:a16="http://schemas.microsoft.com/office/drawing/2014/main" id="{FCAD85E0-BA52-EC4D-A357-07B7559C3F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" name="Oval 417">
              <a:extLst>
                <a:ext uri="{FF2B5EF4-FFF2-40B4-BE49-F238E27FC236}">
                  <a16:creationId xmlns:a16="http://schemas.microsoft.com/office/drawing/2014/main" id="{19AA3C9F-A393-044C-A8E3-D8AEEB22C9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" name="AutoShape 418">
              <a:extLst>
                <a:ext uri="{FF2B5EF4-FFF2-40B4-BE49-F238E27FC236}">
                  <a16:creationId xmlns:a16="http://schemas.microsoft.com/office/drawing/2014/main" id="{23B84751-B7B8-B348-96B3-BD1B3329FB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" name="Oval 419">
              <a:extLst>
                <a:ext uri="{FF2B5EF4-FFF2-40B4-BE49-F238E27FC236}">
                  <a16:creationId xmlns:a16="http://schemas.microsoft.com/office/drawing/2014/main" id="{70F8D815-FA21-224A-B268-079728804D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" name="AutoShape 420">
              <a:extLst>
                <a:ext uri="{FF2B5EF4-FFF2-40B4-BE49-F238E27FC236}">
                  <a16:creationId xmlns:a16="http://schemas.microsoft.com/office/drawing/2014/main" id="{072DDF56-0177-E241-83EF-A49EAAE4B2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" name="Oval 421">
              <a:extLst>
                <a:ext uri="{FF2B5EF4-FFF2-40B4-BE49-F238E27FC236}">
                  <a16:creationId xmlns:a16="http://schemas.microsoft.com/office/drawing/2014/main" id="{4CBF532C-10FE-1048-AA66-5076A6B033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" name="AutoShape 422">
              <a:extLst>
                <a:ext uri="{FF2B5EF4-FFF2-40B4-BE49-F238E27FC236}">
                  <a16:creationId xmlns:a16="http://schemas.microsoft.com/office/drawing/2014/main" id="{3FB9A266-C948-FD4A-AB4F-A2644D2FC3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" name="Oval 423">
              <a:extLst>
                <a:ext uri="{FF2B5EF4-FFF2-40B4-BE49-F238E27FC236}">
                  <a16:creationId xmlns:a16="http://schemas.microsoft.com/office/drawing/2014/main" id="{AC0A13DA-1149-2C4A-8CB2-0F89387D25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0" name="AutoShape 424">
              <a:extLst>
                <a:ext uri="{FF2B5EF4-FFF2-40B4-BE49-F238E27FC236}">
                  <a16:creationId xmlns:a16="http://schemas.microsoft.com/office/drawing/2014/main" id="{03680CB7-B1AE-E841-A71A-888B97D5BE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1" name="Freeform 425">
              <a:extLst>
                <a:ext uri="{FF2B5EF4-FFF2-40B4-BE49-F238E27FC236}">
                  <a16:creationId xmlns:a16="http://schemas.microsoft.com/office/drawing/2014/main" id="{13FD4A79-F4E2-A748-BD2D-8B769D1EA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" name="Line 426">
              <a:extLst>
                <a:ext uri="{FF2B5EF4-FFF2-40B4-BE49-F238E27FC236}">
                  <a16:creationId xmlns:a16="http://schemas.microsoft.com/office/drawing/2014/main" id="{F0DEF474-2E4D-AF44-BE28-56F241689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27">
              <a:extLst>
                <a:ext uri="{FF2B5EF4-FFF2-40B4-BE49-F238E27FC236}">
                  <a16:creationId xmlns:a16="http://schemas.microsoft.com/office/drawing/2014/main" id="{08BEB21D-AF31-DB40-A30E-386C7C9A2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4" name="Freeform 428">
              <a:extLst>
                <a:ext uri="{FF2B5EF4-FFF2-40B4-BE49-F238E27FC236}">
                  <a16:creationId xmlns:a16="http://schemas.microsoft.com/office/drawing/2014/main" id="{EC17C4E6-94FB-1444-93E8-6721E3708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20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5" name="Oval 429">
              <a:extLst>
                <a:ext uri="{FF2B5EF4-FFF2-40B4-BE49-F238E27FC236}">
                  <a16:creationId xmlns:a16="http://schemas.microsoft.com/office/drawing/2014/main" id="{42236682-C442-484F-9E1C-DE103E571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6" name="Freeform 430">
              <a:extLst>
                <a:ext uri="{FF2B5EF4-FFF2-40B4-BE49-F238E27FC236}">
                  <a16:creationId xmlns:a16="http://schemas.microsoft.com/office/drawing/2014/main" id="{1FCFF77B-303B-0A4F-BC28-AA5B74429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7" name="Rectangle 431">
              <a:extLst>
                <a:ext uri="{FF2B5EF4-FFF2-40B4-BE49-F238E27FC236}">
                  <a16:creationId xmlns:a16="http://schemas.microsoft.com/office/drawing/2014/main" id="{A64F6C7C-C613-BD45-AE6E-F034C7CABC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8" name="Rectangle 432">
              <a:extLst>
                <a:ext uri="{FF2B5EF4-FFF2-40B4-BE49-F238E27FC236}">
                  <a16:creationId xmlns:a16="http://schemas.microsoft.com/office/drawing/2014/main" id="{488FF6A2-5E56-F84A-A63B-AE767F24EE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" name="Rectangle 433">
              <a:extLst>
                <a:ext uri="{FF2B5EF4-FFF2-40B4-BE49-F238E27FC236}">
                  <a16:creationId xmlns:a16="http://schemas.microsoft.com/office/drawing/2014/main" id="{1F8BB5CA-C87F-F140-86B7-602171B35D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0" name="Rectangle 434">
              <a:extLst>
                <a:ext uri="{FF2B5EF4-FFF2-40B4-BE49-F238E27FC236}">
                  <a16:creationId xmlns:a16="http://schemas.microsoft.com/office/drawing/2014/main" id="{7F73BF33-86F1-1D4A-A505-6D4CF546B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Pol. H</a:t>
              </a:r>
              <a:r>
                <a:rPr lang="en-US" sz="2400" baseline="30000">
                  <a:latin typeface="Times New Roman" charset="0"/>
                </a:rPr>
                <a:t>-</a:t>
              </a:r>
              <a:r>
                <a:rPr lang="en-US" sz="1400">
                  <a:latin typeface="Times New Roman" charset="0"/>
                </a:rPr>
                <a:t> Source</a:t>
              </a:r>
            </a:p>
          </p:txBody>
        </p:sp>
        <p:sp>
          <p:nvSpPr>
            <p:cNvPr id="91" name="Oval 439">
              <a:extLst>
                <a:ext uri="{FF2B5EF4-FFF2-40B4-BE49-F238E27FC236}">
                  <a16:creationId xmlns:a16="http://schemas.microsoft.com/office/drawing/2014/main" id="{CCC6C370-C197-9449-9844-F11E1C2D7B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2" name="Line 440">
              <a:extLst>
                <a:ext uri="{FF2B5EF4-FFF2-40B4-BE49-F238E27FC236}">
                  <a16:creationId xmlns:a16="http://schemas.microsoft.com/office/drawing/2014/main" id="{4620260E-8E18-EA49-99E2-FBE742AF835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441">
              <a:extLst>
                <a:ext uri="{FF2B5EF4-FFF2-40B4-BE49-F238E27FC236}">
                  <a16:creationId xmlns:a16="http://schemas.microsoft.com/office/drawing/2014/main" id="{3A6AE637-98CD-D346-87AA-0A74FCDC2EF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442">
              <a:extLst>
                <a:ext uri="{FF2B5EF4-FFF2-40B4-BE49-F238E27FC236}">
                  <a16:creationId xmlns:a16="http://schemas.microsoft.com/office/drawing/2014/main" id="{4EDEB7A4-E45C-3941-B0AF-C4DE5C3201A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443">
              <a:extLst>
                <a:ext uri="{FF2B5EF4-FFF2-40B4-BE49-F238E27FC236}">
                  <a16:creationId xmlns:a16="http://schemas.microsoft.com/office/drawing/2014/main" id="{DBD1652F-898A-9F43-B3A6-082644C49B0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444">
              <a:extLst>
                <a:ext uri="{FF2B5EF4-FFF2-40B4-BE49-F238E27FC236}">
                  <a16:creationId xmlns:a16="http://schemas.microsoft.com/office/drawing/2014/main" id="{3892476D-E4F5-AC4E-A966-562771B6F1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7" name="Line 445">
              <a:extLst>
                <a:ext uri="{FF2B5EF4-FFF2-40B4-BE49-F238E27FC236}">
                  <a16:creationId xmlns:a16="http://schemas.microsoft.com/office/drawing/2014/main" id="{FCD48A46-AA94-CF40-A30B-D5F030BAA8B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446">
              <a:extLst>
                <a:ext uri="{FF2B5EF4-FFF2-40B4-BE49-F238E27FC236}">
                  <a16:creationId xmlns:a16="http://schemas.microsoft.com/office/drawing/2014/main" id="{5C67575E-5FE4-E14A-89FC-A1ECB1441FF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447">
              <a:extLst>
                <a:ext uri="{FF2B5EF4-FFF2-40B4-BE49-F238E27FC236}">
                  <a16:creationId xmlns:a16="http://schemas.microsoft.com/office/drawing/2014/main" id="{5B5C5176-CC0E-6E43-83DE-F6AAB506A59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448">
              <a:extLst>
                <a:ext uri="{FF2B5EF4-FFF2-40B4-BE49-F238E27FC236}">
                  <a16:creationId xmlns:a16="http://schemas.microsoft.com/office/drawing/2014/main" id="{C42A9EB8-A287-CC42-B3FF-2FD501F3580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449">
              <a:extLst>
                <a:ext uri="{FF2B5EF4-FFF2-40B4-BE49-F238E27FC236}">
                  <a16:creationId xmlns:a16="http://schemas.microsoft.com/office/drawing/2014/main" id="{E5012BE5-56D0-FB42-BDE3-884347D996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02" name="Line 450">
              <a:extLst>
                <a:ext uri="{FF2B5EF4-FFF2-40B4-BE49-F238E27FC236}">
                  <a16:creationId xmlns:a16="http://schemas.microsoft.com/office/drawing/2014/main" id="{6F9B5B9D-2CC8-B644-9CD3-99CB502A374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451">
              <a:extLst>
                <a:ext uri="{FF2B5EF4-FFF2-40B4-BE49-F238E27FC236}">
                  <a16:creationId xmlns:a16="http://schemas.microsoft.com/office/drawing/2014/main" id="{DBDEF895-7DE8-344B-BC6C-7699CC6B8A0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452">
              <a:extLst>
                <a:ext uri="{FF2B5EF4-FFF2-40B4-BE49-F238E27FC236}">
                  <a16:creationId xmlns:a16="http://schemas.microsoft.com/office/drawing/2014/main" id="{8A1B99A1-7220-C544-A94E-7FDB0DE1065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453">
              <a:extLst>
                <a:ext uri="{FF2B5EF4-FFF2-40B4-BE49-F238E27FC236}">
                  <a16:creationId xmlns:a16="http://schemas.microsoft.com/office/drawing/2014/main" id="{8F6529AC-BF49-674D-BAA9-79F0B2AF995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454">
              <a:extLst>
                <a:ext uri="{FF2B5EF4-FFF2-40B4-BE49-F238E27FC236}">
                  <a16:creationId xmlns:a16="http://schemas.microsoft.com/office/drawing/2014/main" id="{6F444830-82C7-5C49-ADBF-CB7CC62974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07" name="Line 455">
              <a:extLst>
                <a:ext uri="{FF2B5EF4-FFF2-40B4-BE49-F238E27FC236}">
                  <a16:creationId xmlns:a16="http://schemas.microsoft.com/office/drawing/2014/main" id="{3E1D21B3-1B52-4343-A744-00298706C2A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456">
              <a:extLst>
                <a:ext uri="{FF2B5EF4-FFF2-40B4-BE49-F238E27FC236}">
                  <a16:creationId xmlns:a16="http://schemas.microsoft.com/office/drawing/2014/main" id="{FD4D2DC5-7B88-7846-9B4E-CABBA1F05F9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457">
              <a:extLst>
                <a:ext uri="{FF2B5EF4-FFF2-40B4-BE49-F238E27FC236}">
                  <a16:creationId xmlns:a16="http://schemas.microsoft.com/office/drawing/2014/main" id="{A7500E24-9825-AD48-8BCC-27D95333A2C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458">
              <a:extLst>
                <a:ext uri="{FF2B5EF4-FFF2-40B4-BE49-F238E27FC236}">
                  <a16:creationId xmlns:a16="http://schemas.microsoft.com/office/drawing/2014/main" id="{34A0A946-BED4-E849-84E4-81D822329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784"/>
              <a:ext cx="97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200 MeV Polarimeter</a:t>
              </a:r>
            </a:p>
          </p:txBody>
        </p:sp>
        <p:sp>
          <p:nvSpPr>
            <p:cNvPr id="111" name="Rectangle 459">
              <a:extLst>
                <a:ext uri="{FF2B5EF4-FFF2-40B4-BE49-F238E27FC236}">
                  <a16:creationId xmlns:a16="http://schemas.microsoft.com/office/drawing/2014/main" id="{256F9EDC-7BBB-CF43-BCA9-9BFC06934E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2" name="Line 460">
              <a:extLst>
                <a:ext uri="{FF2B5EF4-FFF2-40B4-BE49-F238E27FC236}">
                  <a16:creationId xmlns:a16="http://schemas.microsoft.com/office/drawing/2014/main" id="{937A2B9F-3197-F24E-BF01-EBDFCC2EBA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461">
              <a:extLst>
                <a:ext uri="{FF2B5EF4-FFF2-40B4-BE49-F238E27FC236}">
                  <a16:creationId xmlns:a16="http://schemas.microsoft.com/office/drawing/2014/main" id="{239525F0-D2DC-3340-B425-E2498D3BA9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114" name="Group 462">
              <a:extLst>
                <a:ext uri="{FF2B5EF4-FFF2-40B4-BE49-F238E27FC236}">
                  <a16:creationId xmlns:a16="http://schemas.microsoft.com/office/drawing/2014/main" id="{A62797C4-B5B2-934F-8C63-CE41E181006C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164" name="Line 463">
                <a:extLst>
                  <a:ext uri="{FF2B5EF4-FFF2-40B4-BE49-F238E27FC236}">
                    <a16:creationId xmlns:a16="http://schemas.microsoft.com/office/drawing/2014/main" id="{475AB267-0682-104C-8585-C23614CA577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Line 464">
                <a:extLst>
                  <a:ext uri="{FF2B5EF4-FFF2-40B4-BE49-F238E27FC236}">
                    <a16:creationId xmlns:a16="http://schemas.microsoft.com/office/drawing/2014/main" id="{4504C8F4-2ED0-3A4A-990E-667A4A21DBD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5" name="Group 465">
              <a:extLst>
                <a:ext uri="{FF2B5EF4-FFF2-40B4-BE49-F238E27FC236}">
                  <a16:creationId xmlns:a16="http://schemas.microsoft.com/office/drawing/2014/main" id="{E3F7213B-4536-9C47-9528-7BF7A6778ADA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162" name="Line 466">
                <a:extLst>
                  <a:ext uri="{FF2B5EF4-FFF2-40B4-BE49-F238E27FC236}">
                    <a16:creationId xmlns:a16="http://schemas.microsoft.com/office/drawing/2014/main" id="{5DB08AA3-8258-EE4C-B516-778867BA21F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467">
                <a:extLst>
                  <a:ext uri="{FF2B5EF4-FFF2-40B4-BE49-F238E27FC236}">
                    <a16:creationId xmlns:a16="http://schemas.microsoft.com/office/drawing/2014/main" id="{2BD172AE-3D4C-0B44-A2B9-A9AE5F6B74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8" name="Oval 470">
              <a:extLst>
                <a:ext uri="{FF2B5EF4-FFF2-40B4-BE49-F238E27FC236}">
                  <a16:creationId xmlns:a16="http://schemas.microsoft.com/office/drawing/2014/main" id="{893739F8-A211-BF46-B67E-2327169128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9" name="Line 471">
              <a:extLst>
                <a:ext uri="{FF2B5EF4-FFF2-40B4-BE49-F238E27FC236}">
                  <a16:creationId xmlns:a16="http://schemas.microsoft.com/office/drawing/2014/main" id="{2328FE19-2E7C-BC4D-AA22-BCE4B0AAD51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472">
              <a:extLst>
                <a:ext uri="{FF2B5EF4-FFF2-40B4-BE49-F238E27FC236}">
                  <a16:creationId xmlns:a16="http://schemas.microsoft.com/office/drawing/2014/main" id="{CF35C8D7-4627-5947-9295-C3ED5B177D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473">
              <a:extLst>
                <a:ext uri="{FF2B5EF4-FFF2-40B4-BE49-F238E27FC236}">
                  <a16:creationId xmlns:a16="http://schemas.microsoft.com/office/drawing/2014/main" id="{E8588AB9-D3BA-FA43-A3E2-AF273235764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474">
              <a:extLst>
                <a:ext uri="{FF2B5EF4-FFF2-40B4-BE49-F238E27FC236}">
                  <a16:creationId xmlns:a16="http://schemas.microsoft.com/office/drawing/2014/main" id="{4F782DF7-F370-F248-9C1F-437E077E6FC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475">
              <a:extLst>
                <a:ext uri="{FF2B5EF4-FFF2-40B4-BE49-F238E27FC236}">
                  <a16:creationId xmlns:a16="http://schemas.microsoft.com/office/drawing/2014/main" id="{4924195E-4779-F344-8DAA-0C2EC2E694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4" name="AutoShape 476">
              <a:extLst>
                <a:ext uri="{FF2B5EF4-FFF2-40B4-BE49-F238E27FC236}">
                  <a16:creationId xmlns:a16="http://schemas.microsoft.com/office/drawing/2014/main" id="{2B5BA4CB-6BA4-964A-9DD2-467D475C8E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5" name="Oval 477">
              <a:extLst>
                <a:ext uri="{FF2B5EF4-FFF2-40B4-BE49-F238E27FC236}">
                  <a16:creationId xmlns:a16="http://schemas.microsoft.com/office/drawing/2014/main" id="{5AB95E3E-56F8-C547-8CBB-8FF5A0541D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6" name="AutoShape 478">
              <a:extLst>
                <a:ext uri="{FF2B5EF4-FFF2-40B4-BE49-F238E27FC236}">
                  <a16:creationId xmlns:a16="http://schemas.microsoft.com/office/drawing/2014/main" id="{25E99839-1A81-0A4E-8C98-459EFE8BAA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7" name="Text Box 479">
              <a:extLst>
                <a:ext uri="{FF2B5EF4-FFF2-40B4-BE49-F238E27FC236}">
                  <a16:creationId xmlns:a16="http://schemas.microsoft.com/office/drawing/2014/main" id="{4CF3C423-993F-F04F-A792-3B356C865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562"/>
              <a:ext cx="84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folHlink"/>
                  </a:solidFill>
                  <a:latin typeface="Times New Roman" charset="0"/>
                </a:rPr>
                <a:t>Helical Partial </a:t>
              </a:r>
            </a:p>
            <a:p>
              <a:r>
                <a:rPr lang="en-US" sz="1400" b="1">
                  <a:solidFill>
                    <a:schemeClr val="folHlink"/>
                  </a:solidFill>
                  <a:latin typeface="Times New Roman" charset="0"/>
                </a:rPr>
                <a:t>Siberian Snake</a:t>
              </a:r>
            </a:p>
          </p:txBody>
        </p:sp>
        <p:sp>
          <p:nvSpPr>
            <p:cNvPr id="128" name="Line 480">
              <a:extLst>
                <a:ext uri="{FF2B5EF4-FFF2-40B4-BE49-F238E27FC236}">
                  <a16:creationId xmlns:a16="http://schemas.microsoft.com/office/drawing/2014/main" id="{4AB663CA-61DF-4147-8201-4DF408313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Text Box 481">
              <a:extLst>
                <a:ext uri="{FF2B5EF4-FFF2-40B4-BE49-F238E27FC236}">
                  <a16:creationId xmlns:a16="http://schemas.microsoft.com/office/drawing/2014/main" id="{D2B90D20-177A-B446-9B3B-224DFBCED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064"/>
              <a:ext cx="129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Times New Roman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charset="0"/>
                </a:rPr>
                <a:t>(longitudinal polarization)</a:t>
              </a:r>
            </a:p>
          </p:txBody>
        </p:sp>
        <p:sp>
          <p:nvSpPr>
            <p:cNvPr id="130" name="Rectangle 482">
              <a:extLst>
                <a:ext uri="{FF2B5EF4-FFF2-40B4-BE49-F238E27FC236}">
                  <a16:creationId xmlns:a16="http://schemas.microsoft.com/office/drawing/2014/main" id="{2FDB54B6-8A2E-BB47-8E46-11A37C5A39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1" name="Text Box 483">
              <a:extLst>
                <a:ext uri="{FF2B5EF4-FFF2-40B4-BE49-F238E27FC236}">
                  <a16:creationId xmlns:a16="http://schemas.microsoft.com/office/drawing/2014/main" id="{4468D9F8-698F-FD40-9529-8464C3BC3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8" y="632"/>
              <a:ext cx="114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latin typeface="Times New Roman" charset="0"/>
                </a:rPr>
                <a:t>2 Siberian Snakes/ring</a:t>
              </a:r>
            </a:p>
          </p:txBody>
        </p:sp>
        <p:sp>
          <p:nvSpPr>
            <p:cNvPr id="137" name="AutoShape 489">
              <a:extLst>
                <a:ext uri="{FF2B5EF4-FFF2-40B4-BE49-F238E27FC236}">
                  <a16:creationId xmlns:a16="http://schemas.microsoft.com/office/drawing/2014/main" id="{20EF38DB-540D-2940-973F-53C8BA4043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45" name="Text Box 497">
              <a:extLst>
                <a:ext uri="{FF2B5EF4-FFF2-40B4-BE49-F238E27FC236}">
                  <a16:creationId xmlns:a16="http://schemas.microsoft.com/office/drawing/2014/main" id="{98350116-DCE8-FB4E-95E9-88EE5ECDAF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72"/>
              <a:ext cx="129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latin typeface="Times New Roman" charset="0"/>
                </a:rPr>
                <a:t>Spin Rotators</a:t>
              </a:r>
            </a:p>
            <a:p>
              <a:pPr algn="ctr"/>
              <a:r>
                <a:rPr lang="en-US" sz="1400" dirty="0">
                  <a:latin typeface="Times New Roman" charset="0"/>
                </a:rPr>
                <a:t>(longitudinal polarization)</a:t>
              </a:r>
            </a:p>
          </p:txBody>
        </p:sp>
        <p:sp>
          <p:nvSpPr>
            <p:cNvPr id="146" name="Line 498">
              <a:extLst>
                <a:ext uri="{FF2B5EF4-FFF2-40B4-BE49-F238E27FC236}">
                  <a16:creationId xmlns:a16="http://schemas.microsoft.com/office/drawing/2014/main" id="{FBCECE5C-A131-C942-B206-7BF2E4EA3B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499">
              <a:extLst>
                <a:ext uri="{FF2B5EF4-FFF2-40B4-BE49-F238E27FC236}">
                  <a16:creationId xmlns:a16="http://schemas.microsoft.com/office/drawing/2014/main" id="{A93086BA-6BE1-3843-8AAE-89E614FCA5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Text Box 500">
              <a:extLst>
                <a:ext uri="{FF2B5EF4-FFF2-40B4-BE49-F238E27FC236}">
                  <a16:creationId xmlns:a16="http://schemas.microsoft.com/office/drawing/2014/main" id="{D921726B-E897-5742-86F4-BC9505ACC9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imes New Roman" charset="0"/>
                </a:rPr>
                <a:t>Strong AGS Snake</a:t>
              </a:r>
            </a:p>
          </p:txBody>
        </p:sp>
        <p:sp>
          <p:nvSpPr>
            <p:cNvPr id="149" name="Rectangle 501">
              <a:extLst>
                <a:ext uri="{FF2B5EF4-FFF2-40B4-BE49-F238E27FC236}">
                  <a16:creationId xmlns:a16="http://schemas.microsoft.com/office/drawing/2014/main" id="{AF5517DC-933D-4946-8387-C4E3BABD1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200"/>
              <a:ext cx="102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RHIC pC Polarimeters</a:t>
              </a:r>
            </a:p>
          </p:txBody>
        </p:sp>
        <p:sp>
          <p:nvSpPr>
            <p:cNvPr id="150" name="Rectangle 502">
              <a:extLst>
                <a:ext uri="{FF2B5EF4-FFF2-40B4-BE49-F238E27FC236}">
                  <a16:creationId xmlns:a16="http://schemas.microsoft.com/office/drawing/2014/main" id="{3EEA0D16-4130-2145-AAD0-3B0FEE250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136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folHlink"/>
                  </a:solidFill>
                  <a:latin typeface="Times New Roman" charset="0"/>
                </a:rPr>
                <a:t>Absolute Polarimeter (H jet)</a:t>
              </a:r>
            </a:p>
          </p:txBody>
        </p:sp>
        <p:sp>
          <p:nvSpPr>
            <p:cNvPr id="152" name="Line 504">
              <a:extLst>
                <a:ext uri="{FF2B5EF4-FFF2-40B4-BE49-F238E27FC236}">
                  <a16:creationId xmlns:a16="http://schemas.microsoft.com/office/drawing/2014/main" id="{4F3D107B-2B10-8B42-96AB-63BFD7507D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00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505">
              <a:extLst>
                <a:ext uri="{FF2B5EF4-FFF2-40B4-BE49-F238E27FC236}">
                  <a16:creationId xmlns:a16="http://schemas.microsoft.com/office/drawing/2014/main" id="{4A2E741E-E6B8-7D4E-B152-9474E262DC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506">
              <a:extLst>
                <a:ext uri="{FF2B5EF4-FFF2-40B4-BE49-F238E27FC236}">
                  <a16:creationId xmlns:a16="http://schemas.microsoft.com/office/drawing/2014/main" id="{95E10239-9351-154E-ACBC-5210DFC32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1760"/>
              <a:ext cx="27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 u="sng" dirty="0">
                  <a:latin typeface="Times New Roman" charset="0"/>
                </a:rPr>
                <a:t>STAR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157" name="Rectangle 509">
              <a:extLst>
                <a:ext uri="{FF2B5EF4-FFF2-40B4-BE49-F238E27FC236}">
                  <a16:creationId xmlns:a16="http://schemas.microsoft.com/office/drawing/2014/main" id="{89DAFFBE-4DFF-3040-8B61-E978E7CCA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976"/>
              <a:ext cx="78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latin typeface="Times New Roman" charset="0"/>
                </a:rPr>
                <a:t>AGS Polarimeter</a:t>
              </a:r>
            </a:p>
          </p:txBody>
        </p:sp>
        <p:sp>
          <p:nvSpPr>
            <p:cNvPr id="158" name="Text Box 510">
              <a:extLst>
                <a:ext uri="{FF2B5EF4-FFF2-40B4-BE49-F238E27FC236}">
                  <a16:creationId xmlns:a16="http://schemas.microsoft.com/office/drawing/2014/main" id="{140A24EA-8D59-A844-B989-21EDA6387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816"/>
              <a:ext cx="6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663300"/>
                  </a:solidFill>
                  <a:latin typeface="Times New Roman" charset="0"/>
                </a:rPr>
                <a:t>Spin flipper</a:t>
              </a:r>
            </a:p>
          </p:txBody>
        </p:sp>
        <p:sp>
          <p:nvSpPr>
            <p:cNvPr id="159" name="Line 511">
              <a:extLst>
                <a:ext uri="{FF2B5EF4-FFF2-40B4-BE49-F238E27FC236}">
                  <a16:creationId xmlns:a16="http://schemas.microsoft.com/office/drawing/2014/main" id="{3C4960C8-5B19-7B40-B975-98534B58A4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1008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512">
              <a:extLst>
                <a:ext uri="{FF2B5EF4-FFF2-40B4-BE49-F238E27FC236}">
                  <a16:creationId xmlns:a16="http://schemas.microsoft.com/office/drawing/2014/main" id="{053E4438-A395-784E-AE57-293B118E8F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513">
              <a:extLst>
                <a:ext uri="{FF2B5EF4-FFF2-40B4-BE49-F238E27FC236}">
                  <a16:creationId xmlns:a16="http://schemas.microsoft.com/office/drawing/2014/main" id="{2F3BF8D6-CB72-C147-B390-6D421F8CFE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73" name="Table 172">
            <a:extLst>
              <a:ext uri="{FF2B5EF4-FFF2-40B4-BE49-F238E27FC236}">
                <a16:creationId xmlns:a16="http://schemas.microsoft.com/office/drawing/2014/main" id="{BB361046-D58D-E444-86A3-B658DCB892B1}"/>
              </a:ext>
            </a:extLst>
          </p:cNvPr>
          <p:cNvGraphicFramePr>
            <a:graphicFrameLocks noGrp="1"/>
          </p:cNvGraphicFramePr>
          <p:nvPr/>
        </p:nvGraphicFramePr>
        <p:xfrm>
          <a:off x="299845" y="868284"/>
          <a:ext cx="5781121" cy="247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347">
                  <a:extLst>
                    <a:ext uri="{9D8B030D-6E8A-4147-A177-3AD203B41FA5}">
                      <a16:colId xmlns:a16="http://schemas.microsoft.com/office/drawing/2014/main" val="4204005720"/>
                    </a:ext>
                  </a:extLst>
                </a:gridCol>
                <a:gridCol w="1375758">
                  <a:extLst>
                    <a:ext uri="{9D8B030D-6E8A-4147-A177-3AD203B41FA5}">
                      <a16:colId xmlns:a16="http://schemas.microsoft.com/office/drawing/2014/main" val="1972124884"/>
                    </a:ext>
                  </a:extLst>
                </a:gridCol>
                <a:gridCol w="1638469">
                  <a:extLst>
                    <a:ext uri="{9D8B030D-6E8A-4147-A177-3AD203B41FA5}">
                      <a16:colId xmlns:a16="http://schemas.microsoft.com/office/drawing/2014/main" val="2170908918"/>
                    </a:ext>
                  </a:extLst>
                </a:gridCol>
                <a:gridCol w="1463547">
                  <a:extLst>
                    <a:ext uri="{9D8B030D-6E8A-4147-A177-3AD203B41FA5}">
                      <a16:colId xmlns:a16="http://schemas.microsoft.com/office/drawing/2014/main" val="1438622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 Energy</a:t>
                      </a:r>
                    </a:p>
                    <a:p>
                      <a:r>
                        <a:rPr lang="en-US" sz="1600" dirty="0"/>
                        <a:t>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Pol. At Max Energy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Source</a:t>
                      </a:r>
                    </a:p>
                    <a:p>
                      <a:r>
                        <a:rPr lang="en-US" sz="1600" baseline="0" dirty="0"/>
                        <a:t>+Linac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134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~80-84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844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67-70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p-Carbon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Jet, full store avg*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0243"/>
                  </a:ext>
                </a:extLst>
              </a:tr>
            </a:tbl>
          </a:graphicData>
        </a:graphic>
      </p:graphicFrame>
      <p:graphicFrame>
        <p:nvGraphicFramePr>
          <p:cNvPr id="174" name="Table 173">
            <a:extLst>
              <a:ext uri="{FF2B5EF4-FFF2-40B4-BE49-F238E27FC236}">
                <a16:creationId xmlns:a16="http://schemas.microsoft.com/office/drawing/2014/main" id="{27071890-9267-5D4C-986C-36F96BDC1739}"/>
              </a:ext>
            </a:extLst>
          </p:cNvPr>
          <p:cNvGraphicFramePr>
            <a:graphicFrameLocks noGrp="1"/>
          </p:cNvGraphicFramePr>
          <p:nvPr/>
        </p:nvGraphicFramePr>
        <p:xfrm>
          <a:off x="941171" y="4605020"/>
          <a:ext cx="4225801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833">
                  <a:extLst>
                    <a:ext uri="{9D8B030D-6E8A-4147-A177-3AD203B41FA5}">
                      <a16:colId xmlns:a16="http://schemas.microsoft.com/office/drawing/2014/main" val="4204005720"/>
                    </a:ext>
                  </a:extLst>
                </a:gridCol>
                <a:gridCol w="2631968">
                  <a:extLst>
                    <a:ext uri="{9D8B030D-6E8A-4147-A177-3AD203B41FA5}">
                      <a16:colId xmlns:a16="http://schemas.microsoft.com/office/drawing/2014/main" val="19721248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Relative Ramp Polarization Loss</a:t>
                      </a:r>
                    </a:p>
                    <a:p>
                      <a:r>
                        <a:rPr lang="en-US" dirty="0"/>
                        <a:t> (Run 17, full run avg)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17 %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0243"/>
                  </a:ext>
                </a:extLst>
              </a:tr>
            </a:tbl>
          </a:graphicData>
        </a:graphic>
      </p:graphicFrame>
      <p:sp>
        <p:nvSpPr>
          <p:cNvPr id="175" name="TextBox 174">
            <a:extLst>
              <a:ext uri="{FF2B5EF4-FFF2-40B4-BE49-F238E27FC236}">
                <a16:creationId xmlns:a16="http://schemas.microsoft.com/office/drawing/2014/main" id="{7A662BA3-D059-444F-8CAD-83485F3C575B}"/>
              </a:ext>
            </a:extLst>
          </p:cNvPr>
          <p:cNvSpPr txBox="1"/>
          <p:nvPr/>
        </p:nvSpPr>
        <p:spPr>
          <a:xfrm>
            <a:off x="997837" y="4235688"/>
            <a:ext cx="411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Includes both ramp loss and store decay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5D3518-A478-EF49-8A2B-91CD6E175BCB}"/>
              </a:ext>
            </a:extLst>
          </p:cNvPr>
          <p:cNvSpPr/>
          <p:nvPr/>
        </p:nvSpPr>
        <p:spPr>
          <a:xfrm>
            <a:off x="941171" y="5493384"/>
            <a:ext cx="2718279" cy="37070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7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EE0FE236-E6E6-D14D-9715-4F3732031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789" y="962265"/>
            <a:ext cx="6501581" cy="51937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3CB311-AAEE-3349-96E1-3CA5172AD1E6}"/>
              </a:ext>
            </a:extLst>
          </p:cNvPr>
          <p:cNvSpPr txBox="1">
            <a:spLocks/>
          </p:cNvSpPr>
          <p:nvPr/>
        </p:nvSpPr>
        <p:spPr>
          <a:xfrm>
            <a:off x="204216" y="-5741"/>
            <a:ext cx="10515600" cy="891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Depolarizing resonances in AGS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5F8C56-218A-9D4F-9BFD-CDD460EC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69" y="756153"/>
            <a:ext cx="4184027" cy="4351338"/>
          </a:xfrm>
        </p:spPr>
        <p:txBody>
          <a:bodyPr>
            <a:normAutofit/>
          </a:bodyPr>
          <a:lstStyle/>
          <a:p>
            <a:r>
              <a:rPr lang="en-US" sz="1500" dirty="0"/>
              <a:t>Frequency of particle motion in the focusing magnets is (mostly) ENERGY INDEPENDENT</a:t>
            </a:r>
          </a:p>
          <a:p>
            <a:endParaRPr lang="en-US" sz="1500" dirty="0"/>
          </a:p>
          <a:p>
            <a:r>
              <a:rPr lang="en-US" sz="1500" dirty="0"/>
              <a:t>Precession frequency of spin motion is in general ENERGY DEPENDENT</a:t>
            </a:r>
          </a:p>
          <a:p>
            <a:endParaRPr lang="en-US" sz="1500" dirty="0"/>
          </a:p>
          <a:p>
            <a:r>
              <a:rPr lang="en-US" sz="1500" dirty="0"/>
              <a:t>If particle sample fields with a frequency equal to the spin precession frequency: spin motion </a:t>
            </a:r>
          </a:p>
          <a:p>
            <a:r>
              <a:rPr lang="en-US" sz="1500" dirty="0"/>
              <a:t>“Snakes”, helical dipoles, help manipulate the spin motion with local rotations to avoid that condition (at the cost of complicated fields/optics distortion)</a:t>
            </a:r>
          </a:p>
          <a:p>
            <a:endParaRPr lang="en-US" sz="1200" dirty="0"/>
          </a:p>
          <a:p>
            <a:pPr lvl="1"/>
            <a:endParaRPr lang="en-US" sz="1100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C2CF308-6610-4347-8FAE-0EDC9E28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0B032-436B-3B44-99AC-41FE09C4F3A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E1830E6-9B58-9D4B-B935-149490556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78" y="4803470"/>
            <a:ext cx="2684609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CE7589-56FC-9E41-8D64-424A64DA71CE}"/>
              </a:ext>
            </a:extLst>
          </p:cNvPr>
          <p:cNvSpPr txBox="1"/>
          <p:nvPr/>
        </p:nvSpPr>
        <p:spPr>
          <a:xfrm>
            <a:off x="582746" y="5794070"/>
            <a:ext cx="8242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Injection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32037-60D4-A742-BB51-2BF0AEEA881D}"/>
              </a:ext>
            </a:extLst>
          </p:cNvPr>
          <p:cNvSpPr txBox="1"/>
          <p:nvPr/>
        </p:nvSpPr>
        <p:spPr>
          <a:xfrm>
            <a:off x="2591156" y="4799714"/>
            <a:ext cx="9754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Extraction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51A7808-B2BA-274A-A051-DF9575CEDE2B}"/>
              </a:ext>
            </a:extLst>
          </p:cNvPr>
          <p:cNvSpPr/>
          <p:nvPr/>
        </p:nvSpPr>
        <p:spPr>
          <a:xfrm>
            <a:off x="10923370" y="1181312"/>
            <a:ext cx="254000" cy="36933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EC043-968F-CA4F-8F93-B6115FD28876}"/>
              </a:ext>
            </a:extLst>
          </p:cNvPr>
          <p:cNvSpPr txBox="1"/>
          <p:nvPr/>
        </p:nvSpPr>
        <p:spPr>
          <a:xfrm>
            <a:off x="11245194" y="1202327"/>
            <a:ext cx="8924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Spin tune gap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19CC2-5313-A748-B39E-F54A0EC0F464}"/>
              </a:ext>
            </a:extLst>
          </p:cNvPr>
          <p:cNvSpPr txBox="1"/>
          <p:nvPr/>
        </p:nvSpPr>
        <p:spPr>
          <a:xfrm>
            <a:off x="8787790" y="2607315"/>
            <a:ext cx="28745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Hor</a:t>
            </a:r>
            <a:r>
              <a:rPr lang="en-US" dirty="0"/>
              <a:t> resonance crossings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C94449-C37A-084A-9718-B68B7C39A9CD}"/>
              </a:ext>
            </a:extLst>
          </p:cNvPr>
          <p:cNvCxnSpPr>
            <a:cxnSpLocks/>
          </p:cNvCxnSpPr>
          <p:nvPr/>
        </p:nvCxnSpPr>
        <p:spPr>
          <a:xfrm flipH="1">
            <a:off x="8116590" y="2985170"/>
            <a:ext cx="1488472" cy="660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e 17">
            <a:extLst>
              <a:ext uri="{FF2B5EF4-FFF2-40B4-BE49-F238E27FC236}">
                <a16:creationId xmlns:a16="http://schemas.microsoft.com/office/drawing/2014/main" id="{9DFD5770-684F-E746-97D4-829F5AC56EE3}"/>
              </a:ext>
            </a:extLst>
          </p:cNvPr>
          <p:cNvSpPr/>
          <p:nvPr/>
        </p:nvSpPr>
        <p:spPr>
          <a:xfrm>
            <a:off x="10923370" y="3357621"/>
            <a:ext cx="254000" cy="37060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94531F-54BF-0C4E-9E39-3E25079A0962}"/>
              </a:ext>
            </a:extLst>
          </p:cNvPr>
          <p:cNvSpPr txBox="1"/>
          <p:nvPr/>
        </p:nvSpPr>
        <p:spPr>
          <a:xfrm>
            <a:off x="11177370" y="3235996"/>
            <a:ext cx="8924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Tune</a:t>
            </a:r>
          </a:p>
          <a:p>
            <a:pPr algn="ctr"/>
            <a:r>
              <a:rPr lang="en-US" dirty="0"/>
              <a:t>jump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F6B49B-FA72-DC41-815A-F91A8847FE7E}"/>
              </a:ext>
            </a:extLst>
          </p:cNvPr>
          <p:cNvSpPr txBox="1"/>
          <p:nvPr/>
        </p:nvSpPr>
        <p:spPr>
          <a:xfrm>
            <a:off x="6096000" y="3916950"/>
            <a:ext cx="120420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(pause tune jump</a:t>
            </a:r>
            <a:br>
              <a:rPr lang="en-US" sz="1000" dirty="0"/>
            </a:br>
            <a:r>
              <a:rPr lang="en-US" sz="1000" dirty="0"/>
              <a:t>near transition)</a:t>
            </a:r>
          </a:p>
        </p:txBody>
      </p:sp>
    </p:spTree>
    <p:extLst>
      <p:ext uri="{BB962C8B-B14F-4D97-AF65-F5344CB8AC3E}">
        <p14:creationId xmlns:p14="http://schemas.microsoft.com/office/powerpoint/2010/main" val="971402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F15E7-8B65-89FC-2B8E-5DA831C18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E19D8B5E-77BB-80FA-4CB5-9CC359CD0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789" y="962265"/>
            <a:ext cx="6501581" cy="51937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9514BA-B394-9ECE-B269-AB8143CB55A3}"/>
              </a:ext>
            </a:extLst>
          </p:cNvPr>
          <p:cNvSpPr txBox="1">
            <a:spLocks/>
          </p:cNvSpPr>
          <p:nvPr/>
        </p:nvSpPr>
        <p:spPr>
          <a:xfrm>
            <a:off x="204216" y="-5741"/>
            <a:ext cx="10515600" cy="891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Depolarizing resonances in AGS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D9C559-96F8-BEBB-66B2-8A3CCD9A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0B032-436B-3B44-99AC-41FE09C4F3A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87BAF090-69EB-3D78-3F1B-15286B42D92A}"/>
              </a:ext>
            </a:extLst>
          </p:cNvPr>
          <p:cNvSpPr/>
          <p:nvPr/>
        </p:nvSpPr>
        <p:spPr>
          <a:xfrm>
            <a:off x="10923370" y="1181312"/>
            <a:ext cx="254000" cy="36933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2FA8D2-3867-3F18-1475-81F64DB0BBC8}"/>
              </a:ext>
            </a:extLst>
          </p:cNvPr>
          <p:cNvSpPr txBox="1"/>
          <p:nvPr/>
        </p:nvSpPr>
        <p:spPr>
          <a:xfrm>
            <a:off x="11245194" y="1202327"/>
            <a:ext cx="8924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Spin tune gap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1487A8-4D04-9EA8-8DD2-8FF435BD335A}"/>
              </a:ext>
            </a:extLst>
          </p:cNvPr>
          <p:cNvSpPr txBox="1"/>
          <p:nvPr/>
        </p:nvSpPr>
        <p:spPr>
          <a:xfrm>
            <a:off x="8787790" y="2607315"/>
            <a:ext cx="28745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Hor</a:t>
            </a:r>
            <a:r>
              <a:rPr lang="en-US" dirty="0"/>
              <a:t> resonance crossings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73BD1F-B836-1EA2-52D8-2F669DBB37E1}"/>
              </a:ext>
            </a:extLst>
          </p:cNvPr>
          <p:cNvCxnSpPr>
            <a:cxnSpLocks/>
          </p:cNvCxnSpPr>
          <p:nvPr/>
        </p:nvCxnSpPr>
        <p:spPr>
          <a:xfrm flipH="1">
            <a:off x="8116590" y="2985170"/>
            <a:ext cx="1488472" cy="660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e 17">
            <a:extLst>
              <a:ext uri="{FF2B5EF4-FFF2-40B4-BE49-F238E27FC236}">
                <a16:creationId xmlns:a16="http://schemas.microsoft.com/office/drawing/2014/main" id="{3A52CF36-D9FC-98FF-099F-DEEA23653318}"/>
              </a:ext>
            </a:extLst>
          </p:cNvPr>
          <p:cNvSpPr/>
          <p:nvPr/>
        </p:nvSpPr>
        <p:spPr>
          <a:xfrm>
            <a:off x="10923370" y="3357621"/>
            <a:ext cx="254000" cy="37060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30060B-849F-44AD-C429-D6171761B0CF}"/>
              </a:ext>
            </a:extLst>
          </p:cNvPr>
          <p:cNvSpPr txBox="1"/>
          <p:nvPr/>
        </p:nvSpPr>
        <p:spPr>
          <a:xfrm>
            <a:off x="11177370" y="3235996"/>
            <a:ext cx="8924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Tune</a:t>
            </a:r>
          </a:p>
          <a:p>
            <a:pPr algn="ctr"/>
            <a:r>
              <a:rPr lang="en-US" dirty="0"/>
              <a:t>jump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BBE68-2C85-532E-B437-62EFA17974DF}"/>
              </a:ext>
            </a:extLst>
          </p:cNvPr>
          <p:cNvSpPr txBox="1"/>
          <p:nvPr/>
        </p:nvSpPr>
        <p:spPr>
          <a:xfrm>
            <a:off x="578899" y="3357621"/>
            <a:ext cx="3775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HORIZONTAL resonances are still active, most recent efforts focus on improving these weak but numerous resonances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9F9B8-181B-ED69-E528-63D0E109C936}"/>
              </a:ext>
            </a:extLst>
          </p:cNvPr>
          <p:cNvSpPr txBox="1"/>
          <p:nvPr/>
        </p:nvSpPr>
        <p:spPr>
          <a:xfrm>
            <a:off x="538706" y="1242359"/>
            <a:ext cx="3969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resonances are stronger and are completely avoided by the snakes + high vertical tune </a:t>
            </a:r>
            <a:r>
              <a:rPr lang="en-US" i="1" dirty="0"/>
              <a:t>(or are they?....)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42871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86B1CF4A-AD3C-3042-B2A5-C69E87049FF1}" vid="{FCE94D0E-8B34-5545-ADC3-9E0BB024F5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9074</TotalTime>
  <Words>3080</Words>
  <Application>Microsoft Macintosh PowerPoint</Application>
  <PresentationFormat>Widescreen</PresentationFormat>
  <Paragraphs>534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 Math</vt:lpstr>
      <vt:lpstr>Papyrus</vt:lpstr>
      <vt:lpstr>Times New Roman</vt:lpstr>
      <vt:lpstr>Wingdings</vt:lpstr>
      <vt:lpstr>BNL</vt:lpstr>
      <vt:lpstr>AGS Horizontal Resonance Strength Correction (With special attention to low energy)</vt:lpstr>
      <vt:lpstr>PowerPoint Presentation</vt:lpstr>
      <vt:lpstr>PowerPoint Presentation</vt:lpstr>
      <vt:lpstr>PowerPoint Presentation</vt:lpstr>
      <vt:lpstr>Outline</vt:lpstr>
      <vt:lpstr>PowerPoint Presentation</vt:lpstr>
      <vt:lpstr>RHIC Polarized Beam Complex</vt:lpstr>
      <vt:lpstr>PowerPoint Presentation</vt:lpstr>
      <vt:lpstr>PowerPoint Presentation</vt:lpstr>
      <vt:lpstr>Partial snake resonance suppression with betatron coupling</vt:lpstr>
      <vt:lpstr>Calculated correction waveforms</vt:lpstr>
      <vt:lpstr>Ramp implementation and Polarization</vt:lpstr>
      <vt:lpstr>Low energy resonance correction</vt:lpstr>
      <vt:lpstr>What’s wrong with low energy?</vt:lpstr>
      <vt:lpstr>Orbit effects</vt:lpstr>
      <vt:lpstr>Orbit effects</vt:lpstr>
      <vt:lpstr>Single resonance crossing,  high energy</vt:lpstr>
      <vt:lpstr>Single resonance crossing,  high energy (Gɣ = 45.74)</vt:lpstr>
      <vt:lpstr>PowerPoint Presentation</vt:lpstr>
      <vt:lpstr>Skew quad scans, low energy, SNAKES ON</vt:lpstr>
      <vt:lpstr>PowerPoint Presentation</vt:lpstr>
      <vt:lpstr>Resonance crossing without snakes</vt:lpstr>
      <vt:lpstr>Individual sextupole offsets</vt:lpstr>
      <vt:lpstr>AI, ML, Polarization and their difficulties</vt:lpstr>
      <vt:lpstr>AGS Model/Digital Twin: necessary elements</vt:lpstr>
      <vt:lpstr>Parameters of an AGS Model</vt:lpstr>
      <vt:lpstr>Are horizontal resonance all that’s left? (Hint: probably not)</vt:lpstr>
      <vt:lpstr>AGS Vertical Polarization Profile Comparisons</vt:lpstr>
      <vt:lpstr>Remaining depolarization: where does it go? Misalignments?</vt:lpstr>
      <vt:lpstr>Instrumentation and Beam control upgrades</vt:lpstr>
      <vt:lpstr>Brookhaven Accelerator Complex Scheduling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Schoefer, Vincent</dc:creator>
  <cp:keywords/>
  <dc:description/>
  <cp:lastModifiedBy>Schoefer, Vincent</cp:lastModifiedBy>
  <cp:revision>60</cp:revision>
  <dcterms:created xsi:type="dcterms:W3CDTF">2025-10-15T12:58:17Z</dcterms:created>
  <dcterms:modified xsi:type="dcterms:W3CDTF">2025-10-21T20:13:13Z</dcterms:modified>
  <cp:category/>
</cp:coreProperties>
</file>