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73" r:id="rId3"/>
    <p:sldId id="306" r:id="rId4"/>
    <p:sldId id="305" r:id="rId5"/>
    <p:sldId id="316" r:id="rId6"/>
    <p:sldId id="342" r:id="rId7"/>
    <p:sldId id="343" r:id="rId8"/>
    <p:sldId id="349" r:id="rId9"/>
    <p:sldId id="350" r:id="rId10"/>
    <p:sldId id="345" r:id="rId11"/>
    <p:sldId id="346" r:id="rId12"/>
    <p:sldId id="261" r:id="rId13"/>
    <p:sldId id="262" r:id="rId14"/>
    <p:sldId id="347" r:id="rId15"/>
    <p:sldId id="341" r:id="rId16"/>
    <p:sldId id="340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3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20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NSRL Digital Twin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61051"/>
            <a:ext cx="10334625" cy="746185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AI/ML for EIC Hadron Pre-injectors Collaboration Meeting</a:t>
            </a:r>
          </a:p>
          <a:p>
            <a:r>
              <a:rPr lang="en-US" dirty="0"/>
              <a:t>Oct 20-22,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Lucy Lin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0FB24-743F-ACBF-9DA2-D12C86D2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F69F-ACE6-7CC4-5966-26E4997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Digital Twin for extraction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626D2-FC10-CC8A-B2D7-27EB0BE02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E8E23-E3F9-A172-ED36-F59F47F556A6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CF0FA7-CA33-5673-D67D-79A49A19897B}"/>
              </a:ext>
            </a:extLst>
          </p:cNvPr>
          <p:cNvGrpSpPr/>
          <p:nvPr/>
        </p:nvGrpSpPr>
        <p:grpSpPr>
          <a:xfrm>
            <a:off x="357289" y="1552217"/>
            <a:ext cx="11477422" cy="4642894"/>
            <a:chOff x="357289" y="1673701"/>
            <a:chExt cx="11477422" cy="4642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DB5D83-64A0-E7A3-096D-573D30742B0A}"/>
                </a:ext>
              </a:extLst>
            </p:cNvPr>
            <p:cNvGrpSpPr/>
            <p:nvPr/>
          </p:nvGrpSpPr>
          <p:grpSpPr>
            <a:xfrm>
              <a:off x="357289" y="1673701"/>
              <a:ext cx="8385431" cy="4642894"/>
              <a:chOff x="1903284" y="1673701"/>
              <a:chExt cx="8385431" cy="464289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400953C4-D9B2-D4A3-5851-177AD9B7E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552"/>
              <a:stretch>
                <a:fillRect/>
              </a:stretch>
            </p:blipFill>
            <p:spPr bwMode="auto">
              <a:xfrm>
                <a:off x="1903284" y="1673701"/>
                <a:ext cx="8385431" cy="4642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AAA2644-586F-3593-FAA0-B7677CE3C053}"/>
                  </a:ext>
                </a:extLst>
              </p:cNvPr>
              <p:cNvSpPr/>
              <p:nvPr/>
            </p:nvSpPr>
            <p:spPr>
              <a:xfrm>
                <a:off x="8523881" y="2180871"/>
                <a:ext cx="1764833" cy="1790285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A9FAA34-A45C-D56C-061C-1CF8683A8AB6}"/>
                  </a:ext>
                </a:extLst>
              </p:cNvPr>
              <p:cNvSpPr/>
              <p:nvPr/>
            </p:nvSpPr>
            <p:spPr>
              <a:xfrm>
                <a:off x="8590851" y="4033526"/>
                <a:ext cx="1630018" cy="238540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72F1C9B-0EA1-B276-A570-1967BAF47979}"/>
                </a:ext>
              </a:extLst>
            </p:cNvPr>
            <p:cNvSpPr/>
            <p:nvPr/>
          </p:nvSpPr>
          <p:spPr>
            <a:xfrm>
              <a:off x="9055849" y="1877779"/>
              <a:ext cx="2778862" cy="75159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Use Bmad to fit any design bump shape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5B825E9-0B69-D919-078B-570D35BD9AEE}"/>
                </a:ext>
              </a:extLst>
            </p:cNvPr>
            <p:cNvSpPr/>
            <p:nvPr/>
          </p:nvSpPr>
          <p:spPr>
            <a:xfrm>
              <a:off x="9055849" y="2924468"/>
              <a:ext cx="2778862" cy="751598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Send calculated bump currents to real machine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033BED7-E209-9F63-4B01-591067ABA114}"/>
                </a:ext>
              </a:extLst>
            </p:cNvPr>
            <p:cNvSpPr/>
            <p:nvPr/>
          </p:nvSpPr>
          <p:spPr>
            <a:xfrm>
              <a:off x="9055849" y="3971157"/>
              <a:ext cx="2778862" cy="922812"/>
            </a:xfrm>
            <a:prstGeom prst="roundRect">
              <a:avLst/>
            </a:prstGeom>
            <a:noFill/>
            <a:ln w="19050">
              <a:solidFill>
                <a:srgbClr val="80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Time stamps in Booster cycle used to measure bump orbit 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911A1E3-6BEF-9055-033A-621DE5783EB6}"/>
                </a:ext>
              </a:extLst>
            </p:cNvPr>
            <p:cNvSpPr/>
            <p:nvPr/>
          </p:nvSpPr>
          <p:spPr>
            <a:xfrm>
              <a:off x="9055849" y="5220176"/>
              <a:ext cx="2778862" cy="749808"/>
            </a:xfrm>
            <a:prstGeom prst="roundRect">
              <a:avLst/>
            </a:prstGeom>
            <a:noFill/>
            <a:ln w="19050">
              <a:solidFill>
                <a:srgbClr val="FFA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Save simulated and measured data</a:t>
              </a: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033D21-5AD1-8D67-B1F3-23B1A1CC918F}"/>
              </a:ext>
            </a:extLst>
          </p:cNvPr>
          <p:cNvSpPr/>
          <p:nvPr/>
        </p:nvSpPr>
        <p:spPr>
          <a:xfrm>
            <a:off x="6974526" y="4212952"/>
            <a:ext cx="1764833" cy="138428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D3F1A0A-A1E6-F06C-6BA1-219357AADC0B}"/>
              </a:ext>
            </a:extLst>
          </p:cNvPr>
          <p:cNvSpPr/>
          <p:nvPr/>
        </p:nvSpPr>
        <p:spPr>
          <a:xfrm>
            <a:off x="7044856" y="5659605"/>
            <a:ext cx="1630018" cy="300911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249512-A518-DFC8-5573-AFD51BB5EF4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8742719" y="2132094"/>
            <a:ext cx="313130" cy="8224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B18AFD-651B-A8F8-AEFB-2BAF8F213DE8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8674874" y="3178783"/>
            <a:ext cx="380975" cy="852529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CB1AB5-8891-D771-8138-E3736E7B2C51}"/>
              </a:ext>
            </a:extLst>
          </p:cNvPr>
          <p:cNvCxnSpPr>
            <a:cxnSpLocks/>
            <a:stCxn id="13" idx="3"/>
            <a:endCxn id="11" idx="1"/>
          </p:cNvCxnSpPr>
          <p:nvPr/>
        </p:nvCxnSpPr>
        <p:spPr>
          <a:xfrm flipV="1">
            <a:off x="8739359" y="4311079"/>
            <a:ext cx="316490" cy="594015"/>
          </a:xfrm>
          <a:prstGeom prst="straightConnector1">
            <a:avLst/>
          </a:prstGeom>
          <a:ln w="127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D495C7-CE60-D41C-7C37-4FE2AA371B76}"/>
              </a:ext>
            </a:extLst>
          </p:cNvPr>
          <p:cNvCxnSpPr>
            <a:cxnSpLocks/>
            <a:stCxn id="16" idx="3"/>
            <a:endCxn id="12" idx="1"/>
          </p:cNvCxnSpPr>
          <p:nvPr/>
        </p:nvCxnSpPr>
        <p:spPr>
          <a:xfrm flipV="1">
            <a:off x="8674874" y="5473596"/>
            <a:ext cx="380975" cy="336465"/>
          </a:xfrm>
          <a:prstGeom prst="straightConnector1">
            <a:avLst/>
          </a:prstGeom>
          <a:ln w="12700">
            <a:solidFill>
              <a:srgbClr val="FFA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599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772AD-30FF-7717-E92E-423AD65DD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C66B-2FDE-D1EE-DF36-190EC28D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Digital Twin for extraction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CAD643-8202-B10B-5D5F-B3101D82C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19" name="Picture 18" descr="Chart, line chart&#10;&#10;AI-generated content may be incorrect.">
            <a:extLst>
              <a:ext uri="{FF2B5EF4-FFF2-40B4-BE49-F238E27FC236}">
                <a16:creationId xmlns:a16="http://schemas.microsoft.com/office/drawing/2014/main" id="{96D5DA9A-CB3E-E49C-24A7-027479BC4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01843"/>
            <a:ext cx="3972436" cy="4855200"/>
          </a:xfrm>
          <a:prstGeom prst="rect">
            <a:avLst/>
          </a:prstGeom>
        </p:spPr>
      </p:pic>
      <p:pic>
        <p:nvPicPr>
          <p:cNvPr id="22" name="Picture 21" descr="Text&#10;&#10;AI-generated content may be incorrect.">
            <a:extLst>
              <a:ext uri="{FF2B5EF4-FFF2-40B4-BE49-F238E27FC236}">
                <a16:creationId xmlns:a16="http://schemas.microsoft.com/office/drawing/2014/main" id="{92EF9A92-65AC-0DAE-9331-E8B38DB4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618" y="4248522"/>
            <a:ext cx="2240596" cy="23899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46702C-7818-67FE-F66B-211A8F1C6EAE}"/>
              </a:ext>
            </a:extLst>
          </p:cNvPr>
          <p:cNvSpPr txBox="1"/>
          <p:nvPr/>
        </p:nvSpPr>
        <p:spPr>
          <a:xfrm>
            <a:off x="4700015" y="1501843"/>
            <a:ext cx="631482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Booster magnet currents are time-dependent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Bump currents are only turned on during NSRL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Full bump setting interface allows changes to both timing and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normal operation, timing stays the same, fast setting interface allows changes to only current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496DC6-23F3-C3D7-1EE4-6A589CE1F775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370 MeV/n Silicon</a:t>
            </a:r>
          </a:p>
        </p:txBody>
      </p:sp>
    </p:spTree>
    <p:extLst>
      <p:ext uri="{BB962C8B-B14F-4D97-AF65-F5344CB8AC3E}">
        <p14:creationId xmlns:p14="http://schemas.microsoft.com/office/powerpoint/2010/main" val="420783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7D60-D15C-0D97-DA13-ECA4AAF21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DT-assisted bump tuning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BEBBA-8DAC-753C-D12B-DD673CC7F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E9D483-4C54-F616-DE98-A7AB33E6E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9"/>
          <a:stretch>
            <a:fillRect/>
          </a:stretch>
        </p:blipFill>
        <p:spPr bwMode="auto">
          <a:xfrm>
            <a:off x="1576224" y="1802832"/>
            <a:ext cx="8385048" cy="46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C05585-5592-B58D-2E84-0A5C92F78023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77A484-2417-CAED-8C8A-8EA3FE1A3BDE}"/>
              </a:ext>
            </a:extLst>
          </p:cNvPr>
          <p:cNvSpPr txBox="1"/>
          <p:nvPr/>
        </p:nvSpPr>
        <p:spPr>
          <a:xfrm>
            <a:off x="594690" y="1273243"/>
            <a:ext cx="10348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Optimize operational bump by minimizing the residual orbit across the Booster ring</a:t>
            </a:r>
          </a:p>
        </p:txBody>
      </p:sp>
    </p:spTree>
    <p:extLst>
      <p:ext uri="{BB962C8B-B14F-4D97-AF65-F5344CB8AC3E}">
        <p14:creationId xmlns:p14="http://schemas.microsoft.com/office/powerpoint/2010/main" val="127719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502DE-E74C-37B3-B7EB-8155CBBCB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CC19-E71C-7BF0-9CE8-D6101FCE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DT-assisted bump tuning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06E09-8024-F0AC-4FD5-7B7235E2B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6" name="Picture 5" descr="A picture containing chart&#10;&#10;AI-generated content may be incorrect.">
            <a:extLst>
              <a:ext uri="{FF2B5EF4-FFF2-40B4-BE49-F238E27FC236}">
                <a16:creationId xmlns:a16="http://schemas.microsoft.com/office/drawing/2014/main" id="{5304444A-29F9-F05A-32DC-691B2D32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4" y="2560890"/>
            <a:ext cx="6188364" cy="3509565"/>
          </a:xfrm>
          <a:prstGeom prst="rect">
            <a:avLst/>
          </a:prstGeom>
        </p:spPr>
      </p:pic>
      <p:pic>
        <p:nvPicPr>
          <p:cNvPr id="8" name="Picture 7" descr="Chart, histogram&#10;&#10;AI-generated content may be incorrect.">
            <a:extLst>
              <a:ext uri="{FF2B5EF4-FFF2-40B4-BE49-F238E27FC236}">
                <a16:creationId xmlns:a16="http://schemas.microsoft.com/office/drawing/2014/main" id="{0564EAC9-CD05-8376-D219-A714EC2D8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75" y="2658588"/>
            <a:ext cx="5253215" cy="3502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DE4AE-ACF3-C833-94C0-82F6BDFD2C8E}"/>
              </a:ext>
            </a:extLst>
          </p:cNvPr>
          <p:cNvSpPr txBox="1"/>
          <p:nvPr/>
        </p:nvSpPr>
        <p:spPr>
          <a:xfrm>
            <a:off x="666725" y="1501843"/>
            <a:ext cx="866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Minimal change in intensity and spill for bump with minimal residual orbit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BC431-F2D0-50C1-73CA-84DF1C1225BF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</p:spTree>
    <p:extLst>
      <p:ext uri="{BB962C8B-B14F-4D97-AF65-F5344CB8AC3E}">
        <p14:creationId xmlns:p14="http://schemas.microsoft.com/office/powerpoint/2010/main" val="251956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C86B2-4D92-DBFC-1C45-A85A1CFB8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6C5404-7FB7-8355-3CA5-7464B2CD1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4"/>
          <a:stretch>
            <a:fillRect/>
          </a:stretch>
        </p:blipFill>
        <p:spPr bwMode="auto">
          <a:xfrm>
            <a:off x="571500" y="2786852"/>
            <a:ext cx="6528469" cy="371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C618C5-333D-0EC1-8498-9A03317BAD1B}"/>
              </a:ext>
            </a:extLst>
          </p:cNvPr>
          <p:cNvSpPr txBox="1">
            <a:spLocks/>
          </p:cNvSpPr>
          <p:nvPr/>
        </p:nvSpPr>
        <p:spPr>
          <a:xfrm>
            <a:off x="571500" y="17628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DT-assisted bump tuning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0DA85-147F-DB36-6DCF-707BA34A182A}"/>
                  </a:ext>
                </a:extLst>
              </p:cNvPr>
              <p:cNvSpPr txBox="1"/>
              <p:nvPr/>
            </p:nvSpPr>
            <p:spPr>
              <a:xfrm>
                <a:off x="594690" y="1273243"/>
                <a:ext cx="1034811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Difficulty in recovering original design bump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Lack of BPMs around the two septa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D3 has been moved away from design location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D6 flag was not operational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now fixed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40DA85-147F-DB36-6DCF-707BA34A1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90" y="1273243"/>
                <a:ext cx="10348116" cy="1323439"/>
              </a:xfrm>
              <a:prstGeom prst="rect">
                <a:avLst/>
              </a:prstGeom>
              <a:blipFill>
                <a:blip r:embed="rId3"/>
                <a:stretch>
                  <a:fillRect l="-613"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FD6FD8B4-E587-8124-C830-5017EF38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796" y="2955377"/>
            <a:ext cx="4457415" cy="33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8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9F0C-7D62-1836-49F1-9E4BB190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98F2-3605-E82F-1725-C26DAAC8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Resonant Slow Extraction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B4707D-0137-E22F-2DE6-1480DCE3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37" name="Picture 36" descr="Chart, line chart&#10;&#10;AI-generated content may be incorrect.">
            <a:extLst>
              <a:ext uri="{FF2B5EF4-FFF2-40B4-BE49-F238E27FC236}">
                <a16:creationId xmlns:a16="http://schemas.microsoft.com/office/drawing/2014/main" id="{3AFB0788-64B8-4936-E942-EBE8B720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045" y="202650"/>
            <a:ext cx="5147301" cy="399094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049C042-9BD2-D236-266D-A4D378FE7A31}"/>
              </a:ext>
            </a:extLst>
          </p:cNvPr>
          <p:cNvSpPr txBox="1"/>
          <p:nvPr/>
        </p:nvSpPr>
        <p:spPr>
          <a:xfrm>
            <a:off x="759088" y="1501843"/>
            <a:ext cx="49801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Thin septum (0.76 mm) at D3 + thick septum (15.2 mm) at D6 in the Booster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Third-integer (13/3) resonance created by four sextupoles: C8, F8, B4, E4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Triangular stable region in horizontal phase space, brought closer to the septa via local extraction bump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Slow extracted beam at the beginning of NSRL line would have minimal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570F4-5001-7FB0-2D05-A53538DC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2072" y="4149093"/>
            <a:ext cx="3654469" cy="27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9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FA4D-FEE9-6B3C-186F-9F4CBABA2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NSRL beam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06EFD-51C9-6629-17D2-CE3E9B7B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9D161-C1EE-6438-32ED-FCB04B5F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5966" y="2859514"/>
            <a:ext cx="6440068" cy="3822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8923FC-D94E-C443-4EAF-A8A68E05B4E7}"/>
              </a:ext>
            </a:extLst>
          </p:cNvPr>
          <p:cNvSpPr txBox="1"/>
          <p:nvPr/>
        </p:nvSpPr>
        <p:spPr>
          <a:xfrm>
            <a:off x="693683" y="1292473"/>
            <a:ext cx="109268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Nine quadrupoles, three dipoles (20 degree), two octupoles, four multi-wires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Designed to be achromatic after the 20-degree bend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octupoles create uniform square beam at the target</a:t>
            </a:r>
          </a:p>
        </p:txBody>
      </p:sp>
    </p:spTree>
    <p:extLst>
      <p:ext uri="{BB962C8B-B14F-4D97-AF65-F5344CB8AC3E}">
        <p14:creationId xmlns:p14="http://schemas.microsoft.com/office/powerpoint/2010/main" val="153689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88F4-CFBE-E5EA-54A3-1AE3AABFD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Achromatic condition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4F2C0-1B63-7F25-A23C-32437C83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BEEB7-FE8F-571F-8956-715839803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220914"/>
            <a:ext cx="7022536" cy="2814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05AF7-58E6-940C-0E72-477358C17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4035792"/>
            <a:ext cx="7022535" cy="2822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9A8D00-2512-836F-165D-41604C26939E}"/>
                  </a:ext>
                </a:extLst>
              </p:cNvPr>
              <p:cNvSpPr txBox="1"/>
              <p:nvPr/>
            </p:nvSpPr>
            <p:spPr>
              <a:xfrm>
                <a:off x="8365092" y="3505754"/>
                <a:ext cx="3039165" cy="636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79A8D00-2512-836F-165D-41604C269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092" y="3505754"/>
                <a:ext cx="3039165" cy="636200"/>
              </a:xfrm>
              <a:prstGeom prst="rect">
                <a:avLst/>
              </a:prstGeom>
              <a:blipFill>
                <a:blip r:embed="rId4"/>
                <a:stretch>
                  <a:fillRect l="-830" t="-400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8468BF-6F04-0883-E404-4163CAF7771D}"/>
              </a:ext>
            </a:extLst>
          </p:cNvPr>
          <p:cNvSpPr txBox="1"/>
          <p:nvPr/>
        </p:nvSpPr>
        <p:spPr>
          <a:xfrm>
            <a:off x="7587733" y="1332525"/>
            <a:ext cx="41470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Momentum is changed via radial steering function that changes the beam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Booster main magnet is kept constant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Beam profiles measured at MW158 and MW188 after the 20-degree bend show the line is achromatic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FB362-23C3-6C4D-17EB-437CE6E0D8D4}"/>
              </a:ext>
            </a:extLst>
          </p:cNvPr>
          <p:cNvSpPr txBox="1"/>
          <p:nvPr/>
        </p:nvSpPr>
        <p:spPr>
          <a:xfrm>
            <a:off x="8468590" y="469729"/>
            <a:ext cx="208262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250 MeV/n Helium</a:t>
            </a:r>
          </a:p>
        </p:txBody>
      </p:sp>
    </p:spTree>
    <p:extLst>
      <p:ext uri="{BB962C8B-B14F-4D97-AF65-F5344CB8AC3E}">
        <p14:creationId xmlns:p14="http://schemas.microsoft.com/office/powerpoint/2010/main" val="1748802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E416-CF82-65B6-5163-DE300184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Initial Twiss parameter via quad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3B4B3-7C26-9AFD-85AA-613309AE8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2CA83-7828-1A3C-2F3B-03712B78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04" y="1959009"/>
            <a:ext cx="6685397" cy="472271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CC37C5-A489-106F-52D7-6A4FAA92EED3}"/>
              </a:ext>
            </a:extLst>
          </p:cNvPr>
          <p:cNvSpPr txBox="1">
            <a:spLocks/>
          </p:cNvSpPr>
          <p:nvPr/>
        </p:nvSpPr>
        <p:spPr>
          <a:xfrm>
            <a:off x="571500" y="1342264"/>
            <a:ext cx="11049000" cy="616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Quadrupole scan application to automate quad scans and emittance calculations</a:t>
            </a:r>
          </a:p>
        </p:txBody>
      </p:sp>
    </p:spTree>
    <p:extLst>
      <p:ext uri="{BB962C8B-B14F-4D97-AF65-F5344CB8AC3E}">
        <p14:creationId xmlns:p14="http://schemas.microsoft.com/office/powerpoint/2010/main" val="3625951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56B9-362B-440B-2788-94212C96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Back propagate Twiss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3D4A0-6D2D-B83E-9AE7-66D58AC35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5" name="Picture 4" descr="Text, letter&#10;&#10;AI-generated content may be incorrect.">
            <a:extLst>
              <a:ext uri="{FF2B5EF4-FFF2-40B4-BE49-F238E27FC236}">
                <a16:creationId xmlns:a16="http://schemas.microsoft.com/office/drawing/2014/main" id="{1E6EAAE4-A2D8-67B4-F811-C9540488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155" y="2558167"/>
            <a:ext cx="7772400" cy="20514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583D52-298A-07D9-D72C-20B19D2DF235}"/>
              </a:ext>
            </a:extLst>
          </p:cNvPr>
          <p:cNvSpPr txBox="1">
            <a:spLocks/>
          </p:cNvSpPr>
          <p:nvPr/>
        </p:nvSpPr>
        <p:spPr>
          <a:xfrm>
            <a:off x="708579" y="1342264"/>
            <a:ext cx="11049000" cy="107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Skip parabola fitting which uses thin lens approximation, use full transfer matrix from currents to calculate Twiss parameters at the upstream of the quadrupole</a:t>
            </a:r>
          </a:p>
          <a:p>
            <a:r>
              <a:rPr lang="en-US" sz="2000" dirty="0"/>
              <a:t>Back propagate to the beginning of R-line (upstream of D6)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C75D279-1C53-A082-22B9-726A18466A91}"/>
              </a:ext>
            </a:extLst>
          </p:cNvPr>
          <p:cNvGraphicFramePr>
            <a:graphicFrameLocks noGrp="1"/>
          </p:cNvGraphicFramePr>
          <p:nvPr/>
        </p:nvGraphicFramePr>
        <p:xfrm>
          <a:off x="2169079" y="486345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415">
                  <a:extLst>
                    <a:ext uri="{9D8B030D-6E8A-4147-A177-3AD203B41FA5}">
                      <a16:colId xmlns:a16="http://schemas.microsoft.com/office/drawing/2014/main" val="3858370497"/>
                    </a:ext>
                  </a:extLst>
                </a:gridCol>
                <a:gridCol w="1398785">
                  <a:extLst>
                    <a:ext uri="{9D8B030D-6E8A-4147-A177-3AD203B41FA5}">
                      <a16:colId xmlns:a16="http://schemas.microsoft.com/office/drawing/2014/main" val="96444551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3769869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61572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50968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Foil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emittance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205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mil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7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mil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339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mil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220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A092065-4107-5FD7-6165-0CDE34F8070D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720 MeV/n Proton</a:t>
            </a:r>
          </a:p>
        </p:txBody>
      </p:sp>
    </p:spTree>
    <p:extLst>
      <p:ext uri="{BB962C8B-B14F-4D97-AF65-F5344CB8AC3E}">
        <p14:creationId xmlns:p14="http://schemas.microsoft.com/office/powerpoint/2010/main" val="424127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B7C2-5358-0CD1-3A9A-A605BA73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NASA Space Radiation Laboratory (NSRL)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D2E85-114A-0DF7-6568-C52A98F03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4" name="Content Placeholder 9" descr="A building with a blue awning&#10;&#10;Description automatically generated">
            <a:extLst>
              <a:ext uri="{FF2B5EF4-FFF2-40B4-BE49-F238E27FC236}">
                <a16:creationId xmlns:a16="http://schemas.microsoft.com/office/drawing/2014/main" id="{5DDD1B56-60CE-ECF3-EAA7-01963757D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" r="14721"/>
          <a:stretch/>
        </p:blipFill>
        <p:spPr>
          <a:xfrm>
            <a:off x="6096000" y="1418715"/>
            <a:ext cx="5796927" cy="4721252"/>
          </a:xfrm>
          <a:prstGeom prst="rect">
            <a:avLst/>
          </a:prstGeom>
          <a:noFill/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A470C9-3F6C-996E-6B06-B48CBA134A8A}"/>
              </a:ext>
            </a:extLst>
          </p:cNvPr>
          <p:cNvSpPr txBox="1">
            <a:spLocks/>
          </p:cNvSpPr>
          <p:nvPr/>
        </p:nvSpPr>
        <p:spPr>
          <a:xfrm>
            <a:off x="656637" y="1727200"/>
            <a:ext cx="4663508" cy="42371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Understanding the risks and uncertainties from the space radiation environment is crucial for NASA missions:</a:t>
            </a:r>
          </a:p>
          <a:p>
            <a:r>
              <a:rPr lang="en-US" sz="1700" i="1" dirty="0"/>
              <a:t>“In space, astronauts are exposed to ionizing radiation that is quantitatively and qualitatively different from terrestrial radiation. This environment includes </a:t>
            </a:r>
            <a:r>
              <a:rPr lang="en-US" sz="1800" i="1" dirty="0">
                <a:solidFill>
                  <a:srgbClr val="FF0000"/>
                </a:solidFill>
              </a:rPr>
              <a:t>protons and high-Z, high-energy (HZE) ions together with secondary radiation, including neutrons and recoil nuclei </a:t>
            </a:r>
            <a:r>
              <a:rPr lang="en-US" sz="1700" i="1" dirty="0"/>
              <a:t>that are produced by nuclear reactions in spacecraft materials or tissue.”</a:t>
            </a:r>
          </a:p>
          <a:p>
            <a:endParaRPr lang="en-US" sz="200" i="1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i="1" dirty="0"/>
              <a:t>- </a:t>
            </a:r>
            <a:r>
              <a:rPr lang="en-US" sz="1700" i="1" dirty="0"/>
              <a:t>Risk of Radiation Carcinogenesis (2016)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700" i="1" dirty="0"/>
              <a:t>NASA HRP Space Radiation Element</a:t>
            </a:r>
          </a:p>
        </p:txBody>
      </p:sp>
    </p:spTree>
    <p:extLst>
      <p:ext uri="{BB962C8B-B14F-4D97-AF65-F5344CB8AC3E}">
        <p14:creationId xmlns:p14="http://schemas.microsoft.com/office/powerpoint/2010/main" val="377227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20F8-CB7F-C326-0F44-ADE78613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Use back-propagated Twiss in Bmad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4200AD-9BBC-B189-94AF-AA6EF16D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07166" y="1196889"/>
            <a:ext cx="4001707" cy="31253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1388E-6CC6-6056-7D75-F29E23315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A651C-7243-E4F3-591D-541FE200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01500" y="3756742"/>
            <a:ext cx="4001707" cy="312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C0B870-C75B-8F29-6C99-E5B94CA100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9794" y="1196889"/>
            <a:ext cx="4001706" cy="3125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CF850-18B8-2E54-71F5-AB85CC716C60}"/>
              </a:ext>
            </a:extLst>
          </p:cNvPr>
          <p:cNvSpPr txBox="1"/>
          <p:nvPr/>
        </p:nvSpPr>
        <p:spPr>
          <a:xfrm>
            <a:off x="9661445" y="306443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720 MeV/n Proton</a:t>
            </a:r>
          </a:p>
        </p:txBody>
      </p:sp>
    </p:spTree>
    <p:extLst>
      <p:ext uri="{BB962C8B-B14F-4D97-AF65-F5344CB8AC3E}">
        <p14:creationId xmlns:p14="http://schemas.microsoft.com/office/powerpoint/2010/main" val="148934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CBCE4-1B7E-D058-48C7-670636B6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Uniform beam with octupoles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0706AB-799C-BAA7-8337-4FB69BA2A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20FFC-73A6-6640-AACD-BE98032A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49" y="2853630"/>
            <a:ext cx="9150654" cy="3129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93019-5ED9-6EF4-B0C9-DB865664AE43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500 MeV/n Silicon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9DB41-982B-5432-88C4-6D799DF0B0AE}"/>
              </a:ext>
            </a:extLst>
          </p:cNvPr>
          <p:cNvSpPr txBox="1"/>
          <p:nvPr/>
        </p:nvSpPr>
        <p:spPr>
          <a:xfrm>
            <a:off x="927476" y="1501843"/>
            <a:ext cx="9296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octupoles (Oct 1, Oct 2) transform Gaussian-like beam distribution to Batman-like shapes with uniform center region </a:t>
            </a:r>
          </a:p>
        </p:txBody>
      </p:sp>
    </p:spTree>
    <p:extLst>
      <p:ext uri="{BB962C8B-B14F-4D97-AF65-F5344CB8AC3E}">
        <p14:creationId xmlns:p14="http://schemas.microsoft.com/office/powerpoint/2010/main" val="3778625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8C3D2-5DFC-0583-D3BD-1EA41F13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F1AC-EBD0-777D-AC89-FB4E4031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Uniform beam with octupoles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89F7E-D17F-5CAF-BF6A-9E62D5F63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50BAE-18DA-8FB2-A902-A5B14C425EA7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720 MeV/n Proton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A92CE-5EB5-51F1-6ADD-5E2730BBE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47" y="4009020"/>
            <a:ext cx="5995298" cy="267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9A889-4D4E-1B6E-1BFF-9736664C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7" y="1336320"/>
            <a:ext cx="5995298" cy="267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61FB23-B602-123C-CB88-6920E070542E}"/>
              </a:ext>
            </a:extLst>
          </p:cNvPr>
          <p:cNvSpPr txBox="1"/>
          <p:nvPr/>
        </p:nvSpPr>
        <p:spPr>
          <a:xfrm>
            <a:off x="6881818" y="2151727"/>
            <a:ext cx="47386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Beam needs to be flat in transverse plane and highly correlated in phase space before each octupoles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 plot before Oct 1 (vertical), bottom plot before Oct 2 (horizontal), simulated using operational values for 720 MeV/u proton</a:t>
            </a:r>
          </a:p>
        </p:txBody>
      </p:sp>
    </p:spTree>
    <p:extLst>
      <p:ext uri="{BB962C8B-B14F-4D97-AF65-F5344CB8AC3E}">
        <p14:creationId xmlns:p14="http://schemas.microsoft.com/office/powerpoint/2010/main" val="218345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AC6F-76A5-4FA5-574A-84C4EDAD8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B9F5-E412-ED5B-8D09-0AB7CFBA0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Uniform beam with octupoles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B3D6C-5A99-BC7B-6AA3-84FDC85EC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7B79F-9F90-501A-044B-6CFB6EB1D38F}"/>
              </a:ext>
            </a:extLst>
          </p:cNvPr>
          <p:cNvSpPr txBox="1"/>
          <p:nvPr/>
        </p:nvSpPr>
        <p:spPr>
          <a:xfrm>
            <a:off x="9360108" y="424168"/>
            <a:ext cx="176202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480 MeV/n Iron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C15474-7D7D-E300-B92F-070C2406F2C6}"/>
                  </a:ext>
                </a:extLst>
              </p:cNvPr>
              <p:cNvSpPr txBox="1"/>
              <p:nvPr/>
            </p:nvSpPr>
            <p:spPr>
              <a:xfrm>
                <a:off x="571500" y="2718982"/>
                <a:ext cx="464473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Uniformity is defined as the RMS deviation from the average beam intensity in the center uniform region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Uniformity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5%</m:t>
                    </m:r>
                  </m:oMath>
                </a14:m>
                <a:r>
                  <a:rPr lang="en-US" sz="2000" dirty="0"/>
                  <a:t> is provided for NSRL experiments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C15474-7D7D-E300-B92F-070C2406F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718982"/>
                <a:ext cx="4644736" cy="1938992"/>
              </a:xfrm>
              <a:prstGeom prst="rect">
                <a:avLst/>
              </a:prstGeom>
              <a:blipFill>
                <a:blip r:embed="rId2"/>
                <a:stretch>
                  <a:fillRect l="-1366" t="-1961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E05CA05-4816-B4E8-6107-F4ACFCF5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05" y="1142318"/>
            <a:ext cx="6562172" cy="50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3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F2EE-305C-9A82-53AF-AC1F44DB1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Digital Twin for NSRL 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40A6A-2E1E-FBB3-7F0C-06407DC90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77C51D1F-0EA5-44D2-21C6-8C5A7762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6" y="1219132"/>
            <a:ext cx="8052955" cy="546258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0B32055-C1B4-4A63-B6C0-0E17A8A7FEE1}"/>
              </a:ext>
            </a:extLst>
          </p:cNvPr>
          <p:cNvSpPr/>
          <p:nvPr/>
        </p:nvSpPr>
        <p:spPr>
          <a:xfrm>
            <a:off x="9164780" y="1299124"/>
            <a:ext cx="2778862" cy="701031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Initial beam parameters used by model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D29FADA-29FA-79B9-0C8A-073332C45246}"/>
              </a:ext>
            </a:extLst>
          </p:cNvPr>
          <p:cNvSpPr/>
          <p:nvPr/>
        </p:nvSpPr>
        <p:spPr>
          <a:xfrm>
            <a:off x="7169727" y="1901536"/>
            <a:ext cx="1670529" cy="132556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D2AE2C-AC42-6457-C3D5-3E9C5283BB04}"/>
              </a:ext>
            </a:extLst>
          </p:cNvPr>
          <p:cNvSpPr/>
          <p:nvPr/>
        </p:nvSpPr>
        <p:spPr>
          <a:xfrm>
            <a:off x="7076209" y="3285581"/>
            <a:ext cx="1764047" cy="259567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C9E1FCC-C886-64E7-697C-B8374125AD75}"/>
              </a:ext>
            </a:extLst>
          </p:cNvPr>
          <p:cNvSpPr/>
          <p:nvPr/>
        </p:nvSpPr>
        <p:spPr>
          <a:xfrm>
            <a:off x="9164780" y="2374495"/>
            <a:ext cx="2778862" cy="94813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Currents and polarities of quadrupoles from live machine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7E781FD-A9E9-48B1-4B54-B331459F7684}"/>
              </a:ext>
            </a:extLst>
          </p:cNvPr>
          <p:cNvSpPr/>
          <p:nvPr/>
        </p:nvSpPr>
        <p:spPr>
          <a:xfrm>
            <a:off x="9164780" y="3696969"/>
            <a:ext cx="2778862" cy="94813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Simulated dispersion of NSRL line using live machine info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12360E5-186C-4B00-E688-402C66D2F5AA}"/>
              </a:ext>
            </a:extLst>
          </p:cNvPr>
          <p:cNvSpPr/>
          <p:nvPr/>
        </p:nvSpPr>
        <p:spPr>
          <a:xfrm>
            <a:off x="1034602" y="1901536"/>
            <a:ext cx="5945681" cy="1870364"/>
          </a:xfrm>
          <a:prstGeom prst="roundRect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4EED2B-3537-E69F-4CB0-09B73AB20072}"/>
              </a:ext>
            </a:extLst>
          </p:cNvPr>
          <p:cNvSpPr/>
          <p:nvPr/>
        </p:nvSpPr>
        <p:spPr>
          <a:xfrm>
            <a:off x="9164780" y="5019443"/>
            <a:ext cx="2778862" cy="922812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Simulated vs. real transverse beam profile at MW302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E029A35-ECC8-278C-C030-EF2D987D3D86}"/>
              </a:ext>
            </a:extLst>
          </p:cNvPr>
          <p:cNvSpPr/>
          <p:nvPr/>
        </p:nvSpPr>
        <p:spPr>
          <a:xfrm>
            <a:off x="1034601" y="3842592"/>
            <a:ext cx="5945681" cy="2173744"/>
          </a:xfrm>
          <a:prstGeom prst="roundRect">
            <a:avLst/>
          </a:prstGeom>
          <a:noFill/>
          <a:ln w="19050"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D4963-A85C-D295-AE35-73155C779968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180 MeV/n Silicon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74735D-1154-3152-F32C-19ED2B37E99C}"/>
              </a:ext>
            </a:extLst>
          </p:cNvPr>
          <p:cNvCxnSpPr>
            <a:cxnSpLocks/>
          </p:cNvCxnSpPr>
          <p:nvPr/>
        </p:nvCxnSpPr>
        <p:spPr>
          <a:xfrm flipV="1">
            <a:off x="8851650" y="1649639"/>
            <a:ext cx="313130" cy="8224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944EEB-C8C5-7E3F-0B7D-F7CDE509947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8840256" y="2848562"/>
            <a:ext cx="324524" cy="92333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0BA392-5294-B98E-A90C-BA0CF8C6B38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980282" y="3015408"/>
            <a:ext cx="2184498" cy="1155628"/>
          </a:xfrm>
          <a:prstGeom prst="straightConnector1">
            <a:avLst/>
          </a:prstGeom>
          <a:ln w="127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27287C6-E535-E5CF-05AE-10ED47E9B1E5}"/>
              </a:ext>
            </a:extLst>
          </p:cNvPr>
          <p:cNvCxnSpPr>
            <a:cxnSpLocks/>
          </p:cNvCxnSpPr>
          <p:nvPr/>
        </p:nvCxnSpPr>
        <p:spPr>
          <a:xfrm>
            <a:off x="6980282" y="5638868"/>
            <a:ext cx="2184498" cy="0"/>
          </a:xfrm>
          <a:prstGeom prst="straightConnector1">
            <a:avLst/>
          </a:prstGeom>
          <a:ln w="12700">
            <a:solidFill>
              <a:srgbClr val="FFA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634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1E7E-7FA6-F195-18D0-F82AC2FE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6A0EA-4BB7-3CF1-6589-54C67F6C3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D6FACF-C30E-7EA9-5835-BD97DFBAA543}"/>
              </a:ext>
            </a:extLst>
          </p:cNvPr>
          <p:cNvSpPr txBox="1"/>
          <p:nvPr/>
        </p:nvSpPr>
        <p:spPr>
          <a:xfrm>
            <a:off x="685799" y="2305615"/>
            <a:ext cx="10502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Attempt to better tune extraction bump shape with the help of DT and D6 flag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Find location of D3 septum using SciBmad slow extraction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more streamlined procedure to find accurate initial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Ongoing study about NSRL orbit, need to include correctors as DT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 previous effort to optimize uniformity with the help of DT</a:t>
            </a:r>
          </a:p>
        </p:txBody>
      </p:sp>
    </p:spTree>
    <p:extLst>
      <p:ext uri="{BB962C8B-B14F-4D97-AF65-F5344CB8AC3E}">
        <p14:creationId xmlns:p14="http://schemas.microsoft.com/office/powerpoint/2010/main" val="404124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D71D-A95C-8E7D-FE98-25F2997F5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6" name="Content Placeholder 4" descr="A periodic table of elements&#10;&#10;Description automatically generated">
            <a:extLst>
              <a:ext uri="{FF2B5EF4-FFF2-40B4-BE49-F238E27FC236}">
                <a16:creationId xmlns:a16="http://schemas.microsoft.com/office/drawing/2014/main" id="{F23EAD4C-AEA6-0926-1C7F-822C18520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82" r="2" b="8443"/>
          <a:stretch/>
        </p:blipFill>
        <p:spPr>
          <a:xfrm>
            <a:off x="241300" y="525132"/>
            <a:ext cx="11950700" cy="604095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2EE71-8E13-AE52-9416-01DA7936C1E3}"/>
              </a:ext>
            </a:extLst>
          </p:cNvPr>
          <p:cNvSpPr txBox="1"/>
          <p:nvPr/>
        </p:nvSpPr>
        <p:spPr>
          <a:xfrm>
            <a:off x="2546547" y="438521"/>
            <a:ext cx="5433646" cy="167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47854-04C0-2D89-5B75-22A913D8D307}"/>
              </a:ext>
            </a:extLst>
          </p:cNvPr>
          <p:cNvSpPr txBox="1"/>
          <p:nvPr/>
        </p:nvSpPr>
        <p:spPr>
          <a:xfrm>
            <a:off x="2881436" y="918693"/>
            <a:ext cx="42730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Ions Delivered to NSRL</a:t>
            </a:r>
          </a:p>
          <a:p>
            <a:pPr algn="ctr"/>
            <a:r>
              <a:rPr lang="en-US" sz="2800" b="1" cap="small" dirty="0">
                <a:solidFill>
                  <a:srgbClr val="00B0F0"/>
                </a:solidFill>
              </a:rPr>
              <a:t>past</a:t>
            </a:r>
            <a:r>
              <a:rPr lang="en-US" sz="2400" b="1" dirty="0"/>
              <a:t>  </a:t>
            </a:r>
            <a:r>
              <a:rPr lang="en-US" sz="2000" b="1" dirty="0"/>
              <a:t>&amp;</a:t>
            </a:r>
            <a:r>
              <a:rPr lang="en-US" sz="2400" b="1" dirty="0"/>
              <a:t>  </a:t>
            </a:r>
            <a:r>
              <a:rPr lang="en-US" sz="2800" b="1" cap="small" dirty="0">
                <a:solidFill>
                  <a:srgbClr val="00CC00"/>
                </a:solidFill>
              </a:rPr>
              <a:t>present</a:t>
            </a:r>
            <a:endParaRPr lang="en-US" sz="2400" b="1" cap="small" dirty="0">
              <a:solidFill>
                <a:srgbClr val="00CC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CEE85-4147-3C03-43AA-01C558A2AFE3}"/>
              </a:ext>
            </a:extLst>
          </p:cNvPr>
          <p:cNvSpPr txBox="1"/>
          <p:nvPr/>
        </p:nvSpPr>
        <p:spPr>
          <a:xfrm>
            <a:off x="11440912" y="525132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D4DEC-AF41-365A-201F-B2D24E5CBACA}"/>
              </a:ext>
            </a:extLst>
          </p:cNvPr>
          <p:cNvSpPr txBox="1"/>
          <p:nvPr/>
        </p:nvSpPr>
        <p:spPr>
          <a:xfrm>
            <a:off x="5263370" y="2370865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88820-D3D8-4878-50D2-9EE4255F6F6E}"/>
              </a:ext>
            </a:extLst>
          </p:cNvPr>
          <p:cNvSpPr txBox="1"/>
          <p:nvPr/>
        </p:nvSpPr>
        <p:spPr>
          <a:xfrm>
            <a:off x="8966810" y="1143360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36920-42CE-5A91-3028-712E20B0904D}"/>
              </a:ext>
            </a:extLst>
          </p:cNvPr>
          <p:cNvSpPr txBox="1"/>
          <p:nvPr/>
        </p:nvSpPr>
        <p:spPr>
          <a:xfrm>
            <a:off x="9597250" y="1143360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3198-320C-50CB-D440-90869AF02448}"/>
              </a:ext>
            </a:extLst>
          </p:cNvPr>
          <p:cNvSpPr txBox="1"/>
          <p:nvPr/>
        </p:nvSpPr>
        <p:spPr>
          <a:xfrm>
            <a:off x="10222232" y="1143360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1187B-1C88-EF96-CFBB-576549C05E55}"/>
              </a:ext>
            </a:extLst>
          </p:cNvPr>
          <p:cNvSpPr txBox="1"/>
          <p:nvPr/>
        </p:nvSpPr>
        <p:spPr>
          <a:xfrm>
            <a:off x="549915" y="539680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D00D24-770F-00B2-D1C0-A10767F415F5}"/>
              </a:ext>
            </a:extLst>
          </p:cNvPr>
          <p:cNvSpPr txBox="1"/>
          <p:nvPr/>
        </p:nvSpPr>
        <p:spPr>
          <a:xfrm>
            <a:off x="11440913" y="1143247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2184FC-72EE-8584-53F0-079BCF847155}"/>
              </a:ext>
            </a:extLst>
          </p:cNvPr>
          <p:cNvSpPr txBox="1"/>
          <p:nvPr/>
        </p:nvSpPr>
        <p:spPr>
          <a:xfrm>
            <a:off x="11440913" y="1757388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3201E1-6B87-1D69-64B0-64BA2249ECC1}"/>
              </a:ext>
            </a:extLst>
          </p:cNvPr>
          <p:cNvSpPr txBox="1"/>
          <p:nvPr/>
        </p:nvSpPr>
        <p:spPr>
          <a:xfrm>
            <a:off x="11440912" y="2375503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D6D24-228B-32AF-2383-4CAE389DB5EE}"/>
              </a:ext>
            </a:extLst>
          </p:cNvPr>
          <p:cNvSpPr txBox="1"/>
          <p:nvPr/>
        </p:nvSpPr>
        <p:spPr>
          <a:xfrm>
            <a:off x="11440911" y="2993618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279A6-EDD0-982E-09C5-D44A443C3E10}"/>
              </a:ext>
            </a:extLst>
          </p:cNvPr>
          <p:cNvSpPr txBox="1"/>
          <p:nvPr/>
        </p:nvSpPr>
        <p:spPr>
          <a:xfrm>
            <a:off x="8351962" y="1757388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005DE5-EF8B-647E-72CB-486BB2197CF8}"/>
              </a:ext>
            </a:extLst>
          </p:cNvPr>
          <p:cNvSpPr txBox="1"/>
          <p:nvPr/>
        </p:nvSpPr>
        <p:spPr>
          <a:xfrm>
            <a:off x="7125906" y="2986243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D4EFF8-9DD0-201E-2854-B3DF5C27EC0F}"/>
              </a:ext>
            </a:extLst>
          </p:cNvPr>
          <p:cNvSpPr txBox="1"/>
          <p:nvPr/>
        </p:nvSpPr>
        <p:spPr>
          <a:xfrm>
            <a:off x="2811730" y="2370865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853A3-8316-379A-7756-33B77807ED55}"/>
              </a:ext>
            </a:extLst>
          </p:cNvPr>
          <p:cNvSpPr txBox="1"/>
          <p:nvPr/>
        </p:nvSpPr>
        <p:spPr>
          <a:xfrm>
            <a:off x="3422703" y="2984749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76346D-BBAC-7FA2-FDD6-32D18AE0800F}"/>
              </a:ext>
            </a:extLst>
          </p:cNvPr>
          <p:cNvSpPr txBox="1"/>
          <p:nvPr/>
        </p:nvSpPr>
        <p:spPr>
          <a:xfrm>
            <a:off x="3422703" y="3604351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F71F43-B0DE-7CA0-EC7C-8F31BA099A80}"/>
              </a:ext>
            </a:extLst>
          </p:cNvPr>
          <p:cNvSpPr txBox="1"/>
          <p:nvPr/>
        </p:nvSpPr>
        <p:spPr>
          <a:xfrm>
            <a:off x="7129612" y="3600539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AF1DC3-5A17-3A73-9014-D8430592E4AB}"/>
              </a:ext>
            </a:extLst>
          </p:cNvPr>
          <p:cNvSpPr txBox="1"/>
          <p:nvPr/>
        </p:nvSpPr>
        <p:spPr>
          <a:xfrm>
            <a:off x="9597235" y="3602343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EA9DE-FDF3-344E-358A-5FD8E3B2FE86}"/>
              </a:ext>
            </a:extLst>
          </p:cNvPr>
          <p:cNvSpPr txBox="1"/>
          <p:nvPr/>
        </p:nvSpPr>
        <p:spPr>
          <a:xfrm>
            <a:off x="7740753" y="5149789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C8E5EF-52BA-DEB0-BBC8-2B23CE93DED1}"/>
              </a:ext>
            </a:extLst>
          </p:cNvPr>
          <p:cNvSpPr txBox="1"/>
          <p:nvPr/>
        </p:nvSpPr>
        <p:spPr>
          <a:xfrm>
            <a:off x="3422703" y="5761789"/>
            <a:ext cx="612000" cy="612000"/>
          </a:xfrm>
          <a:prstGeom prst="rect">
            <a:avLst/>
          </a:prstGeom>
          <a:noFill/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ECC74-32B6-84FB-8AE3-12EFACCDB7BD}"/>
              </a:ext>
            </a:extLst>
          </p:cNvPr>
          <p:cNvSpPr txBox="1"/>
          <p:nvPr/>
        </p:nvSpPr>
        <p:spPr>
          <a:xfrm>
            <a:off x="8346455" y="1143247"/>
            <a:ext cx="612000" cy="612000"/>
          </a:xfrm>
          <a:prstGeom prst="rect">
            <a:avLst/>
          </a:prstGeom>
          <a:noFill/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345914-137C-25CA-D5A0-5D4470E72B25}"/>
              </a:ext>
            </a:extLst>
          </p:cNvPr>
          <p:cNvSpPr txBox="1"/>
          <p:nvPr/>
        </p:nvSpPr>
        <p:spPr>
          <a:xfrm>
            <a:off x="8974166" y="1757388"/>
            <a:ext cx="612000" cy="612000"/>
          </a:xfrm>
          <a:prstGeom prst="rect">
            <a:avLst/>
          </a:prstGeom>
          <a:noFill/>
          <a:ln w="2794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44E43C-FF7F-BA3A-EA14-294E93FEFDBD}"/>
              </a:ext>
            </a:extLst>
          </p:cNvPr>
          <p:cNvSpPr txBox="1"/>
          <p:nvPr/>
        </p:nvSpPr>
        <p:spPr>
          <a:xfrm>
            <a:off x="549915" y="1171767"/>
            <a:ext cx="612000" cy="612000"/>
          </a:xfrm>
          <a:prstGeom prst="rect">
            <a:avLst/>
          </a:prstGeom>
          <a:noFill/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9CBDD4-A7B0-2B48-F11D-204C39D89EFF}"/>
              </a:ext>
            </a:extLst>
          </p:cNvPr>
          <p:cNvSpPr txBox="1"/>
          <p:nvPr/>
        </p:nvSpPr>
        <p:spPr>
          <a:xfrm>
            <a:off x="1167525" y="2385358"/>
            <a:ext cx="612000" cy="612000"/>
          </a:xfrm>
          <a:prstGeom prst="rect">
            <a:avLst/>
          </a:prstGeom>
          <a:noFill/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0604BB-FD1C-B8D5-B3DB-18E494AE215F}"/>
              </a:ext>
            </a:extLst>
          </p:cNvPr>
          <p:cNvSpPr txBox="1"/>
          <p:nvPr/>
        </p:nvSpPr>
        <p:spPr>
          <a:xfrm>
            <a:off x="10817829" y="1773358"/>
            <a:ext cx="612000" cy="612000"/>
          </a:xfrm>
          <a:prstGeom prst="rect">
            <a:avLst/>
          </a:prstGeom>
          <a:noFill/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333FA1-9D78-8907-89BA-6E685C3C9914}"/>
              </a:ext>
            </a:extLst>
          </p:cNvPr>
          <p:cNvSpPr txBox="1"/>
          <p:nvPr/>
        </p:nvSpPr>
        <p:spPr>
          <a:xfrm>
            <a:off x="1161915" y="587410"/>
            <a:ext cx="979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CC00"/>
                </a:solidFill>
              </a:rPr>
              <a:t>&amp;</a:t>
            </a:r>
            <a:r>
              <a:rPr lang="en-US">
                <a:solidFill>
                  <a:srgbClr val="00CC00"/>
                </a:solidFill>
              </a:rPr>
              <a:t> </a:t>
            </a:r>
            <a:r>
              <a:rPr lang="en-US" b="1" baseline="30000">
                <a:solidFill>
                  <a:srgbClr val="00CC00"/>
                </a:solidFill>
              </a:rPr>
              <a:t>2</a:t>
            </a:r>
            <a:r>
              <a:rPr lang="en-US" b="1">
                <a:solidFill>
                  <a:srgbClr val="00CC00"/>
                </a:solidFill>
              </a:rPr>
              <a:t>H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2D7E136-2D63-48EC-E787-088B0C59CA4D}"/>
              </a:ext>
            </a:extLst>
          </p:cNvPr>
          <p:cNvCxnSpPr>
            <a:cxnSpLocks/>
          </p:cNvCxnSpPr>
          <p:nvPr/>
        </p:nvCxnSpPr>
        <p:spPr>
          <a:xfrm flipH="1">
            <a:off x="1240105" y="956742"/>
            <a:ext cx="344757" cy="0"/>
          </a:xfrm>
          <a:prstGeom prst="straightConnector1">
            <a:avLst/>
          </a:prstGeom>
          <a:ln w="15875">
            <a:solidFill>
              <a:srgbClr val="00C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01C65F6-DB2C-C4C7-3903-EDC61D851C9F}"/>
              </a:ext>
            </a:extLst>
          </p:cNvPr>
          <p:cNvSpPr txBox="1"/>
          <p:nvPr/>
        </p:nvSpPr>
        <p:spPr>
          <a:xfrm>
            <a:off x="1164530" y="1160947"/>
            <a:ext cx="612000" cy="612000"/>
          </a:xfrm>
          <a:prstGeom prst="rect">
            <a:avLst/>
          </a:prstGeom>
          <a:noFill/>
          <a:ln w="2794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D412F6-3B9E-D3B3-B233-E4DF01E257D0}"/>
              </a:ext>
            </a:extLst>
          </p:cNvPr>
          <p:cNvSpPr txBox="1"/>
          <p:nvPr/>
        </p:nvSpPr>
        <p:spPr>
          <a:xfrm>
            <a:off x="430923" y="4904176"/>
            <a:ext cx="2115623" cy="167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2A113C-E746-5B98-AF9B-CB79BF56264F}"/>
              </a:ext>
            </a:extLst>
          </p:cNvPr>
          <p:cNvSpPr txBox="1"/>
          <p:nvPr/>
        </p:nvSpPr>
        <p:spPr>
          <a:xfrm>
            <a:off x="242174" y="510645"/>
            <a:ext cx="299386" cy="411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6011-6009-2559-B085-970E85571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Sources &amp; Synchrotron Complex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7E89BE-8062-0941-9651-DBAC460D5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B0366C-6A75-719F-074D-6C5C808ECEF5}"/>
              </a:ext>
            </a:extLst>
          </p:cNvPr>
          <p:cNvGrpSpPr/>
          <p:nvPr/>
        </p:nvGrpSpPr>
        <p:grpSpPr>
          <a:xfrm>
            <a:off x="5641392" y="1269981"/>
            <a:ext cx="6253204" cy="4318038"/>
            <a:chOff x="1610832" y="878305"/>
            <a:chExt cx="6253204" cy="43180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4E9CAD0-EA0E-C799-5AD1-3F1DB05BD70C}"/>
                </a:ext>
              </a:extLst>
            </p:cNvPr>
            <p:cNvGrpSpPr/>
            <p:nvPr/>
          </p:nvGrpSpPr>
          <p:grpSpPr>
            <a:xfrm>
              <a:off x="1610832" y="878305"/>
              <a:ext cx="6253204" cy="4245627"/>
              <a:chOff x="1610832" y="878305"/>
              <a:chExt cx="6253204" cy="42456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B900D9C-BDC0-E580-6D23-16DF2665A764}"/>
                  </a:ext>
                </a:extLst>
              </p:cNvPr>
              <p:cNvSpPr/>
              <p:nvPr/>
            </p:nvSpPr>
            <p:spPr>
              <a:xfrm>
                <a:off x="3460171" y="2556163"/>
                <a:ext cx="2265217" cy="137160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Booster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04B34C5-559E-2617-5B43-79F63264A0F4}"/>
                  </a:ext>
                </a:extLst>
              </p:cNvPr>
              <p:cNvSpPr/>
              <p:nvPr/>
            </p:nvSpPr>
            <p:spPr>
              <a:xfrm>
                <a:off x="3998795" y="972290"/>
                <a:ext cx="966355" cy="426027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34B0A9E-809A-2CEF-C71E-1B672AB8BFE9}"/>
                  </a:ext>
                </a:extLst>
              </p:cNvPr>
              <p:cNvGrpSpPr/>
              <p:nvPr/>
            </p:nvGrpSpPr>
            <p:grpSpPr>
              <a:xfrm>
                <a:off x="3791904" y="1398316"/>
                <a:ext cx="690069" cy="1358713"/>
                <a:chOff x="3791904" y="1398316"/>
                <a:chExt cx="690069" cy="1358713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837B2E6E-6205-6AAB-EE7B-5C24C3B181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1904" y="2431588"/>
                  <a:ext cx="400086" cy="3254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B7282A3B-4540-E7AC-D1E0-40A085DF0C41}"/>
                    </a:ext>
                  </a:extLst>
                </p:cNvPr>
                <p:cNvCxnSpPr>
                  <a:cxnSpLocks/>
                  <a:endCxn id="11" idx="2"/>
                </p:cNvCxnSpPr>
                <p:nvPr/>
              </p:nvCxnSpPr>
              <p:spPr>
                <a:xfrm flipV="1">
                  <a:off x="4191990" y="1398316"/>
                  <a:ext cx="289983" cy="104241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9F01ED99-6E86-0C24-F1A6-C350CCF24DA6}"/>
                    </a:ext>
                  </a:extLst>
                </p:cNvPr>
                <p:cNvSpPr/>
                <p:nvPr/>
              </p:nvSpPr>
              <p:spPr>
                <a:xfrm rot="19040096">
                  <a:off x="4204915" y="2427970"/>
                  <a:ext cx="66675" cy="4571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D6DDF3-0F5D-292A-6265-75408FD09B1A}"/>
                  </a:ext>
                </a:extLst>
              </p:cNvPr>
              <p:cNvSpPr txBox="1"/>
              <p:nvPr/>
            </p:nvSpPr>
            <p:spPr>
              <a:xfrm>
                <a:off x="4563514" y="2042095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NSRL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07E40DB8-BABE-21B9-600E-0E50BB6B967D}"/>
                  </a:ext>
                </a:extLst>
              </p:cNvPr>
              <p:cNvSpPr/>
              <p:nvPr/>
            </p:nvSpPr>
            <p:spPr>
              <a:xfrm>
                <a:off x="3310230" y="878305"/>
                <a:ext cx="2415158" cy="156242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8629503-C7D8-FA0A-8720-592383AC34FA}"/>
                  </a:ext>
                </a:extLst>
              </p:cNvPr>
              <p:cNvSpPr/>
              <p:nvPr/>
            </p:nvSpPr>
            <p:spPr>
              <a:xfrm>
                <a:off x="6612468" y="4662755"/>
                <a:ext cx="1251568" cy="46117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6F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Tandem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2C56CC2-76BE-C017-AB0E-B2B4B73D6FC5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>
                <a:off x="3791904" y="3726897"/>
                <a:ext cx="882454" cy="7802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D979A2-FEE7-DD85-2D5E-69613301229B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4648560" y="4480203"/>
                <a:ext cx="1963908" cy="41314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AF9B9F9-2E63-EEEC-C3B8-475344FC08B8}"/>
                  </a:ext>
                </a:extLst>
              </p:cNvPr>
              <p:cNvSpPr/>
              <p:nvPr/>
            </p:nvSpPr>
            <p:spPr>
              <a:xfrm>
                <a:off x="1610832" y="4226857"/>
                <a:ext cx="1020417" cy="3903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6F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cap="small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77A7B48-CA6D-7266-4491-30C998A117DA}"/>
                  </a:ext>
                </a:extLst>
              </p:cNvPr>
              <p:cNvGrpSpPr/>
              <p:nvPr/>
            </p:nvGrpSpPr>
            <p:grpSpPr>
              <a:xfrm>
                <a:off x="2121041" y="3499426"/>
                <a:ext cx="1429820" cy="727431"/>
                <a:chOff x="2121041" y="3499426"/>
                <a:chExt cx="1429820" cy="727431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401B97C-218C-220A-D850-6E58A38163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52750" y="3499426"/>
                  <a:ext cx="598111" cy="35821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A048DB2-920E-9866-4325-827696A3A6ED}"/>
                    </a:ext>
                  </a:extLst>
                </p:cNvPr>
                <p:cNvCxnSpPr>
                  <a:cxnSpLocks/>
                  <a:endCxn id="18" idx="0"/>
                </p:cNvCxnSpPr>
                <p:nvPr/>
              </p:nvCxnSpPr>
              <p:spPr>
                <a:xfrm flipH="1">
                  <a:off x="2121041" y="3844290"/>
                  <a:ext cx="854805" cy="38256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817E931-66A7-39B7-9D6D-FE895E833A93}"/>
                    </a:ext>
                  </a:extLst>
                </p:cNvPr>
                <p:cNvSpPr/>
                <p:nvPr/>
              </p:nvSpPr>
              <p:spPr>
                <a:xfrm rot="20256672">
                  <a:off x="3020641" y="4123131"/>
                  <a:ext cx="140828" cy="47625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A739740-E4E3-3D7F-7B28-A542E27E48DF}"/>
                  </a:ext>
                </a:extLst>
              </p:cNvPr>
              <p:cNvSpPr txBox="1"/>
              <p:nvPr/>
            </p:nvSpPr>
            <p:spPr>
              <a:xfrm>
                <a:off x="2474589" y="3493868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LtB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41EBA9-D866-C23C-26D8-153A29EEC286}"/>
                  </a:ext>
                </a:extLst>
              </p:cNvPr>
              <p:cNvSpPr txBox="1"/>
              <p:nvPr/>
            </p:nvSpPr>
            <p:spPr>
              <a:xfrm>
                <a:off x="4993157" y="4167457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TtB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6C036C52-D8CB-A5B4-C32F-29486125EE17}"/>
                  </a:ext>
                </a:extLst>
              </p:cNvPr>
              <p:cNvSpPr/>
              <p:nvPr/>
            </p:nvSpPr>
            <p:spPr>
              <a:xfrm rot="869876">
                <a:off x="4603943" y="4505605"/>
                <a:ext cx="140828" cy="4762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49912CD-D612-71B4-A24F-9DA4CE348B83}"/>
                </a:ext>
              </a:extLst>
            </p:cNvPr>
            <p:cNvSpPr/>
            <p:nvPr/>
          </p:nvSpPr>
          <p:spPr>
            <a:xfrm>
              <a:off x="2263906" y="4813777"/>
              <a:ext cx="752972" cy="3825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6F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cap="small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Ebis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54F4C6C-8304-3905-DED9-F85859C61564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3016878" y="4800906"/>
              <a:ext cx="422690" cy="2041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C92B69-F0D5-836C-221D-42AB3BF2509B}"/>
                </a:ext>
              </a:extLst>
            </p:cNvPr>
            <p:cNvSpPr txBox="1"/>
            <p:nvPr/>
          </p:nvSpPr>
          <p:spPr>
            <a:xfrm>
              <a:off x="3566964" y="444444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EtB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24E719-07CE-9912-B781-6120E16FDC01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V="1">
              <a:off x="3428628" y="3726897"/>
              <a:ext cx="363276" cy="10868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47734820-5FB1-62C8-4961-999DF29799DC}"/>
              </a:ext>
            </a:extLst>
          </p:cNvPr>
          <p:cNvSpPr txBox="1">
            <a:spLocks/>
          </p:cNvSpPr>
          <p:nvPr/>
        </p:nvSpPr>
        <p:spPr>
          <a:xfrm>
            <a:off x="571500" y="1648254"/>
            <a:ext cx="4055468" cy="1940365"/>
          </a:xfrm>
          <a:prstGeom prst="rect">
            <a:avLst/>
          </a:prstGeom>
          <a:solidFill>
            <a:schemeClr val="bg1"/>
          </a:solidFill>
          <a:ln w="31750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Source machines:</a:t>
            </a:r>
            <a:r>
              <a:rPr lang="en-US" sz="3600" dirty="0"/>
              <a:t> 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Linac (proton)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EBIS (ion)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Tandem Van de Graaffs (ion)</a:t>
            </a:r>
            <a:endParaRPr lang="en-US" dirty="0">
              <a:cs typeface="Times New Roman"/>
            </a:endParaRPr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30FF3046-5C1F-E64A-FCD3-884AB48CAFF0}"/>
              </a:ext>
            </a:extLst>
          </p:cNvPr>
          <p:cNvSpPr txBox="1">
            <a:spLocks/>
          </p:cNvSpPr>
          <p:nvPr/>
        </p:nvSpPr>
        <p:spPr>
          <a:xfrm>
            <a:off x="564123" y="4961775"/>
            <a:ext cx="4732672" cy="13255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/>
              <a:t>AGS Booster synchrotron:</a:t>
            </a:r>
            <a:br>
              <a:rPr lang="en-US" sz="3200" dirty="0">
                <a:cs typeface="Arial"/>
              </a:rPr>
            </a:br>
            <a:endParaRPr lang="en-US" sz="900" dirty="0">
              <a:cs typeface="Arial"/>
            </a:endParaRPr>
          </a:p>
          <a:p>
            <a:pPr marL="0" indent="0">
              <a:buNone/>
            </a:pPr>
            <a:r>
              <a:rPr lang="en-US" sz="2000" dirty="0"/>
              <a:t>Accelerate beam to KE between 50 and 2500 MeV/n</a:t>
            </a:r>
            <a:endParaRPr lang="en-US" sz="2000" dirty="0">
              <a:cs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D907BF6-55A6-5446-7AAB-C06537F55AFB}"/>
              </a:ext>
            </a:extLst>
          </p:cNvPr>
          <p:cNvSpPr/>
          <p:nvPr/>
        </p:nvSpPr>
        <p:spPr>
          <a:xfrm>
            <a:off x="7484567" y="2947839"/>
            <a:ext cx="2271381" cy="13716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6F9CEF2E-10A7-CD9F-2292-340DCDA6A321}"/>
              </a:ext>
            </a:extLst>
          </p:cNvPr>
          <p:cNvSpPr txBox="1">
            <a:spLocks/>
          </p:cNvSpPr>
          <p:nvPr/>
        </p:nvSpPr>
        <p:spPr>
          <a:xfrm>
            <a:off x="5027054" y="1901985"/>
            <a:ext cx="2106639" cy="48161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/>
              <a:t>Slow Extraction</a:t>
            </a:r>
            <a:endParaRPr lang="en-US" sz="2200" dirty="0">
              <a:cs typeface="Arial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514BD8-0357-8BC6-E843-932BA14D942D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080374" y="2383596"/>
            <a:ext cx="1658408" cy="6541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5898143-58DB-8FE9-7A7C-59B8A9D5AE8D}"/>
              </a:ext>
            </a:extLst>
          </p:cNvPr>
          <p:cNvSpPr/>
          <p:nvPr/>
        </p:nvSpPr>
        <p:spPr>
          <a:xfrm rot="2595531">
            <a:off x="7697348" y="2718495"/>
            <a:ext cx="342970" cy="8125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C71F9-A863-F352-9BC5-16D310E8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8088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Booster extraction bump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284483-55B6-56A1-C93B-3977E6F5E0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04338" y="141137"/>
            <a:ext cx="4032628" cy="6575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3D720C-1229-333F-718E-4EF25A4732BB}"/>
                  </a:ext>
                </a:extLst>
              </p:cNvPr>
              <p:cNvSpPr txBox="1"/>
              <p:nvPr/>
            </p:nvSpPr>
            <p:spPr>
              <a:xfrm>
                <a:off x="571500" y="1785648"/>
                <a:ext cx="6649304" cy="3938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Local bump via back-leg windings on five Booster main magnets: C7, D1, D4, D7, E1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Each main magnet has 16 main windings and 2 back-leg windings: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𝑑𝑖𝑝𝑜𝑙𝑒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𝑏𝑢𝑚𝑝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Bring closed orbit close to septa at D3 and D6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Can be simulated in two ways: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dipole field errors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zero-length horizontal kicker in the middle of dipoles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3D720C-1229-333F-718E-4EF25A473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785648"/>
                <a:ext cx="6649304" cy="3938707"/>
              </a:xfrm>
              <a:prstGeom prst="rect">
                <a:avLst/>
              </a:prstGeom>
              <a:blipFill>
                <a:blip r:embed="rId3"/>
                <a:stretch>
                  <a:fillRect l="-954" t="-965" b="-1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10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CA56-64F4-B633-67D3-D3DDFFC0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Bump simulation vs.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296FE0-EEFD-3975-4178-781BFAF41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5C5C-87B6-D6AE-9E40-F4F46838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48741" y="2309098"/>
            <a:ext cx="7772399" cy="4190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60761-3F38-2EEC-B149-45E3CE59D0A7}"/>
              </a:ext>
            </a:extLst>
          </p:cNvPr>
          <p:cNvSpPr txBox="1"/>
          <p:nvPr/>
        </p:nvSpPr>
        <p:spPr>
          <a:xfrm>
            <a:off x="571500" y="1334232"/>
            <a:ext cx="1114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Single bump measurement (C7 bump = 80 Amp shown) show good agreement with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Bump defined as horizontal kicker in MAD-X, dipole field error in Bmad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36344-F71F-33CF-CCD8-5FD613E6BFC1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618 MeV/n Silicon</a:t>
            </a:r>
          </a:p>
        </p:txBody>
      </p:sp>
    </p:spTree>
    <p:extLst>
      <p:ext uri="{BB962C8B-B14F-4D97-AF65-F5344CB8AC3E}">
        <p14:creationId xmlns:p14="http://schemas.microsoft.com/office/powerpoint/2010/main" val="1222120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75C6-4685-744B-90F5-8AF364C4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Bump design vs. Reality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49F24E-8528-CAA4-8670-D912F5028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DC786-5D66-D8F4-76F8-D96A1C67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1336" y="2794231"/>
            <a:ext cx="5945332" cy="3114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B3D687-A20C-37D2-2D39-FFDA3944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46668" y="2827406"/>
            <a:ext cx="5945331" cy="3047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9F335D-D80C-1859-ACD9-1086A3AB93B6}"/>
              </a:ext>
            </a:extLst>
          </p:cNvPr>
          <p:cNvSpPr txBox="1"/>
          <p:nvPr/>
        </p:nvSpPr>
        <p:spPr>
          <a:xfrm>
            <a:off x="666725" y="1501843"/>
            <a:ext cx="1034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Surprise discovery: operational bump is miles away from design bump due to years of blind tuning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96E5EB-5F67-BA66-B86B-CA475560EBB2}"/>
              </a:ext>
            </a:extLst>
          </p:cNvPr>
          <p:cNvSpPr txBox="1"/>
          <p:nvPr/>
        </p:nvSpPr>
        <p:spPr>
          <a:xfrm>
            <a:off x="9360108" y="424168"/>
            <a:ext cx="204414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618 MeV/n Silicon</a:t>
            </a:r>
          </a:p>
        </p:txBody>
      </p:sp>
    </p:spTree>
    <p:extLst>
      <p:ext uri="{BB962C8B-B14F-4D97-AF65-F5344CB8AC3E}">
        <p14:creationId xmlns:p14="http://schemas.microsoft.com/office/powerpoint/2010/main" val="195854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980A49-3EA0-2737-1002-1D3C9462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What is digital twin (DT)?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5BDB35-F7CF-EFEF-ECBA-E8075ED68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1A9A3612-643C-04EC-BB9C-68028671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8" y="2818126"/>
            <a:ext cx="3700998" cy="3863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EBE43-F5AE-92FE-6EE6-CE89F938B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27416" y="3257785"/>
            <a:ext cx="5860598" cy="29399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BDFEC1-E66C-18D8-3E82-38B7768CEF97}"/>
              </a:ext>
            </a:extLst>
          </p:cNvPr>
          <p:cNvSpPr txBox="1"/>
          <p:nvPr/>
        </p:nvSpPr>
        <p:spPr>
          <a:xfrm>
            <a:off x="685801" y="1215376"/>
            <a:ext cx="107990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"A digital twin is a set of virtual information constructs that mimics the structure, context, and behavior of a natural, engineered, or social system (or system-of-systems), is dynamically updated with data from its physical twin, has a predictive capability, and informs decisions that realize value. The bidirectional interaction between the virtual and the physical is central to the digital twin.”</a:t>
            </a:r>
          </a:p>
          <a:p>
            <a:endParaRPr lang="en-US" sz="600" dirty="0"/>
          </a:p>
          <a:p>
            <a:r>
              <a:rPr lang="en-US" sz="1700" dirty="0"/>
              <a:t>					</a:t>
            </a:r>
            <a:r>
              <a:rPr lang="en-US" sz="1400" dirty="0"/>
              <a:t>- Foundational Research Gaps and Future Directions for Digital Twins (2024)</a:t>
            </a:r>
          </a:p>
          <a:p>
            <a:r>
              <a:rPr lang="en-US" sz="1400" dirty="0"/>
              <a:t>			  		  National Academies of Sciences, Engineering, and Medicine report</a:t>
            </a:r>
          </a:p>
        </p:txBody>
      </p:sp>
    </p:spTree>
    <p:extLst>
      <p:ext uri="{BB962C8B-B14F-4D97-AF65-F5344CB8AC3E}">
        <p14:creationId xmlns:p14="http://schemas.microsoft.com/office/powerpoint/2010/main" val="161553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72D2D-3518-4051-2C4A-32D19B57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Digital Twin for extraction bump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25F4E-97A5-7019-2CC2-88A48463A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14236-C4FE-7643-848A-F5EB30CA0C90}"/>
              </a:ext>
            </a:extLst>
          </p:cNvPr>
          <p:cNvSpPr txBox="1"/>
          <p:nvPr/>
        </p:nvSpPr>
        <p:spPr>
          <a:xfrm>
            <a:off x="9360108" y="424168"/>
            <a:ext cx="177484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 GeV/n Proton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5C3B04-B3A1-410A-C4A2-2DD532FF72EF}"/>
              </a:ext>
            </a:extLst>
          </p:cNvPr>
          <p:cNvGrpSpPr/>
          <p:nvPr/>
        </p:nvGrpSpPr>
        <p:grpSpPr>
          <a:xfrm>
            <a:off x="357289" y="1552217"/>
            <a:ext cx="11477422" cy="4642894"/>
            <a:chOff x="357289" y="1673701"/>
            <a:chExt cx="11477422" cy="4642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AAA108-4905-EB0C-B927-6C56B6FC998A}"/>
                </a:ext>
              </a:extLst>
            </p:cNvPr>
            <p:cNvGrpSpPr/>
            <p:nvPr/>
          </p:nvGrpSpPr>
          <p:grpSpPr>
            <a:xfrm>
              <a:off x="357289" y="1673701"/>
              <a:ext cx="8385431" cy="4642894"/>
              <a:chOff x="1903284" y="1673701"/>
              <a:chExt cx="8385431" cy="4642894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FB2F7FD-7417-0259-2C39-14E24F1D1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552"/>
              <a:stretch>
                <a:fillRect/>
              </a:stretch>
            </p:blipFill>
            <p:spPr bwMode="auto">
              <a:xfrm>
                <a:off x="1903284" y="1673701"/>
                <a:ext cx="8385431" cy="4642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0E8BE83-9690-5EBE-F7C1-9A05C86E2E8A}"/>
                  </a:ext>
                </a:extLst>
              </p:cNvPr>
              <p:cNvSpPr/>
              <p:nvPr/>
            </p:nvSpPr>
            <p:spPr>
              <a:xfrm>
                <a:off x="2638097" y="2112579"/>
                <a:ext cx="5181600" cy="189187"/>
              </a:xfrm>
              <a:prstGeom prst="round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67902D9-F80B-0FD5-DD66-A1B3AC73F5FA}"/>
                  </a:ext>
                </a:extLst>
              </p:cNvPr>
              <p:cNvSpPr/>
              <p:nvPr/>
            </p:nvSpPr>
            <p:spPr>
              <a:xfrm>
                <a:off x="2697628" y="2301766"/>
                <a:ext cx="5031910" cy="189187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945B30-60EB-E147-BC98-0BA7DF75437B}"/>
                </a:ext>
              </a:extLst>
            </p:cNvPr>
            <p:cNvSpPr/>
            <p:nvPr/>
          </p:nvSpPr>
          <p:spPr>
            <a:xfrm>
              <a:off x="9055849" y="1877779"/>
              <a:ext cx="2778862" cy="751598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Load live bump currents from real machine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5552D47-9FAB-D09E-F5A6-BC8F41DF2421}"/>
                </a:ext>
              </a:extLst>
            </p:cNvPr>
            <p:cNvSpPr/>
            <p:nvPr/>
          </p:nvSpPr>
          <p:spPr>
            <a:xfrm>
              <a:off x="9055849" y="2924468"/>
              <a:ext cx="2778862" cy="751598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Simulated D3 + D6 orbit info using live bumps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9AE01AA-7FE1-7EC0-8D82-6C9B2D9E8CB5}"/>
                </a:ext>
              </a:extLst>
            </p:cNvPr>
            <p:cNvSpPr/>
            <p:nvPr/>
          </p:nvSpPr>
          <p:spPr>
            <a:xfrm>
              <a:off x="9055849" y="3971157"/>
              <a:ext cx="2778862" cy="751598"/>
            </a:xfrm>
            <a:prstGeom prst="roundRect">
              <a:avLst/>
            </a:prstGeom>
            <a:noFill/>
            <a:ln w="19050">
              <a:solidFill>
                <a:srgbClr val="8000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Simulated bump orbit using live bumps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80E3287-B58F-1413-9E3B-3A0B17CCFC6B}"/>
                </a:ext>
              </a:extLst>
            </p:cNvPr>
            <p:cNvSpPr/>
            <p:nvPr/>
          </p:nvSpPr>
          <p:spPr>
            <a:xfrm>
              <a:off x="9055849" y="5017846"/>
              <a:ext cx="2778862" cy="922812"/>
            </a:xfrm>
            <a:prstGeom prst="roundRect">
              <a:avLst/>
            </a:prstGeom>
            <a:noFill/>
            <a:ln w="19050">
              <a:solidFill>
                <a:srgbClr val="FFA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Real bump orbit measured by beam position monitors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B792588-94F4-6A3F-7C9B-304F1CD516A8}"/>
                </a:ext>
              </a:extLst>
            </p:cNvPr>
            <p:cNvCxnSpPr/>
            <p:nvPr/>
          </p:nvCxnSpPr>
          <p:spPr>
            <a:xfrm>
              <a:off x="6273702" y="2205872"/>
              <a:ext cx="2691189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D1F9C8C-529B-ED53-5D30-1A417D85750D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6183543" y="2396360"/>
              <a:ext cx="2781348" cy="661214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5C35A67-EB7C-EA98-8E22-695C14E59D3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086653"/>
              <a:ext cx="2868891" cy="1280395"/>
            </a:xfrm>
            <a:prstGeom prst="straightConnector1">
              <a:avLst/>
            </a:prstGeom>
            <a:ln w="12700">
              <a:solidFill>
                <a:srgbClr val="800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8C2BD3-B17E-9963-7757-2BEC998AC81A}"/>
                </a:ext>
              </a:extLst>
            </p:cNvPr>
            <p:cNvCxnSpPr>
              <a:cxnSpLocks/>
            </p:cNvCxnSpPr>
            <p:nvPr/>
          </p:nvCxnSpPr>
          <p:spPr>
            <a:xfrm>
              <a:off x="5636821" y="4057403"/>
              <a:ext cx="3328070" cy="1504584"/>
            </a:xfrm>
            <a:prstGeom prst="straightConnector1">
              <a:avLst/>
            </a:prstGeom>
            <a:ln w="12700">
              <a:solidFill>
                <a:srgbClr val="FFA5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367333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882777-FB9B-D544-9162-DBB64DA74838}" vid="{0BFAEE11-0615-9A4A-86FD-B6BC6C06C5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30119</TotalTime>
  <Words>1113</Words>
  <Application>Microsoft Macintosh PowerPoint</Application>
  <PresentationFormat>Widescreen</PresentationFormat>
  <Paragraphs>191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BNL</vt:lpstr>
      <vt:lpstr>NSRL Digital Twin</vt:lpstr>
      <vt:lpstr>NASA Space Radiation Laboratory (NSRL)</vt:lpstr>
      <vt:lpstr>PowerPoint Presentation</vt:lpstr>
      <vt:lpstr>Sources &amp; Synchrotron Complex</vt:lpstr>
      <vt:lpstr>Booster extraction bump</vt:lpstr>
      <vt:lpstr>Bump simulation vs. measurement</vt:lpstr>
      <vt:lpstr>Bump design vs. Reality</vt:lpstr>
      <vt:lpstr>What is digital twin (DT)?</vt:lpstr>
      <vt:lpstr>Digital Twin for extraction bump</vt:lpstr>
      <vt:lpstr>Digital Twin for extraction bump</vt:lpstr>
      <vt:lpstr>Digital Twin for extraction bump</vt:lpstr>
      <vt:lpstr>DT-assisted bump tuning</vt:lpstr>
      <vt:lpstr>DT-assisted bump tuning</vt:lpstr>
      <vt:lpstr>PowerPoint Presentation</vt:lpstr>
      <vt:lpstr>Resonant Slow Extraction</vt:lpstr>
      <vt:lpstr>NSRL beam line</vt:lpstr>
      <vt:lpstr>Achromatic condition</vt:lpstr>
      <vt:lpstr>Initial Twiss parameter via quad scan</vt:lpstr>
      <vt:lpstr>Back propagate Twiss parameters</vt:lpstr>
      <vt:lpstr>Use back-propagated Twiss in Bmad</vt:lpstr>
      <vt:lpstr>Uniform beam with octupoles</vt:lpstr>
      <vt:lpstr>Uniform beam with octupoles</vt:lpstr>
      <vt:lpstr>Uniform beam with octupoles</vt:lpstr>
      <vt:lpstr>Digital Twin for NSRL line</vt:lpstr>
      <vt:lpstr>Future work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Lin, Weijian</dc:creator>
  <cp:keywords/>
  <dc:description/>
  <cp:lastModifiedBy>Lin, Weijian</cp:lastModifiedBy>
  <cp:revision>66</cp:revision>
  <dcterms:created xsi:type="dcterms:W3CDTF">2025-09-15T16:54:52Z</dcterms:created>
  <dcterms:modified xsi:type="dcterms:W3CDTF">2025-10-17T21:23:51Z</dcterms:modified>
  <cp:category/>
</cp:coreProperties>
</file>