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Nuni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c9dd8c69d_1_58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36c9dd8c69d_1_58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c9dd8c69d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c9dd8c69d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c9dd8c69d_1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6c9dd8c69d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c9dd8c69d_1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6c9dd8c69d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ca789d06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ca789d06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c9dd8c69d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6c9dd8c69d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6ca789d06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6ca789d06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ca789d060_0_210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6ca789d060_0_210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ca789d060_0_437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6ca789d060_0_437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6ca789d060_0_51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36ca789d060_0_514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ca789d060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ca789d060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c9dd8c69d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6c9dd8c69d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ca789d060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6ca789d060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6ca789d060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6ca789d060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6ca789d060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6ca789d060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c9dd8c69d_1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c9dd8c69d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c9dd8c69d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6c9dd8c69d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c9dd8c69d_1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c9dd8c69d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c9dd8c69d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c9dd8c69d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c9dd8c69d_1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c9dd8c69d_1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c9dd8c69d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c9dd8c69d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c9dd8c69d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6c9dd8c69d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" type="subTitle"/>
          </p:nvPr>
        </p:nvSpPr>
        <p:spPr>
          <a:xfrm>
            <a:off x="609840" y="3376080"/>
            <a:ext cx="77505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609840" y="3376080"/>
            <a:ext cx="77505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" type="body"/>
          </p:nvPr>
        </p:nvSpPr>
        <p:spPr>
          <a:xfrm>
            <a:off x="609840" y="3376080"/>
            <a:ext cx="37821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2" type="body"/>
          </p:nvPr>
        </p:nvSpPr>
        <p:spPr>
          <a:xfrm>
            <a:off x="4581360" y="3376080"/>
            <a:ext cx="37821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/>
          <p:nvPr>
            <p:ph idx="1" type="subTitle"/>
          </p:nvPr>
        </p:nvSpPr>
        <p:spPr>
          <a:xfrm>
            <a:off x="609840" y="1906470"/>
            <a:ext cx="7750500" cy="67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" type="body"/>
          </p:nvPr>
        </p:nvSpPr>
        <p:spPr>
          <a:xfrm>
            <a:off x="609840" y="337608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2" type="body"/>
          </p:nvPr>
        </p:nvSpPr>
        <p:spPr>
          <a:xfrm>
            <a:off x="4581360" y="3376080"/>
            <a:ext cx="37821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3" type="body"/>
          </p:nvPr>
        </p:nvSpPr>
        <p:spPr>
          <a:xfrm>
            <a:off x="609840" y="386964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>
            <a:off x="609840" y="3376080"/>
            <a:ext cx="37821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2" type="body"/>
          </p:nvPr>
        </p:nvSpPr>
        <p:spPr>
          <a:xfrm>
            <a:off x="4581360" y="337608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3" type="body"/>
          </p:nvPr>
        </p:nvSpPr>
        <p:spPr>
          <a:xfrm>
            <a:off x="4581360" y="386964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" type="body"/>
          </p:nvPr>
        </p:nvSpPr>
        <p:spPr>
          <a:xfrm>
            <a:off x="609840" y="337608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2" type="body"/>
          </p:nvPr>
        </p:nvSpPr>
        <p:spPr>
          <a:xfrm>
            <a:off x="4581360" y="337608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3" type="body"/>
          </p:nvPr>
        </p:nvSpPr>
        <p:spPr>
          <a:xfrm>
            <a:off x="609840" y="3869640"/>
            <a:ext cx="77505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" type="body"/>
          </p:nvPr>
        </p:nvSpPr>
        <p:spPr>
          <a:xfrm>
            <a:off x="609840" y="3376080"/>
            <a:ext cx="77505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2" type="body"/>
          </p:nvPr>
        </p:nvSpPr>
        <p:spPr>
          <a:xfrm>
            <a:off x="609840" y="3869640"/>
            <a:ext cx="77505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>
            <a:off x="609840" y="337608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2" type="body"/>
          </p:nvPr>
        </p:nvSpPr>
        <p:spPr>
          <a:xfrm>
            <a:off x="4581360" y="337608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3" type="body"/>
          </p:nvPr>
        </p:nvSpPr>
        <p:spPr>
          <a:xfrm>
            <a:off x="609840" y="386964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4"/>
          <p:cNvSpPr txBox="1"/>
          <p:nvPr>
            <p:ph idx="4" type="body"/>
          </p:nvPr>
        </p:nvSpPr>
        <p:spPr>
          <a:xfrm>
            <a:off x="4581360" y="3869640"/>
            <a:ext cx="3782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" type="body"/>
          </p:nvPr>
        </p:nvSpPr>
        <p:spPr>
          <a:xfrm>
            <a:off x="609840" y="3376080"/>
            <a:ext cx="24954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2" type="body"/>
          </p:nvPr>
        </p:nvSpPr>
        <p:spPr>
          <a:xfrm>
            <a:off x="3230640" y="3376080"/>
            <a:ext cx="24954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3" type="body"/>
          </p:nvPr>
        </p:nvSpPr>
        <p:spPr>
          <a:xfrm>
            <a:off x="5851080" y="3376080"/>
            <a:ext cx="24954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4" type="body"/>
          </p:nvPr>
        </p:nvSpPr>
        <p:spPr>
          <a:xfrm>
            <a:off x="609840" y="3869640"/>
            <a:ext cx="24954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5" type="body"/>
          </p:nvPr>
        </p:nvSpPr>
        <p:spPr>
          <a:xfrm>
            <a:off x="3230640" y="3869640"/>
            <a:ext cx="24954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6" type="body"/>
          </p:nvPr>
        </p:nvSpPr>
        <p:spPr>
          <a:xfrm>
            <a:off x="5851080" y="3869640"/>
            <a:ext cx="24954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45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09840" y="1906470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09840" y="3376080"/>
            <a:ext cx="77505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 amt="60000"/>
          </a:blip>
          <a:srcRect b="0" l="0" r="0" t="0"/>
          <a:stretch/>
        </p:blipFill>
        <p:spPr>
          <a:xfrm>
            <a:off x="5469480" y="4320810"/>
            <a:ext cx="2379510" cy="31401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41.png"/><Relationship Id="rId6" Type="http://schemas.openxmlformats.org/officeDocument/2006/relationships/image" Target="../media/image22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30.png"/><Relationship Id="rId8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/>
        </p:nvSpPr>
        <p:spPr>
          <a:xfrm>
            <a:off x="609840" y="1750014"/>
            <a:ext cx="77505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200">
                <a:solidFill>
                  <a:srgbClr val="FFFFFF"/>
                </a:solidFill>
              </a:rPr>
              <a:t>NSRL BO and Transitioning to A Digital Twin Implementation with Badger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609840" y="4434294"/>
            <a:ext cx="7750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October</a:t>
            </a:r>
            <a:r>
              <a:rPr lang="en" sz="1800">
                <a:solidFill>
                  <a:srgbClr val="FFFFFF"/>
                </a:solidFill>
              </a:rPr>
              <a:t> 2025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609840" y="3252219"/>
            <a:ext cx="77505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Levente Hajdu*, </a:t>
            </a:r>
            <a:r>
              <a:rPr lang="en" sz="2400">
                <a:solidFill>
                  <a:schemeClr val="lt1"/>
                </a:solidFill>
              </a:rPr>
              <a:t>R. Roussel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1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/>
          <p:nvPr>
            <p:ph type="title"/>
          </p:nvPr>
        </p:nvSpPr>
        <p:spPr>
          <a:xfrm>
            <a:off x="311700" y="2718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Badger - Multinet Interface </a:t>
            </a:r>
            <a:endParaRPr/>
          </a:p>
        </p:txBody>
      </p:sp>
      <p:pic>
        <p:nvPicPr>
          <p:cNvPr id="186" name="Google Shape;186;p36" title="Screenshot from 2025-02-27 16-47-30.png"/>
          <p:cNvPicPr preferRelativeResize="0"/>
          <p:nvPr/>
        </p:nvPicPr>
        <p:blipFill rotWithShape="1">
          <a:blip r:embed="rId3">
            <a:alphaModFix/>
          </a:blip>
          <a:srcRect b="0" l="29348" r="0" t="0"/>
          <a:stretch/>
        </p:blipFill>
        <p:spPr>
          <a:xfrm>
            <a:off x="3839617" y="599900"/>
            <a:ext cx="5192758" cy="44348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575" y="540600"/>
            <a:ext cx="2303900" cy="4555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36"/>
          <p:cNvCxnSpPr/>
          <p:nvPr/>
        </p:nvCxnSpPr>
        <p:spPr>
          <a:xfrm flipH="1" rot="10800000">
            <a:off x="311700" y="3584025"/>
            <a:ext cx="735900" cy="164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" name="Google Shape;189;p36"/>
          <p:cNvSpPr txBox="1"/>
          <p:nvPr/>
        </p:nvSpPr>
        <p:spPr>
          <a:xfrm>
            <a:off x="64690" y="3682495"/>
            <a:ext cx="876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We write this part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190" name="Google Shape;190;p36"/>
          <p:cNvCxnSpPr/>
          <p:nvPr/>
        </p:nvCxnSpPr>
        <p:spPr>
          <a:xfrm flipH="1" rot="10800000">
            <a:off x="2913075" y="1606625"/>
            <a:ext cx="870900" cy="382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191" name="Google Shape;191;p36"/>
          <p:cNvCxnSpPr/>
          <p:nvPr/>
        </p:nvCxnSpPr>
        <p:spPr>
          <a:xfrm flipH="1" rot="10800000">
            <a:off x="311900" y="3130150"/>
            <a:ext cx="735600" cy="618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/>
          <p:nvPr>
            <p:ph type="title"/>
          </p:nvPr>
        </p:nvSpPr>
        <p:spPr>
          <a:xfrm>
            <a:off x="135150" y="121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Interfacing</a:t>
            </a:r>
            <a:r>
              <a:rPr lang="en"/>
              <a:t> Badger to Multinet</a:t>
            </a:r>
            <a:endParaRPr/>
          </a:p>
        </p:txBody>
      </p:sp>
      <p:sp>
        <p:nvSpPr>
          <p:cNvPr id="197" name="Google Shape;197;p37"/>
          <p:cNvSpPr txBox="1"/>
          <p:nvPr>
            <p:ph idx="1" type="body"/>
          </p:nvPr>
        </p:nvSpPr>
        <p:spPr>
          <a:xfrm>
            <a:off x="2212800" y="1330250"/>
            <a:ext cx="4602000" cy="37308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b="1" lang="en" sz="1302">
                <a:solidFill>
                  <a:srgbClr val="C4531D"/>
                </a:solidFill>
                <a:latin typeface="Nunito"/>
                <a:ea typeface="Nunito"/>
                <a:cs typeface="Nunito"/>
                <a:sym typeface="Nunito"/>
              </a:rPr>
              <a:t>class </a:t>
            </a:r>
            <a:r>
              <a:rPr b="1"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Environment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(environment.Environment):</a:t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t/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555"/>
              <a:buFont typeface="Arial"/>
              <a:buNone/>
            </a:pPr>
            <a:r>
              <a:rPr b="1" lang="en" sz="1285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ppmUser</a:t>
            </a:r>
            <a:r>
              <a:rPr lang="en" sz="1285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85">
                <a:solidFill>
                  <a:srgbClr val="00008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int </a:t>
            </a:r>
            <a:r>
              <a:rPr lang="en" sz="1285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= 3</a:t>
            </a:r>
            <a:endParaRPr sz="1285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t/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104"/>
              <a:buFont typeface="Arial"/>
              <a:buNone/>
            </a:pPr>
            <a:r>
              <a:rPr b="1"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agsCycleReadBackDelay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302">
                <a:solidFill>
                  <a:srgbClr val="000080"/>
                </a:solidFill>
                <a:latin typeface="Nunito"/>
                <a:ea typeface="Nunito"/>
                <a:cs typeface="Nunito"/>
                <a:sym typeface="Nunito"/>
              </a:rPr>
              <a:t>int 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= 2</a:t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t/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b="1"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variables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= {  </a:t>
            </a:r>
            <a:endParaRPr sz="13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"rq6-ps:setpointS"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[0, 2000],  </a:t>
            </a: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# size</a:t>
            </a:r>
            <a:endParaRPr sz="13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"rq7-ps:setpointS"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[0, 2000],  </a:t>
            </a: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# size</a:t>
            </a:r>
            <a:endParaRPr sz="13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"rq8-ps:setpointS"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[0, 2000],  </a:t>
            </a: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# size</a:t>
            </a:r>
            <a:endParaRPr sz="13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"rd250_tdh9-ps:sgnCurrentS"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[-1000, 1000],  </a:t>
            </a: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# x</a:t>
            </a:r>
            <a:endParaRPr sz="13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"rp253_tdv10-ps:sgnCurrentS"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[-1000, 1000],  </a:t>
            </a:r>
            <a:r>
              <a:rPr lang="en" sz="13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# y</a:t>
            </a:r>
            <a:endParaRPr sz="13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104"/>
              <a:buFont typeface="Arial"/>
              <a:buNone/>
            </a:pP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}</a:t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t/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rPr b="1"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observables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= [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"center_X"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"center_y"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"center_xy"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3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"box_corner_dist"</a:t>
            </a:r>
            <a:r>
              <a:rPr lang="en" sz="13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]</a:t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t/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t/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b="1" lang="en" sz="1302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def </a:t>
            </a:r>
            <a:r>
              <a:rPr b="1" lang="en" sz="1302">
                <a:solidFill>
                  <a:srgbClr val="30303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set_variables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1302">
                <a:solidFill>
                  <a:srgbClr val="94558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self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" sz="1302">
                <a:solidFill>
                  <a:srgbClr val="92494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variable_inputs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302">
                <a:solidFill>
                  <a:srgbClr val="00008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dict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[</a:t>
            </a:r>
            <a:r>
              <a:rPr lang="en" sz="1302">
                <a:solidFill>
                  <a:srgbClr val="00008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str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" sz="1302">
                <a:solidFill>
                  <a:srgbClr val="00008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float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]):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req = Multirequest()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b="1" lang="en" sz="1302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for 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var, x </a:t>
            </a:r>
            <a:r>
              <a:rPr b="1" lang="en" sz="1302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in </a:t>
            </a:r>
            <a:r>
              <a:rPr lang="en" sz="1302">
                <a:solidFill>
                  <a:srgbClr val="92494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variable_inputs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.items():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457200" lvl="0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manager, value = nameToManagerAndValue(var)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       		req.set((manager, value, x), </a:t>
            </a:r>
            <a:r>
              <a:rPr lang="en" sz="1302">
                <a:solidFill>
                  <a:srgbClr val="660099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ppm_user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=</a:t>
            </a:r>
            <a:r>
              <a:rPr lang="en" sz="1302">
                <a:solidFill>
                  <a:srgbClr val="94558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self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.ppmUser)</a:t>
            </a:r>
            <a:endParaRPr sz="1302">
              <a:solidFill>
                <a:srgbClr val="808080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lang="en" sz="1302">
                <a:solidFill>
                  <a:srgbClr val="80808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   	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agsDelay(</a:t>
            </a:r>
            <a:r>
              <a:rPr lang="en" sz="1302">
                <a:solidFill>
                  <a:srgbClr val="660099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nCycles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=</a:t>
            </a:r>
            <a:r>
              <a:rPr lang="en" sz="1302">
                <a:solidFill>
                  <a:srgbClr val="94558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self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.agsCycleReadBackDelay)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t/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t/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b="1" lang="en" sz="1302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def </a:t>
            </a:r>
            <a:r>
              <a:rPr b="1" lang="en" sz="1302">
                <a:solidFill>
                  <a:srgbClr val="303030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get_observables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" sz="1302">
                <a:solidFill>
                  <a:srgbClr val="94558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self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" sz="1302">
                <a:solidFill>
                  <a:srgbClr val="92494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observable_names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):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	   	dict = {}</a:t>
            </a:r>
            <a:endParaRPr sz="1302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        	</a:t>
            </a:r>
            <a:r>
              <a:rPr lang="en" sz="1731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…</a:t>
            </a:r>
            <a:endParaRPr sz="1731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4572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84429"/>
              <a:buNone/>
            </a:pPr>
            <a:r>
              <a:rPr b="1" lang="en" sz="1302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return </a:t>
            </a:r>
            <a:r>
              <a:rPr lang="en" sz="1302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dict</a:t>
            </a:r>
            <a:endParaRPr sz="843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98" name="Google Shape;198;p37"/>
          <p:cNvCxnSpPr/>
          <p:nvPr/>
        </p:nvCxnSpPr>
        <p:spPr>
          <a:xfrm>
            <a:off x="3495700" y="1035750"/>
            <a:ext cx="312000" cy="394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37"/>
          <p:cNvSpPr txBox="1"/>
          <p:nvPr/>
        </p:nvSpPr>
        <p:spPr>
          <a:xfrm>
            <a:off x="116760" y="788510"/>
            <a:ext cx="34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Base class to implement Badger interface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0" name="Google Shape;200;p37"/>
          <p:cNvSpPr txBox="1"/>
          <p:nvPr/>
        </p:nvSpPr>
        <p:spPr>
          <a:xfrm>
            <a:off x="1235247" y="3677430"/>
            <a:ext cx="6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Delay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01" name="Google Shape;201;p37"/>
          <p:cNvCxnSpPr/>
          <p:nvPr/>
        </p:nvCxnSpPr>
        <p:spPr>
          <a:xfrm>
            <a:off x="1800825" y="3890000"/>
            <a:ext cx="1347600" cy="211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2" name="Google Shape;202;p37"/>
          <p:cNvSpPr txBox="1"/>
          <p:nvPr/>
        </p:nvSpPr>
        <p:spPr>
          <a:xfrm>
            <a:off x="64725" y="3306064"/>
            <a:ext cx="194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Sets multinet </a:t>
            </a:r>
            <a:r>
              <a:rPr lang="en">
                <a:solidFill>
                  <a:srgbClr val="FF0000"/>
                </a:solidFill>
              </a:rPr>
              <a:t>values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03" name="Google Shape;203;p37"/>
          <p:cNvCxnSpPr/>
          <p:nvPr/>
        </p:nvCxnSpPr>
        <p:spPr>
          <a:xfrm>
            <a:off x="1771400" y="3542775"/>
            <a:ext cx="1811700" cy="423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37"/>
          <p:cNvCxnSpPr/>
          <p:nvPr/>
        </p:nvCxnSpPr>
        <p:spPr>
          <a:xfrm>
            <a:off x="1883200" y="4331375"/>
            <a:ext cx="1265400" cy="37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37"/>
          <p:cNvSpPr txBox="1"/>
          <p:nvPr/>
        </p:nvSpPr>
        <p:spPr>
          <a:xfrm>
            <a:off x="29425" y="4101800"/>
            <a:ext cx="194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This is more complex,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But it could just be return a bpm value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06" name="Google Shape;206;p37"/>
          <p:cNvCxnSpPr/>
          <p:nvPr/>
        </p:nvCxnSpPr>
        <p:spPr>
          <a:xfrm flipH="1">
            <a:off x="4690375" y="1035750"/>
            <a:ext cx="659100" cy="118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37"/>
          <p:cNvSpPr txBox="1"/>
          <p:nvPr/>
        </p:nvSpPr>
        <p:spPr>
          <a:xfrm>
            <a:off x="4854476" y="687550"/>
            <a:ext cx="25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[min, max] we overwrite these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08" name="Google Shape;208;p37"/>
          <p:cNvCxnSpPr/>
          <p:nvPr/>
        </p:nvCxnSpPr>
        <p:spPr>
          <a:xfrm flipH="1">
            <a:off x="5349475" y="1762488"/>
            <a:ext cx="1766100" cy="1640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9" name="Google Shape;209;p37"/>
          <p:cNvCxnSpPr/>
          <p:nvPr/>
        </p:nvCxnSpPr>
        <p:spPr>
          <a:xfrm flipH="1">
            <a:off x="3794740" y="4384340"/>
            <a:ext cx="3296700" cy="450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6543530" y="1485209"/>
            <a:ext cx="296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t/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52100"/>
              <a:buNone/>
            </a:pPr>
            <a:r>
              <a:t/>
            </a:r>
            <a:endParaRPr sz="10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52100"/>
              <a:buNone/>
            </a:pPr>
            <a:r>
              <a:rPr b="1" lang="en" sz="10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0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"rd250_tdh9-ps:sgnCurrentS"</a:t>
            </a:r>
            <a:r>
              <a:rPr lang="en" sz="10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15,</a:t>
            </a:r>
            <a:r>
              <a:rPr lang="en" sz="10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52100"/>
              <a:buNone/>
            </a:pPr>
            <a:r>
              <a:rPr lang="en" sz="10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b="1" lang="en" sz="10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</a:t>
            </a:r>
            <a:r>
              <a:rPr b="1" lang="en" sz="1002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rp253_tdv10-ps:sgnCurrentS"</a:t>
            </a:r>
            <a:r>
              <a:rPr lang="en" sz="1002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17</a:t>
            </a:r>
            <a:r>
              <a:rPr lang="en" sz="1002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61939"/>
              <a:buNone/>
            </a:pPr>
            <a:r>
              <a:t/>
            </a:r>
            <a:endParaRPr sz="843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37"/>
          <p:cNvSpPr txBox="1"/>
          <p:nvPr/>
        </p:nvSpPr>
        <p:spPr>
          <a:xfrm>
            <a:off x="7080277" y="1111539"/>
            <a:ext cx="200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Badger passes us values to set as a dictionary: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7020446" y="3756211"/>
            <a:ext cx="176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40104"/>
              <a:buNone/>
            </a:pPr>
            <a:r>
              <a:t/>
            </a:r>
            <a:endParaRPr sz="1302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52100"/>
              <a:buNone/>
            </a:pPr>
            <a:r>
              <a:t/>
            </a:r>
            <a:endParaRPr sz="1002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9"/>
              <a:buNone/>
            </a:pP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</a:t>
            </a: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center_X</a:t>
            </a: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</a:t>
            </a:r>
            <a:r>
              <a:rPr lang="en" sz="217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15,</a:t>
            </a:r>
            <a:r>
              <a:rPr lang="en" sz="2175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175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9"/>
              <a:buNone/>
            </a:pP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</a:t>
            </a: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center_y</a:t>
            </a: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</a:t>
            </a:r>
            <a:r>
              <a:rPr lang="en" sz="217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17,</a:t>
            </a:r>
            <a:endParaRPr sz="217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"/>
              <a:buFont typeface="Arial"/>
              <a:buNone/>
            </a:pP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"center_XY"</a:t>
            </a:r>
            <a:r>
              <a:rPr lang="en" sz="217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25,</a:t>
            </a:r>
            <a:r>
              <a:rPr lang="en" sz="2175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175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9"/>
              <a:buNone/>
            </a:pPr>
            <a:r>
              <a:rPr b="1" lang="en" sz="2175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"box_corner_dist"</a:t>
            </a:r>
            <a:r>
              <a:rPr lang="en" sz="217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30</a:t>
            </a:r>
            <a:r>
              <a:rPr lang="en" sz="2175">
                <a:solidFill>
                  <a:srgbClr val="80808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175">
              <a:solidFill>
                <a:srgbClr val="80808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61939"/>
              <a:buNone/>
            </a:pPr>
            <a:r>
              <a:t/>
            </a:r>
            <a:endParaRPr sz="843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3" name="Google Shape;213;p37"/>
          <p:cNvSpPr txBox="1"/>
          <p:nvPr/>
        </p:nvSpPr>
        <p:spPr>
          <a:xfrm>
            <a:off x="7020826" y="3409640"/>
            <a:ext cx="220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We pass back a </a:t>
            </a:r>
            <a:r>
              <a:rPr lang="en">
                <a:solidFill>
                  <a:srgbClr val="FF0000"/>
                </a:solidFill>
              </a:rPr>
              <a:t>dictionary of observables</a:t>
            </a:r>
            <a:r>
              <a:rPr lang="en">
                <a:solidFill>
                  <a:srgbClr val="FF0000"/>
                </a:solidFill>
              </a:rPr>
              <a:t>: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delay … it’s a synchrotron injector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291275" y="1432850"/>
            <a:ext cx="1796400" cy="28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Because we don’t want waveforms </a:t>
            </a:r>
            <a:r>
              <a:rPr lang="en"/>
              <a:t>jumping</a:t>
            </a:r>
            <a:r>
              <a:rPr lang="en"/>
              <a:t> suddenly updates are only </a:t>
            </a:r>
            <a:r>
              <a:rPr lang="en"/>
              <a:t>applied</a:t>
            </a:r>
            <a:r>
              <a:rPr lang="en"/>
              <a:t> on the very next </a:t>
            </a:r>
            <a:r>
              <a:rPr lang="en"/>
              <a:t>cycle if they are set before the “group-end” event and then one cycle needs to happen before readback of the new data (ie 2 cycles min.)  </a:t>
            </a:r>
            <a:endParaRPr/>
          </a:p>
        </p:txBody>
      </p:sp>
      <p:pic>
        <p:nvPicPr>
          <p:cNvPr id="220" name="Google Shape;220;p38" title="Screenshot from 2025-10-17 13-23-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825" y="1415600"/>
            <a:ext cx="6798976" cy="35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8"/>
          <p:cNvSpPr/>
          <p:nvPr/>
        </p:nvSpPr>
        <p:spPr>
          <a:xfrm>
            <a:off x="7919348" y="4015850"/>
            <a:ext cx="209100" cy="219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7796204" y="3683496"/>
            <a:ext cx="209100" cy="219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8"/>
          <p:cNvSpPr txBox="1"/>
          <p:nvPr/>
        </p:nvSpPr>
        <p:spPr>
          <a:xfrm>
            <a:off x="4674454" y="1085254"/>
            <a:ext cx="26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Super Cycle Manager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224" name="Google Shape;224;p38"/>
          <p:cNvCxnSpPr/>
          <p:nvPr/>
        </p:nvCxnSpPr>
        <p:spPr>
          <a:xfrm flipH="1" rot="10800000">
            <a:off x="7419275" y="4205925"/>
            <a:ext cx="460500" cy="187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8"/>
          <p:cNvCxnSpPr/>
          <p:nvPr/>
        </p:nvCxnSpPr>
        <p:spPr>
          <a:xfrm flipH="1" rot="10800000">
            <a:off x="7409100" y="3873500"/>
            <a:ext cx="347400" cy="53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" name="Google Shape;226;p38"/>
          <p:cNvSpPr txBox="1"/>
          <p:nvPr/>
        </p:nvSpPr>
        <p:spPr>
          <a:xfrm>
            <a:off x="5837198" y="4179025"/>
            <a:ext cx="174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Group End Event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4296465" y="2038880"/>
            <a:ext cx="238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Main Magnet Functions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Color Coded by PPM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228" name="Google Shape;228;p38"/>
          <p:cNvCxnSpPr/>
          <p:nvPr/>
        </p:nvCxnSpPr>
        <p:spPr>
          <a:xfrm>
            <a:off x="5260850" y="2612575"/>
            <a:ext cx="1051200" cy="32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38"/>
          <p:cNvCxnSpPr/>
          <p:nvPr/>
        </p:nvCxnSpPr>
        <p:spPr>
          <a:xfrm>
            <a:off x="5260850" y="2612575"/>
            <a:ext cx="918600" cy="107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38"/>
          <p:cNvCxnSpPr/>
          <p:nvPr/>
        </p:nvCxnSpPr>
        <p:spPr>
          <a:xfrm flipH="1">
            <a:off x="4398050" y="2607475"/>
            <a:ext cx="862800" cy="35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Permutations</a:t>
            </a:r>
            <a:r>
              <a:rPr lang="en"/>
              <a:t> </a:t>
            </a:r>
            <a:endParaRPr/>
          </a:p>
        </p:txBody>
      </p:sp>
      <p:sp>
        <p:nvSpPr>
          <p:cNvPr id="236" name="Google Shape;236;p39"/>
          <p:cNvSpPr txBox="1"/>
          <p:nvPr>
            <p:ph idx="1" type="body"/>
          </p:nvPr>
        </p:nvSpPr>
        <p:spPr>
          <a:xfrm>
            <a:off x="311700" y="1152475"/>
            <a:ext cx="8520600" cy="8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the interface to “glue” parts together is not hard so many </a:t>
            </a:r>
            <a:r>
              <a:rPr lang="en"/>
              <a:t>permutations</a:t>
            </a:r>
            <a:r>
              <a:rPr lang="en"/>
              <a:t> are </a:t>
            </a:r>
            <a:r>
              <a:rPr lang="en"/>
              <a:t>possible: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</a:t>
            </a:r>
            <a:r>
              <a:rPr lang="en"/>
              <a:t>Assuming</a:t>
            </a:r>
            <a:r>
              <a:rPr lang="en"/>
              <a:t> </a:t>
            </a:r>
            <a:r>
              <a:rPr lang="en"/>
              <a:t>knowledge</a:t>
            </a:r>
            <a:r>
              <a:rPr lang="en"/>
              <a:t> of your control system </a:t>
            </a:r>
            <a:endParaRPr/>
          </a:p>
        </p:txBody>
      </p:sp>
      <p:pic>
        <p:nvPicPr>
          <p:cNvPr id="237" name="Google Shape;23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450" y="1989175"/>
            <a:ext cx="7260338" cy="28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Pitfalls of BO with Complex Image Processing  </a:t>
            </a:r>
            <a:endParaRPr/>
          </a:p>
        </p:txBody>
      </p:sp>
      <p:sp>
        <p:nvSpPr>
          <p:cNvPr id="243" name="Google Shape;24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Typically</a:t>
            </a:r>
            <a:r>
              <a:rPr lang="en"/>
              <a:t> all problems arise from reporting the wrong number back to Badger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we had it to do all over again we could get closer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in some cases it would fail to converge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</a:t>
            </a:r>
            <a:r>
              <a:rPr lang="en"/>
              <a:t>digital twin</a:t>
            </a:r>
            <a:r>
              <a:rPr lang="en" sz="1800"/>
              <a:t> we can adjust offline will save beam time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may still need image processing with BO for the final step where there is </a:t>
            </a:r>
            <a:r>
              <a:rPr lang="en"/>
              <a:t>tolerance</a:t>
            </a:r>
            <a:r>
              <a:rPr lang="en"/>
              <a:t> drift over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SciBmad will not model the drift over time, unless the model is adjusted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28760" y="273780"/>
            <a:ext cx="82866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1"/>
          <p:cNvSpPr txBox="1"/>
          <p:nvPr/>
        </p:nvSpPr>
        <p:spPr>
          <a:xfrm>
            <a:off x="8390880" y="4737420"/>
            <a:ext cx="3240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57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75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7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0" name="Google Shape;250;p41" title="Screenshot from 2025-09-16 12-17-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19" y="410809"/>
            <a:ext cx="4974401" cy="17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1"/>
          <p:cNvSpPr txBox="1"/>
          <p:nvPr>
            <p:ph idx="4294967295" type="body"/>
          </p:nvPr>
        </p:nvSpPr>
        <p:spPr>
          <a:xfrm>
            <a:off x="391988" y="71944"/>
            <a:ext cx="4497300" cy="4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NSRL - Beamline Optics</a:t>
            </a:r>
            <a:r>
              <a:rPr lang="en"/>
              <a:t>  </a:t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812" y="703505"/>
            <a:ext cx="3403751" cy="35915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>
            <p:ph idx="4294967295" type="body"/>
          </p:nvPr>
        </p:nvSpPr>
        <p:spPr>
          <a:xfrm>
            <a:off x="5482530" y="106587"/>
            <a:ext cx="33195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523"/>
              <a:buNone/>
            </a:pPr>
            <a:r>
              <a:rPr b="1" lang="en" sz="1687">
                <a:solidFill>
                  <a:schemeClr val="dk1"/>
                </a:solidFill>
              </a:rPr>
              <a:t>Data flow between Badger, Control System, and Hardware</a:t>
            </a:r>
            <a:r>
              <a:rPr lang="en" sz="1687"/>
              <a:t> </a:t>
            </a:r>
            <a:r>
              <a:rPr lang="en" sz="955"/>
              <a:t> </a:t>
            </a:r>
            <a:endParaRPr sz="955"/>
          </a:p>
        </p:txBody>
      </p:sp>
      <p:pic>
        <p:nvPicPr>
          <p:cNvPr id="254" name="Google Shape;254;p41" title="WEMR009_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0023" y="2402052"/>
            <a:ext cx="2410454" cy="199715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 txBox="1"/>
          <p:nvPr>
            <p:ph idx="4294967295" type="body"/>
          </p:nvPr>
        </p:nvSpPr>
        <p:spPr>
          <a:xfrm>
            <a:off x="2448075" y="4402447"/>
            <a:ext cx="279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358"/>
              <a:buNone/>
            </a:pPr>
            <a:r>
              <a:rPr lang="en" sz="885">
                <a:solidFill>
                  <a:schemeClr val="dk1"/>
                </a:solidFill>
              </a:rPr>
              <a:t>Image taken with NSRL beam imager showing PCB board being tested while being bombarded with 385MeV/u bismuth ions.</a:t>
            </a:r>
            <a:endParaRPr sz="885">
              <a:solidFill>
                <a:schemeClr val="dk1"/>
              </a:solidFill>
            </a:endParaRPr>
          </a:p>
        </p:txBody>
      </p:sp>
      <p:cxnSp>
        <p:nvCxnSpPr>
          <p:cNvPr id="256" name="Google Shape;256;p41"/>
          <p:cNvCxnSpPr/>
          <p:nvPr/>
        </p:nvCxnSpPr>
        <p:spPr>
          <a:xfrm>
            <a:off x="5266099" y="10650"/>
            <a:ext cx="10800" cy="5127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7" name="Google Shape;25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215" y="3453557"/>
            <a:ext cx="1953859" cy="13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709" y="2085197"/>
            <a:ext cx="1931375" cy="133637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1"/>
          <p:cNvSpPr/>
          <p:nvPr/>
        </p:nvSpPr>
        <p:spPr>
          <a:xfrm>
            <a:off x="2197569" y="1956125"/>
            <a:ext cx="512213" cy="2121320"/>
          </a:xfrm>
          <a:custGeom>
            <a:rect b="b" l="l" r="r" t="t"/>
            <a:pathLst>
              <a:path extrusionOk="0" h="85494" w="23026">
                <a:moveTo>
                  <a:pt x="23026" y="0"/>
                </a:moveTo>
                <a:cubicBezTo>
                  <a:pt x="21818" y="2701"/>
                  <a:pt x="17269" y="3447"/>
                  <a:pt x="15777" y="16203"/>
                </a:cubicBezTo>
                <a:cubicBezTo>
                  <a:pt x="14285" y="28960"/>
                  <a:pt x="16702" y="64991"/>
                  <a:pt x="14072" y="76539"/>
                </a:cubicBezTo>
                <a:cubicBezTo>
                  <a:pt x="11443" y="88088"/>
                  <a:pt x="2345" y="84002"/>
                  <a:pt x="0" y="85494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60" name="Google Shape;260;p41"/>
          <p:cNvSpPr/>
          <p:nvPr/>
        </p:nvSpPr>
        <p:spPr>
          <a:xfrm>
            <a:off x="3889819" y="1956125"/>
            <a:ext cx="1191550" cy="442407"/>
          </a:xfrm>
          <a:custGeom>
            <a:rect b="b" l="l" r="r" t="t"/>
            <a:pathLst>
              <a:path extrusionOk="0" h="15564" w="47662">
                <a:moveTo>
                  <a:pt x="44773" y="0"/>
                </a:moveTo>
                <a:cubicBezTo>
                  <a:pt x="44773" y="1173"/>
                  <a:pt x="51205" y="5757"/>
                  <a:pt x="44773" y="7036"/>
                </a:cubicBezTo>
                <a:cubicBezTo>
                  <a:pt x="38341" y="8315"/>
                  <a:pt x="13645" y="6255"/>
                  <a:pt x="6183" y="7676"/>
                </a:cubicBezTo>
                <a:cubicBezTo>
                  <a:pt x="-1279" y="9097"/>
                  <a:pt x="1031" y="14249"/>
                  <a:pt x="0" y="15564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61" name="Google Shape;261;p41"/>
          <p:cNvSpPr txBox="1"/>
          <p:nvPr>
            <p:ph idx="4294967295" type="body"/>
          </p:nvPr>
        </p:nvSpPr>
        <p:spPr>
          <a:xfrm>
            <a:off x="121674" y="4794599"/>
            <a:ext cx="25776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358"/>
              <a:buNone/>
            </a:pPr>
            <a:r>
              <a:rPr lang="en" sz="885">
                <a:solidFill>
                  <a:schemeClr val="dk1"/>
                </a:solidFill>
              </a:rPr>
              <a:t>Bmad simulation of beam profile for 211 MeV/u bismuth with octupoles on and off.</a:t>
            </a:r>
            <a:endParaRPr sz="885">
              <a:solidFill>
                <a:schemeClr val="dk1"/>
              </a:solidFill>
            </a:endParaRPr>
          </a:p>
        </p:txBody>
      </p:sp>
      <p:cxnSp>
        <p:nvCxnSpPr>
          <p:cNvPr id="262" name="Google Shape;262;p41"/>
          <p:cNvCxnSpPr/>
          <p:nvPr/>
        </p:nvCxnSpPr>
        <p:spPr>
          <a:xfrm rot="10800000">
            <a:off x="5282175" y="4392000"/>
            <a:ext cx="3853500" cy="17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41"/>
          <p:cNvSpPr txBox="1"/>
          <p:nvPr>
            <p:ph idx="4294967295" type="body"/>
          </p:nvPr>
        </p:nvSpPr>
        <p:spPr>
          <a:xfrm>
            <a:off x="5482525" y="4448045"/>
            <a:ext cx="354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1100">
                <a:solidFill>
                  <a:schemeClr val="dk1"/>
                </a:solidFill>
              </a:rPr>
              <a:t>Beam species, ranging in atomic number (Z) from 1, hydrogen/protons, to 83 bismuth beams up to 20cm by 20cm uniform-area</a:t>
            </a:r>
            <a:endParaRPr sz="885">
              <a:solidFill>
                <a:schemeClr val="dk1"/>
              </a:solidFill>
            </a:endParaRPr>
          </a:p>
        </p:txBody>
      </p:sp>
      <p:pic>
        <p:nvPicPr>
          <p:cNvPr id="264" name="Google Shape;26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4650" y="2571750"/>
            <a:ext cx="559050" cy="3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7210" y="4013771"/>
            <a:ext cx="559050" cy="3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/>
          <p:nvPr/>
        </p:nvSpPr>
        <p:spPr>
          <a:xfrm>
            <a:off x="428760" y="273780"/>
            <a:ext cx="82866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2"/>
          <p:cNvSpPr txBox="1"/>
          <p:nvPr/>
        </p:nvSpPr>
        <p:spPr>
          <a:xfrm>
            <a:off x="8390880" y="4737420"/>
            <a:ext cx="3240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57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75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7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42"/>
          <p:cNvSpPr txBox="1"/>
          <p:nvPr>
            <p:ph idx="4294967295" type="body"/>
          </p:nvPr>
        </p:nvSpPr>
        <p:spPr>
          <a:xfrm>
            <a:off x="4785093" y="1916995"/>
            <a:ext cx="1373100" cy="5727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020"/>
              <a:t>Distance to Desired Center f((x,y),(x,y))</a:t>
            </a:r>
            <a:endParaRPr sz="1020"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720"/>
          </a:p>
        </p:txBody>
      </p:sp>
      <p:sp>
        <p:nvSpPr>
          <p:cNvPr id="273" name="Google Shape;273;p42"/>
          <p:cNvSpPr txBox="1"/>
          <p:nvPr>
            <p:ph type="title"/>
          </p:nvPr>
        </p:nvSpPr>
        <p:spPr>
          <a:xfrm>
            <a:off x="107649" y="173975"/>
            <a:ext cx="456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/>
              <a:t>Beam Centering Goal Algorithm</a:t>
            </a:r>
            <a:r>
              <a:rPr lang="en" sz="2220"/>
              <a:t> </a:t>
            </a:r>
            <a:endParaRPr sz="2220"/>
          </a:p>
        </p:txBody>
      </p:sp>
      <p:sp>
        <p:nvSpPr>
          <p:cNvPr id="274" name="Google Shape;274;p42"/>
          <p:cNvSpPr txBox="1"/>
          <p:nvPr>
            <p:ph idx="4294967295" type="body"/>
          </p:nvPr>
        </p:nvSpPr>
        <p:spPr>
          <a:xfrm>
            <a:off x="4654960" y="301050"/>
            <a:ext cx="4446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Badger interface showing a beam centering study: the top plot displays the beam’s distance from the center, while the bottom plot shows dipole settings.</a:t>
            </a:r>
            <a:endParaRPr/>
          </a:p>
        </p:txBody>
      </p:sp>
      <p:pic>
        <p:nvPicPr>
          <p:cNvPr id="275" name="Google Shape;275;p42" title="badger_op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310" y="1058230"/>
            <a:ext cx="413094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48" y="852631"/>
            <a:ext cx="1373000" cy="10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2314" y="1479265"/>
            <a:ext cx="1373000" cy="105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656" y="3671928"/>
            <a:ext cx="1373000" cy="10460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>
            <p:ph idx="4294967295" type="body"/>
          </p:nvPr>
        </p:nvSpPr>
        <p:spPr>
          <a:xfrm>
            <a:off x="619817" y="1916259"/>
            <a:ext cx="1373100" cy="3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65830"/>
              <a:buNone/>
            </a:pPr>
            <a:r>
              <a:rPr lang="en" sz="1295"/>
              <a:t>Gaussian Blurring</a:t>
            </a:r>
            <a:endParaRPr sz="1295"/>
          </a:p>
        </p:txBody>
      </p:sp>
      <p:sp>
        <p:nvSpPr>
          <p:cNvPr id="280" name="Google Shape;280;p42"/>
          <p:cNvSpPr txBox="1"/>
          <p:nvPr>
            <p:ph idx="4294967295" type="body"/>
          </p:nvPr>
        </p:nvSpPr>
        <p:spPr>
          <a:xfrm>
            <a:off x="2389960" y="2504936"/>
            <a:ext cx="1620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090"/>
              <a:t>Binary Thresholding (Otsu's method)</a:t>
            </a:r>
            <a:endParaRPr sz="1090"/>
          </a:p>
        </p:txBody>
      </p:sp>
      <p:sp>
        <p:nvSpPr>
          <p:cNvPr id="281" name="Google Shape;281;p42"/>
          <p:cNvSpPr txBox="1"/>
          <p:nvPr>
            <p:ph idx="4294967295" type="body"/>
          </p:nvPr>
        </p:nvSpPr>
        <p:spPr>
          <a:xfrm>
            <a:off x="387838" y="4703413"/>
            <a:ext cx="168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195"/>
              <a:t>Centroid Calculation of  X and Y Moments</a:t>
            </a:r>
            <a:endParaRPr sz="1195"/>
          </a:p>
        </p:txBody>
      </p:sp>
      <p:sp>
        <p:nvSpPr>
          <p:cNvPr id="282" name="Google Shape;282;p42"/>
          <p:cNvSpPr txBox="1"/>
          <p:nvPr>
            <p:ph idx="4294967295" type="body"/>
          </p:nvPr>
        </p:nvSpPr>
        <p:spPr>
          <a:xfrm>
            <a:off x="2454025" y="3908625"/>
            <a:ext cx="1373100" cy="5727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020"/>
              <a:t>Distance to Desired Center f((x,y),(x,y))</a:t>
            </a:r>
            <a:endParaRPr sz="1020"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720"/>
          </a:p>
        </p:txBody>
      </p:sp>
      <p:cxnSp>
        <p:nvCxnSpPr>
          <p:cNvPr id="283" name="Google Shape;283;p42"/>
          <p:cNvCxnSpPr>
            <a:stCxn id="276" idx="3"/>
            <a:endCxn id="277" idx="1"/>
          </p:cNvCxnSpPr>
          <p:nvPr/>
        </p:nvCxnSpPr>
        <p:spPr>
          <a:xfrm>
            <a:off x="1967648" y="1378406"/>
            <a:ext cx="574800" cy="626700"/>
          </a:xfrm>
          <a:prstGeom prst="bentConnector3">
            <a:avLst>
              <a:gd fmla="val 4998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84" name="Google Shape;284;p42"/>
          <p:cNvCxnSpPr>
            <a:stCxn id="272" idx="1"/>
            <a:endCxn id="282" idx="3"/>
          </p:cNvCxnSpPr>
          <p:nvPr/>
        </p:nvCxnSpPr>
        <p:spPr>
          <a:xfrm flipH="1">
            <a:off x="3827193" y="2203345"/>
            <a:ext cx="957900" cy="19917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85" name="Google Shape;285;p42"/>
          <p:cNvCxnSpPr>
            <a:stCxn id="278" idx="3"/>
            <a:endCxn id="282" idx="1"/>
          </p:cNvCxnSpPr>
          <p:nvPr/>
        </p:nvCxnSpPr>
        <p:spPr>
          <a:xfrm>
            <a:off x="1930656" y="4194976"/>
            <a:ext cx="523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86" name="Google Shape;286;p42"/>
          <p:cNvCxnSpPr/>
          <p:nvPr/>
        </p:nvCxnSpPr>
        <p:spPr>
          <a:xfrm>
            <a:off x="1999160" y="1071575"/>
            <a:ext cx="2773500" cy="2659800"/>
          </a:xfrm>
          <a:prstGeom prst="bentConnector3">
            <a:avLst>
              <a:gd fmla="val 75681" name="adj1"/>
            </a:avLst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stealth"/>
            <a:tailEnd len="med" w="med" type="none"/>
          </a:ln>
        </p:spPr>
      </p:cxnSp>
      <p:pic>
        <p:nvPicPr>
          <p:cNvPr id="287" name="Google Shape;287;p42" title="badger_conto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691" y="2190828"/>
            <a:ext cx="1373100" cy="104874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 txBox="1"/>
          <p:nvPr>
            <p:ph idx="4294967295" type="body"/>
          </p:nvPr>
        </p:nvSpPr>
        <p:spPr>
          <a:xfrm>
            <a:off x="387721" y="3208028"/>
            <a:ext cx="17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1308"/>
              <a:t>Contour Detection and Shape Fill</a:t>
            </a:r>
            <a:endParaRPr sz="1308"/>
          </a:p>
        </p:txBody>
      </p:sp>
      <p:cxnSp>
        <p:nvCxnSpPr>
          <p:cNvPr id="289" name="Google Shape;289;p42"/>
          <p:cNvCxnSpPr>
            <a:endCxn id="287" idx="3"/>
          </p:cNvCxnSpPr>
          <p:nvPr/>
        </p:nvCxnSpPr>
        <p:spPr>
          <a:xfrm flipH="1">
            <a:off x="1948790" y="2237599"/>
            <a:ext cx="592500" cy="477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0" name="Google Shape;290;p42"/>
          <p:cNvCxnSpPr>
            <a:stCxn id="287" idx="1"/>
            <a:endCxn id="278" idx="1"/>
          </p:cNvCxnSpPr>
          <p:nvPr/>
        </p:nvCxnSpPr>
        <p:spPr>
          <a:xfrm flipH="1">
            <a:off x="557691" y="2715199"/>
            <a:ext cx="18000" cy="1479900"/>
          </a:xfrm>
          <a:prstGeom prst="bentConnector3">
            <a:avLst>
              <a:gd fmla="val 1423111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/>
          <p:nvPr/>
        </p:nvSpPr>
        <p:spPr>
          <a:xfrm>
            <a:off x="428760" y="273780"/>
            <a:ext cx="82866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3"/>
          <p:cNvSpPr txBox="1"/>
          <p:nvPr/>
        </p:nvSpPr>
        <p:spPr>
          <a:xfrm>
            <a:off x="8390880" y="4737420"/>
            <a:ext cx="3240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57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75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7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43"/>
          <p:cNvSpPr txBox="1"/>
          <p:nvPr>
            <p:ph type="title"/>
          </p:nvPr>
        </p:nvSpPr>
        <p:spPr>
          <a:xfrm>
            <a:off x="525400" y="192875"/>
            <a:ext cx="72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Usable Area Goal Quantification Algorithm</a:t>
            </a:r>
            <a:endParaRPr b="1"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87" y="1337976"/>
            <a:ext cx="1373000" cy="10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7591" y="1380976"/>
            <a:ext cx="1373000" cy="105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4093" y="1383588"/>
            <a:ext cx="1373000" cy="104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7050" y="1767050"/>
            <a:ext cx="1373000" cy="105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 title="1741992910_31.png"/>
          <p:cNvPicPr preferRelativeResize="0"/>
          <p:nvPr/>
        </p:nvPicPr>
        <p:blipFill rotWithShape="1">
          <a:blip r:embed="rId7">
            <a:alphaModFix/>
          </a:blip>
          <a:srcRect b="0" l="25656" r="0" t="0"/>
          <a:stretch/>
        </p:blipFill>
        <p:spPr>
          <a:xfrm>
            <a:off x="3818088" y="3606527"/>
            <a:ext cx="2207177" cy="6496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3" name="Google Shape;303;p43"/>
          <p:cNvSpPr txBox="1"/>
          <p:nvPr>
            <p:ph idx="4294967295" type="body"/>
          </p:nvPr>
        </p:nvSpPr>
        <p:spPr>
          <a:xfrm>
            <a:off x="182793" y="2372098"/>
            <a:ext cx="1620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Heavy Gaussian Blur</a:t>
            </a:r>
            <a:endParaRPr sz="1190"/>
          </a:p>
        </p:txBody>
      </p:sp>
      <p:cxnSp>
        <p:nvCxnSpPr>
          <p:cNvPr id="304" name="Google Shape;304;p43"/>
          <p:cNvCxnSpPr/>
          <p:nvPr/>
        </p:nvCxnSpPr>
        <p:spPr>
          <a:xfrm>
            <a:off x="1664089" y="1906152"/>
            <a:ext cx="523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05" name="Google Shape;305;p43"/>
          <p:cNvCxnSpPr/>
          <p:nvPr/>
        </p:nvCxnSpPr>
        <p:spPr>
          <a:xfrm>
            <a:off x="3560603" y="1863752"/>
            <a:ext cx="523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06" name="Google Shape;306;p43"/>
          <p:cNvSpPr txBox="1"/>
          <p:nvPr>
            <p:ph idx="4294967295" type="body"/>
          </p:nvPr>
        </p:nvSpPr>
        <p:spPr>
          <a:xfrm>
            <a:off x="3818100" y="4265922"/>
            <a:ext cx="2250300" cy="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Typical debugging strip printed out with each spill</a:t>
            </a:r>
            <a:endParaRPr sz="1190"/>
          </a:p>
        </p:txBody>
      </p:sp>
      <p:sp>
        <p:nvSpPr>
          <p:cNvPr id="307" name="Google Shape;307;p43"/>
          <p:cNvSpPr txBox="1"/>
          <p:nvPr>
            <p:ph idx="4294967295" type="body"/>
          </p:nvPr>
        </p:nvSpPr>
        <p:spPr>
          <a:xfrm>
            <a:off x="675095" y="4668350"/>
            <a:ext cx="2701200" cy="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Signal Too Small (Will Not Converge)</a:t>
            </a:r>
            <a:endParaRPr sz="1190"/>
          </a:p>
        </p:txBody>
      </p:sp>
      <p:pic>
        <p:nvPicPr>
          <p:cNvPr id="308" name="Google Shape;308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6475" y="3362295"/>
            <a:ext cx="3418575" cy="130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3"/>
          <p:cNvSpPr txBox="1"/>
          <p:nvPr>
            <p:ph idx="4294967295" type="body"/>
          </p:nvPr>
        </p:nvSpPr>
        <p:spPr>
          <a:xfrm>
            <a:off x="7600225" y="311231"/>
            <a:ext cx="1373100" cy="3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5cm × 5cm Beam</a:t>
            </a:r>
            <a:endParaRPr sz="1190"/>
          </a:p>
        </p:txBody>
      </p:sp>
      <p:sp>
        <p:nvSpPr>
          <p:cNvPr id="310" name="Google Shape;310;p43"/>
          <p:cNvSpPr txBox="1"/>
          <p:nvPr>
            <p:ph idx="4294967295" type="body"/>
          </p:nvPr>
        </p:nvSpPr>
        <p:spPr>
          <a:xfrm>
            <a:off x="2080143" y="2423177"/>
            <a:ext cx="1620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Adaptive Threshold (Gaussian-Weighted Neighbours)</a:t>
            </a:r>
            <a:endParaRPr sz="1190"/>
          </a:p>
        </p:txBody>
      </p:sp>
      <p:cxnSp>
        <p:nvCxnSpPr>
          <p:cNvPr id="311" name="Google Shape;311;p43"/>
          <p:cNvCxnSpPr/>
          <p:nvPr/>
        </p:nvCxnSpPr>
        <p:spPr>
          <a:xfrm>
            <a:off x="5457103" y="1906152"/>
            <a:ext cx="523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2" name="Google Shape;312;p43"/>
          <p:cNvSpPr txBox="1"/>
          <p:nvPr>
            <p:ph idx="4294967295" type="body"/>
          </p:nvPr>
        </p:nvSpPr>
        <p:spPr>
          <a:xfrm>
            <a:off x="3835240" y="2423176"/>
            <a:ext cx="24096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90"/>
              <a:t>1)Remove Pixel Islands</a:t>
            </a:r>
            <a:endParaRPr sz="119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90"/>
              <a:t>2) Scanning Four Outer Sides</a:t>
            </a:r>
            <a:endParaRPr sz="119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90"/>
              <a:t>3) Grow Out Box from Center</a:t>
            </a:r>
            <a:endParaRPr sz="119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0"/>
              <a:t>    </a:t>
            </a:r>
            <a:r>
              <a:rPr lang="en" sz="889"/>
              <a:t>(Found in Prior Center Finder Step)</a:t>
            </a:r>
            <a:endParaRPr sz="889"/>
          </a:p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1190"/>
          </a:p>
        </p:txBody>
      </p:sp>
      <p:cxnSp>
        <p:nvCxnSpPr>
          <p:cNvPr id="313" name="Google Shape;313;p43"/>
          <p:cNvCxnSpPr>
            <a:stCxn id="314" idx="0"/>
            <a:endCxn id="315" idx="3"/>
          </p:cNvCxnSpPr>
          <p:nvPr/>
        </p:nvCxnSpPr>
        <p:spPr>
          <a:xfrm flipH="1" rot="5400000">
            <a:off x="5717900" y="436875"/>
            <a:ext cx="312900" cy="15855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14" name="Google Shape;31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80600" y="1386075"/>
            <a:ext cx="1373000" cy="104014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 txBox="1"/>
          <p:nvPr>
            <p:ph idx="4294967295" type="body"/>
          </p:nvPr>
        </p:nvSpPr>
        <p:spPr>
          <a:xfrm>
            <a:off x="7523593" y="2820055"/>
            <a:ext cx="1620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It still works with only 2 sides found</a:t>
            </a:r>
            <a:endParaRPr sz="1190"/>
          </a:p>
        </p:txBody>
      </p:sp>
      <p:cxnSp>
        <p:nvCxnSpPr>
          <p:cNvPr id="317" name="Google Shape;317;p43"/>
          <p:cNvCxnSpPr>
            <a:stCxn id="315" idx="1"/>
            <a:endCxn id="298" idx="0"/>
          </p:cNvCxnSpPr>
          <p:nvPr/>
        </p:nvCxnSpPr>
        <p:spPr>
          <a:xfrm flipH="1">
            <a:off x="977575" y="1073275"/>
            <a:ext cx="1506000" cy="2646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8" name="Google Shape;318;p43"/>
          <p:cNvSpPr txBox="1"/>
          <p:nvPr>
            <p:ph idx="4294967295" type="body"/>
          </p:nvPr>
        </p:nvSpPr>
        <p:spPr>
          <a:xfrm>
            <a:off x="5841043" y="2416561"/>
            <a:ext cx="16200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" sz="1190"/>
              <a:t>Calculate Distance to Corners of Ideal Size</a:t>
            </a:r>
            <a:endParaRPr sz="1190"/>
          </a:p>
        </p:txBody>
      </p:sp>
      <p:pic>
        <p:nvPicPr>
          <p:cNvPr id="319" name="Google Shape;319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53564" y="511791"/>
            <a:ext cx="1360062" cy="104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43"/>
          <p:cNvCxnSpPr>
            <a:stCxn id="319" idx="2"/>
          </p:cNvCxnSpPr>
          <p:nvPr/>
        </p:nvCxnSpPr>
        <p:spPr>
          <a:xfrm>
            <a:off x="8333595" y="1551941"/>
            <a:ext cx="13200" cy="21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1" name="Google Shape;321;p43"/>
          <p:cNvCxnSpPr/>
          <p:nvPr/>
        </p:nvCxnSpPr>
        <p:spPr>
          <a:xfrm rot="10800000">
            <a:off x="6276950" y="3313752"/>
            <a:ext cx="2872500" cy="10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43"/>
          <p:cNvCxnSpPr/>
          <p:nvPr/>
        </p:nvCxnSpPr>
        <p:spPr>
          <a:xfrm rot="10800000">
            <a:off x="6286550" y="3327000"/>
            <a:ext cx="6600" cy="181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3" name="Google Shape;323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57950" y="3672525"/>
            <a:ext cx="2701200" cy="14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40396" y="4565189"/>
            <a:ext cx="854875" cy="532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5" name="Google Shape;325;p43"/>
          <p:cNvSpPr txBox="1"/>
          <p:nvPr>
            <p:ph idx="4294967295" type="body"/>
          </p:nvPr>
        </p:nvSpPr>
        <p:spPr>
          <a:xfrm>
            <a:off x="6293155" y="3322873"/>
            <a:ext cx="28506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190">
                <a:solidFill>
                  <a:schemeClr val="dk1"/>
                </a:solidFill>
              </a:rPr>
              <a:t>Future Work: A True Digital Twin </a:t>
            </a:r>
            <a:endParaRPr b="1" sz="119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889">
                <a:solidFill>
                  <a:schemeClr val="dk1"/>
                </a:solidFill>
              </a:rPr>
              <a:t>Made By W. Lin</a:t>
            </a:r>
            <a:endParaRPr b="1" sz="889">
              <a:solidFill>
                <a:schemeClr val="dk1"/>
              </a:solidFill>
            </a:endParaRPr>
          </a:p>
        </p:txBody>
      </p:sp>
      <p:sp>
        <p:nvSpPr>
          <p:cNvPr id="315" name="Google Shape;315;p43"/>
          <p:cNvSpPr txBox="1"/>
          <p:nvPr/>
        </p:nvSpPr>
        <p:spPr>
          <a:xfrm>
            <a:off x="2483575" y="879625"/>
            <a:ext cx="2598000" cy="3873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190">
                <a:solidFill>
                  <a:schemeClr val="dk1"/>
                </a:solidFill>
              </a:rPr>
              <a:t>Adjust Sizing Quadrupole Magnets</a:t>
            </a:r>
            <a:endParaRPr sz="119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4" title="inner_center_biggest.png"/>
          <p:cNvPicPr preferRelativeResize="0"/>
          <p:nvPr/>
        </p:nvPicPr>
        <p:blipFill rotWithShape="1">
          <a:blip r:embed="rId3">
            <a:alphaModFix/>
          </a:blip>
          <a:srcRect b="5736" l="10545" r="10108" t="7087"/>
          <a:stretch/>
        </p:blipFill>
        <p:spPr>
          <a:xfrm>
            <a:off x="0" y="-4"/>
            <a:ext cx="9143997" cy="510637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 txBox="1"/>
          <p:nvPr>
            <p:ph type="title"/>
          </p:nvPr>
        </p:nvSpPr>
        <p:spPr>
          <a:xfrm>
            <a:off x="5868251" y="4088843"/>
            <a:ext cx="3291900" cy="1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We </a:t>
            </a:r>
            <a:r>
              <a:rPr lang="en" sz="1820"/>
              <a:t>thought</a:t>
            </a:r>
            <a:r>
              <a:rPr lang="en" sz="1820"/>
              <a:t> we had good offline test until we tied it live (</a:t>
            </a:r>
            <a:r>
              <a:rPr lang="en" sz="1820"/>
              <a:t>species</a:t>
            </a:r>
            <a:r>
              <a:rPr lang="en" sz="1820"/>
              <a:t>, </a:t>
            </a:r>
            <a:r>
              <a:rPr lang="en" sz="1820"/>
              <a:t>aperture,energy</a:t>
            </a:r>
            <a:r>
              <a:rPr lang="en" sz="1820"/>
              <a:t>)</a:t>
            </a:r>
            <a:endParaRPr sz="182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Topics:</a:t>
            </a:r>
            <a:endParaRPr/>
          </a:p>
        </p:txBody>
      </p:sp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ADO’s / Multinet (the CAD control system)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Xopt and </a:t>
            </a:r>
            <a:r>
              <a:rPr lang="en"/>
              <a:t>Badger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Badger interface with Multinet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Pitfalls of the prior BO \ Image processing approach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/>
          <p:nvPr>
            <p:ph type="title"/>
          </p:nvPr>
        </p:nvSpPr>
        <p:spPr>
          <a:xfrm>
            <a:off x="0" y="274700"/>
            <a:ext cx="2179500" cy="15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Camera</a:t>
            </a:r>
            <a:r>
              <a:rPr b="1" lang="en" sz="1920"/>
              <a:t> A</a:t>
            </a:r>
            <a:r>
              <a:rPr b="1" lang="en" sz="1920"/>
              <a:t>perture</a:t>
            </a:r>
            <a:r>
              <a:rPr b="1" lang="en" sz="1920"/>
              <a:t> Stop-Down Test</a:t>
            </a:r>
            <a:endParaRPr b="1" sz="1920"/>
          </a:p>
        </p:txBody>
      </p:sp>
      <p:pic>
        <p:nvPicPr>
          <p:cNvPr id="337" name="Google Shape;337;p45" title="1741990772_2.png"/>
          <p:cNvPicPr preferRelativeResize="0"/>
          <p:nvPr/>
        </p:nvPicPr>
        <p:blipFill rotWithShape="1">
          <a:blip r:embed="rId3">
            <a:alphaModFix/>
          </a:blip>
          <a:srcRect b="0" l="0" r="25037" t="0"/>
          <a:stretch/>
        </p:blipFill>
        <p:spPr>
          <a:xfrm>
            <a:off x="2246453" y="3532041"/>
            <a:ext cx="5303176" cy="154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5"/>
          <p:cNvPicPr preferRelativeResize="0"/>
          <p:nvPr/>
        </p:nvPicPr>
        <p:blipFill rotWithShape="1">
          <a:blip r:embed="rId4">
            <a:alphaModFix/>
          </a:blip>
          <a:srcRect b="0" l="0" r="24840" t="0"/>
          <a:stretch/>
        </p:blipFill>
        <p:spPr>
          <a:xfrm>
            <a:off x="2232297" y="1822700"/>
            <a:ext cx="5317344" cy="15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 rotWithShape="1">
          <a:blip r:embed="rId5">
            <a:alphaModFix/>
          </a:blip>
          <a:srcRect b="0" l="0" r="24783" t="0"/>
          <a:stretch/>
        </p:blipFill>
        <p:spPr>
          <a:xfrm>
            <a:off x="2171565" y="167675"/>
            <a:ext cx="5430502" cy="157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5"/>
          <p:cNvSpPr txBox="1"/>
          <p:nvPr/>
        </p:nvSpPr>
        <p:spPr>
          <a:xfrm>
            <a:off x="7690900" y="1390000"/>
            <a:ext cx="145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This is when we released just finding the right threshold was not going to cut it and we need to remove small islands of pixels. 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341" name="Google Shape;341;p45"/>
          <p:cNvCxnSpPr/>
          <p:nvPr/>
        </p:nvCxnSpPr>
        <p:spPr>
          <a:xfrm flipH="1">
            <a:off x="6657800" y="2484425"/>
            <a:ext cx="1092600" cy="57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2" name="Google Shape;342;p45"/>
          <p:cNvSpPr txBox="1"/>
          <p:nvPr/>
        </p:nvSpPr>
        <p:spPr>
          <a:xfrm>
            <a:off x="7637775" y="3164950"/>
            <a:ext cx="145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If we had it to do over we would have used the Gaussian-Weighted neighbours threshold over Otsu's method for thresholding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343" name="Google Shape;343;p45"/>
          <p:cNvCxnSpPr/>
          <p:nvPr/>
        </p:nvCxnSpPr>
        <p:spPr>
          <a:xfrm flipH="1">
            <a:off x="7080725" y="3358700"/>
            <a:ext cx="615600" cy="58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4" name="Google Shape;344;p45"/>
          <p:cNvSpPr txBox="1"/>
          <p:nvPr/>
        </p:nvSpPr>
        <p:spPr>
          <a:xfrm>
            <a:off x="217300" y="2542975"/>
            <a:ext cx="145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The human eye can still see the shape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345" name="Google Shape;345;p45"/>
          <p:cNvCxnSpPr/>
          <p:nvPr/>
        </p:nvCxnSpPr>
        <p:spPr>
          <a:xfrm flipH="1" rot="10800000">
            <a:off x="1342275" y="2509625"/>
            <a:ext cx="1556700" cy="37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6" name="Google Shape;346;p45"/>
          <p:cNvCxnSpPr/>
          <p:nvPr/>
        </p:nvCxnSpPr>
        <p:spPr>
          <a:xfrm>
            <a:off x="1357550" y="2888150"/>
            <a:ext cx="1606200" cy="110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 txBox="1"/>
          <p:nvPr>
            <p:ph type="title"/>
          </p:nvPr>
        </p:nvSpPr>
        <p:spPr>
          <a:xfrm>
            <a:off x="311700" y="217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Much T</a:t>
            </a:r>
            <a:r>
              <a:rPr lang="en"/>
              <a:t>ravel</a:t>
            </a:r>
            <a:endParaRPr/>
          </a:p>
        </p:txBody>
      </p:sp>
      <p:pic>
        <p:nvPicPr>
          <p:cNvPr id="352" name="Google Shape;352;p46" title="1741989725_14.png"/>
          <p:cNvPicPr preferRelativeResize="0"/>
          <p:nvPr/>
        </p:nvPicPr>
        <p:blipFill rotWithShape="1">
          <a:blip r:embed="rId3">
            <a:alphaModFix/>
          </a:blip>
          <a:srcRect b="0" l="75249" r="0" t="0"/>
          <a:stretch/>
        </p:blipFill>
        <p:spPr>
          <a:xfrm>
            <a:off x="5438920" y="2951801"/>
            <a:ext cx="2383775" cy="210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6" title="1741988800_22.png"/>
          <p:cNvPicPr preferRelativeResize="0"/>
          <p:nvPr/>
        </p:nvPicPr>
        <p:blipFill rotWithShape="1">
          <a:blip r:embed="rId4">
            <a:alphaModFix/>
          </a:blip>
          <a:srcRect b="0" l="0" r="74360" t="0"/>
          <a:stretch/>
        </p:blipFill>
        <p:spPr>
          <a:xfrm>
            <a:off x="373200" y="867500"/>
            <a:ext cx="2383775" cy="20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6" title="1741988158_3.png"/>
          <p:cNvPicPr preferRelativeResize="0"/>
          <p:nvPr/>
        </p:nvPicPr>
        <p:blipFill rotWithShape="1">
          <a:blip r:embed="rId5">
            <a:alphaModFix/>
          </a:blip>
          <a:srcRect b="0" l="0" r="74567" t="0"/>
          <a:stretch/>
        </p:blipFill>
        <p:spPr>
          <a:xfrm>
            <a:off x="373200" y="2920375"/>
            <a:ext cx="2477599" cy="213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6" title="1741988714_16.png"/>
          <p:cNvPicPr preferRelativeResize="0"/>
          <p:nvPr/>
        </p:nvPicPr>
        <p:blipFill rotWithShape="1">
          <a:blip r:embed="rId6">
            <a:alphaModFix/>
          </a:blip>
          <a:srcRect b="0" l="0" r="74567" t="0"/>
          <a:stretch/>
        </p:blipFill>
        <p:spPr>
          <a:xfrm>
            <a:off x="2794475" y="902888"/>
            <a:ext cx="2325599" cy="20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6" title="1741988225_8.png"/>
          <p:cNvPicPr preferRelativeResize="0"/>
          <p:nvPr/>
        </p:nvPicPr>
        <p:blipFill rotWithShape="1">
          <a:blip r:embed="rId7">
            <a:alphaModFix/>
          </a:blip>
          <a:srcRect b="0" l="0" r="74310" t="0"/>
          <a:stretch/>
        </p:blipFill>
        <p:spPr>
          <a:xfrm>
            <a:off x="5311356" y="843000"/>
            <a:ext cx="2419419" cy="20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6"/>
          <p:cNvSpPr txBox="1"/>
          <p:nvPr/>
        </p:nvSpPr>
        <p:spPr>
          <a:xfrm>
            <a:off x="7730775" y="3816875"/>
            <a:ext cx="145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Wrong box </a:t>
            </a:r>
            <a:r>
              <a:rPr lang="en" sz="1000">
                <a:solidFill>
                  <a:schemeClr val="dk2"/>
                </a:solidFill>
              </a:rPr>
              <a:t>expansion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58" name="Google Shape;358;p46"/>
          <p:cNvSpPr txBox="1"/>
          <p:nvPr/>
        </p:nvSpPr>
        <p:spPr>
          <a:xfrm>
            <a:off x="3337050" y="3391150"/>
            <a:ext cx="145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Object it the way, we could have moved this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359" name="Google Shape;359;p46"/>
          <p:cNvCxnSpPr/>
          <p:nvPr/>
        </p:nvCxnSpPr>
        <p:spPr>
          <a:xfrm rot="10800000">
            <a:off x="2597075" y="2150175"/>
            <a:ext cx="821100" cy="133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46"/>
          <p:cNvCxnSpPr/>
          <p:nvPr/>
        </p:nvCxnSpPr>
        <p:spPr>
          <a:xfrm flipH="1">
            <a:off x="6949825" y="3965425"/>
            <a:ext cx="8394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1" name="Google Shape;361;p46"/>
          <p:cNvSpPr txBox="1"/>
          <p:nvPr/>
        </p:nvSpPr>
        <p:spPr>
          <a:xfrm>
            <a:off x="7643200" y="1553200"/>
            <a:ext cx="145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The</a:t>
            </a:r>
            <a:r>
              <a:rPr lang="en" sz="1000">
                <a:solidFill>
                  <a:schemeClr val="dk2"/>
                </a:solidFill>
              </a:rPr>
              <a:t> whole beam pipe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/>
          <p:nvPr>
            <p:ph type="title"/>
          </p:nvPr>
        </p:nvSpPr>
        <p:spPr>
          <a:xfrm>
            <a:off x="311700" y="1096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Next Step … A True Digital Twin … By Lucy</a:t>
            </a:r>
            <a:endParaRPr/>
          </a:p>
        </p:txBody>
      </p:sp>
      <p:pic>
        <p:nvPicPr>
          <p:cNvPr id="367" name="Google Shape;3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370" y="630000"/>
            <a:ext cx="6430701" cy="448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20"/>
              <a:t>Accelerator Device Objects (ADO’s) and Multinet The Basics</a:t>
            </a:r>
            <a:endParaRPr/>
          </a:p>
        </p:txBody>
      </p:sp>
      <p:sp>
        <p:nvSpPr>
          <p:cNvPr id="120" name="Google Shape;120;p28"/>
          <p:cNvSpPr txBox="1"/>
          <p:nvPr>
            <p:ph idx="1" type="body"/>
          </p:nvPr>
        </p:nvSpPr>
        <p:spPr>
          <a:xfrm>
            <a:off x="311700" y="1152475"/>
            <a:ext cx="8520600" cy="25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797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65"/>
              <a:buChar char="●"/>
            </a:pPr>
            <a:r>
              <a:rPr lang="en" sz="1565"/>
              <a:t>Multinet was selected in the 1990’s as the CAD home grown control system over EPICS for its implementation of multiplexing (PPM – Pulse to Pulse Modulated User)</a:t>
            </a:r>
            <a:endParaRPr sz="1565"/>
          </a:p>
          <a:p>
            <a:pPr indent="-304482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5"/>
              <a:buChar char="○"/>
            </a:pPr>
            <a:r>
              <a:rPr lang="en" sz="1195"/>
              <a:t>Example: We can run NSRL, BLIP and fill RHIC in a multiplexed mode.</a:t>
            </a:r>
            <a:endParaRPr sz="1195"/>
          </a:p>
          <a:p>
            <a:pPr indent="-304482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5"/>
              <a:buChar char="○"/>
            </a:pPr>
            <a:r>
              <a:rPr lang="en" sz="1195"/>
              <a:t>Packages for C\C++, Java, Python</a:t>
            </a:r>
            <a:endParaRPr sz="1195"/>
          </a:p>
          <a:p>
            <a:pPr indent="-304482" lvl="2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195"/>
              <a:buChar char="■"/>
            </a:pPr>
            <a:r>
              <a:rPr lang="en" sz="1195"/>
              <a:t>Time based functions limited to C\C++ (we can bind to Python)</a:t>
            </a:r>
            <a:endParaRPr sz="1195"/>
          </a:p>
          <a:p>
            <a:pPr indent="-31698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" sz="1391"/>
              <a:t>EIC will use EPICS for it’s control system, but the injector chain will remain with ADO for some time until upgrade resource (funds / people / hardware) can he found</a:t>
            </a:r>
            <a:endParaRPr sz="1391"/>
          </a:p>
          <a:p>
            <a:pPr indent="-31698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t/>
            </a:r>
            <a:endParaRPr sz="139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9" title="Screenshot from 2025-10-16 19-27-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603" y="987700"/>
            <a:ext cx="2894222" cy="32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9" title="Screenshot from 2025-10-16 10-57-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50" y="1183125"/>
            <a:ext cx="2412325" cy="10296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" name="Google Shape;127;p29"/>
          <p:cNvSpPr txBox="1"/>
          <p:nvPr>
            <p:ph type="title"/>
          </p:nvPr>
        </p:nvSpPr>
        <p:spPr>
          <a:xfrm>
            <a:off x="141250" y="13225"/>
            <a:ext cx="5911800" cy="10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Accelerator Device Objects (ADO’s) and Multinet The Basics</a:t>
            </a:r>
            <a:endParaRPr/>
          </a:p>
        </p:txBody>
      </p:sp>
      <p:pic>
        <p:nvPicPr>
          <p:cNvPr id="128" name="Google Shape;128;p29"/>
          <p:cNvPicPr preferRelativeResize="0"/>
          <p:nvPr/>
        </p:nvPicPr>
        <p:blipFill rotWithShape="1">
          <a:blip r:embed="rId5">
            <a:alphaModFix/>
          </a:blip>
          <a:srcRect b="0" l="-1120" r="1119" t="0"/>
          <a:stretch/>
        </p:blipFill>
        <p:spPr>
          <a:xfrm>
            <a:off x="6087575" y="33454"/>
            <a:ext cx="2987660" cy="49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9"/>
          <p:cNvSpPr/>
          <p:nvPr/>
        </p:nvSpPr>
        <p:spPr>
          <a:xfrm>
            <a:off x="5843825" y="952500"/>
            <a:ext cx="576600" cy="3231900"/>
          </a:xfrm>
          <a:prstGeom prst="leftBrace">
            <a:avLst>
              <a:gd fmla="val 40977" name="adj1"/>
              <a:gd fmla="val 52371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9" title="Screenshot from 2025-10-14 16-25-2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625" y="3214200"/>
            <a:ext cx="2284082" cy="1768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1" name="Google Shape;131;p29"/>
          <p:cNvCxnSpPr/>
          <p:nvPr/>
        </p:nvCxnSpPr>
        <p:spPr>
          <a:xfrm rot="10800000">
            <a:off x="2354100" y="1677050"/>
            <a:ext cx="1730100" cy="1130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2" name="Google Shape;132;p29"/>
          <p:cNvCxnSpPr/>
          <p:nvPr/>
        </p:nvCxnSpPr>
        <p:spPr>
          <a:xfrm flipH="1">
            <a:off x="1506575" y="2866000"/>
            <a:ext cx="3254400" cy="1547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3" name="Google Shape;133;p29"/>
          <p:cNvCxnSpPr/>
          <p:nvPr/>
        </p:nvCxnSpPr>
        <p:spPr>
          <a:xfrm rot="10800000">
            <a:off x="1094575" y="2236425"/>
            <a:ext cx="1859700" cy="70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4" name="Google Shape;134;p29"/>
          <p:cNvCxnSpPr/>
          <p:nvPr/>
        </p:nvCxnSpPr>
        <p:spPr>
          <a:xfrm rot="10800000">
            <a:off x="1765450" y="1942150"/>
            <a:ext cx="3736500" cy="8937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Accelerator Device Objects (ADO’s) and Multinet The Basics</a:t>
            </a:r>
            <a:endParaRPr sz="2420"/>
          </a:p>
        </p:txBody>
      </p:sp>
      <p:sp>
        <p:nvSpPr>
          <p:cNvPr id="140" name="Google Shape;140;p30"/>
          <p:cNvSpPr txBox="1"/>
          <p:nvPr>
            <p:ph idx="1" type="body"/>
          </p:nvPr>
        </p:nvSpPr>
        <p:spPr>
          <a:xfrm>
            <a:off x="152225" y="1946600"/>
            <a:ext cx="3548100" cy="10077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from </a:t>
            </a: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multinet </a:t>
            </a:r>
            <a:r>
              <a:rPr b="1" lang="en" sz="1200">
                <a:solidFill>
                  <a:srgbClr val="C4531D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import </a:t>
            </a: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Multirequest</a:t>
            </a:r>
            <a:endParaRPr sz="1200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req = Multirequest()</a:t>
            </a:r>
            <a:endParaRPr sz="1200">
              <a:solidFill>
                <a:schemeClr val="dk1"/>
              </a:solidFill>
              <a:highlight>
                <a:srgbClr val="F8F8F8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req.set((</a:t>
            </a:r>
            <a:r>
              <a:rPr b="1" lang="en" sz="1200">
                <a:solidFill>
                  <a:srgbClr val="0749BC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'simple.test'</a:t>
            </a: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200">
                <a:solidFill>
                  <a:srgbClr val="0749BC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'shortS'</a:t>
            </a: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, 5), </a:t>
            </a:r>
            <a:r>
              <a:rPr lang="en" sz="1200">
                <a:solidFill>
                  <a:srgbClr val="660099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ppm_user</a:t>
            </a:r>
            <a:r>
              <a:rPr lang="en" sz="1200">
                <a:solidFill>
                  <a:schemeClr val="dk1"/>
                </a:solidFill>
                <a:highlight>
                  <a:srgbClr val="F8F8F8"/>
                </a:highlight>
                <a:latin typeface="Nunito"/>
                <a:ea typeface="Nunito"/>
                <a:cs typeface="Nunito"/>
                <a:sym typeface="Nunito"/>
              </a:rPr>
              <a:t>=4)</a:t>
            </a:r>
            <a:endParaRPr b="1" sz="1407">
              <a:solidFill>
                <a:srgbClr val="C453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" name="Google Shape;141;p30"/>
          <p:cNvSpPr txBox="1"/>
          <p:nvPr>
            <p:ph idx="1" type="body"/>
          </p:nvPr>
        </p:nvSpPr>
        <p:spPr>
          <a:xfrm>
            <a:off x="387625" y="97531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5786" lvl="0" marL="457200" rtl="0" algn="l">
              <a:spcBef>
                <a:spcPts val="0"/>
              </a:spcBef>
              <a:spcAft>
                <a:spcPts val="0"/>
              </a:spcAft>
              <a:buSzPts val="1845"/>
              <a:buChar char="●"/>
            </a:pPr>
            <a:r>
              <a:rPr lang="en" sz="1845"/>
              <a:t>Multinet is the Python package for talking to ADO’s</a:t>
            </a:r>
            <a:endParaRPr sz="1300"/>
          </a:p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22175" y="4113616"/>
            <a:ext cx="85206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24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62"/>
              <a:buChar char="●"/>
            </a:pPr>
            <a:r>
              <a:rPr lang="en" sz="1162"/>
              <a:t>This assumes the developer has access to the CAD package repository</a:t>
            </a:r>
            <a:endParaRPr sz="1162"/>
          </a:p>
          <a:p>
            <a:pPr indent="-3024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62"/>
              <a:buChar char="●"/>
            </a:pPr>
            <a:r>
              <a:rPr lang="en" sz="1162"/>
              <a:t>This assumes you’re on the internal controls network</a:t>
            </a:r>
            <a:endParaRPr sz="1162"/>
          </a:p>
          <a:p>
            <a:pPr indent="-3024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62"/>
              <a:buChar char="●"/>
            </a:pPr>
            <a:r>
              <a:rPr lang="en" sz="1162"/>
              <a:t>Error checking is omitted </a:t>
            </a:r>
            <a:endParaRPr sz="985"/>
          </a:p>
        </p:txBody>
      </p:sp>
      <p:pic>
        <p:nvPicPr>
          <p:cNvPr id="143" name="Google Shape;143;p30" title="Screenshot from 2025-10-16 18-51-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2120" y="1593490"/>
            <a:ext cx="2923574" cy="23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 title="Screenshot from 2025-10-16 18-52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3800" y="2105496"/>
            <a:ext cx="2277925" cy="2543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30"/>
          <p:cNvCxnSpPr/>
          <p:nvPr/>
        </p:nvCxnSpPr>
        <p:spPr>
          <a:xfrm rot="10800000">
            <a:off x="5526150" y="3007425"/>
            <a:ext cx="2112600" cy="558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46" name="Google Shape;146;p30"/>
          <p:cNvCxnSpPr/>
          <p:nvPr/>
        </p:nvCxnSpPr>
        <p:spPr>
          <a:xfrm rot="10800000">
            <a:off x="5743100" y="2983350"/>
            <a:ext cx="3013800" cy="571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47" name="Google Shape;147;p30"/>
          <p:cNvCxnSpPr/>
          <p:nvPr/>
        </p:nvCxnSpPr>
        <p:spPr>
          <a:xfrm flipH="1">
            <a:off x="6376100" y="2224525"/>
            <a:ext cx="1551000" cy="723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48" name="Google Shape;148;p30"/>
          <p:cNvSpPr txBox="1"/>
          <p:nvPr>
            <p:ph idx="1" type="body"/>
          </p:nvPr>
        </p:nvSpPr>
        <p:spPr>
          <a:xfrm>
            <a:off x="152225" y="3029656"/>
            <a:ext cx="3490500" cy="7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707"/>
              <a:t>Yes, this could </a:t>
            </a:r>
            <a:r>
              <a:rPr lang="en" sz="1707"/>
              <a:t>easily</a:t>
            </a:r>
            <a:r>
              <a:rPr lang="en" sz="1707"/>
              <a:t> be replaced with an epics function call!</a:t>
            </a:r>
            <a:endParaRPr sz="1202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 title="Screenshot from 2025-10-16 18-30-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135" y="1548019"/>
            <a:ext cx="3548099" cy="2784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20"/>
              <a:t>Accelerator Device Objects (ADO’s) and Multinet The Basics</a:t>
            </a:r>
            <a:endParaRPr sz="2420"/>
          </a:p>
        </p:txBody>
      </p:sp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581775" y="1548025"/>
            <a:ext cx="4314600" cy="17523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7">
                <a:solidFill>
                  <a:srgbClr val="C4531D"/>
                </a:solidFill>
                <a:latin typeface="Nunito"/>
                <a:ea typeface="Nunito"/>
                <a:cs typeface="Nunito"/>
                <a:sym typeface="Nunito"/>
              </a:rPr>
              <a:t>from 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multinet </a:t>
            </a:r>
            <a:r>
              <a:rPr b="1" lang="en" sz="1407">
                <a:solidFill>
                  <a:srgbClr val="C4531D"/>
                </a:solidFill>
                <a:latin typeface="Nunito"/>
                <a:ea typeface="Nunito"/>
                <a:cs typeface="Nunito"/>
                <a:sym typeface="Nunito"/>
              </a:rPr>
              <a:t>import 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Multirequest</a:t>
            </a:r>
            <a:endParaRPr sz="140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req = Multirequest()</a:t>
            </a:r>
            <a:endParaRPr sz="140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manager_attribute=(</a:t>
            </a:r>
            <a:r>
              <a:rPr b="1" lang="en" sz="1407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'simple.test'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407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'shortS'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407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'value'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sz="140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data = req.get(manager_attribute, </a:t>
            </a:r>
            <a:r>
              <a:rPr lang="en" sz="1407">
                <a:solidFill>
                  <a:srgbClr val="660099"/>
                </a:solidFill>
                <a:latin typeface="Nunito"/>
                <a:ea typeface="Nunito"/>
                <a:cs typeface="Nunito"/>
                <a:sym typeface="Nunito"/>
              </a:rPr>
              <a:t>ppm_user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=4)</a:t>
            </a:r>
            <a:endParaRPr sz="140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value = data[manager_attribute]</a:t>
            </a:r>
            <a:endParaRPr sz="140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7">
                <a:solidFill>
                  <a:srgbClr val="000080"/>
                </a:solidFill>
                <a:latin typeface="Nunito"/>
                <a:ea typeface="Nunito"/>
                <a:cs typeface="Nunito"/>
                <a:sym typeface="Nunito"/>
              </a:rPr>
              <a:t>print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b="1" lang="en" sz="1407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"Getting :"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manager_attribute, </a:t>
            </a:r>
            <a:r>
              <a:rPr b="1" lang="en" sz="1407">
                <a:solidFill>
                  <a:srgbClr val="0749BC"/>
                </a:solidFill>
                <a:latin typeface="Nunito"/>
                <a:ea typeface="Nunito"/>
                <a:cs typeface="Nunito"/>
                <a:sym typeface="Nunito"/>
              </a:rPr>
              <a:t>"-&gt;"</a:t>
            </a:r>
            <a:r>
              <a:rPr lang="en" sz="140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value)</a:t>
            </a:r>
            <a:endParaRPr/>
          </a:p>
        </p:txBody>
      </p:sp>
      <p:sp>
        <p:nvSpPr>
          <p:cNvPr id="156" name="Google Shape;156;p31"/>
          <p:cNvSpPr txBox="1"/>
          <p:nvPr>
            <p:ph idx="1" type="body"/>
          </p:nvPr>
        </p:nvSpPr>
        <p:spPr>
          <a:xfrm>
            <a:off x="387625" y="975325"/>
            <a:ext cx="674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5786" lvl="0" marL="457200" rtl="0" algn="l">
              <a:spcBef>
                <a:spcPts val="0"/>
              </a:spcBef>
              <a:spcAft>
                <a:spcPts val="0"/>
              </a:spcAft>
              <a:buSzPts val="1845"/>
              <a:buChar char="●"/>
            </a:pPr>
            <a:r>
              <a:rPr lang="en" sz="1845"/>
              <a:t>Multinet is the Python package for talking to ADO’s</a:t>
            </a:r>
            <a:endParaRPr sz="1300"/>
          </a:p>
        </p:txBody>
      </p:sp>
      <p:sp>
        <p:nvSpPr>
          <p:cNvPr id="157" name="Google Shape;157;p31"/>
          <p:cNvSpPr txBox="1"/>
          <p:nvPr>
            <p:ph idx="1" type="body"/>
          </p:nvPr>
        </p:nvSpPr>
        <p:spPr>
          <a:xfrm>
            <a:off x="22175" y="4231316"/>
            <a:ext cx="85206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24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62"/>
              <a:buChar char="●"/>
            </a:pPr>
            <a:r>
              <a:rPr lang="en" sz="1162"/>
              <a:t>This assumes the developer has access to the CAD package repository</a:t>
            </a:r>
            <a:endParaRPr sz="1162"/>
          </a:p>
          <a:p>
            <a:pPr indent="-3024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62"/>
              <a:buChar char="●"/>
            </a:pPr>
            <a:r>
              <a:rPr lang="en" sz="1162"/>
              <a:t>This assumes you’re on the internal controls network</a:t>
            </a:r>
            <a:endParaRPr sz="1162"/>
          </a:p>
          <a:p>
            <a:pPr indent="-30240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62"/>
              <a:buChar char="●"/>
            </a:pPr>
            <a:r>
              <a:rPr lang="en" sz="1162"/>
              <a:t>Error </a:t>
            </a:r>
            <a:r>
              <a:rPr lang="en" sz="1162"/>
              <a:t>checking is omitted</a:t>
            </a:r>
            <a:r>
              <a:rPr lang="en" sz="1162"/>
              <a:t> </a:t>
            </a:r>
            <a:endParaRPr sz="985"/>
          </a:p>
        </p:txBody>
      </p:sp>
      <p:cxnSp>
        <p:nvCxnSpPr>
          <p:cNvPr id="158" name="Google Shape;158;p31"/>
          <p:cNvCxnSpPr/>
          <p:nvPr/>
        </p:nvCxnSpPr>
        <p:spPr>
          <a:xfrm flipH="1" rot="10800000">
            <a:off x="5196475" y="3748700"/>
            <a:ext cx="735600" cy="294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31"/>
          <p:cNvSpPr txBox="1"/>
          <p:nvPr/>
        </p:nvSpPr>
        <p:spPr>
          <a:xfrm>
            <a:off x="4454940" y="3835530"/>
            <a:ext cx="8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</a:rPr>
              <a:t>Output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581775" y="3371025"/>
            <a:ext cx="4314600" cy="7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407"/>
              <a:t>We </a:t>
            </a:r>
            <a:r>
              <a:rPr lang="en" sz="1407"/>
              <a:t>generally encapsulate these lines into a function</a:t>
            </a:r>
            <a:endParaRPr sz="902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21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