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280" r:id="rId5"/>
    <p:sldId id="286" r:id="rId6"/>
    <p:sldId id="287" r:id="rId7"/>
    <p:sldId id="281" r:id="rId8"/>
    <p:sldId id="282" r:id="rId9"/>
    <p:sldId id="279" r:id="rId10"/>
    <p:sldId id="285" r:id="rId11"/>
    <p:sldId id="269" r:id="rId12"/>
    <p:sldId id="283" r:id="rId13"/>
    <p:sldId id="288" r:id="rId14"/>
    <p:sldId id="289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5"/>
    <p:restoredTop sz="94694"/>
  </p:normalViewPr>
  <p:slideViewPr>
    <p:cSldViewPr snapToGrid="0" snapToObjects="1">
      <p:cViewPr varScale="1">
        <p:scale>
          <a:sx n="118" d="100"/>
          <a:sy n="118" d="100"/>
        </p:scale>
        <p:origin x="24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G-gamma meter evaluation, inc. Booster and AGS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10/18/2025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V. Schoefer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7F4B-E251-55C7-333C-3688E132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18" y="0"/>
            <a:ext cx="11049000" cy="847165"/>
          </a:xfrm>
        </p:spPr>
        <p:txBody>
          <a:bodyPr/>
          <a:lstStyle/>
          <a:p>
            <a:r>
              <a:rPr lang="en-US" dirty="0"/>
              <a:t>Systematic difficulties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AB389-1952-A184-4E00-1BBB8CCDE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E9C5A-1C49-62E7-B657-01B29A24C189}"/>
              </a:ext>
            </a:extLst>
          </p:cNvPr>
          <p:cNvSpPr txBox="1"/>
          <p:nvPr/>
        </p:nvSpPr>
        <p:spPr>
          <a:xfrm>
            <a:off x="618565" y="954741"/>
            <a:ext cx="117198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field: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Gauss clock measures </a:t>
            </a:r>
            <a:r>
              <a:rPr lang="en-US" i="1" dirty="0"/>
              <a:t>changes</a:t>
            </a:r>
            <a:r>
              <a:rPr lang="en-US" dirty="0"/>
              <a:t> in magnetic field: calibration only known to a few percent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Drifts over time (long standing problem,  see vertical tune jump from 1980’s)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Injection field needed as starting field: Measured with Hall probe, usually fit to make initial Gg(B)-Gg(f) minimal</a:t>
            </a:r>
          </a:p>
          <a:p>
            <a:endParaRPr lang="en-US" dirty="0"/>
          </a:p>
          <a:p>
            <a:r>
              <a:rPr lang="en-US" dirty="0"/>
              <a:t>Frequency: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Measurable to high precision </a:t>
            </a:r>
            <a:r>
              <a:rPr lang="en-US" i="1" dirty="0"/>
              <a:t>but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Relativity: as beam speed approaches, same changes in energy produce smaller changes in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Error in gamma due to path length error grows quadratically with energy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Chart, line chart&#10;&#10;AI-generated content may be incorrect.">
            <a:extLst>
              <a:ext uri="{FF2B5EF4-FFF2-40B4-BE49-F238E27FC236}">
                <a16:creationId xmlns:a16="http://schemas.microsoft.com/office/drawing/2014/main" id="{5E3F65F5-1F78-CFE1-88C8-619B97A1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72" y="3590364"/>
            <a:ext cx="5271308" cy="3238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F4B930-B564-B067-4169-F351490BE87E}"/>
              </a:ext>
            </a:extLst>
          </p:cNvPr>
          <p:cNvSpPr txBox="1"/>
          <p:nvPr/>
        </p:nvSpPr>
        <p:spPr>
          <a:xfrm>
            <a:off x="7976394" y="4780799"/>
            <a:ext cx="3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C-A/AP/#79</a:t>
            </a:r>
          </a:p>
          <a:p>
            <a:r>
              <a:rPr lang="en-US" dirty="0"/>
              <a:t>Determining the. Momentum of a Beam Accelerating in the AGS</a:t>
            </a:r>
          </a:p>
          <a:p>
            <a:r>
              <a:rPr lang="en-US" dirty="0"/>
              <a:t>L. Ahrens and M .Harvey</a:t>
            </a:r>
          </a:p>
        </p:txBody>
      </p:sp>
    </p:spTree>
    <p:extLst>
      <p:ext uri="{BB962C8B-B14F-4D97-AF65-F5344CB8AC3E}">
        <p14:creationId xmlns:p14="http://schemas.microsoft.com/office/powerpoint/2010/main" val="386101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1F237-2926-AC84-50C5-76D4061D5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42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4F8189-C836-A760-6B59-2EBE3FFB7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87333"/>
            <a:ext cx="11049000" cy="699746"/>
          </a:xfrm>
        </p:spPr>
        <p:txBody>
          <a:bodyPr/>
          <a:lstStyle/>
          <a:p>
            <a:r>
              <a:rPr lang="en-US" dirty="0"/>
              <a:t>Energy stability in AGS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1435EE2F-80E0-4FE4-D86A-AE79386D5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76" y="337820"/>
            <a:ext cx="3954631" cy="3260090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3E9C55FD-43C8-0F19-5D49-C1AA4CFA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708" y="3597910"/>
            <a:ext cx="5091421" cy="3260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DDB3A6-3E8E-4A80-2D00-4B4102505175}"/>
              </a:ext>
            </a:extLst>
          </p:cNvPr>
          <p:cNvSpPr txBox="1"/>
          <p:nvPr/>
        </p:nvSpPr>
        <p:spPr>
          <a:xfrm>
            <a:off x="7178038" y="252540"/>
            <a:ext cx="25026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Arrival time at GƔ = 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11C2D5-4E3E-C077-4E47-D8B8189B5639}"/>
              </a:ext>
            </a:extLst>
          </p:cNvPr>
          <p:cNvSpPr txBox="1"/>
          <p:nvPr/>
        </p:nvSpPr>
        <p:spPr>
          <a:xfrm>
            <a:off x="7297696" y="3597910"/>
            <a:ext cx="4573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Change in GƔ during acceleration, fill by fill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2E6B12-DE73-FB98-73ED-357C31846C49}"/>
              </a:ext>
            </a:extLst>
          </p:cNvPr>
          <p:cNvSpPr txBox="1"/>
          <p:nvPr/>
        </p:nvSpPr>
        <p:spPr>
          <a:xfrm>
            <a:off x="355257" y="787079"/>
            <a:ext cx="53088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Slow drift of the energy as a function of time during the ramp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For tune jump 100 us is significant, 200 us is bad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Tolerance is better with skew quads, but would still prefer 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Injection matching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Change during a fill is small (drift is ~hours)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Deviation is often linearly increasing during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ML project to improve calibration precision, make online continuous calibration and quantify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Conventional analysis of the MM field contribution to this drift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We have a slow software feedback for RHIC energy matching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Consider developing a system for the whole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C8265-2F0C-262D-37A9-7DD5FEAFFF39}"/>
              </a:ext>
            </a:extLst>
          </p:cNvPr>
          <p:cNvSpPr txBox="1"/>
          <p:nvPr/>
        </p:nvSpPr>
        <p:spPr>
          <a:xfrm rot="16200000">
            <a:off x="6292273" y="484094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ΔGƔ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7D6A7B-A789-DD82-17C5-6A7B20483649}"/>
              </a:ext>
            </a:extLst>
          </p:cNvPr>
          <p:cNvCxnSpPr/>
          <p:nvPr/>
        </p:nvCxnSpPr>
        <p:spPr>
          <a:xfrm>
            <a:off x="7611035" y="3025588"/>
            <a:ext cx="28642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D18B68F-A61A-060A-DBAB-EB65EEC51AB5}"/>
              </a:ext>
            </a:extLst>
          </p:cNvPr>
          <p:cNvSpPr txBox="1"/>
          <p:nvPr/>
        </p:nvSpPr>
        <p:spPr>
          <a:xfrm>
            <a:off x="8530971" y="2814028"/>
            <a:ext cx="973343" cy="369332"/>
          </a:xfrm>
          <a:prstGeom prst="rect">
            <a:avLst/>
          </a:prstGeom>
          <a:solidFill>
            <a:schemeClr val="accent1">
              <a:tint val="2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~ 6 </a:t>
            </a:r>
            <a:r>
              <a:rPr lang="en-US" dirty="0" err="1"/>
              <a:t>wks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4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912EA-9C7E-C676-ED10-940DAC5D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31" y="1"/>
            <a:ext cx="11049000" cy="766481"/>
          </a:xfrm>
        </p:spPr>
        <p:txBody>
          <a:bodyPr/>
          <a:lstStyle/>
          <a:p>
            <a:r>
              <a:rPr lang="en-US" dirty="0"/>
              <a:t>AI/ML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8DE114-AB32-E23D-2796-32237D1D0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A58D9-98E2-E1A0-43C9-17373F72D0A4}"/>
              </a:ext>
            </a:extLst>
          </p:cNvPr>
          <p:cNvSpPr txBox="1"/>
          <p:nvPr/>
        </p:nvSpPr>
        <p:spPr>
          <a:xfrm>
            <a:off x="376518" y="820271"/>
            <a:ext cx="106097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manager collects all the input data for the calculation every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Calibration (parameter determination) usually requires averaging over 30-50 cycles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Occurs manually on a roughly weekly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Extension to Booster is straightforward: all necessary parts exist, needs a manager, maybe a dedicated frequency 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incoming data be continually assimilated to make parameter estimates?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data quality checks (cycles without beam, occasional comm errors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context sensitivity: AGS is always switching configurations during the run, important to maintain parameters appropriately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Uncertainty quantification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this help determine where we should put efforts into increased precision?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Radial measurement is based on average of BPMs:  very crude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 could use global BPM data to infer real path 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 knows path length impact of the helical dipoles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other data can we be bringing in?  The Gg(B)-Gg(f) calibration is especially challenging in electron machines where the Gg(f) is basically always very sensitive. </a:t>
            </a:r>
          </a:p>
        </p:txBody>
      </p:sp>
    </p:spTree>
    <p:extLst>
      <p:ext uri="{BB962C8B-B14F-4D97-AF65-F5344CB8AC3E}">
        <p14:creationId xmlns:p14="http://schemas.microsoft.com/office/powerpoint/2010/main" val="268629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9A22-FB86-372C-B7F2-35183330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"/>
            <a:ext cx="11049000" cy="766482"/>
          </a:xfrm>
        </p:spPr>
        <p:txBody>
          <a:bodyPr/>
          <a:lstStyle/>
          <a:p>
            <a:r>
              <a:rPr lang="en-US" dirty="0"/>
              <a:t>Booster Field/Energy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3455EF-F43D-477F-2F45-4931E52D4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70A6A-BDBE-7936-2C5C-E4EF1A27288B}"/>
              </a:ext>
            </a:extLst>
          </p:cNvPr>
          <p:cNvSpPr txBox="1"/>
          <p:nvPr/>
        </p:nvSpPr>
        <p:spPr>
          <a:xfrm>
            <a:off x="355257" y="766483"/>
            <a:ext cx="110489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Booster also has a gauss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Absolute energy less crucial to. polarization in current operation (than AGS)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Fast extraction to AGS triggered by gauss clock (during acceleration)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Relative field changes over an interval (Gauss clock Up-Down counts)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Used to measure flatness of porches (merges, slow extraction)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AI/ML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Fast information about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Stability of </a:t>
            </a:r>
            <a:r>
              <a:rPr lang="en-US" sz="1600" dirty="0" err="1"/>
              <a:t>BtA</a:t>
            </a:r>
            <a:r>
              <a:rPr lang="en-US" sz="1600" dirty="0"/>
              <a:t> transfers (combine with injection TBT)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Input for ML approaches to slow extraction </a:t>
            </a:r>
            <a:r>
              <a:rPr lang="en-US" sz="1600"/>
              <a:t>spill stabilization</a:t>
            </a:r>
            <a:endParaRPr lang="en-US" sz="1600" dirty="0"/>
          </a:p>
        </p:txBody>
      </p:sp>
      <p:pic>
        <p:nvPicPr>
          <p:cNvPr id="6" name="Picture 5" descr="Chart, line chart&#10;&#10;AI-generated content may be incorrect.">
            <a:extLst>
              <a:ext uri="{FF2B5EF4-FFF2-40B4-BE49-F238E27FC236}">
                <a16:creationId xmlns:a16="http://schemas.microsoft.com/office/drawing/2014/main" id="{2C340452-06C9-92DF-1B6D-D0458409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42" y="4281070"/>
            <a:ext cx="7772400" cy="21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042C-045B-8DB6-9F99-A7E11AF0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91" y="4670"/>
            <a:ext cx="11049000" cy="739588"/>
          </a:xfrm>
        </p:spPr>
        <p:txBody>
          <a:bodyPr>
            <a:normAutofit/>
          </a:bodyPr>
          <a:lstStyle/>
          <a:p>
            <a:r>
              <a:rPr lang="en-US" sz="3600" dirty="0"/>
              <a:t>Brookhaven Accelerator Complex Scheduling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E323A-952E-D7B9-27D5-5C39D6A45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7B581-E0D2-BAE0-5AC4-25577A3FA002}"/>
              </a:ext>
            </a:extLst>
          </p:cNvPr>
          <p:cNvSpPr txBox="1"/>
          <p:nvPr/>
        </p:nvSpPr>
        <p:spPr>
          <a:xfrm>
            <a:off x="389965" y="820271"/>
            <a:ext cx="110850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of RHIC physics program nominally: Dec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extension of (up to) order 6-8 weeks (</a:t>
            </a:r>
            <a:r>
              <a:rPr lang="en-US" i="1" dirty="0"/>
              <a:t>very ambiguous)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Extended operation all involved polarized protons in the 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Linac (polarized protons) become available for studies early-mid Nov (independent of RHIC run extension)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 extended running for a while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Likely to be very tightly packed schedule (”no snake” studies are much easier to work 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The Middle Ages</a:t>
            </a:r>
            <a:r>
              <a:rPr lang="en-US" dirty="0"/>
              <a:t> (the period between RHIC shutdown and start of EIC)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NSRL operations in Booster continue as normal (study time negotiable)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planned to operate (on average) two months a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Longer operations with longer shutdowns probably preferable (4 months every 2 years, </a:t>
            </a:r>
            <a:r>
              <a:rPr lang="en-US" dirty="0" err="1"/>
              <a:t>e.g</a:t>
            </a:r>
            <a:r>
              <a:rPr lang="en-US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EIC related priorities are demonstrating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polarized He-3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general polarized beam developments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 programs proposed but not yet planned: HEET,  </a:t>
            </a:r>
            <a:r>
              <a:rPr lang="en-US" dirty="0" err="1"/>
              <a:t>AtR</a:t>
            </a:r>
            <a:r>
              <a:rPr lang="en-US" dirty="0"/>
              <a:t> test beams</a:t>
            </a:r>
          </a:p>
        </p:txBody>
      </p:sp>
    </p:spTree>
    <p:extLst>
      <p:ext uri="{BB962C8B-B14F-4D97-AF65-F5344CB8AC3E}">
        <p14:creationId xmlns:p14="http://schemas.microsoft.com/office/powerpoint/2010/main" val="315210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62D85-1596-D648-A36A-C1847426F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270423-189D-6F4F-BE80-1BA82AB0D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3" y="0"/>
            <a:ext cx="11049000" cy="56715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Alternate energy measurement: spin flip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23B86BB-DC65-8540-8F3D-BA7177DE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83" y="724685"/>
            <a:ext cx="6179314" cy="49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3A2C-758B-7143-A3F9-7CDFA19FB7AA}"/>
              </a:ext>
            </a:extLst>
          </p:cNvPr>
          <p:cNvSpPr txBox="1"/>
          <p:nvPr/>
        </p:nvSpPr>
        <p:spPr>
          <a:xfrm>
            <a:off x="381965" y="787078"/>
            <a:ext cx="47456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Partial snake causes spin flips at particular energies:</a:t>
            </a:r>
          </a:p>
          <a:p>
            <a:r>
              <a:rPr lang="en-US" dirty="0" err="1"/>
              <a:t>Gɣ</a:t>
            </a:r>
            <a:r>
              <a:rPr lang="en-US" dirty="0"/>
              <a:t> = integers</a:t>
            </a:r>
          </a:p>
          <a:p>
            <a:endParaRPr lang="en-US" dirty="0"/>
          </a:p>
          <a:p>
            <a:r>
              <a:rPr lang="en-US" dirty="0"/>
              <a:t>Measured with carbon polarimeter</a:t>
            </a:r>
          </a:p>
          <a:p>
            <a:endParaRPr lang="en-US" dirty="0"/>
          </a:p>
          <a:p>
            <a:r>
              <a:rPr lang="en-US" dirty="0"/>
              <a:t>Fit asymmetry to spin flip formula: read off the energies</a:t>
            </a:r>
          </a:p>
          <a:p>
            <a:endParaRPr lang="en-US" dirty="0"/>
          </a:p>
          <a:p>
            <a:r>
              <a:rPr lang="en-US" dirty="0"/>
              <a:t>Benefits: simple, very few systematics to worry about, sufficient precision</a:t>
            </a:r>
          </a:p>
          <a:p>
            <a:endParaRPr lang="en-US" dirty="0"/>
          </a:p>
          <a:p>
            <a:r>
              <a:rPr lang="en-US" dirty="0"/>
              <a:t>Drawbacks: Takes a full shift to measure (</a:t>
            </a:r>
            <a:r>
              <a:rPr lang="en-US" dirty="0" err="1"/>
              <a:t>Ggamma</a:t>
            </a:r>
            <a:r>
              <a:rPr lang="en-US" dirty="0"/>
              <a:t> meter is continuous), takes some post-processing, measurement energies and resonance energies are </a:t>
            </a:r>
            <a:r>
              <a:rPr lang="en-US" i="1" dirty="0"/>
              <a:t>different--</a:t>
            </a:r>
            <a:r>
              <a:rPr lang="en-US" dirty="0"/>
              <a:t> have to interpolate to resonance times.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F12D5-1D23-904A-8A8E-345634B3775C}"/>
              </a:ext>
            </a:extLst>
          </p:cNvPr>
          <p:cNvSpPr txBox="1"/>
          <p:nvPr/>
        </p:nvSpPr>
        <p:spPr>
          <a:xfrm>
            <a:off x="571500" y="5881207"/>
            <a:ext cx="9676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Tune jump times are typically derived from spin flip and </a:t>
            </a:r>
            <a:r>
              <a:rPr lang="en-US" dirty="0" err="1"/>
              <a:t>Ggamma</a:t>
            </a:r>
            <a:r>
              <a:rPr lang="en-US" dirty="0"/>
              <a:t> meter and both tried. Typically times/polarization are similar in both cases.  </a:t>
            </a:r>
            <a:r>
              <a:rPr lang="en-US" dirty="0" err="1"/>
              <a:t>Ggamma</a:t>
            </a:r>
            <a:r>
              <a:rPr lang="en-US" dirty="0"/>
              <a:t> meters allow continuous monitoring</a:t>
            </a:r>
          </a:p>
        </p:txBody>
      </p:sp>
    </p:spTree>
    <p:extLst>
      <p:ext uri="{BB962C8B-B14F-4D97-AF65-F5344CB8AC3E}">
        <p14:creationId xmlns:p14="http://schemas.microsoft.com/office/powerpoint/2010/main" val="175067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50" y="73723"/>
            <a:ext cx="11049000" cy="60956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“G-gamma meter”?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9A885-E8B3-A1AF-FFEF-8F48F6C0F095}"/>
              </a:ext>
            </a:extLst>
          </p:cNvPr>
          <p:cNvSpPr txBox="1"/>
          <p:nvPr/>
        </p:nvSpPr>
        <p:spPr>
          <a:xfrm>
            <a:off x="472273" y="884255"/>
            <a:ext cx="6199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an energy </a:t>
            </a:r>
            <a:r>
              <a:rPr lang="en-US" dirty="0" err="1"/>
              <a:t>meausurement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Gamma is the Lorentz energy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 is a quantity related to spin: puts the energy in units convenient for interpreting spin motion (GƔ)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D0072-17B8-6371-60C9-88E7967CE25D}"/>
                  </a:ext>
                </a:extLst>
              </p:cNvPr>
              <p:cNvSpPr txBox="1"/>
              <p:nvPr/>
            </p:nvSpPr>
            <p:spPr>
              <a:xfrm>
                <a:off x="4668985" y="1158063"/>
                <a:ext cx="11255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D0072-17B8-6371-60C9-88E7967CE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985" y="1158063"/>
                <a:ext cx="1125565" cy="276999"/>
              </a:xfrm>
              <a:prstGeom prst="rect">
                <a:avLst/>
              </a:prstGeom>
              <a:blipFill>
                <a:blip r:embed="rId2"/>
                <a:stretch>
                  <a:fillRect l="-333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9FF1877-F208-F910-A2F2-FB7BC7B98FE9}"/>
              </a:ext>
            </a:extLst>
          </p:cNvPr>
          <p:cNvSpPr txBox="1"/>
          <p:nvPr/>
        </p:nvSpPr>
        <p:spPr>
          <a:xfrm>
            <a:off x="7300759" y="884255"/>
            <a:ext cx="407733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The Thomas-BMT equation for spin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D030FD-BFE6-CB78-14B2-3CD63E9AD815}"/>
                  </a:ext>
                </a:extLst>
              </p:cNvPr>
              <p:cNvSpPr txBox="1"/>
              <p:nvPr/>
            </p:nvSpPr>
            <p:spPr>
              <a:xfrm>
                <a:off x="6686616" y="1423776"/>
                <a:ext cx="5305619" cy="506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D030FD-BFE6-CB78-14B2-3CD63E9AD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616" y="1423776"/>
                <a:ext cx="5305619" cy="506164"/>
              </a:xfrm>
              <a:prstGeom prst="rect">
                <a:avLst/>
              </a:prstGeom>
              <a:blipFill>
                <a:blip r:embed="rId3"/>
                <a:stretch>
                  <a:fillRect l="-239" t="-2439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5E2C4EE-0442-77B6-9FEC-F55A931A5D10}"/>
              </a:ext>
            </a:extLst>
          </p:cNvPr>
          <p:cNvSpPr/>
          <p:nvPr/>
        </p:nvSpPr>
        <p:spPr>
          <a:xfrm>
            <a:off x="8206451" y="1423776"/>
            <a:ext cx="509286" cy="47456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ECF520-D617-C560-8E24-AA63F5338B45}"/>
              </a:ext>
            </a:extLst>
          </p:cNvPr>
          <p:cNvSpPr/>
          <p:nvPr/>
        </p:nvSpPr>
        <p:spPr>
          <a:xfrm>
            <a:off x="10235572" y="1488735"/>
            <a:ext cx="509286" cy="47456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1B856-CDEA-7043-134D-5F2D19C583CE}"/>
              </a:ext>
            </a:extLst>
          </p:cNvPr>
          <p:cNvSpPr txBox="1"/>
          <p:nvPr/>
        </p:nvSpPr>
        <p:spPr>
          <a:xfrm>
            <a:off x="550602" y="2862138"/>
            <a:ext cx="86742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Initially created for the AGS to help time in energy sensitive spin-related corrections</a:t>
            </a:r>
          </a:p>
          <a:p>
            <a:endParaRPr lang="en-US" dirty="0"/>
          </a:p>
          <a:p>
            <a:r>
              <a:rPr lang="en-US" dirty="0"/>
              <a:t>Necessary to know the energy as a function of time through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Somewhat more difficult than a static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Machine learning involvement proposed early in the collaboration</a:t>
            </a:r>
          </a:p>
          <a:p>
            <a:r>
              <a:rPr lang="en-US" dirty="0"/>
              <a:t>	Languished after we lost some collaboration members…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84DC-30D0-3F73-BC3F-C23D1E6D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25" y="55844"/>
            <a:ext cx="11840134" cy="670297"/>
          </a:xfrm>
        </p:spPr>
        <p:txBody>
          <a:bodyPr>
            <a:normAutofit/>
          </a:bodyPr>
          <a:lstStyle/>
          <a:p>
            <a:r>
              <a:rPr lang="en-US" sz="4000" dirty="0"/>
              <a:t>Motivations for precision energy measurements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C86EE-4F2B-2DE4-B49D-23ECBE72E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BCA07C-CB25-BCBA-B64B-A4BDA7B55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59252"/>
              </p:ext>
            </p:extLst>
          </p:nvPr>
        </p:nvGraphicFramePr>
        <p:xfrm>
          <a:off x="766482" y="820148"/>
          <a:ext cx="10519896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2271">
                  <a:extLst>
                    <a:ext uri="{9D8B030D-6E8A-4147-A177-3AD203B41FA5}">
                      <a16:colId xmlns:a16="http://schemas.microsoft.com/office/drawing/2014/main" val="2732885285"/>
                    </a:ext>
                  </a:extLst>
                </a:gridCol>
                <a:gridCol w="5127625">
                  <a:extLst>
                    <a:ext uri="{9D8B030D-6E8A-4147-A177-3AD203B41FA5}">
                      <a16:colId xmlns:a16="http://schemas.microsoft.com/office/drawing/2014/main" val="3101663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Corrections that require fast ‘jumps’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9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Tune jumps/skew quad pulses for 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43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Closed orbit distortions for spin imperfection resonances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AGS, EIC(RCS) </a:t>
                      </a:r>
                      <a:r>
                        <a:rPr lang="en-US" sz="1600" dirty="0">
                          <a:sym typeface="Wingdings" pitchFamily="2" charset="2"/>
                        </a:rPr>
                        <a:t> explicit interest from V. Ranjbar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75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Ɣtr</a:t>
                      </a:r>
                      <a:r>
                        <a:rPr lang="en-US" sz="1600" dirty="0"/>
                        <a:t>-jumps for transition crossing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AGS, EIC(HSR)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52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511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93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854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E2E2F8-A52B-B77F-C5FD-E8935BD9D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478"/>
              </p:ext>
            </p:extLst>
          </p:nvPr>
        </p:nvGraphicFramePr>
        <p:xfrm>
          <a:off x="766482" y="2879948"/>
          <a:ext cx="10519897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2271">
                  <a:extLst>
                    <a:ext uri="{9D8B030D-6E8A-4147-A177-3AD203B41FA5}">
                      <a16:colId xmlns:a16="http://schemas.microsoft.com/office/drawing/2014/main" val="2732885285"/>
                    </a:ext>
                  </a:extLst>
                </a:gridCol>
                <a:gridCol w="5127626">
                  <a:extLst>
                    <a:ext uri="{9D8B030D-6E8A-4147-A177-3AD203B41FA5}">
                      <a16:colId xmlns:a16="http://schemas.microsoft.com/office/drawing/2014/main" val="3101663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Reproducibility of setups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9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Fast switching of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NSRL(Booster), HEET(</a:t>
                      </a:r>
                      <a:r>
                        <a:rPr lang="en-US" sz="1600" dirty="0" err="1"/>
                        <a:t>Booster,AGS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43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Maintaining high precision beam transfers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EIC (RCS</a:t>
                      </a:r>
                      <a:r>
                        <a:rPr lang="en-US" sz="1600" dirty="0">
                          <a:sym typeface="Wingdings" pitchFamily="2" charset="2"/>
                        </a:rPr>
                        <a:t>ESR transfer directly into collision with 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75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Feedback for unstable low energy transfers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NSRL(Booster): could extend the plausible range of species to include some at very low rigidity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55944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ED4391-9612-E2DF-0AF1-C6B8D6DD3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87952"/>
              </p:ext>
            </p:extLst>
          </p:nvPr>
        </p:nvGraphicFramePr>
        <p:xfrm>
          <a:off x="766482" y="4881468"/>
          <a:ext cx="1051989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718">
                  <a:extLst>
                    <a:ext uri="{9D8B030D-6E8A-4147-A177-3AD203B41FA5}">
                      <a16:colId xmlns:a16="http://schemas.microsoft.com/office/drawing/2014/main" val="2732885285"/>
                    </a:ext>
                  </a:extLst>
                </a:gridCol>
                <a:gridCol w="5114178">
                  <a:extLst>
                    <a:ext uri="{9D8B030D-6E8A-4147-A177-3AD203B41FA5}">
                      <a16:colId xmlns:a16="http://schemas.microsoft.com/office/drawing/2014/main" val="3101663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Supplement precision steady state energy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9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Storage energy determinations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EIC(ESR), FCC-ee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43347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6D5086C-CF78-D0B5-CAAE-0E833F79408D}"/>
              </a:ext>
            </a:extLst>
          </p:cNvPr>
          <p:cNvSpPr/>
          <p:nvPr/>
        </p:nvSpPr>
        <p:spPr>
          <a:xfrm>
            <a:off x="6155392" y="5533019"/>
            <a:ext cx="2241176" cy="35936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6778DE5-6B7D-7435-1236-4AFB754DE59F}"/>
              </a:ext>
            </a:extLst>
          </p:cNvPr>
          <p:cNvCxnSpPr>
            <a:cxnSpLocks/>
            <a:endCxn id="13" idx="1"/>
          </p:cNvCxnSpPr>
          <p:nvPr/>
        </p:nvCxnSpPr>
        <p:spPr>
          <a:xfrm rot="5400000">
            <a:off x="5675020" y="5926812"/>
            <a:ext cx="699460" cy="261284"/>
          </a:xfrm>
          <a:prstGeom prst="bentConnector4">
            <a:avLst>
              <a:gd name="adj1" fmla="val 529"/>
              <a:gd name="adj2" fmla="val 1874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8427450-52AA-7C72-5722-EC4E50C94D9B}"/>
              </a:ext>
            </a:extLst>
          </p:cNvPr>
          <p:cNvSpPr txBox="1"/>
          <p:nvPr/>
        </p:nvSpPr>
        <p:spPr>
          <a:xfrm>
            <a:off x="5894108" y="6037852"/>
            <a:ext cx="5392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Plan is to use resonant depolarization (destructive)</a:t>
            </a:r>
          </a:p>
          <a:p>
            <a:r>
              <a:rPr lang="en-US" sz="1400" dirty="0"/>
              <a:t>Can we help supplement precision monitoring between dedicated </a:t>
            </a:r>
            <a:r>
              <a:rPr lang="en-US" sz="1400" dirty="0" err="1"/>
              <a:t>measurments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779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48" y="44778"/>
            <a:ext cx="11049000" cy="819807"/>
          </a:xfrm>
        </p:spPr>
        <p:txBody>
          <a:bodyPr>
            <a:normAutofit/>
          </a:bodyPr>
          <a:lstStyle/>
          <a:p>
            <a:r>
              <a:rPr lang="en-US" dirty="0"/>
              <a:t>How energy measurement works at AGS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3F911-D3B6-3541-BD6E-9572EF9D43CA}"/>
              </a:ext>
            </a:extLst>
          </p:cNvPr>
          <p:cNvSpPr txBox="1"/>
          <p:nvPr/>
        </p:nvSpPr>
        <p:spPr>
          <a:xfrm>
            <a:off x="1050502" y="2181511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RF frequency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82F7181-FEFB-C94B-922B-A1CA6D64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791" y="1849201"/>
            <a:ext cx="7394466" cy="2322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A84544-2DD4-BF4C-A494-90C18AD92F78}"/>
              </a:ext>
            </a:extLst>
          </p:cNvPr>
          <p:cNvSpPr txBox="1"/>
          <p:nvPr/>
        </p:nvSpPr>
        <p:spPr>
          <a:xfrm>
            <a:off x="1618853" y="337913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field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2FF5F8-C9A3-5A44-A5AA-8514CC01E933}"/>
              </a:ext>
            </a:extLst>
          </p:cNvPr>
          <p:cNvCxnSpPr/>
          <p:nvPr/>
        </p:nvCxnSpPr>
        <p:spPr>
          <a:xfrm>
            <a:off x="3222892" y="2381207"/>
            <a:ext cx="101277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CD7942-CC08-6446-A894-AAD6D803426A}"/>
              </a:ext>
            </a:extLst>
          </p:cNvPr>
          <p:cNvCxnSpPr/>
          <p:nvPr/>
        </p:nvCxnSpPr>
        <p:spPr>
          <a:xfrm>
            <a:off x="3222891" y="3598478"/>
            <a:ext cx="101277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1552CE-AE3B-8742-B560-6D6E5F303D42}"/>
              </a:ext>
            </a:extLst>
          </p:cNvPr>
          <p:cNvSpPr txBox="1"/>
          <p:nvPr/>
        </p:nvSpPr>
        <p:spPr>
          <a:xfrm>
            <a:off x="1050502" y="4214620"/>
            <a:ext cx="400301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:</a:t>
            </a:r>
          </a:p>
          <a:p>
            <a:r>
              <a:rPr lang="en-US" dirty="0"/>
              <a:t>Measured quantities</a:t>
            </a:r>
          </a:p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        = RF frequency</a:t>
            </a:r>
          </a:p>
          <a:p>
            <a:r>
              <a:rPr lang="en-US" dirty="0" err="1">
                <a:solidFill>
                  <a:srgbClr val="FF0000"/>
                </a:solidFill>
              </a:rPr>
              <a:t>dR</a:t>
            </a:r>
            <a:r>
              <a:rPr lang="en-US" dirty="0"/>
              <a:t>     = radial shift from ’zero’</a:t>
            </a:r>
          </a:p>
          <a:p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clock</a:t>
            </a:r>
            <a:r>
              <a:rPr lang="en-US" dirty="0"/>
              <a:t> = Field reported by Gauss clock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ED14D2-C5DF-144B-93DB-94D338258343}"/>
              </a:ext>
            </a:extLst>
          </p:cNvPr>
          <p:cNvSpPr txBox="1"/>
          <p:nvPr/>
        </p:nvSpPr>
        <p:spPr>
          <a:xfrm>
            <a:off x="6225038" y="4214620"/>
            <a:ext cx="5966962" cy="2585323"/>
          </a:xfrm>
          <a:prstGeom prst="rect">
            <a:avLst/>
          </a:prstGeom>
          <a:noFill/>
          <a:ln>
            <a:solidFill>
              <a:srgbClr val="0043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0043FF"/>
                </a:solidFill>
              </a:rPr>
              <a:t>BLUE</a:t>
            </a:r>
            <a:r>
              <a:rPr lang="en-US" dirty="0"/>
              <a:t>:</a:t>
            </a:r>
          </a:p>
          <a:p>
            <a:r>
              <a:rPr lang="en-US" dirty="0"/>
              <a:t>Machine parameters (not known to sufficient precision)</a:t>
            </a:r>
          </a:p>
          <a:p>
            <a:r>
              <a:rPr lang="en-US" dirty="0" err="1">
                <a:solidFill>
                  <a:srgbClr val="0043FF"/>
                </a:solidFill>
              </a:rPr>
              <a:t>Ɣ</a:t>
            </a:r>
            <a:r>
              <a:rPr lang="en-US" baseline="-25000" dirty="0" err="1">
                <a:solidFill>
                  <a:srgbClr val="0043FF"/>
                </a:solidFill>
              </a:rPr>
              <a:t>tr</a:t>
            </a:r>
            <a:r>
              <a:rPr lang="en-US" dirty="0"/>
              <a:t>     = transition gamma</a:t>
            </a:r>
          </a:p>
          <a:p>
            <a:r>
              <a:rPr lang="en-US" dirty="0">
                <a:solidFill>
                  <a:srgbClr val="0043FF"/>
                </a:solidFill>
              </a:rPr>
              <a:t>R0</a:t>
            </a:r>
            <a:r>
              <a:rPr lang="en-US" dirty="0"/>
              <a:t>     = true central radius of AGS</a:t>
            </a:r>
          </a:p>
          <a:p>
            <a:r>
              <a:rPr lang="en-US" dirty="0">
                <a:solidFill>
                  <a:srgbClr val="0043FF"/>
                </a:solidFill>
              </a:rPr>
              <a:t>ρ</a:t>
            </a:r>
            <a:r>
              <a:rPr lang="en-US" baseline="-25000" dirty="0">
                <a:solidFill>
                  <a:srgbClr val="0043FF"/>
                </a:solidFill>
              </a:rPr>
              <a:t>0 </a:t>
            </a:r>
            <a:r>
              <a:rPr lang="en-US" dirty="0"/>
              <a:t>   = avg bend radius of AGS main magnet</a:t>
            </a:r>
          </a:p>
          <a:p>
            <a:r>
              <a:rPr lang="en-US" dirty="0" err="1">
                <a:solidFill>
                  <a:srgbClr val="0043FF"/>
                </a:solidFill>
              </a:rPr>
              <a:t>C</a:t>
            </a:r>
            <a:r>
              <a:rPr lang="en-US" baseline="-25000" dirty="0" err="1">
                <a:solidFill>
                  <a:srgbClr val="0043FF"/>
                </a:solidFill>
              </a:rPr>
              <a:t>scal</a:t>
            </a:r>
            <a:r>
              <a:rPr lang="en-US" dirty="0"/>
              <a:t> = Gauss clock calibration (gauss/tick)</a:t>
            </a:r>
          </a:p>
          <a:p>
            <a:r>
              <a:rPr lang="en-US" dirty="0" err="1">
                <a:solidFill>
                  <a:srgbClr val="0043FF"/>
                </a:solidFill>
              </a:rPr>
              <a:t>B</a:t>
            </a:r>
            <a:r>
              <a:rPr lang="en-US" baseline="-25000" dirty="0" err="1">
                <a:solidFill>
                  <a:srgbClr val="0043FF"/>
                </a:solidFill>
              </a:rPr>
              <a:t>inj</a:t>
            </a:r>
            <a:r>
              <a:rPr lang="en-US" dirty="0"/>
              <a:t>  = Dipole field at injection</a:t>
            </a:r>
          </a:p>
          <a:p>
            <a:r>
              <a:rPr lang="en-US" dirty="0" err="1">
                <a:solidFill>
                  <a:srgbClr val="0043FF"/>
                </a:solidFill>
              </a:rPr>
              <a:t>Bddfactor</a:t>
            </a:r>
            <a:r>
              <a:rPr lang="en-US" dirty="0"/>
              <a:t> = [NOT IN FORMULA] Gauss measurement sensitive to (B-double dot), not well understood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3662BB-F67B-5744-9BBC-51CE4471580C}"/>
              </a:ext>
            </a:extLst>
          </p:cNvPr>
          <p:cNvSpPr txBox="1"/>
          <p:nvPr/>
        </p:nvSpPr>
        <p:spPr>
          <a:xfrm>
            <a:off x="572581" y="710561"/>
            <a:ext cx="10455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Calibration of the </a:t>
            </a:r>
            <a:r>
              <a:rPr lang="en-US" dirty="0" err="1"/>
              <a:t>Ggamma</a:t>
            </a:r>
            <a:r>
              <a:rPr lang="en-US" dirty="0"/>
              <a:t> meter consists of calculating Gg two 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Gg(B) and Gg(f) at the same times in the cycle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fitting the BLUE parameters until they agree to sufficient precision</a:t>
            </a:r>
          </a:p>
        </p:txBody>
      </p:sp>
    </p:spTree>
    <p:extLst>
      <p:ext uri="{BB962C8B-B14F-4D97-AF65-F5344CB8AC3E}">
        <p14:creationId xmlns:p14="http://schemas.microsoft.com/office/powerpoint/2010/main" val="362698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B338-0CA8-C470-4892-4C8BF967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71" y="86847"/>
            <a:ext cx="11049000" cy="643404"/>
          </a:xfrm>
        </p:spPr>
        <p:txBody>
          <a:bodyPr>
            <a:normAutofit fontScale="90000"/>
          </a:bodyPr>
          <a:lstStyle/>
          <a:p>
            <a:r>
              <a:rPr lang="en-US" dirty="0"/>
              <a:t>Main Magnet Field Measurement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6126E-89A1-E805-0993-A74E6003C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C3D51-7D04-C902-CA42-E20AA4749DC0}"/>
              </a:ext>
            </a:extLst>
          </p:cNvPr>
          <p:cNvSpPr txBox="1"/>
          <p:nvPr/>
        </p:nvSpPr>
        <p:spPr>
          <a:xfrm>
            <a:off x="389964" y="730251"/>
            <a:ext cx="73017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Measurement via Hall Probe + “Gauss clock”</a:t>
            </a:r>
          </a:p>
          <a:p>
            <a:endParaRPr lang="en-US" dirty="0"/>
          </a:p>
          <a:p>
            <a:r>
              <a:rPr lang="en-US" dirty="0"/>
              <a:t>Hall probe measures field at injection (low bandwidth)</a:t>
            </a:r>
          </a:p>
          <a:p>
            <a:endParaRPr lang="en-US" dirty="0"/>
          </a:p>
          <a:p>
            <a:r>
              <a:rPr lang="en-US" dirty="0"/>
              <a:t>Changes from that field measured by coil in a reference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outside the AGS tunnel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Powered in series with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 magnet is a type A: Long and open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Coil length is chosen to reflect </a:t>
            </a:r>
            <a:r>
              <a:rPr lang="en-US" i="1" dirty="0"/>
              <a:t>average</a:t>
            </a:r>
            <a:r>
              <a:rPr lang="en-US" dirty="0"/>
              <a:t> of long/short magnets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Note: if saturation/hysteresis is different in ‘closed’ magnets, this is a systematic 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Induced voltage is fed to voltage-to-</a:t>
            </a:r>
            <a:r>
              <a:rPr lang="en-US" dirty="0" err="1"/>
              <a:t>freq</a:t>
            </a:r>
            <a:r>
              <a:rPr lang="en-US" dirty="0"/>
              <a:t> converter, produces a ‘tick’ every ~20 gauss (both up and down, can measure how flat a flattop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B5099-7E8F-620F-F740-0F89176FC40B}"/>
              </a:ext>
            </a:extLst>
          </p:cNvPr>
          <p:cNvSpPr txBox="1"/>
          <p:nvPr/>
        </p:nvSpPr>
        <p:spPr>
          <a:xfrm>
            <a:off x="484094" y="5809130"/>
            <a:ext cx="7301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DESIGN OF THE DIPOLE PICK-UP COILS FOR USE WITH THE AGS GAUSS CLOCK, AGS TECH Note 363, Warner Van </a:t>
            </a:r>
            <a:r>
              <a:rPr lang="en-US" dirty="0" err="1"/>
              <a:t>Zwienen</a:t>
            </a:r>
            <a:endParaRPr lang="en-US" dirty="0"/>
          </a:p>
        </p:txBody>
      </p:sp>
      <p:pic>
        <p:nvPicPr>
          <p:cNvPr id="9" name="Picture 8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326DA447-CF3C-BACF-080D-21B340A623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0467"/>
          <a:stretch>
            <a:fillRect/>
          </a:stretch>
        </p:blipFill>
        <p:spPr>
          <a:xfrm>
            <a:off x="7785847" y="1593386"/>
            <a:ext cx="2460812" cy="2597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7BE901-C0D6-14D4-60E8-463213890C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396" t="29656" b="38834"/>
          <a:stretch>
            <a:fillRect/>
          </a:stretch>
        </p:blipFill>
        <p:spPr>
          <a:xfrm>
            <a:off x="9246333" y="3869218"/>
            <a:ext cx="2622999" cy="643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08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ECEF0-5997-586B-C72A-4586759E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67" y="0"/>
            <a:ext cx="11049000" cy="861851"/>
          </a:xfrm>
        </p:spPr>
        <p:txBody>
          <a:bodyPr/>
          <a:lstStyle/>
          <a:p>
            <a:r>
              <a:rPr lang="en-US" dirty="0"/>
              <a:t>Gauss clock coil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09768B-5E8C-2F5A-DE13-00B9E596D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0E505222-963E-675D-02C8-E46B9DAB2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85" y="715047"/>
            <a:ext cx="10965308" cy="3903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15D797-8627-533F-9637-40798A01B8FA}"/>
              </a:ext>
            </a:extLst>
          </p:cNvPr>
          <p:cNvSpPr txBox="1"/>
          <p:nvPr/>
        </p:nvSpPr>
        <p:spPr>
          <a:xfrm>
            <a:off x="247071" y="652525"/>
            <a:ext cx="389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down view of AGS main magnet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E312B-235C-8B9F-1CDE-10134BA63E66}"/>
              </a:ext>
            </a:extLst>
          </p:cNvPr>
          <p:cNvSpPr txBox="1"/>
          <p:nvPr/>
        </p:nvSpPr>
        <p:spPr>
          <a:xfrm>
            <a:off x="4836681" y="1525512"/>
            <a:ext cx="25186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Magnet </a:t>
            </a:r>
            <a:r>
              <a:rPr lang="en-US" dirty="0" err="1"/>
              <a:t>backleg</a:t>
            </a:r>
            <a:r>
              <a:rPr lang="en-US" dirty="0"/>
              <a:t> (steel)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EC394-3071-D7E2-7288-69DC0DC8A796}"/>
              </a:ext>
            </a:extLst>
          </p:cNvPr>
          <p:cNvSpPr txBox="1"/>
          <p:nvPr/>
        </p:nvSpPr>
        <p:spPr>
          <a:xfrm>
            <a:off x="139014" y="3076406"/>
            <a:ext cx="114005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Beam --&gt;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B23FB36-2D9D-B39F-BBFF-A7F5C79AD4F5}"/>
              </a:ext>
            </a:extLst>
          </p:cNvPr>
          <p:cNvSpPr/>
          <p:nvPr/>
        </p:nvSpPr>
        <p:spPr>
          <a:xfrm rot="16200000">
            <a:off x="3668981" y="936253"/>
            <a:ext cx="564560" cy="3715745"/>
          </a:xfrm>
          <a:prstGeom prst="rightBrac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C8F4F493-FDB7-9C66-ACE0-F0452EB1BA14}"/>
              </a:ext>
            </a:extLst>
          </p:cNvPr>
          <p:cNvSpPr/>
          <p:nvPr/>
        </p:nvSpPr>
        <p:spPr>
          <a:xfrm rot="16200000">
            <a:off x="7578134" y="915271"/>
            <a:ext cx="564560" cy="3715745"/>
          </a:xfrm>
          <a:prstGeom prst="rightBrac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64949-B397-7B29-E083-D61E8C859B79}"/>
              </a:ext>
            </a:extLst>
          </p:cNvPr>
          <p:cNvSpPr txBox="1"/>
          <p:nvPr/>
        </p:nvSpPr>
        <p:spPr>
          <a:xfrm>
            <a:off x="3563975" y="218609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Coil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EE6DA-046A-87B7-AC46-A3269FAEDEC0}"/>
              </a:ext>
            </a:extLst>
          </p:cNvPr>
          <p:cNvSpPr txBox="1"/>
          <p:nvPr/>
        </p:nvSpPr>
        <p:spPr>
          <a:xfrm>
            <a:off x="7473128" y="215566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Coil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3141C8-4026-D832-23C3-AD0010DCD7E0}"/>
              </a:ext>
            </a:extLst>
          </p:cNvPr>
          <p:cNvSpPr txBox="1"/>
          <p:nvPr/>
        </p:nvSpPr>
        <p:spPr>
          <a:xfrm>
            <a:off x="1983217" y="5023693"/>
            <a:ext cx="909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Coils are wound in two sections with a 2” gap in the center of the magnet body</a:t>
            </a:r>
          </a:p>
          <a:p>
            <a:r>
              <a:rPr lang="en-US" dirty="0"/>
              <a:t>Gap reflects the difference between a ‘long’ AGS magnet and the average AGS magnetic length</a:t>
            </a:r>
          </a:p>
        </p:txBody>
      </p:sp>
    </p:spTree>
    <p:extLst>
      <p:ext uri="{BB962C8B-B14F-4D97-AF65-F5344CB8AC3E}">
        <p14:creationId xmlns:p14="http://schemas.microsoft.com/office/powerpoint/2010/main" val="16774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48" y="44778"/>
            <a:ext cx="11049000" cy="819807"/>
          </a:xfrm>
        </p:spPr>
        <p:txBody>
          <a:bodyPr/>
          <a:lstStyle/>
          <a:p>
            <a:r>
              <a:rPr lang="en-US" dirty="0"/>
              <a:t>Measurement inputs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552CE-AE3B-8742-B560-6D6E5F303D42}"/>
              </a:ext>
            </a:extLst>
          </p:cNvPr>
          <p:cNvSpPr txBox="1"/>
          <p:nvPr/>
        </p:nvSpPr>
        <p:spPr>
          <a:xfrm>
            <a:off x="703262" y="920153"/>
            <a:ext cx="582486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        = RF frequency </a:t>
            </a:r>
            <a:r>
              <a:rPr lang="en-US" dirty="0">
                <a:sym typeface="Wingdings" pitchFamily="2" charset="2"/>
              </a:rPr>
              <a:t> Frequency 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dR</a:t>
            </a:r>
            <a:r>
              <a:rPr lang="en-US" dirty="0"/>
              <a:t>     = radial shift from ’zero’</a:t>
            </a:r>
          </a:p>
          <a:p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clock</a:t>
            </a:r>
            <a:r>
              <a:rPr lang="en-US" dirty="0"/>
              <a:t> = Field reported by Gauss clock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933227D-19A8-4D4B-9A9A-881163538480}"/>
              </a:ext>
            </a:extLst>
          </p:cNvPr>
          <p:cNvGraphicFramePr>
            <a:graphicFrameLocks noGrp="1"/>
          </p:cNvGraphicFramePr>
          <p:nvPr/>
        </p:nvGraphicFramePr>
        <p:xfrm>
          <a:off x="1382440" y="2054497"/>
          <a:ext cx="10238060" cy="3571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47612">
                  <a:extLst>
                    <a:ext uri="{9D8B030D-6E8A-4147-A177-3AD203B41FA5}">
                      <a16:colId xmlns:a16="http://schemas.microsoft.com/office/drawing/2014/main" val="2410674156"/>
                    </a:ext>
                  </a:extLst>
                </a:gridCol>
                <a:gridCol w="738610">
                  <a:extLst>
                    <a:ext uri="{9D8B030D-6E8A-4147-A177-3AD203B41FA5}">
                      <a16:colId xmlns:a16="http://schemas.microsoft.com/office/drawing/2014/main" val="3025429842"/>
                    </a:ext>
                  </a:extLst>
                </a:gridCol>
                <a:gridCol w="3356614">
                  <a:extLst>
                    <a:ext uri="{9D8B030D-6E8A-4147-A177-3AD203B41FA5}">
                      <a16:colId xmlns:a16="http://schemas.microsoft.com/office/drawing/2014/main" val="1129739544"/>
                    </a:ext>
                  </a:extLst>
                </a:gridCol>
                <a:gridCol w="2047612">
                  <a:extLst>
                    <a:ext uri="{9D8B030D-6E8A-4147-A177-3AD203B41FA5}">
                      <a16:colId xmlns:a16="http://schemas.microsoft.com/office/drawing/2014/main" val="2670662039"/>
                    </a:ext>
                  </a:extLst>
                </a:gridCol>
                <a:gridCol w="2047612">
                  <a:extLst>
                    <a:ext uri="{9D8B030D-6E8A-4147-A177-3AD203B41FA5}">
                      <a16:colId xmlns:a16="http://schemas.microsoft.com/office/drawing/2014/main" val="3078329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21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RF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Frequency meter with RF sweep input 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Measured over ~2 </a:t>
                      </a:r>
                      <a:r>
                        <a:rPr lang="en-US" sz="1600" dirty="0" err="1"/>
                        <a:t>ms</a:t>
                      </a:r>
                      <a:r>
                        <a:rPr lang="en-US" sz="1600" dirty="0"/>
                        <a:t> (trade between precision and f’’)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Loses sensitivity at high energy (relativistic beam has very small df/f for energy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90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Radial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Average of horizontal PUEs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be distorted by local bumps, missing PUEs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78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B-field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</a:rPr>
                        <a:t>clock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Reference AGS magnet with coil produces ‘up’ and ‘down’ ticks every ~20 gauss.  Integrate to get *change* in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Calibration uncertain, B-dot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Needs to be told about the injection field to get absolute field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64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84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59" y="0"/>
            <a:ext cx="11049000" cy="659757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Machine/Fit Parameters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B4C878-49E4-9847-93C4-E0C141158E4D}"/>
              </a:ext>
            </a:extLst>
          </p:cNvPr>
          <p:cNvGraphicFramePr>
            <a:graphicFrameLocks noGrp="1"/>
          </p:cNvGraphicFramePr>
          <p:nvPr/>
        </p:nvGraphicFramePr>
        <p:xfrm>
          <a:off x="783135" y="659757"/>
          <a:ext cx="11219330" cy="591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290">
                  <a:extLst>
                    <a:ext uri="{9D8B030D-6E8A-4147-A177-3AD203B41FA5}">
                      <a16:colId xmlns:a16="http://schemas.microsoft.com/office/drawing/2014/main" val="4207686088"/>
                    </a:ext>
                  </a:extLst>
                </a:gridCol>
                <a:gridCol w="1195218">
                  <a:extLst>
                    <a:ext uri="{9D8B030D-6E8A-4147-A177-3AD203B41FA5}">
                      <a16:colId xmlns:a16="http://schemas.microsoft.com/office/drawing/2014/main" val="279884089"/>
                    </a:ext>
                  </a:extLst>
                </a:gridCol>
                <a:gridCol w="4666842">
                  <a:extLst>
                    <a:ext uri="{9D8B030D-6E8A-4147-A177-3AD203B41FA5}">
                      <a16:colId xmlns:a16="http://schemas.microsoft.com/office/drawing/2014/main" val="1620875112"/>
                    </a:ext>
                  </a:extLst>
                </a:gridCol>
                <a:gridCol w="2508980">
                  <a:extLst>
                    <a:ext uri="{9D8B030D-6E8A-4147-A177-3AD203B41FA5}">
                      <a16:colId xmlns:a16="http://schemas.microsoft.com/office/drawing/2014/main" val="876481926"/>
                    </a:ext>
                  </a:extLst>
                </a:gridCol>
              </a:tblGrid>
              <a:tr h="518546"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included in fit?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172018"/>
                  </a:ext>
                </a:extLst>
              </a:tr>
              <a:tr h="740780">
                <a:tc>
                  <a:txBody>
                    <a:bodyPr/>
                    <a:lstStyle/>
                    <a:p>
                      <a:r>
                        <a:rPr lang="en-US" sz="1600" dirty="0"/>
                        <a:t>Radius of 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Unknown to sufficient </a:t>
                      </a:r>
                      <a:r>
                        <a:rPr lang="en-US" sz="1600" dirty="0" err="1"/>
                        <a:t>precison</a:t>
                      </a:r>
                      <a:r>
                        <a:rPr lang="en-US" sz="1600" dirty="0"/>
                        <a:t>, definition is subtle for combined function magnets.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72407"/>
                  </a:ext>
                </a:extLst>
              </a:tr>
              <a:tr h="963014">
                <a:tc>
                  <a:txBody>
                    <a:bodyPr/>
                    <a:lstStyle/>
                    <a:p>
                      <a:r>
                        <a:rPr lang="en-US" sz="1600" dirty="0"/>
                        <a:t>Gauss clock calibration (gauss/tick)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Cscal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Nominally 20 Gauss/tick, usually a little under.  Up not necessarily equal to down tick, but down not relevant for 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45529"/>
                  </a:ext>
                </a:extLst>
              </a:tr>
              <a:tr h="1185248">
                <a:tc>
                  <a:txBody>
                    <a:bodyPr/>
                    <a:lstStyle/>
                    <a:p>
                      <a:r>
                        <a:rPr lang="en-US" sz="1600" dirty="0"/>
                        <a:t>Ramp rate error in Gauss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Bddfactor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Unknown origin of this systematic error, crucial to include it (if not included, the difference between Gg(B) and Gg(f) has the shape of B-dot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736227"/>
                  </a:ext>
                </a:extLst>
              </a:tr>
              <a:tr h="963014">
                <a:tc>
                  <a:txBody>
                    <a:bodyPr/>
                    <a:lstStyle/>
                    <a:p>
                      <a:r>
                        <a:rPr lang="en-US" sz="1600" dirty="0"/>
                        <a:t>Injection B-field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Binj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Provides initial field for gauss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No, manually set to make Gg(B)=Gg(f) at injection where Gg(f) is still very precise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58598"/>
                  </a:ext>
                </a:extLst>
              </a:tr>
              <a:tr h="740780">
                <a:tc>
                  <a:txBody>
                    <a:bodyPr/>
                    <a:lstStyle/>
                    <a:p>
                      <a:r>
                        <a:rPr lang="en-US" sz="1600" dirty="0"/>
                        <a:t>Transition gamma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Ɣtr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Nominally ~8.5, weak knob, jumps near transition usually excluded for other reasons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690224"/>
                  </a:ext>
                </a:extLst>
              </a:tr>
              <a:tr h="518546">
                <a:tc>
                  <a:txBody>
                    <a:bodyPr/>
                    <a:lstStyle/>
                    <a:p>
                      <a:r>
                        <a:rPr lang="en-US" sz="1600" dirty="0"/>
                        <a:t>AGS avg Bend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ρ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Causes some numerical trouble, near non-orthogonality with B,R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63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3" y="0"/>
            <a:ext cx="11049000" cy="567159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AgsGgammaCal</a:t>
            </a:r>
            <a:r>
              <a:rPr lang="en-US" sz="3600" dirty="0"/>
              <a:t> application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4E95EE-8E4C-8B48-88B5-9F85F2B92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14" y="740445"/>
            <a:ext cx="6384403" cy="441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241981-CCB4-F041-AA3D-AF0BC10B9B7A}"/>
              </a:ext>
            </a:extLst>
          </p:cNvPr>
          <p:cNvSpPr txBox="1"/>
          <p:nvPr/>
        </p:nvSpPr>
        <p:spPr>
          <a:xfrm>
            <a:off x="386304" y="740445"/>
            <a:ext cx="4613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Imports </a:t>
            </a:r>
            <a:r>
              <a:rPr lang="en-US" dirty="0" err="1"/>
              <a:t>B,f</a:t>
            </a:r>
            <a:r>
              <a:rPr lang="en-US" dirty="0"/>
              <a:t> data (acquired at the orbit acquisition times) and calculates the energies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Averages over an arbitrary number of cycles (necessary for precision frequency data at higher energy)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manual changing of parameters and automatic fitting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achieve &lt;0.01 difference in </a:t>
            </a:r>
            <a:r>
              <a:rPr lang="en-US" dirty="0" err="1"/>
              <a:t>Ggamma</a:t>
            </a:r>
            <a:r>
              <a:rPr lang="en-US" dirty="0"/>
              <a:t> between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43BEF-BCD0-93CE-C2EF-675F5E814C22}"/>
              </a:ext>
            </a:extLst>
          </p:cNvPr>
          <p:cNvSpPr txBox="1"/>
          <p:nvPr/>
        </p:nvSpPr>
        <p:spPr>
          <a:xfrm>
            <a:off x="6629399" y="2225394"/>
            <a:ext cx="242047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Calculated energy from quantities measured at ~100 times in cycle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5FA411-1A71-F7D6-B965-CFC53A9F6239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6387353" y="2460812"/>
            <a:ext cx="242046" cy="13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FE94F5-7FC2-C85F-B379-42EE25AF1295}"/>
              </a:ext>
            </a:extLst>
          </p:cNvPr>
          <p:cNvSpPr txBox="1"/>
          <p:nvPr/>
        </p:nvSpPr>
        <p:spPr>
          <a:xfrm>
            <a:off x="7187450" y="4406335"/>
            <a:ext cx="17436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Minimize difference Gg(f)-Gg(B)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944BE9-15A1-7080-56BE-1A237F76D606}"/>
              </a:ext>
            </a:extLst>
          </p:cNvPr>
          <p:cNvCxnSpPr>
            <a:cxnSpLocks/>
          </p:cNvCxnSpPr>
          <p:nvPr/>
        </p:nvCxnSpPr>
        <p:spPr>
          <a:xfrm flipH="1" flipV="1">
            <a:off x="6629399" y="3429000"/>
            <a:ext cx="1429870" cy="992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85493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3803</TotalTime>
  <Words>1762</Words>
  <Application>Microsoft Macintosh PowerPoint</Application>
  <PresentationFormat>Widescreen</PresentationFormat>
  <Paragraphs>246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Wingdings</vt:lpstr>
      <vt:lpstr>BNL</vt:lpstr>
      <vt:lpstr>G-gamma meter evaluation, inc. Booster and AGS</vt:lpstr>
      <vt:lpstr>What is the “G-gamma meter”?</vt:lpstr>
      <vt:lpstr>Motivations for precision energy measurements</vt:lpstr>
      <vt:lpstr>How energy measurement works at AGS</vt:lpstr>
      <vt:lpstr>Main Magnet Field Measurement</vt:lpstr>
      <vt:lpstr>Gauss clock coil setup</vt:lpstr>
      <vt:lpstr>Measurement inputs</vt:lpstr>
      <vt:lpstr>Machine/Fit Parameters</vt:lpstr>
      <vt:lpstr>AgsGgammaCal application</vt:lpstr>
      <vt:lpstr>Systematic difficulties</vt:lpstr>
      <vt:lpstr>Energy stability in AGS</vt:lpstr>
      <vt:lpstr>AI/ML opportunities</vt:lpstr>
      <vt:lpstr>Booster Field/Energy</vt:lpstr>
      <vt:lpstr>Brookhaven Accelerator Complex Scheduling</vt:lpstr>
      <vt:lpstr>Alternate energy measurement: spin flip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23</cp:revision>
  <dcterms:created xsi:type="dcterms:W3CDTF">2025-10-18T19:44:01Z</dcterms:created>
  <dcterms:modified xsi:type="dcterms:W3CDTF">2025-10-22T03:09:49Z</dcterms:modified>
  <cp:category/>
</cp:coreProperties>
</file>