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18"/>
    <p:restoredTop sz="96327"/>
  </p:normalViewPr>
  <p:slideViewPr>
    <p:cSldViewPr snapToGrid="0" snapToObjects="1">
      <p:cViewPr varScale="1">
        <p:scale>
          <a:sx n="127" d="100"/>
          <a:sy n="127" d="100"/>
        </p:scale>
        <p:origin x="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ptos Display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ptos Display" panose="020B0004020202020204" pitchFamily="34" charset="0"/>
              </a:defRPr>
            </a:lvl1pPr>
          </a:lstStyle>
          <a:p>
            <a:fld id="{7483C808-DDF0-D04A-BC73-3B5952EED34A}" type="datetimeFigureOut">
              <a:rPr lang="en-US" smtClean="0"/>
              <a:pPr/>
              <a:t>12/4/25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ptos Display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ptos Display" panose="020B0004020202020204" pitchFamily="34" charset="0"/>
              </a:defRPr>
            </a:lvl1pPr>
          </a:lstStyle>
          <a:p>
            <a:fld id="{BE0C70B7-2D38-314E-9F10-625044A386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293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ptos Display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0F95B-69D1-7245-B872-FE687D0988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ctr" anchorCtr="0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87238-F0B2-F34E-9ED7-E80F094A52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C8073-8552-0449-AC8B-57BA946C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96BC0-0A5A-864D-9FC7-6DEA2B085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BAFB7-2FAA-D448-9C3F-B8BB30AE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7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1A8DC-0661-2142-8E57-9B4870C71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8B525-6D57-254A-AA4D-9960F7370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9C5AF-053E-C64F-A36C-3F0402F7F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D95FC-F278-CF43-9F76-C938B1F6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55F3C-1805-1C4A-826B-434C5DA2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0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E6465-266C-AA41-BE9E-E6D25C432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C9E3B-241C-3841-829B-715798BD5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91CE9-89D1-4C41-8916-78BDD4A38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6DDE2-19BA-1C40-8BC2-AEBF64E94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D2992-4D2D-0D48-92D2-D688F0BD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0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F0C16-615A-6D4A-8E12-88D3DA7C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0D5E2-99AE-6848-AA0C-A6BBE4473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B6065-34B5-4445-9172-52694234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523F9-EE52-E349-AA32-3F2E8C8F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3A22B-7725-8541-B6EE-CFCB874BB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1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21EAF-7B72-3146-A846-651BD0E61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981DA-CDAB-7B46-BE76-450BB21A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A07E5-C696-0243-A7E7-93CBEFB46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BB840-BEAD-7A4E-97EE-61117C98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96D33-DC8F-924B-918B-A8FD8CAB3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9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54F54-55B7-294C-B6E3-11A664F7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6"/>
            <a:ext cx="9412942" cy="7375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DB3CA-6F68-E242-8436-19162CA0E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306" y="1282047"/>
            <a:ext cx="5589494" cy="4894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A0396-8F4B-6B47-AF36-F28A022DC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282047"/>
            <a:ext cx="5589493" cy="4894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15D05-192F-4541-AC3C-B6CB20792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E35D0-63FB-4C4C-BE82-3AC888CB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842FC-1ADE-FB47-A4AD-835D53940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0C5A-85D1-8A4F-A607-D5077E82D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5"/>
            <a:ext cx="1092508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18FF7-49CB-C847-ADBA-C5B9A9391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306" y="1681163"/>
            <a:ext cx="556726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9DBC3-C8E7-3B43-9425-8BE5E8FD1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0306" y="2505075"/>
            <a:ext cx="5567269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9106D7-EBDA-324D-9BF1-3E9F842664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49984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ED8A88-747C-0D43-81B7-A5C44B447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49984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B7C88C-2DBF-AE45-BA94-BA217473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BDE75-DB80-1840-B208-2C740A88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F878A0-8742-C949-AAD0-E9A44FE6F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7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BFBF-2BED-2A49-8C0C-BD19A2B4C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E446E-B409-684E-AC9E-B439AB8A1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A3C54B-6AA3-FD44-A003-89DF99A4C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11DF9A-79DE-3648-8492-ADB5CF701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5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EAD1A-717E-094F-9F32-EBAD65A79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6BF304-5D0A-4042-8718-6CF8C2D22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5DAF2-304F-8544-85B5-F7DEC450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3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417C-F1A7-2E43-9337-03358803C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DF013-858D-E545-B731-1FDDE26D1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40023-EEBE-AE4E-AC64-B1609D4F8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AF210-AD7C-714F-9B36-77273E52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CD6B3-1757-0843-9BDF-2D376472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E894B-39AF-A041-A614-290035CD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0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FDE0-DF0E-704F-98AD-3376ADC4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4ED696-D847-884D-97E4-C1ABBECC70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EF54F1-CFF6-0A4E-B7E8-74974EBF7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82F54-E1B4-0A4A-B496-115F8746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5E44A-1D29-5C46-8E06-EF5F7265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4677A-34D8-E541-B840-C22AA1BF6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3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0F1A4D-20F9-7A43-9B53-47F06EF10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6"/>
            <a:ext cx="9412942" cy="737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CAAB1-648C-574C-BF78-D55536ABB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305" y="1350847"/>
            <a:ext cx="11295529" cy="4781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A87AD-930E-D34B-9157-2D863E59E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ptos Display" panose="020B0004020202020204" pitchFamily="34" charset="0"/>
              </a:defRPr>
            </a:lvl1pPr>
          </a:lstStyle>
          <a:p>
            <a:r>
              <a:rPr lang="en-US"/>
              <a:t>2025-12-04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17274-B382-2640-BA6B-575730F39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ptos Display" panose="020B0004020202020204" pitchFamily="34" charset="0"/>
              </a:defRPr>
            </a:lvl1pPr>
          </a:lstStyle>
          <a:p>
            <a:r>
              <a:rPr lang="en-US"/>
              <a:t>ePIC preTDR Editorisl Board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ED179-4D0D-8447-92B3-288E161B1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ptos Display" panose="020B0004020202020204" pitchFamily="34" charset="0"/>
              </a:defRPr>
            </a:lvl1pPr>
          </a:lstStyle>
          <a:p>
            <a:fld id="{6831589C-E703-044C-B732-0A5D3C1F72A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2BEECF36-2B8C-9074-DB03-3C374E45591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87403" y="0"/>
            <a:ext cx="1804597" cy="1299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6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ptos Display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pQ9q1Iyc_fTVr4E9OKRbpS9lwiBehIIr7jo8zdlBY5U/edit?usp=shar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8F6F-32AD-374E-A913-C52BEAB8B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Editorial Board Activities</a:t>
            </a:r>
            <a:br>
              <a:rPr lang="en-US" dirty="0"/>
            </a:br>
            <a:r>
              <a:rPr lang="en-US" dirty="0"/>
              <a:t>December-January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BE68C-B264-1141-BC31-FC2B9CC6B1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Silvia &amp; John H.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39A48-A182-9A6A-C562-97515D663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A04C8-8A7C-A6C3-01DE-09673E785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CA866-A40D-972B-5502-0C1A748C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45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DE14F-A735-C5CE-C27D-14C1EBE52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preTDR</a:t>
            </a:r>
            <a:r>
              <a:rPr lang="en-US" dirty="0"/>
              <a:t>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130BB-E6C1-4CD0-7DC9-30C583FDC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Polishing schedule:  December 2nd, 2025–January 15th, 2026  (with end-of-the-year break)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Version 3.1 in </a:t>
            </a:r>
            <a:r>
              <a:rPr lang="en-US" dirty="0" err="1"/>
              <a:t>Zenodo</a:t>
            </a:r>
            <a:r>
              <a:rPr lang="en-US" dirty="0"/>
              <a:t>: January 16th, 2026 in order to be presented at the January Collaboration Meeting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Goals of this polishing phase:</a:t>
            </a:r>
          </a:p>
          <a:p>
            <a:pPr lvl="1"/>
            <a:r>
              <a:rPr lang="en-US" dirty="0"/>
              <a:t>identify what is wrong/missing/duplicated, engaging with authors in case of wrong or missing material;</a:t>
            </a:r>
          </a:p>
          <a:p>
            <a:pPr lvl="1"/>
            <a:r>
              <a:rPr lang="en-US" dirty="0"/>
              <a:t>stick to the  official list of detector names; Ed. Board members are asked to apply the needed  modifications (there are too many different acronyms used in the document)</a:t>
            </a:r>
          </a:p>
          <a:p>
            <a:pPr lvl="1"/>
            <a:r>
              <a:rPr lang="en-US" dirty="0"/>
              <a:t>request that plots are accompanied by appropriate metadata.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56BAA-461A-5994-9D94-F03BC4973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76501-5A90-A618-B550-CDE0D0073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F4E5B-CE6C-3EA5-419E-67962C102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0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1BAFF-8041-7754-62FA-CB6F1C58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complete?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83AD3-9817-A4FF-704D-400558856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Authors were asked to say when their sections are ready, and the results are here: </a:t>
            </a:r>
            <a:r>
              <a:rPr lang="en-US" sz="1800" dirty="0">
                <a:hlinkClick r:id="rId2"/>
              </a:rPr>
              <a:t>https://docs.google.com/spreadsheets/d/1pQ9q1Iyc_fTVr4E9OKRbpS9lwiBehIIr7jo8zdlBY5U/edit?usp=sharing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8D232-5697-D1A1-F53A-5F32DF7C3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037E7-5548-489B-B7F5-BE12AD48D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CB4A5-6258-B59A-D74D-CC5E6012E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07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CBA11-D821-5E12-3EE8-EE02363D5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Editorial Board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D9C14-EDDA-C92E-2F0C-257BD03DD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Chapter 2 (requirements) Silvia</a:t>
            </a:r>
          </a:p>
          <a:p>
            <a:r>
              <a:rPr lang="en-US" dirty="0"/>
              <a:t>Chapter 4 Physics/Simulation Olga, Rosario</a:t>
            </a:r>
          </a:p>
          <a:p>
            <a:r>
              <a:rPr lang="en-US" dirty="0"/>
              <a:t>3.1 General Detector Considerations and Operations Challenges  Yulia</a:t>
            </a:r>
          </a:p>
          <a:p>
            <a:r>
              <a:rPr lang="en-US" dirty="0"/>
              <a:t>3.2.1 Introduction 				Rosario</a:t>
            </a:r>
          </a:p>
          <a:p>
            <a:r>
              <a:rPr lang="en-US" dirty="0"/>
              <a:t>3.2.2 Magnet 				John</a:t>
            </a:r>
          </a:p>
          <a:p>
            <a:r>
              <a:rPr lang="en-US" dirty="0"/>
              <a:t>3.2.3 Tracking 				Zhenyu</a:t>
            </a:r>
          </a:p>
          <a:p>
            <a:r>
              <a:rPr lang="en-US" dirty="0"/>
              <a:t>3.2.4 Particle Identification 			Zhenyu</a:t>
            </a:r>
          </a:p>
          <a:p>
            <a:r>
              <a:rPr lang="en-US" dirty="0"/>
              <a:t>3.2.5 Electromagnetic Calorimetry		John</a:t>
            </a:r>
          </a:p>
          <a:p>
            <a:r>
              <a:rPr lang="en-US" dirty="0"/>
              <a:t>3.2.6 Hadronic Calorimetry                  		Silvia</a:t>
            </a:r>
          </a:p>
          <a:p>
            <a:r>
              <a:rPr lang="en-US" dirty="0"/>
              <a:t>3.2.7 Far-forward detectors                    		Yulia</a:t>
            </a:r>
          </a:p>
          <a:p>
            <a:r>
              <a:rPr lang="en-US" dirty="0"/>
              <a:t>3.2.8 Far backward detectors                  		Yulia</a:t>
            </a:r>
          </a:p>
          <a:p>
            <a:r>
              <a:rPr lang="en-US" dirty="0"/>
              <a:t>3.2.9 Polarimeters                                   		Silvia</a:t>
            </a:r>
          </a:p>
          <a:p>
            <a:r>
              <a:rPr lang="en-US" dirty="0"/>
              <a:t>3.2.10 Readout Electronics and Data Acquisition  	John</a:t>
            </a:r>
          </a:p>
          <a:p>
            <a:r>
              <a:rPr lang="en-US" dirty="0"/>
              <a:t>3.2.11 Software and Computing            		Olga</a:t>
            </a:r>
          </a:p>
          <a:p>
            <a:r>
              <a:rPr lang="en-US" dirty="0"/>
              <a:t>3.3 Detector Integration                        		Silvia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6614E-8E9D-FD03-7EDA-51C8837F7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758EF-A5A2-D240-1FE9-7F8E98AA8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46A3F-C6CF-6913-3113-5B8F82913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89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D2058-CAE9-2E9B-3EC2-DEB0791C4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what do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FBE67-1EAD-0439-937A-B490B961D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think we can directly modify the text in Overleaf if the mods are grammatical or organizational and don’t change the meaning</a:t>
            </a:r>
          </a:p>
          <a:p>
            <a:r>
              <a:rPr lang="en-US" dirty="0"/>
              <a:t>If we need to change the meaning or intent of the text, we’ll have to contact the authors; if it’s possible to make a proposed change to them, it will probably go faster</a:t>
            </a:r>
          </a:p>
          <a:p>
            <a:r>
              <a:rPr lang="en-US" dirty="0"/>
              <a:t>In either case, we will have to contact the authors when we’re finished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CF9C8-38BB-8307-FBAB-7CCF5B9F5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5BA1D-3AF3-261B-3C72-A875546A3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46152-581E-0343-2C9B-FFAF1823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30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B63AD-61B4-45BE-1F75-3CE52EF69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353E2-7BB6-0541-9265-9083A141F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SVT for Silicon Vertex Tracker</a:t>
            </a:r>
            <a:br>
              <a:rPr lang="en-US" dirty="0"/>
            </a:br>
            <a:r>
              <a:rPr lang="en-US" dirty="0" err="1"/>
              <a:t>CyMBaL</a:t>
            </a:r>
            <a:r>
              <a:rPr lang="en-US" dirty="0"/>
              <a:t> - for the cylindrical MM</a:t>
            </a:r>
            <a:br>
              <a:rPr lang="en-US" dirty="0"/>
            </a:br>
            <a:r>
              <a:rPr lang="el-GR" dirty="0"/>
              <a:t>μ</a:t>
            </a:r>
            <a:r>
              <a:rPr lang="en-US" dirty="0"/>
              <a:t>RWELL-BOT - for the external MPGDs</a:t>
            </a:r>
            <a:br>
              <a:rPr lang="en-US" dirty="0"/>
            </a:br>
            <a:r>
              <a:rPr lang="el-GR" dirty="0"/>
              <a:t>μ</a:t>
            </a:r>
            <a:r>
              <a:rPr lang="en-US" dirty="0"/>
              <a:t>RWELL-ECT - for the disk MPGDs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BTOF - for the barrel AC-LGAD TOF</a:t>
            </a:r>
            <a:br>
              <a:rPr lang="en-US" dirty="0"/>
            </a:br>
            <a:r>
              <a:rPr lang="en-US" dirty="0"/>
              <a:t>FTOF - for the forward endcap AC-LGAD TOF</a:t>
            </a:r>
            <a:br>
              <a:rPr lang="en-US" dirty="0"/>
            </a:br>
            <a:r>
              <a:rPr lang="en-US" dirty="0" err="1"/>
              <a:t>pfRICH</a:t>
            </a:r>
            <a:r>
              <a:rPr lang="en-US" dirty="0"/>
              <a:t> - for the backward endcap RICH</a:t>
            </a:r>
            <a:br>
              <a:rPr lang="en-US" dirty="0"/>
            </a:br>
            <a:r>
              <a:rPr lang="en-US" dirty="0" err="1"/>
              <a:t>hpDIRC</a:t>
            </a:r>
            <a:r>
              <a:rPr lang="en-US" dirty="0"/>
              <a:t> - for the barrel DIRC</a:t>
            </a:r>
            <a:br>
              <a:rPr lang="en-US" dirty="0"/>
            </a:br>
            <a:r>
              <a:rPr lang="en-US" dirty="0" err="1"/>
              <a:t>dRICH</a:t>
            </a:r>
            <a:r>
              <a:rPr lang="en-US" dirty="0"/>
              <a:t> - for the forward endcap RICH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EEEMCal</a:t>
            </a:r>
            <a:r>
              <a:rPr lang="en-US" dirty="0"/>
              <a:t> - for the backward endcap </a:t>
            </a:r>
            <a:r>
              <a:rPr lang="en-US" dirty="0" err="1"/>
              <a:t>EMcal</a:t>
            </a:r>
            <a:br>
              <a:rPr lang="en-US" dirty="0"/>
            </a:br>
            <a:r>
              <a:rPr lang="en-US" dirty="0"/>
              <a:t>BIC - for the barrel endcap </a:t>
            </a:r>
            <a:r>
              <a:rPr lang="en-US" dirty="0" err="1"/>
              <a:t>EMcal</a:t>
            </a:r>
            <a:br>
              <a:rPr lang="en-US" dirty="0"/>
            </a:br>
            <a:r>
              <a:rPr lang="en-US" dirty="0"/>
              <a:t>FEMC - for the forward endcap </a:t>
            </a:r>
            <a:r>
              <a:rPr lang="en-US" dirty="0" err="1"/>
              <a:t>EMcal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nHCal</a:t>
            </a:r>
            <a:r>
              <a:rPr lang="en-US" dirty="0"/>
              <a:t> - for the backward endcap </a:t>
            </a:r>
            <a:r>
              <a:rPr lang="en-US" dirty="0" err="1"/>
              <a:t>Hcal</a:t>
            </a:r>
            <a:br>
              <a:rPr lang="en-US" dirty="0"/>
            </a:br>
            <a:r>
              <a:rPr lang="en-US" dirty="0" err="1"/>
              <a:t>BHCal</a:t>
            </a:r>
            <a:r>
              <a:rPr lang="en-US" dirty="0"/>
              <a:t> - for the barrel endcap </a:t>
            </a:r>
            <a:r>
              <a:rPr lang="en-US" dirty="0" err="1"/>
              <a:t>Hcal</a:t>
            </a:r>
            <a:br>
              <a:rPr lang="en-US" dirty="0"/>
            </a:br>
            <a:r>
              <a:rPr lang="en-US" dirty="0" err="1"/>
              <a:t>LFHCal</a:t>
            </a:r>
            <a:r>
              <a:rPr lang="en-US" dirty="0"/>
              <a:t> - for the forward endcap </a:t>
            </a:r>
            <a:r>
              <a:rPr lang="en-US" dirty="0" err="1"/>
              <a:t>Hcal</a:t>
            </a:r>
            <a:br>
              <a:rPr lang="en-US" dirty="0"/>
            </a:br>
            <a:r>
              <a:rPr lang="en-US" dirty="0"/>
              <a:t>and </a:t>
            </a:r>
            <a:r>
              <a:rPr lang="en-US" dirty="0" err="1"/>
              <a:t>LFHCal</a:t>
            </a:r>
            <a:r>
              <a:rPr lang="en-US" dirty="0"/>
              <a:t>-Insert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B0-trackers</a:t>
            </a:r>
            <a:br>
              <a:rPr lang="en-US" dirty="0"/>
            </a:br>
            <a:r>
              <a:rPr lang="en-US" dirty="0"/>
              <a:t>B0-ECal</a:t>
            </a:r>
            <a:br>
              <a:rPr lang="en-US" dirty="0"/>
            </a:br>
            <a:r>
              <a:rPr lang="en-US" dirty="0"/>
              <a:t>RM for the roman Pots</a:t>
            </a:r>
            <a:br>
              <a:rPr lang="en-US" dirty="0"/>
            </a:br>
            <a:r>
              <a:rPr lang="en-US" dirty="0"/>
              <a:t>OMD for the off-momentum detectors</a:t>
            </a:r>
            <a:br>
              <a:rPr lang="en-US" dirty="0"/>
            </a:br>
            <a:r>
              <a:rPr lang="en-US" dirty="0"/>
              <a:t>ZDC for the Zero Degree Calorimeter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Luminosity System formed by the DPD (direct photon detector)  and the PS (pair spectrometers) which include </a:t>
            </a:r>
            <a:r>
              <a:rPr lang="en-US" dirty="0" err="1"/>
              <a:t>PSTrack</a:t>
            </a:r>
            <a:r>
              <a:rPr lang="en-US" dirty="0"/>
              <a:t> and </a:t>
            </a:r>
            <a:r>
              <a:rPr lang="en-US" dirty="0" err="1"/>
              <a:t>PSCal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Low-Q2 Tagger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5002A-7527-17DB-9F33-10C3BCA2A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2025-12-04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81FD2-CC97-7A94-DDFC-EB35A79A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preTDR Editorisl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38513-4D0E-A78B-08B3-CE1482BE4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1589C-E703-044C-B732-0A5D3C1F72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84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95AD09B-5AF1-1948-A4B8-2BC2A56AD542}" vid="{A80930E5-CEBF-EC44-A7DC-E2B93E24DB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553</Words>
  <Application>Microsoft Macintosh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Aptos Display</vt:lpstr>
      <vt:lpstr>Arial</vt:lpstr>
      <vt:lpstr>Office Theme</vt:lpstr>
      <vt:lpstr>Editorial Board Activities December-January</vt:lpstr>
      <vt:lpstr>preTDR timeline</vt:lpstr>
      <vt:lpstr>What is complete?</vt:lpstr>
      <vt:lpstr>Editorial Board assignments</vt:lpstr>
      <vt:lpstr>But what do we do?</vt:lpstr>
      <vt:lpstr>Detector names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Haggerty, John</dc:creator>
  <cp:lastModifiedBy>Haggerty, John</cp:lastModifiedBy>
  <cp:revision>3</cp:revision>
  <dcterms:created xsi:type="dcterms:W3CDTF">2025-12-04T15:45:29Z</dcterms:created>
  <dcterms:modified xsi:type="dcterms:W3CDTF">2025-12-04T16:18:24Z</dcterms:modified>
</cp:coreProperties>
</file>