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09"/>
    <p:restoredTop sz="94640"/>
  </p:normalViewPr>
  <p:slideViewPr>
    <p:cSldViewPr snapToGrid="0">
      <p:cViewPr>
        <p:scale>
          <a:sx n="192" d="100"/>
          <a:sy n="192" d="100"/>
        </p:scale>
        <p:origin x="269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70154-E64F-0543-92A3-8D59DD0FFAAD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3EB1E-D852-6449-AB27-A94BDE42A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6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TB effective day on 5th November when access to set up area will occur. Beam will be for 19 days. </a:t>
            </a:r>
          </a:p>
          <a:p>
            <a:r>
              <a:rPr lang="en-US" dirty="0"/>
              <a:t>5 people spread out over 3 weeks.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D3EB1E-D852-6449-AB27-A94BDE42AA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33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A77EA-E2C3-D38D-B9D7-0218CD480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EC3FC3-FFEC-7E42-4882-FCD74CEC7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63F33-E200-6906-E07B-A8E26B89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DEEBF-D78E-9581-EC08-1FC45E133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6A5F4-FFA8-D7FE-F782-8BA8A1A17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5C60B-14B6-45CB-9BA3-FD69DA0DA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239961-EC68-23C6-72B3-5829477DC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63920-5230-5224-A42C-00D4826D1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02420-DFDB-2B97-07F5-7BEB7516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26041-C6B8-52C2-9ED2-193966F8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6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E80D2F-1EC0-783F-D69E-ED7D764E5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EF54C-35E4-2010-F5C2-2672C4EF5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8FA26-4053-F714-2399-C0B931D62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A1411-9414-AB93-21F7-0F24D827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683EA-3AFE-AE6A-53C1-55F48554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D732B-8CEF-C93C-C954-0309CA17B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F1A3-8D6E-6F9E-32A5-022682BEF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A3A5E-E51F-9910-DA58-F1DEDE267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CFA83-974F-B453-683C-A38D3BB8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596F7-3F91-2C52-47D3-C9957337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7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149F-6360-1CE3-413E-1FED2FEA3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579E2-7C16-3CA5-0B43-D9C29CF2F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D2BDE-E54F-85D6-72DF-B3947D504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AE265-1917-609C-E2A4-9D00F7B52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F809-D361-0CBB-335E-7CF090B9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5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BA2C4-9B30-7F86-43CB-8BD71F49A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CED2-6DA9-AEB5-DA86-740C105C2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16068-832A-136A-BBD3-73D90F4D5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46D17-8140-7AD5-F799-0AA57A29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2D2D7-3FC7-FC16-1FE7-08B5DE1D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4225E-94D9-B65B-1A93-FCF375EF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2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237B6-A6DE-AC5C-38AD-C0D0266B3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74060-D9AD-0D50-5AEE-300FE8B2D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0D1DC-6EFC-CD85-84A7-EF343C0D5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CCA15-74E4-B5D3-2FEF-924BE14B2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661E6-8566-3C7E-10F1-FA2A37D06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E6B1F7-9EE1-E12A-6E7F-9946BFF12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A4E54-05BC-3FD4-542F-479783D7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B8A59-1535-3AEE-FBD6-DD7CD7F9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4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85B6-8187-68F9-8D27-1EE06768D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452E7D-A37A-40CE-BFDF-E4FA771AB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865DB0-1F42-6970-718D-EDA627B9B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D79FF-C075-D3BE-1951-8684E2A2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5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C2F855-6669-9DED-5056-D638C37F6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DE9780-F710-8922-B174-A78CC7CD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8E6C5-B5AE-A6FB-291E-B4934423B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3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49B97-05D7-9C2D-301B-1A41C67D7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081F8-86F1-2CCF-3063-0AF680530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59336-6D02-7364-45FF-97138C44D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19064-BC0A-6D70-1C23-84ED746DB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8F8D8-AD91-A33C-E485-5873FE7EF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4F531-D620-790C-47F5-ADB6E8F6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4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793E5-783F-BD2B-4747-F3339E5D5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08B63-2480-497B-7CB9-736360848E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CADAA-43D5-04D6-3319-C78D5EF13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E41D9-86B5-F5A4-B54E-E4D9399A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8A032-71A0-84D2-A9C6-22ECD30C5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81821-7AB1-A9C9-84AD-3827CE0E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7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D282BE-4562-D9DA-8F90-D635A370D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2CE0B-F45F-1E70-F8EE-61B436D01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0A1DF-F9EC-658D-84C1-218DC8341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CE19E-42F9-384A-BCC3-9EF836311ED0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0E7F2-7C50-55CF-0BC6-576C6C200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5C98C-F933-293A-18E8-BC0C84C2A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C68D89-9918-5049-AC1A-4C78419A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7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A052-03E8-0833-8317-96BB3D35A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Double thin gap MPGD tracker CERN test beam prep, 2025</a:t>
            </a:r>
          </a:p>
        </p:txBody>
      </p:sp>
    </p:spTree>
    <p:extLst>
      <p:ext uri="{BB962C8B-B14F-4D97-AF65-F5344CB8AC3E}">
        <p14:creationId xmlns:p14="http://schemas.microsoft.com/office/powerpoint/2010/main" val="91397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DFA6EA-9BDB-4317-F2F7-F100EC24348D}"/>
              </a:ext>
            </a:extLst>
          </p:cNvPr>
          <p:cNvSpPr txBox="1"/>
          <p:nvPr/>
        </p:nvSpPr>
        <p:spPr>
          <a:xfrm>
            <a:off x="199697" y="157656"/>
            <a:ext cx="11151475" cy="6588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n-US" sz="1800" b="1" i="0" u="sng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Funding profile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(FY 25)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endParaRPr lang="en-US" sz="1800" b="1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JLAB : Travel – 18K USD</a:t>
            </a: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  <a:buNone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                   Shipping – 6K USD</a:t>
            </a: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  <a:buNone/>
            </a:pPr>
            <a:endParaRPr lang="en-US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285750" indent="-285750"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UVA  : Travel – 12.3 K USD</a:t>
            </a: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</a:pPr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r>
              <a:rPr lang="en-US" sz="1800" b="1" i="0" u="sng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CERN test beam period : 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endParaRPr lang="en-US" sz="1800" b="1" i="0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November 3, 2025 – November 26, 2025</a:t>
            </a: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285750" indent="-285750" algn="l" rtl="0" fontAlgn="base">
              <a:lnSpc>
                <a:spcPts val="1657"/>
              </a:lnSpc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Travel plan : Be there by November 3 with the equipment</a:t>
            </a: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</a:pPr>
            <a:endParaRPr lang="en-US" sz="180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n-US" sz="1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n-US" sz="1800" b="1" i="0" u="sng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List and Shipment of equipment :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285750" indent="-285750" algn="l" rtl="0" fontAlgn="base">
              <a:lnSpc>
                <a:spcPts val="1657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 do : Find the exact list, shipment weight and coordinate shipment from JLAB to CERN</a:t>
            </a:r>
          </a:p>
          <a:p>
            <a:pPr marL="742950" lvl="1" indent="-285750" fontAlgn="base">
              <a:lnSpc>
                <a:spcPts val="1657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600" i="1" dirty="0">
                <a:solidFill>
                  <a:srgbClr val="000000"/>
                </a:solidFill>
                <a:latin typeface="Aptos" panose="020B0004020202020204" pitchFamily="34" charset="0"/>
              </a:rPr>
              <a:t>Sourav Tarafdar will find out the shipment</a:t>
            </a:r>
            <a:endParaRPr lang="en-US" sz="1600" i="1" u="none" strike="noStrike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rtl="0" fontAlgn="base">
              <a:lnSpc>
                <a:spcPts val="1657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i="0" u="none" strike="noStrike" dirty="0"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Cut off date for shipment to CERN :  Will find out later and it depends on getting back detector from UVA</a:t>
            </a:r>
            <a:r>
              <a:rPr lang="en-US" sz="1800" i="0" dirty="0"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285750" indent="-285750" algn="l" rtl="0" fontAlgn="base">
              <a:lnSpc>
                <a:spcPts val="1657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i="1" u="sng" dirty="0">
                <a:latin typeface="Aptos" panose="020B0004020202020204" pitchFamily="34" charset="0"/>
              </a:rPr>
              <a:t>List of items to be shipped</a:t>
            </a:r>
          </a:p>
          <a:p>
            <a:pPr marL="800100" lvl="1" indent="-342900" fontAlgn="base">
              <a:lnSpc>
                <a:spcPts val="1657"/>
              </a:lnSpc>
              <a:buFont typeface="+mj-lt"/>
              <a:buAutoNum type="arabicPeriod"/>
            </a:pPr>
            <a:r>
              <a:rPr lang="en-US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SRS system </a:t>
            </a:r>
            <a:r>
              <a:rPr lang="en-US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800100" lvl="1" indent="-342900" fontAlgn="base">
              <a:lnSpc>
                <a:spcPts val="1657"/>
              </a:lnSpc>
              <a:buFont typeface="+mj-lt"/>
              <a:buAutoNum type="arabicPeriod"/>
            </a:pPr>
            <a:r>
              <a:rPr lang="en-US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DAQ computer with monitor</a:t>
            </a:r>
            <a:r>
              <a:rPr lang="en-US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800100" lvl="1" indent="-342900" fontAlgn="base">
              <a:lnSpc>
                <a:spcPts val="1657"/>
              </a:lnSpc>
              <a:buFont typeface="+mj-lt"/>
              <a:buAutoNum type="arabicPeriod"/>
            </a:pPr>
            <a:r>
              <a:rPr lang="en-US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30cm x 30 cm active area double sided thin gap prototype </a:t>
            </a:r>
            <a:r>
              <a:rPr lang="en-US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800100" lvl="1" indent="-342900" fontAlgn="base">
              <a:lnSpc>
                <a:spcPts val="1657"/>
              </a:lnSpc>
              <a:buFont typeface="+mj-lt"/>
              <a:buAutoNum type="arabicPeriod"/>
            </a:pPr>
            <a:r>
              <a:rPr lang="en-US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GEM reference tracker</a:t>
            </a:r>
            <a:r>
              <a:rPr lang="en-US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800100" lvl="1" indent="-342900" fontAlgn="base">
              <a:lnSpc>
                <a:spcPts val="1657"/>
              </a:lnSpc>
              <a:buFont typeface="+mj-lt"/>
              <a:buAutoNum type="arabicPeriod"/>
            </a:pPr>
            <a:r>
              <a:rPr lang="en-US" i="1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Support structure for the setup</a:t>
            </a:r>
            <a:r>
              <a:rPr lang="en-US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</a:pP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</a:pP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78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66DC-0117-672A-4E48-26B159B08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59" y="324452"/>
            <a:ext cx="10515600" cy="53876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Work plans (?)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C6C6B3-7F9C-2AD1-43A3-21116ADB1740}"/>
              </a:ext>
            </a:extLst>
          </p:cNvPr>
          <p:cNvSpPr txBox="1"/>
          <p:nvPr/>
        </p:nvSpPr>
        <p:spPr>
          <a:xfrm>
            <a:off x="325820" y="989341"/>
            <a:ext cx="112460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Prototype final assembly  (Funding profile from FY 24 funds)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Travel to UVA for mounting </a:t>
            </a:r>
            <a:r>
              <a:rPr lang="en-US" dirty="0" err="1"/>
              <a:t>mRWELL</a:t>
            </a:r>
            <a:r>
              <a:rPr lang="en-US" dirty="0"/>
              <a:t> on GEM+ cathode block – Date and personnel (?)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Bring the prototype to JLAB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leakage test and HV test of the entire prototype in UVA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Prepare DAQ (probably CODA ? ) (Funding profile from current FY 25 funds for only labor)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JLAB computer and UVA computer.  Responsible person - </a:t>
            </a:r>
            <a:r>
              <a:rPr lang="en-US" dirty="0" err="1"/>
              <a:t>Xinzhan</a:t>
            </a:r>
            <a:r>
              <a:rPr lang="en-US" dirty="0"/>
              <a:t>  . Huong will find if UVA computer can be sent to CERN.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Prepare support structure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Raw material exist ? No funds for buying items to prepare support structure . Responsible person to design – Seung Joon and Kondo will come up with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050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72BB0-F211-82D8-2361-FAD7A5D60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D976-8098-BA40-8A0A-E7AE0271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59" y="324452"/>
            <a:ext cx="10515600" cy="53876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Work plans (?)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6F7C31-3F46-98A6-A911-9A1D0A3218F4}"/>
              </a:ext>
            </a:extLst>
          </p:cNvPr>
          <p:cNvSpPr txBox="1"/>
          <p:nvPr/>
        </p:nvSpPr>
        <p:spPr>
          <a:xfrm>
            <a:off x="199696" y="863217"/>
            <a:ext cx="1124606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Shipment from JLAB to CERN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S.T will start gathering information from JLAB shipment. Need to make sure the items arrive at CERN well before the start of test beam, at least 1 week prior. </a:t>
            </a:r>
            <a:r>
              <a:rPr lang="en-US" dirty="0">
                <a:solidFill>
                  <a:srgbClr val="FF0000"/>
                </a:solidFill>
              </a:rPr>
              <a:t>What should be our cut off date for postponing the test beam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/>
              <a:t>CERN shifts</a:t>
            </a:r>
          </a:p>
          <a:p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 people from JLAB for 3 weeks, </a:t>
            </a:r>
            <a:r>
              <a:rPr lang="en-US" dirty="0">
                <a:solidFill>
                  <a:srgbClr val="FF0000"/>
                </a:solidFill>
              </a:rPr>
              <a:t>third person possible (?) for a week at least. </a:t>
            </a:r>
            <a:r>
              <a:rPr lang="en-US" dirty="0"/>
              <a:t>FY25 funds is for 2 people for 2 weeks but can be stretched to 3 weeks.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 people from UVA for (?) weeks. FY25 funds is for 2 people for 2 weeks. </a:t>
            </a:r>
            <a:r>
              <a:rPr lang="en-US" dirty="0">
                <a:solidFill>
                  <a:srgbClr val="FF0000"/>
                </a:solidFill>
              </a:rPr>
              <a:t>Can it be stretched to another week for at least 1 person(?)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Need for someone to take care of gas supply and hooking up gas lines to DUT at CERN - Kondo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Need to ship the items back from CERN. </a:t>
            </a:r>
          </a:p>
          <a:p>
            <a:pPr lvl="1"/>
            <a:endParaRPr lang="en-US" dirty="0"/>
          </a:p>
          <a:p>
            <a:r>
              <a:rPr lang="en-US" b="1" dirty="0"/>
              <a:t>Data Quality in Test Beam. - Kondo and shift members</a:t>
            </a:r>
          </a:p>
          <a:p>
            <a:r>
              <a:rPr lang="en-US" b="1" dirty="0"/>
              <a:t>Improve raw APV data visualization on CODA during run time - </a:t>
            </a:r>
            <a:r>
              <a:rPr lang="en-US" b="1" dirty="0" err="1"/>
              <a:t>Xinzhan</a:t>
            </a:r>
            <a:endParaRPr lang="en-US" dirty="0"/>
          </a:p>
          <a:p>
            <a:r>
              <a:rPr lang="en-US" b="1" dirty="0"/>
              <a:t>Data analysis </a:t>
            </a:r>
          </a:p>
          <a:p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Xinzhan</a:t>
            </a:r>
            <a:r>
              <a:rPr lang="en-US" dirty="0"/>
              <a:t> may help to set it up, UVA students and S.T will actively participate.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5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76F3-9D84-16A8-782C-20CC761B2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972"/>
          </a:xfrm>
        </p:spPr>
        <p:txBody>
          <a:bodyPr/>
          <a:lstStyle/>
          <a:p>
            <a:r>
              <a:rPr lang="en-US" dirty="0"/>
              <a:t>Types of measurement @ CERN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9FE36-D8D8-0BD7-2279-3CE4A23E84C3}"/>
              </a:ext>
            </a:extLst>
          </p:cNvPr>
          <p:cNvSpPr txBox="1"/>
          <p:nvPr/>
        </p:nvSpPr>
        <p:spPr>
          <a:xfrm>
            <a:off x="304800" y="1269232"/>
            <a:ext cx="1062161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Without  B field –</a:t>
            </a:r>
          </a:p>
          <a:p>
            <a:pPr lvl="1"/>
            <a:r>
              <a:rPr lang="en-US" dirty="0"/>
              <a:t>Using ArCO2(80:20) gas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/>
              <a:t>HV scan (eff. Studies, double hit efficiency,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/>
              <a:t> position resolution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Same measurement using isobutane (?) May be not.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With B field</a:t>
            </a:r>
          </a:p>
          <a:p>
            <a:r>
              <a:rPr lang="en-US" dirty="0"/>
              <a:t>  Same set of measurement as above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Hoping to have permanent set up inside Magnet. 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4840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548</Words>
  <Application>Microsoft Macintosh PowerPoint</Application>
  <PresentationFormat>Widescreen</PresentationFormat>
  <Paragraphs>77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Segoe UI</vt:lpstr>
      <vt:lpstr>Office Theme</vt:lpstr>
      <vt:lpstr>Double thin gap MPGD tracker CERN test beam prep, 2025</vt:lpstr>
      <vt:lpstr>PowerPoint Presentation</vt:lpstr>
      <vt:lpstr>Work plans (?)</vt:lpstr>
      <vt:lpstr>Work plans (?)</vt:lpstr>
      <vt:lpstr>Types of measurement @ CERN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Sourav Tarafdar</dc:creator>
  <cp:lastModifiedBy>Sourav Tarafdar</cp:lastModifiedBy>
  <cp:revision>7</cp:revision>
  <dcterms:created xsi:type="dcterms:W3CDTF">2025-09-08T23:59:08Z</dcterms:created>
  <dcterms:modified xsi:type="dcterms:W3CDTF">2025-09-09T21:58:37Z</dcterms:modified>
</cp:coreProperties>
</file>