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9"/>
  </p:notesMasterIdLst>
  <p:sldIdLst>
    <p:sldId id="4758" r:id="rId5"/>
    <p:sldId id="4771" r:id="rId6"/>
    <p:sldId id="4777" r:id="rId7"/>
    <p:sldId id="4779" r:id="rId8"/>
    <p:sldId id="5972" r:id="rId9"/>
    <p:sldId id="5967" r:id="rId10"/>
    <p:sldId id="5982" r:id="rId11"/>
    <p:sldId id="5981" r:id="rId12"/>
    <p:sldId id="5983" r:id="rId13"/>
    <p:sldId id="5984" r:id="rId14"/>
    <p:sldId id="5971" r:id="rId15"/>
    <p:sldId id="4778" r:id="rId16"/>
    <p:sldId id="4774" r:id="rId17"/>
    <p:sldId id="47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724" autoAdjust="0"/>
  </p:normalViewPr>
  <p:slideViewPr>
    <p:cSldViewPr snapToGrid="0">
      <p:cViewPr varScale="1">
        <p:scale>
          <a:sx n="113" d="100"/>
          <a:sy n="113" d="100"/>
        </p:scale>
        <p:origin x="489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F7FA5F5-4A14-EA41-87C9-7867F7DC6D20}"/>
              </a:ext>
            </a:extLst>
          </p:cNvPr>
          <p:cNvSpPr txBox="1"/>
          <p:nvPr userDrawn="1"/>
        </p:nvSpPr>
        <p:spPr>
          <a:xfrm>
            <a:off x="368933" y="6577288"/>
            <a:ext cx="421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EIC CD-3A Review, November 14-16,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487EC-0BE4-E045-8215-C57AE9AE4102}"/>
              </a:ext>
            </a:extLst>
          </p:cNvPr>
          <p:cNvSpPr txBox="1"/>
          <p:nvPr userDrawn="1"/>
        </p:nvSpPr>
        <p:spPr>
          <a:xfrm>
            <a:off x="4217926" y="6569102"/>
            <a:ext cx="37561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R. Sharma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3751"/>
            <a:ext cx="11499925" cy="82517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1609"/>
            <a:ext cx="11499925" cy="486585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45A4DB-8197-4F27-BE59-FDF24299C61C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TIC 10/6/25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5B1C6-3C82-4576-88F8-2AD0C3339FF5}"/>
              </a:ext>
            </a:extLst>
          </p:cNvPr>
          <p:cNvSpPr txBox="1"/>
          <p:nvPr userDrawn="1"/>
        </p:nvSpPr>
        <p:spPr>
          <a:xfrm>
            <a:off x="4306873" y="6490193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R. Wimmer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Integration, Installation and Infrastructure (Triple I Group)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Roland Wimmer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/>
              <a:t>TIC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CA7A1-202F-A784-EAD3-53A3A5FE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55D70-2748-F04C-D333-7787BA51A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Assembly &amp;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16AF2-F6EF-38DE-0C64-2E641F5AC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7"/>
            <a:ext cx="5422370" cy="2176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Step 8: Install plates from the cradles to the Inner Support Rings to lock the barrel EMCal in place and remove the installation tooling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EE788C6-31FC-5D4B-1C6E-086B65C928EE}"/>
              </a:ext>
            </a:extLst>
          </p:cNvPr>
          <p:cNvSpPr txBox="1">
            <a:spLocks/>
          </p:cNvSpPr>
          <p:nvPr/>
        </p:nvSpPr>
        <p:spPr>
          <a:xfrm>
            <a:off x="6307667" y="981077"/>
            <a:ext cx="5422370" cy="1786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Step 9: Assembly and installation is complete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BBBDBF-7AC2-E15B-DFF0-77496B7CF0BC}"/>
              </a:ext>
            </a:extLst>
          </p:cNvPr>
          <p:cNvCxnSpPr/>
          <p:nvPr/>
        </p:nvCxnSpPr>
        <p:spPr>
          <a:xfrm flipV="1">
            <a:off x="6146799" y="996950"/>
            <a:ext cx="0" cy="4864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CDEACBD-D048-BA3B-B2DB-2DF4F662D2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5217" y="1456267"/>
            <a:ext cx="4899952" cy="4758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7B3833-014A-CE17-8A3A-674A87A27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65" y="1932133"/>
            <a:ext cx="5248275" cy="40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72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D56773-DF90-5FC0-602F-ED696AD3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049" y="1030022"/>
            <a:ext cx="7227376" cy="4797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A84EB-79AA-560D-CF52-938BB5E2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– GST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E1C14-D303-B2E9-1FC2-539B275856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476717" cy="5065713"/>
          </a:xfrm>
        </p:spPr>
        <p:txBody>
          <a:bodyPr>
            <a:normAutofit/>
          </a:bodyPr>
          <a:lstStyle/>
          <a:p>
            <a:r>
              <a:rPr lang="en-US" sz="2000" dirty="0"/>
              <a:t>The GST support will feature 2 brackets on each end that extend outward to the barrel EMCal’s supporting channel </a:t>
            </a:r>
          </a:p>
          <a:p>
            <a:r>
              <a:rPr lang="en-US" sz="2000" dirty="0"/>
              <a:t>These brackets will allow for the finer adjustment needed for the GST and inner trackers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5E499D-FABA-899F-C0C6-820405CFAB6D}"/>
              </a:ext>
            </a:extLst>
          </p:cNvPr>
          <p:cNvCxnSpPr>
            <a:cxnSpLocks/>
          </p:cNvCxnSpPr>
          <p:nvPr/>
        </p:nvCxnSpPr>
        <p:spPr>
          <a:xfrm>
            <a:off x="9745134" y="3153833"/>
            <a:ext cx="1265766" cy="186267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CE6FCD-7C4D-2628-C299-D8744BFB4DD1}"/>
              </a:ext>
            </a:extLst>
          </p:cNvPr>
          <p:cNvCxnSpPr>
            <a:cxnSpLocks/>
          </p:cNvCxnSpPr>
          <p:nvPr/>
        </p:nvCxnSpPr>
        <p:spPr>
          <a:xfrm flipV="1">
            <a:off x="9795934" y="3983567"/>
            <a:ext cx="1054099" cy="46566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0C2007-F34F-D8E2-E33B-36F1DC4F9293}"/>
              </a:ext>
            </a:extLst>
          </p:cNvPr>
          <p:cNvCxnSpPr>
            <a:cxnSpLocks/>
          </p:cNvCxnSpPr>
          <p:nvPr/>
        </p:nvCxnSpPr>
        <p:spPr>
          <a:xfrm>
            <a:off x="5685367" y="2942167"/>
            <a:ext cx="965200" cy="0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36D311-7378-7317-5574-D933668DBD32}"/>
              </a:ext>
            </a:extLst>
          </p:cNvPr>
          <p:cNvCxnSpPr>
            <a:cxnSpLocks/>
          </p:cNvCxnSpPr>
          <p:nvPr/>
        </p:nvCxnSpPr>
        <p:spPr>
          <a:xfrm>
            <a:off x="5685367" y="3589867"/>
            <a:ext cx="901700" cy="228600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51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53DC-E7F6-2CA6-8609-012807D6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33866"/>
            <a:ext cx="11499925" cy="676894"/>
          </a:xfrm>
        </p:spPr>
        <p:txBody>
          <a:bodyPr/>
          <a:lstStyle/>
          <a:p>
            <a:r>
              <a:rPr lang="en-US" dirty="0"/>
              <a:t>Services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14C0A-B257-52A2-E6D4-E70B6BF19E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8347604" cy="5065713"/>
          </a:xfrm>
        </p:spPr>
        <p:txBody>
          <a:bodyPr>
            <a:normAutofit/>
          </a:bodyPr>
          <a:lstStyle/>
          <a:p>
            <a:r>
              <a:rPr lang="en-US" sz="2000" dirty="0"/>
              <a:t>Currently looking into how best to route services around pfRICH and </a:t>
            </a:r>
            <a:r>
              <a:rPr lang="en-US" sz="2000" dirty="0" err="1"/>
              <a:t>EEEMCal</a:t>
            </a:r>
            <a:endParaRPr lang="en-US" sz="2000" dirty="0"/>
          </a:p>
          <a:p>
            <a:r>
              <a:rPr lang="en-US" sz="2000" dirty="0"/>
              <a:t>Two phi split ideas are shown to the right, these give more space around the </a:t>
            </a:r>
            <a:r>
              <a:rPr lang="en-US" sz="2000" dirty="0" err="1"/>
              <a:t>EEEMCal</a:t>
            </a:r>
            <a:r>
              <a:rPr lang="en-US" sz="2000" dirty="0"/>
              <a:t>, however routing the services from the detectors to these trays seems impossible. We will make some mockups to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3B3E5-7D21-632E-D12E-50F6063FF7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6733" y="811212"/>
            <a:ext cx="3418946" cy="3278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EEE272-B962-2B51-CC07-DB227FD8F1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9424" y="3009900"/>
            <a:ext cx="3303723" cy="3281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B1E37F-0A1A-28BF-AD3D-23B8A29CC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3" y="2794000"/>
            <a:ext cx="538551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1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E1DE-F6CC-A6D3-E72C-C9CC83C3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3BAFD-C5E9-199C-A93D-10BB8F20B8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Updating the services model according to the mentioned changes</a:t>
            </a:r>
          </a:p>
          <a:p>
            <a:r>
              <a:rPr lang="en-US" sz="2000" dirty="0"/>
              <a:t>Making an updated services model with densities for simulations again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69630-6033-5A21-7F40-E4FAD51E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3035056"/>
            <a:ext cx="9664701" cy="313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40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801C-0B2B-47C7-8528-62EECE13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7" y="2919351"/>
            <a:ext cx="11499925" cy="82517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787515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F5D9-1416-3D29-155F-338A85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Model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E09FD-5FEC-E0C7-5B3B-B1DB47B6B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3470804" cy="5065713"/>
          </a:xfrm>
        </p:spPr>
        <p:txBody>
          <a:bodyPr>
            <a:normAutofit/>
          </a:bodyPr>
          <a:lstStyle/>
          <a:p>
            <a:r>
              <a:rPr lang="en-US" sz="2000" dirty="0"/>
              <a:t>Envelope Updates</a:t>
            </a:r>
          </a:p>
          <a:p>
            <a:r>
              <a:rPr lang="en-US" sz="2000" dirty="0"/>
              <a:t>Barrel EMCal Installation &amp; Support</a:t>
            </a:r>
          </a:p>
          <a:p>
            <a:r>
              <a:rPr lang="en-US" sz="2000" dirty="0"/>
              <a:t>Services Updates</a:t>
            </a: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509D2-EB08-73F7-3C51-24D67EAD27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344" y="681127"/>
            <a:ext cx="8089081" cy="556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6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D3BB-1E4E-60CA-7BF8-26B09B31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Envelope Updates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E0F9A4E-41E3-211B-E371-8E93C5BBC3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237037" cy="5065713"/>
          </a:xfrm>
        </p:spPr>
        <p:txBody>
          <a:bodyPr>
            <a:normAutofit/>
          </a:bodyPr>
          <a:lstStyle/>
          <a:p>
            <a:r>
              <a:rPr lang="en-US" sz="2000" dirty="0"/>
              <a:t>The updated envelopes pdf went out, everyone has access</a:t>
            </a:r>
          </a:p>
          <a:p>
            <a:r>
              <a:rPr lang="en-US" sz="2000" dirty="0"/>
              <a:t>Current changes were recorded in the change log as well as records of previous changes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B92495-DEAF-438E-67C4-1DA77AF03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927" y="749298"/>
            <a:ext cx="3763203" cy="54610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6F0546-D921-81DC-3BA7-7D73EA506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025" y="981075"/>
            <a:ext cx="3057975" cy="361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1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4B03B-52D3-9A0C-7165-AF4D4CC23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AED6-AF78-77F3-96AD-B52744C4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Envelope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41E83-7A57-00FA-67A4-64277FEBEF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795837" cy="5065713"/>
          </a:xfrm>
        </p:spPr>
        <p:txBody>
          <a:bodyPr/>
          <a:lstStyle/>
          <a:p>
            <a:r>
              <a:rPr lang="en-US" dirty="0"/>
              <a:t>Finalized MPGD Disk movement and radius</a:t>
            </a:r>
          </a:p>
          <a:p>
            <a:r>
              <a:rPr lang="en-US" dirty="0"/>
              <a:t>Shifted forward SVT disks towards IP</a:t>
            </a:r>
          </a:p>
          <a:p>
            <a:r>
              <a:rPr lang="en-US" dirty="0"/>
              <a:t>Shifted ToF disk towards IP and made radius smaller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BD5E0-4DFF-898E-AD37-3B5F303DA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85"/>
          <a:stretch>
            <a:fillRect/>
          </a:stretch>
        </p:blipFill>
        <p:spPr>
          <a:xfrm>
            <a:off x="5499101" y="265668"/>
            <a:ext cx="6539936" cy="2859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C1185-6405-B08B-3404-5684736A9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64"/>
          <a:stretch>
            <a:fillRect/>
          </a:stretch>
        </p:blipFill>
        <p:spPr>
          <a:xfrm>
            <a:off x="5554134" y="3226285"/>
            <a:ext cx="6476437" cy="28596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886D31-5F19-5D11-00E7-31D81D4ECC53}"/>
              </a:ext>
            </a:extLst>
          </p:cNvPr>
          <p:cNvSpPr/>
          <p:nvPr/>
        </p:nvSpPr>
        <p:spPr>
          <a:xfrm>
            <a:off x="5655733" y="942562"/>
            <a:ext cx="986367" cy="40745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Before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7502D0-E9E7-E52C-043D-F0DB796A4691}"/>
              </a:ext>
            </a:extLst>
          </p:cNvPr>
          <p:cNvSpPr/>
          <p:nvPr/>
        </p:nvSpPr>
        <p:spPr>
          <a:xfrm>
            <a:off x="5723466" y="3880495"/>
            <a:ext cx="986367" cy="40745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9918784-1704-61F3-666F-37745FF9CF25}"/>
              </a:ext>
            </a:extLst>
          </p:cNvPr>
          <p:cNvSpPr/>
          <p:nvPr/>
        </p:nvSpPr>
        <p:spPr>
          <a:xfrm rot="20233965">
            <a:off x="5935131" y="5367866"/>
            <a:ext cx="846667" cy="3471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3BF5BC8-8D3B-0615-52EA-BF0174D59325}"/>
              </a:ext>
            </a:extLst>
          </p:cNvPr>
          <p:cNvSpPr/>
          <p:nvPr/>
        </p:nvSpPr>
        <p:spPr>
          <a:xfrm rot="13311367">
            <a:off x="11044764" y="5367865"/>
            <a:ext cx="846667" cy="3471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1B44F92-CD49-4AD3-1DA2-6297FE1602EA}"/>
              </a:ext>
            </a:extLst>
          </p:cNvPr>
          <p:cNvSpPr/>
          <p:nvPr/>
        </p:nvSpPr>
        <p:spPr>
          <a:xfrm rot="13281328">
            <a:off x="10749752" y="5502339"/>
            <a:ext cx="846667" cy="3471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C8B88-F266-3D9D-D3F2-AA3D4048C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EMCal Installation &amp;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EC693-564D-DA89-9A22-2E41F80211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5460470" cy="50657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The support is comprised of two rings, each made up of a splice plate and an upper and lower cradle. The splice plates attach to both cradles at 3 and 9 O’clock.  </a:t>
            </a:r>
            <a:endParaRPr lang="en-US" sz="1800" dirty="0"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sz="1800" dirty="0"/>
              <a:t>These splice plates have rollers which rest on large C channels which will be used for installation and support.</a:t>
            </a:r>
          </a:p>
          <a:p>
            <a:r>
              <a:rPr lang="en-US" sz="1800" dirty="0"/>
              <a:t>The c-channels used to install and support the barrel EMCal will be mounted to both rings via steel plates at 3 and 9 o’clock.</a:t>
            </a:r>
            <a:endParaRPr lang="en-US" sz="1800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648A0-1FA7-EDAB-E691-31EBA7E1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4477" y="1231900"/>
            <a:ext cx="7426837" cy="490599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0557C0-0FF4-8E9B-BB58-BC8D6982C51F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645400" y="1614920"/>
            <a:ext cx="1327456" cy="80654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185C6EF-499E-C6D6-7076-4D6CDA8176FB}"/>
              </a:ext>
            </a:extLst>
          </p:cNvPr>
          <p:cNvSpPr txBox="1"/>
          <p:nvPr/>
        </p:nvSpPr>
        <p:spPr>
          <a:xfrm>
            <a:off x="8474853" y="783923"/>
            <a:ext cx="996006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Inner Support Rings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3421AE-2B44-9BB5-6ECD-4CB3CF98440C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8972856" y="1614920"/>
            <a:ext cx="124577" cy="80654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62A24F9-0834-32C3-B7F5-095CF26332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34" b="10535"/>
          <a:stretch>
            <a:fillRect/>
          </a:stretch>
        </p:blipFill>
        <p:spPr>
          <a:xfrm>
            <a:off x="1628352" y="3793067"/>
            <a:ext cx="2546654" cy="234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73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D0CA8D9-0BE5-FF27-2560-00A5194A68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9266" y="1717983"/>
            <a:ext cx="5715969" cy="41589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C00D1-A079-CEBA-C265-56943965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Assembly &amp;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2EA05-2895-3C54-05B3-C3782BE72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7"/>
            <a:ext cx="5422370" cy="2176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Step 0: Setup the installation tooling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8B67F5F-44FA-022E-26A7-C8091DB9E2A5}"/>
              </a:ext>
            </a:extLst>
          </p:cNvPr>
          <p:cNvSpPr txBox="1">
            <a:spLocks/>
          </p:cNvSpPr>
          <p:nvPr/>
        </p:nvSpPr>
        <p:spPr>
          <a:xfrm>
            <a:off x="6307667" y="981077"/>
            <a:ext cx="5422370" cy="1786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Step 1: Lower the bottom support cradles onto the steel frame and attach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03949A-14B2-A58B-AFC0-CF68FCA9666B}"/>
              </a:ext>
            </a:extLst>
          </p:cNvPr>
          <p:cNvCxnSpPr/>
          <p:nvPr/>
        </p:nvCxnSpPr>
        <p:spPr>
          <a:xfrm flipV="1">
            <a:off x="6146799" y="996950"/>
            <a:ext cx="0" cy="4864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9E2127-AB56-F39F-D5FB-2F3773377FE9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8978900" y="2299744"/>
            <a:ext cx="1189286" cy="46780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36562F-A0CF-886F-9EDF-CE5D0D140D72}"/>
              </a:ext>
            </a:extLst>
          </p:cNvPr>
          <p:cNvSpPr txBox="1"/>
          <p:nvPr/>
        </p:nvSpPr>
        <p:spPr>
          <a:xfrm>
            <a:off x="10168186" y="2007356"/>
            <a:ext cx="996006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Support Cradles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4047A34-3F6B-578D-7C57-CB7CF3B0E47B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10629900" y="2592131"/>
            <a:ext cx="36289" cy="836869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610B0D2-EE0C-0FDC-3E5D-414262C97A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056" r="16309"/>
          <a:stretch>
            <a:fillRect/>
          </a:stretch>
        </p:blipFill>
        <p:spPr>
          <a:xfrm>
            <a:off x="423784" y="1443567"/>
            <a:ext cx="5672216" cy="463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48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51ECD-0C0F-BB39-A07F-407D3987B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93EA-5C5A-0D52-895B-4EC756F6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Assembly &amp;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B9168-A347-9379-96B8-2CB8AA342D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7"/>
            <a:ext cx="5422370" cy="2176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Step 2: Lower the bottom 24 barrel EMCal sectors into place one by one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37D8C40-280D-1D2F-EEFE-B7AD2CB9F151}"/>
              </a:ext>
            </a:extLst>
          </p:cNvPr>
          <p:cNvSpPr txBox="1">
            <a:spLocks/>
          </p:cNvSpPr>
          <p:nvPr/>
        </p:nvSpPr>
        <p:spPr>
          <a:xfrm>
            <a:off x="6307667" y="981077"/>
            <a:ext cx="5422370" cy="1786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Step 3: Place the remaining, top 24, barrel EMCal sectors into place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67D42F-B5CE-58B5-6009-65FC23356492}"/>
              </a:ext>
            </a:extLst>
          </p:cNvPr>
          <p:cNvCxnSpPr/>
          <p:nvPr/>
        </p:nvCxnSpPr>
        <p:spPr>
          <a:xfrm flipV="1">
            <a:off x="6146799" y="996950"/>
            <a:ext cx="0" cy="4864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C447F8B-00D9-86FA-490C-DE82EBEDAA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166" y="1932089"/>
            <a:ext cx="5846233" cy="4261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6F235F-92D4-E3C5-EF45-F4548B7D40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4370" y="1927856"/>
            <a:ext cx="5988514" cy="42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36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FB972-9E77-1FDC-0EE3-91FD921F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7A447-888C-FA6A-E2F2-D97F6BAF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Assembly &amp;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852AC-7766-AC19-DEA8-C1056303ED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7"/>
            <a:ext cx="5422370" cy="2176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Step 4: Install the top cradles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5FFF6C9-3C75-5A97-B463-38A5B013101A}"/>
              </a:ext>
            </a:extLst>
          </p:cNvPr>
          <p:cNvSpPr txBox="1">
            <a:spLocks/>
          </p:cNvSpPr>
          <p:nvPr/>
        </p:nvSpPr>
        <p:spPr>
          <a:xfrm>
            <a:off x="6307667" y="981077"/>
            <a:ext cx="5422370" cy="1786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Step 5: Jack up the whole assembly and install the splice plates at 3 and 9 o’clock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2AAB43-0554-5358-25CB-2BD65DE036CC}"/>
              </a:ext>
            </a:extLst>
          </p:cNvPr>
          <p:cNvCxnSpPr/>
          <p:nvPr/>
        </p:nvCxnSpPr>
        <p:spPr>
          <a:xfrm flipV="1">
            <a:off x="6146799" y="996950"/>
            <a:ext cx="0" cy="4864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274E938-ACA5-61FA-1531-7CFA3D2B07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54" y="1919654"/>
            <a:ext cx="5842074" cy="4271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14A294-1D62-0BEE-28F9-140832A1E7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r="2610"/>
          <a:stretch>
            <a:fillRect/>
          </a:stretch>
        </p:blipFill>
        <p:spPr>
          <a:xfrm>
            <a:off x="6304037" y="1919654"/>
            <a:ext cx="5887963" cy="427191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F7819D-CDE4-8BEF-F78A-0EFF4DBC65DD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7788125" y="3759199"/>
            <a:ext cx="0" cy="28892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3D03E75-2738-8D4E-05B3-F135FCF76FE5}"/>
              </a:ext>
            </a:extLst>
          </p:cNvPr>
          <p:cNvSpPr txBox="1"/>
          <p:nvPr/>
        </p:nvSpPr>
        <p:spPr>
          <a:xfrm>
            <a:off x="7290122" y="4048122"/>
            <a:ext cx="99600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Splice Plates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CC0096-D81B-5045-7068-D253487D30A4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8286128" y="4262966"/>
            <a:ext cx="1226172" cy="7754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894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606CF-9947-4E3E-F353-DDC16B80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6563C-7221-8A3E-310E-AD4C16CC3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Assembly &amp;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636CE-F804-8629-0517-CF32A6477A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7"/>
            <a:ext cx="5422370" cy="2176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Step 6: Add the supporting side channels and lower the assembly onto them to be slid into the main detector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EC3CD3B-8036-22A8-784D-2A5DEF873CD7}"/>
              </a:ext>
            </a:extLst>
          </p:cNvPr>
          <p:cNvSpPr txBox="1">
            <a:spLocks/>
          </p:cNvSpPr>
          <p:nvPr/>
        </p:nvSpPr>
        <p:spPr>
          <a:xfrm>
            <a:off x="6307667" y="981077"/>
            <a:ext cx="5422370" cy="1786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Step 7: Slide the assembly into the detector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2F2FDE-CEF0-D3FA-7D58-36CCAF1C33A9}"/>
              </a:ext>
            </a:extLst>
          </p:cNvPr>
          <p:cNvCxnSpPr/>
          <p:nvPr/>
        </p:nvCxnSpPr>
        <p:spPr>
          <a:xfrm flipV="1">
            <a:off x="6146799" y="996950"/>
            <a:ext cx="0" cy="4864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38FF39F-29AC-D394-09BB-67A1864971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53" y="1874310"/>
            <a:ext cx="5843814" cy="4253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9A77DC-3002-51EE-4A40-268F5BD3F2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b="10095"/>
          <a:stretch>
            <a:fillRect/>
          </a:stretch>
        </p:blipFill>
        <p:spPr>
          <a:xfrm>
            <a:off x="6183067" y="1707569"/>
            <a:ext cx="6087563" cy="4420218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6CF65BF4-0B66-A943-6E08-295F1890ECA7}"/>
              </a:ext>
            </a:extLst>
          </p:cNvPr>
          <p:cNvSpPr/>
          <p:nvPr/>
        </p:nvSpPr>
        <p:spPr>
          <a:xfrm rot="1421448">
            <a:off x="8329273" y="4498464"/>
            <a:ext cx="1239424" cy="54603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0206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598c3d8-57a9-49d9-87da-8d2ac319948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8754FCC-0321-4AF0-8AFD-07A376B5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8c3d8-57a9-49d9-87da-8d2ac3199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5427</TotalTime>
  <Words>438</Words>
  <Application>Microsoft Office PowerPoint</Application>
  <PresentationFormat>Widescreen</PresentationFormat>
  <Paragraphs>49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BNL</vt:lpstr>
      <vt:lpstr>Integration, Installation and Infrastructure (Triple I Group) </vt:lpstr>
      <vt:lpstr>Detector Model Updates</vt:lpstr>
      <vt:lpstr>Envelope Updates</vt:lpstr>
      <vt:lpstr>Envelope Updates</vt:lpstr>
      <vt:lpstr>Barrel EMCal Installation &amp; Support</vt:lpstr>
      <vt:lpstr>Assembly &amp; Installation</vt:lpstr>
      <vt:lpstr>Assembly &amp; Installation</vt:lpstr>
      <vt:lpstr>Assembly &amp; Installation</vt:lpstr>
      <vt:lpstr>Assembly &amp; Installation</vt:lpstr>
      <vt:lpstr>Assembly &amp; Installation</vt:lpstr>
      <vt:lpstr>Integration – GST Support</vt:lpstr>
      <vt:lpstr>Services Updates</vt:lpstr>
      <vt:lpstr>Services</vt:lpstr>
      <vt:lpstr>Backup Slides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Wimmer, Roland</cp:lastModifiedBy>
  <cp:revision>97</cp:revision>
  <dcterms:created xsi:type="dcterms:W3CDTF">2023-09-12T20:43:32Z</dcterms:created>
  <dcterms:modified xsi:type="dcterms:W3CDTF">2025-10-06T12:59:10Z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0x010100E9AD70558AC79641AC36496E6FEE9A6E</vt:lpwstr>
  </property>
  <property fmtid="{D5CDD505-2E9C-101B-9397-08002B2CF9AE}" pid="3" name="MediaServiceImageTags">
    <vt:lpwstr/>
  </property>
</Properties>
</file>