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344" r:id="rId5"/>
    <p:sldId id="525" r:id="rId6"/>
    <p:sldId id="481" r:id="rId7"/>
    <p:sldId id="261" r:id="rId8"/>
    <p:sldId id="524" r:id="rId9"/>
    <p:sldId id="484" r:id="rId10"/>
    <p:sldId id="473" r:id="rId11"/>
    <p:sldId id="447" r:id="rId12"/>
    <p:sldId id="437" r:id="rId13"/>
    <p:sldId id="506" r:id="rId14"/>
    <p:sldId id="526" r:id="rId15"/>
    <p:sldId id="533" r:id="rId16"/>
    <p:sldId id="535" r:id="rId17"/>
    <p:sldId id="536" r:id="rId18"/>
    <p:sldId id="538" r:id="rId19"/>
    <p:sldId id="540" r:id="rId20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62461-87AD-4BC8-AD80-1EE8C9703502}" v="1" dt="2025-10-06T13:36:58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, Chang" userId="dbe9c9a3-cd14-44ee-a590-a266c5618bb6" providerId="ADAL" clId="{F80FF67B-40A6-438E-B266-3B82DE211A82}"/>
    <pc:docChg chg="undo custSel addSld delSld modSld">
      <pc:chgData name="Jun, Chang" userId="dbe9c9a3-cd14-44ee-a590-a266c5618bb6" providerId="ADAL" clId="{F80FF67B-40A6-438E-B266-3B82DE211A82}" dt="2025-10-06T13:56:18.281" v="118" actId="207"/>
      <pc:docMkLst>
        <pc:docMk/>
      </pc:docMkLst>
      <pc:sldChg chg="del">
        <pc:chgData name="Jun, Chang" userId="dbe9c9a3-cd14-44ee-a590-a266c5618bb6" providerId="ADAL" clId="{F80FF67B-40A6-438E-B266-3B82DE211A82}" dt="2025-10-06T13:33:25.863" v="21" actId="47"/>
        <pc:sldMkLst>
          <pc:docMk/>
          <pc:sldMk cId="2270335168" sldId="256"/>
        </pc:sldMkLst>
      </pc:sldChg>
      <pc:sldChg chg="del">
        <pc:chgData name="Jun, Chang" userId="dbe9c9a3-cd14-44ee-a590-a266c5618bb6" providerId="ADAL" clId="{F80FF67B-40A6-438E-B266-3B82DE211A82}" dt="2025-10-06T13:39:44.498" v="46" actId="47"/>
        <pc:sldMkLst>
          <pc:docMk/>
          <pc:sldMk cId="2303916143" sldId="258"/>
        </pc:sldMkLst>
      </pc:sldChg>
      <pc:sldChg chg="del">
        <pc:chgData name="Jun, Chang" userId="dbe9c9a3-cd14-44ee-a590-a266c5618bb6" providerId="ADAL" clId="{F80FF67B-40A6-438E-B266-3B82DE211A82}" dt="2025-10-06T13:33:21.521" v="20" actId="47"/>
        <pc:sldMkLst>
          <pc:docMk/>
          <pc:sldMk cId="94714994" sldId="259"/>
        </pc:sldMkLst>
      </pc:sldChg>
      <pc:sldChg chg="del">
        <pc:chgData name="Jun, Chang" userId="dbe9c9a3-cd14-44ee-a590-a266c5618bb6" providerId="ADAL" clId="{F80FF67B-40A6-438E-B266-3B82DE211A82}" dt="2025-10-06T13:33:19.509" v="19" actId="47"/>
        <pc:sldMkLst>
          <pc:docMk/>
          <pc:sldMk cId="2360735099" sldId="263"/>
        </pc:sldMkLst>
      </pc:sldChg>
      <pc:sldChg chg="modSp mod">
        <pc:chgData name="Jun, Chang" userId="dbe9c9a3-cd14-44ee-a590-a266c5618bb6" providerId="ADAL" clId="{F80FF67B-40A6-438E-B266-3B82DE211A82}" dt="2025-10-06T13:32:07.581" v="18" actId="20577"/>
        <pc:sldMkLst>
          <pc:docMk/>
          <pc:sldMk cId="1031098839" sldId="344"/>
        </pc:sldMkLst>
        <pc:spChg chg="mod">
          <ac:chgData name="Jun, Chang" userId="dbe9c9a3-cd14-44ee-a590-a266c5618bb6" providerId="ADAL" clId="{F80FF67B-40A6-438E-B266-3B82DE211A82}" dt="2025-10-06T13:32:07.581" v="18" actId="20577"/>
          <ac:spMkLst>
            <pc:docMk/>
            <pc:sldMk cId="1031098839" sldId="344"/>
            <ac:spMk id="4" creationId="{0C51145C-EE33-BE8B-0EBA-E52796469567}"/>
          </ac:spMkLst>
        </pc:spChg>
      </pc:sldChg>
      <pc:sldChg chg="del">
        <pc:chgData name="Jun, Chang" userId="dbe9c9a3-cd14-44ee-a590-a266c5618bb6" providerId="ADAL" clId="{F80FF67B-40A6-438E-B266-3B82DE211A82}" dt="2025-10-06T13:38:39.061" v="45" actId="47"/>
        <pc:sldMkLst>
          <pc:docMk/>
          <pc:sldMk cId="1244569362" sldId="486"/>
        </pc:sldMkLst>
      </pc:sldChg>
      <pc:sldChg chg="del">
        <pc:chgData name="Jun, Chang" userId="dbe9c9a3-cd14-44ee-a590-a266c5618bb6" providerId="ADAL" clId="{F80FF67B-40A6-438E-B266-3B82DE211A82}" dt="2025-10-06T13:37:59.327" v="43" actId="47"/>
        <pc:sldMkLst>
          <pc:docMk/>
          <pc:sldMk cId="3372044779" sldId="487"/>
        </pc:sldMkLst>
      </pc:sldChg>
      <pc:sldChg chg="del">
        <pc:chgData name="Jun, Chang" userId="dbe9c9a3-cd14-44ee-a590-a266c5618bb6" providerId="ADAL" clId="{F80FF67B-40A6-438E-B266-3B82DE211A82}" dt="2025-10-06T13:37:58.402" v="42" actId="47"/>
        <pc:sldMkLst>
          <pc:docMk/>
          <pc:sldMk cId="1972253727" sldId="488"/>
        </pc:sldMkLst>
      </pc:sldChg>
      <pc:sldChg chg="del">
        <pc:chgData name="Jun, Chang" userId="dbe9c9a3-cd14-44ee-a590-a266c5618bb6" providerId="ADAL" clId="{F80FF67B-40A6-438E-B266-3B82DE211A82}" dt="2025-10-06T13:33:52.587" v="22" actId="47"/>
        <pc:sldMkLst>
          <pc:docMk/>
          <pc:sldMk cId="746231460" sldId="499"/>
        </pc:sldMkLst>
      </pc:sldChg>
      <pc:sldChg chg="del">
        <pc:chgData name="Jun, Chang" userId="dbe9c9a3-cd14-44ee-a590-a266c5618bb6" providerId="ADAL" clId="{F80FF67B-40A6-438E-B266-3B82DE211A82}" dt="2025-10-06T13:40:22.825" v="48" actId="47"/>
        <pc:sldMkLst>
          <pc:docMk/>
          <pc:sldMk cId="2857822671" sldId="504"/>
        </pc:sldMkLst>
      </pc:sldChg>
      <pc:sldChg chg="del">
        <pc:chgData name="Jun, Chang" userId="dbe9c9a3-cd14-44ee-a590-a266c5618bb6" providerId="ADAL" clId="{F80FF67B-40A6-438E-B266-3B82DE211A82}" dt="2025-10-06T13:40:02.739" v="47" actId="47"/>
        <pc:sldMkLst>
          <pc:docMk/>
          <pc:sldMk cId="4278816119" sldId="505"/>
        </pc:sldMkLst>
      </pc:sldChg>
      <pc:sldChg chg="del">
        <pc:chgData name="Jun, Chang" userId="dbe9c9a3-cd14-44ee-a590-a266c5618bb6" providerId="ADAL" clId="{F80FF67B-40A6-438E-B266-3B82DE211A82}" dt="2025-10-06T13:40:31.506" v="49" actId="47"/>
        <pc:sldMkLst>
          <pc:docMk/>
          <pc:sldMk cId="1080863240" sldId="507"/>
        </pc:sldMkLst>
      </pc:sldChg>
      <pc:sldChg chg="del">
        <pc:chgData name="Jun, Chang" userId="dbe9c9a3-cd14-44ee-a590-a266c5618bb6" providerId="ADAL" clId="{F80FF67B-40A6-438E-B266-3B82DE211A82}" dt="2025-10-06T13:55:09.183" v="50" actId="47"/>
        <pc:sldMkLst>
          <pc:docMk/>
          <pc:sldMk cId="1374479622" sldId="513"/>
        </pc:sldMkLst>
      </pc:sldChg>
      <pc:sldChg chg="del">
        <pc:chgData name="Jun, Chang" userId="dbe9c9a3-cd14-44ee-a590-a266c5618bb6" providerId="ADAL" clId="{F80FF67B-40A6-438E-B266-3B82DE211A82}" dt="2025-10-06T13:34:55.391" v="30" actId="47"/>
        <pc:sldMkLst>
          <pc:docMk/>
          <pc:sldMk cId="1067300865" sldId="514"/>
        </pc:sldMkLst>
      </pc:sldChg>
      <pc:sldChg chg="del">
        <pc:chgData name="Jun, Chang" userId="dbe9c9a3-cd14-44ee-a590-a266c5618bb6" providerId="ADAL" clId="{F80FF67B-40A6-438E-B266-3B82DE211A82}" dt="2025-10-06T13:37:07.815" v="37" actId="47"/>
        <pc:sldMkLst>
          <pc:docMk/>
          <pc:sldMk cId="1081983930" sldId="515"/>
        </pc:sldMkLst>
      </pc:sldChg>
      <pc:sldChg chg="del">
        <pc:chgData name="Jun, Chang" userId="dbe9c9a3-cd14-44ee-a590-a266c5618bb6" providerId="ADAL" clId="{F80FF67B-40A6-438E-B266-3B82DE211A82}" dt="2025-10-06T13:38:02.757" v="44" actId="47"/>
        <pc:sldMkLst>
          <pc:docMk/>
          <pc:sldMk cId="2506024966" sldId="522"/>
        </pc:sldMkLst>
      </pc:sldChg>
      <pc:sldChg chg="del">
        <pc:chgData name="Jun, Chang" userId="dbe9c9a3-cd14-44ee-a590-a266c5618bb6" providerId="ADAL" clId="{F80FF67B-40A6-438E-B266-3B82DE211A82}" dt="2025-10-06T13:34:31.455" v="24" actId="47"/>
        <pc:sldMkLst>
          <pc:docMk/>
          <pc:sldMk cId="2533312166" sldId="523"/>
        </pc:sldMkLst>
      </pc:sldChg>
      <pc:sldChg chg="del">
        <pc:chgData name="Jun, Chang" userId="dbe9c9a3-cd14-44ee-a590-a266c5618bb6" providerId="ADAL" clId="{F80FF67B-40A6-438E-B266-3B82DE211A82}" dt="2025-10-06T13:34:29.420" v="23" actId="47"/>
        <pc:sldMkLst>
          <pc:docMk/>
          <pc:sldMk cId="3679805449" sldId="527"/>
        </pc:sldMkLst>
      </pc:sldChg>
      <pc:sldChg chg="del">
        <pc:chgData name="Jun, Chang" userId="dbe9c9a3-cd14-44ee-a590-a266c5618bb6" providerId="ADAL" clId="{F80FF67B-40A6-438E-B266-3B82DE211A82}" dt="2025-10-06T13:34:40.426" v="26" actId="47"/>
        <pc:sldMkLst>
          <pc:docMk/>
          <pc:sldMk cId="1712995503" sldId="528"/>
        </pc:sldMkLst>
      </pc:sldChg>
      <pc:sldChg chg="del">
        <pc:chgData name="Jun, Chang" userId="dbe9c9a3-cd14-44ee-a590-a266c5618bb6" providerId="ADAL" clId="{F80FF67B-40A6-438E-B266-3B82DE211A82}" dt="2025-10-06T13:34:36.474" v="25" actId="47"/>
        <pc:sldMkLst>
          <pc:docMk/>
          <pc:sldMk cId="2100351518" sldId="529"/>
        </pc:sldMkLst>
      </pc:sldChg>
      <pc:sldChg chg="del">
        <pc:chgData name="Jun, Chang" userId="dbe9c9a3-cd14-44ee-a590-a266c5618bb6" providerId="ADAL" clId="{F80FF67B-40A6-438E-B266-3B82DE211A82}" dt="2025-10-06T13:34:44.524" v="27" actId="47"/>
        <pc:sldMkLst>
          <pc:docMk/>
          <pc:sldMk cId="877874748" sldId="530"/>
        </pc:sldMkLst>
      </pc:sldChg>
      <pc:sldChg chg="del">
        <pc:chgData name="Jun, Chang" userId="dbe9c9a3-cd14-44ee-a590-a266c5618bb6" providerId="ADAL" clId="{F80FF67B-40A6-438E-B266-3B82DE211A82}" dt="2025-10-06T13:34:45.814" v="28" actId="47"/>
        <pc:sldMkLst>
          <pc:docMk/>
          <pc:sldMk cId="2890977637" sldId="531"/>
        </pc:sldMkLst>
      </pc:sldChg>
      <pc:sldChg chg="del">
        <pc:chgData name="Jun, Chang" userId="dbe9c9a3-cd14-44ee-a590-a266c5618bb6" providerId="ADAL" clId="{F80FF67B-40A6-438E-B266-3B82DE211A82}" dt="2025-10-06T13:34:47.611" v="29" actId="47"/>
        <pc:sldMkLst>
          <pc:docMk/>
          <pc:sldMk cId="3961508818" sldId="532"/>
        </pc:sldMkLst>
      </pc:sldChg>
      <pc:sldChg chg="modSp mod">
        <pc:chgData name="Jun, Chang" userId="dbe9c9a3-cd14-44ee-a590-a266c5618bb6" providerId="ADAL" clId="{F80FF67B-40A6-438E-B266-3B82DE211A82}" dt="2025-10-06T13:56:18.281" v="118" actId="207"/>
        <pc:sldMkLst>
          <pc:docMk/>
          <pc:sldMk cId="1161857949" sldId="533"/>
        </pc:sldMkLst>
        <pc:spChg chg="mod">
          <ac:chgData name="Jun, Chang" userId="dbe9c9a3-cd14-44ee-a590-a266c5618bb6" providerId="ADAL" clId="{F80FF67B-40A6-438E-B266-3B82DE211A82}" dt="2025-10-06T13:56:18.281" v="118" actId="207"/>
          <ac:spMkLst>
            <pc:docMk/>
            <pc:sldMk cId="1161857949" sldId="533"/>
            <ac:spMk id="5" creationId="{5AA53683-AD00-9AAB-19A6-B28825D8FE84}"/>
          </ac:spMkLst>
        </pc:spChg>
      </pc:sldChg>
      <pc:sldChg chg="del">
        <pc:chgData name="Jun, Chang" userId="dbe9c9a3-cd14-44ee-a590-a266c5618bb6" providerId="ADAL" clId="{F80FF67B-40A6-438E-B266-3B82DE211A82}" dt="2025-10-06T13:35:00.671" v="31" actId="47"/>
        <pc:sldMkLst>
          <pc:docMk/>
          <pc:sldMk cId="1679899998" sldId="534"/>
        </pc:sldMkLst>
      </pc:sldChg>
      <pc:sldChg chg="addSp modSp add del mod">
        <pc:chgData name="Jun, Chang" userId="dbe9c9a3-cd14-44ee-a590-a266c5618bb6" providerId="ADAL" clId="{F80FF67B-40A6-438E-B266-3B82DE211A82}" dt="2025-10-06T13:37:02.921" v="36" actId="1076"/>
        <pc:sldMkLst>
          <pc:docMk/>
          <pc:sldMk cId="1389279681" sldId="538"/>
        </pc:sldMkLst>
        <pc:spChg chg="add mod">
          <ac:chgData name="Jun, Chang" userId="dbe9c9a3-cd14-44ee-a590-a266c5618bb6" providerId="ADAL" clId="{F80FF67B-40A6-438E-B266-3B82DE211A82}" dt="2025-10-06T13:37:02.921" v="36" actId="1076"/>
          <ac:spMkLst>
            <pc:docMk/>
            <pc:sldMk cId="1389279681" sldId="538"/>
            <ac:spMk id="2" creationId="{4DC88D6A-6D0B-62A7-818B-264A0DEBBBB3}"/>
          </ac:spMkLst>
        </pc:spChg>
      </pc:sldChg>
      <pc:sldChg chg="del">
        <pc:chgData name="Jun, Chang" userId="dbe9c9a3-cd14-44ee-a590-a266c5618bb6" providerId="ADAL" clId="{F80FF67B-40A6-438E-B266-3B82DE211A82}" dt="2025-10-06T13:36:17.350" v="34" actId="47"/>
        <pc:sldMkLst>
          <pc:docMk/>
          <pc:sldMk cId="3193040474" sldId="539"/>
        </pc:sldMkLst>
      </pc:sldChg>
      <pc:sldChg chg="modSp mod">
        <pc:chgData name="Jun, Chang" userId="dbe9c9a3-cd14-44ee-a590-a266c5618bb6" providerId="ADAL" clId="{F80FF67B-40A6-438E-B266-3B82DE211A82}" dt="2025-10-06T13:37:31.869" v="41" actId="20577"/>
        <pc:sldMkLst>
          <pc:docMk/>
          <pc:sldMk cId="1575052113" sldId="540"/>
        </pc:sldMkLst>
        <pc:spChg chg="mod">
          <ac:chgData name="Jun, Chang" userId="dbe9c9a3-cd14-44ee-a590-a266c5618bb6" providerId="ADAL" clId="{F80FF67B-40A6-438E-B266-3B82DE211A82}" dt="2025-10-06T13:37:31.869" v="41" actId="20577"/>
          <ac:spMkLst>
            <pc:docMk/>
            <pc:sldMk cId="1575052113" sldId="540"/>
            <ac:spMk id="31" creationId="{F54FDD1E-62FC-F3D7-FBE0-A0F6C312127E}"/>
          </ac:spMkLst>
        </pc:spChg>
        <pc:spChg chg="mod">
          <ac:chgData name="Jun, Chang" userId="dbe9c9a3-cd14-44ee-a590-a266c5618bb6" providerId="ADAL" clId="{F80FF67B-40A6-438E-B266-3B82DE211A82}" dt="2025-10-06T13:37:28.481" v="39" actId="20577"/>
          <ac:spMkLst>
            <pc:docMk/>
            <pc:sldMk cId="1575052113" sldId="540"/>
            <ac:spMk id="33" creationId="{E1BFFFA4-632D-8871-1989-113F5896E5F4}"/>
          </ac:spMkLst>
        </pc:spChg>
      </pc:sldChg>
      <pc:sldMasterChg chg="delSldLayout">
        <pc:chgData name="Jun, Chang" userId="dbe9c9a3-cd14-44ee-a590-a266c5618bb6" providerId="ADAL" clId="{F80FF67B-40A6-438E-B266-3B82DE211A82}" dt="2025-10-06T13:33:25.863" v="21" actId="47"/>
        <pc:sldMasterMkLst>
          <pc:docMk/>
          <pc:sldMasterMk cId="1379862258" sldId="2147483660"/>
        </pc:sldMasterMkLst>
        <pc:sldLayoutChg chg="del">
          <pc:chgData name="Jun, Chang" userId="dbe9c9a3-cd14-44ee-a590-a266c5618bb6" providerId="ADAL" clId="{F80FF67B-40A6-438E-B266-3B82DE211A82}" dt="2025-10-06T13:33:25.863" v="21" actId="47"/>
          <pc:sldLayoutMkLst>
            <pc:docMk/>
            <pc:sldMasterMk cId="1379862258" sldId="2147483660"/>
            <pc:sldLayoutMk cId="611326340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FED6608B-31E1-4176-BCAF-871408DBBBF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46194B6-FC86-4D1A-BB14-CB7002455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3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7" y="5773231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885" y="5761051"/>
            <a:ext cx="4318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43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288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270">
          <p15:clr>
            <a:srgbClr val="FBAE40"/>
          </p15:clr>
        </p15:guide>
        <p15:guide id="11" pos="549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9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3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51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59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6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5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1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7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44EBF44-20EB-4A4A-B8EF-958542CC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6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2880">
          <p15:clr>
            <a:srgbClr val="F26B43"/>
          </p15:clr>
        </p15:guide>
        <p15:guide id="9" pos="27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549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B2F50AB-3E8F-D0ED-618A-BD80A39AB4FB}"/>
              </a:ext>
            </a:extLst>
          </p:cNvPr>
          <p:cNvSpPr txBox="1"/>
          <p:nvPr/>
        </p:nvSpPr>
        <p:spPr>
          <a:xfrm>
            <a:off x="353957" y="90527"/>
            <a:ext cx="11736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Noto Sans" panose="020B0502040204020203" pitchFamily="34" charset="0"/>
              </a:rPr>
              <a:t>Design of Cold Beam Screen Test Equipment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1145C-EE33-BE8B-0EBA-E52796469567}"/>
              </a:ext>
            </a:extLst>
          </p:cNvPr>
          <p:cNvSpPr txBox="1"/>
          <p:nvPr/>
        </p:nvSpPr>
        <p:spPr>
          <a:xfrm>
            <a:off x="3633960" y="5351125"/>
            <a:ext cx="461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October 6, 2025</a:t>
            </a:r>
          </a:p>
          <a:p>
            <a:pPr algn="ctr"/>
            <a:r>
              <a:rPr lang="en-US" sz="2400" b="1" dirty="0"/>
              <a:t>Chang Jun</a:t>
            </a:r>
          </a:p>
          <a:p>
            <a:pPr algn="ctr"/>
            <a:r>
              <a:rPr lang="en-US" sz="2400" b="1" dirty="0"/>
              <a:t>EIC Vacuum Group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B87BD4-830B-9546-21AF-1688E55A3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57" y="3533724"/>
            <a:ext cx="3129516" cy="2618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B6E75-CE6F-1CDF-C4A1-795894AA4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43" y="3543117"/>
            <a:ext cx="3200180" cy="2870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B458B8-E303-D3FC-9ECB-5930341F5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0" y="881941"/>
            <a:ext cx="6957270" cy="26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98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6AB3E-6AC4-E651-AEC9-97D66D05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5BCFFA4D-CA1C-B9EA-BB3D-C6C814707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9" y="1048731"/>
            <a:ext cx="5412416" cy="5075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6B1B01-AC2E-7CC3-B364-5E9DC99C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42" y="218944"/>
            <a:ext cx="11874958" cy="681037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dirty="0"/>
              <a:t>Front Details with Top &amp; Side Section View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7E7FB-3B37-EBF6-E3A7-D60753092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36" y="1048732"/>
            <a:ext cx="5538644" cy="50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8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6B48-54DC-BA06-B917-E1F02E4F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834" y="1760790"/>
            <a:ext cx="9270332" cy="1325563"/>
          </a:xfrm>
        </p:spPr>
        <p:txBody>
          <a:bodyPr/>
          <a:lstStyle/>
          <a:p>
            <a:pPr algn="ctr"/>
            <a:r>
              <a:rPr lang="en-US" dirty="0"/>
              <a:t>Thermal Analysis with ANSYS</a:t>
            </a:r>
          </a:p>
        </p:txBody>
      </p:sp>
    </p:spTree>
    <p:extLst>
      <p:ext uri="{BB962C8B-B14F-4D97-AF65-F5344CB8AC3E}">
        <p14:creationId xmlns:p14="http://schemas.microsoft.com/office/powerpoint/2010/main" val="2160503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A53683-AD00-9AAB-19A6-B28825D8FE84}"/>
              </a:ext>
            </a:extLst>
          </p:cNvPr>
          <p:cNvSpPr txBox="1">
            <a:spLocks/>
          </p:cNvSpPr>
          <p:nvPr/>
        </p:nvSpPr>
        <p:spPr>
          <a:xfrm>
            <a:off x="222959" y="-39144"/>
            <a:ext cx="11746081" cy="963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200" dirty="0">
                <a:solidFill>
                  <a:schemeClr val="tx2"/>
                </a:solidFill>
              </a:rPr>
              <a:t>ANSYS Model for </a:t>
            </a:r>
            <a:r>
              <a:rPr lang="en-US" altLang="ko-KR" sz="3200" dirty="0">
                <a:solidFill>
                  <a:srgbClr val="FF0000"/>
                </a:solidFill>
              </a:rPr>
              <a:t>Radiation</a:t>
            </a:r>
            <a:r>
              <a:rPr lang="en-US" altLang="ko-KR" sz="3200" dirty="0">
                <a:solidFill>
                  <a:schemeClr val="tx2"/>
                </a:solidFill>
              </a:rPr>
              <a:t> Analysis (L=6m)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DE89C-E173-59A4-11F1-31AD4CFC96D2}"/>
              </a:ext>
            </a:extLst>
          </p:cNvPr>
          <p:cNvSpPr txBox="1"/>
          <p:nvPr/>
        </p:nvSpPr>
        <p:spPr>
          <a:xfrm>
            <a:off x="2110673" y="711623"/>
            <a:ext cx="8456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Design: </a:t>
            </a:r>
            <a:r>
              <a:rPr lang="en-US" sz="1800" dirty="0" err="1"/>
              <a:t>Cryo</a:t>
            </a:r>
            <a:r>
              <a:rPr lang="en-US" sz="1800" dirty="0"/>
              <a:t>=~6150mm,Thermal Shield L=~5,740mm &amp; </a:t>
            </a:r>
            <a:r>
              <a:rPr lang="en-US" sz="1800" dirty="0" err="1"/>
              <a:t>D_Pedestals</a:t>
            </a:r>
            <a:r>
              <a:rPr lang="en-US" sz="1800" dirty="0"/>
              <a:t>=~4570mm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66AF2-8CA5-DDD9-5F49-79B554275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24" y="1306931"/>
            <a:ext cx="11403016" cy="2743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94ECD-2873-1172-CE09-9816CA67E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053" y="3153508"/>
            <a:ext cx="3412210" cy="3542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EEB910-4798-0CFE-A265-B1FB2AA41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845042"/>
            <a:ext cx="4535841" cy="2850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A0EF8-8982-1CC9-6520-7B0FDE16027A}"/>
              </a:ext>
            </a:extLst>
          </p:cNvPr>
          <p:cNvSpPr txBox="1"/>
          <p:nvPr/>
        </p:nvSpPr>
        <p:spPr>
          <a:xfrm>
            <a:off x="5624985" y="5366403"/>
            <a:ext cx="304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Nodes: ~60k</a:t>
            </a:r>
          </a:p>
        </p:txBody>
      </p:sp>
    </p:spTree>
    <p:extLst>
      <p:ext uri="{BB962C8B-B14F-4D97-AF65-F5344CB8AC3E}">
        <p14:creationId xmlns:p14="http://schemas.microsoft.com/office/powerpoint/2010/main" val="116185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ECFA6D-7608-51BA-239A-D3848B0C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1" y="973777"/>
            <a:ext cx="5077534" cy="4677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F518D-7FFC-B04F-156E-461C3E93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729" y="973777"/>
            <a:ext cx="5525271" cy="4610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70FD3D-0FF5-896F-12DD-EA462B93B968}"/>
              </a:ext>
            </a:extLst>
          </p:cNvPr>
          <p:cNvSpPr txBox="1"/>
          <p:nvPr/>
        </p:nvSpPr>
        <p:spPr>
          <a:xfrm>
            <a:off x="3441336" y="1361413"/>
            <a:ext cx="105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~110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4297C-2ADE-10BA-2D6A-7C0F8829B58C}"/>
              </a:ext>
            </a:extLst>
          </p:cNvPr>
          <p:cNvSpPr txBox="1"/>
          <p:nvPr/>
        </p:nvSpPr>
        <p:spPr>
          <a:xfrm>
            <a:off x="3418014" y="2140011"/>
            <a:ext cx="103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~100 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2766C3-B4AF-F7A1-DE91-B7C90F615488}"/>
              </a:ext>
            </a:extLst>
          </p:cNvPr>
          <p:cNvSpPr txBox="1">
            <a:spLocks/>
          </p:cNvSpPr>
          <p:nvPr/>
        </p:nvSpPr>
        <p:spPr>
          <a:xfrm>
            <a:off x="222959" y="-39144"/>
            <a:ext cx="11746081" cy="1012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3200" dirty="0">
                <a:solidFill>
                  <a:schemeClr val="tx2"/>
                </a:solidFill>
              </a:rPr>
              <a:t>Steady-State on Thermal Shield: </a:t>
            </a:r>
            <a:r>
              <a:rPr lang="en-US" altLang="ko-KR" sz="3200" dirty="0">
                <a:solidFill>
                  <a:srgbClr val="FF0000"/>
                </a:solidFill>
              </a:rPr>
              <a:t>LN2 Inlet=80K &amp; Exit=100K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7AB647-F860-B6AC-C95B-B6A6C518E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304" y="5109646"/>
            <a:ext cx="3903102" cy="17294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D98140-859D-E3F2-B9E0-0FD0490D3292}"/>
              </a:ext>
            </a:extLst>
          </p:cNvPr>
          <p:cNvSpPr txBox="1"/>
          <p:nvPr/>
        </p:nvSpPr>
        <p:spPr>
          <a:xfrm>
            <a:off x="8555661" y="6083548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Conductivity:SS304: 10W/m/K</a:t>
            </a:r>
          </a:p>
          <a:p>
            <a:r>
              <a:rPr lang="en-US" dirty="0"/>
              <a:t>Soldering M: 100~400W/m/K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8EBE7-BCF3-6739-5CAA-84B175B59392}"/>
              </a:ext>
            </a:extLst>
          </p:cNvPr>
          <p:cNvSpPr txBox="1"/>
          <p:nvPr/>
        </p:nvSpPr>
        <p:spPr>
          <a:xfrm>
            <a:off x="9838137" y="1513813"/>
            <a:ext cx="105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~110 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3C323-8D4A-DC7C-4F3A-E00DF3D05944}"/>
              </a:ext>
            </a:extLst>
          </p:cNvPr>
          <p:cNvSpPr txBox="1"/>
          <p:nvPr/>
        </p:nvSpPr>
        <p:spPr>
          <a:xfrm>
            <a:off x="9331000" y="2382173"/>
            <a:ext cx="103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~100 K</a:t>
            </a:r>
          </a:p>
        </p:txBody>
      </p:sp>
    </p:spTree>
    <p:extLst>
      <p:ext uri="{BB962C8B-B14F-4D97-AF65-F5344CB8AC3E}">
        <p14:creationId xmlns:p14="http://schemas.microsoft.com/office/powerpoint/2010/main" val="3410985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7FAC94-A644-C7A1-ECBF-76BD386F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411" y="878305"/>
            <a:ext cx="8152381" cy="5979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B38431-6ECD-8966-C19F-B41D2940842E}"/>
              </a:ext>
            </a:extLst>
          </p:cNvPr>
          <p:cNvSpPr txBox="1"/>
          <p:nvPr/>
        </p:nvSpPr>
        <p:spPr>
          <a:xfrm>
            <a:off x="578916" y="5158155"/>
            <a:ext cx="209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After 10 minutes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03F9A2-787D-CD9B-62D0-D71F79B40C6E}"/>
              </a:ext>
            </a:extLst>
          </p:cNvPr>
          <p:cNvSpPr txBox="1">
            <a:spLocks/>
          </p:cNvSpPr>
          <p:nvPr/>
        </p:nvSpPr>
        <p:spPr>
          <a:xfrm>
            <a:off x="222959" y="-39144"/>
            <a:ext cx="11746081" cy="797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3200" dirty="0">
                <a:solidFill>
                  <a:schemeClr val="tx2"/>
                </a:solidFill>
              </a:rPr>
              <a:t>Transient Thermal Results [K] on Thermal Shield</a:t>
            </a:r>
            <a:endParaRPr lang="en-US" altLang="ko-KR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5BF38-ED22-97E8-D484-170689B11918}"/>
              </a:ext>
            </a:extLst>
          </p:cNvPr>
          <p:cNvSpPr txBox="1"/>
          <p:nvPr/>
        </p:nvSpPr>
        <p:spPr>
          <a:xfrm>
            <a:off x="6623538" y="5158155"/>
            <a:ext cx="315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Maximum T along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FE678-2AB9-5D27-FF9C-0309955DC138}"/>
              </a:ext>
            </a:extLst>
          </p:cNvPr>
          <p:cNvSpPr txBox="1"/>
          <p:nvPr/>
        </p:nvSpPr>
        <p:spPr>
          <a:xfrm>
            <a:off x="6236677" y="5911105"/>
            <a:ext cx="315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Average T along Time</a:t>
            </a:r>
          </a:p>
        </p:txBody>
      </p:sp>
    </p:spTree>
    <p:extLst>
      <p:ext uri="{BB962C8B-B14F-4D97-AF65-F5344CB8AC3E}">
        <p14:creationId xmlns:p14="http://schemas.microsoft.com/office/powerpoint/2010/main" val="1853445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3380C4-AE8F-5DE3-E4F3-D675E0A00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745" y="1191126"/>
            <a:ext cx="7640323" cy="5666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9E90EE-46AA-E5C5-9FCE-AD7B304A052A}"/>
              </a:ext>
            </a:extLst>
          </p:cNvPr>
          <p:cNvSpPr txBox="1"/>
          <p:nvPr/>
        </p:nvSpPr>
        <p:spPr>
          <a:xfrm>
            <a:off x="408162" y="4904421"/>
            <a:ext cx="2497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After 2 </a:t>
            </a:r>
            <a:r>
              <a:rPr lang="en-US" b="1" dirty="0" err="1">
                <a:solidFill>
                  <a:srgbClr val="FF0000"/>
                </a:solidFill>
              </a:rPr>
              <a:t>hrs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187.58 K / 188.83 K =</a:t>
            </a:r>
          </a:p>
          <a:p>
            <a:r>
              <a:rPr lang="en-US" b="1" dirty="0">
                <a:solidFill>
                  <a:srgbClr val="FF0000"/>
                </a:solidFill>
              </a:rPr>
              <a:t>~99% of Steady State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CB6745-E266-33C5-BB3E-6E336BF9AE63}"/>
              </a:ext>
            </a:extLst>
          </p:cNvPr>
          <p:cNvSpPr txBox="1">
            <a:spLocks/>
          </p:cNvSpPr>
          <p:nvPr/>
        </p:nvSpPr>
        <p:spPr>
          <a:xfrm>
            <a:off x="222959" y="1"/>
            <a:ext cx="11746081" cy="784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3200" dirty="0">
                <a:solidFill>
                  <a:schemeClr val="tx2"/>
                </a:solidFill>
              </a:rPr>
              <a:t>Transient Thermal Results [K] on Thermal Shield</a:t>
            </a:r>
            <a:endParaRPr lang="en-US" altLang="ko-KR" sz="32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C88D6A-6D0B-62A7-818B-264A0DEBBBB3}"/>
              </a:ext>
            </a:extLst>
          </p:cNvPr>
          <p:cNvSpPr txBox="1"/>
          <p:nvPr/>
        </p:nvSpPr>
        <p:spPr>
          <a:xfrm>
            <a:off x="6941906" y="2885969"/>
            <a:ext cx="103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~100 K</a:t>
            </a:r>
          </a:p>
        </p:txBody>
      </p:sp>
    </p:spTree>
    <p:extLst>
      <p:ext uri="{BB962C8B-B14F-4D97-AF65-F5344CB8AC3E}">
        <p14:creationId xmlns:p14="http://schemas.microsoft.com/office/powerpoint/2010/main" val="138927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2297C-DF19-4C4E-8787-8E2F472C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85" y="118944"/>
            <a:ext cx="11049000" cy="818904"/>
          </a:xfrm>
        </p:spPr>
        <p:txBody>
          <a:bodyPr/>
          <a:lstStyle/>
          <a:p>
            <a:pPr algn="ctr"/>
            <a:r>
              <a:rPr lang="en-US" dirty="0"/>
              <a:t>LN2 Exit Temperature Assumption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487BBC-8C52-380D-60D6-DC412D2CB909}"/>
              </a:ext>
            </a:extLst>
          </p:cNvPr>
          <p:cNvSpPr/>
          <p:nvPr/>
        </p:nvSpPr>
        <p:spPr>
          <a:xfrm>
            <a:off x="1893277" y="1477109"/>
            <a:ext cx="8897816" cy="430236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81F6A-F47C-0EDE-58C8-A119E75A6D8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966542" y="3001107"/>
            <a:ext cx="8866193" cy="1172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537C1C-000F-AC09-FC22-4636ACCCD122}"/>
              </a:ext>
            </a:extLst>
          </p:cNvPr>
          <p:cNvCxnSpPr>
            <a:cxnSpLocks/>
          </p:cNvCxnSpPr>
          <p:nvPr/>
        </p:nvCxnSpPr>
        <p:spPr>
          <a:xfrm>
            <a:off x="1893278" y="4489935"/>
            <a:ext cx="8897816" cy="105507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93A49B-FA5F-3811-0D1D-37EE1469BE6D}"/>
              </a:ext>
            </a:extLst>
          </p:cNvPr>
          <p:cNvSpPr txBox="1"/>
          <p:nvPr/>
        </p:nvSpPr>
        <p:spPr>
          <a:xfrm>
            <a:off x="1043353" y="1351059"/>
            <a:ext cx="84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6390D-8A12-A7E6-2AAF-6691DBB4DE36}"/>
              </a:ext>
            </a:extLst>
          </p:cNvPr>
          <p:cNvSpPr txBox="1"/>
          <p:nvPr/>
        </p:nvSpPr>
        <p:spPr>
          <a:xfrm>
            <a:off x="1116619" y="2816441"/>
            <a:ext cx="84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0CF3C-7EB2-8BBF-FED8-322B4FB8080E}"/>
              </a:ext>
            </a:extLst>
          </p:cNvPr>
          <p:cNvSpPr txBox="1"/>
          <p:nvPr/>
        </p:nvSpPr>
        <p:spPr>
          <a:xfrm>
            <a:off x="1116619" y="4281823"/>
            <a:ext cx="84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7BDA55-43B8-C57C-7103-FACA52D30C19}"/>
              </a:ext>
            </a:extLst>
          </p:cNvPr>
          <p:cNvSpPr txBox="1"/>
          <p:nvPr/>
        </p:nvSpPr>
        <p:spPr>
          <a:xfrm>
            <a:off x="10175632" y="594649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12FE7DC7-967D-61EF-A9EA-FBA137580CD8}"/>
              </a:ext>
            </a:extLst>
          </p:cNvPr>
          <p:cNvSpPr/>
          <p:nvPr/>
        </p:nvSpPr>
        <p:spPr>
          <a:xfrm rot="216083" flipH="1" flipV="1">
            <a:off x="1919649" y="2067615"/>
            <a:ext cx="9240721" cy="2456036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BA93F2-B8F1-8FF7-B13D-39A2160C1EF8}"/>
              </a:ext>
            </a:extLst>
          </p:cNvPr>
          <p:cNvCxnSpPr>
            <a:cxnSpLocks/>
          </p:cNvCxnSpPr>
          <p:nvPr/>
        </p:nvCxnSpPr>
        <p:spPr>
          <a:xfrm>
            <a:off x="6462872" y="4509503"/>
            <a:ext cx="4328220" cy="7421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00120C-F9C1-ECEE-3276-ECC106C0B763}"/>
              </a:ext>
            </a:extLst>
          </p:cNvPr>
          <p:cNvCxnSpPr>
            <a:cxnSpLocks/>
          </p:cNvCxnSpPr>
          <p:nvPr/>
        </p:nvCxnSpPr>
        <p:spPr>
          <a:xfrm>
            <a:off x="1931373" y="4489935"/>
            <a:ext cx="8824550" cy="1055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54FDD1E-62FC-F3D7-FBE0-A0F6C312127E}"/>
              </a:ext>
            </a:extLst>
          </p:cNvPr>
          <p:cNvSpPr txBox="1"/>
          <p:nvPr/>
        </p:nvSpPr>
        <p:spPr>
          <a:xfrm>
            <a:off x="2636489" y="4686209"/>
            <a:ext cx="744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Applied Ideal Exit Temp: Calculated Cooling time (99%) = 2 hours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BFFFA4-632D-8871-1989-113F5896E5F4}"/>
              </a:ext>
            </a:extLst>
          </p:cNvPr>
          <p:cNvSpPr txBox="1"/>
          <p:nvPr/>
        </p:nvSpPr>
        <p:spPr>
          <a:xfrm>
            <a:off x="2418964" y="3277994"/>
            <a:ext cx="708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Real Exit Temp (Not calculated): Cooling time (99%) &lt; 4 hours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B2796C-2AFE-2F14-82E5-A5376930D3CA}"/>
              </a:ext>
            </a:extLst>
          </p:cNvPr>
          <p:cNvSpPr txBox="1"/>
          <p:nvPr/>
        </p:nvSpPr>
        <p:spPr>
          <a:xfrm>
            <a:off x="2394283" y="726722"/>
            <a:ext cx="875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With varying exit temperature as a real situation, the cooling time to reach </a:t>
            </a:r>
          </a:p>
          <a:p>
            <a:r>
              <a:rPr lang="en-US" b="1" dirty="0">
                <a:solidFill>
                  <a:srgbClr val="00B050"/>
                </a:solidFill>
              </a:rPr>
              <a:t>The steady-state may take around 2 times longer than the simulation results. </a:t>
            </a:r>
          </a:p>
        </p:txBody>
      </p:sp>
    </p:spTree>
    <p:extLst>
      <p:ext uri="{BB962C8B-B14F-4D97-AF65-F5344CB8AC3E}">
        <p14:creationId xmlns:p14="http://schemas.microsoft.com/office/powerpoint/2010/main" val="1575052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88552-6093-43A8-87F3-6509037F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37" y="99159"/>
            <a:ext cx="11639379" cy="79693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Beam Screens &amp; Cold-Leak Test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A7E0A-B653-4B6C-0C3F-D762E3AD5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481" y="1195721"/>
            <a:ext cx="4287638" cy="235050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B036926-9161-05B6-9875-E7FDC437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79" y="3660877"/>
            <a:ext cx="2993737" cy="16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61238-EF20-AC68-8CED-001C40C7B890}"/>
              </a:ext>
            </a:extLst>
          </p:cNvPr>
          <p:cNvSpPr txBox="1"/>
          <p:nvPr/>
        </p:nvSpPr>
        <p:spPr>
          <a:xfrm>
            <a:off x="357765" y="805021"/>
            <a:ext cx="74177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The Beam Screens (OD=65mm) are inserted inside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the Beam Pipes passing along the super-conducting magnets.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This test is to confirm that all intermittent laser welding spots are leak proof between the cooling tube &amp; beam screen body.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The welded areas shall not permit any Helium leaks during operation. 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Inspection of all welds for cracks at room temperature shall be performed by the beam screen supplier.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This test is to check for cracks in the weld at low temperatures,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which could be caused by thermal contraction.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This Helium leak test shall be performed under vacuum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(~10E-3 torr) &amp; ~100K cooled by LN2.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D7E0E-C6A4-D768-CDF3-94F7ABA55C88}"/>
              </a:ext>
            </a:extLst>
          </p:cNvPr>
          <p:cNvSpPr txBox="1"/>
          <p:nvPr/>
        </p:nvSpPr>
        <p:spPr>
          <a:xfrm rot="1056941">
            <a:off x="8640929" y="2253689"/>
            <a:ext cx="126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1.5kg/m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D9764F-7E3E-0EB1-0F9B-D0ECAA1A91C2}"/>
              </a:ext>
            </a:extLst>
          </p:cNvPr>
          <p:cNvGrpSpPr/>
          <p:nvPr/>
        </p:nvGrpSpPr>
        <p:grpSpPr>
          <a:xfrm>
            <a:off x="7324653" y="4517403"/>
            <a:ext cx="2580268" cy="2177864"/>
            <a:chOff x="9482851" y="3648128"/>
            <a:chExt cx="2580268" cy="21778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B215C4-9DFD-1C1C-348B-CCC5968DB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2851" y="3648128"/>
              <a:ext cx="2580268" cy="21778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423A89-0C1F-43A1-7553-4FF2D08B0A3C}"/>
                </a:ext>
              </a:extLst>
            </p:cNvPr>
            <p:cNvSpPr/>
            <p:nvPr/>
          </p:nvSpPr>
          <p:spPr>
            <a:xfrm>
              <a:off x="10317239" y="5320560"/>
              <a:ext cx="276726" cy="180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F64E55E-C13B-6A75-AB2E-C328CBEF9BC6}"/>
              </a:ext>
            </a:extLst>
          </p:cNvPr>
          <p:cNvSpPr/>
          <p:nvPr/>
        </p:nvSpPr>
        <p:spPr>
          <a:xfrm rot="15295720">
            <a:off x="9067668" y="3904539"/>
            <a:ext cx="293498" cy="1533743"/>
          </a:xfrm>
          <a:prstGeom prst="downArrow">
            <a:avLst>
              <a:gd name="adj1" fmla="val 50000"/>
              <a:gd name="adj2" fmla="val 135062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26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AEDA00-D379-1B9A-C712-AAF47DADD80F}"/>
              </a:ext>
            </a:extLst>
          </p:cNvPr>
          <p:cNvSpPr txBox="1"/>
          <p:nvPr/>
        </p:nvSpPr>
        <p:spPr>
          <a:xfrm>
            <a:off x="353957" y="246492"/>
            <a:ext cx="11736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Noto Sans" panose="020B0502040204020203" pitchFamily="34" charset="0"/>
              </a:rPr>
              <a:t>Cryostat with T Joint (~850kg) &amp; Thermal Shield (~150kg)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D4830-527A-DBD2-480C-F66374E0080D}"/>
              </a:ext>
            </a:extLst>
          </p:cNvPr>
          <p:cNvSpPr txBox="1"/>
          <p:nvPr/>
        </p:nvSpPr>
        <p:spPr>
          <a:xfrm>
            <a:off x="1946032" y="3223470"/>
            <a:ext cx="833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Cryostat: Total</a:t>
            </a:r>
            <a:r>
              <a:rPr lang="ko-KR" altLang="en-US" b="1" dirty="0"/>
              <a:t> </a:t>
            </a:r>
            <a:r>
              <a:rPr lang="en-US" altLang="ko-KR" b="1" dirty="0"/>
              <a:t>L=242”</a:t>
            </a:r>
            <a:r>
              <a:rPr lang="ko-KR" altLang="en-US" b="1" dirty="0"/>
              <a:t> </a:t>
            </a:r>
            <a:r>
              <a:rPr lang="en-US" altLang="ko-KR" b="1" dirty="0"/>
              <a:t>(6147mm) </a:t>
            </a:r>
            <a:r>
              <a:rPr lang="en-US" b="1" dirty="0"/>
              <a:t>OD=14” (356mm) </a:t>
            </a: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/>
              <a:t>t=11.5mm (Sch-40S) </a:t>
            </a:r>
          </a:p>
          <a:p>
            <a:pPr algn="ctr"/>
            <a:r>
              <a:rPr lang="en-US" b="1" dirty="0"/>
              <a:t>		         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t=4.78mm (Sch-10S) (35MPa under 0.1MPa)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A3354-56E0-4AE0-6C37-85B97B806F42}"/>
              </a:ext>
            </a:extLst>
          </p:cNvPr>
          <p:cNvSpPr txBox="1"/>
          <p:nvPr/>
        </p:nvSpPr>
        <p:spPr>
          <a:xfrm>
            <a:off x="2065341" y="5985568"/>
            <a:ext cx="8955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Thermal Shield: OD=10.75” (273mm) </a:t>
            </a: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t = 0.135” (3.4mm)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&amp; L=226” (5740mm)</a:t>
            </a:r>
          </a:p>
          <a:p>
            <a:pPr algn="ctr"/>
            <a:r>
              <a:rPr lang="en-US" b="1" dirty="0"/>
              <a:t>LN2 Cooling Pipes OD=3/8” (9.5mm) &amp; t=0.9mm </a:t>
            </a:r>
          </a:p>
        </p:txBody>
      </p:sp>
      <p:pic>
        <p:nvPicPr>
          <p:cNvPr id="6" name="Picture 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5F343260-2DC4-7988-BA6C-7DDF2706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17" y="1165403"/>
            <a:ext cx="7160654" cy="2058067"/>
          </a:xfrm>
          <a:prstGeom prst="rect">
            <a:avLst/>
          </a:prstGeom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33E2FE3-DCF8-0340-3FB9-1918107B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17" y="3920340"/>
            <a:ext cx="7160654" cy="2042639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DD0C024A-5771-9171-AD39-F67B89528897}"/>
              </a:ext>
            </a:extLst>
          </p:cNvPr>
          <p:cNvSpPr/>
          <p:nvPr/>
        </p:nvSpPr>
        <p:spPr>
          <a:xfrm rot="642530">
            <a:off x="6524506" y="4485159"/>
            <a:ext cx="393860" cy="104294"/>
          </a:xfrm>
          <a:prstGeom prst="rightArrow">
            <a:avLst>
              <a:gd name="adj1" fmla="val 50000"/>
              <a:gd name="adj2" fmla="val 9256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361E9-6547-AA67-E9FD-2805530C2255}"/>
              </a:ext>
            </a:extLst>
          </p:cNvPr>
          <p:cNvSpPr txBox="1"/>
          <p:nvPr/>
        </p:nvSpPr>
        <p:spPr>
          <a:xfrm>
            <a:off x="478983" y="1415053"/>
            <a:ext cx="1626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All Parts: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304 SS</a:t>
            </a:r>
          </a:p>
        </p:txBody>
      </p:sp>
    </p:spTree>
    <p:extLst>
      <p:ext uri="{BB962C8B-B14F-4D97-AF65-F5344CB8AC3E}">
        <p14:creationId xmlns:p14="http://schemas.microsoft.com/office/powerpoint/2010/main" val="67174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4CA464-F133-29B1-9F5F-359206197533}"/>
              </a:ext>
            </a:extLst>
          </p:cNvPr>
          <p:cNvSpPr txBox="1">
            <a:spLocks/>
          </p:cNvSpPr>
          <p:nvPr/>
        </p:nvSpPr>
        <p:spPr>
          <a:xfrm>
            <a:off x="324855" y="108244"/>
            <a:ext cx="11778915" cy="795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ym typeface="Wingdings" panose="05000000000000000000" pitchFamily="2" charset="2"/>
              </a:rPr>
              <a:t>Thermal Shield with 3 sets of LN2 Supply/Return Lines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A8393-DA72-A254-B240-C3C5BD80B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41" y="3754970"/>
            <a:ext cx="6341889" cy="212016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55D3A3D2-0B01-EBAF-6953-2A9353F0C3C3}"/>
              </a:ext>
            </a:extLst>
          </p:cNvPr>
          <p:cNvSpPr/>
          <p:nvPr/>
        </p:nvSpPr>
        <p:spPr>
          <a:xfrm rot="10800000">
            <a:off x="5209477" y="4513968"/>
            <a:ext cx="499312" cy="6187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F6EC7A-85AD-0689-C9B0-36E95ABA3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8" y="3689366"/>
            <a:ext cx="2363120" cy="212016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6C3958C7-F595-5887-0D34-8398F7FBD3B3}"/>
              </a:ext>
            </a:extLst>
          </p:cNvPr>
          <p:cNvSpPr/>
          <p:nvPr/>
        </p:nvSpPr>
        <p:spPr>
          <a:xfrm rot="2702884">
            <a:off x="594916" y="4723782"/>
            <a:ext cx="132687" cy="998388"/>
          </a:xfrm>
          <a:prstGeom prst="downArrow">
            <a:avLst>
              <a:gd name="adj1" fmla="val 50000"/>
              <a:gd name="adj2" fmla="val 2298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57DC43B-966B-0C44-1863-C2CF73A2BA2F}"/>
              </a:ext>
            </a:extLst>
          </p:cNvPr>
          <p:cNvSpPr/>
          <p:nvPr/>
        </p:nvSpPr>
        <p:spPr>
          <a:xfrm rot="2715635">
            <a:off x="1482876" y="5349764"/>
            <a:ext cx="132687" cy="998388"/>
          </a:xfrm>
          <a:prstGeom prst="downArrow">
            <a:avLst>
              <a:gd name="adj1" fmla="val 50000"/>
              <a:gd name="adj2" fmla="val 2298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5B9606CF-F956-67AB-F336-D06B493E44C1}"/>
              </a:ext>
            </a:extLst>
          </p:cNvPr>
          <p:cNvSpPr/>
          <p:nvPr/>
        </p:nvSpPr>
        <p:spPr>
          <a:xfrm rot="13467631">
            <a:off x="815485" y="4723781"/>
            <a:ext cx="132687" cy="998388"/>
          </a:xfrm>
          <a:prstGeom prst="downArrow">
            <a:avLst>
              <a:gd name="adj1" fmla="val 50000"/>
              <a:gd name="adj2" fmla="val 22982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22F57B7-57C8-66A1-3AF6-182DB45ABBA0}"/>
              </a:ext>
            </a:extLst>
          </p:cNvPr>
          <p:cNvSpPr/>
          <p:nvPr/>
        </p:nvSpPr>
        <p:spPr>
          <a:xfrm rot="13467631">
            <a:off x="1111848" y="4947004"/>
            <a:ext cx="132687" cy="998388"/>
          </a:xfrm>
          <a:prstGeom prst="downArrow">
            <a:avLst>
              <a:gd name="adj1" fmla="val 50000"/>
              <a:gd name="adj2" fmla="val 22982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con&#10;&#10;AI-generated content may be incorrect.">
            <a:extLst>
              <a:ext uri="{FF2B5EF4-FFF2-40B4-BE49-F238E27FC236}">
                <a16:creationId xmlns:a16="http://schemas.microsoft.com/office/drawing/2014/main" id="{CCBA84BF-072B-4E85-1E45-927F8D82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76" y="3689366"/>
            <a:ext cx="2061889" cy="21201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B5FEC4-EEBA-E1E0-E061-4AB50DE68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3" y="1809653"/>
            <a:ext cx="9640882" cy="86623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92D2CB7D-2E61-AFB3-BF1D-F4831C497712}"/>
              </a:ext>
            </a:extLst>
          </p:cNvPr>
          <p:cNvSpPr txBox="1">
            <a:spLocks/>
          </p:cNvSpPr>
          <p:nvPr/>
        </p:nvSpPr>
        <p:spPr>
          <a:xfrm>
            <a:off x="1508908" y="2753852"/>
            <a:ext cx="7290852" cy="4110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000" dirty="0"/>
              <a:t>Stainless Steel Tube, 316L, .375 OD X .035 Wall </a:t>
            </a:r>
          </a:p>
        </p:txBody>
      </p:sp>
      <p:pic>
        <p:nvPicPr>
          <p:cNvPr id="29" name="Picture 28" descr="Shape, circle&#10;&#10;AI-generated content may be incorrect.">
            <a:extLst>
              <a:ext uri="{FF2B5EF4-FFF2-40B4-BE49-F238E27FC236}">
                <a16:creationId xmlns:a16="http://schemas.microsoft.com/office/drawing/2014/main" id="{4D27635A-6B3C-30E6-5F3E-7DF919D1D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81" y="1186936"/>
            <a:ext cx="2061889" cy="2463089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F589B4C6-0BAA-3F3D-668A-14816AED0D6B}"/>
              </a:ext>
            </a:extLst>
          </p:cNvPr>
          <p:cNvSpPr/>
          <p:nvPr/>
        </p:nvSpPr>
        <p:spPr>
          <a:xfrm rot="8599194">
            <a:off x="3912783" y="5489980"/>
            <a:ext cx="212402" cy="770306"/>
          </a:xfrm>
          <a:prstGeom prst="downArrow">
            <a:avLst>
              <a:gd name="adj1" fmla="val 50000"/>
              <a:gd name="adj2" fmla="val 12999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A6B145-7C01-5B62-9EBC-9C96E8A7881E}"/>
              </a:ext>
            </a:extLst>
          </p:cNvPr>
          <p:cNvSpPr txBox="1"/>
          <p:nvPr/>
        </p:nvSpPr>
        <p:spPr>
          <a:xfrm>
            <a:off x="4334226" y="5872948"/>
            <a:ext cx="584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Brackets to be welded &amp; LN2 tubes soldered to thermal shield to improve thermal contact.</a:t>
            </a:r>
          </a:p>
        </p:txBody>
      </p:sp>
    </p:spTree>
    <p:extLst>
      <p:ext uri="{BB962C8B-B14F-4D97-AF65-F5344CB8AC3E}">
        <p14:creationId xmlns:p14="http://schemas.microsoft.com/office/powerpoint/2010/main" val="237592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76EE1-3F88-B97A-4695-8EDA3D9BB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4DC3D71-37D3-A981-38B5-FE544DB11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36" y="1058778"/>
            <a:ext cx="3835065" cy="511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AC51EE6-AA93-6B3B-7750-E7A56D53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81" y="1058778"/>
            <a:ext cx="3835065" cy="511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946E1-A7A1-0D9B-C0A9-C20A308360B6}"/>
              </a:ext>
            </a:extLst>
          </p:cNvPr>
          <p:cNvSpPr txBox="1">
            <a:spLocks/>
          </p:cNvSpPr>
          <p:nvPr/>
        </p:nvSpPr>
        <p:spPr>
          <a:xfrm>
            <a:off x="324855" y="108244"/>
            <a:ext cx="11778915" cy="795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sym typeface="Wingdings" panose="05000000000000000000" pitchFamily="2" charset="2"/>
              </a:rPr>
              <a:t>Cooling Pipe Connected: Example @ BNL Workshop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6605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5885DB-25C3-A3A4-7AF2-016FA71C81E0}"/>
              </a:ext>
            </a:extLst>
          </p:cNvPr>
          <p:cNvSpPr txBox="1"/>
          <p:nvPr/>
        </p:nvSpPr>
        <p:spPr>
          <a:xfrm>
            <a:off x="227967" y="178177"/>
            <a:ext cx="11736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Noto Sans" panose="020B0502040204020203" pitchFamily="34" charset="0"/>
              </a:rPr>
              <a:t>Pack of 6 Beam Screens for Cold-Leak Test with </a:t>
            </a:r>
            <a:r>
              <a:rPr lang="en-US" sz="3200" b="1" dirty="0">
                <a:solidFill>
                  <a:srgbClr val="FF0000"/>
                </a:solidFill>
                <a:latin typeface="Noto Sans" panose="020B0502040204020203" pitchFamily="34" charset="0"/>
              </a:rPr>
              <a:t>Helium</a:t>
            </a:r>
          </a:p>
        </p:txBody>
      </p:sp>
      <p:pic>
        <p:nvPicPr>
          <p:cNvPr id="15" name="Picture 1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F1BFFB21-58F1-AD46-63DB-0B473F334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72" y="3805710"/>
            <a:ext cx="3354118" cy="2972762"/>
          </a:xfrm>
          <a:prstGeom prst="rect">
            <a:avLst/>
          </a:prstGeom>
        </p:spPr>
      </p:pic>
      <p:pic>
        <p:nvPicPr>
          <p:cNvPr id="17" name="Picture 16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BF50BD96-14D8-837F-2A5A-EF4F2FC7F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69" y="1017583"/>
            <a:ext cx="2776464" cy="2626687"/>
          </a:xfrm>
          <a:prstGeom prst="rect">
            <a:avLst/>
          </a:prstGeom>
        </p:spPr>
      </p:pic>
      <p:pic>
        <p:nvPicPr>
          <p:cNvPr id="19" name="Picture 18" descr="A picture containing schematic&#10;&#10;AI-generated content may be incorrect.">
            <a:extLst>
              <a:ext uri="{FF2B5EF4-FFF2-40B4-BE49-F238E27FC236}">
                <a16:creationId xmlns:a16="http://schemas.microsoft.com/office/drawing/2014/main" id="{BC7FCB54-377E-0FC0-CD49-B68888C2E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733" y="3805710"/>
            <a:ext cx="2776464" cy="2940200"/>
          </a:xfrm>
          <a:prstGeom prst="rect">
            <a:avLst/>
          </a:prstGeom>
        </p:spPr>
      </p:pic>
      <p:pic>
        <p:nvPicPr>
          <p:cNvPr id="21" name="Picture 20" descr="A picture containing toy&#10;&#10;AI-generated content may be incorrect.">
            <a:extLst>
              <a:ext uri="{FF2B5EF4-FFF2-40B4-BE49-F238E27FC236}">
                <a16:creationId xmlns:a16="http://schemas.microsoft.com/office/drawing/2014/main" id="{EFDC3011-2BA1-AEE9-C4BF-6F1EFA99A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54" y="1028057"/>
            <a:ext cx="7392469" cy="261937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B98E3AB-B7BD-9F46-138A-BB43021B0B18}"/>
              </a:ext>
            </a:extLst>
          </p:cNvPr>
          <p:cNvSpPr/>
          <p:nvPr/>
        </p:nvSpPr>
        <p:spPr>
          <a:xfrm>
            <a:off x="7848010" y="2879289"/>
            <a:ext cx="786583" cy="737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BD00C21-8B91-9D68-2B37-BD1DDC0789F9}"/>
              </a:ext>
            </a:extLst>
          </p:cNvPr>
          <p:cNvSpPr/>
          <p:nvPr/>
        </p:nvSpPr>
        <p:spPr>
          <a:xfrm rot="1141371">
            <a:off x="1047175" y="1419018"/>
            <a:ext cx="268666" cy="76373"/>
          </a:xfrm>
          <a:prstGeom prst="rightArrow">
            <a:avLst>
              <a:gd name="adj1" fmla="val 50000"/>
              <a:gd name="adj2" fmla="val 9256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74ACB14-0FAC-4EAA-4DB3-E60F6ED3138F}"/>
              </a:ext>
            </a:extLst>
          </p:cNvPr>
          <p:cNvSpPr/>
          <p:nvPr/>
        </p:nvSpPr>
        <p:spPr>
          <a:xfrm rot="11937984">
            <a:off x="1337687" y="986706"/>
            <a:ext cx="268666" cy="76373"/>
          </a:xfrm>
          <a:prstGeom prst="rightArrow">
            <a:avLst>
              <a:gd name="adj1" fmla="val 50000"/>
              <a:gd name="adj2" fmla="val 9256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2CE845F-563B-9746-CB18-E697597464B5}"/>
              </a:ext>
            </a:extLst>
          </p:cNvPr>
          <p:cNvSpPr/>
          <p:nvPr/>
        </p:nvSpPr>
        <p:spPr>
          <a:xfrm rot="1120759">
            <a:off x="1160675" y="1329634"/>
            <a:ext cx="268666" cy="76373"/>
          </a:xfrm>
          <a:prstGeom prst="rightArrow">
            <a:avLst>
              <a:gd name="adj1" fmla="val 50000"/>
              <a:gd name="adj2" fmla="val 9256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2FA28C1-43EF-31C9-B120-F685EDECDD87}"/>
              </a:ext>
            </a:extLst>
          </p:cNvPr>
          <p:cNvSpPr/>
          <p:nvPr/>
        </p:nvSpPr>
        <p:spPr>
          <a:xfrm rot="1163178">
            <a:off x="1181532" y="1228239"/>
            <a:ext cx="268666" cy="76373"/>
          </a:xfrm>
          <a:prstGeom prst="rightArrow">
            <a:avLst>
              <a:gd name="adj1" fmla="val 50000"/>
              <a:gd name="adj2" fmla="val 9256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29977DC-FB40-25DB-0C17-746B72BD5407}"/>
              </a:ext>
            </a:extLst>
          </p:cNvPr>
          <p:cNvSpPr/>
          <p:nvPr/>
        </p:nvSpPr>
        <p:spPr>
          <a:xfrm rot="11937984">
            <a:off x="1177254" y="1046158"/>
            <a:ext cx="268666" cy="76373"/>
          </a:xfrm>
          <a:prstGeom prst="rightArrow">
            <a:avLst>
              <a:gd name="adj1" fmla="val 50000"/>
              <a:gd name="adj2" fmla="val 9256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DED7627-7D0D-EE46-E8D8-0B379D9BC34E}"/>
              </a:ext>
            </a:extLst>
          </p:cNvPr>
          <p:cNvSpPr/>
          <p:nvPr/>
        </p:nvSpPr>
        <p:spPr>
          <a:xfrm rot="20339893">
            <a:off x="5918331" y="4741335"/>
            <a:ext cx="281908" cy="193440"/>
          </a:xfrm>
          <a:prstGeom prst="rightArrow">
            <a:avLst>
              <a:gd name="adj1" fmla="val 50000"/>
              <a:gd name="adj2" fmla="val 92566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3" name="Picture 22" descr="A picture containing lamp&#10;&#10;AI-generated content may be incorrect.">
            <a:extLst>
              <a:ext uri="{FF2B5EF4-FFF2-40B4-BE49-F238E27FC236}">
                <a16:creationId xmlns:a16="http://schemas.microsoft.com/office/drawing/2014/main" id="{2FA01215-7558-F686-2FF0-A1724CCD0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24" y="3789429"/>
            <a:ext cx="2874399" cy="2972762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A9733F94-2357-F000-181E-EED65D6A0E57}"/>
              </a:ext>
            </a:extLst>
          </p:cNvPr>
          <p:cNvSpPr/>
          <p:nvPr/>
        </p:nvSpPr>
        <p:spPr>
          <a:xfrm rot="11937984">
            <a:off x="1028304" y="1113037"/>
            <a:ext cx="268666" cy="76373"/>
          </a:xfrm>
          <a:prstGeom prst="rightArrow">
            <a:avLst>
              <a:gd name="adj1" fmla="val 50000"/>
              <a:gd name="adj2" fmla="val 9256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53F27C4-B551-37B3-0010-91C98834A11C}"/>
              </a:ext>
            </a:extLst>
          </p:cNvPr>
          <p:cNvSpPr/>
          <p:nvPr/>
        </p:nvSpPr>
        <p:spPr>
          <a:xfrm>
            <a:off x="4846438" y="4979950"/>
            <a:ext cx="629326" cy="6242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6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2ED424-A2CE-7136-D6A1-2EDB81C3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67" y="0"/>
            <a:ext cx="11325357" cy="74434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All Flanges are Off-the-Shelf Flanges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489C1-8E7C-DD85-2886-E5F1666CFE3F}"/>
              </a:ext>
            </a:extLst>
          </p:cNvPr>
          <p:cNvSpPr txBox="1"/>
          <p:nvPr/>
        </p:nvSpPr>
        <p:spPr>
          <a:xfrm>
            <a:off x="4443403" y="853119"/>
            <a:ext cx="4956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Front: ISO O ring flange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All Other Flanges: </a:t>
            </a:r>
            <a:r>
              <a:rPr lang="en-US" sz="2400" b="1" dirty="0" err="1">
                <a:solidFill>
                  <a:srgbClr val="FF0000"/>
                </a:solidFill>
              </a:rPr>
              <a:t>ConFlat</a:t>
            </a:r>
            <a:r>
              <a:rPr lang="en-US" sz="2400" b="1" dirty="0">
                <a:solidFill>
                  <a:srgbClr val="FF0000"/>
                </a:solidFill>
              </a:rPr>
              <a:t> Type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25678-F773-13D4-0792-CBCACFE59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61" y="1985212"/>
            <a:ext cx="4959102" cy="4203482"/>
          </a:xfrm>
          <a:prstGeom prst="rect">
            <a:avLst/>
          </a:prstGeom>
        </p:spPr>
      </p:pic>
      <p:pic>
        <p:nvPicPr>
          <p:cNvPr id="14" name="Picture 13" descr="A picture containing circle&#10;&#10;AI-generated content may be incorrect.">
            <a:extLst>
              <a:ext uri="{FF2B5EF4-FFF2-40B4-BE49-F238E27FC236}">
                <a16:creationId xmlns:a16="http://schemas.microsoft.com/office/drawing/2014/main" id="{3C3DDE58-1E68-B9B0-35B6-3E2AF2776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54" y="1976503"/>
            <a:ext cx="4475017" cy="4212192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2377381-B2BE-A93A-AEAB-1B963C53563B}"/>
              </a:ext>
            </a:extLst>
          </p:cNvPr>
          <p:cNvSpPr/>
          <p:nvPr/>
        </p:nvSpPr>
        <p:spPr>
          <a:xfrm rot="8377723">
            <a:off x="8935216" y="5892578"/>
            <a:ext cx="225973" cy="821624"/>
          </a:xfrm>
          <a:prstGeom prst="downArrow">
            <a:avLst>
              <a:gd name="adj1" fmla="val 50000"/>
              <a:gd name="adj2" fmla="val 12999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A9F59-4AFD-89DC-10E8-69EB92AD9C40}"/>
              </a:ext>
            </a:extLst>
          </p:cNvPr>
          <p:cNvSpPr txBox="1"/>
          <p:nvPr/>
        </p:nvSpPr>
        <p:spPr>
          <a:xfrm>
            <a:off x="9400382" y="6188694"/>
            <a:ext cx="257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Pressure relief: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Breakable disk 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518BD53-C8FC-51D2-9C98-3AD70C0FB0D0}"/>
              </a:ext>
            </a:extLst>
          </p:cNvPr>
          <p:cNvSpPr/>
          <p:nvPr/>
        </p:nvSpPr>
        <p:spPr>
          <a:xfrm rot="20004708">
            <a:off x="3768910" y="1565691"/>
            <a:ext cx="225973" cy="821624"/>
          </a:xfrm>
          <a:prstGeom prst="downArrow">
            <a:avLst>
              <a:gd name="adj1" fmla="val 50000"/>
              <a:gd name="adj2" fmla="val 12999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D824F4-C445-1F85-62CC-30759CEB5EE2}"/>
              </a:ext>
            </a:extLst>
          </p:cNvPr>
          <p:cNvSpPr txBox="1"/>
          <p:nvPr/>
        </p:nvSpPr>
        <p:spPr>
          <a:xfrm>
            <a:off x="2680598" y="1135469"/>
            <a:ext cx="1570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LN2 Lines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73FAFB5-2EFF-17CB-FDA4-2486B0F9745F}"/>
              </a:ext>
            </a:extLst>
          </p:cNvPr>
          <p:cNvSpPr/>
          <p:nvPr/>
        </p:nvSpPr>
        <p:spPr>
          <a:xfrm rot="20004708">
            <a:off x="2381269" y="2921249"/>
            <a:ext cx="225973" cy="821624"/>
          </a:xfrm>
          <a:prstGeom prst="downArrow">
            <a:avLst>
              <a:gd name="adj1" fmla="val 50000"/>
              <a:gd name="adj2" fmla="val 12999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B8038B-A164-6561-E9D1-4DF2F792EC0E}"/>
              </a:ext>
            </a:extLst>
          </p:cNvPr>
          <p:cNvSpPr txBox="1"/>
          <p:nvPr/>
        </p:nvSpPr>
        <p:spPr>
          <a:xfrm>
            <a:off x="1533587" y="2489252"/>
            <a:ext cx="2063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Helium Lines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6DC8AA-4A7F-C485-0909-87C1EA1CD257}"/>
              </a:ext>
            </a:extLst>
          </p:cNvPr>
          <p:cNvSpPr txBox="1"/>
          <p:nvPr/>
        </p:nvSpPr>
        <p:spPr>
          <a:xfrm>
            <a:off x="5196741" y="5804826"/>
            <a:ext cx="116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FRONT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EAE22D-0EBE-BB1E-82C6-94A94FB9CB24}"/>
              </a:ext>
            </a:extLst>
          </p:cNvPr>
          <p:cNvSpPr txBox="1"/>
          <p:nvPr/>
        </p:nvSpPr>
        <p:spPr>
          <a:xfrm>
            <a:off x="6714354" y="5804826"/>
            <a:ext cx="116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2667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D63C3E7-E617-D0C2-3B41-EDA9F051E6AF}"/>
              </a:ext>
            </a:extLst>
          </p:cNvPr>
          <p:cNvSpPr txBox="1">
            <a:spLocks/>
          </p:cNvSpPr>
          <p:nvPr/>
        </p:nvSpPr>
        <p:spPr>
          <a:xfrm>
            <a:off x="583223" y="108244"/>
            <a:ext cx="11049000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Thermal Expansion Anchor</a:t>
            </a:r>
          </a:p>
        </p:txBody>
      </p:sp>
      <p:pic>
        <p:nvPicPr>
          <p:cNvPr id="4" name="Picture 3" descr="A picture containing LEGO, toy&#10;&#10;AI-generated content may be incorrect.">
            <a:extLst>
              <a:ext uri="{FF2B5EF4-FFF2-40B4-BE49-F238E27FC236}">
                <a16:creationId xmlns:a16="http://schemas.microsoft.com/office/drawing/2014/main" id="{ED0CC537-1AE4-BF6B-AA04-DF52A8FD0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10" y="1351749"/>
            <a:ext cx="4383579" cy="4770450"/>
          </a:xfrm>
          <a:prstGeom prst="rect">
            <a:avLst/>
          </a:prstGeom>
        </p:spPr>
      </p:pic>
      <p:pic>
        <p:nvPicPr>
          <p:cNvPr id="8" name="Picture 7" descr="A close-up of a toy&#10;&#10;AI-generated content may be incorrect.">
            <a:extLst>
              <a:ext uri="{FF2B5EF4-FFF2-40B4-BE49-F238E27FC236}">
                <a16:creationId xmlns:a16="http://schemas.microsoft.com/office/drawing/2014/main" id="{5FCEB6EA-5740-6C01-D736-40FFCF0DB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00" y="1351228"/>
            <a:ext cx="4722146" cy="477097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2393BB0-ACA3-C9D2-1028-70F74782841A}"/>
              </a:ext>
            </a:extLst>
          </p:cNvPr>
          <p:cNvSpPr/>
          <p:nvPr/>
        </p:nvSpPr>
        <p:spPr>
          <a:xfrm rot="13916069">
            <a:off x="9350507" y="3947946"/>
            <a:ext cx="225973" cy="821624"/>
          </a:xfrm>
          <a:prstGeom prst="downArrow">
            <a:avLst>
              <a:gd name="adj1" fmla="val 50000"/>
              <a:gd name="adj2" fmla="val 12999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40D3238-C8E4-C258-B1D2-E0C968C0AFFC}"/>
              </a:ext>
            </a:extLst>
          </p:cNvPr>
          <p:cNvSpPr/>
          <p:nvPr/>
        </p:nvSpPr>
        <p:spPr>
          <a:xfrm rot="13916069">
            <a:off x="3139257" y="2847358"/>
            <a:ext cx="225973" cy="821624"/>
          </a:xfrm>
          <a:prstGeom prst="downArrow">
            <a:avLst>
              <a:gd name="adj1" fmla="val 50000"/>
              <a:gd name="adj2" fmla="val 12999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9CD14F-6585-68FD-B31D-CB60F1F2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94" y="4694702"/>
            <a:ext cx="2479115" cy="20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33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4D11D-37E5-A4B6-3AC0-CCBE203FA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E01F02-6C53-8B54-18A4-09BF3758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42" y="218944"/>
            <a:ext cx="11874958" cy="1091373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dirty="0"/>
              <a:t>Front:</a:t>
            </a:r>
            <a:r>
              <a:rPr lang="en-US" altLang="ko-KR" sz="3200" dirty="0">
                <a:solidFill>
                  <a:srgbClr val="FF0000"/>
                </a:solidFill>
              </a:rPr>
              <a:t> </a:t>
            </a:r>
            <a:r>
              <a:rPr lang="en-US" altLang="ko-KR" sz="3200" dirty="0"/>
              <a:t>Helium Supply/Return with Bayonet Connections </a:t>
            </a:r>
            <a:br>
              <a:rPr lang="en-US" altLang="ko-KR" sz="3200" dirty="0"/>
            </a:br>
            <a:r>
              <a:rPr lang="en-US" altLang="ko-KR" sz="3200" dirty="0"/>
              <a:t>- Ready to Connect 6 Helium lines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D9F77-EEE7-C1D7-1360-DCF54F4F0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8" y="1706077"/>
            <a:ext cx="4141638" cy="3829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EFEF1-4560-B3CE-5EEA-79BE493BA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16" y="1718109"/>
            <a:ext cx="3398148" cy="3829574"/>
          </a:xfrm>
          <a:prstGeom prst="rect">
            <a:avLst/>
          </a:prstGeom>
        </p:spPr>
      </p:pic>
      <p:pic>
        <p:nvPicPr>
          <p:cNvPr id="11" name="Picture 10" descr="A picture containing schematic&#10;&#10;AI-generated content may be incorrect.">
            <a:extLst>
              <a:ext uri="{FF2B5EF4-FFF2-40B4-BE49-F238E27FC236}">
                <a16:creationId xmlns:a16="http://schemas.microsoft.com/office/drawing/2014/main" id="{F79EE337-6463-F9A7-48AF-705DBDCBF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42" y="1726059"/>
            <a:ext cx="3597442" cy="380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706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558A0D9-1E6C-0545-B056-4ABCB0C08B10}" vid="{C4DE843A-9E61-FF4B-A863-C9A32DA686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6A7EFEDB9F0B4AAB2282E2ADE5809D" ma:contentTypeVersion="4" ma:contentTypeDescription="Create a new document." ma:contentTypeScope="" ma:versionID="03b289dc99c8bd9b71305932f5956571">
  <xsd:schema xmlns:xsd="http://www.w3.org/2001/XMLSchema" xmlns:xs="http://www.w3.org/2001/XMLSchema" xmlns:p="http://schemas.microsoft.com/office/2006/metadata/properties" xmlns:ns2="ac44f458-338b-47d5-9e31-d7dcd80961fb" targetNamespace="http://schemas.microsoft.com/office/2006/metadata/properties" ma:root="true" ma:fieldsID="c74291938186abb3578ed3334fc89a3b" ns2:_="">
    <xsd:import namespace="ac44f458-338b-47d5-9e31-d7dcd80961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4f458-338b-47d5-9e31-d7dcd80961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DC4FD7-94F9-4B35-99E0-4529C04FE7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4f458-338b-47d5-9e31-d7dcd80961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823BBF-0D81-45AF-8BA5-66821F61AA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97DEB8-25A9-42C0-9E99-EB24E109212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ac44f458-338b-47d5-9e31-d7dcd80961fb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</Template>
  <TotalTime>141319</TotalTime>
  <Words>544</Words>
  <Application>Microsoft Office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Noto Sans</vt:lpstr>
      <vt:lpstr>Wingdings</vt:lpstr>
      <vt:lpstr>BNL</vt:lpstr>
      <vt:lpstr>PowerPoint Presentation</vt:lpstr>
      <vt:lpstr>Beam Screens &amp; Cold-Leak Test </vt:lpstr>
      <vt:lpstr>PowerPoint Presentation</vt:lpstr>
      <vt:lpstr>PowerPoint Presentation</vt:lpstr>
      <vt:lpstr>PowerPoint Presentation</vt:lpstr>
      <vt:lpstr>PowerPoint Presentation</vt:lpstr>
      <vt:lpstr>All Flanges are Off-the-Shelf Flanges</vt:lpstr>
      <vt:lpstr>PowerPoint Presentation</vt:lpstr>
      <vt:lpstr>Front: Helium Supply/Return with Bayonet Connections  - Ready to Connect 6 Helium lines</vt:lpstr>
      <vt:lpstr>Front Details with Top &amp; Side Section View</vt:lpstr>
      <vt:lpstr>Thermal Analysis with ANSYS</vt:lpstr>
      <vt:lpstr>PowerPoint Presentation</vt:lpstr>
      <vt:lpstr>PowerPoint Presentation</vt:lpstr>
      <vt:lpstr>PowerPoint Presentation</vt:lpstr>
      <vt:lpstr>PowerPoint Presentation</vt:lpstr>
      <vt:lpstr>LN2 Exit Temperature Assumption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B0pF/Q0eF Overview</dc:title>
  <dc:creator>Runyan, Christopher</dc:creator>
  <cp:lastModifiedBy>Jun, Chang</cp:lastModifiedBy>
  <cp:revision>156</cp:revision>
  <cp:lastPrinted>2025-10-02T14:49:43Z</cp:lastPrinted>
  <dcterms:created xsi:type="dcterms:W3CDTF">2022-10-19T18:50:43Z</dcterms:created>
  <dcterms:modified xsi:type="dcterms:W3CDTF">2025-10-06T13:56:28Z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0x0101002B6A7EFEDB9F0B4AAB2282E2ADE5809D</vt:lpwstr>
  </property>
</Properties>
</file>