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CB10C4-0FF0-49DF-A665-2BB72E5DBDD9}">
  <a:tblStyle styleId="{8CCB10C4-0FF0-49DF-A665-2BB72E5DBDD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21bd15ef0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2f21bd15ef0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c8ac38638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7c8ac38638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cb0251d09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6cb0251d09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cb0251d09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6cb0251d09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cb0251d09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6cb0251d09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cb0251d09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6cb0251d09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Layout 1">
  <p:cSld name="Content Layout 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08919" y="724541"/>
            <a:ext cx="8464200" cy="4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－"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－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5" name="Google Shape;55;p13"/>
          <p:cNvCxnSpPr/>
          <p:nvPr/>
        </p:nvCxnSpPr>
        <p:spPr>
          <a:xfrm>
            <a:off x="-12356" y="551990"/>
            <a:ext cx="9156300" cy="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64233" y="4790551"/>
            <a:ext cx="1071002" cy="34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9203" y="2149964"/>
            <a:ext cx="3238174" cy="323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type="ctrTitle"/>
          </p:nvPr>
        </p:nvSpPr>
        <p:spPr>
          <a:xfrm>
            <a:off x="332386" y="379196"/>
            <a:ext cx="7937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sz="23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32386" y="1290595"/>
            <a:ext cx="44070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332387" y="4170377"/>
            <a:ext cx="24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332386" y="3845048"/>
            <a:ext cx="44070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>
                <a:solidFill>
                  <a:schemeClr val="accent6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386" y="4633591"/>
            <a:ext cx="1461153" cy="47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3544" y="4825778"/>
            <a:ext cx="1217206" cy="20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23515" y="4819163"/>
            <a:ext cx="379638" cy="25496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>
            <p:ph idx="3" type="pic"/>
          </p:nvPr>
        </p:nvSpPr>
        <p:spPr>
          <a:xfrm>
            <a:off x="4929188" y="1290638"/>
            <a:ext cx="4215000" cy="288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indico.bnl.gov/event/26543/" TargetMode="External"/><Relationship Id="rId5" Type="http://schemas.openxmlformats.org/officeDocument/2006/relationships/hyperlink" Target="https://docs.google.com/document/d/17PgLVEku92Z5yCz2wWPPVtmWax24vSg0ymBCeU4xZrE/edit?usp=drive_lin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docs.google.com/spreadsheets/d/1BJeq3AYwefNC9m3palH6T0SHMxmRmHpOzLTSa_6SZIU/edit?gid=0#gid=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32386" y="243068"/>
            <a:ext cx="76803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000"/>
              <a:t>Physics Analysis </a:t>
            </a:r>
            <a:r>
              <a:rPr lang="en-GB" sz="3000"/>
              <a:t>Coordination</a:t>
            </a:r>
            <a:r>
              <a:rPr lang="en-GB" sz="3000"/>
              <a:t> Meeting</a:t>
            </a:r>
            <a:endParaRPr sz="3000"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332386" y="1290595"/>
            <a:ext cx="44070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332386" y="3845048"/>
            <a:ext cx="44070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>
            <p:ph idx="3" type="pic"/>
          </p:nvPr>
        </p:nvSpPr>
        <p:spPr>
          <a:xfrm>
            <a:off x="4929188" y="1290638"/>
            <a:ext cx="4215000" cy="288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6" name="Google Shape;76;p15"/>
          <p:cNvSpPr/>
          <p:nvPr/>
        </p:nvSpPr>
        <p:spPr>
          <a:xfrm>
            <a:off x="0" y="1203681"/>
            <a:ext cx="9144000" cy="4160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-32125" y="1107375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Exclusive/Diffractive/Tagging Updates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Stephen and Kong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21st October 2025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0525" y="1290600"/>
            <a:ext cx="1802476" cy="12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/>
              <a:t>Working Group Updates</a:t>
            </a:r>
            <a:endParaRPr/>
          </a:p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PAC Meeting 21st October 2025</a:t>
            </a:r>
            <a:endParaRPr/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63975" y="635000"/>
            <a:ext cx="8409300" cy="2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Several channels that need to finalise plots/outputs in next few weeks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DVCS with π</a:t>
            </a:r>
            <a:r>
              <a:rPr baseline="30000" lang="en-GB" sz="1800">
                <a:solidFill>
                  <a:schemeClr val="dk1"/>
                </a:solidFill>
                <a:highlight>
                  <a:srgbClr val="FFFFFF"/>
                </a:highlight>
              </a:rPr>
              <a:t>0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background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eA 𝜙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aseline="30000" lang="en-GB" sz="1800">
                <a:solidFill>
                  <a:schemeClr val="dk1"/>
                </a:solidFill>
                <a:highlight>
                  <a:schemeClr val="lt1"/>
                </a:highlight>
              </a:rPr>
              <a:t>3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He</a:t>
            </a:r>
            <a:r>
              <a:rPr baseline="30000" lang="en-GB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tagging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𝛶 1,2,3s separation → </a:t>
            </a:r>
            <a:r>
              <a:rPr lang="en-GB" sz="1800">
                <a:solidFill>
                  <a:srgbClr val="C00000"/>
                </a:solidFill>
                <a:highlight>
                  <a:srgbClr val="FFFFFF"/>
                </a:highlight>
              </a:rPr>
              <a:t>More on this in a second</a:t>
            </a:r>
            <a:endParaRPr sz="180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𝜇 Channels (TCS, J/𝜓</a:t>
            </a:r>
            <a:r>
              <a:rPr lang="en-GB" sz="1800">
                <a:solidFill>
                  <a:schemeClr val="dk1"/>
                </a:solidFill>
                <a:highlight>
                  <a:schemeClr val="lt1"/>
                </a:highlight>
              </a:rPr>
              <a:t>→</a:t>
            </a:r>
            <a:r>
              <a:rPr lang="en-GB" sz="1800">
                <a:solidFill>
                  <a:schemeClr val="dk1"/>
                </a:solidFill>
                <a:highlight>
                  <a:schemeClr val="lt1"/>
                </a:highlight>
              </a:rPr>
              <a:t>𝜇𝜇)</a:t>
            </a:r>
            <a:endParaRPr sz="18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b="1" lang="en-GB" sz="1800">
                <a:solidFill>
                  <a:schemeClr val="accent1"/>
                </a:solidFill>
                <a:highlight>
                  <a:schemeClr val="lt1"/>
                </a:highlight>
              </a:rPr>
              <a:t>Machine background impact on these</a:t>
            </a:r>
            <a:endParaRPr b="1" sz="18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chemeClr val="lt1"/>
                </a:highlight>
              </a:rPr>
              <a:t>Requested that all analysers identify (and quantify) the dominant source of systematic uncertainty for their measurement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67350" y="3129248"/>
            <a:ext cx="8409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chemeClr val="lt1"/>
                </a:highlight>
              </a:rPr>
              <a:t>𝛶 1,2,3s separation → </a:t>
            </a:r>
            <a:r>
              <a:rPr lang="en-GB" sz="1800">
                <a:solidFill>
                  <a:srgbClr val="C00000"/>
                </a:solidFill>
                <a:highlight>
                  <a:schemeClr val="lt1"/>
                </a:highlight>
              </a:rPr>
              <a:t>Previous analyser has graduated and transitioned to an industry role</a:t>
            </a:r>
            <a:endParaRPr sz="1800">
              <a:solidFill>
                <a:srgbClr val="C00000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-GB" sz="1800">
                <a:solidFill>
                  <a:schemeClr val="accent1"/>
                </a:solidFill>
                <a:highlight>
                  <a:schemeClr val="lt1"/>
                </a:highlight>
              </a:rPr>
              <a:t>Need a new analyser for this channel!</a:t>
            </a:r>
            <a:endParaRPr sz="1800">
              <a:solidFill>
                <a:schemeClr val="accent1"/>
              </a:solidFill>
              <a:highlight>
                <a:schemeClr val="lt1"/>
              </a:highlight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63975" y="3970224"/>
            <a:ext cx="8409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chemeClr val="lt1"/>
                </a:highlight>
              </a:rPr>
              <a:t>A lot to get over the line, </a:t>
            </a:r>
            <a:r>
              <a:rPr b="1" lang="en-GB" sz="1800" u="sng">
                <a:solidFill>
                  <a:schemeClr val="dk1"/>
                </a:solidFill>
                <a:highlight>
                  <a:schemeClr val="lt1"/>
                </a:highlight>
              </a:rPr>
              <a:t>shifted to a more intense WG schedule</a:t>
            </a:r>
            <a:endParaRPr b="1" sz="1800" u="sng">
              <a:solidFill>
                <a:schemeClr val="accen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/>
              <a:t>New Meeting Schedule</a:t>
            </a:r>
            <a:endParaRPr/>
          </a:p>
        </p:txBody>
      </p:sp>
      <p:sp>
        <p:nvSpPr>
          <p:cNvPr id="96" name="Google Shape;96;p17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PAC Meeting 21st October 2025</a:t>
            </a:r>
            <a:endParaRPr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63975" y="635000"/>
            <a:ext cx="8409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Shifting to a </a:t>
            </a:r>
            <a:r>
              <a:rPr b="1" lang="en-GB" sz="1800" u="sng">
                <a:solidFill>
                  <a:schemeClr val="dk1"/>
                </a:solidFill>
                <a:highlight>
                  <a:srgbClr val="FFFFFF"/>
                </a:highlight>
              </a:rPr>
              <a:t>weekly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working group meeting schedule until Christmas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Char char="○"/>
            </a:pPr>
            <a:r>
              <a:rPr lang="en-GB" sz="1800">
                <a:solidFill>
                  <a:srgbClr val="C00000"/>
                </a:solidFill>
                <a:highlight>
                  <a:srgbClr val="FFFFFF"/>
                </a:highlight>
              </a:rPr>
              <a:t>Expect a contribution from each analyser on a weekly basis</a:t>
            </a:r>
            <a:endParaRPr sz="180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Even if it’s just a single slide 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update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uploaded to the indico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graphicFrame>
        <p:nvGraphicFramePr>
          <p:cNvPr id="101" name="Google Shape;101;p17"/>
          <p:cNvGraphicFramePr/>
          <p:nvPr/>
        </p:nvGraphicFramePr>
        <p:xfrm>
          <a:off x="255875" y="168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{8CCB10C4-0FF0-49DF-A665-2BB72E5DBDD9}</a:tableStyleId>
              </a:tblPr>
              <a:tblGrid>
                <a:gridCol w="1149125"/>
                <a:gridCol w="919300"/>
                <a:gridCol w="919300"/>
                <a:gridCol w="919300"/>
                <a:gridCol w="919300"/>
                <a:gridCol w="919300"/>
                <a:gridCol w="919300"/>
                <a:gridCol w="919300"/>
                <a:gridCol w="1048000"/>
              </a:tblGrid>
              <a:tr h="19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Analyzers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Oct 27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Nov 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Nov 10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Nov 17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Nov 24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Dec 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Dec 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Dec 15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Oliver &amp; Jihee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Summary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Maci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Summary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Win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Summary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Garry, A. Smith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Summary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Summary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Olaiya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Summary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Jan, Alex Jentsch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Summary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Hadi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Summary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Stephen Kay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Update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 slides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Summary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Kong &amp; Stephen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2" name="Google Shape;102;p17"/>
          <p:cNvGrpSpPr/>
          <p:nvPr/>
        </p:nvGrpSpPr>
        <p:grpSpPr>
          <a:xfrm>
            <a:off x="255875" y="1896350"/>
            <a:ext cx="8657100" cy="3207750"/>
            <a:chOff x="255875" y="1896350"/>
            <a:chExt cx="8657100" cy="3207750"/>
          </a:xfrm>
        </p:grpSpPr>
        <p:sp>
          <p:nvSpPr>
            <p:cNvPr id="103" name="Google Shape;103;p17"/>
            <p:cNvSpPr txBox="1"/>
            <p:nvPr/>
          </p:nvSpPr>
          <p:spPr>
            <a:xfrm>
              <a:off x="290200" y="4052300"/>
              <a:ext cx="8409300" cy="10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●"/>
              </a:pPr>
              <a:r>
                <a:rPr lang="en-GB" sz="1800">
                  <a:solidFill>
                    <a:schemeClr val="dk1"/>
                  </a:solidFill>
                  <a:highlight>
                    <a:srgbClr val="FFFFFF"/>
                  </a:highlight>
                </a:rPr>
                <a:t>Stephen will take lead on </a:t>
              </a:r>
              <a:r>
                <a:rPr lang="en-GB" sz="1800">
                  <a:solidFill>
                    <a:srgbClr val="C00000"/>
                  </a:solidFill>
                  <a:highlight>
                    <a:srgbClr val="FFFFFF"/>
                  </a:highlight>
                </a:rPr>
                <a:t>preTDR</a:t>
              </a:r>
              <a:r>
                <a:rPr lang="en-GB" sz="1800">
                  <a:solidFill>
                    <a:schemeClr val="dk1"/>
                  </a:solidFill>
                  <a:highlight>
                    <a:srgbClr val="FFFFFF"/>
                  </a:highlight>
                </a:rPr>
                <a:t>, Kong on WG </a:t>
              </a:r>
              <a:r>
                <a:rPr lang="en-GB" sz="1800">
                  <a:solidFill>
                    <a:schemeClr val="accent1"/>
                  </a:solidFill>
                  <a:highlight>
                    <a:srgbClr val="FFFFFF"/>
                  </a:highlight>
                </a:rPr>
                <a:t>Early Science Paper</a:t>
              </a:r>
              <a:endParaRPr sz="1800">
                <a:solidFill>
                  <a:schemeClr val="accent1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255875" y="1896350"/>
              <a:ext cx="8657100" cy="843300"/>
            </a:xfrm>
            <a:prstGeom prst="rect">
              <a:avLst/>
            </a:prstGeom>
            <a:noFill/>
            <a:ln cap="flat" cmpd="sng" w="762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255875" y="2974325"/>
              <a:ext cx="8657100" cy="843300"/>
            </a:xfrm>
            <a:prstGeom prst="rect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/>
              <a:t>RP Reconstruction Updates</a:t>
            </a:r>
            <a:endParaRPr/>
          </a:p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PAC Meeting 21st October 2025</a:t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363975" y="635000"/>
            <a:ext cx="8409300" cy="1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Alex Jentsch 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discussed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improvements to the RP transfer matrices (and therefore reconstruction) were discussed in EDT meeting yesterday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https://indico.bnl.gov/event/26543/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See </a:t>
            </a:r>
            <a:r>
              <a:rPr lang="en-GB" sz="18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meeting notes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too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Char char="●"/>
            </a:pPr>
            <a:r>
              <a:rPr lang="en-GB" sz="1800">
                <a:solidFill>
                  <a:srgbClr val="C00000"/>
                </a:solidFill>
                <a:highlight>
                  <a:srgbClr val="FFFFFF"/>
                </a:highlight>
              </a:rPr>
              <a:t>Improvements for any channels that needs p’ etc in RP</a:t>
            </a:r>
            <a:endParaRPr sz="180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I.e. lots of channels in EDT group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367350" y="2340581"/>
            <a:ext cx="8409300" cy="1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Improvements in a PR that will (hopefully) be merged v.soon and included in latest simulation run for EDT channels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GB" sz="1800">
                <a:solidFill>
                  <a:schemeClr val="accent1"/>
                </a:solidFill>
                <a:highlight>
                  <a:srgbClr val="FFFFFF"/>
                </a:highlight>
              </a:rPr>
              <a:t>Plots for PreTDR will include these improvements</a:t>
            </a:r>
            <a:endParaRPr sz="18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Expect EDT priority 1 files to run by end of week with these changes/improvements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/>
              <a:t>Campaign Files</a:t>
            </a:r>
            <a:endParaRPr/>
          </a:p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PAC Meeting 21st October 2025</a:t>
            </a:r>
            <a:endParaRPr/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 title="Screen Shot 2025-10-20 at 12.43.08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475" y="1132011"/>
            <a:ext cx="7917245" cy="3367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363975" y="635000"/>
            <a:ext cx="84093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Lots of channels in group, lots of request - latest table below (and </a:t>
            </a:r>
            <a:r>
              <a:rPr lang="en-GB" sz="18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here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290200" y="454850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</a:rPr>
              <a:t>Thanks!</a:t>
            </a:r>
            <a:br>
              <a:rPr lang="en-GB" sz="3600">
                <a:solidFill>
                  <a:schemeClr val="dk1"/>
                </a:solidFill>
              </a:rPr>
            </a:br>
            <a:r>
              <a:rPr lang="en-GB" sz="3600">
                <a:solidFill>
                  <a:schemeClr val="dk1"/>
                </a:solidFill>
              </a:rPr>
              <a:t>Any questions?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36" name="Google Shape;136;p20" title="DSC_0627.JPG"/>
          <p:cNvPicPr preferRelativeResize="0"/>
          <p:nvPr/>
        </p:nvPicPr>
        <p:blipFill rotWithShape="1">
          <a:blip r:embed="rId4">
            <a:alphaModFix/>
          </a:blip>
          <a:srcRect b="6896" l="0" r="0" t="6896"/>
          <a:stretch/>
        </p:blipFill>
        <p:spPr>
          <a:xfrm>
            <a:off x="1778612" y="1666300"/>
            <a:ext cx="5432474" cy="312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