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7"/>
  </p:notesMasterIdLst>
  <p:sldIdLst>
    <p:sldId id="2350" r:id="rId2"/>
    <p:sldId id="2147375407" r:id="rId3"/>
    <p:sldId id="2303" r:id="rId4"/>
    <p:sldId id="311" r:id="rId5"/>
    <p:sldId id="2275" r:id="rId6"/>
    <p:sldId id="2361" r:id="rId7"/>
    <p:sldId id="2271" r:id="rId8"/>
    <p:sldId id="2274" r:id="rId9"/>
    <p:sldId id="618" r:id="rId10"/>
    <p:sldId id="322" r:id="rId11"/>
    <p:sldId id="324" r:id="rId12"/>
    <p:sldId id="2284" r:id="rId13"/>
    <p:sldId id="1123" r:id="rId14"/>
    <p:sldId id="2306" r:id="rId15"/>
    <p:sldId id="608" r:id="rId16"/>
    <p:sldId id="2308" r:id="rId17"/>
    <p:sldId id="2309" r:id="rId18"/>
    <p:sldId id="2310" r:id="rId19"/>
    <p:sldId id="2314" r:id="rId20"/>
    <p:sldId id="2349" r:id="rId21"/>
    <p:sldId id="2311" r:id="rId22"/>
    <p:sldId id="2313" r:id="rId23"/>
    <p:sldId id="2340" r:id="rId24"/>
    <p:sldId id="2320" r:id="rId25"/>
    <p:sldId id="2321" r:id="rId26"/>
    <p:sldId id="2322" r:id="rId27"/>
    <p:sldId id="263" r:id="rId28"/>
    <p:sldId id="2324" r:id="rId29"/>
    <p:sldId id="2326" r:id="rId30"/>
    <p:sldId id="2316" r:id="rId31"/>
    <p:sldId id="2307" r:id="rId32"/>
    <p:sldId id="2344" r:id="rId33"/>
    <p:sldId id="2363" r:id="rId34"/>
    <p:sldId id="2291" r:id="rId35"/>
    <p:sldId id="2147375410" r:id="rId36"/>
    <p:sldId id="2305" r:id="rId37"/>
    <p:sldId id="2147375411" r:id="rId38"/>
    <p:sldId id="2147375408" r:id="rId39"/>
    <p:sldId id="2304" r:id="rId40"/>
    <p:sldId id="2282" r:id="rId41"/>
    <p:sldId id="2147375405" r:id="rId42"/>
    <p:sldId id="2292" r:id="rId43"/>
    <p:sldId id="2336" r:id="rId44"/>
    <p:sldId id="2317" r:id="rId45"/>
    <p:sldId id="231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FD3B68-54F3-D448-B1CB-40C137718D39}" v="18" dt="2025-12-17T12:51:28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5" autoAdjust="0"/>
    <p:restoredTop sz="94700"/>
  </p:normalViewPr>
  <p:slideViewPr>
    <p:cSldViewPr snapToGrid="0" snapToObjects="1">
      <p:cViewPr varScale="1">
        <p:scale>
          <a:sx n="129" d="100"/>
          <a:sy n="129" d="100"/>
        </p:scale>
        <p:origin x="2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scher, Wolfram" userId="99129c38-454d-40b3-bad3-fa13926f419c" providerId="ADAL" clId="{83DBFA2D-0759-53BA-9977-A3C37E44B875}"/>
    <pc:docChg chg="undo custSel addSld delSld modSld sldOrd modMainMaster modShowInfo">
      <pc:chgData name="Fischer, Wolfram" userId="99129c38-454d-40b3-bad3-fa13926f419c" providerId="ADAL" clId="{83DBFA2D-0759-53BA-9977-A3C37E44B875}" dt="2025-12-17T20:28:28.636" v="14890" actId="20577"/>
      <pc:docMkLst>
        <pc:docMk/>
      </pc:docMkLst>
      <pc:sldChg chg="addSp delSp modSp mod ord delAnim modAnim">
        <pc:chgData name="Fischer, Wolfram" userId="99129c38-454d-40b3-bad3-fa13926f419c" providerId="ADAL" clId="{83DBFA2D-0759-53BA-9977-A3C37E44B875}" dt="2025-12-16T18:25:31.854" v="13846" actId="478"/>
        <pc:sldMkLst>
          <pc:docMk/>
          <pc:sldMk cId="1610930838" sldId="311"/>
        </pc:sldMkLst>
        <pc:spChg chg="mod">
          <ac:chgData name="Fischer, Wolfram" userId="99129c38-454d-40b3-bad3-fa13926f419c" providerId="ADAL" clId="{83DBFA2D-0759-53BA-9977-A3C37E44B875}" dt="2025-11-30T22:55:48.014" v="11169" actId="20577"/>
          <ac:spMkLst>
            <pc:docMk/>
            <pc:sldMk cId="1610930838" sldId="311"/>
            <ac:spMk id="19" creationId="{2B39155D-ED45-5946-AAF9-ABE5B70A656D}"/>
          </ac:spMkLst>
        </pc:spChg>
        <pc:grpChg chg="add del mod">
          <ac:chgData name="Fischer, Wolfram" userId="99129c38-454d-40b3-bad3-fa13926f419c" providerId="ADAL" clId="{83DBFA2D-0759-53BA-9977-A3C37E44B875}" dt="2025-12-16T18:25:31.854" v="13846" actId="478"/>
          <ac:grpSpMkLst>
            <pc:docMk/>
            <pc:sldMk cId="1610930838" sldId="311"/>
            <ac:grpSpMk id="4" creationId="{5E70D8A6-8225-F641-00C8-B601649C477E}"/>
          </ac:grpSpMkLst>
        </pc:grpChg>
        <pc:grpChg chg="mod">
          <ac:chgData name="Fischer, Wolfram" userId="99129c38-454d-40b3-bad3-fa13926f419c" providerId="ADAL" clId="{83DBFA2D-0759-53BA-9977-A3C37E44B875}" dt="2025-11-30T22:59:23.648" v="11204" actId="1036"/>
          <ac:grpSpMkLst>
            <pc:docMk/>
            <pc:sldMk cId="1610930838" sldId="311"/>
            <ac:grpSpMk id="18" creationId="{F1B03C4C-1075-9E4A-814B-FE642DDE8985}"/>
          </ac:grpSpMkLst>
        </pc:grpChg>
        <pc:cxnChg chg="mod">
          <ac:chgData name="Fischer, Wolfram" userId="99129c38-454d-40b3-bad3-fa13926f419c" providerId="ADAL" clId="{83DBFA2D-0759-53BA-9977-A3C37E44B875}" dt="2025-11-30T22:59:18.454" v="11188" actId="1038"/>
          <ac:cxnSpMkLst>
            <pc:docMk/>
            <pc:sldMk cId="1610930838" sldId="311"/>
            <ac:cxnSpMk id="20" creationId="{B40B476A-2DFA-984D-9013-FCEDF626AD29}"/>
          </ac:cxnSpMkLst>
        </pc:cxnChg>
      </pc:sldChg>
      <pc:sldChg chg="modSp add mod modAnim">
        <pc:chgData name="Fischer, Wolfram" userId="99129c38-454d-40b3-bad3-fa13926f419c" providerId="ADAL" clId="{83DBFA2D-0759-53BA-9977-A3C37E44B875}" dt="2025-12-02T12:16:28.038" v="13197"/>
        <pc:sldMkLst>
          <pc:docMk/>
          <pc:sldMk cId="873162798" sldId="608"/>
        </pc:sldMkLst>
        <pc:spChg chg="mod">
          <ac:chgData name="Fischer, Wolfram" userId="99129c38-454d-40b3-bad3-fa13926f419c" providerId="ADAL" clId="{83DBFA2D-0759-53BA-9977-A3C37E44B875}" dt="2025-12-02T12:16:24.506" v="13196" actId="6549"/>
          <ac:spMkLst>
            <pc:docMk/>
            <pc:sldMk cId="873162798" sldId="608"/>
            <ac:spMk id="16388" creationId="{00000000-0000-0000-0000-000000000000}"/>
          </ac:spMkLst>
        </pc:spChg>
      </pc:sldChg>
      <pc:sldChg chg="addSp modSp mod ord modAnim">
        <pc:chgData name="Fischer, Wolfram" userId="99129c38-454d-40b3-bad3-fa13926f419c" providerId="ADAL" clId="{83DBFA2D-0759-53BA-9977-A3C37E44B875}" dt="2025-12-17T12:35:45.338" v="14665"/>
        <pc:sldMkLst>
          <pc:docMk/>
          <pc:sldMk cId="1521604509" sldId="618"/>
        </pc:sldMkLst>
        <pc:spChg chg="add mod">
          <ac:chgData name="Fischer, Wolfram" userId="99129c38-454d-40b3-bad3-fa13926f419c" providerId="ADAL" clId="{83DBFA2D-0759-53BA-9977-A3C37E44B875}" dt="2025-12-16T20:53:13.033" v="14378" actId="20577"/>
          <ac:spMkLst>
            <pc:docMk/>
            <pc:sldMk cId="1521604509" sldId="618"/>
            <ac:spMk id="4" creationId="{DE06A287-39BF-4585-A965-1BDFB5B3AE98}"/>
          </ac:spMkLst>
        </pc:spChg>
        <pc:spChg chg="mod">
          <ac:chgData name="Fischer, Wolfram" userId="99129c38-454d-40b3-bad3-fa13926f419c" providerId="ADAL" clId="{83DBFA2D-0759-53BA-9977-A3C37E44B875}" dt="2025-12-02T12:01:57.094" v="13126" actId="20577"/>
          <ac:spMkLst>
            <pc:docMk/>
            <pc:sldMk cId="1521604509" sldId="618"/>
            <ac:spMk id="72" creationId="{00000000-0000-0000-0000-000000000000}"/>
          </ac:spMkLst>
        </pc:spChg>
        <pc:picChg chg="mod">
          <ac:chgData name="Fischer, Wolfram" userId="99129c38-454d-40b3-bad3-fa13926f419c" providerId="ADAL" clId="{83DBFA2D-0759-53BA-9977-A3C37E44B875}" dt="2025-12-16T20:53:24.396" v="14380" actId="1076"/>
          <ac:picMkLst>
            <pc:docMk/>
            <pc:sldMk cId="1521604509" sldId="618"/>
            <ac:picMk id="7169" creationId="{00000000-0000-0000-0000-000000000000}"/>
          </ac:picMkLst>
        </pc:picChg>
      </pc:sldChg>
      <pc:sldChg chg="delSp modSp mod delAnim">
        <pc:chgData name="Fischer, Wolfram" userId="99129c38-454d-40b3-bad3-fa13926f419c" providerId="ADAL" clId="{83DBFA2D-0759-53BA-9977-A3C37E44B875}" dt="2025-12-17T12:40:49.191" v="14735" actId="1038"/>
        <pc:sldMkLst>
          <pc:docMk/>
          <pc:sldMk cId="3145692872" sldId="1123"/>
        </pc:sldMkLst>
        <pc:picChg chg="mod">
          <ac:chgData name="Fischer, Wolfram" userId="99129c38-454d-40b3-bad3-fa13926f419c" providerId="ADAL" clId="{83DBFA2D-0759-53BA-9977-A3C37E44B875}" dt="2025-12-17T12:40:49.191" v="14735" actId="1038"/>
          <ac:picMkLst>
            <pc:docMk/>
            <pc:sldMk cId="3145692872" sldId="1123"/>
            <ac:picMk id="3" creationId="{6A415325-C441-C346-B667-87B7539F53FE}"/>
          </ac:picMkLst>
        </pc:picChg>
        <pc:picChg chg="del">
          <ac:chgData name="Fischer, Wolfram" userId="99129c38-454d-40b3-bad3-fa13926f419c" providerId="ADAL" clId="{83DBFA2D-0759-53BA-9977-A3C37E44B875}" dt="2025-12-17T12:40:44.208" v="14704" actId="478"/>
          <ac:picMkLst>
            <pc:docMk/>
            <pc:sldMk cId="3145692872" sldId="1123"/>
            <ac:picMk id="4" creationId="{8F8EF7EB-6E80-AF40-8626-E37FBBB96DD9}"/>
          </ac:picMkLst>
        </pc:picChg>
      </pc:sldChg>
      <pc:sldChg chg="add">
        <pc:chgData name="Fischer, Wolfram" userId="99129c38-454d-40b3-bad3-fa13926f419c" providerId="ADAL" clId="{83DBFA2D-0759-53BA-9977-A3C37E44B875}" dt="2025-12-16T21:48:25.347" v="14518"/>
        <pc:sldMkLst>
          <pc:docMk/>
          <pc:sldMk cId="601655816" sldId="2271"/>
        </pc:sldMkLst>
      </pc:sldChg>
      <pc:sldChg chg="modSp add del mod">
        <pc:chgData name="Fischer, Wolfram" userId="99129c38-454d-40b3-bad3-fa13926f419c" providerId="ADAL" clId="{83DBFA2D-0759-53BA-9977-A3C37E44B875}" dt="2025-12-16T20:51:42.574" v="14330" actId="2696"/>
        <pc:sldMkLst>
          <pc:docMk/>
          <pc:sldMk cId="679712166" sldId="2271"/>
        </pc:sldMkLst>
      </pc:sldChg>
      <pc:sldChg chg="add del">
        <pc:chgData name="Fischer, Wolfram" userId="99129c38-454d-40b3-bad3-fa13926f419c" providerId="ADAL" clId="{83DBFA2D-0759-53BA-9977-A3C37E44B875}" dt="2025-12-16T21:48:18.296" v="14517" actId="2696"/>
        <pc:sldMkLst>
          <pc:docMk/>
          <pc:sldMk cId="1186342835" sldId="2271"/>
        </pc:sldMkLst>
      </pc:sldChg>
      <pc:sldChg chg="addSp modSp mod ord modAnim">
        <pc:chgData name="Fischer, Wolfram" userId="99129c38-454d-40b3-bad3-fa13926f419c" providerId="ADAL" clId="{83DBFA2D-0759-53BA-9977-A3C37E44B875}" dt="2025-12-17T12:38:32.488" v="14703"/>
        <pc:sldMkLst>
          <pc:docMk/>
          <pc:sldMk cId="4024925190" sldId="2274"/>
        </pc:sldMkLst>
        <pc:spChg chg="mod">
          <ac:chgData name="Fischer, Wolfram" userId="99129c38-454d-40b3-bad3-fa13926f419c" providerId="ADAL" clId="{83DBFA2D-0759-53BA-9977-A3C37E44B875}" dt="2025-12-17T12:38:15.499" v="14701" actId="207"/>
          <ac:spMkLst>
            <pc:docMk/>
            <pc:sldMk cId="4024925190" sldId="2274"/>
            <ac:spMk id="3" creationId="{4F1B56A6-D4E7-9640-B53F-0DB7811DBC4F}"/>
          </ac:spMkLst>
        </pc:spChg>
        <pc:picChg chg="add mod">
          <ac:chgData name="Fischer, Wolfram" userId="99129c38-454d-40b3-bad3-fa13926f419c" providerId="ADAL" clId="{83DBFA2D-0759-53BA-9977-A3C37E44B875}" dt="2025-12-17T12:38:02.775" v="14700" actId="14100"/>
          <ac:picMkLst>
            <pc:docMk/>
            <pc:sldMk cId="4024925190" sldId="2274"/>
            <ac:picMk id="8" creationId="{7F04AC2E-67A1-F4CB-62EE-A076BBD3C290}"/>
          </ac:picMkLst>
        </pc:picChg>
      </pc:sldChg>
      <pc:sldChg chg="add">
        <pc:chgData name="Fischer, Wolfram" userId="99129c38-454d-40b3-bad3-fa13926f419c" providerId="ADAL" clId="{83DBFA2D-0759-53BA-9977-A3C37E44B875}" dt="2025-11-30T23:01:15.214" v="11328"/>
        <pc:sldMkLst>
          <pc:docMk/>
          <pc:sldMk cId="2045752296" sldId="2275"/>
        </pc:sldMkLst>
      </pc:sldChg>
      <pc:sldChg chg="add">
        <pc:chgData name="Fischer, Wolfram" userId="99129c38-454d-40b3-bad3-fa13926f419c" providerId="ADAL" clId="{83DBFA2D-0759-53BA-9977-A3C37E44B875}" dt="2025-12-16T20:51:47.013" v="14331"/>
        <pc:sldMkLst>
          <pc:docMk/>
          <pc:sldMk cId="2156470332" sldId="2282"/>
        </pc:sldMkLst>
      </pc:sldChg>
      <pc:sldChg chg="add del">
        <pc:chgData name="Fischer, Wolfram" userId="99129c38-454d-40b3-bad3-fa13926f419c" providerId="ADAL" clId="{83DBFA2D-0759-53BA-9977-A3C37E44B875}" dt="2025-12-16T20:51:42.574" v="14330" actId="2696"/>
        <pc:sldMkLst>
          <pc:docMk/>
          <pc:sldMk cId="3705336886" sldId="2282"/>
        </pc:sldMkLst>
      </pc:sldChg>
      <pc:sldChg chg="modSp">
        <pc:chgData name="Fischer, Wolfram" userId="99129c38-454d-40b3-bad3-fa13926f419c" providerId="ADAL" clId="{83DBFA2D-0759-53BA-9977-A3C37E44B875}" dt="2025-12-02T12:05:36.518" v="13140" actId="20577"/>
        <pc:sldMkLst>
          <pc:docMk/>
          <pc:sldMk cId="2105011570" sldId="2284"/>
        </pc:sldMkLst>
        <pc:spChg chg="mod">
          <ac:chgData name="Fischer, Wolfram" userId="99129c38-454d-40b3-bad3-fa13926f419c" providerId="ADAL" clId="{83DBFA2D-0759-53BA-9977-A3C37E44B875}" dt="2025-12-02T12:05:36.518" v="13140" actId="20577"/>
          <ac:spMkLst>
            <pc:docMk/>
            <pc:sldMk cId="2105011570" sldId="2284"/>
            <ac:spMk id="7" creationId="{6F7E3463-BE83-8440-8FD9-82B5D701905E}"/>
          </ac:spMkLst>
        </pc:spChg>
      </pc:sldChg>
      <pc:sldChg chg="addSp delSp modSp mod">
        <pc:chgData name="Fischer, Wolfram" userId="99129c38-454d-40b3-bad3-fa13926f419c" providerId="ADAL" clId="{83DBFA2D-0759-53BA-9977-A3C37E44B875}" dt="2025-12-17T12:52:07.399" v="14767" actId="2085"/>
        <pc:sldMkLst>
          <pc:docMk/>
          <pc:sldMk cId="520992838" sldId="2291"/>
        </pc:sldMkLst>
        <pc:spChg chg="add mod">
          <ac:chgData name="Fischer, Wolfram" userId="99129c38-454d-40b3-bad3-fa13926f419c" providerId="ADAL" clId="{83DBFA2D-0759-53BA-9977-A3C37E44B875}" dt="2025-12-17T12:52:07.399" v="14767" actId="2085"/>
          <ac:spMkLst>
            <pc:docMk/>
            <pc:sldMk cId="520992838" sldId="2291"/>
            <ac:spMk id="2" creationId="{7736A2DE-64B9-E460-40B4-692A65CFEFB0}"/>
          </ac:spMkLst>
        </pc:spChg>
      </pc:sldChg>
      <pc:sldChg chg="add">
        <pc:chgData name="Fischer, Wolfram" userId="99129c38-454d-40b3-bad3-fa13926f419c" providerId="ADAL" clId="{83DBFA2D-0759-53BA-9977-A3C37E44B875}" dt="2025-12-16T20:53:50.121" v="14382"/>
        <pc:sldMkLst>
          <pc:docMk/>
          <pc:sldMk cId="1088301153" sldId="2292"/>
        </pc:sldMkLst>
      </pc:sldChg>
      <pc:sldChg chg="addSp delSp modSp del mod modAnim">
        <pc:chgData name="Fischer, Wolfram" userId="99129c38-454d-40b3-bad3-fa13926f419c" providerId="ADAL" clId="{83DBFA2D-0759-53BA-9977-A3C37E44B875}" dt="2025-12-16T20:53:45.896" v="14381" actId="2696"/>
        <pc:sldMkLst>
          <pc:docMk/>
          <pc:sldMk cId="2354930606" sldId="2292"/>
        </pc:sldMkLst>
      </pc:sldChg>
      <pc:sldChg chg="modSp mod ord">
        <pc:chgData name="Fischer, Wolfram" userId="99129c38-454d-40b3-bad3-fa13926f419c" providerId="ADAL" clId="{83DBFA2D-0759-53BA-9977-A3C37E44B875}" dt="2025-12-16T22:38:42.949" v="14530" actId="20578"/>
        <pc:sldMkLst>
          <pc:docMk/>
          <pc:sldMk cId="3003186297" sldId="2303"/>
        </pc:sldMkLst>
        <pc:spChg chg="mod">
          <ac:chgData name="Fischer, Wolfram" userId="99129c38-454d-40b3-bad3-fa13926f419c" providerId="ADAL" clId="{83DBFA2D-0759-53BA-9977-A3C37E44B875}" dt="2025-12-16T21:46:54.465" v="14505" actId="403"/>
          <ac:spMkLst>
            <pc:docMk/>
            <pc:sldMk cId="3003186297" sldId="2303"/>
            <ac:spMk id="3" creationId="{D6081B9B-EF1E-63AA-5A80-FDF05684346B}"/>
          </ac:spMkLst>
        </pc:spChg>
      </pc:sldChg>
      <pc:sldChg chg="add">
        <pc:chgData name="Fischer, Wolfram" userId="99129c38-454d-40b3-bad3-fa13926f419c" providerId="ADAL" clId="{83DBFA2D-0759-53BA-9977-A3C37E44B875}" dt="2025-12-16T22:38:50.627" v="14532"/>
        <pc:sldMkLst>
          <pc:docMk/>
          <pc:sldMk cId="1367380918" sldId="2304"/>
        </pc:sldMkLst>
      </pc:sldChg>
      <pc:sldChg chg="addSp delSp modSp del mod ord modAnim">
        <pc:chgData name="Fischer, Wolfram" userId="99129c38-454d-40b3-bad3-fa13926f419c" providerId="ADAL" clId="{83DBFA2D-0759-53BA-9977-A3C37E44B875}" dt="2025-12-16T22:38:45.186" v="14531" actId="2696"/>
        <pc:sldMkLst>
          <pc:docMk/>
          <pc:sldMk cId="3163562951" sldId="2304"/>
        </pc:sldMkLst>
      </pc:sldChg>
      <pc:sldChg chg="addSp modSp mod modAnim">
        <pc:chgData name="Fischer, Wolfram" userId="99129c38-454d-40b3-bad3-fa13926f419c" providerId="ADAL" clId="{83DBFA2D-0759-53BA-9977-A3C37E44B875}" dt="2025-12-16T22:37:52.959" v="14529" actId="6549"/>
        <pc:sldMkLst>
          <pc:docMk/>
          <pc:sldMk cId="74779884" sldId="2305"/>
        </pc:sldMkLst>
        <pc:spChg chg="mod">
          <ac:chgData name="Fischer, Wolfram" userId="99129c38-454d-40b3-bad3-fa13926f419c" providerId="ADAL" clId="{83DBFA2D-0759-53BA-9977-A3C37E44B875}" dt="2025-12-16T22:37:52.959" v="14529" actId="6549"/>
          <ac:spMkLst>
            <pc:docMk/>
            <pc:sldMk cId="74779884" sldId="2305"/>
            <ac:spMk id="2" creationId="{A1915DE1-1215-306B-DB0A-358875283E9C}"/>
          </ac:spMkLst>
        </pc:spChg>
        <pc:spChg chg="mod">
          <ac:chgData name="Fischer, Wolfram" userId="99129c38-454d-40b3-bad3-fa13926f419c" providerId="ADAL" clId="{83DBFA2D-0759-53BA-9977-A3C37E44B875}" dt="2025-12-02T12:46:08.419" v="13416" actId="20577"/>
          <ac:spMkLst>
            <pc:docMk/>
            <pc:sldMk cId="74779884" sldId="2305"/>
            <ac:spMk id="3" creationId="{F6E41673-85E5-1BE8-5058-A8CC68F824FE}"/>
          </ac:spMkLst>
        </pc:spChg>
        <pc:spChg chg="add mod">
          <ac:chgData name="Fischer, Wolfram" userId="99129c38-454d-40b3-bad3-fa13926f419c" providerId="ADAL" clId="{83DBFA2D-0759-53BA-9977-A3C37E44B875}" dt="2025-11-30T23:47:16.418" v="11555" actId="1038"/>
          <ac:spMkLst>
            <pc:docMk/>
            <pc:sldMk cId="74779884" sldId="2305"/>
            <ac:spMk id="6" creationId="{4A96F42B-0252-D006-4DCA-973417C290B0}"/>
          </ac:spMkLst>
        </pc:spChg>
      </pc:sldChg>
      <pc:sldChg chg="modSp mod">
        <pc:chgData name="Fischer, Wolfram" userId="99129c38-454d-40b3-bad3-fa13926f419c" providerId="ADAL" clId="{83DBFA2D-0759-53BA-9977-A3C37E44B875}" dt="2025-12-17T12:41:36.164" v="14736" actId="6549"/>
        <pc:sldMkLst>
          <pc:docMk/>
          <pc:sldMk cId="910581419" sldId="2308"/>
        </pc:sldMkLst>
        <pc:spChg chg="mod">
          <ac:chgData name="Fischer, Wolfram" userId="99129c38-454d-40b3-bad3-fa13926f419c" providerId="ADAL" clId="{83DBFA2D-0759-53BA-9977-A3C37E44B875}" dt="2025-12-17T12:41:36.164" v="14736" actId="6549"/>
          <ac:spMkLst>
            <pc:docMk/>
            <pc:sldMk cId="910581419" sldId="2308"/>
            <ac:spMk id="3" creationId="{54AD38D8-674A-FBE0-2248-5E62F4226703}"/>
          </ac:spMkLst>
        </pc:spChg>
        <pc:spChg chg="mod">
          <ac:chgData name="Fischer, Wolfram" userId="99129c38-454d-40b3-bad3-fa13926f419c" providerId="ADAL" clId="{83DBFA2D-0759-53BA-9977-A3C37E44B875}" dt="2025-12-02T12:19:03.495" v="13295" actId="20577"/>
          <ac:spMkLst>
            <pc:docMk/>
            <pc:sldMk cId="910581419" sldId="2308"/>
            <ac:spMk id="5" creationId="{20EEAA8F-D681-2E86-EA17-CCDE8D77A30A}"/>
          </ac:spMkLst>
        </pc:spChg>
      </pc:sldChg>
      <pc:sldChg chg="modSp mod">
        <pc:chgData name="Fischer, Wolfram" userId="99129c38-454d-40b3-bad3-fa13926f419c" providerId="ADAL" clId="{83DBFA2D-0759-53BA-9977-A3C37E44B875}" dt="2025-12-02T12:21:09.540" v="13306" actId="20577"/>
        <pc:sldMkLst>
          <pc:docMk/>
          <pc:sldMk cId="2673102790" sldId="2310"/>
        </pc:sldMkLst>
        <pc:spChg chg="mod">
          <ac:chgData name="Fischer, Wolfram" userId="99129c38-454d-40b3-bad3-fa13926f419c" providerId="ADAL" clId="{83DBFA2D-0759-53BA-9977-A3C37E44B875}" dt="2025-12-02T12:21:09.540" v="13306" actId="20577"/>
          <ac:spMkLst>
            <pc:docMk/>
            <pc:sldMk cId="2673102790" sldId="2310"/>
            <ac:spMk id="3" creationId="{6530B12B-284D-9A7B-8283-A5B4EB47C6AE}"/>
          </ac:spMkLst>
        </pc:spChg>
      </pc:sldChg>
      <pc:sldChg chg="modSp mod">
        <pc:chgData name="Fischer, Wolfram" userId="99129c38-454d-40b3-bad3-fa13926f419c" providerId="ADAL" clId="{83DBFA2D-0759-53BA-9977-A3C37E44B875}" dt="2025-12-02T12:22:49.032" v="13319" actId="20577"/>
        <pc:sldMkLst>
          <pc:docMk/>
          <pc:sldMk cId="2203570239" sldId="2314"/>
        </pc:sldMkLst>
        <pc:spChg chg="mod">
          <ac:chgData name="Fischer, Wolfram" userId="99129c38-454d-40b3-bad3-fa13926f419c" providerId="ADAL" clId="{83DBFA2D-0759-53BA-9977-A3C37E44B875}" dt="2025-12-02T12:22:49.032" v="13319" actId="20577"/>
          <ac:spMkLst>
            <pc:docMk/>
            <pc:sldMk cId="2203570239" sldId="2314"/>
            <ac:spMk id="21" creationId="{0DAF858D-7C0C-CC59-AAD0-B670F0526759}"/>
          </ac:spMkLst>
        </pc:spChg>
      </pc:sldChg>
      <pc:sldChg chg="add">
        <pc:chgData name="Fischer, Wolfram" userId="99129c38-454d-40b3-bad3-fa13926f419c" providerId="ADAL" clId="{83DBFA2D-0759-53BA-9977-A3C37E44B875}" dt="2025-12-17T12:51:28.834" v="14764"/>
        <pc:sldMkLst>
          <pc:docMk/>
          <pc:sldMk cId="3545871514" sldId="2317"/>
        </pc:sldMkLst>
      </pc:sldChg>
      <pc:sldChg chg="del">
        <pc:chgData name="Fischer, Wolfram" userId="99129c38-454d-40b3-bad3-fa13926f419c" providerId="ADAL" clId="{83DBFA2D-0759-53BA-9977-A3C37E44B875}" dt="2025-12-17T12:51:20.671" v="14763" actId="2696"/>
        <pc:sldMkLst>
          <pc:docMk/>
          <pc:sldMk cId="3871192529" sldId="2317"/>
        </pc:sldMkLst>
      </pc:sldChg>
      <pc:sldChg chg="del">
        <pc:chgData name="Fischer, Wolfram" userId="99129c38-454d-40b3-bad3-fa13926f419c" providerId="ADAL" clId="{83DBFA2D-0759-53BA-9977-A3C37E44B875}" dt="2025-12-17T12:51:04.967" v="14761" actId="2696"/>
        <pc:sldMkLst>
          <pc:docMk/>
          <pc:sldMk cId="934979652" sldId="2319"/>
        </pc:sldMkLst>
      </pc:sldChg>
      <pc:sldChg chg="add">
        <pc:chgData name="Fischer, Wolfram" userId="99129c38-454d-40b3-bad3-fa13926f419c" providerId="ADAL" clId="{83DBFA2D-0759-53BA-9977-A3C37E44B875}" dt="2025-12-17T12:51:12.271" v="14762"/>
        <pc:sldMkLst>
          <pc:docMk/>
          <pc:sldMk cId="2829817554" sldId="2319"/>
        </pc:sldMkLst>
      </pc:sldChg>
      <pc:sldChg chg="modSp mod">
        <pc:chgData name="Fischer, Wolfram" userId="99129c38-454d-40b3-bad3-fa13926f419c" providerId="ADAL" clId="{83DBFA2D-0759-53BA-9977-A3C37E44B875}" dt="2025-12-17T12:44:30.590" v="14758" actId="207"/>
        <pc:sldMkLst>
          <pc:docMk/>
          <pc:sldMk cId="875161648" sldId="2322"/>
        </pc:sldMkLst>
        <pc:spChg chg="mod">
          <ac:chgData name="Fischer, Wolfram" userId="99129c38-454d-40b3-bad3-fa13926f419c" providerId="ADAL" clId="{83DBFA2D-0759-53BA-9977-A3C37E44B875}" dt="2025-12-17T12:44:30.590" v="14758" actId="207"/>
          <ac:spMkLst>
            <pc:docMk/>
            <pc:sldMk cId="875161648" sldId="2322"/>
            <ac:spMk id="6" creationId="{5CAE842C-E89E-758E-62EA-B171F4AA46C8}"/>
          </ac:spMkLst>
        </pc:spChg>
      </pc:sldChg>
      <pc:sldChg chg="add">
        <pc:chgData name="Fischer, Wolfram" userId="99129c38-454d-40b3-bad3-fa13926f419c" providerId="ADAL" clId="{83DBFA2D-0759-53BA-9977-A3C37E44B875}" dt="2025-12-16T22:39:55.031" v="14539"/>
        <pc:sldMkLst>
          <pc:docMk/>
          <pc:sldMk cId="7035013" sldId="2336"/>
        </pc:sldMkLst>
      </pc:sldChg>
      <pc:sldChg chg="add del">
        <pc:chgData name="Fischer, Wolfram" userId="99129c38-454d-40b3-bad3-fa13926f419c" providerId="ADAL" clId="{83DBFA2D-0759-53BA-9977-A3C37E44B875}" dt="2025-12-16T22:39:51.691" v="14538" actId="2696"/>
        <pc:sldMkLst>
          <pc:docMk/>
          <pc:sldMk cId="2330118600" sldId="2336"/>
        </pc:sldMkLst>
      </pc:sldChg>
      <pc:sldChg chg="add">
        <pc:chgData name="Fischer, Wolfram" userId="99129c38-454d-40b3-bad3-fa13926f419c" providerId="ADAL" clId="{83DBFA2D-0759-53BA-9977-A3C37E44B875}" dt="2025-12-17T12:42:46.450" v="14738"/>
        <pc:sldMkLst>
          <pc:docMk/>
          <pc:sldMk cId="3994190558" sldId="2340"/>
        </pc:sldMkLst>
      </pc:sldChg>
      <pc:sldChg chg="add del">
        <pc:chgData name="Fischer, Wolfram" userId="99129c38-454d-40b3-bad3-fa13926f419c" providerId="ADAL" clId="{83DBFA2D-0759-53BA-9977-A3C37E44B875}" dt="2025-12-17T12:42:31.551" v="14737" actId="2696"/>
        <pc:sldMkLst>
          <pc:docMk/>
          <pc:sldMk cId="4037429880" sldId="2340"/>
        </pc:sldMkLst>
      </pc:sldChg>
      <pc:sldChg chg="del">
        <pc:chgData name="Fischer, Wolfram" userId="99129c38-454d-40b3-bad3-fa13926f419c" providerId="ADAL" clId="{83DBFA2D-0759-53BA-9977-A3C37E44B875}" dt="2025-12-16T22:40:21.929" v="14540" actId="2696"/>
        <pc:sldMkLst>
          <pc:docMk/>
          <pc:sldMk cId="4227432332" sldId="2340"/>
        </pc:sldMkLst>
      </pc:sldChg>
      <pc:sldChg chg="addSp delSp modSp mod modAnim">
        <pc:chgData name="Fischer, Wolfram" userId="99129c38-454d-40b3-bad3-fa13926f419c" providerId="ADAL" clId="{83DBFA2D-0759-53BA-9977-A3C37E44B875}" dt="2025-12-02T12:31:00.188" v="13364" actId="167"/>
        <pc:sldMkLst>
          <pc:docMk/>
          <pc:sldMk cId="1326724937" sldId="2344"/>
        </pc:sldMkLst>
        <pc:spChg chg="mod">
          <ac:chgData name="Fischer, Wolfram" userId="99129c38-454d-40b3-bad3-fa13926f419c" providerId="ADAL" clId="{83DBFA2D-0759-53BA-9977-A3C37E44B875}" dt="2025-12-02T12:29:42.938" v="13363" actId="20577"/>
          <ac:spMkLst>
            <pc:docMk/>
            <pc:sldMk cId="1326724937" sldId="2344"/>
            <ac:spMk id="2" creationId="{0AD9D037-A6CD-504E-8998-370632B6AFA6}"/>
          </ac:spMkLst>
        </pc:spChg>
        <pc:spChg chg="add mod">
          <ac:chgData name="Fischer, Wolfram" userId="99129c38-454d-40b3-bad3-fa13926f419c" providerId="ADAL" clId="{83DBFA2D-0759-53BA-9977-A3C37E44B875}" dt="2025-12-01T11:22:22.726" v="11991" actId="171"/>
          <ac:spMkLst>
            <pc:docMk/>
            <pc:sldMk cId="1326724937" sldId="2344"/>
            <ac:spMk id="8" creationId="{E1A7A030-365E-B97C-6F19-B592950FF8A6}"/>
          </ac:spMkLst>
        </pc:spChg>
        <pc:grpChg chg="add mod">
          <ac:chgData name="Fischer, Wolfram" userId="99129c38-454d-40b3-bad3-fa13926f419c" providerId="ADAL" clId="{83DBFA2D-0759-53BA-9977-A3C37E44B875}" dt="2025-12-02T12:31:00.188" v="13364" actId="167"/>
          <ac:grpSpMkLst>
            <pc:docMk/>
            <pc:sldMk cId="1326724937" sldId="2344"/>
            <ac:grpSpMk id="5" creationId="{1DB03F81-194E-8791-A9FA-4730750BCAD5}"/>
          </ac:grpSpMkLst>
        </pc:grpChg>
        <pc:grpChg chg="mod">
          <ac:chgData name="Fischer, Wolfram" userId="99129c38-454d-40b3-bad3-fa13926f419c" providerId="ADAL" clId="{83DBFA2D-0759-53BA-9977-A3C37E44B875}" dt="2025-12-01T11:21:30.683" v="11986" actId="1076"/>
          <ac:grpSpMkLst>
            <pc:docMk/>
            <pc:sldMk cId="1326724937" sldId="2344"/>
            <ac:grpSpMk id="19" creationId="{176F38C2-FA13-B945-C037-A87B5E9F3A31}"/>
          </ac:grpSpMkLst>
        </pc:grpChg>
        <pc:grpChg chg="mod">
          <ac:chgData name="Fischer, Wolfram" userId="99129c38-454d-40b3-bad3-fa13926f419c" providerId="ADAL" clId="{83DBFA2D-0759-53BA-9977-A3C37E44B875}" dt="2025-12-01T11:22:38.906" v="11993" actId="166"/>
          <ac:grpSpMkLst>
            <pc:docMk/>
            <pc:sldMk cId="1326724937" sldId="2344"/>
            <ac:grpSpMk id="20" creationId="{BDFB2010-C874-C80A-C686-41182AC3A5C9}"/>
          </ac:grpSpMkLst>
        </pc:grpChg>
        <pc:picChg chg="add mod">
          <ac:chgData name="Fischer, Wolfram" userId="99129c38-454d-40b3-bad3-fa13926f419c" providerId="ADAL" clId="{83DBFA2D-0759-53BA-9977-A3C37E44B875}" dt="2025-12-01T11:18:51.618" v="11959" actId="167"/>
          <ac:picMkLst>
            <pc:docMk/>
            <pc:sldMk cId="1326724937" sldId="2344"/>
            <ac:picMk id="3" creationId="{79D3AB0A-88E0-E705-BC21-D4076DBA4CD1}"/>
          </ac:picMkLst>
        </pc:picChg>
        <pc:picChg chg="mod">
          <ac:chgData name="Fischer, Wolfram" userId="99129c38-454d-40b3-bad3-fa13926f419c" providerId="ADAL" clId="{83DBFA2D-0759-53BA-9977-A3C37E44B875}" dt="2025-12-01T11:21:25.810" v="11985" actId="1076"/>
          <ac:picMkLst>
            <pc:docMk/>
            <pc:sldMk cId="1326724937" sldId="2344"/>
            <ac:picMk id="9" creationId="{66381413-B092-5974-908D-BBBC98D81DFA}"/>
          </ac:picMkLst>
        </pc:picChg>
        <pc:cxnChg chg="mod">
          <ac:chgData name="Fischer, Wolfram" userId="99129c38-454d-40b3-bad3-fa13926f419c" providerId="ADAL" clId="{83DBFA2D-0759-53BA-9977-A3C37E44B875}" dt="2025-12-01T11:21:45.163" v="11988" actId="14100"/>
          <ac:cxnSpMkLst>
            <pc:docMk/>
            <pc:sldMk cId="1326724937" sldId="2344"/>
            <ac:cxnSpMk id="16" creationId="{05D180E9-F2C0-B20F-FEC1-C18BFFFC0C82}"/>
          </ac:cxnSpMkLst>
        </pc:cxnChg>
        <pc:cxnChg chg="mod">
          <ac:chgData name="Fischer, Wolfram" userId="99129c38-454d-40b3-bad3-fa13926f419c" providerId="ADAL" clId="{83DBFA2D-0759-53BA-9977-A3C37E44B875}" dt="2025-12-01T11:21:53.867" v="11990" actId="14100"/>
          <ac:cxnSpMkLst>
            <pc:docMk/>
            <pc:sldMk cId="1326724937" sldId="2344"/>
            <ac:cxnSpMk id="25" creationId="{7705E1D5-40DC-7C95-AFE2-586D4842D27C}"/>
          </ac:cxnSpMkLst>
        </pc:cxnChg>
      </pc:sldChg>
      <pc:sldChg chg="ord">
        <pc:chgData name="Fischer, Wolfram" userId="99129c38-454d-40b3-bad3-fa13926f419c" providerId="ADAL" clId="{83DBFA2D-0759-53BA-9977-A3C37E44B875}" dt="2025-12-01T12:45:08.302" v="12888" actId="20578"/>
        <pc:sldMkLst>
          <pc:docMk/>
          <pc:sldMk cId="2182085878" sldId="2349"/>
        </pc:sldMkLst>
      </pc:sldChg>
      <pc:sldChg chg="modSp add mod modNotesTx">
        <pc:chgData name="Fischer, Wolfram" userId="99129c38-454d-40b3-bad3-fa13926f419c" providerId="ADAL" clId="{83DBFA2D-0759-53BA-9977-A3C37E44B875}" dt="2025-12-15T19:58:15.245" v="13599" actId="313"/>
        <pc:sldMkLst>
          <pc:docMk/>
          <pc:sldMk cId="2169671771" sldId="2350"/>
        </pc:sldMkLst>
        <pc:spChg chg="mod">
          <ac:chgData name="Fischer, Wolfram" userId="99129c38-454d-40b3-bad3-fa13926f419c" providerId="ADAL" clId="{83DBFA2D-0759-53BA-9977-A3C37E44B875}" dt="2025-12-15T19:58:15.245" v="13599" actId="313"/>
          <ac:spMkLst>
            <pc:docMk/>
            <pc:sldMk cId="2169671771" sldId="2350"/>
            <ac:spMk id="2" creationId="{EB289658-971A-1DE4-BBF9-57CDFBF5DFDD}"/>
          </ac:spMkLst>
        </pc:spChg>
        <pc:spChg chg="mod">
          <ac:chgData name="Fischer, Wolfram" userId="99129c38-454d-40b3-bad3-fa13926f419c" providerId="ADAL" clId="{83DBFA2D-0759-53BA-9977-A3C37E44B875}" dt="2025-12-15T19:58:05.870" v="13598" actId="20577"/>
          <ac:spMkLst>
            <pc:docMk/>
            <pc:sldMk cId="2169671771" sldId="2350"/>
            <ac:spMk id="3" creationId="{BB7904C2-3B66-1B21-1B74-FC49A82DA2C5}"/>
          </ac:spMkLst>
        </pc:spChg>
        <pc:spChg chg="mod">
          <ac:chgData name="Fischer, Wolfram" userId="99129c38-454d-40b3-bad3-fa13926f419c" providerId="ADAL" clId="{83DBFA2D-0759-53BA-9977-A3C37E44B875}" dt="2025-12-03T09:05:22.140" v="13446" actId="14100"/>
          <ac:spMkLst>
            <pc:docMk/>
            <pc:sldMk cId="2169671771" sldId="2350"/>
            <ac:spMk id="4" creationId="{A2E19AF5-5D0D-E20E-61B0-7F9B03240DEF}"/>
          </ac:spMkLst>
        </pc:spChg>
      </pc:sldChg>
      <pc:sldChg chg="add del">
        <pc:chgData name="Fischer, Wolfram" userId="99129c38-454d-40b3-bad3-fa13926f419c" providerId="ADAL" clId="{83DBFA2D-0759-53BA-9977-A3C37E44B875}" dt="2025-12-16T18:26:25.684" v="13848" actId="2696"/>
        <pc:sldMkLst>
          <pc:docMk/>
          <pc:sldMk cId="2674112855" sldId="2352"/>
        </pc:sldMkLst>
      </pc:sldChg>
      <pc:sldChg chg="addSp modSp add del mod">
        <pc:chgData name="Fischer, Wolfram" userId="99129c38-454d-40b3-bad3-fa13926f419c" providerId="ADAL" clId="{83DBFA2D-0759-53BA-9977-A3C37E44B875}" dt="2025-12-16T18:26:24.448" v="13847" actId="2696"/>
        <pc:sldMkLst>
          <pc:docMk/>
          <pc:sldMk cId="789139806" sldId="2354"/>
        </pc:sldMkLst>
      </pc:sldChg>
      <pc:sldChg chg="add del">
        <pc:chgData name="Fischer, Wolfram" userId="99129c38-454d-40b3-bad3-fa13926f419c" providerId="ADAL" clId="{83DBFA2D-0759-53BA-9977-A3C37E44B875}" dt="2025-12-16T18:26:26.169" v="13849" actId="2696"/>
        <pc:sldMkLst>
          <pc:docMk/>
          <pc:sldMk cId="2124851215" sldId="2355"/>
        </pc:sldMkLst>
      </pc:sldChg>
      <pc:sldChg chg="new del">
        <pc:chgData name="Fischer, Wolfram" userId="99129c38-454d-40b3-bad3-fa13926f419c" providerId="ADAL" clId="{83DBFA2D-0759-53BA-9977-A3C37E44B875}" dt="2025-12-16T18:26:27.106" v="13850" actId="2696"/>
        <pc:sldMkLst>
          <pc:docMk/>
          <pc:sldMk cId="4097851513" sldId="2358"/>
        </pc:sldMkLst>
      </pc:sldChg>
      <pc:sldChg chg="delSp modSp new del mod">
        <pc:chgData name="Fischer, Wolfram" userId="99129c38-454d-40b3-bad3-fa13926f419c" providerId="ADAL" clId="{83DBFA2D-0759-53BA-9977-A3C37E44B875}" dt="2025-12-16T20:51:42.574" v="14330" actId="2696"/>
        <pc:sldMkLst>
          <pc:docMk/>
          <pc:sldMk cId="896476333" sldId="2360"/>
        </pc:sldMkLst>
      </pc:sldChg>
      <pc:sldChg chg="add del">
        <pc:chgData name="Fischer, Wolfram" userId="99129c38-454d-40b3-bad3-fa13926f419c" providerId="ADAL" clId="{83DBFA2D-0759-53BA-9977-A3C37E44B875}" dt="2025-12-16T22:38:53.837" v="14533" actId="2696"/>
        <pc:sldMkLst>
          <pc:docMk/>
          <pc:sldMk cId="2526974753" sldId="2360"/>
        </pc:sldMkLst>
      </pc:sldChg>
      <pc:sldChg chg="modSp add mod ord">
        <pc:chgData name="Fischer, Wolfram" userId="99129c38-454d-40b3-bad3-fa13926f419c" providerId="ADAL" clId="{83DBFA2D-0759-53BA-9977-A3C37E44B875}" dt="2025-12-16T21:47:50.601" v="14516" actId="20577"/>
        <pc:sldMkLst>
          <pc:docMk/>
          <pc:sldMk cId="3431081929" sldId="2361"/>
        </pc:sldMkLst>
        <pc:spChg chg="mod">
          <ac:chgData name="Fischer, Wolfram" userId="99129c38-454d-40b3-bad3-fa13926f419c" providerId="ADAL" clId="{83DBFA2D-0759-53BA-9977-A3C37E44B875}" dt="2025-12-16T21:47:50.601" v="14516" actId="20577"/>
          <ac:spMkLst>
            <pc:docMk/>
            <pc:sldMk cId="3431081929" sldId="2361"/>
            <ac:spMk id="3" creationId="{0E238D8D-20C3-A868-B744-84A123A83514}"/>
          </ac:spMkLst>
        </pc:spChg>
      </pc:sldChg>
      <pc:sldChg chg="modSp add del mod">
        <pc:chgData name="Fischer, Wolfram" userId="99129c38-454d-40b3-bad3-fa13926f419c" providerId="ADAL" clId="{83DBFA2D-0759-53BA-9977-A3C37E44B875}" dt="2025-12-16T21:39:50.770" v="14383" actId="2696"/>
        <pc:sldMkLst>
          <pc:docMk/>
          <pc:sldMk cId="3179133448" sldId="2362"/>
        </pc:sldMkLst>
      </pc:sldChg>
      <pc:sldChg chg="addSp modSp new mod">
        <pc:chgData name="Fischer, Wolfram" userId="99129c38-454d-40b3-bad3-fa13926f419c" providerId="ADAL" clId="{83DBFA2D-0759-53BA-9977-A3C37E44B875}" dt="2025-12-01T11:27:42.591" v="12181" actId="207"/>
        <pc:sldMkLst>
          <pc:docMk/>
          <pc:sldMk cId="64289997" sldId="2363"/>
        </pc:sldMkLst>
        <pc:spChg chg="mod">
          <ac:chgData name="Fischer, Wolfram" userId="99129c38-454d-40b3-bad3-fa13926f419c" providerId="ADAL" clId="{83DBFA2D-0759-53BA-9977-A3C37E44B875}" dt="2025-12-01T11:24:25.281" v="12032" actId="1076"/>
          <ac:spMkLst>
            <pc:docMk/>
            <pc:sldMk cId="64289997" sldId="2363"/>
            <ac:spMk id="2" creationId="{BEC8B4C5-92EB-5C67-6B30-0F2EEDDE33C9}"/>
          </ac:spMkLst>
        </pc:spChg>
        <pc:spChg chg="add mod">
          <ac:chgData name="Fischer, Wolfram" userId="99129c38-454d-40b3-bad3-fa13926f419c" providerId="ADAL" clId="{83DBFA2D-0759-53BA-9977-A3C37E44B875}" dt="2025-12-01T11:26:24.334" v="12147" actId="1038"/>
          <ac:spMkLst>
            <pc:docMk/>
            <pc:sldMk cId="64289997" sldId="2363"/>
            <ac:spMk id="5" creationId="{A547D0D9-535A-8EC3-7BAC-FA50B6B14EDF}"/>
          </ac:spMkLst>
        </pc:spChg>
        <pc:spChg chg="add mod">
          <ac:chgData name="Fischer, Wolfram" userId="99129c38-454d-40b3-bad3-fa13926f419c" providerId="ADAL" clId="{83DBFA2D-0759-53BA-9977-A3C37E44B875}" dt="2025-12-01T11:27:32.409" v="12179" actId="1076"/>
          <ac:spMkLst>
            <pc:docMk/>
            <pc:sldMk cId="64289997" sldId="2363"/>
            <ac:spMk id="6" creationId="{39F84D43-D8B2-CD2F-FBD6-38373D5AB89B}"/>
          </ac:spMkLst>
        </pc:spChg>
        <pc:spChg chg="add mod">
          <ac:chgData name="Fischer, Wolfram" userId="99129c38-454d-40b3-bad3-fa13926f419c" providerId="ADAL" clId="{83DBFA2D-0759-53BA-9977-A3C37E44B875}" dt="2025-12-01T11:27:42.591" v="12181" actId="207"/>
          <ac:spMkLst>
            <pc:docMk/>
            <pc:sldMk cId="64289997" sldId="2363"/>
            <ac:spMk id="7" creationId="{F6896A9A-3729-FA76-C72D-53F460ECD30E}"/>
          </ac:spMkLst>
        </pc:spChg>
        <pc:spChg chg="add mod">
          <ac:chgData name="Fischer, Wolfram" userId="99129c38-454d-40b3-bad3-fa13926f419c" providerId="ADAL" clId="{83DBFA2D-0759-53BA-9977-A3C37E44B875}" dt="2025-12-01T11:26:50.193" v="12162" actId="1076"/>
          <ac:spMkLst>
            <pc:docMk/>
            <pc:sldMk cId="64289997" sldId="2363"/>
            <ac:spMk id="8" creationId="{ECB339CD-DDE0-786D-4D1E-849393B3DC77}"/>
          </ac:spMkLst>
        </pc:spChg>
        <pc:picChg chg="add mod">
          <ac:chgData name="Fischer, Wolfram" userId="99129c38-454d-40b3-bad3-fa13926f419c" providerId="ADAL" clId="{83DBFA2D-0759-53BA-9977-A3C37E44B875}" dt="2025-12-01T11:26:17.134" v="12130" actId="1037"/>
          <ac:picMkLst>
            <pc:docMk/>
            <pc:sldMk cId="64289997" sldId="2363"/>
            <ac:picMk id="4" creationId="{42BBD10B-2A34-6BA1-E958-17247C642B9F}"/>
          </ac:picMkLst>
        </pc:picChg>
        <pc:cxnChg chg="add mod">
          <ac:chgData name="Fischer, Wolfram" userId="99129c38-454d-40b3-bad3-fa13926f419c" providerId="ADAL" clId="{83DBFA2D-0759-53BA-9977-A3C37E44B875}" dt="2025-12-01T11:27:14.332" v="12176" actId="14100"/>
          <ac:cxnSpMkLst>
            <pc:docMk/>
            <pc:sldMk cId="64289997" sldId="2363"/>
            <ac:cxnSpMk id="10" creationId="{421D3D09-4D4D-C263-0C04-392FF253E005}"/>
          </ac:cxnSpMkLst>
        </pc:cxnChg>
        <pc:cxnChg chg="add mod">
          <ac:chgData name="Fischer, Wolfram" userId="99129c38-454d-40b3-bad3-fa13926f419c" providerId="ADAL" clId="{83DBFA2D-0759-53BA-9977-A3C37E44B875}" dt="2025-12-01T11:27:22.410" v="12178" actId="1076"/>
          <ac:cxnSpMkLst>
            <pc:docMk/>
            <pc:sldMk cId="64289997" sldId="2363"/>
            <ac:cxnSpMk id="12" creationId="{5EEB5BF8-E1ED-5229-31C2-F52A60695D99}"/>
          </ac:cxnSpMkLst>
        </pc:cxnChg>
      </pc:sldChg>
      <pc:sldChg chg="addSp modSp add del mod">
        <pc:chgData name="Fischer, Wolfram" userId="99129c38-454d-40b3-bad3-fa13926f419c" providerId="ADAL" clId="{83DBFA2D-0759-53BA-9977-A3C37E44B875}" dt="2025-12-16T21:39:50.770" v="14383" actId="2696"/>
        <pc:sldMkLst>
          <pc:docMk/>
          <pc:sldMk cId="1390548964" sldId="5760"/>
        </pc:sldMkLst>
      </pc:sldChg>
      <pc:sldChg chg="addSp modSp add del mod">
        <pc:chgData name="Fischer, Wolfram" userId="99129c38-454d-40b3-bad3-fa13926f419c" providerId="ADAL" clId="{83DBFA2D-0759-53BA-9977-A3C37E44B875}" dt="2025-12-16T21:39:50.770" v="14383" actId="2696"/>
        <pc:sldMkLst>
          <pc:docMk/>
          <pc:sldMk cId="3936283276" sldId="2147375391"/>
        </pc:sldMkLst>
      </pc:sldChg>
      <pc:sldChg chg="addSp delSp modSp add del mod">
        <pc:chgData name="Fischer, Wolfram" userId="99129c38-454d-40b3-bad3-fa13926f419c" providerId="ADAL" clId="{83DBFA2D-0759-53BA-9977-A3C37E44B875}" dt="2025-12-16T21:39:50.770" v="14383" actId="2696"/>
        <pc:sldMkLst>
          <pc:docMk/>
          <pc:sldMk cId="3588242746" sldId="2147375392"/>
        </pc:sldMkLst>
      </pc:sldChg>
      <pc:sldChg chg="addSp delSp modSp add del mod">
        <pc:chgData name="Fischer, Wolfram" userId="99129c38-454d-40b3-bad3-fa13926f419c" providerId="ADAL" clId="{83DBFA2D-0759-53BA-9977-A3C37E44B875}" dt="2025-12-16T21:39:52.627" v="14384" actId="2696"/>
        <pc:sldMkLst>
          <pc:docMk/>
          <pc:sldMk cId="1467837765" sldId="2147375395"/>
        </pc:sldMkLst>
      </pc:sldChg>
      <pc:sldChg chg="addSp modSp add del mod">
        <pc:chgData name="Fischer, Wolfram" userId="99129c38-454d-40b3-bad3-fa13926f419c" providerId="ADAL" clId="{83DBFA2D-0759-53BA-9977-A3C37E44B875}" dt="2025-12-16T21:39:50.770" v="14383" actId="2696"/>
        <pc:sldMkLst>
          <pc:docMk/>
          <pc:sldMk cId="3732692323" sldId="2147375397"/>
        </pc:sldMkLst>
      </pc:sldChg>
      <pc:sldChg chg="addSp modSp add del mod">
        <pc:chgData name="Fischer, Wolfram" userId="99129c38-454d-40b3-bad3-fa13926f419c" providerId="ADAL" clId="{83DBFA2D-0759-53BA-9977-A3C37E44B875}" dt="2025-12-16T21:39:50.770" v="14383" actId="2696"/>
        <pc:sldMkLst>
          <pc:docMk/>
          <pc:sldMk cId="987895599" sldId="2147375404"/>
        </pc:sldMkLst>
      </pc:sldChg>
      <pc:sldChg chg="add">
        <pc:chgData name="Fischer, Wolfram" userId="99129c38-454d-40b3-bad3-fa13926f419c" providerId="ADAL" clId="{83DBFA2D-0759-53BA-9977-A3C37E44B875}" dt="2025-12-16T20:51:47.013" v="14331"/>
        <pc:sldMkLst>
          <pc:docMk/>
          <pc:sldMk cId="1495499026" sldId="2147375405"/>
        </pc:sldMkLst>
      </pc:sldChg>
      <pc:sldChg chg="addSp delSp modSp add del mod delAnim modAnim modNotesTx">
        <pc:chgData name="Fischer, Wolfram" userId="99129c38-454d-40b3-bad3-fa13926f419c" providerId="ADAL" clId="{83DBFA2D-0759-53BA-9977-A3C37E44B875}" dt="2025-12-16T20:51:42.574" v="14330" actId="2696"/>
        <pc:sldMkLst>
          <pc:docMk/>
          <pc:sldMk cId="3897582231" sldId="2147375405"/>
        </pc:sldMkLst>
      </pc:sldChg>
      <pc:sldChg chg="new del">
        <pc:chgData name="Fischer, Wolfram" userId="99129c38-454d-40b3-bad3-fa13926f419c" providerId="ADAL" clId="{83DBFA2D-0759-53BA-9977-A3C37E44B875}" dt="2025-12-16T21:46:20.555" v="14498" actId="2696"/>
        <pc:sldMkLst>
          <pc:docMk/>
          <pc:sldMk cId="1110437693" sldId="2147375406"/>
        </pc:sldMkLst>
      </pc:sldChg>
      <pc:sldChg chg="modSp new mod">
        <pc:chgData name="Fischer, Wolfram" userId="99129c38-454d-40b3-bad3-fa13926f419c" providerId="ADAL" clId="{83DBFA2D-0759-53BA-9977-A3C37E44B875}" dt="2025-12-17T13:07:51.183" v="14771" actId="27636"/>
        <pc:sldMkLst>
          <pc:docMk/>
          <pc:sldMk cId="1951426563" sldId="2147375407"/>
        </pc:sldMkLst>
        <pc:spChg chg="mod">
          <ac:chgData name="Fischer, Wolfram" userId="99129c38-454d-40b3-bad3-fa13926f419c" providerId="ADAL" clId="{83DBFA2D-0759-53BA-9977-A3C37E44B875}" dt="2025-12-16T18:35:49.275" v="14153" actId="27636"/>
          <ac:spMkLst>
            <pc:docMk/>
            <pc:sldMk cId="1951426563" sldId="2147375407"/>
            <ac:spMk id="2" creationId="{D8E452F2-3FBD-5C50-58E4-39E68D2E8E64}"/>
          </ac:spMkLst>
        </pc:spChg>
        <pc:spChg chg="mod">
          <ac:chgData name="Fischer, Wolfram" userId="99129c38-454d-40b3-bad3-fa13926f419c" providerId="ADAL" clId="{83DBFA2D-0759-53BA-9977-A3C37E44B875}" dt="2025-12-17T13:07:51.183" v="14771" actId="27636"/>
          <ac:spMkLst>
            <pc:docMk/>
            <pc:sldMk cId="1951426563" sldId="2147375407"/>
            <ac:spMk id="3" creationId="{D57B2EB7-4C0D-CFB0-CDD4-9846B02B9D9D}"/>
          </ac:spMkLst>
        </pc:spChg>
      </pc:sldChg>
      <pc:sldChg chg="new">
        <pc:chgData name="Fischer, Wolfram" userId="99129c38-454d-40b3-bad3-fa13926f419c" providerId="ADAL" clId="{83DBFA2D-0759-53BA-9977-A3C37E44B875}" dt="2025-12-16T20:51:52.298" v="14332" actId="680"/>
        <pc:sldMkLst>
          <pc:docMk/>
          <pc:sldMk cId="3257341028" sldId="2147375408"/>
        </pc:sldMkLst>
      </pc:sldChg>
      <pc:sldChg chg="modSp add del mod">
        <pc:chgData name="Fischer, Wolfram" userId="99129c38-454d-40b3-bad3-fa13926f419c" providerId="ADAL" clId="{83DBFA2D-0759-53BA-9977-A3C37E44B875}" dt="2025-12-17T12:44:46.892" v="14760" actId="2696"/>
        <pc:sldMkLst>
          <pc:docMk/>
          <pc:sldMk cId="1827682557" sldId="2147375409"/>
        </pc:sldMkLst>
        <pc:spChg chg="mod">
          <ac:chgData name="Fischer, Wolfram" userId="99129c38-454d-40b3-bad3-fa13926f419c" providerId="ADAL" clId="{83DBFA2D-0759-53BA-9977-A3C37E44B875}" dt="2025-12-16T21:41:42.590" v="14497" actId="6549"/>
          <ac:spMkLst>
            <pc:docMk/>
            <pc:sldMk cId="1827682557" sldId="2147375409"/>
            <ac:spMk id="3" creationId="{8483F940-2795-D908-DCA6-B8F7FEE88F28}"/>
          </ac:spMkLst>
        </pc:spChg>
      </pc:sldChg>
      <pc:sldChg chg="modSp add mod">
        <pc:chgData name="Fischer, Wolfram" userId="99129c38-454d-40b3-bad3-fa13926f419c" providerId="ADAL" clId="{83DBFA2D-0759-53BA-9977-A3C37E44B875}" dt="2025-12-17T13:07:44.747" v="14769" actId="27636"/>
        <pc:sldMkLst>
          <pc:docMk/>
          <pc:sldMk cId="1325950574" sldId="2147375410"/>
        </pc:sldMkLst>
        <pc:spChg chg="mod">
          <ac:chgData name="Fischer, Wolfram" userId="99129c38-454d-40b3-bad3-fa13926f419c" providerId="ADAL" clId="{83DBFA2D-0759-53BA-9977-A3C37E44B875}" dt="2025-12-17T13:07:44.747" v="14769" actId="27636"/>
          <ac:spMkLst>
            <pc:docMk/>
            <pc:sldMk cId="1325950574" sldId="2147375410"/>
            <ac:spMk id="3" creationId="{F60D58B3-5382-DCEE-4056-C2DE7CE2A28E}"/>
          </ac:spMkLst>
        </pc:spChg>
      </pc:sldChg>
      <pc:sldChg chg="delSp modSp new mod">
        <pc:chgData name="Fischer, Wolfram" userId="99129c38-454d-40b3-bad3-fa13926f419c" providerId="ADAL" clId="{83DBFA2D-0759-53BA-9977-A3C37E44B875}" dt="2025-12-17T20:28:28.636" v="14890" actId="20577"/>
        <pc:sldMkLst>
          <pc:docMk/>
          <pc:sldMk cId="991589377" sldId="2147375411"/>
        </pc:sldMkLst>
        <pc:spChg chg="del">
          <ac:chgData name="Fischer, Wolfram" userId="99129c38-454d-40b3-bad3-fa13926f419c" providerId="ADAL" clId="{83DBFA2D-0759-53BA-9977-A3C37E44B875}" dt="2025-12-17T20:27:32.703" v="14783" actId="478"/>
          <ac:spMkLst>
            <pc:docMk/>
            <pc:sldMk cId="991589377" sldId="2147375411"/>
            <ac:spMk id="2" creationId="{776745FB-E9C7-DE7A-F8D1-121502081CC8}"/>
          </ac:spMkLst>
        </pc:spChg>
        <pc:spChg chg="mod">
          <ac:chgData name="Fischer, Wolfram" userId="99129c38-454d-40b3-bad3-fa13926f419c" providerId="ADAL" clId="{83DBFA2D-0759-53BA-9977-A3C37E44B875}" dt="2025-12-17T20:28:28.636" v="14890" actId="20577"/>
          <ac:spMkLst>
            <pc:docMk/>
            <pc:sldMk cId="991589377" sldId="2147375411"/>
            <ac:spMk id="3" creationId="{890806FD-CAF8-CBAF-C27E-E50DA7E46B72}"/>
          </ac:spMkLst>
        </pc:spChg>
      </pc:sldChg>
      <pc:sldChg chg="new del">
        <pc:chgData name="Fischer, Wolfram" userId="99129c38-454d-40b3-bad3-fa13926f419c" providerId="ADAL" clId="{83DBFA2D-0759-53BA-9977-A3C37E44B875}" dt="2025-12-17T20:27:16.327" v="14773" actId="2696"/>
        <pc:sldMkLst>
          <pc:docMk/>
          <pc:sldMk cId="3712002803" sldId="2147375411"/>
        </pc:sldMkLst>
      </pc:sldChg>
      <pc:sldMasterChg chg="delSldLayout">
        <pc:chgData name="Fischer, Wolfram" userId="99129c38-454d-40b3-bad3-fa13926f419c" providerId="ADAL" clId="{83DBFA2D-0759-53BA-9977-A3C37E44B875}" dt="2025-12-16T21:39:52.627" v="14384" actId="2696"/>
        <pc:sldMasterMkLst>
          <pc:docMk/>
          <pc:sldMasterMk cId="544521178" sldId="2147483660"/>
        </pc:sldMasterMkLst>
        <pc:sldLayoutChg chg="del">
          <pc:chgData name="Fischer, Wolfram" userId="99129c38-454d-40b3-bad3-fa13926f419c" providerId="ADAL" clId="{83DBFA2D-0759-53BA-9977-A3C37E44B875}" dt="2025-12-16T21:39:50.770" v="14383" actId="2696"/>
          <pc:sldLayoutMkLst>
            <pc:docMk/>
            <pc:sldMasterMk cId="544521178" sldId="2147483660"/>
            <pc:sldLayoutMk cId="2161745653" sldId="2147483678"/>
          </pc:sldLayoutMkLst>
        </pc:sldLayoutChg>
        <pc:sldLayoutChg chg="del">
          <pc:chgData name="Fischer, Wolfram" userId="99129c38-454d-40b3-bad3-fa13926f419c" providerId="ADAL" clId="{83DBFA2D-0759-53BA-9977-A3C37E44B875}" dt="2025-12-16T21:39:50.770" v="14383" actId="2696"/>
          <pc:sldLayoutMkLst>
            <pc:docMk/>
            <pc:sldMasterMk cId="544521178" sldId="2147483660"/>
            <pc:sldLayoutMk cId="3175610586" sldId="2147483679"/>
          </pc:sldLayoutMkLst>
        </pc:sldLayoutChg>
        <pc:sldLayoutChg chg="del">
          <pc:chgData name="Fischer, Wolfram" userId="99129c38-454d-40b3-bad3-fa13926f419c" providerId="ADAL" clId="{83DBFA2D-0759-53BA-9977-A3C37E44B875}" dt="2025-12-16T21:39:52.627" v="14384" actId="2696"/>
          <pc:sldLayoutMkLst>
            <pc:docMk/>
            <pc:sldMasterMk cId="544521178" sldId="2147483660"/>
            <pc:sldLayoutMk cId="1313567702" sldId="214748368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6A7C2-7BB4-1BC7-0EC2-247AF1635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C8B3E5-83B7-2F51-042A-D5F18383D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8AFF02-7EE2-1648-A219-167557010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min, ~20 slides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37640-2ACC-776F-4A10-F040F67CC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57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26DDA-7751-A039-DBC0-B3E2583AF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98754-AB41-730B-5FC1-02115630F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75F602-7FE6-EEA4-B7E0-E39206B9B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B0806-C253-EE60-3C08-DEF580A082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57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CBEE1-1C7A-7B95-003C-389DE2E26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CD4AFD8E-5483-9946-C0EA-BD5F5572E7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843" y="9119496"/>
            <a:ext cx="3169699" cy="4800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79" tIns="47540" rIns="95079" bIns="47540"/>
          <a:lstStyle>
            <a:lvl1pPr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72519" indent="-297123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88491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63888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39285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14681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90078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65474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40871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654B7E5-F6E1-0045-80DF-0ECD44742973}" type="slidenum">
              <a:rPr lang="en-US" sz="1200" b="0"/>
              <a:pPr/>
              <a:t>41</a:t>
            </a:fld>
            <a:endParaRPr lang="en-US" sz="1200" b="0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377A0800-C1E9-57BA-5141-D4C2C2E748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20725"/>
            <a:ext cx="6400800" cy="36004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88E8A58-EAB4-C2C4-11A2-D768A75554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5803" y="4562215"/>
            <a:ext cx="5363595" cy="431889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38" tIns="48321" rIns="96638" bIns="48321"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No EBIS, NSRL, AtR, Tandems pic</a:t>
            </a:r>
          </a:p>
        </p:txBody>
      </p:sp>
    </p:spTree>
    <p:extLst>
      <p:ext uri="{BB962C8B-B14F-4D97-AF65-F5344CB8AC3E}">
        <p14:creationId xmlns:p14="http://schemas.microsoft.com/office/powerpoint/2010/main" val="3608794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843" y="9119496"/>
            <a:ext cx="3169699" cy="4800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79" tIns="47540" rIns="95079" bIns="47540"/>
          <a:lstStyle>
            <a:lvl1pPr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72519" indent="-297123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88491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63888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39285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14681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90078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65474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40871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654B7E5-F6E1-0045-80DF-0ECD44742973}" type="slidenum">
              <a:rPr lang="en-US" sz="1200" b="0"/>
              <a:pPr/>
              <a:t>9</a:t>
            </a:fld>
            <a:endParaRPr lang="en-US" sz="1200" b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20725"/>
            <a:ext cx="6400800" cy="36004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2215"/>
            <a:ext cx="5363595" cy="431889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38" tIns="48321" rIns="96638" bIns="48321"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3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REAL CALCULATION FOR DX MOVE</a:t>
            </a:r>
          </a:p>
        </p:txBody>
      </p:sp>
    </p:spTree>
    <p:extLst>
      <p:ext uri="{BB962C8B-B14F-4D97-AF65-F5344CB8AC3E}">
        <p14:creationId xmlns:p14="http://schemas.microsoft.com/office/powerpoint/2010/main" val="2012284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D4E0A-9757-CE21-EE40-7C1A51FFF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36894-3607-46D9-CF4F-5669D0EC63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72F5FB-063F-E51D-2AC0-6360258E34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little sloppy with 10% effects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EA854-524A-8441-6A99-3ADB7255B7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94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51" tIns="47425" rIns="94851" bIns="47425"/>
          <a:lstStyle/>
          <a:p>
            <a:fld id="{F10181F4-0B34-4443-988E-81F22583804C}" type="slidenum">
              <a:rPr lang="en-US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94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5470E-A97A-A34C-037D-748870B67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2FE877-8893-7DBC-5236-A084F6C66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18690A-C088-15C1-020B-FB0F800BC7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Frequency range: 5-8 GHz transverse, 6-9</a:t>
            </a:r>
            <a:r>
              <a:rPr lang="en-US" baseline="0" dirty="0"/>
              <a:t> GHz longitudinal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557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E4079-FD93-306F-00F9-66B5444A5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28A547-2751-15E9-C8D7-9427F2234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8FFAE5-293E-4785-4B59-681657DF85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from 2015 NSAC long-range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FE067-BEBD-7378-EDEB-042C8F4764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143843" y="9119496"/>
            <a:ext cx="3169699" cy="480060"/>
          </a:xfrm>
          <a:prstGeom prst="rect">
            <a:avLst/>
          </a:prstGeom>
        </p:spPr>
        <p:txBody>
          <a:bodyPr lIns="95079" tIns="47540" rIns="95079" bIns="47540"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30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xfrm>
            <a:off x="700086" y="4406545"/>
            <a:ext cx="5594353" cy="41767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62400" y="8839200"/>
            <a:ext cx="3048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1390" indent="-28515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0600" indent="-22812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96840" indent="-22812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3079" indent="-22812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09319" indent="-22812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65559" indent="-22812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1799" indent="-22812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78039" indent="-22812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BCCE513-371F-4DD3-8BEF-F1923CBD5938}" type="slidenum">
              <a:rPr lang="en-US" altLang="en-US" sz="1200">
                <a:latin typeface="Helvetica" pitchFamily="34" charset="0"/>
              </a:rPr>
              <a:pPr/>
              <a:t>27</a:t>
            </a:fld>
            <a:endParaRPr lang="en-US" altLang="en-US" sz="120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056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87CFF-7AC7-6EA3-51D0-AEE104634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701C988A-8794-BADC-38ED-FB3B2E41FD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2E433A7A-8EAB-B636-D6CA-B1991A6BBE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92C2D35B-C51C-F9AD-F8C3-FEFDBD40B2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51" tIns="47425" rIns="94851" bIns="47425"/>
          <a:lstStyle/>
          <a:p>
            <a:fld id="{F10181F4-0B34-4443-988E-81F22583804C}" type="slidenum">
              <a:rPr lang="en-US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7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7080" y="365127"/>
            <a:ext cx="11105321" cy="64637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C32DBA4-F079-EC4A-BBC8-8D44D94EB95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054129" y="6482932"/>
            <a:ext cx="1320800" cy="4572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82E0A0-C266-4798-8C8F-B9F91E9DA37E}" type="slidenum">
              <a:rPr lang="en-US" sz="1200" b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0432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032000" y="190500"/>
            <a:ext cx="9347200" cy="1257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32000" y="1905000"/>
            <a:ext cx="4572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07200" y="1905000"/>
            <a:ext cx="4572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032000" y="4038600"/>
            <a:ext cx="4572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7200" y="4038600"/>
            <a:ext cx="4572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SpinFest, August 7, 2008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32000" y="6248400"/>
            <a:ext cx="17272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66129-ECE8-4532-9D06-C8A6385A7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6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197529-49AB-B428-8531-EB3AEFD82A2B}"/>
              </a:ext>
            </a:extLst>
          </p:cNvPr>
          <p:cNvSpPr txBox="1"/>
          <p:nvPr userDrawn="1"/>
        </p:nvSpPr>
        <p:spPr>
          <a:xfrm>
            <a:off x="9312965" y="6316595"/>
            <a:ext cx="1300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Wolfram Fischer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5" r:id="rId14"/>
    <p:sldLayoutId id="2147483676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ngage.aps.org/dpb/resources/newsletters/25-newsletter/2025-f7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tif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CE8D3-D461-BE0F-4178-4E5ECA62F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89658-971A-1DE4-BBF9-57CDFBF5D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4" y="2137219"/>
            <a:ext cx="10334625" cy="1947460"/>
          </a:xfrm>
        </p:spPr>
        <p:txBody>
          <a:bodyPr>
            <a:noAutofit/>
          </a:bodyPr>
          <a:lstStyle/>
          <a:p>
            <a:r>
              <a:rPr lang="en-US" sz="4800" dirty="0"/>
              <a:t>The successful partnership between C-AD and STAR to fully leverage RHIC’s versatility</a:t>
            </a:r>
            <a:endParaRPr lang="en-US" sz="36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7904C2-3B66-1B21-1B74-FC49A82DA2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STAR 25-year celebration</a:t>
            </a:r>
          </a:p>
          <a:p>
            <a:r>
              <a:rPr lang="en-US" dirty="0"/>
              <a:t>17 December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19AF5-5D0D-E20E-61B0-7F9B03240D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867963" cy="1259607"/>
          </a:xfrm>
        </p:spPr>
        <p:txBody>
          <a:bodyPr/>
          <a:lstStyle/>
          <a:p>
            <a:r>
              <a:rPr lang="en-US" dirty="0"/>
              <a:t>Wolfram Fischer</a:t>
            </a:r>
            <a:br>
              <a:rPr lang="en-US" dirty="0"/>
            </a:br>
            <a:r>
              <a:rPr lang="en-US" dirty="0"/>
              <a:t>Deputy Associate Lab Director for Accelerators, Nuclear and Particle Physics</a:t>
            </a:r>
            <a:br>
              <a:rPr lang="en-US" dirty="0"/>
            </a:br>
            <a:r>
              <a:rPr lang="en-US" dirty="0"/>
              <a:t>Chair, Collider-Accelerator Department</a:t>
            </a:r>
          </a:p>
        </p:txBody>
      </p:sp>
    </p:spTree>
    <p:extLst>
      <p:ext uri="{BB962C8B-B14F-4D97-AF65-F5344CB8AC3E}">
        <p14:creationId xmlns:p14="http://schemas.microsoft.com/office/powerpoint/2010/main" val="2169671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228600"/>
            <a:ext cx="8126919" cy="6342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820" y="171194"/>
            <a:ext cx="7688580" cy="47748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RHIC Design Manual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10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62200" y="1447800"/>
            <a:ext cx="7391400" cy="381000"/>
            <a:chOff x="838200" y="1447800"/>
            <a:chExt cx="7391400" cy="38100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4953000" y="1447800"/>
              <a:ext cx="32766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38200" y="1828800"/>
              <a:ext cx="381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" name="TextBox 9"/>
          <p:cNvSpPr txBox="1"/>
          <p:nvPr/>
        </p:nvSpPr>
        <p:spPr>
          <a:xfrm>
            <a:off x="7045109" y="752326"/>
            <a:ext cx="50452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reached 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88×10</a:t>
            </a:r>
            <a:r>
              <a:rPr lang="en-US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(44x design)</a:t>
            </a:r>
            <a:endParaRPr lang="en-US" sz="20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962400" y="3124200"/>
            <a:ext cx="2590800" cy="0"/>
          </a:xfrm>
          <a:prstGeom prst="line">
            <a:avLst/>
          </a:prstGeom>
          <a:noFill/>
          <a:ln w="25400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031065" y="2381190"/>
            <a:ext cx="723146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reached </a:t>
            </a:r>
            <a:r>
              <a:rPr lang="en-US" sz="2000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24.8×10</a:t>
            </a:r>
            <a:r>
              <a:rPr lang="en-US" sz="20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0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(25x design) with P</a:t>
            </a:r>
            <a:r>
              <a:rPr lang="en-US" sz="2000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57%</a:t>
            </a:r>
            <a:endParaRPr lang="en-US" sz="2000" baseline="30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886200" y="1828800"/>
            <a:ext cx="5791200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2362200" y="4495800"/>
            <a:ext cx="7391400" cy="304800"/>
            <a:chOff x="914400" y="4495800"/>
            <a:chExt cx="7391400" cy="304800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6934200" y="4495800"/>
              <a:ext cx="13716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914400" y="4800600"/>
              <a:ext cx="43434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5989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00"/>
            <a:ext cx="6095999" cy="5159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060" y="137755"/>
            <a:ext cx="9161780" cy="544367"/>
          </a:xfrm>
        </p:spPr>
        <p:txBody>
          <a:bodyPr>
            <a:normAutofit/>
          </a:bodyPr>
          <a:lstStyle/>
          <a:p>
            <a:r>
              <a:rPr lang="en-US" sz="3200" dirty="0"/>
              <a:t>RHIC Design Manual (July 1998)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11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609600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FF"/>
                </a:solidFill>
              </a:rPr>
              <a:t>IR design with beam splitting DX dipoles first</a:t>
            </a:r>
          </a:p>
        </p:txBody>
      </p:sp>
      <p:pic>
        <p:nvPicPr>
          <p:cNvPr id="7" name="Picture 6" descr="2001-1127 DX Crotch Tripl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112" y="3505200"/>
            <a:ext cx="4470400" cy="335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7000" y="54102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DX dipole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63000" y="433893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D0,Q1—Q3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0951" y="256907"/>
            <a:ext cx="315983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DX dipoles</a:t>
            </a:r>
          </a:p>
          <a:p>
            <a:pPr marL="342900" indent="-342900">
              <a:buFont typeface="Arial"/>
              <a:buChar char="•"/>
            </a:pPr>
            <a:r>
              <a:rPr lang="en-US" i="1" dirty="0">
                <a:latin typeface="Times New Roman"/>
                <a:cs typeface="Times New Roman"/>
              </a:rPr>
              <a:t>L</a:t>
            </a:r>
            <a:r>
              <a:rPr lang="en-US" baseline="-25000" dirty="0">
                <a:latin typeface="Times New Roman"/>
                <a:cs typeface="Times New Roman"/>
              </a:rPr>
              <a:t>mag</a:t>
            </a:r>
            <a:r>
              <a:rPr lang="en-US" dirty="0"/>
              <a:t> = 3.7 </a:t>
            </a:r>
            <a:r>
              <a:rPr lang="en-US" dirty="0">
                <a:latin typeface="Times New Roman"/>
                <a:cs typeface="Times New Roman"/>
              </a:rPr>
              <a:t>m</a:t>
            </a:r>
            <a:r>
              <a:rPr lang="en-US" dirty="0"/>
              <a:t>, </a:t>
            </a:r>
            <a:r>
              <a:rPr lang="en-US" i="1" dirty="0">
                <a:latin typeface="Times New Roman"/>
                <a:cs typeface="Times New Roman"/>
              </a:rPr>
              <a:t>B</a:t>
            </a:r>
            <a:r>
              <a:rPr lang="en-US" baseline="-25000" dirty="0">
                <a:latin typeface="Times New Roman"/>
                <a:cs typeface="Times New Roman"/>
              </a:rPr>
              <a:t>max</a:t>
            </a:r>
            <a:r>
              <a:rPr lang="en-US" dirty="0"/>
              <a:t> = 4.3 </a:t>
            </a:r>
            <a:r>
              <a:rPr lang="en-US" dirty="0">
                <a:latin typeface="Times New Roman"/>
                <a:cs typeface="Times New Roman"/>
              </a:rPr>
              <a:t>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large aperture </a:t>
            </a:r>
            <a:br>
              <a:rPr lang="en-US" dirty="0"/>
            </a:br>
            <a:r>
              <a:rPr lang="en-US" sz="1600" dirty="0"/>
              <a:t>(18 cm coil ID)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only magnets that </a:t>
            </a:r>
            <a:br>
              <a:rPr lang="en-US" dirty="0"/>
            </a:br>
            <a:r>
              <a:rPr lang="en-US" dirty="0"/>
              <a:t>need training </a:t>
            </a:r>
            <a:br>
              <a:rPr lang="en-US" dirty="0"/>
            </a:br>
            <a:r>
              <a:rPr lang="en-US" sz="1600" dirty="0"/>
              <a:t>(~5 for IR6/8 only)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711571" y="2527055"/>
            <a:ext cx="712501" cy="158774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F15847-C35B-B2B5-905D-82D7C213016E}"/>
              </a:ext>
            </a:extLst>
          </p:cNvPr>
          <p:cNvSpPr txBox="1"/>
          <p:nvPr/>
        </p:nvSpPr>
        <p:spPr>
          <a:xfrm>
            <a:off x="7462632" y="3091190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itchFamily="2" charset="2"/>
              </a:rPr>
              <a:t> </a:t>
            </a:r>
            <a:r>
              <a:rPr lang="en-US" dirty="0"/>
              <a:t>Interaction Point</a:t>
            </a:r>
          </a:p>
        </p:txBody>
      </p:sp>
    </p:spTree>
    <p:extLst>
      <p:ext uri="{BB962C8B-B14F-4D97-AF65-F5344CB8AC3E}">
        <p14:creationId xmlns:p14="http://schemas.microsoft.com/office/powerpoint/2010/main" val="149138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871E-6 2.08189E-6 L -0.0007 0.051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6E7AB-4135-0E4F-BE3F-0F9881276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42315"/>
          </a:xfrm>
        </p:spPr>
        <p:txBody>
          <a:bodyPr/>
          <a:lstStyle/>
          <a:p>
            <a:r>
              <a:rPr lang="en-US" dirty="0"/>
              <a:t>Transition crossing – with sc magnets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81460-30FC-1E4D-BD44-3A6B7AB6E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50D7F-7963-6B47-B9E2-4AFAD0933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62" y="1503154"/>
            <a:ext cx="5963958" cy="4724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3DFB49-12C3-9340-9B7F-8960CABCB13B}"/>
              </a:ext>
            </a:extLst>
          </p:cNvPr>
          <p:cNvSpPr txBox="1"/>
          <p:nvPr/>
        </p:nvSpPr>
        <p:spPr>
          <a:xfrm>
            <a:off x="2113249" y="6550223"/>
            <a:ext cx="8406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[M. Harrison, S. Peggs, and T. Roser, “The RHIC accelerator”, Annu. Rev. </a:t>
            </a:r>
            <a:r>
              <a:rPr lang="en-US" sz="1400" dirty="0" err="1"/>
              <a:t>Nucl</a:t>
            </a:r>
            <a:r>
              <a:rPr lang="en-US" sz="1400" dirty="0"/>
              <a:t>. Sci. 2002. 52:425-369]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E3463-BE83-8440-8FD9-82B5D701905E}"/>
              </a:ext>
            </a:extLst>
          </p:cNvPr>
          <p:cNvSpPr txBox="1"/>
          <p:nvPr/>
        </p:nvSpPr>
        <p:spPr>
          <a:xfrm>
            <a:off x="7473244" y="1879600"/>
            <a:ext cx="4147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Did limit intensity </a:t>
            </a:r>
            <a:br>
              <a:rPr lang="en-US" sz="2400" dirty="0"/>
            </a:br>
            <a:r>
              <a:rPr lang="en-US" sz="2400" dirty="0"/>
              <a:t>for some time: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Initially no gamma-t quads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Electron clouds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Instabilities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1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E4CDD7-4534-6E43-8421-C902DB740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15325-C441-C346-B667-87B7539F5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688" y="219062"/>
            <a:ext cx="8540086" cy="609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92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91D10-79E4-351B-5E9F-685B4FD55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A7FC-5513-EF1B-32AD-4E92E65BA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Configuration Manual Polarized Proton Collider, 2006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B52F5-6224-5408-1573-5293DF546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2AEC3-59D5-24D8-8CD1-A6FDE3B68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44" y="1666525"/>
            <a:ext cx="5273408" cy="4805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658BA6-5EBD-B6D0-0A0D-63C3A5B91E36}"/>
              </a:ext>
            </a:extLst>
          </p:cNvPr>
          <p:cNvSpPr txBox="1"/>
          <p:nvPr/>
        </p:nvSpPr>
        <p:spPr>
          <a:xfrm>
            <a:off x="5241537" y="2207844"/>
            <a:ext cx="376096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reached </a:t>
            </a:r>
            <a:r>
              <a:rPr lang="en-US" sz="2000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2.5×10</a:t>
            </a:r>
            <a:r>
              <a:rPr lang="en-US" sz="20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0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aseline="30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09D1A-3FBB-F5B3-D758-B997470FF7EE}"/>
              </a:ext>
            </a:extLst>
          </p:cNvPr>
          <p:cNvSpPr txBox="1"/>
          <p:nvPr/>
        </p:nvSpPr>
        <p:spPr>
          <a:xfrm>
            <a:off x="5265966" y="3837453"/>
            <a:ext cx="62199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reached </a:t>
            </a:r>
            <a:r>
              <a:rPr lang="en-US" sz="2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57% 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(avg. over 3D distribution and time)</a:t>
            </a:r>
            <a:endParaRPr lang="en-US" baseline="30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2A4A64-68D0-1BB2-C0CD-8552FF2F6513}"/>
              </a:ext>
            </a:extLst>
          </p:cNvPr>
          <p:cNvCxnSpPr>
            <a:cxnSpLocks/>
          </p:cNvCxnSpPr>
          <p:nvPr/>
        </p:nvCxnSpPr>
        <p:spPr bwMode="auto">
          <a:xfrm>
            <a:off x="828040" y="2555240"/>
            <a:ext cx="4302760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7D629A-E4DF-91E9-D90E-27E6FBDF0C02}"/>
              </a:ext>
            </a:extLst>
          </p:cNvPr>
          <p:cNvCxnSpPr>
            <a:cxnSpLocks/>
          </p:cNvCxnSpPr>
          <p:nvPr/>
        </p:nvCxnSpPr>
        <p:spPr bwMode="auto">
          <a:xfrm>
            <a:off x="828040" y="4203696"/>
            <a:ext cx="4302760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2880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4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pic>
          <p:nvPicPr>
            <p:cNvPr id="16390" name="Picture 345" descr="Hel_Sect_Photo"/>
            <p:cNvPicPr>
              <a:picLocks noChangeAspect="1" noChangeArrowheads="1"/>
            </p:cNvPicPr>
            <p:nvPr/>
          </p:nvPicPr>
          <p:blipFill>
            <a:blip r:embed="rId3" cstate="print"/>
            <a:srcRect l="21216" t="14598" r="21674" b="15193"/>
            <a:stretch>
              <a:fillRect/>
            </a:stretch>
          </p:blipFill>
          <p:spPr bwMode="auto">
            <a:xfrm>
              <a:off x="144" y="1440"/>
              <a:ext cx="912" cy="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1" name="Picture 347" descr="P1010001-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36" y="0"/>
              <a:ext cx="132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3" name="Oval 349"/>
            <p:cNvSpPr>
              <a:spLocks noChangeArrowheads="1"/>
            </p:cNvSpPr>
            <p:nvPr/>
          </p:nvSpPr>
          <p:spPr bwMode="auto">
            <a:xfrm rot="-2682010">
              <a:off x="4446" y="156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4" name="Line 350"/>
            <p:cNvSpPr>
              <a:spLocks noChangeShapeType="1"/>
            </p:cNvSpPr>
            <p:nvPr/>
          </p:nvSpPr>
          <p:spPr bwMode="auto">
            <a:xfrm>
              <a:off x="1984" y="2724"/>
              <a:ext cx="69" cy="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Freeform 351"/>
            <p:cNvSpPr>
              <a:spLocks/>
            </p:cNvSpPr>
            <p:nvPr/>
          </p:nvSpPr>
          <p:spPr bwMode="auto">
            <a:xfrm>
              <a:off x="4194" y="1643"/>
              <a:ext cx="292" cy="246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6" name="Rectangle 352"/>
            <p:cNvSpPr>
              <a:spLocks noChangeArrowheads="1"/>
            </p:cNvSpPr>
            <p:nvPr/>
          </p:nvSpPr>
          <p:spPr bwMode="auto">
            <a:xfrm>
              <a:off x="4012" y="788"/>
              <a:ext cx="1153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Rectangle 353"/>
            <p:cNvSpPr>
              <a:spLocks noChangeArrowheads="1"/>
            </p:cNvSpPr>
            <p:nvPr/>
          </p:nvSpPr>
          <p:spPr bwMode="auto">
            <a:xfrm>
              <a:off x="4363" y="1780"/>
              <a:ext cx="64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Rectangle 354"/>
            <p:cNvSpPr>
              <a:spLocks noChangeArrowheads="1"/>
            </p:cNvSpPr>
            <p:nvPr/>
          </p:nvSpPr>
          <p:spPr bwMode="auto">
            <a:xfrm>
              <a:off x="2950" y="2041"/>
              <a:ext cx="643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Rectangle 355"/>
            <p:cNvSpPr>
              <a:spLocks noChangeArrowheads="1"/>
            </p:cNvSpPr>
            <p:nvPr/>
          </p:nvSpPr>
          <p:spPr bwMode="auto">
            <a:xfrm>
              <a:off x="1057" y="1926"/>
              <a:ext cx="655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356"/>
            <p:cNvGrpSpPr>
              <a:grpSpLocks/>
            </p:cNvGrpSpPr>
            <p:nvPr/>
          </p:nvGrpSpPr>
          <p:grpSpPr bwMode="auto">
            <a:xfrm>
              <a:off x="4918" y="887"/>
              <a:ext cx="57" cy="37"/>
              <a:chOff x="4845" y="916"/>
              <a:chExt cx="57" cy="37"/>
            </a:xfrm>
          </p:grpSpPr>
          <p:sp>
            <p:nvSpPr>
              <p:cNvPr id="16556" name="Rectangle 357"/>
              <p:cNvSpPr>
                <a:spLocks noChangeArrowheads="1"/>
              </p:cNvSpPr>
              <p:nvPr/>
            </p:nvSpPr>
            <p:spPr bwMode="auto">
              <a:xfrm>
                <a:off x="4845" y="92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7" name="Freeform 358"/>
              <p:cNvSpPr>
                <a:spLocks/>
              </p:cNvSpPr>
              <p:nvPr/>
            </p:nvSpPr>
            <p:spPr bwMode="auto">
              <a:xfrm>
                <a:off x="4865" y="91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359"/>
            <p:cNvGrpSpPr>
              <a:grpSpLocks/>
            </p:cNvGrpSpPr>
            <p:nvPr/>
          </p:nvGrpSpPr>
          <p:grpSpPr bwMode="auto">
            <a:xfrm>
              <a:off x="3031" y="1760"/>
              <a:ext cx="56" cy="36"/>
              <a:chOff x="3140" y="2171"/>
              <a:chExt cx="56" cy="36"/>
            </a:xfrm>
          </p:grpSpPr>
          <p:sp>
            <p:nvSpPr>
              <p:cNvPr id="16554" name="Rectangle 360"/>
              <p:cNvSpPr>
                <a:spLocks noChangeArrowheads="1"/>
              </p:cNvSpPr>
              <p:nvPr/>
            </p:nvSpPr>
            <p:spPr bwMode="auto">
              <a:xfrm>
                <a:off x="3140" y="2184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5" name="Freeform 361"/>
              <p:cNvSpPr>
                <a:spLocks/>
              </p:cNvSpPr>
              <p:nvPr/>
            </p:nvSpPr>
            <p:spPr bwMode="auto">
              <a:xfrm>
                <a:off x="3159" y="2171"/>
                <a:ext cx="37" cy="36"/>
              </a:xfrm>
              <a:custGeom>
                <a:avLst/>
                <a:gdLst>
                  <a:gd name="T0" fmla="*/ 0 w 73"/>
                  <a:gd name="T1" fmla="*/ 0 h 74"/>
                  <a:gd name="T2" fmla="*/ 1 w 73"/>
                  <a:gd name="T3" fmla="*/ 0 h 74"/>
                  <a:gd name="T4" fmla="*/ 0 w 73"/>
                  <a:gd name="T5" fmla="*/ 0 h 74"/>
                  <a:gd name="T6" fmla="*/ 0 w 73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4"/>
                  <a:gd name="T14" fmla="*/ 73 w 73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4">
                    <a:moveTo>
                      <a:pt x="0" y="74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02" name="Rectangle 362"/>
            <p:cNvSpPr>
              <a:spLocks noChangeArrowheads="1"/>
            </p:cNvSpPr>
            <p:nvPr/>
          </p:nvSpPr>
          <p:spPr bwMode="auto">
            <a:xfrm>
              <a:off x="1448" y="1572"/>
              <a:ext cx="59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i="1" u="sng">
                  <a:latin typeface="Times New Roman" pitchFamily="-65" charset="0"/>
                </a:rPr>
                <a:t>PHENIX (p)</a:t>
              </a:r>
              <a:endParaRPr lang="en-US" sz="2400">
                <a:latin typeface="Times New Roman" pitchFamily="-65" charset="0"/>
              </a:endParaRPr>
            </a:p>
          </p:txBody>
        </p:sp>
        <p:grpSp>
          <p:nvGrpSpPr>
            <p:cNvPr id="5" name="Group 363"/>
            <p:cNvGrpSpPr>
              <a:grpSpLocks/>
            </p:cNvGrpSpPr>
            <p:nvPr/>
          </p:nvGrpSpPr>
          <p:grpSpPr bwMode="auto">
            <a:xfrm>
              <a:off x="1957" y="1584"/>
              <a:ext cx="57" cy="37"/>
              <a:chOff x="1391" y="2056"/>
              <a:chExt cx="57" cy="37"/>
            </a:xfrm>
          </p:grpSpPr>
          <p:sp>
            <p:nvSpPr>
              <p:cNvPr id="16552" name="Rectangle 364"/>
              <p:cNvSpPr>
                <a:spLocks noChangeArrowheads="1"/>
              </p:cNvSpPr>
              <p:nvPr/>
            </p:nvSpPr>
            <p:spPr bwMode="auto">
              <a:xfrm>
                <a:off x="1391" y="206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3" name="Freeform 365"/>
              <p:cNvSpPr>
                <a:spLocks/>
              </p:cNvSpPr>
              <p:nvPr/>
            </p:nvSpPr>
            <p:spPr bwMode="auto">
              <a:xfrm>
                <a:off x="1411" y="205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04" name="Rectangle 366"/>
            <p:cNvSpPr>
              <a:spLocks noChangeArrowheads="1"/>
            </p:cNvSpPr>
            <p:nvPr/>
          </p:nvSpPr>
          <p:spPr bwMode="auto">
            <a:xfrm>
              <a:off x="2598" y="1312"/>
              <a:ext cx="56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Rectangle 367"/>
            <p:cNvSpPr>
              <a:spLocks noChangeArrowheads="1"/>
            </p:cNvSpPr>
            <p:nvPr/>
          </p:nvSpPr>
          <p:spPr bwMode="auto">
            <a:xfrm>
              <a:off x="2472" y="2662"/>
              <a:ext cx="335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Rectangle 368"/>
            <p:cNvSpPr>
              <a:spLocks noChangeArrowheads="1"/>
            </p:cNvSpPr>
            <p:nvPr/>
          </p:nvSpPr>
          <p:spPr bwMode="auto">
            <a:xfrm>
              <a:off x="2576" y="2725"/>
              <a:ext cx="24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latin typeface="Times New Roman" pitchFamily="-65" charset="0"/>
                </a:rPr>
                <a:t>AGS</a:t>
              </a:r>
              <a:endParaRPr lang="en-US" sz="2400">
                <a:latin typeface="Times New Roman" pitchFamily="-65" charset="0"/>
              </a:endParaRPr>
            </a:p>
          </p:txBody>
        </p:sp>
        <p:sp>
          <p:nvSpPr>
            <p:cNvPr id="16407" name="Rectangle 369"/>
            <p:cNvSpPr>
              <a:spLocks noChangeArrowheads="1"/>
            </p:cNvSpPr>
            <p:nvPr/>
          </p:nvSpPr>
          <p:spPr bwMode="auto">
            <a:xfrm>
              <a:off x="1242" y="2596"/>
              <a:ext cx="39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Rectangle 370"/>
            <p:cNvSpPr>
              <a:spLocks noChangeArrowheads="1"/>
            </p:cNvSpPr>
            <p:nvPr/>
          </p:nvSpPr>
          <p:spPr bwMode="auto">
            <a:xfrm>
              <a:off x="1636" y="2447"/>
              <a:ext cx="2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latin typeface="Times New Roman" pitchFamily="-65" charset="0"/>
                </a:rPr>
                <a:t>LINAC</a:t>
              </a:r>
              <a:endParaRPr lang="en-US" sz="800">
                <a:latin typeface="Times New Roman" pitchFamily="-65" charset="0"/>
              </a:endParaRPr>
            </a:p>
          </p:txBody>
        </p:sp>
        <p:sp>
          <p:nvSpPr>
            <p:cNvPr id="16409" name="Rectangle 371"/>
            <p:cNvSpPr>
              <a:spLocks noChangeArrowheads="1"/>
            </p:cNvSpPr>
            <p:nvPr/>
          </p:nvSpPr>
          <p:spPr bwMode="auto">
            <a:xfrm>
              <a:off x="1996" y="2504"/>
              <a:ext cx="31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 New Roman" pitchFamily="-65" charset="0"/>
                </a:rPr>
                <a:t>BOOSTER</a:t>
              </a:r>
              <a:endParaRPr lang="en-US" sz="800">
                <a:latin typeface="Times New Roman" pitchFamily="-65" charset="0"/>
              </a:endParaRPr>
            </a:p>
          </p:txBody>
        </p:sp>
        <p:sp>
          <p:nvSpPr>
            <p:cNvPr id="16410" name="Rectangle 372"/>
            <p:cNvSpPr>
              <a:spLocks noChangeArrowheads="1"/>
            </p:cNvSpPr>
            <p:nvPr/>
          </p:nvSpPr>
          <p:spPr bwMode="auto">
            <a:xfrm>
              <a:off x="1638" y="2247"/>
              <a:ext cx="627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Oval 373"/>
            <p:cNvSpPr>
              <a:spLocks noChangeArrowheads="1"/>
            </p:cNvSpPr>
            <p:nvPr/>
          </p:nvSpPr>
          <p:spPr bwMode="auto">
            <a:xfrm>
              <a:off x="2173" y="2575"/>
              <a:ext cx="1045" cy="4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Arc 374"/>
            <p:cNvSpPr>
              <a:spLocks/>
            </p:cNvSpPr>
            <p:nvPr/>
          </p:nvSpPr>
          <p:spPr bwMode="auto">
            <a:xfrm flipH="1">
              <a:off x="1762" y="1043"/>
              <a:ext cx="1195" cy="448"/>
            </a:xfrm>
            <a:custGeom>
              <a:avLst/>
              <a:gdLst>
                <a:gd name="T0" fmla="*/ 0 w 15493"/>
                <a:gd name="T1" fmla="*/ 0 h 21120"/>
                <a:gd name="T2" fmla="*/ 0 w 15493"/>
                <a:gd name="T3" fmla="*/ 0 h 21120"/>
                <a:gd name="T4" fmla="*/ 0 w 15493"/>
                <a:gd name="T5" fmla="*/ 0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3" name="Arc 375"/>
            <p:cNvSpPr>
              <a:spLocks/>
            </p:cNvSpPr>
            <p:nvPr/>
          </p:nvSpPr>
          <p:spPr bwMode="auto">
            <a:xfrm flipH="1">
              <a:off x="1252" y="1308"/>
              <a:ext cx="1667" cy="343"/>
            </a:xfrm>
            <a:custGeom>
              <a:avLst/>
              <a:gdLst>
                <a:gd name="T0" fmla="*/ 0 w 21600"/>
                <a:gd name="T1" fmla="*/ 0 h 16156"/>
                <a:gd name="T2" fmla="*/ 0 w 21600"/>
                <a:gd name="T3" fmla="*/ 0 h 16156"/>
                <a:gd name="T4" fmla="*/ 0 w 21600"/>
                <a:gd name="T5" fmla="*/ 0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4" name="Arc 376"/>
            <p:cNvSpPr>
              <a:spLocks/>
            </p:cNvSpPr>
            <p:nvPr/>
          </p:nvSpPr>
          <p:spPr bwMode="auto">
            <a:xfrm flipH="1">
              <a:off x="2917" y="1304"/>
              <a:ext cx="1667" cy="339"/>
            </a:xfrm>
            <a:custGeom>
              <a:avLst/>
              <a:gdLst>
                <a:gd name="T0" fmla="*/ 0 w 21600"/>
                <a:gd name="T1" fmla="*/ 0 h 15969"/>
                <a:gd name="T2" fmla="*/ 0 w 21600"/>
                <a:gd name="T3" fmla="*/ 0 h 15969"/>
                <a:gd name="T4" fmla="*/ 0 w 21600"/>
                <a:gd name="T5" fmla="*/ 0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5" name="Arc 377"/>
            <p:cNvSpPr>
              <a:spLocks/>
            </p:cNvSpPr>
            <p:nvPr/>
          </p:nvSpPr>
          <p:spPr bwMode="auto">
            <a:xfrm flipH="1">
              <a:off x="3004" y="1420"/>
              <a:ext cx="1121" cy="522"/>
            </a:xfrm>
            <a:custGeom>
              <a:avLst/>
              <a:gdLst>
                <a:gd name="T0" fmla="*/ 0 w 14614"/>
                <a:gd name="T1" fmla="*/ 0 h 21395"/>
                <a:gd name="T2" fmla="*/ 0 w 14614"/>
                <a:gd name="T3" fmla="*/ 0 h 21395"/>
                <a:gd name="T4" fmla="*/ 0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6" name="Arc 378"/>
            <p:cNvSpPr>
              <a:spLocks/>
            </p:cNvSpPr>
            <p:nvPr/>
          </p:nvSpPr>
          <p:spPr bwMode="auto">
            <a:xfrm flipH="1">
              <a:off x="1748" y="1540"/>
              <a:ext cx="1241" cy="398"/>
            </a:xfrm>
            <a:custGeom>
              <a:avLst/>
              <a:gdLst>
                <a:gd name="T0" fmla="*/ 0 w 16143"/>
                <a:gd name="T1" fmla="*/ 0 h 21035"/>
                <a:gd name="T2" fmla="*/ 0 w 16143"/>
                <a:gd name="T3" fmla="*/ 0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7" name="Arc 379"/>
            <p:cNvSpPr>
              <a:spLocks/>
            </p:cNvSpPr>
            <p:nvPr/>
          </p:nvSpPr>
          <p:spPr bwMode="auto">
            <a:xfrm flipH="1">
              <a:off x="2913" y="1047"/>
              <a:ext cx="1167" cy="441"/>
            </a:xfrm>
            <a:custGeom>
              <a:avLst/>
              <a:gdLst>
                <a:gd name="T0" fmla="*/ 0 w 15115"/>
                <a:gd name="T1" fmla="*/ 0 h 21197"/>
                <a:gd name="T2" fmla="*/ 0 w 15115"/>
                <a:gd name="T3" fmla="*/ 0 h 21197"/>
                <a:gd name="T4" fmla="*/ 0 w 15115"/>
                <a:gd name="T5" fmla="*/ 0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8" name="Arc 380"/>
            <p:cNvSpPr>
              <a:spLocks/>
            </p:cNvSpPr>
            <p:nvPr/>
          </p:nvSpPr>
          <p:spPr bwMode="auto">
            <a:xfrm>
              <a:off x="2921" y="1505"/>
              <a:ext cx="1272" cy="534"/>
            </a:xfrm>
            <a:custGeom>
              <a:avLst/>
              <a:gdLst>
                <a:gd name="T0" fmla="*/ 0 w 15361"/>
                <a:gd name="T1" fmla="*/ 0 h 21244"/>
                <a:gd name="T2" fmla="*/ 0 w 15361"/>
                <a:gd name="T3" fmla="*/ 0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9" name="Arc 381"/>
            <p:cNvSpPr>
              <a:spLocks/>
            </p:cNvSpPr>
            <p:nvPr/>
          </p:nvSpPr>
          <p:spPr bwMode="auto">
            <a:xfrm>
              <a:off x="1683" y="1505"/>
              <a:ext cx="1243" cy="534"/>
            </a:xfrm>
            <a:custGeom>
              <a:avLst/>
              <a:gdLst>
                <a:gd name="T0" fmla="*/ 0 w 15013"/>
                <a:gd name="T1" fmla="*/ 0 h 21246"/>
                <a:gd name="T2" fmla="*/ 0 w 15013"/>
                <a:gd name="T3" fmla="*/ 0 h 21246"/>
                <a:gd name="T4" fmla="*/ 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0" name="Arc 382"/>
            <p:cNvSpPr>
              <a:spLocks/>
            </p:cNvSpPr>
            <p:nvPr/>
          </p:nvSpPr>
          <p:spPr bwMode="auto">
            <a:xfrm>
              <a:off x="1139" y="1273"/>
              <a:ext cx="1788" cy="444"/>
            </a:xfrm>
            <a:custGeom>
              <a:avLst/>
              <a:gdLst>
                <a:gd name="T0" fmla="*/ 0 w 21600"/>
                <a:gd name="T1" fmla="*/ 0 h 17626"/>
                <a:gd name="T2" fmla="*/ 0 w 21600"/>
                <a:gd name="T3" fmla="*/ 0 h 17626"/>
                <a:gd name="T4" fmla="*/ 0 w 21600"/>
                <a:gd name="T5" fmla="*/ 0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1" name="Arc 383"/>
            <p:cNvSpPr>
              <a:spLocks/>
            </p:cNvSpPr>
            <p:nvPr/>
          </p:nvSpPr>
          <p:spPr bwMode="auto">
            <a:xfrm>
              <a:off x="1705" y="968"/>
              <a:ext cx="1222" cy="542"/>
            </a:xfrm>
            <a:custGeom>
              <a:avLst/>
              <a:gdLst>
                <a:gd name="T0" fmla="*/ 0 w 14768"/>
                <a:gd name="T1" fmla="*/ 0 h 21256"/>
                <a:gd name="T2" fmla="*/ 0 w 14768"/>
                <a:gd name="T3" fmla="*/ 0 h 21256"/>
                <a:gd name="T4" fmla="*/ 0 w 14768"/>
                <a:gd name="T5" fmla="*/ 0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2" name="Arc 384"/>
            <p:cNvSpPr>
              <a:spLocks/>
            </p:cNvSpPr>
            <p:nvPr/>
          </p:nvSpPr>
          <p:spPr bwMode="auto">
            <a:xfrm>
              <a:off x="2921" y="971"/>
              <a:ext cx="1212" cy="538"/>
            </a:xfrm>
            <a:custGeom>
              <a:avLst/>
              <a:gdLst>
                <a:gd name="T0" fmla="*/ 0 w 14647"/>
                <a:gd name="T1" fmla="*/ 0 h 21263"/>
                <a:gd name="T2" fmla="*/ 0 w 14647"/>
                <a:gd name="T3" fmla="*/ 0 h 21263"/>
                <a:gd name="T4" fmla="*/ 0 w 14647"/>
                <a:gd name="T5" fmla="*/ 0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3" name="Arc 385"/>
            <p:cNvSpPr>
              <a:spLocks/>
            </p:cNvSpPr>
            <p:nvPr/>
          </p:nvSpPr>
          <p:spPr bwMode="auto">
            <a:xfrm>
              <a:off x="2921" y="1264"/>
              <a:ext cx="1788" cy="451"/>
            </a:xfrm>
            <a:custGeom>
              <a:avLst/>
              <a:gdLst>
                <a:gd name="T0" fmla="*/ 0 w 21600"/>
                <a:gd name="T1" fmla="*/ 0 h 17979"/>
                <a:gd name="T2" fmla="*/ 0 w 21600"/>
                <a:gd name="T3" fmla="*/ 0 h 17979"/>
                <a:gd name="T4" fmla="*/ 0 w 21600"/>
                <a:gd name="T5" fmla="*/ 0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4" name="Freeform 386"/>
            <p:cNvSpPr>
              <a:spLocks/>
            </p:cNvSpPr>
            <p:nvPr/>
          </p:nvSpPr>
          <p:spPr bwMode="auto">
            <a:xfrm>
              <a:off x="2607" y="1938"/>
              <a:ext cx="639" cy="99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5" name="Freeform 387"/>
            <p:cNvSpPr>
              <a:spLocks/>
            </p:cNvSpPr>
            <p:nvPr/>
          </p:nvSpPr>
          <p:spPr bwMode="auto">
            <a:xfrm>
              <a:off x="2602" y="1941"/>
              <a:ext cx="630" cy="97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6" name="Rectangle 388"/>
            <p:cNvSpPr>
              <a:spLocks noChangeArrowheads="1"/>
            </p:cNvSpPr>
            <p:nvPr/>
          </p:nvSpPr>
          <p:spPr bwMode="auto">
            <a:xfrm>
              <a:off x="2874" y="1967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7" name="Arc 389"/>
            <p:cNvSpPr>
              <a:spLocks/>
            </p:cNvSpPr>
            <p:nvPr/>
          </p:nvSpPr>
          <p:spPr bwMode="auto">
            <a:xfrm>
              <a:off x="2281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8" name="Arc 390"/>
            <p:cNvSpPr>
              <a:spLocks/>
            </p:cNvSpPr>
            <p:nvPr/>
          </p:nvSpPr>
          <p:spPr bwMode="auto">
            <a:xfrm flipH="1">
              <a:off x="2925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9" name="Freeform 391"/>
            <p:cNvSpPr>
              <a:spLocks/>
            </p:cNvSpPr>
            <p:nvPr/>
          </p:nvSpPr>
          <p:spPr bwMode="auto">
            <a:xfrm>
              <a:off x="2604" y="968"/>
              <a:ext cx="636" cy="80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0" name="Freeform 392"/>
            <p:cNvSpPr>
              <a:spLocks/>
            </p:cNvSpPr>
            <p:nvPr/>
          </p:nvSpPr>
          <p:spPr bwMode="auto">
            <a:xfrm>
              <a:off x="2602" y="966"/>
              <a:ext cx="638" cy="80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1" name="Freeform 393"/>
            <p:cNvSpPr>
              <a:spLocks/>
            </p:cNvSpPr>
            <p:nvPr/>
          </p:nvSpPr>
          <p:spPr bwMode="auto">
            <a:xfrm>
              <a:off x="1280" y="1718"/>
              <a:ext cx="470" cy="96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2" name="Freeform 394"/>
            <p:cNvSpPr>
              <a:spLocks/>
            </p:cNvSpPr>
            <p:nvPr/>
          </p:nvSpPr>
          <p:spPr bwMode="auto">
            <a:xfrm>
              <a:off x="1358" y="1650"/>
              <a:ext cx="330" cy="248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3" name="Rectangle 395"/>
            <p:cNvSpPr>
              <a:spLocks noChangeArrowheads="1"/>
            </p:cNvSpPr>
            <p:nvPr/>
          </p:nvSpPr>
          <p:spPr bwMode="auto">
            <a:xfrm rot="1511052">
              <a:off x="1448" y="1748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4" name="Freeform 396"/>
            <p:cNvSpPr>
              <a:spLocks/>
            </p:cNvSpPr>
            <p:nvPr/>
          </p:nvSpPr>
          <p:spPr bwMode="auto">
            <a:xfrm>
              <a:off x="1310" y="1168"/>
              <a:ext cx="456" cy="110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5" name="Freeform 397"/>
            <p:cNvSpPr>
              <a:spLocks/>
            </p:cNvSpPr>
            <p:nvPr/>
          </p:nvSpPr>
          <p:spPr bwMode="auto">
            <a:xfrm>
              <a:off x="1386" y="1106"/>
              <a:ext cx="322" cy="204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6" name="Rectangle 398"/>
            <p:cNvSpPr>
              <a:spLocks noChangeArrowheads="1"/>
            </p:cNvSpPr>
            <p:nvPr/>
          </p:nvSpPr>
          <p:spPr bwMode="auto">
            <a:xfrm rot="-1277282">
              <a:off x="1486" y="1170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7" name="Freeform 399"/>
            <p:cNvSpPr>
              <a:spLocks/>
            </p:cNvSpPr>
            <p:nvPr/>
          </p:nvSpPr>
          <p:spPr bwMode="auto">
            <a:xfrm>
              <a:off x="4134" y="1107"/>
              <a:ext cx="316" cy="197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8" name="Freeform 400"/>
            <p:cNvSpPr>
              <a:spLocks/>
            </p:cNvSpPr>
            <p:nvPr/>
          </p:nvSpPr>
          <p:spPr bwMode="auto">
            <a:xfrm>
              <a:off x="4122" y="1715"/>
              <a:ext cx="448" cy="100"/>
            </a:xfrm>
            <a:custGeom>
              <a:avLst/>
              <a:gdLst>
                <a:gd name="T0" fmla="*/ 0 w 448"/>
                <a:gd name="T1" fmla="*/ 102 h 99"/>
                <a:gd name="T2" fmla="*/ 93 w 448"/>
                <a:gd name="T3" fmla="*/ 83 h 99"/>
                <a:gd name="T4" fmla="*/ 141 w 448"/>
                <a:gd name="T5" fmla="*/ 110 h 99"/>
                <a:gd name="T6" fmla="*/ 304 w 448"/>
                <a:gd name="T7" fmla="*/ 33 h 99"/>
                <a:gd name="T8" fmla="*/ 354 w 448"/>
                <a:gd name="T9" fmla="*/ 62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9" name="Freeform 401"/>
            <p:cNvSpPr>
              <a:spLocks/>
            </p:cNvSpPr>
            <p:nvPr/>
          </p:nvSpPr>
          <p:spPr bwMode="auto">
            <a:xfrm>
              <a:off x="4077" y="1166"/>
              <a:ext cx="449" cy="101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31 h 96"/>
                <a:gd name="T4" fmla="*/ 147 w 450"/>
                <a:gd name="T5" fmla="*/ 0 h 96"/>
                <a:gd name="T6" fmla="*/ 308 w 450"/>
                <a:gd name="T7" fmla="*/ 115 h 96"/>
                <a:gd name="T8" fmla="*/ 368 w 450"/>
                <a:gd name="T9" fmla="*/ 99 h 96"/>
                <a:gd name="T10" fmla="*/ 439 w 450"/>
                <a:gd name="T11" fmla="*/ 168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0" name="Rectangle 402"/>
            <p:cNvSpPr>
              <a:spLocks noChangeArrowheads="1"/>
            </p:cNvSpPr>
            <p:nvPr/>
          </p:nvSpPr>
          <p:spPr bwMode="auto">
            <a:xfrm rot="1511052">
              <a:off x="4265" y="1169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1" name="Oval 403"/>
            <p:cNvSpPr>
              <a:spLocks noChangeArrowheads="1"/>
            </p:cNvSpPr>
            <p:nvPr/>
          </p:nvSpPr>
          <p:spPr bwMode="auto">
            <a:xfrm rot="93880">
              <a:off x="3053" y="1994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2" name="AutoShape 404"/>
            <p:cNvSpPr>
              <a:spLocks noChangeArrowheads="1"/>
            </p:cNvSpPr>
            <p:nvPr/>
          </p:nvSpPr>
          <p:spPr bwMode="auto">
            <a:xfrm rot="245893">
              <a:off x="3089" y="20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3" name="Oval 405"/>
            <p:cNvSpPr>
              <a:spLocks noChangeArrowheads="1"/>
            </p:cNvSpPr>
            <p:nvPr/>
          </p:nvSpPr>
          <p:spPr bwMode="auto">
            <a:xfrm rot="-205518">
              <a:off x="3048" y="1905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4" name="AutoShape 406"/>
            <p:cNvSpPr>
              <a:spLocks noChangeArrowheads="1"/>
            </p:cNvSpPr>
            <p:nvPr/>
          </p:nvSpPr>
          <p:spPr bwMode="auto">
            <a:xfrm rot="-53504">
              <a:off x="3084" y="191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5" name="Oval 407"/>
            <p:cNvSpPr>
              <a:spLocks noChangeArrowheads="1"/>
            </p:cNvSpPr>
            <p:nvPr/>
          </p:nvSpPr>
          <p:spPr bwMode="auto">
            <a:xfrm rot="-205518">
              <a:off x="2639" y="199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6" name="AutoShape 408"/>
            <p:cNvSpPr>
              <a:spLocks noChangeArrowheads="1"/>
            </p:cNvSpPr>
            <p:nvPr/>
          </p:nvSpPr>
          <p:spPr bwMode="auto">
            <a:xfrm rot="-53504">
              <a:off x="2675" y="199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7" name="Oval 409"/>
            <p:cNvSpPr>
              <a:spLocks noChangeArrowheads="1"/>
            </p:cNvSpPr>
            <p:nvPr/>
          </p:nvSpPr>
          <p:spPr bwMode="auto">
            <a:xfrm rot="93880">
              <a:off x="2635" y="1903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8" name="AutoShape 410"/>
            <p:cNvSpPr>
              <a:spLocks noChangeArrowheads="1"/>
            </p:cNvSpPr>
            <p:nvPr/>
          </p:nvSpPr>
          <p:spPr bwMode="auto">
            <a:xfrm rot="245893">
              <a:off x="2671" y="1914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9" name="Oval 411"/>
            <p:cNvSpPr>
              <a:spLocks noChangeArrowheads="1"/>
            </p:cNvSpPr>
            <p:nvPr/>
          </p:nvSpPr>
          <p:spPr bwMode="auto">
            <a:xfrm rot="814006">
              <a:off x="1642" y="1768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0" name="AutoShape 412"/>
            <p:cNvSpPr>
              <a:spLocks noChangeArrowheads="1"/>
            </p:cNvSpPr>
            <p:nvPr/>
          </p:nvSpPr>
          <p:spPr bwMode="auto">
            <a:xfrm rot="966021">
              <a:off x="1677" y="1780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1" name="Oval 413"/>
            <p:cNvSpPr>
              <a:spLocks noChangeArrowheads="1"/>
            </p:cNvSpPr>
            <p:nvPr/>
          </p:nvSpPr>
          <p:spPr bwMode="auto">
            <a:xfrm rot="1050912">
              <a:off x="1570" y="184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2" name="AutoShape 414"/>
            <p:cNvSpPr>
              <a:spLocks noChangeArrowheads="1"/>
            </p:cNvSpPr>
            <p:nvPr/>
          </p:nvSpPr>
          <p:spPr bwMode="auto">
            <a:xfrm rot="1202926">
              <a:off x="1607" y="185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3" name="Oval 415"/>
            <p:cNvSpPr>
              <a:spLocks noChangeArrowheads="1"/>
            </p:cNvSpPr>
            <p:nvPr/>
          </p:nvSpPr>
          <p:spPr bwMode="auto">
            <a:xfrm rot="1911330">
              <a:off x="1287" y="1606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4" name="AutoShape 416"/>
            <p:cNvSpPr>
              <a:spLocks noChangeArrowheads="1"/>
            </p:cNvSpPr>
            <p:nvPr/>
          </p:nvSpPr>
          <p:spPr bwMode="auto">
            <a:xfrm rot="2063342">
              <a:off x="1324" y="1617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5" name="Oval 417"/>
            <p:cNvSpPr>
              <a:spLocks noChangeArrowheads="1"/>
            </p:cNvSpPr>
            <p:nvPr/>
          </p:nvSpPr>
          <p:spPr bwMode="auto">
            <a:xfrm rot="1594986">
              <a:off x="1224" y="167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6" name="AutoShape 418"/>
            <p:cNvSpPr>
              <a:spLocks noChangeArrowheads="1"/>
            </p:cNvSpPr>
            <p:nvPr/>
          </p:nvSpPr>
          <p:spPr bwMode="auto">
            <a:xfrm rot="1746998">
              <a:off x="1259" y="168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7" name="Oval 419"/>
            <p:cNvSpPr>
              <a:spLocks noChangeArrowheads="1"/>
            </p:cNvSpPr>
            <p:nvPr/>
          </p:nvSpPr>
          <p:spPr bwMode="auto">
            <a:xfrm rot="-2650724">
              <a:off x="1152" y="1299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8" name="AutoShape 420"/>
            <p:cNvSpPr>
              <a:spLocks noChangeArrowheads="1"/>
            </p:cNvSpPr>
            <p:nvPr/>
          </p:nvSpPr>
          <p:spPr bwMode="auto">
            <a:xfrm rot="-2498712">
              <a:off x="1186" y="13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9" name="Oval 421"/>
            <p:cNvSpPr>
              <a:spLocks noChangeArrowheads="1"/>
            </p:cNvSpPr>
            <p:nvPr/>
          </p:nvSpPr>
          <p:spPr bwMode="auto">
            <a:xfrm rot="-2719334">
              <a:off x="1248" y="1329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0" name="AutoShape 422"/>
            <p:cNvSpPr>
              <a:spLocks noChangeArrowheads="1"/>
            </p:cNvSpPr>
            <p:nvPr/>
          </p:nvSpPr>
          <p:spPr bwMode="auto">
            <a:xfrm rot="-2567322">
              <a:off x="1279" y="1333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1" name="Oval 423"/>
            <p:cNvSpPr>
              <a:spLocks noChangeArrowheads="1"/>
            </p:cNvSpPr>
            <p:nvPr/>
          </p:nvSpPr>
          <p:spPr bwMode="auto">
            <a:xfrm rot="-2875454">
              <a:off x="4569" y="1603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2" name="AutoShape 424"/>
            <p:cNvSpPr>
              <a:spLocks noChangeArrowheads="1"/>
            </p:cNvSpPr>
            <p:nvPr/>
          </p:nvSpPr>
          <p:spPr bwMode="auto">
            <a:xfrm rot="-2723441">
              <a:off x="4600" y="1606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3" name="Freeform 425"/>
            <p:cNvSpPr>
              <a:spLocks/>
            </p:cNvSpPr>
            <p:nvPr/>
          </p:nvSpPr>
          <p:spPr bwMode="auto">
            <a:xfrm>
              <a:off x="1828" y="2637"/>
              <a:ext cx="177" cy="8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4" name="Line 426"/>
            <p:cNvSpPr>
              <a:spLocks noChangeShapeType="1"/>
            </p:cNvSpPr>
            <p:nvPr/>
          </p:nvSpPr>
          <p:spPr bwMode="auto">
            <a:xfrm>
              <a:off x="1316" y="2496"/>
              <a:ext cx="126" cy="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5" name="Freeform 427"/>
            <p:cNvSpPr>
              <a:spLocks/>
            </p:cNvSpPr>
            <p:nvPr/>
          </p:nvSpPr>
          <p:spPr bwMode="auto">
            <a:xfrm>
              <a:off x="1281" y="2522"/>
              <a:ext cx="103" cy="91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6" name="Freeform 428"/>
            <p:cNvSpPr>
              <a:spLocks/>
            </p:cNvSpPr>
            <p:nvPr/>
          </p:nvSpPr>
          <p:spPr bwMode="auto">
            <a:xfrm>
              <a:off x="2176" y="2610"/>
              <a:ext cx="51" cy="168"/>
            </a:xfrm>
            <a:custGeom>
              <a:avLst/>
              <a:gdLst>
                <a:gd name="T0" fmla="*/ 9 w 54"/>
                <a:gd name="T1" fmla="*/ 0 h 168"/>
                <a:gd name="T2" fmla="*/ 29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7" name="Oval 429"/>
            <p:cNvSpPr>
              <a:spLocks noChangeArrowheads="1"/>
            </p:cNvSpPr>
            <p:nvPr/>
          </p:nvSpPr>
          <p:spPr bwMode="auto">
            <a:xfrm>
              <a:off x="2005" y="2595"/>
              <a:ext cx="203" cy="1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8" name="Freeform 430"/>
            <p:cNvSpPr>
              <a:spLocks/>
            </p:cNvSpPr>
            <p:nvPr/>
          </p:nvSpPr>
          <p:spPr bwMode="auto">
            <a:xfrm>
              <a:off x="2923" y="2325"/>
              <a:ext cx="243" cy="378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9" name="Rectangle 431"/>
            <p:cNvSpPr>
              <a:spLocks noChangeArrowheads="1"/>
            </p:cNvSpPr>
            <p:nvPr/>
          </p:nvSpPr>
          <p:spPr bwMode="auto">
            <a:xfrm rot="1147844">
              <a:off x="1170" y="2537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0" name="Rectangle 432"/>
            <p:cNvSpPr>
              <a:spLocks noChangeArrowheads="1"/>
            </p:cNvSpPr>
            <p:nvPr/>
          </p:nvSpPr>
          <p:spPr bwMode="auto">
            <a:xfrm rot="1147844">
              <a:off x="1204" y="2443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1" name="Rectangle 433"/>
            <p:cNvSpPr>
              <a:spLocks noChangeArrowheads="1"/>
            </p:cNvSpPr>
            <p:nvPr/>
          </p:nvSpPr>
          <p:spPr bwMode="auto">
            <a:xfrm rot="1147844">
              <a:off x="1429" y="2574"/>
              <a:ext cx="428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2" name="Rectangle 434"/>
            <p:cNvSpPr>
              <a:spLocks noChangeArrowheads="1"/>
            </p:cNvSpPr>
            <p:nvPr/>
          </p:nvSpPr>
          <p:spPr bwMode="auto">
            <a:xfrm>
              <a:off x="528" y="2592"/>
              <a:ext cx="6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Pol. H</a:t>
              </a:r>
              <a:r>
                <a:rPr lang="en-US" sz="2400" baseline="30000">
                  <a:latin typeface="Times New Roman" pitchFamily="-65" charset="0"/>
                </a:rPr>
                <a:t>-</a:t>
              </a:r>
              <a:r>
                <a:rPr lang="en-US" sz="1400">
                  <a:latin typeface="Times New Roman" pitchFamily="-65" charset="0"/>
                </a:rPr>
                <a:t> Source</a:t>
              </a:r>
            </a:p>
          </p:txBody>
        </p:sp>
        <p:sp>
          <p:nvSpPr>
            <p:cNvPr id="16473" name="Oval 435"/>
            <p:cNvSpPr>
              <a:spLocks noChangeArrowheads="1"/>
            </p:cNvSpPr>
            <p:nvPr/>
          </p:nvSpPr>
          <p:spPr bwMode="auto">
            <a:xfrm rot="275636">
              <a:off x="2718" y="2538"/>
              <a:ext cx="144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4" name="AutoShape 436"/>
            <p:cNvSpPr>
              <a:spLocks noChangeArrowheads="1"/>
            </p:cNvSpPr>
            <p:nvPr/>
          </p:nvSpPr>
          <p:spPr bwMode="auto">
            <a:xfrm rot="427649">
              <a:off x="2754" y="254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5" name="Text Box 437"/>
            <p:cNvSpPr txBox="1">
              <a:spLocks noChangeArrowheads="1"/>
            </p:cNvSpPr>
            <p:nvPr/>
          </p:nvSpPr>
          <p:spPr bwMode="auto">
            <a:xfrm>
              <a:off x="1426" y="2238"/>
              <a:ext cx="153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Solenoid Partial Siberian Snake</a:t>
              </a:r>
            </a:p>
          </p:txBody>
        </p:sp>
        <p:sp>
          <p:nvSpPr>
            <p:cNvPr id="16476" name="Line 438"/>
            <p:cNvSpPr>
              <a:spLocks noChangeShapeType="1"/>
            </p:cNvSpPr>
            <p:nvPr/>
          </p:nvSpPr>
          <p:spPr bwMode="auto">
            <a:xfrm>
              <a:off x="2772" y="2388"/>
              <a:ext cx="22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7" name="Oval 439"/>
            <p:cNvSpPr>
              <a:spLocks noChangeArrowheads="1"/>
            </p:cNvSpPr>
            <p:nvPr/>
          </p:nvSpPr>
          <p:spPr bwMode="auto">
            <a:xfrm rot="2676702">
              <a:off x="3109" y="291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8" name="Line 440"/>
            <p:cNvSpPr>
              <a:spLocks noChangeAspect="1" noChangeShapeType="1"/>
            </p:cNvSpPr>
            <p:nvPr/>
          </p:nvSpPr>
          <p:spPr bwMode="auto">
            <a:xfrm rot="2676702">
              <a:off x="3170" y="2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9" name="Line 441"/>
            <p:cNvSpPr>
              <a:spLocks noChangeAspect="1" noChangeShapeType="1"/>
            </p:cNvSpPr>
            <p:nvPr/>
          </p:nvSpPr>
          <p:spPr bwMode="auto">
            <a:xfrm rot="2676702">
              <a:off x="3195" y="292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0" name="Line 442"/>
            <p:cNvSpPr>
              <a:spLocks noChangeAspect="1" noChangeShapeType="1"/>
            </p:cNvSpPr>
            <p:nvPr/>
          </p:nvSpPr>
          <p:spPr bwMode="auto">
            <a:xfrm rot="-2723298">
              <a:off x="3129" y="28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1" name="Line 443"/>
            <p:cNvSpPr>
              <a:spLocks noChangeAspect="1" noChangeShapeType="1"/>
            </p:cNvSpPr>
            <p:nvPr/>
          </p:nvSpPr>
          <p:spPr bwMode="auto">
            <a:xfrm rot="-2723298">
              <a:off x="3129" y="285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2" name="Oval 444"/>
            <p:cNvSpPr>
              <a:spLocks noChangeArrowheads="1"/>
            </p:cNvSpPr>
            <p:nvPr/>
          </p:nvSpPr>
          <p:spPr bwMode="auto">
            <a:xfrm rot="6499683">
              <a:off x="2045" y="273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3" name="Line 445"/>
            <p:cNvSpPr>
              <a:spLocks noChangeAspect="1" noChangeShapeType="1"/>
            </p:cNvSpPr>
            <p:nvPr/>
          </p:nvSpPr>
          <p:spPr bwMode="auto">
            <a:xfrm rot="6499683">
              <a:off x="2080" y="278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4" name="Line 446"/>
            <p:cNvSpPr>
              <a:spLocks noChangeAspect="1" noChangeShapeType="1"/>
            </p:cNvSpPr>
            <p:nvPr/>
          </p:nvSpPr>
          <p:spPr bwMode="auto">
            <a:xfrm rot="6499683">
              <a:off x="2092" y="281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5" name="Line 447"/>
            <p:cNvSpPr>
              <a:spLocks noChangeAspect="1" noChangeShapeType="1"/>
            </p:cNvSpPr>
            <p:nvPr/>
          </p:nvSpPr>
          <p:spPr bwMode="auto">
            <a:xfrm rot="1099684">
              <a:off x="2102" y="273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6" name="Line 448"/>
            <p:cNvSpPr>
              <a:spLocks noChangeAspect="1" noChangeShapeType="1"/>
            </p:cNvSpPr>
            <p:nvPr/>
          </p:nvSpPr>
          <p:spPr bwMode="auto">
            <a:xfrm rot="1099684">
              <a:off x="2125" y="272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" name="Oval 449"/>
            <p:cNvSpPr>
              <a:spLocks noChangeArrowheads="1"/>
            </p:cNvSpPr>
            <p:nvPr/>
          </p:nvSpPr>
          <p:spPr bwMode="auto">
            <a:xfrm rot="5400000">
              <a:off x="3107" y="1015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" name="Line 450"/>
            <p:cNvSpPr>
              <a:spLocks noChangeAspect="1" noChangeShapeType="1"/>
            </p:cNvSpPr>
            <p:nvPr/>
          </p:nvSpPr>
          <p:spPr bwMode="auto">
            <a:xfrm rot="5400000">
              <a:off x="3155" y="106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9" name="Line 451"/>
            <p:cNvSpPr>
              <a:spLocks noChangeAspect="1" noChangeShapeType="1"/>
            </p:cNvSpPr>
            <p:nvPr/>
          </p:nvSpPr>
          <p:spPr bwMode="auto">
            <a:xfrm rot="5400000">
              <a:off x="3173" y="1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0" name="Line 452"/>
            <p:cNvSpPr>
              <a:spLocks noChangeAspect="1" noChangeShapeType="1"/>
            </p:cNvSpPr>
            <p:nvPr/>
          </p:nvSpPr>
          <p:spPr bwMode="auto">
            <a:xfrm>
              <a:off x="3158" y="100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1" name="Line 453"/>
            <p:cNvSpPr>
              <a:spLocks noChangeAspect="1" noChangeShapeType="1"/>
            </p:cNvSpPr>
            <p:nvPr/>
          </p:nvSpPr>
          <p:spPr bwMode="auto">
            <a:xfrm>
              <a:off x="3176" y="98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2" name="Oval 454"/>
            <p:cNvSpPr>
              <a:spLocks noChangeArrowheads="1"/>
            </p:cNvSpPr>
            <p:nvPr/>
          </p:nvSpPr>
          <p:spPr bwMode="auto">
            <a:xfrm rot="-5400000">
              <a:off x="3093" y="94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3" name="Line 455"/>
            <p:cNvSpPr>
              <a:spLocks noChangeAspect="1" noChangeShapeType="1"/>
            </p:cNvSpPr>
            <p:nvPr/>
          </p:nvSpPr>
          <p:spPr bwMode="auto">
            <a:xfrm rot="-5400000">
              <a:off x="3069" y="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4" name="Line 456"/>
            <p:cNvSpPr>
              <a:spLocks noChangeAspect="1" noChangeShapeType="1"/>
            </p:cNvSpPr>
            <p:nvPr/>
          </p:nvSpPr>
          <p:spPr bwMode="auto">
            <a:xfrm rot="10800000">
              <a:off x="3066" y="98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5" name="Line 457"/>
            <p:cNvSpPr>
              <a:spLocks noChangeAspect="1" noChangeShapeType="1"/>
            </p:cNvSpPr>
            <p:nvPr/>
          </p:nvSpPr>
          <p:spPr bwMode="auto">
            <a:xfrm rot="10800000">
              <a:off x="3048" y="100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6" name="Rectangle 458"/>
            <p:cNvSpPr>
              <a:spLocks noChangeArrowheads="1"/>
            </p:cNvSpPr>
            <p:nvPr/>
          </p:nvSpPr>
          <p:spPr bwMode="auto">
            <a:xfrm>
              <a:off x="868" y="2784"/>
              <a:ext cx="98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200 MeV Polarimeter</a:t>
              </a:r>
            </a:p>
          </p:txBody>
        </p:sp>
        <p:sp>
          <p:nvSpPr>
            <p:cNvPr id="16497" name="Rectangle 459"/>
            <p:cNvSpPr>
              <a:spLocks noChangeArrowheads="1"/>
            </p:cNvSpPr>
            <p:nvPr/>
          </p:nvSpPr>
          <p:spPr bwMode="auto">
            <a:xfrm rot="2732973">
              <a:off x="2188" y="2889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98" name="Line 460"/>
            <p:cNvSpPr>
              <a:spLocks noChangeShapeType="1"/>
            </p:cNvSpPr>
            <p:nvPr/>
          </p:nvSpPr>
          <p:spPr bwMode="auto">
            <a:xfrm flipV="1">
              <a:off x="1776" y="2784"/>
              <a:ext cx="192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9" name="Oval 461"/>
            <p:cNvSpPr>
              <a:spLocks noChangeArrowheads="1"/>
            </p:cNvSpPr>
            <p:nvPr/>
          </p:nvSpPr>
          <p:spPr bwMode="auto">
            <a:xfrm rot="8100306">
              <a:off x="2888" y="97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462"/>
            <p:cNvGrpSpPr>
              <a:grpSpLocks/>
            </p:cNvGrpSpPr>
            <p:nvPr/>
          </p:nvGrpSpPr>
          <p:grpSpPr bwMode="auto">
            <a:xfrm rot="2700306">
              <a:off x="2893" y="1037"/>
              <a:ext cx="41" cy="41"/>
              <a:chOff x="3936" y="1517"/>
              <a:chExt cx="41" cy="41"/>
            </a:xfrm>
          </p:grpSpPr>
          <p:sp>
            <p:nvSpPr>
              <p:cNvPr id="16550" name="Line 463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51" name="Line 464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465"/>
            <p:cNvGrpSpPr>
              <a:grpSpLocks/>
            </p:cNvGrpSpPr>
            <p:nvPr/>
          </p:nvGrpSpPr>
          <p:grpSpPr bwMode="auto">
            <a:xfrm rot="2700306">
              <a:off x="2894" y="922"/>
              <a:ext cx="41" cy="41"/>
              <a:chOff x="3936" y="1517"/>
              <a:chExt cx="41" cy="41"/>
            </a:xfrm>
          </p:grpSpPr>
          <p:sp>
            <p:nvSpPr>
              <p:cNvPr id="16548" name="Line 466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49" name="Line 467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502" name="Rectangle 468"/>
            <p:cNvSpPr>
              <a:spLocks noChangeArrowheads="1"/>
            </p:cNvSpPr>
            <p:nvPr/>
          </p:nvSpPr>
          <p:spPr bwMode="auto">
            <a:xfrm>
              <a:off x="4918" y="900"/>
              <a:ext cx="21" cy="9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03" name="Freeform 469"/>
            <p:cNvSpPr>
              <a:spLocks/>
            </p:cNvSpPr>
            <p:nvPr/>
          </p:nvSpPr>
          <p:spPr bwMode="auto">
            <a:xfrm>
              <a:off x="4938" y="887"/>
              <a:ext cx="37" cy="37"/>
            </a:xfrm>
            <a:custGeom>
              <a:avLst/>
              <a:gdLst>
                <a:gd name="T0" fmla="*/ 0 w 73"/>
                <a:gd name="T1" fmla="*/ 1 h 73"/>
                <a:gd name="T2" fmla="*/ 1 w 73"/>
                <a:gd name="T3" fmla="*/ 1 h 73"/>
                <a:gd name="T4" fmla="*/ 0 w 73"/>
                <a:gd name="T5" fmla="*/ 0 h 73"/>
                <a:gd name="T6" fmla="*/ 0 w 73"/>
                <a:gd name="T7" fmla="*/ 1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73"/>
                <a:gd name="T14" fmla="*/ 73 w 73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73">
                  <a:moveTo>
                    <a:pt x="0" y="73"/>
                  </a:moveTo>
                  <a:lnTo>
                    <a:pt x="73" y="36"/>
                  </a:lnTo>
                  <a:lnTo>
                    <a:pt x="0" y="0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04" name="Oval 470"/>
            <p:cNvSpPr>
              <a:spLocks noChangeArrowheads="1"/>
            </p:cNvSpPr>
            <p:nvPr/>
          </p:nvSpPr>
          <p:spPr bwMode="auto">
            <a:xfrm rot="3845359">
              <a:off x="2973" y="297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5" name="Line 471"/>
            <p:cNvSpPr>
              <a:spLocks noChangeAspect="1" noChangeShapeType="1"/>
            </p:cNvSpPr>
            <p:nvPr/>
          </p:nvSpPr>
          <p:spPr bwMode="auto">
            <a:xfrm rot="3845359">
              <a:off x="3032" y="3004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6" name="Line 472"/>
            <p:cNvSpPr>
              <a:spLocks noChangeAspect="1" noChangeShapeType="1"/>
            </p:cNvSpPr>
            <p:nvPr/>
          </p:nvSpPr>
          <p:spPr bwMode="auto">
            <a:xfrm rot="3845359">
              <a:off x="3056" y="301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7" name="Line 473"/>
            <p:cNvSpPr>
              <a:spLocks noChangeAspect="1" noChangeShapeType="1"/>
            </p:cNvSpPr>
            <p:nvPr/>
          </p:nvSpPr>
          <p:spPr bwMode="auto">
            <a:xfrm rot="-1554641">
              <a:off x="3009" y="2949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8" name="Line 474"/>
            <p:cNvSpPr>
              <a:spLocks noChangeAspect="1" noChangeShapeType="1"/>
            </p:cNvSpPr>
            <p:nvPr/>
          </p:nvSpPr>
          <p:spPr bwMode="auto">
            <a:xfrm rot="-1554641">
              <a:off x="3017" y="292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9" name="Oval 475"/>
            <p:cNvSpPr>
              <a:spLocks noChangeArrowheads="1"/>
            </p:cNvSpPr>
            <p:nvPr/>
          </p:nvSpPr>
          <p:spPr bwMode="auto">
            <a:xfrm rot="1733776">
              <a:off x="2299" y="2949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0" name="AutoShape 476"/>
            <p:cNvSpPr>
              <a:spLocks noChangeArrowheads="1"/>
            </p:cNvSpPr>
            <p:nvPr/>
          </p:nvSpPr>
          <p:spPr bwMode="auto">
            <a:xfrm rot="-88525">
              <a:off x="2326" y="2947"/>
              <a:ext cx="83" cy="58"/>
            </a:xfrm>
            <a:prstGeom prst="curvedDownArrow">
              <a:avLst>
                <a:gd name="adj1" fmla="val 39035"/>
                <a:gd name="adj2" fmla="val 6765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1" name="Oval 477"/>
            <p:cNvSpPr>
              <a:spLocks noChangeArrowheads="1"/>
            </p:cNvSpPr>
            <p:nvPr/>
          </p:nvSpPr>
          <p:spPr bwMode="auto">
            <a:xfrm rot="3438710">
              <a:off x="3108" y="2700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2" name="AutoShape 478"/>
            <p:cNvSpPr>
              <a:spLocks noChangeArrowheads="1"/>
            </p:cNvSpPr>
            <p:nvPr/>
          </p:nvSpPr>
          <p:spPr bwMode="auto">
            <a:xfrm rot="3590724">
              <a:off x="3143" y="271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3" name="Text Box 479"/>
            <p:cNvSpPr txBox="1">
              <a:spLocks noChangeArrowheads="1"/>
            </p:cNvSpPr>
            <p:nvPr/>
          </p:nvSpPr>
          <p:spPr bwMode="auto">
            <a:xfrm>
              <a:off x="3360" y="2562"/>
              <a:ext cx="79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Helical Partial </a:t>
              </a:r>
            </a:p>
            <a:p>
              <a:r>
                <a:rPr lang="en-US" sz="1400" dirty="0">
                  <a:latin typeface="Times New Roman" pitchFamily="-65" charset="0"/>
                </a:rPr>
                <a:t>Siberian Snake</a:t>
              </a:r>
            </a:p>
          </p:txBody>
        </p:sp>
        <p:sp>
          <p:nvSpPr>
            <p:cNvPr id="16514" name="Line 480"/>
            <p:cNvSpPr>
              <a:spLocks noChangeShapeType="1"/>
            </p:cNvSpPr>
            <p:nvPr/>
          </p:nvSpPr>
          <p:spPr bwMode="auto">
            <a:xfrm flipH="1">
              <a:off x="3249" y="2679"/>
              <a:ext cx="139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5" name="Text Box 481"/>
            <p:cNvSpPr txBox="1">
              <a:spLocks noChangeArrowheads="1"/>
            </p:cNvSpPr>
            <p:nvPr/>
          </p:nvSpPr>
          <p:spPr bwMode="auto">
            <a:xfrm>
              <a:off x="2922" y="2064"/>
              <a:ext cx="13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Times New Roman" pitchFamily="-65" charset="0"/>
                </a:rPr>
                <a:t>Spin Rotators</a:t>
              </a:r>
            </a:p>
            <a:p>
              <a:pPr algn="ctr"/>
              <a:r>
                <a:rPr lang="en-US" sz="1400" dirty="0">
                  <a:latin typeface="Times New Roman" pitchFamily="-65" charset="0"/>
                </a:rPr>
                <a:t>(longitudinal polarization)</a:t>
              </a:r>
            </a:p>
          </p:txBody>
        </p:sp>
        <p:sp>
          <p:nvSpPr>
            <p:cNvPr id="16516" name="Rectangle 482"/>
            <p:cNvSpPr>
              <a:spLocks noChangeArrowheads="1"/>
            </p:cNvSpPr>
            <p:nvPr/>
          </p:nvSpPr>
          <p:spPr bwMode="auto">
            <a:xfrm rot="-1213039">
              <a:off x="4296" y="1755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17" name="Text Box 483"/>
            <p:cNvSpPr txBox="1">
              <a:spLocks noChangeArrowheads="1"/>
            </p:cNvSpPr>
            <p:nvPr/>
          </p:nvSpPr>
          <p:spPr bwMode="auto">
            <a:xfrm>
              <a:off x="1680" y="1260"/>
              <a:ext cx="8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Siberian Snakes</a:t>
              </a:r>
            </a:p>
          </p:txBody>
        </p:sp>
        <p:sp>
          <p:nvSpPr>
            <p:cNvPr id="16518" name="Line 484"/>
            <p:cNvSpPr>
              <a:spLocks noChangeShapeType="1"/>
            </p:cNvSpPr>
            <p:nvPr/>
          </p:nvSpPr>
          <p:spPr bwMode="auto">
            <a:xfrm flipH="1">
              <a:off x="1432" y="1368"/>
              <a:ext cx="2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520" name="Picture 486" descr="F-1"/>
            <p:cNvPicPr>
              <a:picLocks noChangeAspect="1" noChangeArrowheads="1"/>
            </p:cNvPicPr>
            <p:nvPr/>
          </p:nvPicPr>
          <p:blipFill>
            <a:blip r:embed="rId5">
              <a:lum bright="6000"/>
            </a:blip>
            <a:srcRect t="6250" r="33853" b="22487"/>
            <a:stretch>
              <a:fillRect/>
            </a:stretch>
          </p:blipFill>
          <p:spPr bwMode="auto">
            <a:xfrm>
              <a:off x="0" y="3072"/>
              <a:ext cx="166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521" name="Picture 487" descr="B-7"/>
            <p:cNvPicPr>
              <a:picLocks noChangeAspect="1" noChangeArrowheads="1"/>
            </p:cNvPicPr>
            <p:nvPr/>
          </p:nvPicPr>
          <p:blipFill>
            <a:blip r:embed="rId6">
              <a:lum bright="-6000"/>
            </a:blip>
            <a:srcRect l="21875" t="10417" b="18750"/>
            <a:stretch>
              <a:fillRect/>
            </a:stretch>
          </p:blipFill>
          <p:spPr bwMode="auto">
            <a:xfrm>
              <a:off x="4096" y="3072"/>
              <a:ext cx="166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522" name="Picture 488" descr="rf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95" y="1824"/>
              <a:ext cx="1365" cy="1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23" name="AutoShape 489"/>
            <p:cNvSpPr>
              <a:spLocks noChangeArrowheads="1"/>
            </p:cNvSpPr>
            <p:nvPr/>
          </p:nvSpPr>
          <p:spPr bwMode="auto">
            <a:xfrm rot="-2529997">
              <a:off x="4480" y="157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524" name="Picture 490" descr="AGScoldhelix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76" y="3168"/>
              <a:ext cx="2256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25" name="Line 491"/>
            <p:cNvSpPr>
              <a:spLocks noChangeShapeType="1"/>
            </p:cNvSpPr>
            <p:nvPr/>
          </p:nvSpPr>
          <p:spPr bwMode="auto">
            <a:xfrm>
              <a:off x="528" y="1056"/>
              <a:ext cx="624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6" name="Line 492"/>
            <p:cNvSpPr>
              <a:spLocks noChangeShapeType="1"/>
            </p:cNvSpPr>
            <p:nvPr/>
          </p:nvSpPr>
          <p:spPr bwMode="auto">
            <a:xfrm flipV="1">
              <a:off x="1632" y="2688"/>
              <a:ext cx="43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7" name="Line 493"/>
            <p:cNvSpPr>
              <a:spLocks noChangeShapeType="1"/>
            </p:cNvSpPr>
            <p:nvPr/>
          </p:nvSpPr>
          <p:spPr bwMode="auto">
            <a:xfrm flipH="1" flipV="1">
              <a:off x="2400" y="3024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8" name="Line 494"/>
            <p:cNvSpPr>
              <a:spLocks noChangeShapeType="1"/>
            </p:cNvSpPr>
            <p:nvPr/>
          </p:nvSpPr>
          <p:spPr bwMode="auto">
            <a:xfrm flipH="1" flipV="1">
              <a:off x="3216" y="2880"/>
              <a:ext cx="86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9" name="Line 495"/>
            <p:cNvSpPr>
              <a:spLocks noChangeShapeType="1"/>
            </p:cNvSpPr>
            <p:nvPr/>
          </p:nvSpPr>
          <p:spPr bwMode="auto">
            <a:xfrm flipH="1">
              <a:off x="4704" y="1248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30" name="Line 496"/>
            <p:cNvSpPr>
              <a:spLocks noChangeShapeType="1"/>
            </p:cNvSpPr>
            <p:nvPr/>
          </p:nvSpPr>
          <p:spPr bwMode="auto">
            <a:xfrm flipV="1">
              <a:off x="960" y="1344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31" name="Text Box 497"/>
            <p:cNvSpPr txBox="1">
              <a:spLocks noChangeArrowheads="1"/>
            </p:cNvSpPr>
            <p:nvPr/>
          </p:nvSpPr>
          <p:spPr bwMode="auto">
            <a:xfrm>
              <a:off x="858" y="1872"/>
              <a:ext cx="13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latin typeface="Times New Roman" pitchFamily="-65" charset="0"/>
                </a:rPr>
                <a:t>Spin Rotators</a:t>
              </a:r>
            </a:p>
            <a:p>
              <a:pPr algn="ctr"/>
              <a:r>
                <a:rPr lang="en-US" sz="1400">
                  <a:latin typeface="Times New Roman" pitchFamily="-65" charset="0"/>
                </a:rPr>
                <a:t>(longitudinal polarization)</a:t>
              </a:r>
            </a:p>
          </p:txBody>
        </p:sp>
        <p:sp>
          <p:nvSpPr>
            <p:cNvPr id="16532" name="Line 498"/>
            <p:cNvSpPr>
              <a:spLocks noChangeShapeType="1"/>
            </p:cNvSpPr>
            <p:nvPr/>
          </p:nvSpPr>
          <p:spPr bwMode="auto">
            <a:xfrm flipH="1" flipV="1">
              <a:off x="1296" y="1728"/>
              <a:ext cx="54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3" name="Line 499"/>
            <p:cNvSpPr>
              <a:spLocks noChangeShapeType="1"/>
            </p:cNvSpPr>
            <p:nvPr/>
          </p:nvSpPr>
          <p:spPr bwMode="auto">
            <a:xfrm flipV="1">
              <a:off x="1440" y="187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4" name="Text Box 500"/>
            <p:cNvSpPr txBox="1">
              <a:spLocks noChangeArrowheads="1"/>
            </p:cNvSpPr>
            <p:nvPr/>
          </p:nvSpPr>
          <p:spPr bwMode="auto">
            <a:xfrm>
              <a:off x="2640" y="3168"/>
              <a:ext cx="10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imes New Roman" pitchFamily="-65" charset="0"/>
                </a:rPr>
                <a:t>Strong AGS Snake</a:t>
              </a:r>
            </a:p>
          </p:txBody>
        </p:sp>
        <p:sp>
          <p:nvSpPr>
            <p:cNvPr id="16535" name="Rectangle 501"/>
            <p:cNvSpPr>
              <a:spLocks noChangeArrowheads="1"/>
            </p:cNvSpPr>
            <p:nvPr/>
          </p:nvSpPr>
          <p:spPr bwMode="auto">
            <a:xfrm>
              <a:off x="3216" y="1200"/>
              <a:ext cx="103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RHIC </a:t>
              </a:r>
              <a:r>
                <a:rPr lang="en-US" sz="1400" dirty="0" err="1">
                  <a:latin typeface="Times New Roman" pitchFamily="-65" charset="0"/>
                </a:rPr>
                <a:t>pC</a:t>
              </a:r>
              <a:r>
                <a:rPr lang="en-US" sz="1400" dirty="0">
                  <a:latin typeface="Times New Roman" pitchFamily="-65" charset="0"/>
                </a:rPr>
                <a:t> Polarimeters</a:t>
              </a:r>
            </a:p>
          </p:txBody>
        </p:sp>
        <p:sp>
          <p:nvSpPr>
            <p:cNvPr id="16536" name="Rectangle 502"/>
            <p:cNvSpPr>
              <a:spLocks noChangeArrowheads="1"/>
            </p:cNvSpPr>
            <p:nvPr/>
          </p:nvSpPr>
          <p:spPr bwMode="auto">
            <a:xfrm>
              <a:off x="1584" y="720"/>
              <a:ext cx="129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Absolute Polarimeter (H jet)</a:t>
              </a:r>
            </a:p>
          </p:txBody>
        </p:sp>
        <p:sp>
          <p:nvSpPr>
            <p:cNvPr id="16538" name="Line 504"/>
            <p:cNvSpPr>
              <a:spLocks noChangeShapeType="1"/>
            </p:cNvSpPr>
            <p:nvPr/>
          </p:nvSpPr>
          <p:spPr bwMode="auto">
            <a:xfrm>
              <a:off x="2736" y="86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9" name="Line 505"/>
            <p:cNvSpPr>
              <a:spLocks noChangeShapeType="1"/>
            </p:cNvSpPr>
            <p:nvPr/>
          </p:nvSpPr>
          <p:spPr bwMode="auto">
            <a:xfrm flipH="1" flipV="1">
              <a:off x="3216" y="110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0" name="Rectangle 506"/>
            <p:cNvSpPr>
              <a:spLocks noChangeArrowheads="1"/>
            </p:cNvSpPr>
            <p:nvPr/>
          </p:nvSpPr>
          <p:spPr bwMode="auto">
            <a:xfrm>
              <a:off x="2676" y="1747"/>
              <a:ext cx="43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i="1" u="sng">
                  <a:latin typeface="Times New Roman" pitchFamily="-65" charset="0"/>
                </a:rPr>
                <a:t>STAR (p)</a:t>
              </a:r>
              <a:endParaRPr lang="en-US" sz="2400">
                <a:latin typeface="Times New Roman" pitchFamily="-65" charset="0"/>
              </a:endParaRPr>
            </a:p>
          </p:txBody>
        </p:sp>
        <p:sp>
          <p:nvSpPr>
            <p:cNvPr id="16543" name="Rectangle 509"/>
            <p:cNvSpPr>
              <a:spLocks noChangeArrowheads="1"/>
            </p:cNvSpPr>
            <p:nvPr/>
          </p:nvSpPr>
          <p:spPr bwMode="auto">
            <a:xfrm>
              <a:off x="3072" y="2976"/>
              <a:ext cx="82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AGS Polarimeters</a:t>
              </a:r>
            </a:p>
          </p:txBody>
        </p:sp>
        <p:sp>
          <p:nvSpPr>
            <p:cNvPr id="16544" name="Text Box 510"/>
            <p:cNvSpPr txBox="1">
              <a:spLocks noChangeArrowheads="1"/>
            </p:cNvSpPr>
            <p:nvPr/>
          </p:nvSpPr>
          <p:spPr bwMode="auto">
            <a:xfrm>
              <a:off x="3552" y="1536"/>
              <a:ext cx="65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Spin flipper</a:t>
              </a:r>
            </a:p>
          </p:txBody>
        </p:sp>
        <p:sp>
          <p:nvSpPr>
            <p:cNvPr id="16545" name="Line 511"/>
            <p:cNvSpPr>
              <a:spLocks noChangeShapeType="1"/>
            </p:cNvSpPr>
            <p:nvPr/>
          </p:nvSpPr>
          <p:spPr bwMode="auto">
            <a:xfrm>
              <a:off x="4176" y="168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6" name="Line 512"/>
            <p:cNvSpPr>
              <a:spLocks noChangeShapeType="1"/>
            </p:cNvSpPr>
            <p:nvPr/>
          </p:nvSpPr>
          <p:spPr bwMode="auto">
            <a:xfrm flipH="1" flipV="1">
              <a:off x="2736" y="206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47" name="Line 513"/>
            <p:cNvSpPr>
              <a:spLocks noChangeShapeType="1"/>
            </p:cNvSpPr>
            <p:nvPr/>
          </p:nvSpPr>
          <p:spPr bwMode="auto">
            <a:xfrm flipH="1" flipV="1">
              <a:off x="3120" y="2064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8" name="Footer Placeholder 17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6389" name="Slide Number Placeholder 17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EEB4AC-EA5F-4AFF-ADD6-66292C15200F}" type="slidenum">
              <a:rPr lang="en-US"/>
              <a:pPr/>
              <a:t>15</a:t>
            </a:fld>
            <a:endParaRPr lang="en-US"/>
          </a:p>
        </p:txBody>
      </p:sp>
      <p:sp>
        <p:nvSpPr>
          <p:cNvPr id="174" name="TextBox 173"/>
          <p:cNvSpPr txBox="1"/>
          <p:nvPr/>
        </p:nvSpPr>
        <p:spPr>
          <a:xfrm>
            <a:off x="3861262" y="344270"/>
            <a:ext cx="4673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Special devices for polarized protons:</a:t>
            </a:r>
            <a:br>
              <a:rPr lang="en-US" dirty="0"/>
            </a:br>
            <a:r>
              <a:rPr lang="en-US" dirty="0"/>
              <a:t>source, polarimeters, snakes, rotator, flipper</a:t>
            </a:r>
          </a:p>
        </p:txBody>
      </p:sp>
      <p:pic>
        <p:nvPicPr>
          <p:cNvPr id="175" name="Picture 3" descr="IMG_653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1524000" y="0"/>
            <a:ext cx="2362200" cy="1653540"/>
          </a:xfrm>
          <a:noFill/>
        </p:spPr>
      </p:pic>
    </p:spTree>
    <p:extLst>
      <p:ext uri="{BB962C8B-B14F-4D97-AF65-F5344CB8AC3E}">
        <p14:creationId xmlns:p14="http://schemas.microsoft.com/office/powerpoint/2010/main" val="873162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81515-6328-A9C2-12F7-B4E8162AC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90EF9-8E74-C6AC-35A2-EF3DC18E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performance evolutions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D38D8-674A-FBE0-2248-5E62F4226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Au+Au luminosity at 100 GeV/nucleon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</a:rPr>
              <a:t>p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+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</a:rPr>
              <a:t>p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 </a:t>
            </a:r>
            <a:r>
              <a:rPr lang="en-US" dirty="0"/>
              <a:t>luminosity and polarization (100 and 255 GeV)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Medium heavy (Cu+Cu, O+O)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Asymmetric collisions (p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</a:t>
            </a:r>
            <a:r>
              <a:rPr lang="en-US" dirty="0"/>
              <a:t>+Au, d+Au, h+Au, Cu+Au)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U+U </a:t>
            </a:r>
            <a:r>
              <a:rPr lang="en-US" sz="2000" dirty="0"/>
              <a:t>(non-spherical)</a:t>
            </a:r>
            <a:r>
              <a:rPr lang="en-US" dirty="0"/>
              <a:t>, Zr+Zr / Ru+Ru </a:t>
            </a:r>
            <a:r>
              <a:rPr lang="en-US" sz="2000" dirty="0"/>
              <a:t>(same A = 95, max different 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dirty="0"/>
              <a:t>Z = 4)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Au+Au luminosity at 3.85 to 9.8 GeV/nucleon </a:t>
            </a:r>
            <a:br>
              <a:rPr lang="en-US" dirty="0"/>
            </a:br>
            <a:r>
              <a:rPr lang="en-US" dirty="0"/>
              <a:t> </a:t>
            </a:r>
            <a:r>
              <a:rPr lang="en-US" sz="2000" dirty="0"/>
              <a:t>(Beam Energy Scan, including a fixed target program)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4A325-FE0B-2C57-91C6-D26D0102E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712EF0-41D6-3F73-5D8B-FA28DF4B75EA}"/>
              </a:ext>
            </a:extLst>
          </p:cNvPr>
          <p:cNvGrpSpPr/>
          <p:nvPr/>
        </p:nvGrpSpPr>
        <p:grpSpPr>
          <a:xfrm>
            <a:off x="5955957" y="2435631"/>
            <a:ext cx="6111955" cy="1754326"/>
            <a:chOff x="5955957" y="2634411"/>
            <a:chExt cx="6111955" cy="17543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EAA8F-D681-2E86-EA17-CCDE8D77A30A}"/>
                </a:ext>
              </a:extLst>
            </p:cNvPr>
            <p:cNvSpPr txBox="1"/>
            <p:nvPr/>
          </p:nvSpPr>
          <p:spPr>
            <a:xfrm>
              <a:off x="9780106" y="2634411"/>
              <a:ext cx="2287806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only ion combination</a:t>
              </a:r>
              <a:br>
                <a:rPr lang="en-US" dirty="0">
                  <a:solidFill>
                    <a:srgbClr val="0432FF"/>
                  </a:solidFill>
                </a:rPr>
              </a:br>
              <a:r>
                <a:rPr lang="en-US" dirty="0">
                  <a:solidFill>
                    <a:srgbClr val="0432FF"/>
                  </a:solidFill>
                </a:rPr>
                <a:t>shared between</a:t>
              </a:r>
            </a:p>
            <a:p>
              <a:r>
                <a:rPr lang="en-US" dirty="0">
                  <a:solidFill>
                    <a:srgbClr val="0432FF"/>
                  </a:solidFill>
                </a:rPr>
                <a:t>RHIC and LHC are </a:t>
              </a:r>
              <a:br>
                <a:rPr lang="en-US" dirty="0">
                  <a:solidFill>
                    <a:srgbClr val="0432FF"/>
                  </a:solidFill>
                </a:rPr>
              </a:br>
              <a:r>
                <a:rPr lang="en-US" dirty="0">
                  <a:solidFill>
                    <a:srgbClr val="0432FF"/>
                  </a:solidFill>
                </a:rPr>
                <a:t>O+O and p+p</a:t>
              </a:r>
              <a:br>
                <a:rPr lang="en-US" dirty="0">
                  <a:solidFill>
                    <a:srgbClr val="0432FF"/>
                  </a:solidFill>
                </a:rPr>
              </a:br>
              <a:r>
                <a:rPr lang="en-US" dirty="0">
                  <a:solidFill>
                    <a:srgbClr val="0432FF"/>
                  </a:solidFill>
                </a:rPr>
                <a:t>(polarized in RHIC)</a:t>
              </a:r>
              <a:br>
                <a:rPr lang="en-US" dirty="0">
                  <a:solidFill>
                    <a:srgbClr val="0432FF"/>
                  </a:solidFill>
                </a:rPr>
              </a:br>
              <a:endParaRPr lang="en-US" dirty="0">
                <a:solidFill>
                  <a:srgbClr val="0432FF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4AABFA5-CF3C-4D4A-2AF8-61C8ACFDFA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5957" y="3311290"/>
              <a:ext cx="3824149" cy="0"/>
            </a:xfrm>
            <a:prstGeom prst="straightConnector1">
              <a:avLst/>
            </a:prstGeom>
            <a:ln w="317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058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25505-4CAA-AD14-7B11-BC108501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11D98-5C67-1AE9-2FA4-4C7D9846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1B6D5-A6BA-C41B-E61F-1373D3A9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558D05A-655E-48D6-BEE5-5A6C8F729379}" type="slidenum">
              <a:rPr lang="en-US" smtClean="0"/>
              <a:pPr>
                <a:defRPr/>
              </a:pPr>
              <a:t>17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C5388-CCF0-229A-8C3F-FE60F86C4BC5}"/>
              </a:ext>
            </a:extLst>
          </p:cNvPr>
          <p:cNvSpPr txBox="1"/>
          <p:nvPr/>
        </p:nvSpPr>
        <p:spPr>
          <a:xfrm>
            <a:off x="3718969" y="5313258"/>
            <a:ext cx="8228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RHIC Au+Au / U+U operation at full energy</a:t>
            </a:r>
          </a:p>
        </p:txBody>
      </p:sp>
      <p:pic>
        <p:nvPicPr>
          <p:cNvPr id="6" name="Picture 5" descr="Untitled.tiff">
            <a:extLst>
              <a:ext uri="{FF2B5EF4-FFF2-40B4-BE49-F238E27FC236}">
                <a16:creationId xmlns:a16="http://schemas.microsoft.com/office/drawing/2014/main" id="{50B9745B-849D-8D34-F0AF-27EFBCEA8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77" y="402224"/>
            <a:ext cx="5951257" cy="4105006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5349E8A3-3CF1-FB5B-68F5-AE9D22243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52" y="90281"/>
            <a:ext cx="4394200" cy="44660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B7B5701-6D62-4AFA-C615-4C19A1CB1BEA}"/>
              </a:ext>
            </a:extLst>
          </p:cNvPr>
          <p:cNvGrpSpPr/>
          <p:nvPr/>
        </p:nvGrpSpPr>
        <p:grpSpPr>
          <a:xfrm>
            <a:off x="3376277" y="3979276"/>
            <a:ext cx="2060179" cy="990857"/>
            <a:chOff x="3614815" y="5142155"/>
            <a:chExt cx="2060179" cy="99085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EA143C-6DC0-3486-0B68-CA90B342A98C}"/>
                </a:ext>
              </a:extLst>
            </p:cNvPr>
            <p:cNvSpPr txBox="1"/>
            <p:nvPr/>
          </p:nvSpPr>
          <p:spPr>
            <a:xfrm>
              <a:off x="3614815" y="5671347"/>
              <a:ext cx="2060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can now be done in </a:t>
              </a:r>
              <a:r>
                <a:rPr lang="en-US" sz="1200"/>
                <a:t>1/2 day</a:t>
              </a:r>
              <a:br>
                <a:rPr lang="en-US" sz="1200"/>
              </a:br>
              <a:r>
                <a:rPr lang="en-US" sz="1200"/>
                <a:t>(200x faster)</a:t>
              </a:r>
              <a:endParaRPr lang="en-US" sz="1200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71A6D3E-5F9C-55C0-8EE9-53B6C9EC166E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H="1" flipV="1">
              <a:off x="3915784" y="5142155"/>
              <a:ext cx="729121" cy="52919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960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1982E-2655-A72F-5B28-1EDB0989B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047D-16D7-00A0-CCCC-0BBAB02D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Performance limits – RHIC ions, high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0B12B-284D-9A7B-8283-A5B4EB47C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11049000" cy="4496153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Bunch intensity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i="1" baseline="-25000" dirty="0">
                <a:latin typeface="Times New Roman"/>
                <a:cs typeface="Times New Roman"/>
              </a:rPr>
              <a:t>b</a:t>
            </a:r>
            <a:r>
              <a:rPr lang="en-US" dirty="0"/>
              <a:t>, limited by injectors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432FF"/>
                </a:solidFill>
              </a:rPr>
              <a:t>EBIS, bunch </a:t>
            </a:r>
            <a:r>
              <a:rPr lang="en-US" dirty="0">
                <a:solidFill>
                  <a:srgbClr val="0000FF"/>
                </a:solidFill>
              </a:rPr>
              <a:t>merges in Booster and AGS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 transition instability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 luminosity lifetime 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 aim for &gt;2x10</a:t>
            </a:r>
            <a:r>
              <a:rPr lang="en-US" baseline="30000" dirty="0">
                <a:solidFill>
                  <a:srgbClr val="0000FF"/>
                </a:solidFill>
              </a:rPr>
              <a:t>9</a:t>
            </a:r>
            <a:r>
              <a:rPr lang="en-US" dirty="0">
                <a:solidFill>
                  <a:srgbClr val="0000FF"/>
                </a:solidFill>
              </a:rPr>
              <a:t> in store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Intrabeam scattering 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>
                <a:solidFill>
                  <a:srgbClr val="0000FF"/>
                </a:solidFill>
              </a:rPr>
              <a:t>=&gt; stochastic cooling</a:t>
            </a:r>
            <a:br>
              <a:rPr lang="en-US" dirty="0">
                <a:solidFill>
                  <a:srgbClr val="0000FF"/>
                </a:solidFill>
              </a:rPr>
            </a:br>
            <a:br>
              <a:rPr lang="en-US" sz="1600" dirty="0">
                <a:solidFill>
                  <a:srgbClr val="0000FF"/>
                </a:solidFill>
              </a:rPr>
            </a:br>
            <a:endParaRPr lang="en-US" sz="16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/>
              <a:t>Lattice with small </a:t>
            </a: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dirty="0"/>
              <a:t>* and large off-momentum dynamic aperture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>
                <a:solidFill>
                  <a:srgbClr val="0000FF"/>
                </a:solidFill>
              </a:rPr>
              <a:t>with hourglass factor ≈0.5 at end of store, need large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srgbClr val="0000FF"/>
                </a:solidFill>
              </a:rPr>
              <a:t>* reduction 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  any lattice change must not result in additional beam losses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>
                <a:solidFill>
                  <a:srgbClr val="0000FF"/>
                </a:solidFill>
              </a:rPr>
              <a:t>dynamic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srgbClr val="0000FF"/>
                </a:solidFill>
              </a:rPr>
              <a:t>* reduction after emittance decreased by cooling </a:t>
            </a:r>
            <a:br>
              <a:rPr lang="en-US" dirty="0">
                <a:solidFill>
                  <a:srgbClr val="0000FF"/>
                </a:solidFill>
              </a:rPr>
            </a:br>
            <a:endParaRPr lang="en-US" dirty="0"/>
          </a:p>
          <a:p>
            <a:pPr marL="0" indent="0"/>
            <a:r>
              <a:rPr lang="en-US" dirty="0">
                <a:solidFill>
                  <a:srgbClr val="FF0000"/>
                </a:solidFill>
              </a:rPr>
              <a:t>Goal is to have burn-off as the dominant beam loss mechanism.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919501-5EB0-46BE-1391-5B757CE92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18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pic>
        <p:nvPicPr>
          <p:cNvPr id="5" name="Picture 1028" descr="C:\Documents and Settings\wfischer\My Documents\CADXXX_02.jpg">
            <a:extLst>
              <a:ext uri="{FF2B5EF4-FFF2-40B4-BE49-F238E27FC236}">
                <a16:creationId xmlns:a16="http://schemas.microsoft.com/office/drawing/2014/main" id="{258803B4-8B52-7D34-4D16-088D3F28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3894" y="2340615"/>
            <a:ext cx="3606606" cy="193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2048">
            <a:extLst>
              <a:ext uri="{FF2B5EF4-FFF2-40B4-BE49-F238E27FC236}">
                <a16:creationId xmlns:a16="http://schemas.microsoft.com/office/drawing/2014/main" id="{AD2AA0C3-BC44-F100-CE5E-8EB1D0890B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412628"/>
              </p:ext>
            </p:extLst>
          </p:nvPr>
        </p:nvGraphicFramePr>
        <p:xfrm>
          <a:off x="8013894" y="1493683"/>
          <a:ext cx="362267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46300" imgH="444500" progId="Equation.3">
                  <p:embed/>
                </p:oleObj>
              </mc:Choice>
              <mc:Fallback>
                <p:oleObj name="Equation" r:id="rId3" imgW="2146300" imgH="444500" progId="Equation.3">
                  <p:embed/>
                  <p:pic>
                    <p:nvPicPr>
                      <p:cNvPr id="6" name="Object 2048">
                        <a:extLst>
                          <a:ext uri="{FF2B5EF4-FFF2-40B4-BE49-F238E27FC236}">
                            <a16:creationId xmlns:a16="http://schemas.microsoft.com/office/drawing/2014/main" id="{AD2AA0C3-BC44-F100-CE5E-8EB1D0890B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3894" y="1493683"/>
                        <a:ext cx="3622675" cy="7794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3102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E597A-5CA0-3FA6-3A31-F06654E8C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38BEB-476A-DB88-9D5B-0FC6D8E91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646331"/>
          </a:xfrm>
        </p:spPr>
        <p:txBody>
          <a:bodyPr>
            <a:normAutofit fontScale="90000"/>
          </a:bodyPr>
          <a:lstStyle/>
          <a:p>
            <a:r>
              <a:rPr lang="en-US" dirty="0"/>
              <a:t>RHIC Run-14                         </a:t>
            </a:r>
            <a:r>
              <a:rPr lang="en-US" sz="2800" b="0" dirty="0">
                <a:solidFill>
                  <a:schemeClr val="tx2"/>
                </a:solidFill>
              </a:rPr>
              <a:t>Delivering RHIC-II luminosity</a:t>
            </a:r>
            <a:endParaRPr lang="en-US" b="0" dirty="0">
              <a:solidFill>
                <a:schemeClr val="tx2"/>
              </a:solidFill>
            </a:endParaRPr>
          </a:p>
        </p:txBody>
      </p:sp>
      <p:pic>
        <p:nvPicPr>
          <p:cNvPr id="4" name="Picture 3" descr="Untitled.tiff">
            <a:extLst>
              <a:ext uri="{FF2B5EF4-FFF2-40B4-BE49-F238E27FC236}">
                <a16:creationId xmlns:a16="http://schemas.microsoft.com/office/drawing/2014/main" id="{D15CEB66-C23B-C3DD-C670-FEF6F8EB7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638660"/>
            <a:ext cx="6683000" cy="460974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BD098A2-7F9A-A060-34C4-9CA224F68A23}"/>
              </a:ext>
            </a:extLst>
          </p:cNvPr>
          <p:cNvGrpSpPr/>
          <p:nvPr/>
        </p:nvGrpSpPr>
        <p:grpSpPr>
          <a:xfrm>
            <a:off x="7620000" y="4365681"/>
            <a:ext cx="3092050" cy="646331"/>
            <a:chOff x="6172200" y="4047871"/>
            <a:chExt cx="3092050" cy="64633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73FC852-8D7A-6884-6FA6-9C0F86491195}"/>
                </a:ext>
              </a:extLst>
            </p:cNvPr>
            <p:cNvCxnSpPr/>
            <p:nvPr/>
          </p:nvCxnSpPr>
          <p:spPr bwMode="auto">
            <a:xfrm flipH="1">
              <a:off x="6172200" y="4254191"/>
              <a:ext cx="990600" cy="13009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9EF11F-0482-7C27-E281-E2E9BA16588D}"/>
                </a:ext>
              </a:extLst>
            </p:cNvPr>
            <p:cNvSpPr txBox="1"/>
            <p:nvPr/>
          </p:nvSpPr>
          <p:spPr>
            <a:xfrm>
              <a:off x="7142305" y="4047871"/>
              <a:ext cx="21219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  <a:t>2007, </a:t>
              </a:r>
              <a:r>
                <a:rPr lang="en-US" u="sng" dirty="0">
                  <a:solidFill>
                    <a:srgbClr val="FF0000"/>
                  </a:solidFill>
                  <a:latin typeface="Arial"/>
                  <a:cs typeface="Arial"/>
                </a:rPr>
                <a:t>Beginning</a:t>
              </a:r>
              <a:b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</a:br>
              <a: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  <a:t>of RHIC-II upgrade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715F24-C69E-4550-96F5-E7B440A5DFEE}"/>
              </a:ext>
            </a:extLst>
          </p:cNvPr>
          <p:cNvGrpSpPr/>
          <p:nvPr/>
        </p:nvGrpSpPr>
        <p:grpSpPr>
          <a:xfrm>
            <a:off x="7772400" y="2096870"/>
            <a:ext cx="2627302" cy="646331"/>
            <a:chOff x="6324600" y="1868490"/>
            <a:chExt cx="2627302" cy="64633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5F445DD-F458-C2EE-9B94-2C5CC89CA370}"/>
                </a:ext>
              </a:extLst>
            </p:cNvPr>
            <p:cNvCxnSpPr/>
            <p:nvPr/>
          </p:nvCxnSpPr>
          <p:spPr bwMode="auto">
            <a:xfrm flipH="1" flipV="1">
              <a:off x="6324600" y="2057401"/>
              <a:ext cx="838200" cy="22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0DA2AC-43AD-B29B-ADA2-D8A1884E88FE}"/>
                </a:ext>
              </a:extLst>
            </p:cNvPr>
            <p:cNvSpPr txBox="1"/>
            <p:nvPr/>
          </p:nvSpPr>
          <p:spPr>
            <a:xfrm>
              <a:off x="7086600" y="1868490"/>
              <a:ext cx="18653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Arial"/>
                  <a:cs typeface="Arial"/>
                </a:rPr>
                <a:t>2014, </a:t>
              </a:r>
              <a:r>
                <a:rPr lang="en-US" u="sng" dirty="0">
                  <a:latin typeface="Arial"/>
                  <a:cs typeface="Arial"/>
                </a:rPr>
                <a:t>End</a:t>
              </a:r>
              <a:r>
                <a:rPr lang="en-US" dirty="0">
                  <a:latin typeface="Arial"/>
                  <a:cs typeface="Arial"/>
                </a:rPr>
                <a:t> of</a:t>
              </a:r>
              <a:br>
                <a:rPr lang="en-US" dirty="0">
                  <a:latin typeface="Arial"/>
                  <a:cs typeface="Arial"/>
                </a:rPr>
              </a:br>
              <a:r>
                <a:rPr lang="en-US" dirty="0">
                  <a:latin typeface="Arial"/>
                  <a:cs typeface="Arial"/>
                </a:rPr>
                <a:t>RHIC-II upgrade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C2E12F1-0354-3C69-2F4B-6962F4358AF4}"/>
              </a:ext>
            </a:extLst>
          </p:cNvPr>
          <p:cNvGrpSpPr/>
          <p:nvPr/>
        </p:nvGrpSpPr>
        <p:grpSpPr>
          <a:xfrm>
            <a:off x="2767764" y="1030070"/>
            <a:ext cx="3404436" cy="3313331"/>
            <a:chOff x="1243764" y="801469"/>
            <a:chExt cx="3404436" cy="3313331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3902A78-25E8-2D8A-3B8B-7CBFE0EB19FD}"/>
                </a:ext>
              </a:extLst>
            </p:cNvPr>
            <p:cNvCxnSpPr/>
            <p:nvPr/>
          </p:nvCxnSpPr>
          <p:spPr bwMode="auto">
            <a:xfrm>
              <a:off x="4648200" y="1752600"/>
              <a:ext cx="0" cy="23622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oval"/>
              <a:tailEnd type="oval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29D4FC-E485-9C18-41F0-7AB041E51C93}"/>
                </a:ext>
              </a:extLst>
            </p:cNvPr>
            <p:cNvSpPr txBox="1"/>
            <p:nvPr/>
          </p:nvSpPr>
          <p:spPr>
            <a:xfrm>
              <a:off x="1243764" y="801469"/>
              <a:ext cx="32640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  <a:t>Increase in initial luminosity</a:t>
              </a:r>
              <a:b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</a:br>
              <a: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  <a:t>result of larger bunch intensity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18DC713-4801-C469-8B50-8159ABB2AC54}"/>
                </a:ext>
              </a:extLst>
            </p:cNvPr>
            <p:cNvCxnSpPr/>
            <p:nvPr/>
          </p:nvCxnSpPr>
          <p:spPr bwMode="auto">
            <a:xfrm>
              <a:off x="3962400" y="1447800"/>
              <a:ext cx="609600" cy="10668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2BAE9E-45E8-5DDC-7F70-51B654F16FCF}"/>
              </a:ext>
            </a:extLst>
          </p:cNvPr>
          <p:cNvGrpSpPr/>
          <p:nvPr/>
        </p:nvGrpSpPr>
        <p:grpSpPr>
          <a:xfrm>
            <a:off x="6656406" y="1066800"/>
            <a:ext cx="5398519" cy="1752600"/>
            <a:chOff x="5181600" y="838200"/>
            <a:chExt cx="5398519" cy="175260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58C93A5-F224-B257-78BB-F054F06DFA38}"/>
                </a:ext>
              </a:extLst>
            </p:cNvPr>
            <p:cNvCxnSpPr/>
            <p:nvPr/>
          </p:nvCxnSpPr>
          <p:spPr bwMode="auto">
            <a:xfrm flipH="1">
              <a:off x="5181600" y="1430240"/>
              <a:ext cx="893425" cy="116056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AF858D-7C0C-CC59-AAD0-B670F0526759}"/>
                </a:ext>
              </a:extLst>
            </p:cNvPr>
            <p:cNvSpPr txBox="1"/>
            <p:nvPr/>
          </p:nvSpPr>
          <p:spPr>
            <a:xfrm>
              <a:off x="5250775" y="838200"/>
              <a:ext cx="53293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  <a:t>Increase in luminosity lifetime</a:t>
              </a:r>
              <a:b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</a:br>
              <a: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  <a:t>result of 3D bunched beam cooling,</a:t>
              </a:r>
              <a: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  <a:t> &gt;90% burn-off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357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452F2-3FBD-5C50-58E4-39E68D2E8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672995"/>
          </a:xfrm>
        </p:spPr>
        <p:txBody>
          <a:bodyPr>
            <a:normAutofit fontScale="90000"/>
          </a:bodyPr>
          <a:lstStyle/>
          <a:p>
            <a:r>
              <a:rPr lang="en-US" dirty="0"/>
              <a:t>Ingredients to a successful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B2EB7-4C0D-CFB0-CDD4-9846B02B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51722"/>
            <a:ext cx="11049000" cy="468108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Ambitious goals drives performance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Luminosity 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Polarization 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Large range of species combinations / energies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Beam Energy Scan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From early days consistent STAR support for Machine Development and APEX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Machine development for short-term performance increases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APEX for longer-term performance increases</a:t>
            </a:r>
            <a:r>
              <a:rPr lang="en-US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Good communication 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C-AD understood STAR goals, STAR understood what RHIC can do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7D04F-B1DB-46F6-4380-7ABCE13C9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51426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50DE6-C784-A56F-CC62-9C3D48D2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72559"/>
          </a:xfrm>
        </p:spPr>
        <p:txBody>
          <a:bodyPr/>
          <a:lstStyle/>
          <a:p>
            <a:r>
              <a:rPr lang="en-US" dirty="0"/>
              <a:t>Early interest in cooling for RHIC</a:t>
            </a:r>
          </a:p>
        </p:txBody>
      </p:sp>
      <p:pic>
        <p:nvPicPr>
          <p:cNvPr id="6" name="Content Placeholder 5" descr="Text&#10;&#10;AI-generated content may be incorrect.">
            <a:extLst>
              <a:ext uri="{FF2B5EF4-FFF2-40B4-BE49-F238E27FC236}">
                <a16:creationId xmlns:a16="http://schemas.microsoft.com/office/drawing/2014/main" id="{16F2AB14-396B-DDA2-F7B7-7801536F2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301" y="1374849"/>
            <a:ext cx="4428000" cy="3664984"/>
          </a:xfr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E2CF1-3F8B-0E1E-A0A8-206861572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83DCF2-510F-E744-5761-E5E69FDBD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017" y="2126510"/>
            <a:ext cx="4493993" cy="40510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3E3437-E653-AA1C-89CD-A710B594AA4B}"/>
              </a:ext>
            </a:extLst>
          </p:cNvPr>
          <p:cNvSpPr txBox="1"/>
          <p:nvPr/>
        </p:nvSpPr>
        <p:spPr>
          <a:xfrm>
            <a:off x="5380074" y="1477926"/>
            <a:ext cx="291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Simon Van der Meer, 1984</a:t>
            </a:r>
          </a:p>
        </p:txBody>
      </p:sp>
    </p:spTree>
    <p:extLst>
      <p:ext uri="{BB962C8B-B14F-4D97-AF65-F5344CB8AC3E}">
        <p14:creationId xmlns:p14="http://schemas.microsoft.com/office/powerpoint/2010/main" val="2182085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A70AC-7E4E-FA6B-2D9B-14CB63C08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CCnew7_03_08.jpg">
            <a:extLst>
              <a:ext uri="{FF2B5EF4-FFF2-40B4-BE49-F238E27FC236}">
                <a16:creationId xmlns:a16="http://schemas.microsoft.com/office/drawing/2014/main" id="{E19309CB-7F25-595C-DD74-C9E7E8346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54" y="838200"/>
            <a:ext cx="5561646" cy="5181600"/>
          </a:xfrm>
          <a:prstGeom prst="rect">
            <a:avLst/>
          </a:prstGeom>
        </p:spPr>
      </p:pic>
      <p:pic>
        <p:nvPicPr>
          <p:cNvPr id="30" name="Picture 1" descr="pic.tiff">
            <a:extLst>
              <a:ext uri="{FF2B5EF4-FFF2-40B4-BE49-F238E27FC236}">
                <a16:creationId xmlns:a16="http://schemas.microsoft.com/office/drawing/2014/main" id="{884A9E63-4524-F2E6-4C8C-ADC22E0FA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4" y="2500301"/>
            <a:ext cx="2897187" cy="19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52158-B96F-6883-B827-8F56E85D1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28600"/>
            <a:ext cx="8382000" cy="41433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 </a:t>
            </a:r>
            <a:r>
              <a:rPr lang="en-US" sz="2800" b="0" dirty="0">
                <a:solidFill>
                  <a:srgbClr val="FF0000"/>
                </a:solidFill>
              </a:rPr>
              <a:t>3D stochastic cooling for heavy 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AFB0C-2FC5-CC0A-20AE-7FC19D7ADDED}"/>
              </a:ext>
            </a:extLst>
          </p:cNvPr>
          <p:cNvSpPr txBox="1"/>
          <p:nvPr/>
        </p:nvSpPr>
        <p:spPr>
          <a:xfrm>
            <a:off x="1600200" y="6474023"/>
            <a:ext cx="8915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M. Brennan, M. Blaskiewicz, F. Severino, PRL </a:t>
            </a:r>
            <a:r>
              <a:rPr lang="en-US" sz="1600" b="1" dirty="0"/>
              <a:t>100</a:t>
            </a:r>
            <a:r>
              <a:rPr lang="en-US" sz="1600" dirty="0"/>
              <a:t> 174803 (2008); K. Mernick </a:t>
            </a:r>
            <a:r>
              <a:rPr lang="en-US" sz="1200" dirty="0"/>
              <a:t>PRSTAB, PAC, EPAC</a:t>
            </a:r>
            <a:endParaRPr lang="en-US" sz="1400" dirty="0"/>
          </a:p>
        </p:txBody>
      </p:sp>
      <p:pic>
        <p:nvPicPr>
          <p:cNvPr id="9" name="Picture 8" descr="pic.jpg">
            <a:extLst>
              <a:ext uri="{FF2B5EF4-FFF2-40B4-BE49-F238E27FC236}">
                <a16:creationId xmlns:a16="http://schemas.microsoft.com/office/drawing/2014/main" id="{EA199A2D-135A-6BB0-29F0-9E9157DCEE0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2800" y="2701212"/>
            <a:ext cx="1295400" cy="17183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44FE9A-21DF-69AB-FB8B-C5A7026D3452}"/>
              </a:ext>
            </a:extLst>
          </p:cNvPr>
          <p:cNvSpPr txBox="1"/>
          <p:nvPr/>
        </p:nvSpPr>
        <p:spPr>
          <a:xfrm>
            <a:off x="7391400" y="228600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longitudinal</a:t>
            </a:r>
            <a:br>
              <a:rPr lang="en-US" sz="1600" dirty="0"/>
            </a:br>
            <a:r>
              <a:rPr lang="en-US" sz="1600" dirty="0"/>
              <a:t> kicker cavity </a:t>
            </a:r>
            <a:br>
              <a:rPr lang="en-US" sz="1600" dirty="0"/>
            </a:br>
            <a:r>
              <a:rPr lang="en-US" sz="1600" dirty="0"/>
              <a:t>(half side with</a:t>
            </a:r>
            <a:br>
              <a:rPr lang="en-US" sz="1600" dirty="0"/>
            </a:br>
            <a:r>
              <a:rPr lang="en-US" sz="1600" dirty="0"/>
              <a:t>waveguides)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88DCA2-830E-CE29-3E1C-B44C441ED575}"/>
              </a:ext>
            </a:extLst>
          </p:cNvPr>
          <p:cNvSpPr txBox="1"/>
          <p:nvPr/>
        </p:nvSpPr>
        <p:spPr>
          <a:xfrm>
            <a:off x="8577305" y="2544169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</a:rPr>
              <a:t>horizontal kicker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(open)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BBCBB2-D29B-4967-BC45-C86B6F704112}"/>
              </a:ext>
            </a:extLst>
          </p:cNvPr>
          <p:cNvSpPr txBox="1"/>
          <p:nvPr/>
        </p:nvSpPr>
        <p:spPr>
          <a:xfrm>
            <a:off x="1632308" y="4395522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horizontal and</a:t>
            </a:r>
            <a:br>
              <a:rPr lang="en-US" sz="1600" dirty="0"/>
            </a:br>
            <a:r>
              <a:rPr lang="en-US" sz="1600" dirty="0"/>
              <a:t>vertical pickups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3C42F4-1386-EFD8-6C1A-F8C245F137B5}"/>
              </a:ext>
            </a:extLst>
          </p:cNvPr>
          <p:cNvSpPr txBox="1"/>
          <p:nvPr/>
        </p:nvSpPr>
        <p:spPr>
          <a:xfrm>
            <a:off x="1524001" y="609600"/>
            <a:ext cx="187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longitudinal pickup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E615A3-B019-C5B8-4800-1F84D0510F55}"/>
              </a:ext>
            </a:extLst>
          </p:cNvPr>
          <p:cNvSpPr txBox="1"/>
          <p:nvPr/>
        </p:nvSpPr>
        <p:spPr>
          <a:xfrm>
            <a:off x="3892662" y="5948082"/>
            <a:ext cx="303801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5-9 GHz, cooling times ~1 h</a:t>
            </a:r>
          </a:p>
        </p:txBody>
      </p:sp>
      <p:pic>
        <p:nvPicPr>
          <p:cNvPr id="18" name="Picture 17" descr="2010 RHIC transverse pick-up.JPG">
            <a:extLst>
              <a:ext uri="{FF2B5EF4-FFF2-40B4-BE49-F238E27FC236}">
                <a16:creationId xmlns:a16="http://schemas.microsoft.com/office/drawing/2014/main" id="{35C87B64-B55E-D70C-7E43-807FEE50690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03684" y="4988256"/>
            <a:ext cx="1953917" cy="13079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E514AD-9CF9-FEEC-8492-7FB063E2BF8D}"/>
              </a:ext>
            </a:extLst>
          </p:cNvPr>
          <p:cNvSpPr txBox="1"/>
          <p:nvPr/>
        </p:nvSpPr>
        <p:spPr>
          <a:xfrm>
            <a:off x="7499345" y="5148462"/>
            <a:ext cx="914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vertical</a:t>
            </a:r>
            <a:br>
              <a:rPr lang="en-US" sz="1600" dirty="0"/>
            </a:br>
            <a:r>
              <a:rPr lang="en-US" sz="1600" dirty="0"/>
              <a:t>kicker</a:t>
            </a:r>
            <a:br>
              <a:rPr lang="en-US" sz="1600" dirty="0"/>
            </a:br>
            <a:r>
              <a:rPr lang="en-US" sz="1600" dirty="0"/>
              <a:t>(closed)</a:t>
            </a:r>
          </a:p>
        </p:txBody>
      </p:sp>
      <p:pic>
        <p:nvPicPr>
          <p:cNvPr id="21" name="Picture 20" descr="2010 RHIC stochastic cooling, vertical kicker, closed.JPG">
            <a:extLst>
              <a:ext uri="{FF2B5EF4-FFF2-40B4-BE49-F238E27FC236}">
                <a16:creationId xmlns:a16="http://schemas.microsoft.com/office/drawing/2014/main" id="{5FAB5D6F-4043-48C0-EC0B-82A3203FBF3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60586" y="4482353"/>
            <a:ext cx="2231215" cy="190500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E288ED92-307B-7C2E-5540-D3F4DAB78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b="39415"/>
          <a:stretch/>
        </p:blipFill>
        <p:spPr bwMode="auto">
          <a:xfrm>
            <a:off x="1524000" y="914401"/>
            <a:ext cx="2057400" cy="129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BB70A4B-A755-C447-235F-31F23EF56C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1"/>
            <a:ext cx="1714499" cy="257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38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17927-382D-8507-C353-4B8B6D948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F8A54-11D8-B05B-5303-15652CB8B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69" y="15051"/>
            <a:ext cx="11049000" cy="819018"/>
          </a:xfrm>
        </p:spPr>
        <p:txBody>
          <a:bodyPr/>
          <a:lstStyle/>
          <a:p>
            <a:r>
              <a:rPr lang="en-US" dirty="0"/>
              <a:t>Operation at burn-off limit in U+U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61B384-98CA-DD02-3E2E-25412428B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22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pic>
        <p:nvPicPr>
          <p:cNvPr id="4" name="Picture 3" descr="Untitled.tiff">
            <a:extLst>
              <a:ext uri="{FF2B5EF4-FFF2-40B4-BE49-F238E27FC236}">
                <a16:creationId xmlns:a16="http://schemas.microsoft.com/office/drawing/2014/main" id="{A77C2FF5-A4E1-4D00-78AB-896786450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7950"/>
            <a:ext cx="9144000" cy="395466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176326-C460-7C10-08D1-BB93FA804874}"/>
              </a:ext>
            </a:extLst>
          </p:cNvPr>
          <p:cNvGrpSpPr/>
          <p:nvPr/>
        </p:nvGrpSpPr>
        <p:grpSpPr>
          <a:xfrm>
            <a:off x="4370247" y="731161"/>
            <a:ext cx="3651813" cy="945240"/>
            <a:chOff x="2846246" y="731160"/>
            <a:chExt cx="3651813" cy="104925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DC0DD3-13AF-F4D4-AC10-1030FCC9BFD9}"/>
                </a:ext>
              </a:extLst>
            </p:cNvPr>
            <p:cNvSpPr txBox="1"/>
            <p:nvPr/>
          </p:nvSpPr>
          <p:spPr>
            <a:xfrm>
              <a:off x="2847060" y="731160"/>
              <a:ext cx="3650999" cy="409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97% of intensity burned off at </a:t>
              </a:r>
              <a:r>
                <a:rPr lang="en-US" i="1" dirty="0" err="1"/>
                <a:t>L</a:t>
              </a:r>
              <a:r>
                <a:rPr lang="en-US" baseline="-25000" dirty="0" err="1"/>
                <a:t>max</a:t>
              </a:r>
              <a:endParaRPr lang="en-US" baseline="-25000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875D64F-F583-019C-9A21-DD95C04CB80A}"/>
                </a:ext>
              </a:extLst>
            </p:cNvPr>
            <p:cNvCxnSpPr/>
            <p:nvPr/>
          </p:nvCxnSpPr>
          <p:spPr bwMode="auto">
            <a:xfrm flipH="1">
              <a:off x="2846246" y="871273"/>
              <a:ext cx="814" cy="909142"/>
            </a:xfrm>
            <a:prstGeom prst="straightConnector1">
              <a:avLst/>
            </a:prstGeom>
            <a:noFill/>
            <a:ln w="31750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DC6FBB-6A5C-01D6-3935-E0532A6D414D}"/>
              </a:ext>
            </a:extLst>
          </p:cNvPr>
          <p:cNvGrpSpPr/>
          <p:nvPr/>
        </p:nvGrpSpPr>
        <p:grpSpPr>
          <a:xfrm>
            <a:off x="1676401" y="4724400"/>
            <a:ext cx="10103720" cy="1839218"/>
            <a:chOff x="440499" y="5018782"/>
            <a:chExt cx="9779981" cy="1839218"/>
          </a:xfrm>
        </p:grpSpPr>
        <p:pic>
          <p:nvPicPr>
            <p:cNvPr id="9" name="Picture 8" descr="Untitled.tiff">
              <a:extLst>
                <a:ext uri="{FF2B5EF4-FFF2-40B4-BE49-F238E27FC236}">
                  <a16:creationId xmlns:a16="http://schemas.microsoft.com/office/drawing/2014/main" id="{0EBFF385-1ACF-8004-C0F7-E1629A90B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570" y="5486400"/>
              <a:ext cx="5379910" cy="13716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BE3170-AC4A-006E-625A-FEAD700ACBA1}"/>
                </a:ext>
              </a:extLst>
            </p:cNvPr>
            <p:cNvSpPr txBox="1"/>
            <p:nvPr/>
          </p:nvSpPr>
          <p:spPr>
            <a:xfrm>
              <a:off x="515008" y="5018782"/>
              <a:ext cx="4461279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/>
                <a:t>Burn-off dominated operation allows for</a:t>
              </a:r>
              <a:br>
                <a:rPr lang="en-US" sz="1600" dirty="0"/>
              </a:br>
              <a:r>
                <a:rPr lang="en-US" sz="1600" dirty="0"/>
                <a:t>determination of total U+U cross section</a:t>
              </a:r>
              <a:br>
                <a:rPr lang="en-US" sz="1600" dirty="0"/>
              </a:br>
              <a:r>
                <a:rPr lang="en-US" sz="1600" dirty="0"/>
                <a:t>– and comparison with calculation (mostly QED) </a:t>
              </a:r>
              <a:br>
                <a:rPr lang="en-US" sz="1600" dirty="0"/>
              </a:br>
              <a:r>
                <a:rPr lang="en-US" sz="1400" dirty="0"/>
                <a:t>(published in Phys. Rev. C)</a:t>
              </a:r>
              <a:r>
                <a:rPr lang="en-US" sz="1600" dirty="0"/>
                <a:t> =&gt; </a:t>
              </a:r>
            </a:p>
          </p:txBody>
        </p:sp>
        <p:pic>
          <p:nvPicPr>
            <p:cNvPr id="15" name="Picture 14" descr="Untitled.tiff">
              <a:extLst>
                <a:ext uri="{FF2B5EF4-FFF2-40B4-BE49-F238E27FC236}">
                  <a16:creationId xmlns:a16="http://schemas.microsoft.com/office/drawing/2014/main" id="{FFE2344F-28F4-2F59-4C4E-7C55DE7E8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499" y="6237982"/>
              <a:ext cx="3674301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127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6C23B-AF27-3696-F8F2-54F32517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stochastic cooling change heavy ion collider operation?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774E1-1E39-72F8-5F43-D20A7884B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Increased in luminosity lifetime from ~2.5 h Au+Au up to infinite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Allowed for increase in bunch intensity </a:t>
            </a:r>
            <a:r>
              <a:rPr lang="en-US" i="1" dirty="0"/>
              <a:t>L</a:t>
            </a:r>
            <a:r>
              <a:rPr lang="en-US" dirty="0"/>
              <a:t> ~ N</a:t>
            </a:r>
            <a:r>
              <a:rPr lang="en-US" baseline="-25000" dirty="0"/>
              <a:t>b</a:t>
            </a:r>
            <a:r>
              <a:rPr lang="en-US" baseline="30000" dirty="0"/>
              <a:t>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Increased optimum store length from 4 to 8 h for Au+Au, </a:t>
            </a:r>
            <a:br>
              <a:rPr lang="en-US" dirty="0"/>
            </a:br>
            <a:r>
              <a:rPr lang="en-US" dirty="0"/>
              <a:t>resulting in more time in collision, less time refilling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tolerate emittance growth during acceleration (from IBS, transition instabilities) as long as no intensity is lost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Operation close to burn-off limit, full use of accelerated intensity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Allowed flat luminosity for alternating species (Ru+Ru/Zr+Zr)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76C43-F223-2C08-DDBA-47ACBD340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9419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45E36-35E5-0E4B-4AF5-7414BF725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B05E2-34FD-6549-2CF2-050091093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332" y="55764"/>
            <a:ext cx="11545197" cy="82881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Run-18 Zr+Zr/Ru+Ru – same A, different Z (CME)                              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2800" b="0" dirty="0"/>
              <a:t>Zr-96/Ru-96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5E5D2-1D3F-9A60-8686-357D5473E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20" y="4230356"/>
            <a:ext cx="3894213" cy="259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39B18D-8502-655E-74A0-EB3F9471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324" y="1336274"/>
            <a:ext cx="3624444" cy="5385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8ADE4B-7F1C-A957-A5BF-3FC13843E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67" y="1267036"/>
            <a:ext cx="3003306" cy="5554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6E69B8-D899-AAE0-640D-A339A6725A23}"/>
              </a:ext>
            </a:extLst>
          </p:cNvPr>
          <p:cNvSpPr txBox="1"/>
          <p:nvPr/>
        </p:nvSpPr>
        <p:spPr>
          <a:xfrm>
            <a:off x="5620748" y="642939"/>
            <a:ext cx="4916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Extraordinary help from DOE, ORNL, RIKEN</a:t>
            </a:r>
            <a:br>
              <a:rPr lang="en-US" dirty="0"/>
            </a:br>
            <a:r>
              <a:rPr lang="en-US" dirty="0"/>
              <a:t>for source material and preparation</a:t>
            </a:r>
          </a:p>
        </p:txBody>
      </p:sp>
      <p:pic>
        <p:nvPicPr>
          <p:cNvPr id="7" name="Picture 2" descr="500 milligrams of the rare isotope ruthenium-96">
            <a:extLst>
              <a:ext uri="{FF2B5EF4-FFF2-40B4-BE49-F238E27FC236}">
                <a16:creationId xmlns:a16="http://schemas.microsoft.com/office/drawing/2014/main" id="{D0914138-D29C-A057-9DDE-F0B597E68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151" y="1765667"/>
            <a:ext cx="14541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DF9E9E-878B-8BEF-7DF1-C0C9C7E446D3}"/>
              </a:ext>
            </a:extLst>
          </p:cNvPr>
          <p:cNvSpPr txBox="1"/>
          <p:nvPr/>
        </p:nvSpPr>
        <p:spPr>
          <a:xfrm>
            <a:off x="8826151" y="63246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Ru isotopes</a:t>
            </a:r>
          </a:p>
        </p:txBody>
      </p:sp>
    </p:spTree>
    <p:extLst>
      <p:ext uri="{BB962C8B-B14F-4D97-AF65-F5344CB8AC3E}">
        <p14:creationId xmlns:p14="http://schemas.microsoft.com/office/powerpoint/2010/main" val="825871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5416F-D391-08A2-18CA-9730CABE0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DF7C5-D0FF-3CDD-1AC8-462E9F366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Run-18 Zr+Zr/Ru+Ru at 100 GeV/nucleon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E6E73-2533-404C-0946-C5731B4B4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1DDB90-48D4-7642-5E5B-CE4CB0238C9F}"/>
              </a:ext>
            </a:extLst>
          </p:cNvPr>
          <p:cNvSpPr txBox="1"/>
          <p:nvPr/>
        </p:nvSpPr>
        <p:spPr>
          <a:xfrm>
            <a:off x="8624111" y="1329178"/>
            <a:ext cx="3373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/>
                <a:cs typeface="Arial"/>
              </a:rPr>
              <a:t>Run Coordinator: Greg Marr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paper: IPAC 2019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32268D-62AE-CFFF-963A-50D017B1F7E6}"/>
              </a:ext>
            </a:extLst>
          </p:cNvPr>
          <p:cNvGrpSpPr/>
          <p:nvPr/>
        </p:nvGrpSpPr>
        <p:grpSpPr>
          <a:xfrm>
            <a:off x="1690140" y="2100842"/>
            <a:ext cx="7758430" cy="5145653"/>
            <a:chOff x="76200" y="1636147"/>
            <a:chExt cx="7758430" cy="51456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6EFCC3-91EE-2EE9-EB70-9677D05E9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636147"/>
              <a:ext cx="7758430" cy="514565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3CBF8F-6213-28EA-F2B6-2CD7F359B2D8}"/>
                </a:ext>
              </a:extLst>
            </p:cNvPr>
            <p:cNvSpPr txBox="1"/>
            <p:nvPr/>
          </p:nvSpPr>
          <p:spPr>
            <a:xfrm>
              <a:off x="762000" y="1820813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Zr+Zr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2A461-EE06-31B5-F4FB-88A28594EDC5}"/>
                </a:ext>
              </a:extLst>
            </p:cNvPr>
            <p:cNvSpPr txBox="1"/>
            <p:nvPr/>
          </p:nvSpPr>
          <p:spPr>
            <a:xfrm>
              <a:off x="1605377" y="1981200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Ru+Ru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A43BBA-9219-4A2C-BFC3-8C9A97AE9E57}"/>
                </a:ext>
              </a:extLst>
            </p:cNvPr>
            <p:cNvSpPr txBox="1"/>
            <p:nvPr/>
          </p:nvSpPr>
          <p:spPr>
            <a:xfrm>
              <a:off x="2486818" y="1833289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Zr+Zr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31FB53-02FA-6256-1492-F58DBC6A970B}"/>
                </a:ext>
              </a:extLst>
            </p:cNvPr>
            <p:cNvSpPr txBox="1"/>
            <p:nvPr/>
          </p:nvSpPr>
          <p:spPr>
            <a:xfrm>
              <a:off x="3591754" y="1981200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Ru+Ru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383E4D-D8F7-3399-1B35-9F91BEB2FA71}"/>
                </a:ext>
              </a:extLst>
            </p:cNvPr>
            <p:cNvSpPr txBox="1"/>
            <p:nvPr/>
          </p:nvSpPr>
          <p:spPr>
            <a:xfrm>
              <a:off x="4478368" y="1981200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Ru+Ru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B467D2-C7AE-0DE2-9135-0816B9916BDD}"/>
                </a:ext>
              </a:extLst>
            </p:cNvPr>
            <p:cNvSpPr txBox="1"/>
            <p:nvPr/>
          </p:nvSpPr>
          <p:spPr>
            <a:xfrm>
              <a:off x="5193442" y="1854030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Zr+Zr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E6472A-98A1-BAC6-AE3C-F84C2BFA8EBA}"/>
                </a:ext>
              </a:extLst>
            </p:cNvPr>
            <p:cNvSpPr txBox="1"/>
            <p:nvPr/>
          </p:nvSpPr>
          <p:spPr>
            <a:xfrm>
              <a:off x="5948777" y="1981200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Ru+Ru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C05A76-7ED7-C02C-657D-F410703A84E3}"/>
                </a:ext>
              </a:extLst>
            </p:cNvPr>
            <p:cNvSpPr txBox="1"/>
            <p:nvPr/>
          </p:nvSpPr>
          <p:spPr>
            <a:xfrm>
              <a:off x="6755402" y="1904000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Zr+Zr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CF80358-3CF9-1DC0-E038-471E2658BFCE}"/>
              </a:ext>
            </a:extLst>
          </p:cNvPr>
          <p:cNvSpPr txBox="1"/>
          <p:nvPr/>
        </p:nvSpPr>
        <p:spPr>
          <a:xfrm>
            <a:off x="4523284" y="2872665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CeC PoP</a:t>
            </a:r>
            <a:br>
              <a:rPr lang="en-US" dirty="0"/>
            </a:br>
            <a:r>
              <a:rPr lang="en-US" dirty="0"/>
              <a:t>dedicated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1F097D-0B17-A703-7597-65E04A1A91F5}"/>
              </a:ext>
            </a:extLst>
          </p:cNvPr>
          <p:cNvSpPr txBox="1"/>
          <p:nvPr/>
        </p:nvSpPr>
        <p:spPr>
          <a:xfrm>
            <a:off x="5211902" y="3531600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scheduled</a:t>
            </a:r>
            <a:br>
              <a:rPr lang="en-US" dirty="0"/>
            </a:br>
            <a:r>
              <a:rPr lang="en-US" dirty="0"/>
              <a:t>maintenance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3406CE-BF50-7F37-6D3B-83C6E094EB0A}"/>
              </a:ext>
            </a:extLst>
          </p:cNvPr>
          <p:cNvCxnSpPr>
            <a:cxnSpLocks/>
          </p:cNvCxnSpPr>
          <p:nvPr/>
        </p:nvCxnSpPr>
        <p:spPr bwMode="auto">
          <a:xfrm flipV="1">
            <a:off x="5053124" y="2449810"/>
            <a:ext cx="0" cy="42285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DAD8FE-24FF-5CD6-C6EE-6CE95482659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906982" y="2489476"/>
            <a:ext cx="1128" cy="101781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E8BAAE6-0908-7956-EF5D-4B92F8A89318}"/>
              </a:ext>
            </a:extLst>
          </p:cNvPr>
          <p:cNvSpPr txBox="1"/>
          <p:nvPr/>
        </p:nvSpPr>
        <p:spPr>
          <a:xfrm>
            <a:off x="304319" y="1314433"/>
            <a:ext cx="81676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Store-by-store species change and flat luminosity of 21.5×10</a:t>
            </a:r>
            <a:r>
              <a:rPr lang="en-US" sz="2000" baseline="30000" dirty="0">
                <a:solidFill>
                  <a:srgbClr val="0432FF"/>
                </a:solidFill>
              </a:rPr>
              <a:t>26</a:t>
            </a:r>
            <a:r>
              <a:rPr lang="en-US" sz="2000" dirty="0">
                <a:solidFill>
                  <a:srgbClr val="0432FF"/>
                </a:solidFill>
              </a:rPr>
              <a:t> cm</a:t>
            </a:r>
            <a:r>
              <a:rPr lang="en-US" sz="2000" baseline="30000" dirty="0">
                <a:solidFill>
                  <a:srgbClr val="0432FF"/>
                </a:solidFill>
              </a:rPr>
              <a:t>-2</a:t>
            </a:r>
            <a:r>
              <a:rPr lang="en-US" sz="2000" dirty="0">
                <a:solidFill>
                  <a:srgbClr val="0432FF"/>
                </a:solidFill>
              </a:rPr>
              <a:t>s</a:t>
            </a:r>
            <a:r>
              <a:rPr lang="en-US" sz="2000" baseline="30000" dirty="0">
                <a:solidFill>
                  <a:srgbClr val="0432FF"/>
                </a:solidFill>
              </a:rPr>
              <a:t>-1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432FF"/>
                </a:solidFill>
              </a:rPr>
              <a:t>20 h nominal store length </a:t>
            </a:r>
            <a:r>
              <a:rPr lang="en-US" sz="1400" dirty="0">
                <a:solidFill>
                  <a:srgbClr val="0432FF"/>
                </a:solidFill>
              </a:rPr>
              <a:t>(WEEK: 30-Apr-18 to 07-May-18)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28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331F1-52E8-8A23-4435-541458232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BE410-B5A6-8233-F1A9-55A8236D8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" y="174809"/>
            <a:ext cx="9911080" cy="820271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r>
              <a:rPr lang="en-US" sz="2800" dirty="0"/>
              <a:t>Low-Energy RHIC electron Cooling (LEReC)  for the</a:t>
            </a:r>
            <a:br>
              <a:rPr lang="en-US" sz="2800" dirty="0"/>
            </a:br>
            <a:r>
              <a:rPr lang="en-US" sz="2800" dirty="0"/>
              <a:t>Beam Energy Scan I and II (BES-I, II)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Untitled.tiff">
            <a:extLst>
              <a:ext uri="{FF2B5EF4-FFF2-40B4-BE49-F238E27FC236}">
                <a16:creationId xmlns:a16="http://schemas.microsoft.com/office/drawing/2014/main" id="{527AAED2-5859-8CBA-02AF-584650A76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2" y="1165082"/>
            <a:ext cx="8336224" cy="5041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388041-9E3F-8241-42A3-4BE29DE4D661}"/>
              </a:ext>
            </a:extLst>
          </p:cNvPr>
          <p:cNvSpPr txBox="1"/>
          <p:nvPr/>
        </p:nvSpPr>
        <p:spPr bwMode="auto">
          <a:xfrm>
            <a:off x="276862" y="6206922"/>
            <a:ext cx="604439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[2015 NSAC Long Range Plan for Nuclear Science]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2F432-3E42-A79C-2B7F-219B97B8F877}"/>
              </a:ext>
            </a:extLst>
          </p:cNvPr>
          <p:cNvSpPr txBox="1"/>
          <p:nvPr/>
        </p:nvSpPr>
        <p:spPr>
          <a:xfrm>
            <a:off x="4950145" y="2868014"/>
            <a:ext cx="3148619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BES-I in 2010/11/14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BES-II: 10x increase</a:t>
            </a:r>
            <a:br>
              <a:rPr lang="en-US" sz="2000" dirty="0"/>
            </a:br>
            <a:r>
              <a:rPr lang="en-US" sz="2000" dirty="0"/>
              <a:t>in the number of events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E842C-E89E-758E-62EA-B171F4AA46C8}"/>
              </a:ext>
            </a:extLst>
          </p:cNvPr>
          <p:cNvSpPr txBox="1">
            <a:spLocks/>
          </p:cNvSpPr>
          <p:nvPr/>
        </p:nvSpPr>
        <p:spPr>
          <a:xfrm>
            <a:off x="8613086" y="1365137"/>
            <a:ext cx="3302000" cy="50418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Au+Au collisions</a:t>
            </a:r>
            <a:br>
              <a:rPr lang="en-US" sz="2400" dirty="0"/>
            </a:br>
            <a:r>
              <a:rPr lang="en-US" sz="2400" dirty="0"/>
              <a:t>down to 3.85 GeV/n </a:t>
            </a:r>
            <a:br>
              <a:rPr lang="en-US" sz="2400" dirty="0"/>
            </a:br>
            <a:r>
              <a:rPr lang="en-US" sz="1800" dirty="0"/>
              <a:t>(40% of </a:t>
            </a:r>
            <a:r>
              <a:rPr lang="en-US" sz="1800" dirty="0" err="1"/>
              <a:t>CoM</a:t>
            </a:r>
            <a:r>
              <a:rPr lang="en-US" sz="1800" dirty="0"/>
              <a:t> energy at </a:t>
            </a:r>
            <a:br>
              <a:rPr lang="en-US" sz="1800" dirty="0"/>
            </a:br>
            <a:r>
              <a:rPr lang="en-US" sz="1800" dirty="0"/>
              <a:t>nominal injection)</a:t>
            </a:r>
          </a:p>
          <a:p>
            <a:pPr marL="0" indent="0">
              <a:buNone/>
            </a:pPr>
            <a:r>
              <a:rPr lang="en-US" sz="1800" dirty="0"/>
              <a:t>Luminosity really low: </a:t>
            </a:r>
          </a:p>
          <a:p>
            <a:r>
              <a:rPr lang="en-US" sz="1800" dirty="0">
                <a:solidFill>
                  <a:srgbClr val="0432FF"/>
                </a:solidFill>
              </a:rPr>
              <a:t>Space charge</a:t>
            </a:r>
          </a:p>
          <a:p>
            <a:r>
              <a:rPr lang="en-US" sz="1800" dirty="0" err="1">
                <a:solidFill>
                  <a:srgbClr val="0432FF"/>
                </a:solidFill>
              </a:rPr>
              <a:t>Intrabeam</a:t>
            </a:r>
            <a:r>
              <a:rPr lang="en-US" sz="1800" dirty="0">
                <a:solidFill>
                  <a:srgbClr val="0432FF"/>
                </a:solidFill>
              </a:rPr>
              <a:t> scattering</a:t>
            </a:r>
          </a:p>
          <a:p>
            <a:r>
              <a:rPr lang="en-US" sz="1800" dirty="0">
                <a:solidFill>
                  <a:srgbClr val="0432FF"/>
                </a:solidFill>
              </a:rPr>
              <a:t>Magnetic field errors 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dirty="0">
                <a:solidFill>
                  <a:srgbClr val="0432FF"/>
                </a:solidFill>
              </a:rPr>
              <a:t>(also time dependent)</a:t>
            </a:r>
          </a:p>
          <a:p>
            <a:r>
              <a:rPr lang="en-US" sz="1800" dirty="0">
                <a:solidFill>
                  <a:srgbClr val="0432FF"/>
                </a:solidFill>
              </a:rPr>
              <a:t>Large beam with losses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BES-II goal of 4x luminosity</a:t>
            </a:r>
            <a:br>
              <a:rPr lang="en-US" sz="1800" dirty="0"/>
            </a:br>
            <a:r>
              <a:rPr lang="en-US" sz="1800" dirty="0"/>
              <a:t>over 3.85 – 9.8 GeV/n </a:t>
            </a:r>
            <a:br>
              <a:rPr lang="en-US" sz="1800" dirty="0"/>
            </a:br>
            <a:r>
              <a:rPr lang="en-US" sz="1400" dirty="0"/>
              <a:t>(highest energy is nominal injection)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=&gt; Designed cooler for 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     2 lowest energies</a:t>
            </a:r>
          </a:p>
          <a:p>
            <a:pPr marL="457200" indent="-45720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516164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2941639"/>
            <a:ext cx="91440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Brace 4"/>
          <p:cNvSpPr/>
          <p:nvPr/>
        </p:nvSpPr>
        <p:spPr>
          <a:xfrm rot="16200000">
            <a:off x="2930526" y="3279776"/>
            <a:ext cx="174625" cy="1584325"/>
          </a:xfrm>
          <a:prstGeom prst="leftBrace">
            <a:avLst>
              <a:gd name="adj1" fmla="val 0"/>
              <a:gd name="adj2" fmla="val 50000"/>
            </a:avLst>
          </a:prstGeom>
          <a:solidFill>
            <a:srgbClr val="00B0F0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2238375" y="4157663"/>
            <a:ext cx="1498600" cy="4318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COOLING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in Blue RHIC ring</a:t>
            </a:r>
          </a:p>
        </p:txBody>
      </p:sp>
      <p:sp>
        <p:nvSpPr>
          <p:cNvPr id="7" name="Left Brace 6"/>
          <p:cNvSpPr/>
          <p:nvPr/>
        </p:nvSpPr>
        <p:spPr>
          <a:xfrm rot="16200000" flipH="1">
            <a:off x="2876551" y="2486026"/>
            <a:ext cx="222250" cy="1571625"/>
          </a:xfrm>
          <a:prstGeom prst="leftBrac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2312988" y="2728913"/>
            <a:ext cx="1479550" cy="431800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COOLING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in Yellow RHIC ring</a:t>
            </a:r>
          </a:p>
        </p:txBody>
      </p:sp>
      <p:sp>
        <p:nvSpPr>
          <p:cNvPr id="3079" name="TextBox 16"/>
          <p:cNvSpPr txBox="1">
            <a:spLocks noChangeArrowheads="1"/>
          </p:cNvSpPr>
          <p:nvPr/>
        </p:nvSpPr>
        <p:spPr bwMode="auto">
          <a:xfrm>
            <a:off x="5349875" y="5008563"/>
            <a:ext cx="1055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High-Power Beam Dump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873750" y="4062413"/>
            <a:ext cx="0" cy="933450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1" name="TextBox 19"/>
          <p:cNvSpPr txBox="1">
            <a:spLocks noChangeArrowheads="1"/>
          </p:cNvSpPr>
          <p:nvPr/>
        </p:nvSpPr>
        <p:spPr bwMode="auto">
          <a:xfrm>
            <a:off x="4295775" y="5006976"/>
            <a:ext cx="1054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Extraction beam line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214814" y="4171158"/>
            <a:ext cx="406400" cy="1204912"/>
          </a:xfrm>
          <a:prstGeom prst="straightConnector1">
            <a:avLst/>
          </a:prstGeom>
          <a:ln w="222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4749801" y="3984625"/>
            <a:ext cx="430213" cy="1022350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4" name="TextBox 26"/>
          <p:cNvSpPr txBox="1">
            <a:spLocks noChangeArrowheads="1"/>
          </p:cNvSpPr>
          <p:nvPr/>
        </p:nvSpPr>
        <p:spPr bwMode="auto">
          <a:xfrm>
            <a:off x="9445625" y="3536951"/>
            <a:ext cx="679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DC </a:t>
            </a:r>
            <a:br>
              <a:rPr lang="en-US" altLang="en-US" sz="1200" b="1"/>
            </a:br>
            <a:r>
              <a:rPr lang="en-US" altLang="en-US" sz="1200" b="1"/>
              <a:t>e</a:t>
            </a:r>
            <a:r>
              <a:rPr lang="en-US" altLang="en-US" sz="1200" b="1" baseline="30000"/>
              <a:t>-</a:t>
            </a:r>
            <a:r>
              <a:rPr lang="en-US" altLang="en-US" sz="1200" b="1"/>
              <a:t> Gun</a:t>
            </a:r>
          </a:p>
        </p:txBody>
      </p:sp>
      <p:sp>
        <p:nvSpPr>
          <p:cNvPr id="3085" name="TextBox 27"/>
          <p:cNvSpPr txBox="1">
            <a:spLocks noChangeArrowheads="1"/>
          </p:cNvSpPr>
          <p:nvPr/>
        </p:nvSpPr>
        <p:spPr bwMode="auto">
          <a:xfrm>
            <a:off x="8991600" y="1219201"/>
            <a:ext cx="793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704 MHz SRF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Booster Cavity</a:t>
            </a:r>
          </a:p>
        </p:txBody>
      </p:sp>
      <p:sp>
        <p:nvSpPr>
          <p:cNvPr id="3086" name="TextBox 28"/>
          <p:cNvSpPr txBox="1">
            <a:spLocks noChangeArrowheads="1"/>
          </p:cNvSpPr>
          <p:nvPr/>
        </p:nvSpPr>
        <p:spPr bwMode="auto">
          <a:xfrm>
            <a:off x="8382000" y="2105026"/>
            <a:ext cx="1055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2.1 GHz </a:t>
            </a:r>
            <a:br>
              <a:rPr lang="en-US" altLang="en-US" sz="1200" b="1"/>
            </a:br>
            <a:r>
              <a:rPr lang="en-US" altLang="en-US" sz="1200" b="1"/>
              <a:t>Cu Cavity</a:t>
            </a:r>
          </a:p>
        </p:txBody>
      </p:sp>
      <p:cxnSp>
        <p:nvCxnSpPr>
          <p:cNvPr id="30" name="Straight Arrow Connector 29"/>
          <p:cNvCxnSpPr>
            <a:stCxn id="3086" idx="2"/>
          </p:cNvCxnSpPr>
          <p:nvPr/>
        </p:nvCxnSpPr>
        <p:spPr>
          <a:xfrm>
            <a:off x="8910639" y="2565401"/>
            <a:ext cx="155575" cy="722313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88" name="TextBox 31"/>
          <p:cNvSpPr txBox="1">
            <a:spLocks noChangeArrowheads="1"/>
          </p:cNvSpPr>
          <p:nvPr/>
        </p:nvSpPr>
        <p:spPr bwMode="auto">
          <a:xfrm>
            <a:off x="6373814" y="2284414"/>
            <a:ext cx="1055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9 MHz </a:t>
            </a:r>
            <a:br>
              <a:rPr lang="en-US" altLang="en-US" sz="1200" b="1"/>
            </a:br>
            <a:r>
              <a:rPr lang="en-US" altLang="en-US" sz="1200" b="1"/>
              <a:t>Cu Cavity</a:t>
            </a:r>
          </a:p>
        </p:txBody>
      </p:sp>
      <p:sp>
        <p:nvSpPr>
          <p:cNvPr id="3089" name="TextBox 32"/>
          <p:cNvSpPr txBox="1">
            <a:spLocks noChangeArrowheads="1"/>
          </p:cNvSpPr>
          <p:nvPr/>
        </p:nvSpPr>
        <p:spPr bwMode="auto">
          <a:xfrm>
            <a:off x="5029200" y="2227263"/>
            <a:ext cx="1055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704 MHz </a:t>
            </a:r>
            <a:br>
              <a:rPr lang="en-US" altLang="en-US" sz="1200" b="1" dirty="0"/>
            </a:br>
            <a:r>
              <a:rPr lang="en-US" altLang="en-US" sz="1200" b="1" dirty="0"/>
              <a:t>Cu Cavity</a:t>
            </a:r>
          </a:p>
        </p:txBody>
      </p:sp>
      <p:cxnSp>
        <p:nvCxnSpPr>
          <p:cNvPr id="34" name="Straight Arrow Connector 33"/>
          <p:cNvCxnSpPr>
            <a:stCxn id="3089" idx="2"/>
          </p:cNvCxnSpPr>
          <p:nvPr/>
        </p:nvCxnSpPr>
        <p:spPr>
          <a:xfrm>
            <a:off x="5557838" y="2689225"/>
            <a:ext cx="0" cy="509588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900863" y="2768600"/>
            <a:ext cx="0" cy="458788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85" idx="2"/>
          </p:cNvCxnSpPr>
          <p:nvPr/>
        </p:nvCxnSpPr>
        <p:spPr>
          <a:xfrm>
            <a:off x="9388475" y="2049464"/>
            <a:ext cx="0" cy="1036637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93" name="TextBox 45"/>
          <p:cNvSpPr txBox="1">
            <a:spLocks noChangeArrowheads="1"/>
          </p:cNvSpPr>
          <p:nvPr/>
        </p:nvSpPr>
        <p:spPr bwMode="auto">
          <a:xfrm>
            <a:off x="7167035" y="1879947"/>
            <a:ext cx="1101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Injection beam dump</a:t>
            </a:r>
          </a:p>
        </p:txBody>
      </p:sp>
      <p:cxnSp>
        <p:nvCxnSpPr>
          <p:cNvPr id="47" name="Straight Arrow Connector 46"/>
          <p:cNvCxnSpPr>
            <a:cxnSpLocks/>
          </p:cNvCxnSpPr>
          <p:nvPr/>
        </p:nvCxnSpPr>
        <p:spPr>
          <a:xfrm>
            <a:off x="7763934" y="2360614"/>
            <a:ext cx="160867" cy="542925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5" name="TextBox 50"/>
          <p:cNvSpPr txBox="1">
            <a:spLocks noChangeArrowheads="1"/>
          </p:cNvSpPr>
          <p:nvPr/>
        </p:nvSpPr>
        <p:spPr bwMode="auto">
          <a:xfrm>
            <a:off x="3011488" y="1811338"/>
            <a:ext cx="1435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RF Diagnostic Beamline</a:t>
            </a:r>
          </a:p>
        </p:txBody>
      </p:sp>
      <p:cxnSp>
        <p:nvCxnSpPr>
          <p:cNvPr id="52" name="Straight Arrow Connector 51"/>
          <p:cNvCxnSpPr>
            <a:stCxn id="3095" idx="2"/>
          </p:cNvCxnSpPr>
          <p:nvPr/>
        </p:nvCxnSpPr>
        <p:spPr>
          <a:xfrm>
            <a:off x="3729038" y="2273301"/>
            <a:ext cx="385762" cy="1109663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7" name="TextBox 53"/>
          <p:cNvSpPr txBox="1">
            <a:spLocks noChangeArrowheads="1"/>
          </p:cNvSpPr>
          <p:nvPr/>
        </p:nvSpPr>
        <p:spPr bwMode="auto">
          <a:xfrm>
            <a:off x="4930776" y="3521076"/>
            <a:ext cx="14573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RHIC TRIPLET</a:t>
            </a:r>
          </a:p>
        </p:txBody>
      </p:sp>
      <p:sp>
        <p:nvSpPr>
          <p:cNvPr id="3098" name="TextBox 54"/>
          <p:cNvSpPr txBox="1">
            <a:spLocks noChangeArrowheads="1"/>
          </p:cNvSpPr>
          <p:nvPr/>
        </p:nvSpPr>
        <p:spPr bwMode="auto">
          <a:xfrm>
            <a:off x="7580314" y="3540125"/>
            <a:ext cx="9032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RHIC  DX</a:t>
            </a:r>
          </a:p>
        </p:txBody>
      </p:sp>
      <p:sp>
        <p:nvSpPr>
          <p:cNvPr id="3099" name="TextBox 55"/>
          <p:cNvSpPr txBox="1">
            <a:spLocks noChangeArrowheads="1"/>
          </p:cNvSpPr>
          <p:nvPr/>
        </p:nvSpPr>
        <p:spPr bwMode="auto">
          <a:xfrm>
            <a:off x="1581151" y="4905376"/>
            <a:ext cx="898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180°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Bending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Magnet</a:t>
            </a:r>
          </a:p>
        </p:txBody>
      </p:sp>
      <p:cxnSp>
        <p:nvCxnSpPr>
          <p:cNvPr id="57" name="Straight Arrow Connector 56"/>
          <p:cNvCxnSpPr>
            <a:stCxn id="3099" idx="0"/>
          </p:cNvCxnSpPr>
          <p:nvPr/>
        </p:nvCxnSpPr>
        <p:spPr>
          <a:xfrm flipH="1" flipV="1">
            <a:off x="2030413" y="3798889"/>
            <a:ext cx="0" cy="1106487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ight Arrow 58"/>
          <p:cNvSpPr/>
          <p:nvPr/>
        </p:nvSpPr>
        <p:spPr>
          <a:xfrm rot="10800000" flipV="1">
            <a:off x="7239001" y="3086101"/>
            <a:ext cx="430213" cy="149225"/>
          </a:xfrm>
          <a:prstGeom prst="rightArrow">
            <a:avLst>
              <a:gd name="adj1" fmla="val 50000"/>
              <a:gd name="adj2" fmla="val 884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306951" y="2761091"/>
            <a:ext cx="364202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b="1" baseline="300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</a:p>
        </p:txBody>
      </p:sp>
      <p:sp>
        <p:nvSpPr>
          <p:cNvPr id="61" name="Right Arrow 60"/>
          <p:cNvSpPr/>
          <p:nvPr/>
        </p:nvSpPr>
        <p:spPr>
          <a:xfrm flipV="1">
            <a:off x="3135313" y="3835401"/>
            <a:ext cx="431800" cy="149225"/>
          </a:xfrm>
          <a:prstGeom prst="rightArrow">
            <a:avLst>
              <a:gd name="adj1" fmla="val 50000"/>
              <a:gd name="adj2" fmla="val 884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715100" y="3648281"/>
            <a:ext cx="364202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b="1" baseline="300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</a:p>
        </p:txBody>
      </p:sp>
      <p:sp>
        <p:nvSpPr>
          <p:cNvPr id="64" name="Right Arrow 63"/>
          <p:cNvSpPr/>
          <p:nvPr/>
        </p:nvSpPr>
        <p:spPr>
          <a:xfrm rot="10800000" flipV="1">
            <a:off x="6750050" y="3578225"/>
            <a:ext cx="196850" cy="82550"/>
          </a:xfrm>
          <a:prstGeom prst="rightArrow">
            <a:avLst>
              <a:gd name="adj1" fmla="val 50000"/>
              <a:gd name="adj2" fmla="val 88400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ight Arrow 64"/>
          <p:cNvSpPr/>
          <p:nvPr/>
        </p:nvSpPr>
        <p:spPr>
          <a:xfrm rot="10800000" flipV="1">
            <a:off x="4513263" y="3575050"/>
            <a:ext cx="196850" cy="82550"/>
          </a:xfrm>
          <a:prstGeom prst="rightArrow">
            <a:avLst>
              <a:gd name="adj1" fmla="val 50000"/>
              <a:gd name="adj2" fmla="val 88400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ight Arrow 65"/>
          <p:cNvSpPr/>
          <p:nvPr/>
        </p:nvSpPr>
        <p:spPr>
          <a:xfrm flipV="1">
            <a:off x="4510088" y="3695700"/>
            <a:ext cx="196850" cy="82550"/>
          </a:xfrm>
          <a:prstGeom prst="rightArrow">
            <a:avLst>
              <a:gd name="adj1" fmla="val 50000"/>
              <a:gd name="adj2" fmla="val 88400"/>
            </a:avLst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ight Arrow 66"/>
          <p:cNvSpPr/>
          <p:nvPr/>
        </p:nvSpPr>
        <p:spPr>
          <a:xfrm flipV="1">
            <a:off x="6762750" y="3659188"/>
            <a:ext cx="196850" cy="82550"/>
          </a:xfrm>
          <a:prstGeom prst="rightArrow">
            <a:avLst>
              <a:gd name="adj1" fmla="val 50000"/>
              <a:gd name="adj2" fmla="val 88400"/>
            </a:avLst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10800000" flipV="1">
            <a:off x="2751138" y="3425826"/>
            <a:ext cx="430212" cy="149225"/>
          </a:xfrm>
          <a:prstGeom prst="rightArrow">
            <a:avLst>
              <a:gd name="adj1" fmla="val 50000"/>
              <a:gd name="adj2" fmla="val 884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48013" y="3230563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b="1" baseline="300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  <a:endParaRPr lang="en-US" dirty="0"/>
          </a:p>
        </p:txBody>
      </p:sp>
      <p:sp>
        <p:nvSpPr>
          <p:cNvPr id="3112" name="TextBox 15"/>
          <p:cNvSpPr txBox="1">
            <a:spLocks noChangeArrowheads="1"/>
          </p:cNvSpPr>
          <p:nvPr/>
        </p:nvSpPr>
        <p:spPr bwMode="auto">
          <a:xfrm>
            <a:off x="2590801" y="5670550"/>
            <a:ext cx="18272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* </a:t>
            </a:r>
            <a:r>
              <a:rPr lang="en-US" altLang="en-US" sz="1100">
                <a:solidFill>
                  <a:srgbClr val="FF0000"/>
                </a:solidFill>
              </a:rPr>
              <a:t>NOT to scale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10167939" y="2049464"/>
            <a:ext cx="103186" cy="1063625"/>
          </a:xfrm>
          <a:prstGeom prst="straightConnector1">
            <a:avLst/>
          </a:prstGeom>
          <a:ln w="22225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15" name="TextBox 67"/>
          <p:cNvSpPr txBox="1">
            <a:spLocks noChangeArrowheads="1"/>
          </p:cNvSpPr>
          <p:nvPr/>
        </p:nvSpPr>
        <p:spPr bwMode="auto">
          <a:xfrm>
            <a:off x="9887821" y="1396207"/>
            <a:ext cx="793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Cathode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loading system</a:t>
            </a:r>
          </a:p>
        </p:txBody>
      </p:sp>
      <p:grpSp>
        <p:nvGrpSpPr>
          <p:cNvPr id="3116" name="Group 75"/>
          <p:cNvGrpSpPr>
            <a:grpSpLocks/>
          </p:cNvGrpSpPr>
          <p:nvPr/>
        </p:nvGrpSpPr>
        <p:grpSpPr bwMode="auto">
          <a:xfrm>
            <a:off x="6575425" y="4589463"/>
            <a:ext cx="4046538" cy="1263650"/>
            <a:chOff x="5051509" y="4589313"/>
            <a:chExt cx="4046261" cy="1264261"/>
          </a:xfrm>
        </p:grpSpPr>
        <p:pic>
          <p:nvPicPr>
            <p:cNvPr id="312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669" y="4648291"/>
              <a:ext cx="382504" cy="118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25" name="TextBox 1"/>
            <p:cNvSpPr txBox="1">
              <a:spLocks noChangeArrowheads="1"/>
            </p:cNvSpPr>
            <p:nvPr/>
          </p:nvSpPr>
          <p:spPr bwMode="auto">
            <a:xfrm>
              <a:off x="5333716" y="4628150"/>
              <a:ext cx="130741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LF solenoid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HF solenoid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Transport solenoid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ERL solenoid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5051509" y="4589313"/>
              <a:ext cx="3919270" cy="1264261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3127" name="TextBox 1"/>
            <p:cNvSpPr txBox="1">
              <a:spLocks noChangeArrowheads="1"/>
            </p:cNvSpPr>
            <p:nvPr/>
          </p:nvSpPr>
          <p:spPr bwMode="auto">
            <a:xfrm>
              <a:off x="6799985" y="4621278"/>
              <a:ext cx="129510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Quad corrector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Trim corrector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Corrector 3.8 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Corrector 6.0 ID</a:t>
              </a:r>
            </a:p>
          </p:txBody>
        </p:sp>
        <p:pic>
          <p:nvPicPr>
            <p:cNvPr id="31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9644" y="4724401"/>
              <a:ext cx="204411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1978" y="4762500"/>
              <a:ext cx="144496" cy="990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30" name="TextBox 1"/>
            <p:cNvSpPr txBox="1">
              <a:spLocks noChangeArrowheads="1"/>
            </p:cNvSpPr>
            <p:nvPr/>
          </p:nvSpPr>
          <p:spPr bwMode="auto">
            <a:xfrm>
              <a:off x="8086474" y="4625909"/>
              <a:ext cx="101129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BPM 2.4 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BPM 4.8 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Bellows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Ion pump</a:t>
              </a:r>
            </a:p>
          </p:txBody>
        </p:sp>
      </p:grpSp>
      <p:cxnSp>
        <p:nvCxnSpPr>
          <p:cNvPr id="54" name="Straight Arrow Connector 53"/>
          <p:cNvCxnSpPr>
            <a:stCxn id="3119" idx="2"/>
          </p:cNvCxnSpPr>
          <p:nvPr/>
        </p:nvCxnSpPr>
        <p:spPr>
          <a:xfrm flipH="1">
            <a:off x="4740276" y="2360614"/>
            <a:ext cx="111125" cy="1095375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19" name="Rectangle 3"/>
          <p:cNvSpPr>
            <a:spLocks noChangeArrowheads="1"/>
          </p:cNvSpPr>
          <p:nvPr/>
        </p:nvSpPr>
        <p:spPr bwMode="auto">
          <a:xfrm>
            <a:off x="4395789" y="1898651"/>
            <a:ext cx="911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Merger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 Beamline</a:t>
            </a:r>
          </a:p>
        </p:txBody>
      </p:sp>
      <p:sp>
        <p:nvSpPr>
          <p:cNvPr id="3120" name="Rectangle 1"/>
          <p:cNvSpPr>
            <a:spLocks noChangeArrowheads="1"/>
          </p:cNvSpPr>
          <p:nvPr/>
        </p:nvSpPr>
        <p:spPr bwMode="auto">
          <a:xfrm>
            <a:off x="5619750" y="1673226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200" b="1" dirty="0"/>
              <a:t>Transport</a:t>
            </a:r>
          </a:p>
          <a:p>
            <a:pPr algn="ctr"/>
            <a:r>
              <a:rPr lang="en-US" altLang="en-US" sz="1200" b="1" dirty="0"/>
              <a:t> Beamline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6248400" y="2135188"/>
            <a:ext cx="0" cy="1149350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22" name="Rectangle 13"/>
          <p:cNvSpPr>
            <a:spLocks noChangeArrowheads="1"/>
          </p:cNvSpPr>
          <p:nvPr/>
        </p:nvSpPr>
        <p:spPr bwMode="auto">
          <a:xfrm>
            <a:off x="3784601" y="1341397"/>
            <a:ext cx="1674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200" b="1" dirty="0"/>
              <a:t>704 MHz </a:t>
            </a:r>
            <a:br>
              <a:rPr lang="en-US" altLang="en-US" sz="1200" b="1" dirty="0"/>
            </a:br>
            <a:r>
              <a:rPr lang="en-US" altLang="en-US" sz="1200" b="1" dirty="0"/>
              <a:t>Cu Deflector Cavity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4332289" y="1760538"/>
            <a:ext cx="117475" cy="1503362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itle 17">
            <a:extLst>
              <a:ext uri="{FF2B5EF4-FFF2-40B4-BE49-F238E27FC236}">
                <a16:creationId xmlns:a16="http://schemas.microsoft.com/office/drawing/2014/main" id="{794F27DE-A3F1-4020-B6CB-97585E0A7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97633"/>
            <a:ext cx="9144000" cy="808037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                                    LEReC Accelerator </a:t>
            </a:r>
            <a:br>
              <a:rPr lang="en-US" sz="2400" dirty="0"/>
            </a:br>
            <a:r>
              <a:rPr lang="en-US" sz="2400" dirty="0"/>
              <a:t>  </a:t>
            </a:r>
            <a:r>
              <a:rPr lang="en-US" sz="2200" b="0" dirty="0"/>
              <a:t>(100 meters of beamlines with the DC Gun, high-power fiber laser, 5 RF</a:t>
            </a:r>
            <a:br>
              <a:rPr lang="en-US" sz="2200" b="0" dirty="0"/>
            </a:br>
            <a:r>
              <a:rPr lang="en-US" sz="2200" b="0" dirty="0"/>
              <a:t>         systems, including one SRF, many magnets and instrumentation)  </a:t>
            </a:r>
          </a:p>
        </p:txBody>
      </p:sp>
    </p:spTree>
    <p:extLst>
      <p:ext uri="{BB962C8B-B14F-4D97-AF65-F5344CB8AC3E}">
        <p14:creationId xmlns:p14="http://schemas.microsoft.com/office/powerpoint/2010/main" val="651685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1FA69-48A8-3188-2631-320F7C44E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199B8-2035-D221-4DC7-633383611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91391"/>
            <a:ext cx="11049000" cy="752475"/>
          </a:xfrm>
        </p:spPr>
        <p:txBody>
          <a:bodyPr>
            <a:normAutofit/>
          </a:bodyPr>
          <a:lstStyle/>
          <a:p>
            <a:r>
              <a:rPr lang="en-US" dirty="0"/>
              <a:t>Low Energy RHIC electron Cooler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ECFC7-322B-08DE-B405-507356292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0875A4-0643-554F-B3B4-3E72AAB13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066" y="1633530"/>
            <a:ext cx="5858933" cy="4033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1F4E83-EBBE-53A0-7B11-309103CA131D}"/>
              </a:ext>
            </a:extLst>
          </p:cNvPr>
          <p:cNvSpPr txBox="1"/>
          <p:nvPr/>
        </p:nvSpPr>
        <p:spPr>
          <a:xfrm>
            <a:off x="2167123" y="5978041"/>
            <a:ext cx="92371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A.V. Fedotov et al., “Experimental demonstration of hadron beam … “, PRL 124, 084801 (2020)]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4C0AAB-41C8-05B5-26C7-1D29DA34A317}"/>
              </a:ext>
            </a:extLst>
          </p:cNvPr>
          <p:cNvSpPr txBox="1"/>
          <p:nvPr/>
        </p:nvSpPr>
        <p:spPr>
          <a:xfrm>
            <a:off x="439530" y="1729794"/>
            <a:ext cx="55372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LEReC operational electron cooler: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utilizes RF-accelerated electron bunches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uses non-magnetized electron beam</a:t>
            </a:r>
            <a:br>
              <a:rPr lang="en-US" sz="2000" dirty="0"/>
            </a:br>
            <a:r>
              <a:rPr lang="en-US" sz="2000" dirty="0"/>
              <a:t>(no magnetization at the cathode and no continuous solenoidal field in cooling section)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LEReC approach to cooling is directly scalable to high-energies – pre-cooler in EIC at injection</a:t>
            </a:r>
          </a:p>
        </p:txBody>
      </p:sp>
    </p:spTree>
    <p:extLst>
      <p:ext uri="{BB962C8B-B14F-4D97-AF65-F5344CB8AC3E}">
        <p14:creationId xmlns:p14="http://schemas.microsoft.com/office/powerpoint/2010/main" val="659531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0493B-30CF-5387-8DB3-BF4B42629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FF1C5-F9BD-10DB-30B8-2B6DFB8D3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85" y="152259"/>
            <a:ext cx="11614046" cy="614075"/>
          </a:xfrm>
        </p:spPr>
        <p:txBody>
          <a:bodyPr>
            <a:normAutofit fontScale="90000"/>
          </a:bodyPr>
          <a:lstStyle/>
          <a:p>
            <a:r>
              <a:rPr lang="en-US" dirty="0"/>
              <a:t>BES-I vs BES-II luminosity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11C04-DF66-396A-D5A0-FD32EAA05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7F58F-A06A-E585-72E4-C7E68529D4A3}"/>
              </a:ext>
            </a:extLst>
          </p:cNvPr>
          <p:cNvSpPr txBox="1"/>
          <p:nvPr/>
        </p:nvSpPr>
        <p:spPr>
          <a:xfrm>
            <a:off x="7595870" y="201689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Coordinator: Chuyu Liu (Run-19 to 21)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3162E2-9A48-45D6-238C-E529CA45D351}"/>
              </a:ext>
            </a:extLst>
          </p:cNvPr>
          <p:cNvGrpSpPr/>
          <p:nvPr/>
        </p:nvGrpSpPr>
        <p:grpSpPr>
          <a:xfrm>
            <a:off x="619684" y="735622"/>
            <a:ext cx="7623114" cy="6127524"/>
            <a:chOff x="1991287" y="735622"/>
            <a:chExt cx="7623114" cy="612752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514612-F88A-2518-666C-EA51ACB015F0}"/>
                </a:ext>
              </a:extLst>
            </p:cNvPr>
            <p:cNvGrpSpPr/>
            <p:nvPr/>
          </p:nvGrpSpPr>
          <p:grpSpPr>
            <a:xfrm>
              <a:off x="1991287" y="766334"/>
              <a:ext cx="7623114" cy="6096812"/>
              <a:chOff x="2072048" y="1796141"/>
              <a:chExt cx="4999904" cy="390797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2271040-B99D-5116-AE75-4C1E0B591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72048" y="1796141"/>
                <a:ext cx="4999904" cy="3907971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E9C61A9-E5F6-112C-79D3-E18CE950CED9}"/>
                  </a:ext>
                </a:extLst>
              </p:cNvPr>
              <p:cNvSpPr/>
              <p:nvPr/>
            </p:nvSpPr>
            <p:spPr>
              <a:xfrm>
                <a:off x="2834114" y="2032878"/>
                <a:ext cx="767443" cy="2993571"/>
              </a:xfrm>
              <a:prstGeom prst="rect">
                <a:avLst/>
              </a:prstGeom>
              <a:solidFill>
                <a:srgbClr val="FFC000">
                  <a:alpha val="2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D98B67F-2720-925F-29DC-269367F7B7F7}"/>
                  </a:ext>
                </a:extLst>
              </p:cNvPr>
              <p:cNvSpPr/>
              <p:nvPr/>
            </p:nvSpPr>
            <p:spPr>
              <a:xfrm>
                <a:off x="5149565" y="2033176"/>
                <a:ext cx="1707152" cy="3000098"/>
              </a:xfrm>
              <a:prstGeom prst="rect">
                <a:avLst/>
              </a:prstGeom>
              <a:solidFill>
                <a:srgbClr val="92D050">
                  <a:alpha val="2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AAA19BD-228F-5362-E3D7-3C0A572C9785}"/>
                  </a:ext>
                </a:extLst>
              </p:cNvPr>
              <p:cNvSpPr/>
              <p:nvPr/>
            </p:nvSpPr>
            <p:spPr>
              <a:xfrm>
                <a:off x="3610806" y="2039702"/>
                <a:ext cx="1534886" cy="2993571"/>
              </a:xfrm>
              <a:prstGeom prst="rect">
                <a:avLst/>
              </a:prstGeom>
              <a:solidFill>
                <a:srgbClr val="00B0F0">
                  <a:alpha val="2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89BE9A-E93E-6C3C-BFB5-D51246A279A6}"/>
                </a:ext>
              </a:extLst>
            </p:cNvPr>
            <p:cNvSpPr txBox="1"/>
            <p:nvPr/>
          </p:nvSpPr>
          <p:spPr>
            <a:xfrm>
              <a:off x="3235874" y="776981"/>
              <a:ext cx="962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3</a:t>
              </a:r>
              <a:r>
                <a:rPr lang="en-US" baseline="30000" dirty="0">
                  <a:solidFill>
                    <a:srgbClr val="FFC000"/>
                  </a:solidFill>
                </a:rPr>
                <a:t>rd</a:t>
              </a:r>
              <a:r>
                <a:rPr lang="en-US" dirty="0">
                  <a:solidFill>
                    <a:srgbClr val="FFC000"/>
                  </a:solidFill>
                </a:rPr>
                <a:t> year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4F5980-DB8C-FF4F-E82A-385BD11A2588}"/>
                </a:ext>
              </a:extLst>
            </p:cNvPr>
            <p:cNvSpPr txBox="1"/>
            <p:nvPr/>
          </p:nvSpPr>
          <p:spPr>
            <a:xfrm>
              <a:off x="7486943" y="766334"/>
              <a:ext cx="946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2D050"/>
                  </a:solidFill>
                </a:rPr>
                <a:t>1</a:t>
              </a:r>
              <a:r>
                <a:rPr lang="en-US" baseline="30000" dirty="0">
                  <a:solidFill>
                    <a:srgbClr val="92D050"/>
                  </a:solidFill>
                </a:rPr>
                <a:t>st</a:t>
              </a:r>
              <a:r>
                <a:rPr lang="en-US" dirty="0">
                  <a:solidFill>
                    <a:srgbClr val="92D050"/>
                  </a:solidFill>
                </a:rPr>
                <a:t> year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E0142C-061C-5A38-886C-EBBEFE5CC0DA}"/>
                </a:ext>
              </a:extLst>
            </p:cNvPr>
            <p:cNvSpPr txBox="1"/>
            <p:nvPr/>
          </p:nvSpPr>
          <p:spPr>
            <a:xfrm>
              <a:off x="4962384" y="735622"/>
              <a:ext cx="995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2</a:t>
              </a:r>
              <a:r>
                <a:rPr lang="en-US" baseline="30000" dirty="0">
                  <a:solidFill>
                    <a:srgbClr val="00B0F0"/>
                  </a:solidFill>
                </a:rPr>
                <a:t>nd</a:t>
              </a:r>
              <a:r>
                <a:rPr lang="en-US" dirty="0">
                  <a:solidFill>
                    <a:srgbClr val="00B0F0"/>
                  </a:solidFill>
                </a:rPr>
                <a:t> year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7F7AD2B-1D59-8DE5-E147-5671721EDF6A}"/>
              </a:ext>
            </a:extLst>
          </p:cNvPr>
          <p:cNvSpPr txBox="1"/>
          <p:nvPr/>
        </p:nvSpPr>
        <p:spPr>
          <a:xfrm>
            <a:off x="8584519" y="1712068"/>
            <a:ext cx="3275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Goal was </a:t>
            </a:r>
          </a:p>
          <a:p>
            <a:endParaRPr lang="en-US" dirty="0"/>
          </a:p>
          <a:p>
            <a:r>
              <a:rPr lang="en-US" i="1" dirty="0" err="1"/>
              <a:t>L</a:t>
            </a:r>
            <a:r>
              <a:rPr lang="en-US" baseline="-25000" dirty="0" err="1"/>
              <a:t>avg</a:t>
            </a:r>
            <a:r>
              <a:rPr lang="en-US" dirty="0"/>
              <a:t> (BES-II) = 4x </a:t>
            </a:r>
            <a:r>
              <a:rPr lang="en-US" i="1" dirty="0" err="1"/>
              <a:t>L</a:t>
            </a:r>
            <a:r>
              <a:rPr lang="en-US" baseline="-25000" dirty="0" err="1"/>
              <a:t>avg</a:t>
            </a:r>
            <a:r>
              <a:rPr lang="en-US" dirty="0"/>
              <a:t> (BES-I) </a:t>
            </a:r>
          </a:p>
        </p:txBody>
      </p:sp>
    </p:spTree>
    <p:extLst>
      <p:ext uri="{BB962C8B-B14F-4D97-AF65-F5344CB8AC3E}">
        <p14:creationId xmlns:p14="http://schemas.microsoft.com/office/powerpoint/2010/main" val="2683115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A57B9-95D3-2E9D-17E1-CCD049FAE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E8672-C7D8-09B8-60CB-5CCCA0CC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885424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81B9B-EF1E-63AA-5A80-FDF056843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34333"/>
            <a:ext cx="11049000" cy="433043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Design – ions, polarized protons, flexibility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Performance evolution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Accelerator Science and Technology legacy</a:t>
            </a:r>
          </a:p>
          <a:p>
            <a:pPr marL="914400" lvl="1" indent="-45720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117DF-8C1D-3B6D-B664-976AE46B9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03186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1981F-B08E-9294-1523-EBCAC5B23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3B50F-018D-9E3B-66C8-F0FC9E69AE8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2F3594-C51E-916B-CE5E-78D6A603C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558D05A-655E-48D6-BEE5-5A6C8F729379}" type="slidenum">
              <a:rPr lang="en-US" smtClean="0"/>
              <a:pPr>
                <a:defRPr/>
              </a:pPr>
              <a:t>30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F88841-FC74-FCBE-E944-9E333EC18C68}"/>
              </a:ext>
            </a:extLst>
          </p:cNvPr>
          <p:cNvSpPr txBox="1"/>
          <p:nvPr/>
        </p:nvSpPr>
        <p:spPr>
          <a:xfrm>
            <a:off x="3299793" y="4925632"/>
            <a:ext cx="7523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RHIC </a:t>
            </a:r>
            <a:r>
              <a:rPr kumimoji="1" lang="en-US" sz="3200" dirty="0">
                <a:solidFill>
                  <a:schemeClr val="tx2"/>
                </a:solidFill>
                <a:latin typeface="Helvetica" charset="0"/>
                <a:cs typeface="Helvetica" charset="0"/>
              </a:rPr>
              <a:t>p</a:t>
            </a:r>
            <a:r>
              <a:rPr kumimoji="1" lang="en-US" sz="3200" dirty="0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+</a:t>
            </a:r>
            <a:r>
              <a:rPr kumimoji="1" lang="en-US" sz="3200" dirty="0">
                <a:solidFill>
                  <a:schemeClr val="tx2"/>
                </a:solidFill>
                <a:latin typeface="Helvetica" charset="0"/>
                <a:cs typeface="Helvetica" charset="0"/>
              </a:rPr>
              <a:t>p</a:t>
            </a:r>
            <a:r>
              <a:rPr kumimoji="1" lang="en-US" sz="3200" dirty="0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 </a:t>
            </a:r>
            <a:r>
              <a:rPr lang="en-US" sz="3200" dirty="0"/>
              <a:t>operation at 100 / 255 GeV</a:t>
            </a:r>
          </a:p>
        </p:txBody>
      </p:sp>
      <p:grpSp>
        <p:nvGrpSpPr>
          <p:cNvPr id="7" name="Group 344">
            <a:extLst>
              <a:ext uri="{FF2B5EF4-FFF2-40B4-BE49-F238E27FC236}">
                <a16:creationId xmlns:a16="http://schemas.microsoft.com/office/drawing/2014/main" id="{31C1FB09-BC58-D965-6E03-EA2F3DDFD284}"/>
              </a:ext>
            </a:extLst>
          </p:cNvPr>
          <p:cNvGrpSpPr>
            <a:grpSpLocks/>
          </p:cNvGrpSpPr>
          <p:nvPr/>
        </p:nvGrpSpPr>
        <p:grpSpPr bwMode="auto">
          <a:xfrm>
            <a:off x="4853781" y="298173"/>
            <a:ext cx="7361238" cy="4191000"/>
            <a:chOff x="528" y="720"/>
            <a:chExt cx="4637" cy="2640"/>
          </a:xfrm>
        </p:grpSpPr>
        <p:sp>
          <p:nvSpPr>
            <p:cNvPr id="10" name="Oval 349">
              <a:extLst>
                <a:ext uri="{FF2B5EF4-FFF2-40B4-BE49-F238E27FC236}">
                  <a16:creationId xmlns:a16="http://schemas.microsoft.com/office/drawing/2014/main" id="{A09306A5-5A72-D1E4-7638-DBB329C2BD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82010">
              <a:off x="4446" y="156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350">
              <a:extLst>
                <a:ext uri="{FF2B5EF4-FFF2-40B4-BE49-F238E27FC236}">
                  <a16:creationId xmlns:a16="http://schemas.microsoft.com/office/drawing/2014/main" id="{7F815075-6EE8-09B6-1D90-2ED2F0AD76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4" y="2724"/>
              <a:ext cx="69" cy="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51">
              <a:extLst>
                <a:ext uri="{FF2B5EF4-FFF2-40B4-BE49-F238E27FC236}">
                  <a16:creationId xmlns:a16="http://schemas.microsoft.com/office/drawing/2014/main" id="{0ABDA2FF-96D6-41AE-D15E-806D5C5C6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1643"/>
              <a:ext cx="292" cy="246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352">
              <a:extLst>
                <a:ext uri="{FF2B5EF4-FFF2-40B4-BE49-F238E27FC236}">
                  <a16:creationId xmlns:a16="http://schemas.microsoft.com/office/drawing/2014/main" id="{ED63FE2D-4415-CF32-9A84-04DC9C931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2" y="788"/>
              <a:ext cx="1153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353">
              <a:extLst>
                <a:ext uri="{FF2B5EF4-FFF2-40B4-BE49-F238E27FC236}">
                  <a16:creationId xmlns:a16="http://schemas.microsoft.com/office/drawing/2014/main" id="{CF6C3ADA-0D80-3889-8298-1ECE06934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" y="1780"/>
              <a:ext cx="64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354">
              <a:extLst>
                <a:ext uri="{FF2B5EF4-FFF2-40B4-BE49-F238E27FC236}">
                  <a16:creationId xmlns:a16="http://schemas.microsoft.com/office/drawing/2014/main" id="{9B405612-3DD5-6D92-2C9E-5AA7B9B77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0" y="2041"/>
              <a:ext cx="643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355">
              <a:extLst>
                <a:ext uri="{FF2B5EF4-FFF2-40B4-BE49-F238E27FC236}">
                  <a16:creationId xmlns:a16="http://schemas.microsoft.com/office/drawing/2014/main" id="{A5A5F766-4BD5-8923-B49D-A8808CEEA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" y="1926"/>
              <a:ext cx="655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Rectangle 357">
              <a:extLst>
                <a:ext uri="{FF2B5EF4-FFF2-40B4-BE49-F238E27FC236}">
                  <a16:creationId xmlns:a16="http://schemas.microsoft.com/office/drawing/2014/main" id="{BA9E16DE-0826-9083-DE6C-E2A93B617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" y="900"/>
              <a:ext cx="21" cy="9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359">
              <a:extLst>
                <a:ext uri="{FF2B5EF4-FFF2-40B4-BE49-F238E27FC236}">
                  <a16:creationId xmlns:a16="http://schemas.microsoft.com/office/drawing/2014/main" id="{65A9FDEF-D3CC-A9BD-D060-169AEA9FC2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1" y="1760"/>
              <a:ext cx="56" cy="36"/>
              <a:chOff x="3140" y="2171"/>
              <a:chExt cx="56" cy="36"/>
            </a:xfrm>
          </p:grpSpPr>
          <p:sp>
            <p:nvSpPr>
              <p:cNvPr id="167" name="Rectangle 360">
                <a:extLst>
                  <a:ext uri="{FF2B5EF4-FFF2-40B4-BE49-F238E27FC236}">
                    <a16:creationId xmlns:a16="http://schemas.microsoft.com/office/drawing/2014/main" id="{4C7139B1-BF18-625B-4E8F-C3280260B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0" y="2184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361">
                <a:extLst>
                  <a:ext uri="{FF2B5EF4-FFF2-40B4-BE49-F238E27FC236}">
                    <a16:creationId xmlns:a16="http://schemas.microsoft.com/office/drawing/2014/main" id="{92B9C67B-73C3-C4D5-5978-97729D530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2171"/>
                <a:ext cx="37" cy="36"/>
              </a:xfrm>
              <a:custGeom>
                <a:avLst/>
                <a:gdLst>
                  <a:gd name="T0" fmla="*/ 0 w 73"/>
                  <a:gd name="T1" fmla="*/ 0 h 74"/>
                  <a:gd name="T2" fmla="*/ 1 w 73"/>
                  <a:gd name="T3" fmla="*/ 0 h 74"/>
                  <a:gd name="T4" fmla="*/ 0 w 73"/>
                  <a:gd name="T5" fmla="*/ 0 h 74"/>
                  <a:gd name="T6" fmla="*/ 0 w 73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4"/>
                  <a:gd name="T14" fmla="*/ 73 w 73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4">
                    <a:moveTo>
                      <a:pt x="0" y="74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Rectangle 362">
              <a:extLst>
                <a:ext uri="{FF2B5EF4-FFF2-40B4-BE49-F238E27FC236}">
                  <a16:creationId xmlns:a16="http://schemas.microsoft.com/office/drawing/2014/main" id="{54DF2DA7-B047-D30A-2612-1D3D7889B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8" y="1572"/>
              <a:ext cx="59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i="1" u="sng">
                  <a:latin typeface="Times New Roman" pitchFamily="-65" charset="0"/>
                </a:rPr>
                <a:t>PHENIX (p)</a:t>
              </a:r>
              <a:endParaRPr lang="en-US" sz="2400">
                <a:latin typeface="Times New Roman" pitchFamily="-65" charset="0"/>
              </a:endParaRPr>
            </a:p>
          </p:txBody>
        </p:sp>
        <p:grpSp>
          <p:nvGrpSpPr>
            <p:cNvPr id="20" name="Group 363">
              <a:extLst>
                <a:ext uri="{FF2B5EF4-FFF2-40B4-BE49-F238E27FC236}">
                  <a16:creationId xmlns:a16="http://schemas.microsoft.com/office/drawing/2014/main" id="{2769DF8E-A396-D976-5DF1-13854BDFAC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7" y="1584"/>
              <a:ext cx="57" cy="37"/>
              <a:chOff x="1391" y="2056"/>
              <a:chExt cx="57" cy="37"/>
            </a:xfrm>
          </p:grpSpPr>
          <p:sp>
            <p:nvSpPr>
              <p:cNvPr id="165" name="Rectangle 364">
                <a:extLst>
                  <a:ext uri="{FF2B5EF4-FFF2-40B4-BE49-F238E27FC236}">
                    <a16:creationId xmlns:a16="http://schemas.microsoft.com/office/drawing/2014/main" id="{BEEF2243-DB56-4590-7215-8E2D50E4EB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206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365">
                <a:extLst>
                  <a:ext uri="{FF2B5EF4-FFF2-40B4-BE49-F238E27FC236}">
                    <a16:creationId xmlns:a16="http://schemas.microsoft.com/office/drawing/2014/main" id="{7DC13A82-34F5-4DA8-D048-AF82B8252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205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Rectangle 366">
              <a:extLst>
                <a:ext uri="{FF2B5EF4-FFF2-40B4-BE49-F238E27FC236}">
                  <a16:creationId xmlns:a16="http://schemas.microsoft.com/office/drawing/2014/main" id="{3F94662E-CBAB-83D3-B0B9-8ACE96E37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8" y="1312"/>
              <a:ext cx="56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367">
              <a:extLst>
                <a:ext uri="{FF2B5EF4-FFF2-40B4-BE49-F238E27FC236}">
                  <a16:creationId xmlns:a16="http://schemas.microsoft.com/office/drawing/2014/main" id="{DC59CE5D-5C96-829E-A49D-A9E23685C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2662"/>
              <a:ext cx="335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368">
              <a:extLst>
                <a:ext uri="{FF2B5EF4-FFF2-40B4-BE49-F238E27FC236}">
                  <a16:creationId xmlns:a16="http://schemas.microsoft.com/office/drawing/2014/main" id="{0582E2E2-0A8E-9484-BBEC-1316FB666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2725"/>
              <a:ext cx="24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latin typeface="Times New Roman" pitchFamily="-65" charset="0"/>
                </a:rPr>
                <a:t>AGS</a:t>
              </a:r>
              <a:endParaRPr lang="en-US" sz="2400">
                <a:latin typeface="Times New Roman" pitchFamily="-65" charset="0"/>
              </a:endParaRPr>
            </a:p>
          </p:txBody>
        </p:sp>
        <p:sp>
          <p:nvSpPr>
            <p:cNvPr id="24" name="Rectangle 369">
              <a:extLst>
                <a:ext uri="{FF2B5EF4-FFF2-40B4-BE49-F238E27FC236}">
                  <a16:creationId xmlns:a16="http://schemas.microsoft.com/office/drawing/2014/main" id="{9202D756-5069-9294-415E-58ACE7261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" y="2596"/>
              <a:ext cx="39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370">
              <a:extLst>
                <a:ext uri="{FF2B5EF4-FFF2-40B4-BE49-F238E27FC236}">
                  <a16:creationId xmlns:a16="http://schemas.microsoft.com/office/drawing/2014/main" id="{CA7EB60F-3658-147D-8013-52D4F7121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2447"/>
              <a:ext cx="2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latin typeface="Times New Roman" pitchFamily="-65" charset="0"/>
                </a:rPr>
                <a:t>LINAC</a:t>
              </a:r>
              <a:endParaRPr lang="en-US" sz="800">
                <a:latin typeface="Times New Roman" pitchFamily="-65" charset="0"/>
              </a:endParaRPr>
            </a:p>
          </p:txBody>
        </p:sp>
        <p:sp>
          <p:nvSpPr>
            <p:cNvPr id="26" name="Rectangle 371">
              <a:extLst>
                <a:ext uri="{FF2B5EF4-FFF2-40B4-BE49-F238E27FC236}">
                  <a16:creationId xmlns:a16="http://schemas.microsoft.com/office/drawing/2014/main" id="{0DE2778A-73EE-4086-5FE6-FAE2DB4A3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2504"/>
              <a:ext cx="31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 New Roman" pitchFamily="-65" charset="0"/>
                </a:rPr>
                <a:t>BOOSTER</a:t>
              </a:r>
              <a:endParaRPr lang="en-US" sz="800">
                <a:latin typeface="Times New Roman" pitchFamily="-65" charset="0"/>
              </a:endParaRPr>
            </a:p>
          </p:txBody>
        </p:sp>
        <p:sp>
          <p:nvSpPr>
            <p:cNvPr id="27" name="Rectangle 372">
              <a:extLst>
                <a:ext uri="{FF2B5EF4-FFF2-40B4-BE49-F238E27FC236}">
                  <a16:creationId xmlns:a16="http://schemas.microsoft.com/office/drawing/2014/main" id="{07EDFB46-8B37-7896-AC33-1A565F268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8" y="2247"/>
              <a:ext cx="627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373">
              <a:extLst>
                <a:ext uri="{FF2B5EF4-FFF2-40B4-BE49-F238E27FC236}">
                  <a16:creationId xmlns:a16="http://schemas.microsoft.com/office/drawing/2014/main" id="{E26D1388-F5FA-693A-9424-66AF81E99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2575"/>
              <a:ext cx="1045" cy="4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Arc 374">
              <a:extLst>
                <a:ext uri="{FF2B5EF4-FFF2-40B4-BE49-F238E27FC236}">
                  <a16:creationId xmlns:a16="http://schemas.microsoft.com/office/drawing/2014/main" id="{4F82A3F2-54AE-517E-8ACD-AFD1A6BE400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2" y="1043"/>
              <a:ext cx="1195" cy="448"/>
            </a:xfrm>
            <a:custGeom>
              <a:avLst/>
              <a:gdLst>
                <a:gd name="T0" fmla="*/ 0 w 15493"/>
                <a:gd name="T1" fmla="*/ 0 h 21120"/>
                <a:gd name="T2" fmla="*/ 0 w 15493"/>
                <a:gd name="T3" fmla="*/ 0 h 21120"/>
                <a:gd name="T4" fmla="*/ 0 w 15493"/>
                <a:gd name="T5" fmla="*/ 0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rc 375">
              <a:extLst>
                <a:ext uri="{FF2B5EF4-FFF2-40B4-BE49-F238E27FC236}">
                  <a16:creationId xmlns:a16="http://schemas.microsoft.com/office/drawing/2014/main" id="{69F362A0-416E-45B4-0B32-CED8CD3A471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52" y="1308"/>
              <a:ext cx="1667" cy="343"/>
            </a:xfrm>
            <a:custGeom>
              <a:avLst/>
              <a:gdLst>
                <a:gd name="T0" fmla="*/ 0 w 21600"/>
                <a:gd name="T1" fmla="*/ 0 h 16156"/>
                <a:gd name="T2" fmla="*/ 0 w 21600"/>
                <a:gd name="T3" fmla="*/ 0 h 16156"/>
                <a:gd name="T4" fmla="*/ 0 w 21600"/>
                <a:gd name="T5" fmla="*/ 0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rc 376">
              <a:extLst>
                <a:ext uri="{FF2B5EF4-FFF2-40B4-BE49-F238E27FC236}">
                  <a16:creationId xmlns:a16="http://schemas.microsoft.com/office/drawing/2014/main" id="{C48BBE23-C828-6058-8787-FAA04B2AB36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7" y="1304"/>
              <a:ext cx="1667" cy="339"/>
            </a:xfrm>
            <a:custGeom>
              <a:avLst/>
              <a:gdLst>
                <a:gd name="T0" fmla="*/ 0 w 21600"/>
                <a:gd name="T1" fmla="*/ 0 h 15969"/>
                <a:gd name="T2" fmla="*/ 0 w 21600"/>
                <a:gd name="T3" fmla="*/ 0 h 15969"/>
                <a:gd name="T4" fmla="*/ 0 w 21600"/>
                <a:gd name="T5" fmla="*/ 0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rc 377">
              <a:extLst>
                <a:ext uri="{FF2B5EF4-FFF2-40B4-BE49-F238E27FC236}">
                  <a16:creationId xmlns:a16="http://schemas.microsoft.com/office/drawing/2014/main" id="{15965579-E450-3D78-FD6A-BF43E8ED5A4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004" y="1420"/>
              <a:ext cx="1121" cy="522"/>
            </a:xfrm>
            <a:custGeom>
              <a:avLst/>
              <a:gdLst>
                <a:gd name="T0" fmla="*/ 0 w 14614"/>
                <a:gd name="T1" fmla="*/ 0 h 21395"/>
                <a:gd name="T2" fmla="*/ 0 w 14614"/>
                <a:gd name="T3" fmla="*/ 0 h 21395"/>
                <a:gd name="T4" fmla="*/ 0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rc 378">
              <a:extLst>
                <a:ext uri="{FF2B5EF4-FFF2-40B4-BE49-F238E27FC236}">
                  <a16:creationId xmlns:a16="http://schemas.microsoft.com/office/drawing/2014/main" id="{620A917E-E8B2-46FF-6D67-70D000E8D23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48" y="1540"/>
              <a:ext cx="1241" cy="398"/>
            </a:xfrm>
            <a:custGeom>
              <a:avLst/>
              <a:gdLst>
                <a:gd name="T0" fmla="*/ 0 w 16143"/>
                <a:gd name="T1" fmla="*/ 0 h 21035"/>
                <a:gd name="T2" fmla="*/ 0 w 16143"/>
                <a:gd name="T3" fmla="*/ 0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rc 379">
              <a:extLst>
                <a:ext uri="{FF2B5EF4-FFF2-40B4-BE49-F238E27FC236}">
                  <a16:creationId xmlns:a16="http://schemas.microsoft.com/office/drawing/2014/main" id="{53BE2BC1-ED61-A0D9-85E3-742E6FDC6D8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3" y="1047"/>
              <a:ext cx="1167" cy="441"/>
            </a:xfrm>
            <a:custGeom>
              <a:avLst/>
              <a:gdLst>
                <a:gd name="T0" fmla="*/ 0 w 15115"/>
                <a:gd name="T1" fmla="*/ 0 h 21197"/>
                <a:gd name="T2" fmla="*/ 0 w 15115"/>
                <a:gd name="T3" fmla="*/ 0 h 21197"/>
                <a:gd name="T4" fmla="*/ 0 w 15115"/>
                <a:gd name="T5" fmla="*/ 0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rc 380">
              <a:extLst>
                <a:ext uri="{FF2B5EF4-FFF2-40B4-BE49-F238E27FC236}">
                  <a16:creationId xmlns:a16="http://schemas.microsoft.com/office/drawing/2014/main" id="{95C61AFA-34E0-2091-FA72-9F6F6276D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1505"/>
              <a:ext cx="1272" cy="534"/>
            </a:xfrm>
            <a:custGeom>
              <a:avLst/>
              <a:gdLst>
                <a:gd name="T0" fmla="*/ 0 w 15361"/>
                <a:gd name="T1" fmla="*/ 0 h 21244"/>
                <a:gd name="T2" fmla="*/ 0 w 15361"/>
                <a:gd name="T3" fmla="*/ 0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Arc 381">
              <a:extLst>
                <a:ext uri="{FF2B5EF4-FFF2-40B4-BE49-F238E27FC236}">
                  <a16:creationId xmlns:a16="http://schemas.microsoft.com/office/drawing/2014/main" id="{DDA32D51-887B-74F7-B12E-325FE98AE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" y="1505"/>
              <a:ext cx="1243" cy="534"/>
            </a:xfrm>
            <a:custGeom>
              <a:avLst/>
              <a:gdLst>
                <a:gd name="T0" fmla="*/ 0 w 15013"/>
                <a:gd name="T1" fmla="*/ 0 h 21246"/>
                <a:gd name="T2" fmla="*/ 0 w 15013"/>
                <a:gd name="T3" fmla="*/ 0 h 21246"/>
                <a:gd name="T4" fmla="*/ 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Arc 382">
              <a:extLst>
                <a:ext uri="{FF2B5EF4-FFF2-40B4-BE49-F238E27FC236}">
                  <a16:creationId xmlns:a16="http://schemas.microsoft.com/office/drawing/2014/main" id="{28F38323-0748-FCA5-CAEB-3437B5DBB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" y="1273"/>
              <a:ext cx="1788" cy="444"/>
            </a:xfrm>
            <a:custGeom>
              <a:avLst/>
              <a:gdLst>
                <a:gd name="T0" fmla="*/ 0 w 21600"/>
                <a:gd name="T1" fmla="*/ 0 h 17626"/>
                <a:gd name="T2" fmla="*/ 0 w 21600"/>
                <a:gd name="T3" fmla="*/ 0 h 17626"/>
                <a:gd name="T4" fmla="*/ 0 w 21600"/>
                <a:gd name="T5" fmla="*/ 0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Arc 383">
              <a:extLst>
                <a:ext uri="{FF2B5EF4-FFF2-40B4-BE49-F238E27FC236}">
                  <a16:creationId xmlns:a16="http://schemas.microsoft.com/office/drawing/2014/main" id="{13FDC757-3E6C-3696-C4CD-76269250E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968"/>
              <a:ext cx="1222" cy="542"/>
            </a:xfrm>
            <a:custGeom>
              <a:avLst/>
              <a:gdLst>
                <a:gd name="T0" fmla="*/ 0 w 14768"/>
                <a:gd name="T1" fmla="*/ 0 h 21256"/>
                <a:gd name="T2" fmla="*/ 0 w 14768"/>
                <a:gd name="T3" fmla="*/ 0 h 21256"/>
                <a:gd name="T4" fmla="*/ 0 w 14768"/>
                <a:gd name="T5" fmla="*/ 0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rc 384">
              <a:extLst>
                <a:ext uri="{FF2B5EF4-FFF2-40B4-BE49-F238E27FC236}">
                  <a16:creationId xmlns:a16="http://schemas.microsoft.com/office/drawing/2014/main" id="{7E341FDA-1A7B-58EF-383E-89EFC8D00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971"/>
              <a:ext cx="1212" cy="538"/>
            </a:xfrm>
            <a:custGeom>
              <a:avLst/>
              <a:gdLst>
                <a:gd name="T0" fmla="*/ 0 w 14647"/>
                <a:gd name="T1" fmla="*/ 0 h 21263"/>
                <a:gd name="T2" fmla="*/ 0 w 14647"/>
                <a:gd name="T3" fmla="*/ 0 h 21263"/>
                <a:gd name="T4" fmla="*/ 0 w 14647"/>
                <a:gd name="T5" fmla="*/ 0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Arc 385">
              <a:extLst>
                <a:ext uri="{FF2B5EF4-FFF2-40B4-BE49-F238E27FC236}">
                  <a16:creationId xmlns:a16="http://schemas.microsoft.com/office/drawing/2014/main" id="{FD2A0A76-7C29-A46C-6E83-E387B92B0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1264"/>
              <a:ext cx="1788" cy="451"/>
            </a:xfrm>
            <a:custGeom>
              <a:avLst/>
              <a:gdLst>
                <a:gd name="T0" fmla="*/ 0 w 21600"/>
                <a:gd name="T1" fmla="*/ 0 h 17979"/>
                <a:gd name="T2" fmla="*/ 0 w 21600"/>
                <a:gd name="T3" fmla="*/ 0 h 17979"/>
                <a:gd name="T4" fmla="*/ 0 w 21600"/>
                <a:gd name="T5" fmla="*/ 0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386">
              <a:extLst>
                <a:ext uri="{FF2B5EF4-FFF2-40B4-BE49-F238E27FC236}">
                  <a16:creationId xmlns:a16="http://schemas.microsoft.com/office/drawing/2014/main" id="{74792DF7-9D1E-26A2-B9E1-B395904F2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" y="1938"/>
              <a:ext cx="639" cy="99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387">
              <a:extLst>
                <a:ext uri="{FF2B5EF4-FFF2-40B4-BE49-F238E27FC236}">
                  <a16:creationId xmlns:a16="http://schemas.microsoft.com/office/drawing/2014/main" id="{84CDF066-74E2-1865-C353-AECFB1427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" y="1941"/>
              <a:ext cx="630" cy="97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388">
              <a:extLst>
                <a:ext uri="{FF2B5EF4-FFF2-40B4-BE49-F238E27FC236}">
                  <a16:creationId xmlns:a16="http://schemas.microsoft.com/office/drawing/2014/main" id="{0C83E6B4-615F-1995-7051-E9721B990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4" y="1967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Arc 389">
              <a:extLst>
                <a:ext uri="{FF2B5EF4-FFF2-40B4-BE49-F238E27FC236}">
                  <a16:creationId xmlns:a16="http://schemas.microsoft.com/office/drawing/2014/main" id="{A0DE969A-9CEB-3CEA-00B3-63D36007C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Arc 390">
              <a:extLst>
                <a:ext uri="{FF2B5EF4-FFF2-40B4-BE49-F238E27FC236}">
                  <a16:creationId xmlns:a16="http://schemas.microsoft.com/office/drawing/2014/main" id="{C51CD199-FB2D-24C3-56AB-8BD436036C5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25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391">
              <a:extLst>
                <a:ext uri="{FF2B5EF4-FFF2-40B4-BE49-F238E27FC236}">
                  <a16:creationId xmlns:a16="http://schemas.microsoft.com/office/drawing/2014/main" id="{F3FBB281-E996-9B24-D6FC-C68D683D4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" y="968"/>
              <a:ext cx="636" cy="80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392">
              <a:extLst>
                <a:ext uri="{FF2B5EF4-FFF2-40B4-BE49-F238E27FC236}">
                  <a16:creationId xmlns:a16="http://schemas.microsoft.com/office/drawing/2014/main" id="{4A89A205-7310-1B7E-2192-B39C96221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" y="966"/>
              <a:ext cx="638" cy="80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393">
              <a:extLst>
                <a:ext uri="{FF2B5EF4-FFF2-40B4-BE49-F238E27FC236}">
                  <a16:creationId xmlns:a16="http://schemas.microsoft.com/office/drawing/2014/main" id="{5E7C2964-8EEB-858F-7C5E-A56A4EA3B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" y="1718"/>
              <a:ext cx="470" cy="96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394">
              <a:extLst>
                <a:ext uri="{FF2B5EF4-FFF2-40B4-BE49-F238E27FC236}">
                  <a16:creationId xmlns:a16="http://schemas.microsoft.com/office/drawing/2014/main" id="{79F2D7B0-A0E3-6EDB-53E3-76141ADBD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" y="1650"/>
              <a:ext cx="330" cy="248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395">
              <a:extLst>
                <a:ext uri="{FF2B5EF4-FFF2-40B4-BE49-F238E27FC236}">
                  <a16:creationId xmlns:a16="http://schemas.microsoft.com/office/drawing/2014/main" id="{DCE0E2B3-CAA0-998C-017B-FF92EFD6CF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52">
              <a:off x="1448" y="1748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396">
              <a:extLst>
                <a:ext uri="{FF2B5EF4-FFF2-40B4-BE49-F238E27FC236}">
                  <a16:creationId xmlns:a16="http://schemas.microsoft.com/office/drawing/2014/main" id="{7F0A348A-8A1F-6007-F66C-63A4F2E20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1168"/>
              <a:ext cx="456" cy="110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397">
              <a:extLst>
                <a:ext uri="{FF2B5EF4-FFF2-40B4-BE49-F238E27FC236}">
                  <a16:creationId xmlns:a16="http://schemas.microsoft.com/office/drawing/2014/main" id="{C761130D-20DE-647F-3C29-A5E05D690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" y="1106"/>
              <a:ext cx="322" cy="204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398">
              <a:extLst>
                <a:ext uri="{FF2B5EF4-FFF2-40B4-BE49-F238E27FC236}">
                  <a16:creationId xmlns:a16="http://schemas.microsoft.com/office/drawing/2014/main" id="{078EE318-FBA9-569B-E5FF-4504561DC2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77282">
              <a:off x="1486" y="1170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399">
              <a:extLst>
                <a:ext uri="{FF2B5EF4-FFF2-40B4-BE49-F238E27FC236}">
                  <a16:creationId xmlns:a16="http://schemas.microsoft.com/office/drawing/2014/main" id="{F104388C-DCAA-4867-F02D-DDC9EB9A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107"/>
              <a:ext cx="316" cy="197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400">
              <a:extLst>
                <a:ext uri="{FF2B5EF4-FFF2-40B4-BE49-F238E27FC236}">
                  <a16:creationId xmlns:a16="http://schemas.microsoft.com/office/drawing/2014/main" id="{81C7BFC1-8ED2-A67D-1A3A-F9A4883BC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" y="1715"/>
              <a:ext cx="448" cy="100"/>
            </a:xfrm>
            <a:custGeom>
              <a:avLst/>
              <a:gdLst>
                <a:gd name="T0" fmla="*/ 0 w 448"/>
                <a:gd name="T1" fmla="*/ 102 h 99"/>
                <a:gd name="T2" fmla="*/ 93 w 448"/>
                <a:gd name="T3" fmla="*/ 83 h 99"/>
                <a:gd name="T4" fmla="*/ 141 w 448"/>
                <a:gd name="T5" fmla="*/ 110 h 99"/>
                <a:gd name="T6" fmla="*/ 304 w 448"/>
                <a:gd name="T7" fmla="*/ 33 h 99"/>
                <a:gd name="T8" fmla="*/ 354 w 448"/>
                <a:gd name="T9" fmla="*/ 62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401">
              <a:extLst>
                <a:ext uri="{FF2B5EF4-FFF2-40B4-BE49-F238E27FC236}">
                  <a16:creationId xmlns:a16="http://schemas.microsoft.com/office/drawing/2014/main" id="{F313BBAB-9029-D5EF-CB88-B9477EB7A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1166"/>
              <a:ext cx="449" cy="101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31 h 96"/>
                <a:gd name="T4" fmla="*/ 147 w 450"/>
                <a:gd name="T5" fmla="*/ 0 h 96"/>
                <a:gd name="T6" fmla="*/ 308 w 450"/>
                <a:gd name="T7" fmla="*/ 115 h 96"/>
                <a:gd name="T8" fmla="*/ 368 w 450"/>
                <a:gd name="T9" fmla="*/ 99 h 96"/>
                <a:gd name="T10" fmla="*/ 439 w 450"/>
                <a:gd name="T11" fmla="*/ 168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402">
              <a:extLst>
                <a:ext uri="{FF2B5EF4-FFF2-40B4-BE49-F238E27FC236}">
                  <a16:creationId xmlns:a16="http://schemas.microsoft.com/office/drawing/2014/main" id="{C487794A-53A5-4CFF-CE5D-D4DEF0CA9F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52">
              <a:off x="4265" y="1169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Oval 403">
              <a:extLst>
                <a:ext uri="{FF2B5EF4-FFF2-40B4-BE49-F238E27FC236}">
                  <a16:creationId xmlns:a16="http://schemas.microsoft.com/office/drawing/2014/main" id="{3763978E-D927-EEBA-A88F-240D616893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880">
              <a:off x="3053" y="1994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AutoShape 404">
              <a:extLst>
                <a:ext uri="{FF2B5EF4-FFF2-40B4-BE49-F238E27FC236}">
                  <a16:creationId xmlns:a16="http://schemas.microsoft.com/office/drawing/2014/main" id="{584EBFEF-C458-4B95-F579-6B8DDEE42C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893">
              <a:off x="3089" y="20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405">
              <a:extLst>
                <a:ext uri="{FF2B5EF4-FFF2-40B4-BE49-F238E27FC236}">
                  <a16:creationId xmlns:a16="http://schemas.microsoft.com/office/drawing/2014/main" id="{00A75472-DA6B-733E-D034-C40910EEA9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518">
              <a:off x="3048" y="1905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AutoShape 406">
              <a:extLst>
                <a:ext uri="{FF2B5EF4-FFF2-40B4-BE49-F238E27FC236}">
                  <a16:creationId xmlns:a16="http://schemas.microsoft.com/office/drawing/2014/main" id="{FF42FDFA-E0F8-9778-867B-E221B073D1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4">
              <a:off x="3084" y="191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407">
              <a:extLst>
                <a:ext uri="{FF2B5EF4-FFF2-40B4-BE49-F238E27FC236}">
                  <a16:creationId xmlns:a16="http://schemas.microsoft.com/office/drawing/2014/main" id="{AD05A619-B4E4-CF5F-291A-4847496517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518">
              <a:off x="2639" y="199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AutoShape 408">
              <a:extLst>
                <a:ext uri="{FF2B5EF4-FFF2-40B4-BE49-F238E27FC236}">
                  <a16:creationId xmlns:a16="http://schemas.microsoft.com/office/drawing/2014/main" id="{F23EA370-5670-9BDD-2FD2-A12541B6F5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4">
              <a:off x="2675" y="199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409">
              <a:extLst>
                <a:ext uri="{FF2B5EF4-FFF2-40B4-BE49-F238E27FC236}">
                  <a16:creationId xmlns:a16="http://schemas.microsoft.com/office/drawing/2014/main" id="{25F3990B-33AE-78B8-C751-AB950B5C50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880">
              <a:off x="2635" y="1903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AutoShape 410">
              <a:extLst>
                <a:ext uri="{FF2B5EF4-FFF2-40B4-BE49-F238E27FC236}">
                  <a16:creationId xmlns:a16="http://schemas.microsoft.com/office/drawing/2014/main" id="{4B13E92A-77A4-550E-CFA6-C5BF0C4EB1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893">
              <a:off x="2671" y="1914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411">
              <a:extLst>
                <a:ext uri="{FF2B5EF4-FFF2-40B4-BE49-F238E27FC236}">
                  <a16:creationId xmlns:a16="http://schemas.microsoft.com/office/drawing/2014/main" id="{72FB245A-7372-09A0-C1A9-060310386D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4006">
              <a:off x="1642" y="1768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AutoShape 412">
              <a:extLst>
                <a:ext uri="{FF2B5EF4-FFF2-40B4-BE49-F238E27FC236}">
                  <a16:creationId xmlns:a16="http://schemas.microsoft.com/office/drawing/2014/main" id="{48ED1689-BDB6-54A9-873A-320AF156DC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66021">
              <a:off x="1677" y="1780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413">
              <a:extLst>
                <a:ext uri="{FF2B5EF4-FFF2-40B4-BE49-F238E27FC236}">
                  <a16:creationId xmlns:a16="http://schemas.microsoft.com/office/drawing/2014/main" id="{E0BDB4AB-F154-49BC-F794-EB48B91110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0912">
              <a:off x="1570" y="184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AutoShape 414">
              <a:extLst>
                <a:ext uri="{FF2B5EF4-FFF2-40B4-BE49-F238E27FC236}">
                  <a16:creationId xmlns:a16="http://schemas.microsoft.com/office/drawing/2014/main" id="{97017607-F70D-F8AC-7152-53B761AD57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2926">
              <a:off x="1607" y="185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415">
              <a:extLst>
                <a:ext uri="{FF2B5EF4-FFF2-40B4-BE49-F238E27FC236}">
                  <a16:creationId xmlns:a16="http://schemas.microsoft.com/office/drawing/2014/main" id="{A39734A5-815B-59C9-49F0-27AAE661CC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11330">
              <a:off x="1287" y="1606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AutoShape 416">
              <a:extLst>
                <a:ext uri="{FF2B5EF4-FFF2-40B4-BE49-F238E27FC236}">
                  <a16:creationId xmlns:a16="http://schemas.microsoft.com/office/drawing/2014/main" id="{497F70BB-00A9-5CF2-C4DF-A1B9C2FC32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3342">
              <a:off x="1324" y="1617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417">
              <a:extLst>
                <a:ext uri="{FF2B5EF4-FFF2-40B4-BE49-F238E27FC236}">
                  <a16:creationId xmlns:a16="http://schemas.microsoft.com/office/drawing/2014/main" id="{AC8F6C40-6672-8232-0826-DF85E85386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4986">
              <a:off x="1224" y="167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AutoShape 418">
              <a:extLst>
                <a:ext uri="{FF2B5EF4-FFF2-40B4-BE49-F238E27FC236}">
                  <a16:creationId xmlns:a16="http://schemas.microsoft.com/office/drawing/2014/main" id="{4B5EFFBC-15EF-5F01-836D-C47AF3773B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6998">
              <a:off x="1259" y="168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419">
              <a:extLst>
                <a:ext uri="{FF2B5EF4-FFF2-40B4-BE49-F238E27FC236}">
                  <a16:creationId xmlns:a16="http://schemas.microsoft.com/office/drawing/2014/main" id="{F553DCC6-4186-EB4F-010D-A24E488DA1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0724">
              <a:off x="1152" y="1299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AutoShape 420">
              <a:extLst>
                <a:ext uri="{FF2B5EF4-FFF2-40B4-BE49-F238E27FC236}">
                  <a16:creationId xmlns:a16="http://schemas.microsoft.com/office/drawing/2014/main" id="{84C139EA-925C-8561-137C-A227FC5EA4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98712">
              <a:off x="1186" y="13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421">
              <a:extLst>
                <a:ext uri="{FF2B5EF4-FFF2-40B4-BE49-F238E27FC236}">
                  <a16:creationId xmlns:a16="http://schemas.microsoft.com/office/drawing/2014/main" id="{FE887F04-D217-D5BA-D112-065BD33E0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19334">
              <a:off x="1248" y="1329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AutoShape 422">
              <a:extLst>
                <a:ext uri="{FF2B5EF4-FFF2-40B4-BE49-F238E27FC236}">
                  <a16:creationId xmlns:a16="http://schemas.microsoft.com/office/drawing/2014/main" id="{A151E950-6B80-3099-1BA3-068DEB3066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67322">
              <a:off x="1279" y="1333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423">
              <a:extLst>
                <a:ext uri="{FF2B5EF4-FFF2-40B4-BE49-F238E27FC236}">
                  <a16:creationId xmlns:a16="http://schemas.microsoft.com/office/drawing/2014/main" id="{2773C9E8-4D8A-82BC-8F98-8C4EF6B4E2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75454">
              <a:off x="4569" y="1603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AutoShape 424">
              <a:extLst>
                <a:ext uri="{FF2B5EF4-FFF2-40B4-BE49-F238E27FC236}">
                  <a16:creationId xmlns:a16="http://schemas.microsoft.com/office/drawing/2014/main" id="{ABD6F492-7D8C-B52F-B924-E212B7FF75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23441">
              <a:off x="4600" y="1606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Freeform 425">
              <a:extLst>
                <a:ext uri="{FF2B5EF4-FFF2-40B4-BE49-F238E27FC236}">
                  <a16:creationId xmlns:a16="http://schemas.microsoft.com/office/drawing/2014/main" id="{E1351B70-67FF-1265-7E85-039E30B9B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" y="2637"/>
              <a:ext cx="177" cy="8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Line 426">
              <a:extLst>
                <a:ext uri="{FF2B5EF4-FFF2-40B4-BE49-F238E27FC236}">
                  <a16:creationId xmlns:a16="http://schemas.microsoft.com/office/drawing/2014/main" id="{2BCC65B4-4D1F-8353-ED46-D9E502DB7C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2496"/>
              <a:ext cx="126" cy="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Freeform 427">
              <a:extLst>
                <a:ext uri="{FF2B5EF4-FFF2-40B4-BE49-F238E27FC236}">
                  <a16:creationId xmlns:a16="http://schemas.microsoft.com/office/drawing/2014/main" id="{2F8EAC22-9ED8-BBEB-C17E-A17DFF128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522"/>
              <a:ext cx="103" cy="91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Freeform 428">
              <a:extLst>
                <a:ext uri="{FF2B5EF4-FFF2-40B4-BE49-F238E27FC236}">
                  <a16:creationId xmlns:a16="http://schemas.microsoft.com/office/drawing/2014/main" id="{4363F535-4D83-36B5-37B2-B4969BE4A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" y="2610"/>
              <a:ext cx="51" cy="168"/>
            </a:xfrm>
            <a:custGeom>
              <a:avLst/>
              <a:gdLst>
                <a:gd name="T0" fmla="*/ 9 w 54"/>
                <a:gd name="T1" fmla="*/ 0 h 168"/>
                <a:gd name="T2" fmla="*/ 29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429">
              <a:extLst>
                <a:ext uri="{FF2B5EF4-FFF2-40B4-BE49-F238E27FC236}">
                  <a16:creationId xmlns:a16="http://schemas.microsoft.com/office/drawing/2014/main" id="{3F32AD2F-EA1B-21BF-6D33-6451BF0BF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2595"/>
              <a:ext cx="203" cy="1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430">
              <a:extLst>
                <a:ext uri="{FF2B5EF4-FFF2-40B4-BE49-F238E27FC236}">
                  <a16:creationId xmlns:a16="http://schemas.microsoft.com/office/drawing/2014/main" id="{F171B0CF-E995-C14D-510D-798F84B60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" y="2325"/>
              <a:ext cx="243" cy="378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Rectangle 431">
              <a:extLst>
                <a:ext uri="{FF2B5EF4-FFF2-40B4-BE49-F238E27FC236}">
                  <a16:creationId xmlns:a16="http://schemas.microsoft.com/office/drawing/2014/main" id="{31C67C06-C676-D88D-F3E2-B3F825D31B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170" y="2537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Rectangle 432">
              <a:extLst>
                <a:ext uri="{FF2B5EF4-FFF2-40B4-BE49-F238E27FC236}">
                  <a16:creationId xmlns:a16="http://schemas.microsoft.com/office/drawing/2014/main" id="{1E6FE21C-E32E-CE1E-F14A-8898EDFC5C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204" y="2443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433">
              <a:extLst>
                <a:ext uri="{FF2B5EF4-FFF2-40B4-BE49-F238E27FC236}">
                  <a16:creationId xmlns:a16="http://schemas.microsoft.com/office/drawing/2014/main" id="{728FACFF-A427-3030-228D-4117507253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429" y="2574"/>
              <a:ext cx="428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Rectangle 434">
              <a:extLst>
                <a:ext uri="{FF2B5EF4-FFF2-40B4-BE49-F238E27FC236}">
                  <a16:creationId xmlns:a16="http://schemas.microsoft.com/office/drawing/2014/main" id="{35B7D13C-4071-D517-DD03-6AF02CE5C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592"/>
              <a:ext cx="6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Pol. H</a:t>
              </a:r>
              <a:r>
                <a:rPr lang="en-US" sz="2400" baseline="30000">
                  <a:latin typeface="Times New Roman" pitchFamily="-65" charset="0"/>
                </a:rPr>
                <a:t>-</a:t>
              </a:r>
              <a:r>
                <a:rPr lang="en-US" sz="1400">
                  <a:latin typeface="Times New Roman" pitchFamily="-65" charset="0"/>
                </a:rPr>
                <a:t> Source</a:t>
              </a:r>
            </a:p>
          </p:txBody>
        </p:sp>
        <p:sp>
          <p:nvSpPr>
            <p:cNvPr id="90" name="Oval 435">
              <a:extLst>
                <a:ext uri="{FF2B5EF4-FFF2-40B4-BE49-F238E27FC236}">
                  <a16:creationId xmlns:a16="http://schemas.microsoft.com/office/drawing/2014/main" id="{52C82F10-DB51-FFD5-243D-5234D901A4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5636">
              <a:off x="2718" y="2538"/>
              <a:ext cx="144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AutoShape 436">
              <a:extLst>
                <a:ext uri="{FF2B5EF4-FFF2-40B4-BE49-F238E27FC236}">
                  <a16:creationId xmlns:a16="http://schemas.microsoft.com/office/drawing/2014/main" id="{7663EDA8-BA75-2A6B-BEFA-6C4363CF7D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7649">
              <a:off x="2754" y="254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Text Box 437">
              <a:extLst>
                <a:ext uri="{FF2B5EF4-FFF2-40B4-BE49-F238E27FC236}">
                  <a16:creationId xmlns:a16="http://schemas.microsoft.com/office/drawing/2014/main" id="{9D24C093-0E9D-AC3D-5017-0A7BB75C7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6" y="2238"/>
              <a:ext cx="153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Solenoid Partial Siberian Snake</a:t>
              </a:r>
            </a:p>
          </p:txBody>
        </p:sp>
        <p:sp>
          <p:nvSpPr>
            <p:cNvPr id="93" name="Line 438">
              <a:extLst>
                <a:ext uri="{FF2B5EF4-FFF2-40B4-BE49-F238E27FC236}">
                  <a16:creationId xmlns:a16="http://schemas.microsoft.com/office/drawing/2014/main" id="{3D13FD2D-EB4B-A3A8-6600-83F0A4AEF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2" y="2388"/>
              <a:ext cx="22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Oval 439">
              <a:extLst>
                <a:ext uri="{FF2B5EF4-FFF2-40B4-BE49-F238E27FC236}">
                  <a16:creationId xmlns:a16="http://schemas.microsoft.com/office/drawing/2014/main" id="{F086B032-70C4-7040-FDC6-B03DE9A3CC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76702">
              <a:off x="3109" y="291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Line 440">
              <a:extLst>
                <a:ext uri="{FF2B5EF4-FFF2-40B4-BE49-F238E27FC236}">
                  <a16:creationId xmlns:a16="http://schemas.microsoft.com/office/drawing/2014/main" id="{6AF14351-C7D8-F1E3-9A47-20F6E090C45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676702">
              <a:off x="3170" y="2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Line 441">
              <a:extLst>
                <a:ext uri="{FF2B5EF4-FFF2-40B4-BE49-F238E27FC236}">
                  <a16:creationId xmlns:a16="http://schemas.microsoft.com/office/drawing/2014/main" id="{83F99781-04BE-698D-49DC-FBC11F37259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676702">
              <a:off x="3195" y="292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Line 442">
              <a:extLst>
                <a:ext uri="{FF2B5EF4-FFF2-40B4-BE49-F238E27FC236}">
                  <a16:creationId xmlns:a16="http://schemas.microsoft.com/office/drawing/2014/main" id="{D540CAC5-C335-5258-5E1C-A2A1C0999CD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723298">
              <a:off x="3129" y="28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Line 443">
              <a:extLst>
                <a:ext uri="{FF2B5EF4-FFF2-40B4-BE49-F238E27FC236}">
                  <a16:creationId xmlns:a16="http://schemas.microsoft.com/office/drawing/2014/main" id="{5B6C93C6-8D1A-C304-2083-67EA8469D13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723298">
              <a:off x="3129" y="285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Oval 444">
              <a:extLst>
                <a:ext uri="{FF2B5EF4-FFF2-40B4-BE49-F238E27FC236}">
                  <a16:creationId xmlns:a16="http://schemas.microsoft.com/office/drawing/2014/main" id="{D3AEF7AF-9FAB-116D-7D81-7C2A7643C4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99683">
              <a:off x="2045" y="273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Line 445">
              <a:extLst>
                <a:ext uri="{FF2B5EF4-FFF2-40B4-BE49-F238E27FC236}">
                  <a16:creationId xmlns:a16="http://schemas.microsoft.com/office/drawing/2014/main" id="{52D5FEA8-CD51-CE10-A074-626A2AF9771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6499683">
              <a:off x="2080" y="278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Line 446">
              <a:extLst>
                <a:ext uri="{FF2B5EF4-FFF2-40B4-BE49-F238E27FC236}">
                  <a16:creationId xmlns:a16="http://schemas.microsoft.com/office/drawing/2014/main" id="{097FF752-F6F9-99B8-2527-11446508491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6499683">
              <a:off x="2092" y="281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Line 447">
              <a:extLst>
                <a:ext uri="{FF2B5EF4-FFF2-40B4-BE49-F238E27FC236}">
                  <a16:creationId xmlns:a16="http://schemas.microsoft.com/office/drawing/2014/main" id="{6B5677FA-0F0F-190C-18B2-D4F3949C61A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99684">
              <a:off x="2102" y="273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Line 448">
              <a:extLst>
                <a:ext uri="{FF2B5EF4-FFF2-40B4-BE49-F238E27FC236}">
                  <a16:creationId xmlns:a16="http://schemas.microsoft.com/office/drawing/2014/main" id="{017EBC4D-E2F4-8FCC-218C-D90AB7B0926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99684">
              <a:off x="2125" y="272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Oval 449">
              <a:extLst>
                <a:ext uri="{FF2B5EF4-FFF2-40B4-BE49-F238E27FC236}">
                  <a16:creationId xmlns:a16="http://schemas.microsoft.com/office/drawing/2014/main" id="{E7692770-228B-F514-D30E-82F5F9A485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107" y="1015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Line 450">
              <a:extLst>
                <a:ext uri="{FF2B5EF4-FFF2-40B4-BE49-F238E27FC236}">
                  <a16:creationId xmlns:a16="http://schemas.microsoft.com/office/drawing/2014/main" id="{E711B23F-EDA4-6704-0905-4F2CAC8B17B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155" y="106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Line 451">
              <a:extLst>
                <a:ext uri="{FF2B5EF4-FFF2-40B4-BE49-F238E27FC236}">
                  <a16:creationId xmlns:a16="http://schemas.microsoft.com/office/drawing/2014/main" id="{9A7DCD71-C223-EFD2-BCD2-0423036EDCC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173" y="1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Line 452">
              <a:extLst>
                <a:ext uri="{FF2B5EF4-FFF2-40B4-BE49-F238E27FC236}">
                  <a16:creationId xmlns:a16="http://schemas.microsoft.com/office/drawing/2014/main" id="{53696FA9-8D84-C2C5-FCE9-D154CF6A341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58" y="100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Line 453">
              <a:extLst>
                <a:ext uri="{FF2B5EF4-FFF2-40B4-BE49-F238E27FC236}">
                  <a16:creationId xmlns:a16="http://schemas.microsoft.com/office/drawing/2014/main" id="{FDE308DD-13AF-C858-1718-4D4532564BD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76" y="98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Oval 454">
              <a:extLst>
                <a:ext uri="{FF2B5EF4-FFF2-40B4-BE49-F238E27FC236}">
                  <a16:creationId xmlns:a16="http://schemas.microsoft.com/office/drawing/2014/main" id="{BC90A8B7-1AFE-8A69-27A3-30CE426069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093" y="94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Line 455">
              <a:extLst>
                <a:ext uri="{FF2B5EF4-FFF2-40B4-BE49-F238E27FC236}">
                  <a16:creationId xmlns:a16="http://schemas.microsoft.com/office/drawing/2014/main" id="{86FC6ECB-6F48-9B78-7480-DB4C2A7163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5400000">
              <a:off x="3069" y="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Line 456">
              <a:extLst>
                <a:ext uri="{FF2B5EF4-FFF2-40B4-BE49-F238E27FC236}">
                  <a16:creationId xmlns:a16="http://schemas.microsoft.com/office/drawing/2014/main" id="{5238267B-3048-A916-BDA9-302720414CF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3066" y="98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Line 457">
              <a:extLst>
                <a:ext uri="{FF2B5EF4-FFF2-40B4-BE49-F238E27FC236}">
                  <a16:creationId xmlns:a16="http://schemas.microsoft.com/office/drawing/2014/main" id="{E3DBA6EB-06EF-AD91-DFF3-66150A64E02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3048" y="100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458">
              <a:extLst>
                <a:ext uri="{FF2B5EF4-FFF2-40B4-BE49-F238E27FC236}">
                  <a16:creationId xmlns:a16="http://schemas.microsoft.com/office/drawing/2014/main" id="{6A60E8C5-F0F6-909D-14FE-E6964C3B1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" y="2784"/>
              <a:ext cx="98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200 MeV Polarimeter</a:t>
              </a:r>
            </a:p>
          </p:txBody>
        </p:sp>
        <p:sp>
          <p:nvSpPr>
            <p:cNvPr id="114" name="Rectangle 459">
              <a:extLst>
                <a:ext uri="{FF2B5EF4-FFF2-40B4-BE49-F238E27FC236}">
                  <a16:creationId xmlns:a16="http://schemas.microsoft.com/office/drawing/2014/main" id="{0DBA2CEC-2998-47FB-510F-F930BDA0C5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32973">
              <a:off x="2188" y="2889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460">
              <a:extLst>
                <a:ext uri="{FF2B5EF4-FFF2-40B4-BE49-F238E27FC236}">
                  <a16:creationId xmlns:a16="http://schemas.microsoft.com/office/drawing/2014/main" id="{F9FFE420-139F-B7D5-417E-8E2DBFC470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2784"/>
              <a:ext cx="192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Oval 461">
              <a:extLst>
                <a:ext uri="{FF2B5EF4-FFF2-40B4-BE49-F238E27FC236}">
                  <a16:creationId xmlns:a16="http://schemas.microsoft.com/office/drawing/2014/main" id="{DE766A4B-6234-04C3-083C-BD242FF71B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0306">
              <a:off x="2888" y="97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7" name="Group 462">
              <a:extLst>
                <a:ext uri="{FF2B5EF4-FFF2-40B4-BE49-F238E27FC236}">
                  <a16:creationId xmlns:a16="http://schemas.microsoft.com/office/drawing/2014/main" id="{E6847F2D-A2BB-A038-F4BB-1D180F0FBDB4}"/>
                </a:ext>
              </a:extLst>
            </p:cNvPr>
            <p:cNvGrpSpPr>
              <a:grpSpLocks/>
            </p:cNvGrpSpPr>
            <p:nvPr/>
          </p:nvGrpSpPr>
          <p:grpSpPr bwMode="auto">
            <a:xfrm rot="2700306">
              <a:off x="2893" y="1037"/>
              <a:ext cx="41" cy="41"/>
              <a:chOff x="3936" y="1517"/>
              <a:chExt cx="41" cy="41"/>
            </a:xfrm>
          </p:grpSpPr>
          <p:sp>
            <p:nvSpPr>
              <p:cNvPr id="163" name="Line 463">
                <a:extLst>
                  <a:ext uri="{FF2B5EF4-FFF2-40B4-BE49-F238E27FC236}">
                    <a16:creationId xmlns:a16="http://schemas.microsoft.com/office/drawing/2014/main" id="{E37E4318-97C3-5D2F-EC9E-3D8EC3524B0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" name="Line 464">
                <a:extLst>
                  <a:ext uri="{FF2B5EF4-FFF2-40B4-BE49-F238E27FC236}">
                    <a16:creationId xmlns:a16="http://schemas.microsoft.com/office/drawing/2014/main" id="{8E4E3B2D-8D4A-BF22-28A0-BF29EDE8A35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8" name="Group 465">
              <a:extLst>
                <a:ext uri="{FF2B5EF4-FFF2-40B4-BE49-F238E27FC236}">
                  <a16:creationId xmlns:a16="http://schemas.microsoft.com/office/drawing/2014/main" id="{772D3937-D3DA-0FFD-E373-5ABD2909AC1D}"/>
                </a:ext>
              </a:extLst>
            </p:cNvPr>
            <p:cNvGrpSpPr>
              <a:grpSpLocks/>
            </p:cNvGrpSpPr>
            <p:nvPr/>
          </p:nvGrpSpPr>
          <p:grpSpPr bwMode="auto">
            <a:xfrm rot="2700306">
              <a:off x="2894" y="922"/>
              <a:ext cx="41" cy="41"/>
              <a:chOff x="3936" y="1517"/>
              <a:chExt cx="41" cy="41"/>
            </a:xfrm>
          </p:grpSpPr>
          <p:sp>
            <p:nvSpPr>
              <p:cNvPr id="161" name="Line 466">
                <a:extLst>
                  <a:ext uri="{FF2B5EF4-FFF2-40B4-BE49-F238E27FC236}">
                    <a16:creationId xmlns:a16="http://schemas.microsoft.com/office/drawing/2014/main" id="{DC3CA060-8836-89E6-DC51-336CA8BC2DC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" name="Line 467">
                <a:extLst>
                  <a:ext uri="{FF2B5EF4-FFF2-40B4-BE49-F238E27FC236}">
                    <a16:creationId xmlns:a16="http://schemas.microsoft.com/office/drawing/2014/main" id="{AC769CB4-8C0B-E166-0173-8476DD5E5D8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9" name="Rectangle 468">
              <a:extLst>
                <a:ext uri="{FF2B5EF4-FFF2-40B4-BE49-F238E27FC236}">
                  <a16:creationId xmlns:a16="http://schemas.microsoft.com/office/drawing/2014/main" id="{FE9E3852-18A3-8294-84CD-0BB7DBE34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" y="900"/>
              <a:ext cx="21" cy="9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Oval 470">
              <a:extLst>
                <a:ext uri="{FF2B5EF4-FFF2-40B4-BE49-F238E27FC236}">
                  <a16:creationId xmlns:a16="http://schemas.microsoft.com/office/drawing/2014/main" id="{15DE801E-C3C2-D158-5624-60A0E587B4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845359">
              <a:off x="2973" y="297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Line 471">
              <a:extLst>
                <a:ext uri="{FF2B5EF4-FFF2-40B4-BE49-F238E27FC236}">
                  <a16:creationId xmlns:a16="http://schemas.microsoft.com/office/drawing/2014/main" id="{76ECEF43-A170-2A4C-6A78-6F656AC2A2B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845359">
              <a:off x="3032" y="3004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Line 472">
              <a:extLst>
                <a:ext uri="{FF2B5EF4-FFF2-40B4-BE49-F238E27FC236}">
                  <a16:creationId xmlns:a16="http://schemas.microsoft.com/office/drawing/2014/main" id="{2C31AE22-B3B0-D2C9-5F93-7A6930E29C8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845359">
              <a:off x="3056" y="301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473">
              <a:extLst>
                <a:ext uri="{FF2B5EF4-FFF2-40B4-BE49-F238E27FC236}">
                  <a16:creationId xmlns:a16="http://schemas.microsoft.com/office/drawing/2014/main" id="{5B9FF7D6-F820-6295-B67C-E472F4EC994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554641">
              <a:off x="3009" y="2949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Line 474">
              <a:extLst>
                <a:ext uri="{FF2B5EF4-FFF2-40B4-BE49-F238E27FC236}">
                  <a16:creationId xmlns:a16="http://schemas.microsoft.com/office/drawing/2014/main" id="{2C150BF2-F0FE-A7E4-7587-C66C763C271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554641">
              <a:off x="3017" y="292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Oval 475">
              <a:extLst>
                <a:ext uri="{FF2B5EF4-FFF2-40B4-BE49-F238E27FC236}">
                  <a16:creationId xmlns:a16="http://schemas.microsoft.com/office/drawing/2014/main" id="{F8F7F123-B479-7EE7-918B-CFC3EBFD15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33776">
              <a:off x="2299" y="2949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AutoShape 476">
              <a:extLst>
                <a:ext uri="{FF2B5EF4-FFF2-40B4-BE49-F238E27FC236}">
                  <a16:creationId xmlns:a16="http://schemas.microsoft.com/office/drawing/2014/main" id="{A08A3262-C56C-D8D6-68FF-62E2F8AE1D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8525">
              <a:off x="2326" y="2947"/>
              <a:ext cx="83" cy="58"/>
            </a:xfrm>
            <a:prstGeom prst="curvedDownArrow">
              <a:avLst>
                <a:gd name="adj1" fmla="val 39035"/>
                <a:gd name="adj2" fmla="val 6765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Oval 477">
              <a:extLst>
                <a:ext uri="{FF2B5EF4-FFF2-40B4-BE49-F238E27FC236}">
                  <a16:creationId xmlns:a16="http://schemas.microsoft.com/office/drawing/2014/main" id="{03BECAD2-E830-3E54-773B-AD3A535E0A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38710">
              <a:off x="3108" y="2700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AutoShape 478">
              <a:extLst>
                <a:ext uri="{FF2B5EF4-FFF2-40B4-BE49-F238E27FC236}">
                  <a16:creationId xmlns:a16="http://schemas.microsoft.com/office/drawing/2014/main" id="{E28AE6E1-5C3E-3D0C-C591-0416ED9033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90724">
              <a:off x="3143" y="271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Text Box 479">
              <a:extLst>
                <a:ext uri="{FF2B5EF4-FFF2-40B4-BE49-F238E27FC236}">
                  <a16:creationId xmlns:a16="http://schemas.microsoft.com/office/drawing/2014/main" id="{790F39C7-03FA-B1B8-FCB4-5EFB5642E4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2562"/>
              <a:ext cx="79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Helical Partial </a:t>
              </a:r>
            </a:p>
            <a:p>
              <a:r>
                <a:rPr lang="en-US" sz="1400" dirty="0">
                  <a:latin typeface="Times New Roman" pitchFamily="-65" charset="0"/>
                </a:rPr>
                <a:t>Siberian Snake</a:t>
              </a:r>
            </a:p>
          </p:txBody>
        </p:sp>
        <p:sp>
          <p:nvSpPr>
            <p:cNvPr id="131" name="Line 480">
              <a:extLst>
                <a:ext uri="{FF2B5EF4-FFF2-40B4-BE49-F238E27FC236}">
                  <a16:creationId xmlns:a16="http://schemas.microsoft.com/office/drawing/2014/main" id="{8CA0033E-388F-D7B5-0596-F4A17801D6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9" y="2679"/>
              <a:ext cx="139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Text Box 481">
              <a:extLst>
                <a:ext uri="{FF2B5EF4-FFF2-40B4-BE49-F238E27FC236}">
                  <a16:creationId xmlns:a16="http://schemas.microsoft.com/office/drawing/2014/main" id="{886DD1AE-CD7D-D25C-8FF1-0A7DCC7A74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2" y="2064"/>
              <a:ext cx="13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Times New Roman" pitchFamily="-65" charset="0"/>
                </a:rPr>
                <a:t>Spin Rotators</a:t>
              </a:r>
            </a:p>
            <a:p>
              <a:pPr algn="ctr"/>
              <a:r>
                <a:rPr lang="en-US" sz="1400" dirty="0">
                  <a:latin typeface="Times New Roman" pitchFamily="-65" charset="0"/>
                </a:rPr>
                <a:t>(longitudinal polarization)</a:t>
              </a:r>
            </a:p>
          </p:txBody>
        </p:sp>
        <p:sp>
          <p:nvSpPr>
            <p:cNvPr id="133" name="Rectangle 482">
              <a:extLst>
                <a:ext uri="{FF2B5EF4-FFF2-40B4-BE49-F238E27FC236}">
                  <a16:creationId xmlns:a16="http://schemas.microsoft.com/office/drawing/2014/main" id="{F821EBBC-1D0D-4E91-6DE4-A861E3C73D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13039">
              <a:off x="4296" y="1755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Text Box 483">
              <a:extLst>
                <a:ext uri="{FF2B5EF4-FFF2-40B4-BE49-F238E27FC236}">
                  <a16:creationId xmlns:a16="http://schemas.microsoft.com/office/drawing/2014/main" id="{4C52BF6D-A6D7-CDE0-3B51-A567051E51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260"/>
              <a:ext cx="8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Siberian Snakes</a:t>
              </a:r>
            </a:p>
          </p:txBody>
        </p:sp>
        <p:sp>
          <p:nvSpPr>
            <p:cNvPr id="135" name="Line 484">
              <a:extLst>
                <a:ext uri="{FF2B5EF4-FFF2-40B4-BE49-F238E27FC236}">
                  <a16:creationId xmlns:a16="http://schemas.microsoft.com/office/drawing/2014/main" id="{BC7D1059-6CEF-B812-5C46-2BC18B3D84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2" y="1368"/>
              <a:ext cx="2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AutoShape 489">
              <a:extLst>
                <a:ext uri="{FF2B5EF4-FFF2-40B4-BE49-F238E27FC236}">
                  <a16:creationId xmlns:a16="http://schemas.microsoft.com/office/drawing/2014/main" id="{027DDE82-A688-DF5A-804F-FDAC23D838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29997">
              <a:off x="4480" y="157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Line 493">
              <a:extLst>
                <a:ext uri="{FF2B5EF4-FFF2-40B4-BE49-F238E27FC236}">
                  <a16:creationId xmlns:a16="http://schemas.microsoft.com/office/drawing/2014/main" id="{E4D35B1E-77BF-4634-D5B6-F07B2EFB5F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0" y="3024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Text Box 497">
              <a:extLst>
                <a:ext uri="{FF2B5EF4-FFF2-40B4-BE49-F238E27FC236}">
                  <a16:creationId xmlns:a16="http://schemas.microsoft.com/office/drawing/2014/main" id="{AA4ED6DB-E53E-2E22-DA21-137F333F91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" y="1872"/>
              <a:ext cx="13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latin typeface="Times New Roman" pitchFamily="-65" charset="0"/>
                </a:rPr>
                <a:t>Spin Rotators</a:t>
              </a:r>
            </a:p>
            <a:p>
              <a:pPr algn="ctr"/>
              <a:r>
                <a:rPr lang="en-US" sz="1400">
                  <a:latin typeface="Times New Roman" pitchFamily="-65" charset="0"/>
                </a:rPr>
                <a:t>(longitudinal polarization)</a:t>
              </a:r>
            </a:p>
          </p:txBody>
        </p:sp>
        <p:sp>
          <p:nvSpPr>
            <p:cNvPr id="148" name="Line 498">
              <a:extLst>
                <a:ext uri="{FF2B5EF4-FFF2-40B4-BE49-F238E27FC236}">
                  <a16:creationId xmlns:a16="http://schemas.microsoft.com/office/drawing/2014/main" id="{0A18E2B6-6BDA-A890-710C-3708B6302E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96" y="1728"/>
              <a:ext cx="54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Line 499">
              <a:extLst>
                <a:ext uri="{FF2B5EF4-FFF2-40B4-BE49-F238E27FC236}">
                  <a16:creationId xmlns:a16="http://schemas.microsoft.com/office/drawing/2014/main" id="{6E02786B-B2D9-A6A2-4F1F-721ACD25AF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87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Text Box 500">
              <a:extLst>
                <a:ext uri="{FF2B5EF4-FFF2-40B4-BE49-F238E27FC236}">
                  <a16:creationId xmlns:a16="http://schemas.microsoft.com/office/drawing/2014/main" id="{3207EDBA-EF1D-189C-70A8-7F36943059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168"/>
              <a:ext cx="10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imes New Roman" pitchFamily="-65" charset="0"/>
                </a:rPr>
                <a:t>Strong AGS Snake</a:t>
              </a:r>
            </a:p>
          </p:txBody>
        </p:sp>
        <p:sp>
          <p:nvSpPr>
            <p:cNvPr id="151" name="Rectangle 501">
              <a:extLst>
                <a:ext uri="{FF2B5EF4-FFF2-40B4-BE49-F238E27FC236}">
                  <a16:creationId xmlns:a16="http://schemas.microsoft.com/office/drawing/2014/main" id="{95018F6B-CFAC-9057-E338-A92C9C3C1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200"/>
              <a:ext cx="103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RHIC </a:t>
              </a:r>
              <a:r>
                <a:rPr lang="en-US" sz="1400" dirty="0" err="1">
                  <a:latin typeface="Times New Roman" pitchFamily="-65" charset="0"/>
                </a:rPr>
                <a:t>pC</a:t>
              </a:r>
              <a:r>
                <a:rPr lang="en-US" sz="1400" dirty="0">
                  <a:latin typeface="Times New Roman" pitchFamily="-65" charset="0"/>
                </a:rPr>
                <a:t> Polarimeters</a:t>
              </a:r>
            </a:p>
          </p:txBody>
        </p:sp>
        <p:sp>
          <p:nvSpPr>
            <p:cNvPr id="152" name="Rectangle 502">
              <a:extLst>
                <a:ext uri="{FF2B5EF4-FFF2-40B4-BE49-F238E27FC236}">
                  <a16:creationId xmlns:a16="http://schemas.microsoft.com/office/drawing/2014/main" id="{DB04E303-46FF-CE9F-A412-5E16985AB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720"/>
              <a:ext cx="129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Absolute Polarimeter (H jet)</a:t>
              </a:r>
            </a:p>
          </p:txBody>
        </p:sp>
        <p:sp>
          <p:nvSpPr>
            <p:cNvPr id="153" name="Line 504">
              <a:extLst>
                <a:ext uri="{FF2B5EF4-FFF2-40B4-BE49-F238E27FC236}">
                  <a16:creationId xmlns:a16="http://schemas.microsoft.com/office/drawing/2014/main" id="{9214C4DD-433A-C81E-2118-A08546814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86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Line 505">
              <a:extLst>
                <a:ext uri="{FF2B5EF4-FFF2-40B4-BE49-F238E27FC236}">
                  <a16:creationId xmlns:a16="http://schemas.microsoft.com/office/drawing/2014/main" id="{8F84976C-6E6A-1086-C95A-666F4E2C77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6" y="110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Rectangle 506">
              <a:extLst>
                <a:ext uri="{FF2B5EF4-FFF2-40B4-BE49-F238E27FC236}">
                  <a16:creationId xmlns:a16="http://schemas.microsoft.com/office/drawing/2014/main" id="{B0670D1A-3AFC-F8AA-1307-C8C7E4650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1747"/>
              <a:ext cx="43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i="1" u="sng">
                  <a:latin typeface="Times New Roman" pitchFamily="-65" charset="0"/>
                </a:rPr>
                <a:t>STAR (p)</a:t>
              </a:r>
              <a:endParaRPr lang="en-US" sz="2400">
                <a:latin typeface="Times New Roman" pitchFamily="-65" charset="0"/>
              </a:endParaRPr>
            </a:p>
          </p:txBody>
        </p:sp>
        <p:sp>
          <p:nvSpPr>
            <p:cNvPr id="156" name="Rectangle 509">
              <a:extLst>
                <a:ext uri="{FF2B5EF4-FFF2-40B4-BE49-F238E27FC236}">
                  <a16:creationId xmlns:a16="http://schemas.microsoft.com/office/drawing/2014/main" id="{E7066B60-FF51-7D18-D103-EDC9B2A6C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976"/>
              <a:ext cx="82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AGS Polarimeters</a:t>
              </a:r>
            </a:p>
          </p:txBody>
        </p:sp>
        <p:sp>
          <p:nvSpPr>
            <p:cNvPr id="157" name="Text Box 510">
              <a:extLst>
                <a:ext uri="{FF2B5EF4-FFF2-40B4-BE49-F238E27FC236}">
                  <a16:creationId xmlns:a16="http://schemas.microsoft.com/office/drawing/2014/main" id="{AD0C520C-5FD5-AF3B-23F5-CBDCA53346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536"/>
              <a:ext cx="65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Spin flipper</a:t>
              </a:r>
            </a:p>
          </p:txBody>
        </p:sp>
        <p:sp>
          <p:nvSpPr>
            <p:cNvPr id="158" name="Line 511">
              <a:extLst>
                <a:ext uri="{FF2B5EF4-FFF2-40B4-BE49-F238E27FC236}">
                  <a16:creationId xmlns:a16="http://schemas.microsoft.com/office/drawing/2014/main" id="{E8CC61CB-E7B8-DF5B-6D16-A9CF35E5B4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68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Line 512">
              <a:extLst>
                <a:ext uri="{FF2B5EF4-FFF2-40B4-BE49-F238E27FC236}">
                  <a16:creationId xmlns:a16="http://schemas.microsoft.com/office/drawing/2014/main" id="{8C77E670-EFDD-2150-9AB6-92B1DB5CB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36" y="206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Line 513">
              <a:extLst>
                <a:ext uri="{FF2B5EF4-FFF2-40B4-BE49-F238E27FC236}">
                  <a16:creationId xmlns:a16="http://schemas.microsoft.com/office/drawing/2014/main" id="{FE2B7425-120B-4CEB-A6D4-012EA6A5DF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20" y="2064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6" name="Picture 2" descr="RHIC&#10;      luminosity PP">
            <a:extLst>
              <a:ext uri="{FF2B5EF4-FFF2-40B4-BE49-F238E27FC236}">
                <a16:creationId xmlns:a16="http://schemas.microsoft.com/office/drawing/2014/main" id="{126A42CE-567D-B0E9-BD66-51FE746BA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12" y="99392"/>
            <a:ext cx="4484024" cy="408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504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474CF-B327-5D49-1140-3162BC412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4">
            <a:extLst>
              <a:ext uri="{FF2B5EF4-FFF2-40B4-BE49-F238E27FC236}">
                <a16:creationId xmlns:a16="http://schemas.microsoft.com/office/drawing/2014/main" id="{704FF521-5626-A612-EBE8-0C3136E7908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pic>
          <p:nvPicPr>
            <p:cNvPr id="16390" name="Picture 345" descr="Hel_Sect_Photo">
              <a:extLst>
                <a:ext uri="{FF2B5EF4-FFF2-40B4-BE49-F238E27FC236}">
                  <a16:creationId xmlns:a16="http://schemas.microsoft.com/office/drawing/2014/main" id="{E4D5FAD5-3D4D-3A1E-C488-292156316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1216" t="14598" r="21674" b="15193"/>
            <a:stretch>
              <a:fillRect/>
            </a:stretch>
          </p:blipFill>
          <p:spPr bwMode="auto">
            <a:xfrm>
              <a:off x="144" y="1440"/>
              <a:ext cx="912" cy="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1" name="Picture 347" descr="P1010001-cropped">
              <a:extLst>
                <a:ext uri="{FF2B5EF4-FFF2-40B4-BE49-F238E27FC236}">
                  <a16:creationId xmlns:a16="http://schemas.microsoft.com/office/drawing/2014/main" id="{D125BC48-B833-2EA7-F29D-3D3FC48AD6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36" y="0"/>
              <a:ext cx="132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3" name="Oval 349">
              <a:extLst>
                <a:ext uri="{FF2B5EF4-FFF2-40B4-BE49-F238E27FC236}">
                  <a16:creationId xmlns:a16="http://schemas.microsoft.com/office/drawing/2014/main" id="{1F06F6B2-B553-C5EE-C252-77BABD35A2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82010">
              <a:off x="4446" y="156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4" name="Line 350">
              <a:extLst>
                <a:ext uri="{FF2B5EF4-FFF2-40B4-BE49-F238E27FC236}">
                  <a16:creationId xmlns:a16="http://schemas.microsoft.com/office/drawing/2014/main" id="{EF25F55F-B659-74C7-0783-952D55DC44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4" y="2724"/>
              <a:ext cx="69" cy="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Freeform 351">
              <a:extLst>
                <a:ext uri="{FF2B5EF4-FFF2-40B4-BE49-F238E27FC236}">
                  <a16:creationId xmlns:a16="http://schemas.microsoft.com/office/drawing/2014/main" id="{4A49DD51-5DAB-1E3B-E27A-5BEF3C0D4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1643"/>
              <a:ext cx="292" cy="246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6" name="Rectangle 352">
              <a:extLst>
                <a:ext uri="{FF2B5EF4-FFF2-40B4-BE49-F238E27FC236}">
                  <a16:creationId xmlns:a16="http://schemas.microsoft.com/office/drawing/2014/main" id="{2622A805-D86A-4704-D6BB-C3D251E91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2" y="788"/>
              <a:ext cx="1153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Rectangle 353">
              <a:extLst>
                <a:ext uri="{FF2B5EF4-FFF2-40B4-BE49-F238E27FC236}">
                  <a16:creationId xmlns:a16="http://schemas.microsoft.com/office/drawing/2014/main" id="{C5C560F9-DB84-255D-5D80-37A860B75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" y="1780"/>
              <a:ext cx="64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Rectangle 354">
              <a:extLst>
                <a:ext uri="{FF2B5EF4-FFF2-40B4-BE49-F238E27FC236}">
                  <a16:creationId xmlns:a16="http://schemas.microsoft.com/office/drawing/2014/main" id="{B898CCDE-6EDC-A82B-FCC3-E23B4BDB3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0" y="2041"/>
              <a:ext cx="643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Rectangle 355">
              <a:extLst>
                <a:ext uri="{FF2B5EF4-FFF2-40B4-BE49-F238E27FC236}">
                  <a16:creationId xmlns:a16="http://schemas.microsoft.com/office/drawing/2014/main" id="{FF404F46-AA1B-D9C7-F045-FC5D5845D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" y="1926"/>
              <a:ext cx="655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356">
              <a:extLst>
                <a:ext uri="{FF2B5EF4-FFF2-40B4-BE49-F238E27FC236}">
                  <a16:creationId xmlns:a16="http://schemas.microsoft.com/office/drawing/2014/main" id="{E4E175B4-9B31-1202-8435-C71F83D4B5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8" y="887"/>
              <a:ext cx="57" cy="37"/>
              <a:chOff x="4845" y="916"/>
              <a:chExt cx="57" cy="37"/>
            </a:xfrm>
          </p:grpSpPr>
          <p:sp>
            <p:nvSpPr>
              <p:cNvPr id="16556" name="Rectangle 357">
                <a:extLst>
                  <a:ext uri="{FF2B5EF4-FFF2-40B4-BE49-F238E27FC236}">
                    <a16:creationId xmlns:a16="http://schemas.microsoft.com/office/drawing/2014/main" id="{2860EB17-F510-E180-796C-8D3C30920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5" y="92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7" name="Freeform 358">
                <a:extLst>
                  <a:ext uri="{FF2B5EF4-FFF2-40B4-BE49-F238E27FC236}">
                    <a16:creationId xmlns:a16="http://schemas.microsoft.com/office/drawing/2014/main" id="{07C223AD-098D-E1C0-7167-A108C579D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5" y="91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359">
              <a:extLst>
                <a:ext uri="{FF2B5EF4-FFF2-40B4-BE49-F238E27FC236}">
                  <a16:creationId xmlns:a16="http://schemas.microsoft.com/office/drawing/2014/main" id="{40C521E9-6FBA-D1F4-E756-24323AE0F7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1" y="1760"/>
              <a:ext cx="56" cy="36"/>
              <a:chOff x="3140" y="2171"/>
              <a:chExt cx="56" cy="36"/>
            </a:xfrm>
          </p:grpSpPr>
          <p:sp>
            <p:nvSpPr>
              <p:cNvPr id="16554" name="Rectangle 360">
                <a:extLst>
                  <a:ext uri="{FF2B5EF4-FFF2-40B4-BE49-F238E27FC236}">
                    <a16:creationId xmlns:a16="http://schemas.microsoft.com/office/drawing/2014/main" id="{5487257C-5F95-92A5-B752-2E623BF4D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0" y="2184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5" name="Freeform 361">
                <a:extLst>
                  <a:ext uri="{FF2B5EF4-FFF2-40B4-BE49-F238E27FC236}">
                    <a16:creationId xmlns:a16="http://schemas.microsoft.com/office/drawing/2014/main" id="{292BAEB5-0A7F-EB00-6EC1-F3CF4AC10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2171"/>
                <a:ext cx="37" cy="36"/>
              </a:xfrm>
              <a:custGeom>
                <a:avLst/>
                <a:gdLst>
                  <a:gd name="T0" fmla="*/ 0 w 73"/>
                  <a:gd name="T1" fmla="*/ 0 h 74"/>
                  <a:gd name="T2" fmla="*/ 1 w 73"/>
                  <a:gd name="T3" fmla="*/ 0 h 74"/>
                  <a:gd name="T4" fmla="*/ 0 w 73"/>
                  <a:gd name="T5" fmla="*/ 0 h 74"/>
                  <a:gd name="T6" fmla="*/ 0 w 73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4"/>
                  <a:gd name="T14" fmla="*/ 73 w 73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4">
                    <a:moveTo>
                      <a:pt x="0" y="74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02" name="Rectangle 362">
              <a:extLst>
                <a:ext uri="{FF2B5EF4-FFF2-40B4-BE49-F238E27FC236}">
                  <a16:creationId xmlns:a16="http://schemas.microsoft.com/office/drawing/2014/main" id="{DE04267A-5DE3-8998-4821-576C29EB0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8" y="1572"/>
              <a:ext cx="59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i="1" u="sng">
                  <a:latin typeface="Times New Roman" pitchFamily="-65" charset="0"/>
                </a:rPr>
                <a:t>PHENIX (p)</a:t>
              </a:r>
              <a:endParaRPr lang="en-US" sz="2400">
                <a:latin typeface="Times New Roman" pitchFamily="-65" charset="0"/>
              </a:endParaRPr>
            </a:p>
          </p:txBody>
        </p:sp>
        <p:grpSp>
          <p:nvGrpSpPr>
            <p:cNvPr id="5" name="Group 363">
              <a:extLst>
                <a:ext uri="{FF2B5EF4-FFF2-40B4-BE49-F238E27FC236}">
                  <a16:creationId xmlns:a16="http://schemas.microsoft.com/office/drawing/2014/main" id="{15D867EB-3E97-1B4E-39B2-44320CD02A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7" y="1584"/>
              <a:ext cx="57" cy="37"/>
              <a:chOff x="1391" y="2056"/>
              <a:chExt cx="57" cy="37"/>
            </a:xfrm>
          </p:grpSpPr>
          <p:sp>
            <p:nvSpPr>
              <p:cNvPr id="16552" name="Rectangle 364">
                <a:extLst>
                  <a:ext uri="{FF2B5EF4-FFF2-40B4-BE49-F238E27FC236}">
                    <a16:creationId xmlns:a16="http://schemas.microsoft.com/office/drawing/2014/main" id="{2442D0A4-0E62-BEAC-93DE-65CE509C7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206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3" name="Freeform 365">
                <a:extLst>
                  <a:ext uri="{FF2B5EF4-FFF2-40B4-BE49-F238E27FC236}">
                    <a16:creationId xmlns:a16="http://schemas.microsoft.com/office/drawing/2014/main" id="{D4306EF4-5552-EB9D-54FD-CE59E0547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205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04" name="Rectangle 366">
              <a:extLst>
                <a:ext uri="{FF2B5EF4-FFF2-40B4-BE49-F238E27FC236}">
                  <a16:creationId xmlns:a16="http://schemas.microsoft.com/office/drawing/2014/main" id="{428F1955-51F3-0223-5085-AA3214A56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8" y="1312"/>
              <a:ext cx="56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Rectangle 367">
              <a:extLst>
                <a:ext uri="{FF2B5EF4-FFF2-40B4-BE49-F238E27FC236}">
                  <a16:creationId xmlns:a16="http://schemas.microsoft.com/office/drawing/2014/main" id="{63A78A23-ECA5-5DBC-2B37-A3E6232D7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2662"/>
              <a:ext cx="335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Rectangle 368">
              <a:extLst>
                <a:ext uri="{FF2B5EF4-FFF2-40B4-BE49-F238E27FC236}">
                  <a16:creationId xmlns:a16="http://schemas.microsoft.com/office/drawing/2014/main" id="{AA8756A2-BD45-6ECF-2432-787BA9686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2725"/>
              <a:ext cx="24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latin typeface="Times New Roman" pitchFamily="-65" charset="0"/>
                </a:rPr>
                <a:t>AGS</a:t>
              </a:r>
              <a:endParaRPr lang="en-US" sz="2400">
                <a:latin typeface="Times New Roman" pitchFamily="-65" charset="0"/>
              </a:endParaRPr>
            </a:p>
          </p:txBody>
        </p:sp>
        <p:sp>
          <p:nvSpPr>
            <p:cNvPr id="16407" name="Rectangle 369">
              <a:extLst>
                <a:ext uri="{FF2B5EF4-FFF2-40B4-BE49-F238E27FC236}">
                  <a16:creationId xmlns:a16="http://schemas.microsoft.com/office/drawing/2014/main" id="{AD825943-71EE-6521-80C3-7868A433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" y="2596"/>
              <a:ext cx="39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Rectangle 370">
              <a:extLst>
                <a:ext uri="{FF2B5EF4-FFF2-40B4-BE49-F238E27FC236}">
                  <a16:creationId xmlns:a16="http://schemas.microsoft.com/office/drawing/2014/main" id="{57424383-2594-7BEF-1C5C-19374BA72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2447"/>
              <a:ext cx="2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latin typeface="Times New Roman" pitchFamily="-65" charset="0"/>
                </a:rPr>
                <a:t>LINAC</a:t>
              </a:r>
              <a:endParaRPr lang="en-US" sz="800">
                <a:latin typeface="Times New Roman" pitchFamily="-65" charset="0"/>
              </a:endParaRPr>
            </a:p>
          </p:txBody>
        </p:sp>
        <p:sp>
          <p:nvSpPr>
            <p:cNvPr id="16409" name="Rectangle 371">
              <a:extLst>
                <a:ext uri="{FF2B5EF4-FFF2-40B4-BE49-F238E27FC236}">
                  <a16:creationId xmlns:a16="http://schemas.microsoft.com/office/drawing/2014/main" id="{12393CDF-9135-BCC9-9100-A3A756C1A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2504"/>
              <a:ext cx="31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 New Roman" pitchFamily="-65" charset="0"/>
                </a:rPr>
                <a:t>BOOSTER</a:t>
              </a:r>
              <a:endParaRPr lang="en-US" sz="800">
                <a:latin typeface="Times New Roman" pitchFamily="-65" charset="0"/>
              </a:endParaRPr>
            </a:p>
          </p:txBody>
        </p:sp>
        <p:sp>
          <p:nvSpPr>
            <p:cNvPr id="16410" name="Rectangle 372">
              <a:extLst>
                <a:ext uri="{FF2B5EF4-FFF2-40B4-BE49-F238E27FC236}">
                  <a16:creationId xmlns:a16="http://schemas.microsoft.com/office/drawing/2014/main" id="{1ED82B09-4D71-F2DD-09BE-1AB99C6E7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8" y="2247"/>
              <a:ext cx="627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Oval 373">
              <a:extLst>
                <a:ext uri="{FF2B5EF4-FFF2-40B4-BE49-F238E27FC236}">
                  <a16:creationId xmlns:a16="http://schemas.microsoft.com/office/drawing/2014/main" id="{AEBA33EE-D9E1-36D1-D61A-9C9B93BB6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2575"/>
              <a:ext cx="1045" cy="4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Arc 374">
              <a:extLst>
                <a:ext uri="{FF2B5EF4-FFF2-40B4-BE49-F238E27FC236}">
                  <a16:creationId xmlns:a16="http://schemas.microsoft.com/office/drawing/2014/main" id="{EAB09CE3-DA9C-7BBC-0DC3-C0A46D849C6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2" y="1043"/>
              <a:ext cx="1195" cy="448"/>
            </a:xfrm>
            <a:custGeom>
              <a:avLst/>
              <a:gdLst>
                <a:gd name="T0" fmla="*/ 0 w 15493"/>
                <a:gd name="T1" fmla="*/ 0 h 21120"/>
                <a:gd name="T2" fmla="*/ 0 w 15493"/>
                <a:gd name="T3" fmla="*/ 0 h 21120"/>
                <a:gd name="T4" fmla="*/ 0 w 15493"/>
                <a:gd name="T5" fmla="*/ 0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3" name="Arc 375">
              <a:extLst>
                <a:ext uri="{FF2B5EF4-FFF2-40B4-BE49-F238E27FC236}">
                  <a16:creationId xmlns:a16="http://schemas.microsoft.com/office/drawing/2014/main" id="{61009EB3-41C2-A37C-BD69-D20588EC875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52" y="1308"/>
              <a:ext cx="1667" cy="343"/>
            </a:xfrm>
            <a:custGeom>
              <a:avLst/>
              <a:gdLst>
                <a:gd name="T0" fmla="*/ 0 w 21600"/>
                <a:gd name="T1" fmla="*/ 0 h 16156"/>
                <a:gd name="T2" fmla="*/ 0 w 21600"/>
                <a:gd name="T3" fmla="*/ 0 h 16156"/>
                <a:gd name="T4" fmla="*/ 0 w 21600"/>
                <a:gd name="T5" fmla="*/ 0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4" name="Arc 376">
              <a:extLst>
                <a:ext uri="{FF2B5EF4-FFF2-40B4-BE49-F238E27FC236}">
                  <a16:creationId xmlns:a16="http://schemas.microsoft.com/office/drawing/2014/main" id="{0D2827AC-0CFF-F516-DE44-1595A49C29F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7" y="1304"/>
              <a:ext cx="1667" cy="339"/>
            </a:xfrm>
            <a:custGeom>
              <a:avLst/>
              <a:gdLst>
                <a:gd name="T0" fmla="*/ 0 w 21600"/>
                <a:gd name="T1" fmla="*/ 0 h 15969"/>
                <a:gd name="T2" fmla="*/ 0 w 21600"/>
                <a:gd name="T3" fmla="*/ 0 h 15969"/>
                <a:gd name="T4" fmla="*/ 0 w 21600"/>
                <a:gd name="T5" fmla="*/ 0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5" name="Arc 377">
              <a:extLst>
                <a:ext uri="{FF2B5EF4-FFF2-40B4-BE49-F238E27FC236}">
                  <a16:creationId xmlns:a16="http://schemas.microsoft.com/office/drawing/2014/main" id="{E5F82EA3-860B-98D9-4344-FE4F4A4910A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004" y="1420"/>
              <a:ext cx="1121" cy="522"/>
            </a:xfrm>
            <a:custGeom>
              <a:avLst/>
              <a:gdLst>
                <a:gd name="T0" fmla="*/ 0 w 14614"/>
                <a:gd name="T1" fmla="*/ 0 h 21395"/>
                <a:gd name="T2" fmla="*/ 0 w 14614"/>
                <a:gd name="T3" fmla="*/ 0 h 21395"/>
                <a:gd name="T4" fmla="*/ 0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6" name="Arc 378">
              <a:extLst>
                <a:ext uri="{FF2B5EF4-FFF2-40B4-BE49-F238E27FC236}">
                  <a16:creationId xmlns:a16="http://schemas.microsoft.com/office/drawing/2014/main" id="{7A79ECD3-5F41-7A42-C9C0-D55BEC16BF1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48" y="1540"/>
              <a:ext cx="1241" cy="398"/>
            </a:xfrm>
            <a:custGeom>
              <a:avLst/>
              <a:gdLst>
                <a:gd name="T0" fmla="*/ 0 w 16143"/>
                <a:gd name="T1" fmla="*/ 0 h 21035"/>
                <a:gd name="T2" fmla="*/ 0 w 16143"/>
                <a:gd name="T3" fmla="*/ 0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7" name="Arc 379">
              <a:extLst>
                <a:ext uri="{FF2B5EF4-FFF2-40B4-BE49-F238E27FC236}">
                  <a16:creationId xmlns:a16="http://schemas.microsoft.com/office/drawing/2014/main" id="{B25555EF-F7F1-8606-46E4-B3EA51DD120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3" y="1047"/>
              <a:ext cx="1167" cy="441"/>
            </a:xfrm>
            <a:custGeom>
              <a:avLst/>
              <a:gdLst>
                <a:gd name="T0" fmla="*/ 0 w 15115"/>
                <a:gd name="T1" fmla="*/ 0 h 21197"/>
                <a:gd name="T2" fmla="*/ 0 w 15115"/>
                <a:gd name="T3" fmla="*/ 0 h 21197"/>
                <a:gd name="T4" fmla="*/ 0 w 15115"/>
                <a:gd name="T5" fmla="*/ 0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8" name="Arc 380">
              <a:extLst>
                <a:ext uri="{FF2B5EF4-FFF2-40B4-BE49-F238E27FC236}">
                  <a16:creationId xmlns:a16="http://schemas.microsoft.com/office/drawing/2014/main" id="{C8E56ED8-322E-EFA4-9D1A-F788261D0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1505"/>
              <a:ext cx="1272" cy="534"/>
            </a:xfrm>
            <a:custGeom>
              <a:avLst/>
              <a:gdLst>
                <a:gd name="T0" fmla="*/ 0 w 15361"/>
                <a:gd name="T1" fmla="*/ 0 h 21244"/>
                <a:gd name="T2" fmla="*/ 0 w 15361"/>
                <a:gd name="T3" fmla="*/ 0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9" name="Arc 381">
              <a:extLst>
                <a:ext uri="{FF2B5EF4-FFF2-40B4-BE49-F238E27FC236}">
                  <a16:creationId xmlns:a16="http://schemas.microsoft.com/office/drawing/2014/main" id="{633C33B7-4AC5-D615-43F5-2266F90C7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" y="1505"/>
              <a:ext cx="1243" cy="534"/>
            </a:xfrm>
            <a:custGeom>
              <a:avLst/>
              <a:gdLst>
                <a:gd name="T0" fmla="*/ 0 w 15013"/>
                <a:gd name="T1" fmla="*/ 0 h 21246"/>
                <a:gd name="T2" fmla="*/ 0 w 15013"/>
                <a:gd name="T3" fmla="*/ 0 h 21246"/>
                <a:gd name="T4" fmla="*/ 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0" name="Arc 382">
              <a:extLst>
                <a:ext uri="{FF2B5EF4-FFF2-40B4-BE49-F238E27FC236}">
                  <a16:creationId xmlns:a16="http://schemas.microsoft.com/office/drawing/2014/main" id="{AED2DFC3-C409-0C23-5A79-DCB890B45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" y="1273"/>
              <a:ext cx="1788" cy="444"/>
            </a:xfrm>
            <a:custGeom>
              <a:avLst/>
              <a:gdLst>
                <a:gd name="T0" fmla="*/ 0 w 21600"/>
                <a:gd name="T1" fmla="*/ 0 h 17626"/>
                <a:gd name="T2" fmla="*/ 0 w 21600"/>
                <a:gd name="T3" fmla="*/ 0 h 17626"/>
                <a:gd name="T4" fmla="*/ 0 w 21600"/>
                <a:gd name="T5" fmla="*/ 0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1" name="Arc 383">
              <a:extLst>
                <a:ext uri="{FF2B5EF4-FFF2-40B4-BE49-F238E27FC236}">
                  <a16:creationId xmlns:a16="http://schemas.microsoft.com/office/drawing/2014/main" id="{AC688565-BF06-899A-616E-684175A35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968"/>
              <a:ext cx="1222" cy="542"/>
            </a:xfrm>
            <a:custGeom>
              <a:avLst/>
              <a:gdLst>
                <a:gd name="T0" fmla="*/ 0 w 14768"/>
                <a:gd name="T1" fmla="*/ 0 h 21256"/>
                <a:gd name="T2" fmla="*/ 0 w 14768"/>
                <a:gd name="T3" fmla="*/ 0 h 21256"/>
                <a:gd name="T4" fmla="*/ 0 w 14768"/>
                <a:gd name="T5" fmla="*/ 0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2" name="Arc 384">
              <a:extLst>
                <a:ext uri="{FF2B5EF4-FFF2-40B4-BE49-F238E27FC236}">
                  <a16:creationId xmlns:a16="http://schemas.microsoft.com/office/drawing/2014/main" id="{CC9ECD5E-9BEE-39FC-A6C9-8A93786E9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971"/>
              <a:ext cx="1212" cy="538"/>
            </a:xfrm>
            <a:custGeom>
              <a:avLst/>
              <a:gdLst>
                <a:gd name="T0" fmla="*/ 0 w 14647"/>
                <a:gd name="T1" fmla="*/ 0 h 21263"/>
                <a:gd name="T2" fmla="*/ 0 w 14647"/>
                <a:gd name="T3" fmla="*/ 0 h 21263"/>
                <a:gd name="T4" fmla="*/ 0 w 14647"/>
                <a:gd name="T5" fmla="*/ 0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3" name="Arc 385">
              <a:extLst>
                <a:ext uri="{FF2B5EF4-FFF2-40B4-BE49-F238E27FC236}">
                  <a16:creationId xmlns:a16="http://schemas.microsoft.com/office/drawing/2014/main" id="{7B6E59A9-7F3C-1349-56F4-BC79CD1FE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1264"/>
              <a:ext cx="1788" cy="451"/>
            </a:xfrm>
            <a:custGeom>
              <a:avLst/>
              <a:gdLst>
                <a:gd name="T0" fmla="*/ 0 w 21600"/>
                <a:gd name="T1" fmla="*/ 0 h 17979"/>
                <a:gd name="T2" fmla="*/ 0 w 21600"/>
                <a:gd name="T3" fmla="*/ 0 h 17979"/>
                <a:gd name="T4" fmla="*/ 0 w 21600"/>
                <a:gd name="T5" fmla="*/ 0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4" name="Freeform 386">
              <a:extLst>
                <a:ext uri="{FF2B5EF4-FFF2-40B4-BE49-F238E27FC236}">
                  <a16:creationId xmlns:a16="http://schemas.microsoft.com/office/drawing/2014/main" id="{69914FF8-3C35-F3A1-32E3-6127E5747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" y="1938"/>
              <a:ext cx="639" cy="99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5" name="Freeform 387">
              <a:extLst>
                <a:ext uri="{FF2B5EF4-FFF2-40B4-BE49-F238E27FC236}">
                  <a16:creationId xmlns:a16="http://schemas.microsoft.com/office/drawing/2014/main" id="{7E9E5978-CE0A-53E4-2EC1-BA33F8660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" y="1941"/>
              <a:ext cx="630" cy="97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6" name="Rectangle 388">
              <a:extLst>
                <a:ext uri="{FF2B5EF4-FFF2-40B4-BE49-F238E27FC236}">
                  <a16:creationId xmlns:a16="http://schemas.microsoft.com/office/drawing/2014/main" id="{66E838E1-49BB-2D79-34E1-3EC8E7787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4" y="1967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7" name="Arc 389">
              <a:extLst>
                <a:ext uri="{FF2B5EF4-FFF2-40B4-BE49-F238E27FC236}">
                  <a16:creationId xmlns:a16="http://schemas.microsoft.com/office/drawing/2014/main" id="{195B975C-53F9-2243-6F5C-0A516A416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8" name="Arc 390">
              <a:extLst>
                <a:ext uri="{FF2B5EF4-FFF2-40B4-BE49-F238E27FC236}">
                  <a16:creationId xmlns:a16="http://schemas.microsoft.com/office/drawing/2014/main" id="{1F1BFEF3-FD2C-9E1C-ABE5-5173BDB02D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25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9" name="Freeform 391">
              <a:extLst>
                <a:ext uri="{FF2B5EF4-FFF2-40B4-BE49-F238E27FC236}">
                  <a16:creationId xmlns:a16="http://schemas.microsoft.com/office/drawing/2014/main" id="{CFC0C21A-ABAE-3B78-7DB6-123005C1A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" y="968"/>
              <a:ext cx="636" cy="80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0" name="Freeform 392">
              <a:extLst>
                <a:ext uri="{FF2B5EF4-FFF2-40B4-BE49-F238E27FC236}">
                  <a16:creationId xmlns:a16="http://schemas.microsoft.com/office/drawing/2014/main" id="{C3E41FE5-ED57-78D2-F4A4-0EF9B686F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" y="966"/>
              <a:ext cx="638" cy="80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1" name="Freeform 393">
              <a:extLst>
                <a:ext uri="{FF2B5EF4-FFF2-40B4-BE49-F238E27FC236}">
                  <a16:creationId xmlns:a16="http://schemas.microsoft.com/office/drawing/2014/main" id="{F47D651B-6583-599D-32F2-389CFA683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" y="1718"/>
              <a:ext cx="470" cy="96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2" name="Freeform 394">
              <a:extLst>
                <a:ext uri="{FF2B5EF4-FFF2-40B4-BE49-F238E27FC236}">
                  <a16:creationId xmlns:a16="http://schemas.microsoft.com/office/drawing/2014/main" id="{D66609F9-C031-B69C-A664-AA1484B68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" y="1650"/>
              <a:ext cx="330" cy="248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3" name="Rectangle 395">
              <a:extLst>
                <a:ext uri="{FF2B5EF4-FFF2-40B4-BE49-F238E27FC236}">
                  <a16:creationId xmlns:a16="http://schemas.microsoft.com/office/drawing/2014/main" id="{3395D9BD-6C1E-F506-925C-530B33C7B6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52">
              <a:off x="1448" y="1748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4" name="Freeform 396">
              <a:extLst>
                <a:ext uri="{FF2B5EF4-FFF2-40B4-BE49-F238E27FC236}">
                  <a16:creationId xmlns:a16="http://schemas.microsoft.com/office/drawing/2014/main" id="{51961C02-3ED6-DE79-ADEA-B1A15051D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1168"/>
              <a:ext cx="456" cy="110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5" name="Freeform 397">
              <a:extLst>
                <a:ext uri="{FF2B5EF4-FFF2-40B4-BE49-F238E27FC236}">
                  <a16:creationId xmlns:a16="http://schemas.microsoft.com/office/drawing/2014/main" id="{F0FA97EE-7330-329D-6A8B-EC1637BF6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" y="1106"/>
              <a:ext cx="322" cy="204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6" name="Rectangle 398">
              <a:extLst>
                <a:ext uri="{FF2B5EF4-FFF2-40B4-BE49-F238E27FC236}">
                  <a16:creationId xmlns:a16="http://schemas.microsoft.com/office/drawing/2014/main" id="{6F0670E3-8AA8-8545-17D9-89E59C1556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77282">
              <a:off x="1486" y="1170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7" name="Freeform 399">
              <a:extLst>
                <a:ext uri="{FF2B5EF4-FFF2-40B4-BE49-F238E27FC236}">
                  <a16:creationId xmlns:a16="http://schemas.microsoft.com/office/drawing/2014/main" id="{DFA58796-A9AF-B672-16A9-6EB872E6D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107"/>
              <a:ext cx="316" cy="197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8" name="Freeform 400">
              <a:extLst>
                <a:ext uri="{FF2B5EF4-FFF2-40B4-BE49-F238E27FC236}">
                  <a16:creationId xmlns:a16="http://schemas.microsoft.com/office/drawing/2014/main" id="{E4C4EAC4-A272-8C08-93A1-CE6CFA8FE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" y="1715"/>
              <a:ext cx="448" cy="100"/>
            </a:xfrm>
            <a:custGeom>
              <a:avLst/>
              <a:gdLst>
                <a:gd name="T0" fmla="*/ 0 w 448"/>
                <a:gd name="T1" fmla="*/ 102 h 99"/>
                <a:gd name="T2" fmla="*/ 93 w 448"/>
                <a:gd name="T3" fmla="*/ 83 h 99"/>
                <a:gd name="T4" fmla="*/ 141 w 448"/>
                <a:gd name="T5" fmla="*/ 110 h 99"/>
                <a:gd name="T6" fmla="*/ 304 w 448"/>
                <a:gd name="T7" fmla="*/ 33 h 99"/>
                <a:gd name="T8" fmla="*/ 354 w 448"/>
                <a:gd name="T9" fmla="*/ 62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9" name="Freeform 401">
              <a:extLst>
                <a:ext uri="{FF2B5EF4-FFF2-40B4-BE49-F238E27FC236}">
                  <a16:creationId xmlns:a16="http://schemas.microsoft.com/office/drawing/2014/main" id="{58CF95AB-E0F0-DD1A-E58F-F55C8C86A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1166"/>
              <a:ext cx="449" cy="101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31 h 96"/>
                <a:gd name="T4" fmla="*/ 147 w 450"/>
                <a:gd name="T5" fmla="*/ 0 h 96"/>
                <a:gd name="T6" fmla="*/ 308 w 450"/>
                <a:gd name="T7" fmla="*/ 115 h 96"/>
                <a:gd name="T8" fmla="*/ 368 w 450"/>
                <a:gd name="T9" fmla="*/ 99 h 96"/>
                <a:gd name="T10" fmla="*/ 439 w 450"/>
                <a:gd name="T11" fmla="*/ 168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0" name="Rectangle 402">
              <a:extLst>
                <a:ext uri="{FF2B5EF4-FFF2-40B4-BE49-F238E27FC236}">
                  <a16:creationId xmlns:a16="http://schemas.microsoft.com/office/drawing/2014/main" id="{A9FD0A89-D87B-191A-1DC2-DF7BE02713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52">
              <a:off x="4265" y="1169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1" name="Oval 403">
              <a:extLst>
                <a:ext uri="{FF2B5EF4-FFF2-40B4-BE49-F238E27FC236}">
                  <a16:creationId xmlns:a16="http://schemas.microsoft.com/office/drawing/2014/main" id="{4B168B44-8C97-D1B8-3237-A4F912047A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880">
              <a:off x="3053" y="1994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2" name="AutoShape 404">
              <a:extLst>
                <a:ext uri="{FF2B5EF4-FFF2-40B4-BE49-F238E27FC236}">
                  <a16:creationId xmlns:a16="http://schemas.microsoft.com/office/drawing/2014/main" id="{6A014A41-ED4F-62D1-88FE-B285688C9A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893">
              <a:off x="3089" y="20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3" name="Oval 405">
              <a:extLst>
                <a:ext uri="{FF2B5EF4-FFF2-40B4-BE49-F238E27FC236}">
                  <a16:creationId xmlns:a16="http://schemas.microsoft.com/office/drawing/2014/main" id="{48A16FC5-438B-F921-A685-3B772570F2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518">
              <a:off x="3048" y="1905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4" name="AutoShape 406">
              <a:extLst>
                <a:ext uri="{FF2B5EF4-FFF2-40B4-BE49-F238E27FC236}">
                  <a16:creationId xmlns:a16="http://schemas.microsoft.com/office/drawing/2014/main" id="{D1E246BC-A658-55DB-F992-59ED4742A8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4">
              <a:off x="3084" y="191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5" name="Oval 407">
              <a:extLst>
                <a:ext uri="{FF2B5EF4-FFF2-40B4-BE49-F238E27FC236}">
                  <a16:creationId xmlns:a16="http://schemas.microsoft.com/office/drawing/2014/main" id="{C9562F41-6540-A7A8-B2BA-4EAEE73CEF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518">
              <a:off x="2639" y="199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6" name="AutoShape 408">
              <a:extLst>
                <a:ext uri="{FF2B5EF4-FFF2-40B4-BE49-F238E27FC236}">
                  <a16:creationId xmlns:a16="http://schemas.microsoft.com/office/drawing/2014/main" id="{53AEF81F-D71B-0978-F4A5-BDFD85B65E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4">
              <a:off x="2675" y="199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7" name="Oval 409">
              <a:extLst>
                <a:ext uri="{FF2B5EF4-FFF2-40B4-BE49-F238E27FC236}">
                  <a16:creationId xmlns:a16="http://schemas.microsoft.com/office/drawing/2014/main" id="{7E7BF824-79B0-4312-E2FC-FC9997D445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880">
              <a:off x="2635" y="1903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8" name="AutoShape 410">
              <a:extLst>
                <a:ext uri="{FF2B5EF4-FFF2-40B4-BE49-F238E27FC236}">
                  <a16:creationId xmlns:a16="http://schemas.microsoft.com/office/drawing/2014/main" id="{309CF329-29C2-9B90-1502-A7D0766417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893">
              <a:off x="2671" y="1914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9" name="Oval 411">
              <a:extLst>
                <a:ext uri="{FF2B5EF4-FFF2-40B4-BE49-F238E27FC236}">
                  <a16:creationId xmlns:a16="http://schemas.microsoft.com/office/drawing/2014/main" id="{9F584A4A-220A-EB61-20BE-9EB88C5B94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4006">
              <a:off x="1642" y="1768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0" name="AutoShape 412">
              <a:extLst>
                <a:ext uri="{FF2B5EF4-FFF2-40B4-BE49-F238E27FC236}">
                  <a16:creationId xmlns:a16="http://schemas.microsoft.com/office/drawing/2014/main" id="{9C52C927-20A4-C98E-122D-B3FD6ACF37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66021">
              <a:off x="1677" y="1780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1" name="Oval 413">
              <a:extLst>
                <a:ext uri="{FF2B5EF4-FFF2-40B4-BE49-F238E27FC236}">
                  <a16:creationId xmlns:a16="http://schemas.microsoft.com/office/drawing/2014/main" id="{9FB2F4C5-22E7-430F-8F82-0456CB9876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0912">
              <a:off x="1570" y="184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2" name="AutoShape 414">
              <a:extLst>
                <a:ext uri="{FF2B5EF4-FFF2-40B4-BE49-F238E27FC236}">
                  <a16:creationId xmlns:a16="http://schemas.microsoft.com/office/drawing/2014/main" id="{B08785CC-818E-91C8-C41D-4DC78B86A5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2926">
              <a:off x="1607" y="185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3" name="Oval 415">
              <a:extLst>
                <a:ext uri="{FF2B5EF4-FFF2-40B4-BE49-F238E27FC236}">
                  <a16:creationId xmlns:a16="http://schemas.microsoft.com/office/drawing/2014/main" id="{C17923DF-6285-44FB-ED5E-7189C22034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11330">
              <a:off x="1287" y="1606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4" name="AutoShape 416">
              <a:extLst>
                <a:ext uri="{FF2B5EF4-FFF2-40B4-BE49-F238E27FC236}">
                  <a16:creationId xmlns:a16="http://schemas.microsoft.com/office/drawing/2014/main" id="{E998C213-DB8E-8E5F-A979-2B47230A12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3342">
              <a:off x="1324" y="1617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5" name="Oval 417">
              <a:extLst>
                <a:ext uri="{FF2B5EF4-FFF2-40B4-BE49-F238E27FC236}">
                  <a16:creationId xmlns:a16="http://schemas.microsoft.com/office/drawing/2014/main" id="{BE9B3280-E33B-357C-C34C-B7BC415395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4986">
              <a:off x="1224" y="167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6" name="AutoShape 418">
              <a:extLst>
                <a:ext uri="{FF2B5EF4-FFF2-40B4-BE49-F238E27FC236}">
                  <a16:creationId xmlns:a16="http://schemas.microsoft.com/office/drawing/2014/main" id="{B0B0C4EB-174A-668C-CFD1-5494F4DE2E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6998">
              <a:off x="1259" y="168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7" name="Oval 419">
              <a:extLst>
                <a:ext uri="{FF2B5EF4-FFF2-40B4-BE49-F238E27FC236}">
                  <a16:creationId xmlns:a16="http://schemas.microsoft.com/office/drawing/2014/main" id="{C75D340F-24C0-5E64-C7FD-305517F605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0724">
              <a:off x="1152" y="1299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8" name="AutoShape 420">
              <a:extLst>
                <a:ext uri="{FF2B5EF4-FFF2-40B4-BE49-F238E27FC236}">
                  <a16:creationId xmlns:a16="http://schemas.microsoft.com/office/drawing/2014/main" id="{4E72E564-78FF-F26F-0992-EE77677A8B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98712">
              <a:off x="1186" y="13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9" name="Oval 421">
              <a:extLst>
                <a:ext uri="{FF2B5EF4-FFF2-40B4-BE49-F238E27FC236}">
                  <a16:creationId xmlns:a16="http://schemas.microsoft.com/office/drawing/2014/main" id="{C7F89E4B-0FB7-80EC-70AE-D8FCB81ECE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19334">
              <a:off x="1248" y="1329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0" name="AutoShape 422">
              <a:extLst>
                <a:ext uri="{FF2B5EF4-FFF2-40B4-BE49-F238E27FC236}">
                  <a16:creationId xmlns:a16="http://schemas.microsoft.com/office/drawing/2014/main" id="{7238CA8E-8E46-2A58-BAFC-B59AFDEEAE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67322">
              <a:off x="1279" y="1333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1" name="Oval 423">
              <a:extLst>
                <a:ext uri="{FF2B5EF4-FFF2-40B4-BE49-F238E27FC236}">
                  <a16:creationId xmlns:a16="http://schemas.microsoft.com/office/drawing/2014/main" id="{C2A03C8E-6B8B-7E00-BF36-D64A1BA587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75454">
              <a:off x="4569" y="1603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2" name="AutoShape 424">
              <a:extLst>
                <a:ext uri="{FF2B5EF4-FFF2-40B4-BE49-F238E27FC236}">
                  <a16:creationId xmlns:a16="http://schemas.microsoft.com/office/drawing/2014/main" id="{D496EA60-FD67-D498-A7D6-EEB177D8F0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23441">
              <a:off x="4600" y="1606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3" name="Freeform 425">
              <a:extLst>
                <a:ext uri="{FF2B5EF4-FFF2-40B4-BE49-F238E27FC236}">
                  <a16:creationId xmlns:a16="http://schemas.microsoft.com/office/drawing/2014/main" id="{3BDDFC8F-1778-8B8C-690D-773FF846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" y="2637"/>
              <a:ext cx="177" cy="8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4" name="Line 426">
              <a:extLst>
                <a:ext uri="{FF2B5EF4-FFF2-40B4-BE49-F238E27FC236}">
                  <a16:creationId xmlns:a16="http://schemas.microsoft.com/office/drawing/2014/main" id="{D161BED3-23F1-A4AD-E516-2CAAE7D8B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2496"/>
              <a:ext cx="126" cy="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5" name="Freeform 427">
              <a:extLst>
                <a:ext uri="{FF2B5EF4-FFF2-40B4-BE49-F238E27FC236}">
                  <a16:creationId xmlns:a16="http://schemas.microsoft.com/office/drawing/2014/main" id="{7081B81B-8414-6959-4043-A66D1A1A7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522"/>
              <a:ext cx="103" cy="91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6" name="Freeform 428">
              <a:extLst>
                <a:ext uri="{FF2B5EF4-FFF2-40B4-BE49-F238E27FC236}">
                  <a16:creationId xmlns:a16="http://schemas.microsoft.com/office/drawing/2014/main" id="{46F20401-347F-F491-F827-3BEC3B87D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" y="2610"/>
              <a:ext cx="51" cy="168"/>
            </a:xfrm>
            <a:custGeom>
              <a:avLst/>
              <a:gdLst>
                <a:gd name="T0" fmla="*/ 9 w 54"/>
                <a:gd name="T1" fmla="*/ 0 h 168"/>
                <a:gd name="T2" fmla="*/ 29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7" name="Oval 429">
              <a:extLst>
                <a:ext uri="{FF2B5EF4-FFF2-40B4-BE49-F238E27FC236}">
                  <a16:creationId xmlns:a16="http://schemas.microsoft.com/office/drawing/2014/main" id="{9A2EE429-A871-32CA-896C-6DE5538F7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2595"/>
              <a:ext cx="203" cy="1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8" name="Freeform 430">
              <a:extLst>
                <a:ext uri="{FF2B5EF4-FFF2-40B4-BE49-F238E27FC236}">
                  <a16:creationId xmlns:a16="http://schemas.microsoft.com/office/drawing/2014/main" id="{7615C7DB-A9D8-8505-CB98-66D9E00D8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" y="2325"/>
              <a:ext cx="243" cy="378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9" name="Rectangle 431">
              <a:extLst>
                <a:ext uri="{FF2B5EF4-FFF2-40B4-BE49-F238E27FC236}">
                  <a16:creationId xmlns:a16="http://schemas.microsoft.com/office/drawing/2014/main" id="{703985BC-70CD-F36A-31E0-8CAF74BF76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170" y="2537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0" name="Rectangle 432">
              <a:extLst>
                <a:ext uri="{FF2B5EF4-FFF2-40B4-BE49-F238E27FC236}">
                  <a16:creationId xmlns:a16="http://schemas.microsoft.com/office/drawing/2014/main" id="{17EC1715-C50E-F8F2-7D4A-92C8529C44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204" y="2443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1" name="Rectangle 433">
              <a:extLst>
                <a:ext uri="{FF2B5EF4-FFF2-40B4-BE49-F238E27FC236}">
                  <a16:creationId xmlns:a16="http://schemas.microsoft.com/office/drawing/2014/main" id="{7D489BDE-750A-3C94-6ABD-4B86DB7A4B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429" y="2574"/>
              <a:ext cx="428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2" name="Rectangle 434">
              <a:extLst>
                <a:ext uri="{FF2B5EF4-FFF2-40B4-BE49-F238E27FC236}">
                  <a16:creationId xmlns:a16="http://schemas.microsoft.com/office/drawing/2014/main" id="{4E890485-DDC1-18AE-19BE-B831108D0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592"/>
              <a:ext cx="6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Pol. H</a:t>
              </a:r>
              <a:r>
                <a:rPr lang="en-US" sz="2400" baseline="30000">
                  <a:latin typeface="Times New Roman" pitchFamily="-65" charset="0"/>
                </a:rPr>
                <a:t>-</a:t>
              </a:r>
              <a:r>
                <a:rPr lang="en-US" sz="1400">
                  <a:latin typeface="Times New Roman" pitchFamily="-65" charset="0"/>
                </a:rPr>
                <a:t> Source</a:t>
              </a:r>
            </a:p>
          </p:txBody>
        </p:sp>
        <p:sp>
          <p:nvSpPr>
            <p:cNvPr id="16473" name="Oval 435">
              <a:extLst>
                <a:ext uri="{FF2B5EF4-FFF2-40B4-BE49-F238E27FC236}">
                  <a16:creationId xmlns:a16="http://schemas.microsoft.com/office/drawing/2014/main" id="{55D1A8E8-39C4-F2F8-1698-BDB059ED7C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5636">
              <a:off x="2718" y="2538"/>
              <a:ext cx="144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4" name="AutoShape 436">
              <a:extLst>
                <a:ext uri="{FF2B5EF4-FFF2-40B4-BE49-F238E27FC236}">
                  <a16:creationId xmlns:a16="http://schemas.microsoft.com/office/drawing/2014/main" id="{B2C3C896-1E74-E58D-0AA2-213CF3FB8B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7649">
              <a:off x="2754" y="254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5" name="Text Box 437">
              <a:extLst>
                <a:ext uri="{FF2B5EF4-FFF2-40B4-BE49-F238E27FC236}">
                  <a16:creationId xmlns:a16="http://schemas.microsoft.com/office/drawing/2014/main" id="{944BDEEB-A0F9-03B4-8163-D91C5DF1D0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6" y="2238"/>
              <a:ext cx="153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Solenoid Partial Siberian Snake</a:t>
              </a:r>
            </a:p>
          </p:txBody>
        </p:sp>
        <p:sp>
          <p:nvSpPr>
            <p:cNvPr id="16476" name="Line 438">
              <a:extLst>
                <a:ext uri="{FF2B5EF4-FFF2-40B4-BE49-F238E27FC236}">
                  <a16:creationId xmlns:a16="http://schemas.microsoft.com/office/drawing/2014/main" id="{F804C70A-8ED6-39D9-7565-273636B3C0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2" y="2388"/>
              <a:ext cx="22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7" name="Oval 439">
              <a:extLst>
                <a:ext uri="{FF2B5EF4-FFF2-40B4-BE49-F238E27FC236}">
                  <a16:creationId xmlns:a16="http://schemas.microsoft.com/office/drawing/2014/main" id="{0D189E01-41B8-34B4-EED9-3513D52FAE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76702">
              <a:off x="3109" y="291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8" name="Line 440">
              <a:extLst>
                <a:ext uri="{FF2B5EF4-FFF2-40B4-BE49-F238E27FC236}">
                  <a16:creationId xmlns:a16="http://schemas.microsoft.com/office/drawing/2014/main" id="{C0F845C6-916D-F406-BDE1-AC521A7906B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676702">
              <a:off x="3170" y="2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9" name="Line 441">
              <a:extLst>
                <a:ext uri="{FF2B5EF4-FFF2-40B4-BE49-F238E27FC236}">
                  <a16:creationId xmlns:a16="http://schemas.microsoft.com/office/drawing/2014/main" id="{07EB98C0-EA99-964C-EA90-778A78B68F4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676702">
              <a:off x="3195" y="292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0" name="Line 442">
              <a:extLst>
                <a:ext uri="{FF2B5EF4-FFF2-40B4-BE49-F238E27FC236}">
                  <a16:creationId xmlns:a16="http://schemas.microsoft.com/office/drawing/2014/main" id="{EA6FD07B-0F95-6971-32E8-8E109D8EA59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723298">
              <a:off x="3129" y="28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1" name="Line 443">
              <a:extLst>
                <a:ext uri="{FF2B5EF4-FFF2-40B4-BE49-F238E27FC236}">
                  <a16:creationId xmlns:a16="http://schemas.microsoft.com/office/drawing/2014/main" id="{1FC7A77A-A2F9-0422-27CE-0A55719E79E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723298">
              <a:off x="3129" y="285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2" name="Oval 444">
              <a:extLst>
                <a:ext uri="{FF2B5EF4-FFF2-40B4-BE49-F238E27FC236}">
                  <a16:creationId xmlns:a16="http://schemas.microsoft.com/office/drawing/2014/main" id="{3FB45491-1B37-4FD9-E198-413EB7A7CA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99683">
              <a:off x="2045" y="273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3" name="Line 445">
              <a:extLst>
                <a:ext uri="{FF2B5EF4-FFF2-40B4-BE49-F238E27FC236}">
                  <a16:creationId xmlns:a16="http://schemas.microsoft.com/office/drawing/2014/main" id="{365AD8D8-0676-C5DC-A1AB-B716DC9C1F4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6499683">
              <a:off x="2080" y="278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4" name="Line 446">
              <a:extLst>
                <a:ext uri="{FF2B5EF4-FFF2-40B4-BE49-F238E27FC236}">
                  <a16:creationId xmlns:a16="http://schemas.microsoft.com/office/drawing/2014/main" id="{932C9984-97A8-37E6-79EB-E539A899F29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6499683">
              <a:off x="2092" y="281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5" name="Line 447">
              <a:extLst>
                <a:ext uri="{FF2B5EF4-FFF2-40B4-BE49-F238E27FC236}">
                  <a16:creationId xmlns:a16="http://schemas.microsoft.com/office/drawing/2014/main" id="{6C92276F-5D8A-870A-70AD-646AA65C345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99684">
              <a:off x="2102" y="273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6" name="Line 448">
              <a:extLst>
                <a:ext uri="{FF2B5EF4-FFF2-40B4-BE49-F238E27FC236}">
                  <a16:creationId xmlns:a16="http://schemas.microsoft.com/office/drawing/2014/main" id="{2C9FC912-5DA1-B96A-F2F4-03E1664D807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99684">
              <a:off x="2125" y="272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" name="Oval 449">
              <a:extLst>
                <a:ext uri="{FF2B5EF4-FFF2-40B4-BE49-F238E27FC236}">
                  <a16:creationId xmlns:a16="http://schemas.microsoft.com/office/drawing/2014/main" id="{B2B2C28C-D467-2BED-00E7-9914FBF36F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107" y="1015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" name="Line 450">
              <a:extLst>
                <a:ext uri="{FF2B5EF4-FFF2-40B4-BE49-F238E27FC236}">
                  <a16:creationId xmlns:a16="http://schemas.microsoft.com/office/drawing/2014/main" id="{02D45EBA-8422-5719-4DD1-EC15D153868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155" y="106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9" name="Line 451">
              <a:extLst>
                <a:ext uri="{FF2B5EF4-FFF2-40B4-BE49-F238E27FC236}">
                  <a16:creationId xmlns:a16="http://schemas.microsoft.com/office/drawing/2014/main" id="{63CE60B7-EE6D-C161-7151-9C9B8A96597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173" y="1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0" name="Line 452">
              <a:extLst>
                <a:ext uri="{FF2B5EF4-FFF2-40B4-BE49-F238E27FC236}">
                  <a16:creationId xmlns:a16="http://schemas.microsoft.com/office/drawing/2014/main" id="{2F9B2E7C-104B-EA4D-60C3-ED082F0BEFD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58" y="100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1" name="Line 453">
              <a:extLst>
                <a:ext uri="{FF2B5EF4-FFF2-40B4-BE49-F238E27FC236}">
                  <a16:creationId xmlns:a16="http://schemas.microsoft.com/office/drawing/2014/main" id="{D64CC8FE-D573-BA4A-ED26-3E7BDFB78FC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76" y="98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2" name="Oval 454">
              <a:extLst>
                <a:ext uri="{FF2B5EF4-FFF2-40B4-BE49-F238E27FC236}">
                  <a16:creationId xmlns:a16="http://schemas.microsoft.com/office/drawing/2014/main" id="{8EA7CF12-6C54-1D16-CB60-C886CA6AAE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093" y="94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3" name="Line 455">
              <a:extLst>
                <a:ext uri="{FF2B5EF4-FFF2-40B4-BE49-F238E27FC236}">
                  <a16:creationId xmlns:a16="http://schemas.microsoft.com/office/drawing/2014/main" id="{D5D13AE6-04D9-DDB7-5BB7-2E000EB3328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5400000">
              <a:off x="3069" y="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4" name="Line 456">
              <a:extLst>
                <a:ext uri="{FF2B5EF4-FFF2-40B4-BE49-F238E27FC236}">
                  <a16:creationId xmlns:a16="http://schemas.microsoft.com/office/drawing/2014/main" id="{CD0BDBED-761C-80BA-7ADD-13FC8E1BD37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3066" y="98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5" name="Line 457">
              <a:extLst>
                <a:ext uri="{FF2B5EF4-FFF2-40B4-BE49-F238E27FC236}">
                  <a16:creationId xmlns:a16="http://schemas.microsoft.com/office/drawing/2014/main" id="{5AABEA00-C71A-371F-F02F-C5F5D51E4CB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3048" y="100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6" name="Rectangle 458">
              <a:extLst>
                <a:ext uri="{FF2B5EF4-FFF2-40B4-BE49-F238E27FC236}">
                  <a16:creationId xmlns:a16="http://schemas.microsoft.com/office/drawing/2014/main" id="{99F1096E-31DD-CB9C-6947-79DC95750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" y="2784"/>
              <a:ext cx="98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200 MeV Polarimeter</a:t>
              </a:r>
            </a:p>
          </p:txBody>
        </p:sp>
        <p:sp>
          <p:nvSpPr>
            <p:cNvPr id="16497" name="Rectangle 459">
              <a:extLst>
                <a:ext uri="{FF2B5EF4-FFF2-40B4-BE49-F238E27FC236}">
                  <a16:creationId xmlns:a16="http://schemas.microsoft.com/office/drawing/2014/main" id="{77E70B70-414B-3CD3-AB93-70C95E924D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32973">
              <a:off x="2188" y="2889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98" name="Line 460">
              <a:extLst>
                <a:ext uri="{FF2B5EF4-FFF2-40B4-BE49-F238E27FC236}">
                  <a16:creationId xmlns:a16="http://schemas.microsoft.com/office/drawing/2014/main" id="{867A1473-57F8-42A0-A12D-B5FCCE210A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2784"/>
              <a:ext cx="192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9" name="Oval 461">
              <a:extLst>
                <a:ext uri="{FF2B5EF4-FFF2-40B4-BE49-F238E27FC236}">
                  <a16:creationId xmlns:a16="http://schemas.microsoft.com/office/drawing/2014/main" id="{48E8E687-6185-1E47-141E-1B21E14F37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0306">
              <a:off x="2888" y="97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462">
              <a:extLst>
                <a:ext uri="{FF2B5EF4-FFF2-40B4-BE49-F238E27FC236}">
                  <a16:creationId xmlns:a16="http://schemas.microsoft.com/office/drawing/2014/main" id="{3D466AD3-61E9-E0B0-2BCA-9DBF43D983E2}"/>
                </a:ext>
              </a:extLst>
            </p:cNvPr>
            <p:cNvGrpSpPr>
              <a:grpSpLocks/>
            </p:cNvGrpSpPr>
            <p:nvPr/>
          </p:nvGrpSpPr>
          <p:grpSpPr bwMode="auto">
            <a:xfrm rot="2700306">
              <a:off x="2893" y="1037"/>
              <a:ext cx="41" cy="41"/>
              <a:chOff x="3936" y="1517"/>
              <a:chExt cx="41" cy="41"/>
            </a:xfrm>
          </p:grpSpPr>
          <p:sp>
            <p:nvSpPr>
              <p:cNvPr id="16550" name="Line 463">
                <a:extLst>
                  <a:ext uri="{FF2B5EF4-FFF2-40B4-BE49-F238E27FC236}">
                    <a16:creationId xmlns:a16="http://schemas.microsoft.com/office/drawing/2014/main" id="{38B6AC0E-049A-716A-4380-89F70008A6B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51" name="Line 464">
                <a:extLst>
                  <a:ext uri="{FF2B5EF4-FFF2-40B4-BE49-F238E27FC236}">
                    <a16:creationId xmlns:a16="http://schemas.microsoft.com/office/drawing/2014/main" id="{55F9D372-C9F2-D2AF-E704-6E26F8A38C4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465">
              <a:extLst>
                <a:ext uri="{FF2B5EF4-FFF2-40B4-BE49-F238E27FC236}">
                  <a16:creationId xmlns:a16="http://schemas.microsoft.com/office/drawing/2014/main" id="{2CA9B925-7E98-7519-BCDA-FB2883E5FB5A}"/>
                </a:ext>
              </a:extLst>
            </p:cNvPr>
            <p:cNvGrpSpPr>
              <a:grpSpLocks/>
            </p:cNvGrpSpPr>
            <p:nvPr/>
          </p:nvGrpSpPr>
          <p:grpSpPr bwMode="auto">
            <a:xfrm rot="2700306">
              <a:off x="2894" y="922"/>
              <a:ext cx="41" cy="41"/>
              <a:chOff x="3936" y="1517"/>
              <a:chExt cx="41" cy="41"/>
            </a:xfrm>
          </p:grpSpPr>
          <p:sp>
            <p:nvSpPr>
              <p:cNvPr id="16548" name="Line 466">
                <a:extLst>
                  <a:ext uri="{FF2B5EF4-FFF2-40B4-BE49-F238E27FC236}">
                    <a16:creationId xmlns:a16="http://schemas.microsoft.com/office/drawing/2014/main" id="{F8D1EB8A-76EA-C36F-FA11-E4150A216EA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49" name="Line 467">
                <a:extLst>
                  <a:ext uri="{FF2B5EF4-FFF2-40B4-BE49-F238E27FC236}">
                    <a16:creationId xmlns:a16="http://schemas.microsoft.com/office/drawing/2014/main" id="{2D836BD3-8E9E-D7C6-F213-F228D3A4D0B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502" name="Rectangle 468">
              <a:extLst>
                <a:ext uri="{FF2B5EF4-FFF2-40B4-BE49-F238E27FC236}">
                  <a16:creationId xmlns:a16="http://schemas.microsoft.com/office/drawing/2014/main" id="{8FC68CD6-C605-795D-8BE3-3FBD2CE4E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" y="900"/>
              <a:ext cx="21" cy="9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03" name="Freeform 469">
              <a:extLst>
                <a:ext uri="{FF2B5EF4-FFF2-40B4-BE49-F238E27FC236}">
                  <a16:creationId xmlns:a16="http://schemas.microsoft.com/office/drawing/2014/main" id="{741BABFC-EEA0-63BF-85B7-F05BDBDAD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" y="887"/>
              <a:ext cx="37" cy="37"/>
            </a:xfrm>
            <a:custGeom>
              <a:avLst/>
              <a:gdLst>
                <a:gd name="T0" fmla="*/ 0 w 73"/>
                <a:gd name="T1" fmla="*/ 1 h 73"/>
                <a:gd name="T2" fmla="*/ 1 w 73"/>
                <a:gd name="T3" fmla="*/ 1 h 73"/>
                <a:gd name="T4" fmla="*/ 0 w 73"/>
                <a:gd name="T5" fmla="*/ 0 h 73"/>
                <a:gd name="T6" fmla="*/ 0 w 73"/>
                <a:gd name="T7" fmla="*/ 1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73"/>
                <a:gd name="T14" fmla="*/ 73 w 73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73">
                  <a:moveTo>
                    <a:pt x="0" y="73"/>
                  </a:moveTo>
                  <a:lnTo>
                    <a:pt x="73" y="36"/>
                  </a:lnTo>
                  <a:lnTo>
                    <a:pt x="0" y="0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04" name="Oval 470">
              <a:extLst>
                <a:ext uri="{FF2B5EF4-FFF2-40B4-BE49-F238E27FC236}">
                  <a16:creationId xmlns:a16="http://schemas.microsoft.com/office/drawing/2014/main" id="{2AFE87A1-B85F-EC52-21D7-FA3011A0D5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845359">
              <a:off x="2973" y="297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5" name="Line 471">
              <a:extLst>
                <a:ext uri="{FF2B5EF4-FFF2-40B4-BE49-F238E27FC236}">
                  <a16:creationId xmlns:a16="http://schemas.microsoft.com/office/drawing/2014/main" id="{149D09DB-CAFE-5C1E-4A2E-89F339F6482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845359">
              <a:off x="3032" y="3004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6" name="Line 472">
              <a:extLst>
                <a:ext uri="{FF2B5EF4-FFF2-40B4-BE49-F238E27FC236}">
                  <a16:creationId xmlns:a16="http://schemas.microsoft.com/office/drawing/2014/main" id="{192263F0-8D3D-8BCC-AAF2-35F2E96127E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845359">
              <a:off x="3056" y="301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7" name="Line 473">
              <a:extLst>
                <a:ext uri="{FF2B5EF4-FFF2-40B4-BE49-F238E27FC236}">
                  <a16:creationId xmlns:a16="http://schemas.microsoft.com/office/drawing/2014/main" id="{F943F1E9-FCFA-C60C-F256-3DDA2125643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554641">
              <a:off x="3009" y="2949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8" name="Line 474">
              <a:extLst>
                <a:ext uri="{FF2B5EF4-FFF2-40B4-BE49-F238E27FC236}">
                  <a16:creationId xmlns:a16="http://schemas.microsoft.com/office/drawing/2014/main" id="{E312B3DF-BB4E-7FF4-AF8D-20F8C7C9C44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554641">
              <a:off x="3017" y="292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9" name="Oval 475">
              <a:extLst>
                <a:ext uri="{FF2B5EF4-FFF2-40B4-BE49-F238E27FC236}">
                  <a16:creationId xmlns:a16="http://schemas.microsoft.com/office/drawing/2014/main" id="{CCD17912-4D4E-4F11-3B5F-CD097E4D01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33776">
              <a:off x="2299" y="2949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0" name="AutoShape 476">
              <a:extLst>
                <a:ext uri="{FF2B5EF4-FFF2-40B4-BE49-F238E27FC236}">
                  <a16:creationId xmlns:a16="http://schemas.microsoft.com/office/drawing/2014/main" id="{5F11104E-86F9-FB0D-79DF-F760CE45C1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8525">
              <a:off x="2326" y="2947"/>
              <a:ext cx="83" cy="58"/>
            </a:xfrm>
            <a:prstGeom prst="curvedDownArrow">
              <a:avLst>
                <a:gd name="adj1" fmla="val 39035"/>
                <a:gd name="adj2" fmla="val 6765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1" name="Oval 477">
              <a:extLst>
                <a:ext uri="{FF2B5EF4-FFF2-40B4-BE49-F238E27FC236}">
                  <a16:creationId xmlns:a16="http://schemas.microsoft.com/office/drawing/2014/main" id="{19346DEE-93A7-4A81-D9EF-4255C9A536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38710">
              <a:off x="3108" y="2700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2" name="AutoShape 478">
              <a:extLst>
                <a:ext uri="{FF2B5EF4-FFF2-40B4-BE49-F238E27FC236}">
                  <a16:creationId xmlns:a16="http://schemas.microsoft.com/office/drawing/2014/main" id="{5EF51028-1FB9-C4AB-78E6-4AEC64FA0B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90724">
              <a:off x="3143" y="271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3" name="Text Box 479">
              <a:extLst>
                <a:ext uri="{FF2B5EF4-FFF2-40B4-BE49-F238E27FC236}">
                  <a16:creationId xmlns:a16="http://schemas.microsoft.com/office/drawing/2014/main" id="{73EAF92F-C289-80A4-1210-BA3A176283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2562"/>
              <a:ext cx="79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Helical Partial </a:t>
              </a:r>
            </a:p>
            <a:p>
              <a:r>
                <a:rPr lang="en-US" sz="1400" dirty="0">
                  <a:latin typeface="Times New Roman" pitchFamily="-65" charset="0"/>
                </a:rPr>
                <a:t>Siberian Snake</a:t>
              </a:r>
            </a:p>
          </p:txBody>
        </p:sp>
        <p:sp>
          <p:nvSpPr>
            <p:cNvPr id="16514" name="Line 480">
              <a:extLst>
                <a:ext uri="{FF2B5EF4-FFF2-40B4-BE49-F238E27FC236}">
                  <a16:creationId xmlns:a16="http://schemas.microsoft.com/office/drawing/2014/main" id="{8D4F42F3-CE06-6635-29AC-9E0AFDAA95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9" y="2679"/>
              <a:ext cx="139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5" name="Text Box 481">
              <a:extLst>
                <a:ext uri="{FF2B5EF4-FFF2-40B4-BE49-F238E27FC236}">
                  <a16:creationId xmlns:a16="http://schemas.microsoft.com/office/drawing/2014/main" id="{338380B9-C00C-9B22-19F9-9103F7F34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2" y="2064"/>
              <a:ext cx="13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Times New Roman" pitchFamily="-65" charset="0"/>
                </a:rPr>
                <a:t>Spin Rotators</a:t>
              </a:r>
            </a:p>
            <a:p>
              <a:pPr algn="ctr"/>
              <a:r>
                <a:rPr lang="en-US" sz="1400" dirty="0">
                  <a:latin typeface="Times New Roman" pitchFamily="-65" charset="0"/>
                </a:rPr>
                <a:t>(longitudinal polarization)</a:t>
              </a:r>
            </a:p>
          </p:txBody>
        </p:sp>
        <p:sp>
          <p:nvSpPr>
            <p:cNvPr id="16516" name="Rectangle 482">
              <a:extLst>
                <a:ext uri="{FF2B5EF4-FFF2-40B4-BE49-F238E27FC236}">
                  <a16:creationId xmlns:a16="http://schemas.microsoft.com/office/drawing/2014/main" id="{B10A61AF-C8DF-BBF3-551E-30DC40FE4F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13039">
              <a:off x="4296" y="1755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17" name="Text Box 483">
              <a:extLst>
                <a:ext uri="{FF2B5EF4-FFF2-40B4-BE49-F238E27FC236}">
                  <a16:creationId xmlns:a16="http://schemas.microsoft.com/office/drawing/2014/main" id="{A3AC37DC-B583-DDA9-4EC6-F181CEC40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260"/>
              <a:ext cx="8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Siberian Snakes</a:t>
              </a:r>
            </a:p>
          </p:txBody>
        </p:sp>
        <p:sp>
          <p:nvSpPr>
            <p:cNvPr id="16518" name="Line 484">
              <a:extLst>
                <a:ext uri="{FF2B5EF4-FFF2-40B4-BE49-F238E27FC236}">
                  <a16:creationId xmlns:a16="http://schemas.microsoft.com/office/drawing/2014/main" id="{FD84E98F-1D2D-E2FA-A74B-70E8391FD2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2" y="1368"/>
              <a:ext cx="2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520" name="Picture 486" descr="F-1">
              <a:extLst>
                <a:ext uri="{FF2B5EF4-FFF2-40B4-BE49-F238E27FC236}">
                  <a16:creationId xmlns:a16="http://schemas.microsoft.com/office/drawing/2014/main" id="{A49DAF29-3B10-E793-E101-C8233C7CA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6000"/>
            </a:blip>
            <a:srcRect t="6250" r="33853" b="22487"/>
            <a:stretch>
              <a:fillRect/>
            </a:stretch>
          </p:blipFill>
          <p:spPr bwMode="auto">
            <a:xfrm>
              <a:off x="0" y="3072"/>
              <a:ext cx="166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521" name="Picture 487" descr="B-7">
              <a:extLst>
                <a:ext uri="{FF2B5EF4-FFF2-40B4-BE49-F238E27FC236}">
                  <a16:creationId xmlns:a16="http://schemas.microsoft.com/office/drawing/2014/main" id="{733FC9C2-DE86-C433-5A63-774EDF2B6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-6000"/>
            </a:blip>
            <a:srcRect l="21875" t="10417" b="18750"/>
            <a:stretch>
              <a:fillRect/>
            </a:stretch>
          </p:blipFill>
          <p:spPr bwMode="auto">
            <a:xfrm>
              <a:off x="4096" y="3072"/>
              <a:ext cx="166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522" name="Picture 488" descr="rf3">
              <a:extLst>
                <a:ext uri="{FF2B5EF4-FFF2-40B4-BE49-F238E27FC236}">
                  <a16:creationId xmlns:a16="http://schemas.microsoft.com/office/drawing/2014/main" id="{B34310C3-D72A-E274-2A72-B7F83AAE4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95" y="1824"/>
              <a:ext cx="1365" cy="1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23" name="AutoShape 489">
              <a:extLst>
                <a:ext uri="{FF2B5EF4-FFF2-40B4-BE49-F238E27FC236}">
                  <a16:creationId xmlns:a16="http://schemas.microsoft.com/office/drawing/2014/main" id="{DA9CD2CE-546A-3228-F2EC-3F5643C467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29997">
              <a:off x="4480" y="157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524" name="Picture 490" descr="AGScoldhelix">
              <a:extLst>
                <a:ext uri="{FF2B5EF4-FFF2-40B4-BE49-F238E27FC236}">
                  <a16:creationId xmlns:a16="http://schemas.microsoft.com/office/drawing/2014/main" id="{55F54AE3-22DB-41AD-8B0D-430A9A9BCA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76" y="3168"/>
              <a:ext cx="2256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25" name="Line 491">
              <a:extLst>
                <a:ext uri="{FF2B5EF4-FFF2-40B4-BE49-F238E27FC236}">
                  <a16:creationId xmlns:a16="http://schemas.microsoft.com/office/drawing/2014/main" id="{8A942E18-74DD-B35B-F2A7-33720C5E88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056"/>
              <a:ext cx="624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6" name="Line 492">
              <a:extLst>
                <a:ext uri="{FF2B5EF4-FFF2-40B4-BE49-F238E27FC236}">
                  <a16:creationId xmlns:a16="http://schemas.microsoft.com/office/drawing/2014/main" id="{22621C96-B250-A67A-7A6A-75285B63B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2" y="2688"/>
              <a:ext cx="43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7" name="Line 493">
              <a:extLst>
                <a:ext uri="{FF2B5EF4-FFF2-40B4-BE49-F238E27FC236}">
                  <a16:creationId xmlns:a16="http://schemas.microsoft.com/office/drawing/2014/main" id="{4401B6EF-B4B5-D1F2-3EC8-DEF562AF39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0" y="3024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8" name="Line 494">
              <a:extLst>
                <a:ext uri="{FF2B5EF4-FFF2-40B4-BE49-F238E27FC236}">
                  <a16:creationId xmlns:a16="http://schemas.microsoft.com/office/drawing/2014/main" id="{743B18BA-2618-BF61-29D1-84FF11ADE1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6" y="2880"/>
              <a:ext cx="86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9" name="Line 495">
              <a:extLst>
                <a:ext uri="{FF2B5EF4-FFF2-40B4-BE49-F238E27FC236}">
                  <a16:creationId xmlns:a16="http://schemas.microsoft.com/office/drawing/2014/main" id="{793C9876-5BD6-A2CE-C289-2A0D663998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04" y="1248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30" name="Line 496">
              <a:extLst>
                <a:ext uri="{FF2B5EF4-FFF2-40B4-BE49-F238E27FC236}">
                  <a16:creationId xmlns:a16="http://schemas.microsoft.com/office/drawing/2014/main" id="{15C668A5-D2D9-0073-02B1-F147B3A1C8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0" y="1344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31" name="Text Box 497">
              <a:extLst>
                <a:ext uri="{FF2B5EF4-FFF2-40B4-BE49-F238E27FC236}">
                  <a16:creationId xmlns:a16="http://schemas.microsoft.com/office/drawing/2014/main" id="{FE1E1389-5323-F038-5DDF-86D35BB830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" y="1872"/>
              <a:ext cx="13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latin typeface="Times New Roman" pitchFamily="-65" charset="0"/>
                </a:rPr>
                <a:t>Spin Rotators</a:t>
              </a:r>
            </a:p>
            <a:p>
              <a:pPr algn="ctr"/>
              <a:r>
                <a:rPr lang="en-US" sz="1400">
                  <a:latin typeface="Times New Roman" pitchFamily="-65" charset="0"/>
                </a:rPr>
                <a:t>(longitudinal polarization)</a:t>
              </a:r>
            </a:p>
          </p:txBody>
        </p:sp>
        <p:sp>
          <p:nvSpPr>
            <p:cNvPr id="16532" name="Line 498">
              <a:extLst>
                <a:ext uri="{FF2B5EF4-FFF2-40B4-BE49-F238E27FC236}">
                  <a16:creationId xmlns:a16="http://schemas.microsoft.com/office/drawing/2014/main" id="{D9B29C6E-22AE-2E7A-5D8B-302672D4DA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96" y="1728"/>
              <a:ext cx="54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3" name="Line 499">
              <a:extLst>
                <a:ext uri="{FF2B5EF4-FFF2-40B4-BE49-F238E27FC236}">
                  <a16:creationId xmlns:a16="http://schemas.microsoft.com/office/drawing/2014/main" id="{4ECA89AE-8FA2-A2B3-116D-FE9519F707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87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4" name="Text Box 500">
              <a:extLst>
                <a:ext uri="{FF2B5EF4-FFF2-40B4-BE49-F238E27FC236}">
                  <a16:creationId xmlns:a16="http://schemas.microsoft.com/office/drawing/2014/main" id="{EA612A1E-E676-E8AA-6696-D5E2BFAED0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168"/>
              <a:ext cx="10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imes New Roman" pitchFamily="-65" charset="0"/>
                </a:rPr>
                <a:t>Strong AGS Snake</a:t>
              </a:r>
            </a:p>
          </p:txBody>
        </p:sp>
        <p:sp>
          <p:nvSpPr>
            <p:cNvPr id="16535" name="Rectangle 501">
              <a:extLst>
                <a:ext uri="{FF2B5EF4-FFF2-40B4-BE49-F238E27FC236}">
                  <a16:creationId xmlns:a16="http://schemas.microsoft.com/office/drawing/2014/main" id="{DB2D1D19-32C1-E66D-1DF5-F2E493C29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200"/>
              <a:ext cx="103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RHIC </a:t>
              </a:r>
              <a:r>
                <a:rPr lang="en-US" sz="1400" dirty="0" err="1">
                  <a:latin typeface="Times New Roman" pitchFamily="-65" charset="0"/>
                </a:rPr>
                <a:t>pC</a:t>
              </a:r>
              <a:r>
                <a:rPr lang="en-US" sz="1400" dirty="0">
                  <a:latin typeface="Times New Roman" pitchFamily="-65" charset="0"/>
                </a:rPr>
                <a:t> Polarimeters</a:t>
              </a:r>
            </a:p>
          </p:txBody>
        </p:sp>
        <p:sp>
          <p:nvSpPr>
            <p:cNvPr id="16536" name="Rectangle 502">
              <a:extLst>
                <a:ext uri="{FF2B5EF4-FFF2-40B4-BE49-F238E27FC236}">
                  <a16:creationId xmlns:a16="http://schemas.microsoft.com/office/drawing/2014/main" id="{DDC37E87-8B33-D229-F329-08E219318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720"/>
              <a:ext cx="129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Absolute Polarimeter (H jet)</a:t>
              </a:r>
            </a:p>
          </p:txBody>
        </p:sp>
        <p:sp>
          <p:nvSpPr>
            <p:cNvPr id="16538" name="Line 504">
              <a:extLst>
                <a:ext uri="{FF2B5EF4-FFF2-40B4-BE49-F238E27FC236}">
                  <a16:creationId xmlns:a16="http://schemas.microsoft.com/office/drawing/2014/main" id="{62840AF4-A479-DD00-367D-FBD7C240C8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86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9" name="Line 505">
              <a:extLst>
                <a:ext uri="{FF2B5EF4-FFF2-40B4-BE49-F238E27FC236}">
                  <a16:creationId xmlns:a16="http://schemas.microsoft.com/office/drawing/2014/main" id="{EE452C0C-A498-FE5D-E22D-4973F630C4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6" y="110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0" name="Rectangle 506">
              <a:extLst>
                <a:ext uri="{FF2B5EF4-FFF2-40B4-BE49-F238E27FC236}">
                  <a16:creationId xmlns:a16="http://schemas.microsoft.com/office/drawing/2014/main" id="{920777F9-BFEE-A0D6-C739-8774693AE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1747"/>
              <a:ext cx="43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i="1" u="sng">
                  <a:latin typeface="Times New Roman" pitchFamily="-65" charset="0"/>
                </a:rPr>
                <a:t>STAR (p)</a:t>
              </a:r>
              <a:endParaRPr lang="en-US" sz="2400">
                <a:latin typeface="Times New Roman" pitchFamily="-65" charset="0"/>
              </a:endParaRPr>
            </a:p>
          </p:txBody>
        </p:sp>
        <p:sp>
          <p:nvSpPr>
            <p:cNvPr id="16543" name="Rectangle 509">
              <a:extLst>
                <a:ext uri="{FF2B5EF4-FFF2-40B4-BE49-F238E27FC236}">
                  <a16:creationId xmlns:a16="http://schemas.microsoft.com/office/drawing/2014/main" id="{15E4E94E-E214-25B8-9A76-1868160B2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976"/>
              <a:ext cx="82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AGS Polarimeters</a:t>
              </a:r>
            </a:p>
          </p:txBody>
        </p:sp>
        <p:sp>
          <p:nvSpPr>
            <p:cNvPr id="16544" name="Text Box 510">
              <a:extLst>
                <a:ext uri="{FF2B5EF4-FFF2-40B4-BE49-F238E27FC236}">
                  <a16:creationId xmlns:a16="http://schemas.microsoft.com/office/drawing/2014/main" id="{3F4F3B4F-72E8-1F0C-F35F-65DA5B5A7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536"/>
              <a:ext cx="65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Spin flipper</a:t>
              </a:r>
            </a:p>
          </p:txBody>
        </p:sp>
        <p:sp>
          <p:nvSpPr>
            <p:cNvPr id="16545" name="Line 511">
              <a:extLst>
                <a:ext uri="{FF2B5EF4-FFF2-40B4-BE49-F238E27FC236}">
                  <a16:creationId xmlns:a16="http://schemas.microsoft.com/office/drawing/2014/main" id="{A32E6677-4FD8-0227-D626-A4B267136B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68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6" name="Line 512">
              <a:extLst>
                <a:ext uri="{FF2B5EF4-FFF2-40B4-BE49-F238E27FC236}">
                  <a16:creationId xmlns:a16="http://schemas.microsoft.com/office/drawing/2014/main" id="{13DB0AAD-E928-34D7-3632-8B2014CE7A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36" y="206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47" name="Line 513">
              <a:extLst>
                <a:ext uri="{FF2B5EF4-FFF2-40B4-BE49-F238E27FC236}">
                  <a16:creationId xmlns:a16="http://schemas.microsoft.com/office/drawing/2014/main" id="{997E527A-BFF3-E8A6-5130-9CE2045DBE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20" y="2064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8" name="Footer Placeholder 171">
            <a:extLst>
              <a:ext uri="{FF2B5EF4-FFF2-40B4-BE49-F238E27FC236}">
                <a16:creationId xmlns:a16="http://schemas.microsoft.com/office/drawing/2014/main" id="{873945D3-9B92-A255-DAF2-D047D9BB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16389" name="Slide Number Placeholder 172">
            <a:extLst>
              <a:ext uri="{FF2B5EF4-FFF2-40B4-BE49-F238E27FC236}">
                <a16:creationId xmlns:a16="http://schemas.microsoft.com/office/drawing/2014/main" id="{043FEDFB-E5E0-0143-A46C-328290643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EEB4AC-EA5F-4AFF-ADD6-66292C15200F}" type="slidenum">
              <a:rPr lang="en-US"/>
              <a:pPr/>
              <a:t>31</a:t>
            </a:fld>
            <a:endParaRPr lang="en-US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1BC2D13-ED60-609E-8A01-67B52B773398}"/>
              </a:ext>
            </a:extLst>
          </p:cNvPr>
          <p:cNvSpPr txBox="1"/>
          <p:nvPr/>
        </p:nvSpPr>
        <p:spPr>
          <a:xfrm>
            <a:off x="3861262" y="344270"/>
            <a:ext cx="4673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Special devices for polarized protons:</a:t>
            </a:r>
            <a:br>
              <a:rPr lang="en-US" dirty="0"/>
            </a:br>
            <a:r>
              <a:rPr lang="en-US" dirty="0"/>
              <a:t>source, polarimeters, snakes, rotator, flipper</a:t>
            </a:r>
          </a:p>
        </p:txBody>
      </p:sp>
      <p:pic>
        <p:nvPicPr>
          <p:cNvPr id="175" name="Picture 3" descr="IMG_6535">
            <a:extLst>
              <a:ext uri="{FF2B5EF4-FFF2-40B4-BE49-F238E27FC236}">
                <a16:creationId xmlns:a16="http://schemas.microsoft.com/office/drawing/2014/main" id="{719BA6CD-650E-1949-CE04-063A217B281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1524000" y="0"/>
            <a:ext cx="2362200" cy="1653540"/>
          </a:xfrm>
          <a:noFill/>
        </p:spPr>
      </p:pic>
    </p:spTree>
    <p:extLst>
      <p:ext uri="{BB962C8B-B14F-4D97-AF65-F5344CB8AC3E}">
        <p14:creationId xmlns:p14="http://schemas.microsoft.com/office/powerpoint/2010/main" val="291177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DB03F81-194E-8791-A9FA-4730750BCAD5}"/>
              </a:ext>
            </a:extLst>
          </p:cNvPr>
          <p:cNvGrpSpPr/>
          <p:nvPr/>
        </p:nvGrpSpPr>
        <p:grpSpPr>
          <a:xfrm>
            <a:off x="2395762" y="77056"/>
            <a:ext cx="8792251" cy="6689033"/>
            <a:chOff x="2395762" y="77056"/>
            <a:chExt cx="8792251" cy="66890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D3AB0A-88E0-E705-BC21-D4076DBA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5762" y="77056"/>
              <a:ext cx="8792251" cy="66890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A7A030-365E-B97C-6F19-B592950FF8A6}"/>
                </a:ext>
              </a:extLst>
            </p:cNvPr>
            <p:cNvSpPr txBox="1"/>
            <p:nvPr/>
          </p:nvSpPr>
          <p:spPr>
            <a:xfrm rot="16200000">
              <a:off x="2276184" y="2084240"/>
              <a:ext cx="6046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Symbol" pitchFamily="2" charset="2"/>
                </a:rPr>
                <a:t>[</a:t>
              </a:r>
              <a:r>
                <a:rPr lang="en-US" sz="1400" dirty="0">
                  <a:latin typeface="Symbol" pitchFamily="2" charset="2"/>
                </a:rPr>
                <a:t>m</a:t>
              </a:r>
              <a:r>
                <a:rPr lang="en-US" sz="1400" dirty="0"/>
                <a:t>b</a:t>
              </a:r>
              <a:r>
                <a:rPr lang="en-US" sz="1400" baseline="30000" dirty="0"/>
                <a:t>-1</a:t>
              </a:r>
              <a:r>
                <a:rPr lang="en-US" sz="1400" dirty="0"/>
                <a:t>]</a:t>
              </a:r>
              <a:endParaRPr lang="en-US" sz="1400" baseline="300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D9D037-A6CD-504E-8998-370632B6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279312"/>
            <a:ext cx="11049000" cy="64633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Final</a:t>
            </a:r>
            <a:br>
              <a:rPr lang="en-US" dirty="0"/>
            </a:br>
            <a:r>
              <a:rPr lang="en-US" dirty="0"/>
              <a:t>Run-25</a:t>
            </a:r>
            <a:br>
              <a:rPr lang="en-US" dirty="0"/>
            </a:br>
            <a:r>
              <a:rPr lang="en-US" dirty="0"/>
              <a:t>Au+Au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40C4C-A308-4B37-D90B-FE54E4C0C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sz="1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6F38C2-FA13-B945-C037-A87B5E9F3A31}"/>
              </a:ext>
            </a:extLst>
          </p:cNvPr>
          <p:cNvGrpSpPr/>
          <p:nvPr/>
        </p:nvGrpSpPr>
        <p:grpSpPr>
          <a:xfrm>
            <a:off x="3284297" y="0"/>
            <a:ext cx="3732112" cy="4035015"/>
            <a:chOff x="8168287" y="1405712"/>
            <a:chExt cx="3732112" cy="403501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8D092-934B-6DE0-EBDF-98D3521570EC}"/>
                </a:ext>
              </a:extLst>
            </p:cNvPr>
            <p:cNvSpPr txBox="1"/>
            <p:nvPr/>
          </p:nvSpPr>
          <p:spPr>
            <a:xfrm>
              <a:off x="8168287" y="1405712"/>
              <a:ext cx="3732112" cy="1077218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damaged 69 kV power line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repair shut off Central Cryo Plant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required managing helium inventory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15 days</a:t>
              </a:r>
            </a:p>
          </p:txBody>
        </p:sp>
        <p:pic>
          <p:nvPicPr>
            <p:cNvPr id="9" name="Picture 8" descr="A picture containing sky, outdoor, light, power line&#10;&#10;AI-generated content may be incorrect.">
              <a:extLst>
                <a:ext uri="{FF2B5EF4-FFF2-40B4-BE49-F238E27FC236}">
                  <a16:creationId xmlns:a16="http://schemas.microsoft.com/office/drawing/2014/main" id="{66381413-B092-5974-908D-BBBC98D81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9417" y="2468938"/>
              <a:ext cx="3640982" cy="2731175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5D180E9-F2C0-B20F-FEC1-C18BFFFC0C82}"/>
                </a:ext>
              </a:extLst>
            </p:cNvPr>
            <p:cNvCxnSpPr>
              <a:cxnSpLocks/>
            </p:cNvCxnSpPr>
            <p:nvPr/>
          </p:nvCxnSpPr>
          <p:spPr>
            <a:xfrm>
              <a:off x="10362064" y="5200113"/>
              <a:ext cx="1055441" cy="2406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2CA411-1443-68D1-99FE-0C1AAA1497BB}"/>
              </a:ext>
            </a:extLst>
          </p:cNvPr>
          <p:cNvGrpSpPr/>
          <p:nvPr/>
        </p:nvGrpSpPr>
        <p:grpSpPr>
          <a:xfrm>
            <a:off x="7772004" y="3495229"/>
            <a:ext cx="4419996" cy="2821366"/>
            <a:chOff x="7284466" y="3150677"/>
            <a:chExt cx="4419996" cy="282136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7B2E87-F825-723B-8EF7-DD64FBF5E87E}"/>
                </a:ext>
              </a:extLst>
            </p:cNvPr>
            <p:cNvSpPr txBox="1"/>
            <p:nvPr/>
          </p:nvSpPr>
          <p:spPr>
            <a:xfrm>
              <a:off x="8700113" y="3150677"/>
              <a:ext cx="3004349" cy="830997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unsynchronized beam abort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Yellow abort vacuum repair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14 days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705E1D5-40DC-7C95-AFE2-586D4842D2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4466" y="3369360"/>
              <a:ext cx="1415647" cy="11247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 descr="A close up of a speaker&#10;&#10;AI-generated content may be incorrect.">
              <a:extLst>
                <a:ext uri="{FF2B5EF4-FFF2-40B4-BE49-F238E27FC236}">
                  <a16:creationId xmlns:a16="http://schemas.microsoft.com/office/drawing/2014/main" id="{5CC2E9F5-AAF3-9E37-A087-DCFF27964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9809" y="3939491"/>
              <a:ext cx="2710069" cy="2032552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9CABC14-4865-DE68-501C-56E23811733A}"/>
              </a:ext>
            </a:extLst>
          </p:cNvPr>
          <p:cNvSpPr txBox="1"/>
          <p:nvPr/>
        </p:nvSpPr>
        <p:spPr>
          <a:xfrm>
            <a:off x="10066108" y="77056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Coordinator:</a:t>
            </a:r>
            <a:br>
              <a:rPr lang="en-US" dirty="0"/>
            </a:br>
            <a:r>
              <a:rPr lang="en-US" dirty="0"/>
              <a:t>Travis Shrey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FB2010-C874-C80A-C686-41182AC3A5C9}"/>
              </a:ext>
            </a:extLst>
          </p:cNvPr>
          <p:cNvGrpSpPr/>
          <p:nvPr/>
        </p:nvGrpSpPr>
        <p:grpSpPr>
          <a:xfrm>
            <a:off x="355257" y="2265980"/>
            <a:ext cx="3278462" cy="3649274"/>
            <a:chOff x="291601" y="2468191"/>
            <a:chExt cx="3278462" cy="364927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5CFD47-2B76-355E-236E-6A8F517C17BE}"/>
                </a:ext>
              </a:extLst>
            </p:cNvPr>
            <p:cNvSpPr txBox="1"/>
            <p:nvPr/>
          </p:nvSpPr>
          <p:spPr>
            <a:xfrm>
              <a:off x="291601" y="2468191"/>
              <a:ext cx="3278462" cy="1077218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short in superconducting bus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repair required partial warm-up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opened several cryostats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65 days</a:t>
              </a:r>
            </a:p>
          </p:txBody>
        </p:sp>
        <p:pic>
          <p:nvPicPr>
            <p:cNvPr id="12" name="Picture 11" descr="A picture containing indoor&#10;&#10;AI-generated content may be incorrect.">
              <a:extLst>
                <a:ext uri="{FF2B5EF4-FFF2-40B4-BE49-F238E27FC236}">
                  <a16:creationId xmlns:a16="http://schemas.microsoft.com/office/drawing/2014/main" id="{A23E34A8-8396-EC37-ECBA-F79E69C87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257" y="3528036"/>
              <a:ext cx="2710069" cy="203255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4F9ADCD-7E00-3DCE-2F43-05B41D81D453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1710292" y="5560588"/>
              <a:ext cx="1143781" cy="55687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672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8B4C5-92EB-5C67-6B30-0F2EEDDE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828675"/>
          </a:xfrm>
        </p:spPr>
        <p:txBody>
          <a:bodyPr/>
          <a:lstStyle/>
          <a:p>
            <a:r>
              <a:rPr lang="en-US" dirty="0"/>
              <a:t>Run-25  STAR and sPHENIX event rates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18F49-3F3B-D023-FFB5-78A76548B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33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BBD10B-2A34-6BA1-E958-17247C642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967013"/>
            <a:ext cx="7950200" cy="5890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7D0D9-535A-8EC3-7BAC-FA50B6B14EDF}"/>
              </a:ext>
            </a:extLst>
          </p:cNvPr>
          <p:cNvSpPr txBox="1"/>
          <p:nvPr/>
        </p:nvSpPr>
        <p:spPr>
          <a:xfrm>
            <a:off x="3218860" y="1295400"/>
            <a:ext cx="150554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Maintenance</a:t>
            </a:r>
            <a:br>
              <a:rPr lang="en-US" dirty="0"/>
            </a:br>
            <a:r>
              <a:rPr lang="en-US" dirty="0"/>
              <a:t> 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84D43-D8B2-CD2F-FBD6-38373D5AB89B}"/>
              </a:ext>
            </a:extLst>
          </p:cNvPr>
          <p:cNvSpPr txBox="1"/>
          <p:nvPr/>
        </p:nvSpPr>
        <p:spPr>
          <a:xfrm>
            <a:off x="9196995" y="1758949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</a:t>
            </a:r>
            <a:br>
              <a:rPr lang="en-US" dirty="0"/>
            </a:br>
            <a:r>
              <a:rPr lang="en-US" dirty="0"/>
              <a:t>0 mrad crossing 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96A9A-3729-FA76-C72D-53F460ECD30E}"/>
              </a:ext>
            </a:extLst>
          </p:cNvPr>
          <p:cNvSpPr txBox="1"/>
          <p:nvPr/>
        </p:nvSpPr>
        <p:spPr>
          <a:xfrm>
            <a:off x="9196995" y="4269939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sPHENIX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1 mrad crossing angle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B339CD-DDE0-786D-4D1E-849393B3DC77}"/>
              </a:ext>
            </a:extLst>
          </p:cNvPr>
          <p:cNvSpPr txBox="1"/>
          <p:nvPr/>
        </p:nvSpPr>
        <p:spPr>
          <a:xfrm>
            <a:off x="6756400" y="631659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Oct/Nov 2025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21D3D09-4D4D-C263-0C04-392FF253E005}"/>
              </a:ext>
            </a:extLst>
          </p:cNvPr>
          <p:cNvCxnSpPr>
            <a:cxnSpLocks/>
          </p:cNvCxnSpPr>
          <p:nvPr/>
        </p:nvCxnSpPr>
        <p:spPr>
          <a:xfrm flipH="1">
            <a:off x="8351709" y="1941730"/>
            <a:ext cx="804991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EB5BF8-E1ED-5229-31C2-F52A60695D99}"/>
              </a:ext>
            </a:extLst>
          </p:cNvPr>
          <p:cNvCxnSpPr>
            <a:cxnSpLocks/>
          </p:cNvCxnSpPr>
          <p:nvPr/>
        </p:nvCxnSpPr>
        <p:spPr>
          <a:xfrm flipH="1">
            <a:off x="8351709" y="4494430"/>
            <a:ext cx="804991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89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09F45-ADDF-3F4D-BAFC-F3FFCEB61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34</a:t>
            </a:fld>
            <a:endParaRPr lang="en-US" sz="1000" dirty="0"/>
          </a:p>
        </p:txBody>
      </p:sp>
      <p:pic>
        <p:nvPicPr>
          <p:cNvPr id="2050" name="Picture 2" descr="RHIC Summary">
            <a:extLst>
              <a:ext uri="{FF2B5EF4-FFF2-40B4-BE49-F238E27FC236}">
                <a16:creationId xmlns:a16="http://schemas.microsoft.com/office/drawing/2014/main" id="{C34748C8-6524-A1E2-9A68-55035657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0"/>
            <a:ext cx="9215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560857-3D83-B701-B1CA-08B749171B37}"/>
              </a:ext>
            </a:extLst>
          </p:cNvPr>
          <p:cNvGrpSpPr/>
          <p:nvPr/>
        </p:nvGrpSpPr>
        <p:grpSpPr>
          <a:xfrm>
            <a:off x="8663415" y="4876800"/>
            <a:ext cx="958917" cy="338554"/>
            <a:chOff x="10854588" y="2794000"/>
            <a:chExt cx="958917" cy="3385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C2ED04-90D8-66BC-4CB9-AB8E122B8BA5}"/>
                </a:ext>
              </a:extLst>
            </p:cNvPr>
            <p:cNvSpPr txBox="1"/>
            <p:nvPr/>
          </p:nvSpPr>
          <p:spPr>
            <a:xfrm>
              <a:off x="10854588" y="2794000"/>
              <a:ext cx="958917" cy="3385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L</a:t>
              </a:r>
              <a:r>
                <a:rPr lang="en-US" sz="1600" dirty="0">
                  <a:solidFill>
                    <a:srgbClr val="FF0000"/>
                  </a:solidFill>
                </a:rPr>
                <a:t> design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81389C0-93BF-DEF7-A0FB-8E125940118F}"/>
                </a:ext>
              </a:extLst>
            </p:cNvPr>
            <p:cNvCxnSpPr/>
            <p:nvPr/>
          </p:nvCxnSpPr>
          <p:spPr>
            <a:xfrm flipH="1">
              <a:off x="10854588" y="2794000"/>
              <a:ext cx="58928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7967B4-CA67-4451-957E-78680878B157}"/>
              </a:ext>
            </a:extLst>
          </p:cNvPr>
          <p:cNvGrpSpPr/>
          <p:nvPr/>
        </p:nvGrpSpPr>
        <p:grpSpPr>
          <a:xfrm>
            <a:off x="4711174" y="5896443"/>
            <a:ext cx="1709122" cy="602714"/>
            <a:chOff x="10854588" y="2529840"/>
            <a:chExt cx="1709122" cy="602714"/>
          </a:xfrm>
          <a:solidFill>
            <a:schemeClr val="bg1"/>
          </a:solidFill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D9F36B-1062-A637-B7C6-8969A36C62EE}"/>
                </a:ext>
              </a:extLst>
            </p:cNvPr>
            <p:cNvSpPr txBox="1"/>
            <p:nvPr/>
          </p:nvSpPr>
          <p:spPr>
            <a:xfrm>
              <a:off x="10854588" y="2794000"/>
              <a:ext cx="170912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nominal injection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7A17C14-B7FE-6ED3-64BB-D0C4BCCD08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43868" y="2529840"/>
              <a:ext cx="0" cy="264160"/>
            </a:xfrm>
            <a:prstGeom prst="straightConnector1">
              <a:avLst/>
            </a:prstGeom>
            <a:grpFill/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DC6796-0066-17D8-63FD-19513F57A49A}"/>
              </a:ext>
            </a:extLst>
          </p:cNvPr>
          <p:cNvGrpSpPr/>
          <p:nvPr/>
        </p:nvGrpSpPr>
        <p:grpSpPr>
          <a:xfrm>
            <a:off x="9252695" y="1981200"/>
            <a:ext cx="958917" cy="338554"/>
            <a:chOff x="10854588" y="2794000"/>
            <a:chExt cx="958917" cy="33855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A14742-150F-4B98-3383-505C94A189EE}"/>
                </a:ext>
              </a:extLst>
            </p:cNvPr>
            <p:cNvSpPr txBox="1"/>
            <p:nvPr/>
          </p:nvSpPr>
          <p:spPr>
            <a:xfrm>
              <a:off x="10854588" y="2794000"/>
              <a:ext cx="958917" cy="3385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L</a:t>
              </a:r>
              <a:r>
                <a:rPr lang="en-US" sz="1600" dirty="0">
                  <a:solidFill>
                    <a:srgbClr val="FF0000"/>
                  </a:solidFill>
                </a:rPr>
                <a:t> design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C830A28-FBF7-00F4-5213-2AE9DA65C26B}"/>
                </a:ext>
              </a:extLst>
            </p:cNvPr>
            <p:cNvCxnSpPr/>
            <p:nvPr/>
          </p:nvCxnSpPr>
          <p:spPr>
            <a:xfrm flipH="1">
              <a:off x="10854588" y="2794000"/>
              <a:ext cx="58928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3D94F2-19F7-839D-BF41-61A41781F862}"/>
              </a:ext>
            </a:extLst>
          </p:cNvPr>
          <p:cNvGrpSpPr/>
          <p:nvPr/>
        </p:nvGrpSpPr>
        <p:grpSpPr>
          <a:xfrm>
            <a:off x="485539" y="605825"/>
            <a:ext cx="8549082" cy="4118574"/>
            <a:chOff x="485539" y="605825"/>
            <a:chExt cx="8549082" cy="4118574"/>
          </a:xfrm>
        </p:grpSpPr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90EDA98C-E150-F4ED-3084-81BDC9CA0553}"/>
                </a:ext>
              </a:extLst>
            </p:cNvPr>
            <p:cNvSpPr/>
            <p:nvPr/>
          </p:nvSpPr>
          <p:spPr>
            <a:xfrm>
              <a:off x="485539" y="817123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6FD927-3940-1665-5F1F-B70FE6CEDB5B}"/>
                </a:ext>
              </a:extLst>
            </p:cNvPr>
            <p:cNvSpPr txBox="1"/>
            <p:nvPr/>
          </p:nvSpPr>
          <p:spPr>
            <a:xfrm>
              <a:off x="671208" y="605825"/>
              <a:ext cx="21467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Used stochastic or </a:t>
              </a:r>
              <a:br>
                <a:rPr lang="en-US" dirty="0"/>
              </a:br>
              <a:r>
                <a:rPr lang="en-US" dirty="0"/>
                <a:t>electron cooling in</a:t>
              </a:r>
              <a:br>
                <a:rPr lang="en-US" dirty="0"/>
              </a:br>
              <a:r>
                <a:rPr lang="en-US" dirty="0"/>
                <a:t>1 or 2 beams</a:t>
              </a:r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4CBBAF81-E561-8763-B449-EEA2D40F4D0A}"/>
                </a:ext>
              </a:extLst>
            </p:cNvPr>
            <p:cNvSpPr/>
            <p:nvPr/>
          </p:nvSpPr>
          <p:spPr>
            <a:xfrm>
              <a:off x="3206041" y="4500663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9D054695-CAE1-C6FA-0474-47745C5387DE}"/>
                </a:ext>
              </a:extLst>
            </p:cNvPr>
            <p:cNvSpPr/>
            <p:nvPr/>
          </p:nvSpPr>
          <p:spPr>
            <a:xfrm>
              <a:off x="3541420" y="4481207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02656AFA-4BFD-2BB0-EA85-B310D2F748F9}"/>
                </a:ext>
              </a:extLst>
            </p:cNvPr>
            <p:cNvSpPr/>
            <p:nvPr/>
          </p:nvSpPr>
          <p:spPr>
            <a:xfrm>
              <a:off x="8322790" y="4024008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42D47196-E3B7-D648-C04E-69A38A55357B}"/>
                </a:ext>
              </a:extLst>
            </p:cNvPr>
            <p:cNvSpPr/>
            <p:nvPr/>
          </p:nvSpPr>
          <p:spPr>
            <a:xfrm>
              <a:off x="8848952" y="3117423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175D45C4-92D0-59BD-1AE4-B9086E505754}"/>
                </a:ext>
              </a:extLst>
            </p:cNvPr>
            <p:cNvSpPr/>
            <p:nvPr/>
          </p:nvSpPr>
          <p:spPr>
            <a:xfrm>
              <a:off x="8539434" y="3122286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D8CE86E8-D29B-3268-D205-3A9F27FCD5BF}"/>
                </a:ext>
              </a:extLst>
            </p:cNvPr>
            <p:cNvSpPr/>
            <p:nvPr/>
          </p:nvSpPr>
          <p:spPr>
            <a:xfrm>
              <a:off x="8570580" y="3440056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19E78971-F04D-6019-6C7A-6446EC404C7D}"/>
                </a:ext>
              </a:extLst>
            </p:cNvPr>
            <p:cNvSpPr/>
            <p:nvPr/>
          </p:nvSpPr>
          <p:spPr>
            <a:xfrm>
              <a:off x="7260156" y="1631534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99B40744-548D-3175-7099-DCBB1B7581DA}"/>
                </a:ext>
              </a:extLst>
            </p:cNvPr>
            <p:cNvSpPr/>
            <p:nvPr/>
          </p:nvSpPr>
          <p:spPr>
            <a:xfrm>
              <a:off x="6199840" y="2044136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A9F2A817-45C7-79BF-1B8B-97B39D70E6C1}"/>
                </a:ext>
              </a:extLst>
            </p:cNvPr>
            <p:cNvSpPr/>
            <p:nvPr/>
          </p:nvSpPr>
          <p:spPr>
            <a:xfrm>
              <a:off x="8446599" y="1092448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92D0E6FE-9CD2-A2FD-AC79-CE827BC97E80}"/>
                </a:ext>
              </a:extLst>
            </p:cNvPr>
            <p:cNvSpPr/>
            <p:nvPr/>
          </p:nvSpPr>
          <p:spPr>
            <a:xfrm>
              <a:off x="8322789" y="861934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Down Arrow 27">
              <a:extLst>
                <a:ext uri="{FF2B5EF4-FFF2-40B4-BE49-F238E27FC236}">
                  <a16:creationId xmlns:a16="http://schemas.microsoft.com/office/drawing/2014/main" id="{1F7C720E-2167-07D3-0AFF-95FB2F6ADDDC}"/>
                </a:ext>
              </a:extLst>
            </p:cNvPr>
            <p:cNvSpPr/>
            <p:nvPr/>
          </p:nvSpPr>
          <p:spPr>
            <a:xfrm>
              <a:off x="8353764" y="954347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6F8BAAB8-FED7-842A-F86D-CFFF7EF3CA38}"/>
                </a:ext>
              </a:extLst>
            </p:cNvPr>
            <p:cNvSpPr/>
            <p:nvPr/>
          </p:nvSpPr>
          <p:spPr>
            <a:xfrm>
              <a:off x="8628337" y="2334492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736A2DE-64B9-E460-40B4-692A65CFEFB0}"/>
              </a:ext>
            </a:extLst>
          </p:cNvPr>
          <p:cNvSpPr/>
          <p:nvPr/>
        </p:nvSpPr>
        <p:spPr>
          <a:xfrm>
            <a:off x="8848952" y="0"/>
            <a:ext cx="1749379" cy="470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9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660BF-F386-7A2C-69DD-9876CC36C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420F-18D6-CC93-1B9B-68F8CC9DB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672995"/>
          </a:xfrm>
        </p:spPr>
        <p:txBody>
          <a:bodyPr>
            <a:normAutofit fontScale="90000"/>
          </a:bodyPr>
          <a:lstStyle/>
          <a:p>
            <a:r>
              <a:rPr lang="en-US" dirty="0"/>
              <a:t>Ingredients to a successful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D58B3-5382-DCEE-4056-C2DE7CE2A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51722"/>
            <a:ext cx="11049000" cy="468108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Ambitious goals drives performance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Luminosity 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Polarization 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Large range of species combinations / energies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Beam Energy Scan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From early days consistent STAR support for Machine Development and APEX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Machine development for short-term performance increases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APEX for longer-term performance increases</a:t>
            </a:r>
            <a:r>
              <a:rPr lang="en-US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Good communication </a:t>
            </a:r>
          </a:p>
          <a:p>
            <a:pPr marL="914400" lvl="1" indent="-457200"/>
            <a:r>
              <a:rPr lang="en-US" dirty="0">
                <a:solidFill>
                  <a:srgbClr val="0432FF"/>
                </a:solidFill>
              </a:rPr>
              <a:t>C-AD understood STAR goals, STAR understood what RHIC can do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6B3DD-04AA-5BF8-972E-8C7FF5DC5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25950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DB745-FA4D-7241-6346-CA16A5785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HIC Summary">
            <a:extLst>
              <a:ext uri="{FF2B5EF4-FFF2-40B4-BE49-F238E27FC236}">
                <a16:creationId xmlns:a16="http://schemas.microsoft.com/office/drawing/2014/main" id="{CB5B1379-58CD-B1D9-7B04-758816C9E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613" y="0"/>
            <a:ext cx="5426387" cy="4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915DE1-1215-306B-DB0A-358875283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248122"/>
            <a:ext cx="11049000" cy="571853"/>
          </a:xfrm>
        </p:spPr>
        <p:txBody>
          <a:bodyPr>
            <a:normAutofit fontScale="90000"/>
          </a:bodyPr>
          <a:lstStyle/>
          <a:p>
            <a:r>
              <a:rPr lang="en-US" dirty="0"/>
              <a:t>RHIC’s 25 years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41673-85E5-1BE8-5058-A8CC68F82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763" y="819975"/>
            <a:ext cx="11468100" cy="5503976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Good design – allowed for significant upgrades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Evolving physics program, strong community</a:t>
            </a:r>
            <a:br>
              <a:rPr lang="en-US" dirty="0"/>
            </a:br>
            <a:r>
              <a:rPr lang="en-US" dirty="0"/>
              <a:t>and funding agency support – DOE NP</a:t>
            </a:r>
            <a:r>
              <a:rPr lang="en-US" sz="2100" dirty="0"/>
              <a:t> </a:t>
            </a: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Full energy Au+Au </a:t>
            </a:r>
            <a:r>
              <a:rPr lang="en-US" i="1" dirty="0" err="1"/>
              <a:t>L</a:t>
            </a:r>
            <a:r>
              <a:rPr lang="en-US" baseline="-25000" dirty="0" err="1"/>
              <a:t>avg</a:t>
            </a:r>
            <a:r>
              <a:rPr lang="en-US" dirty="0"/>
              <a:t> = 44x design</a:t>
            </a:r>
            <a:br>
              <a:rPr lang="en-US" dirty="0"/>
            </a:br>
            <a:r>
              <a:rPr lang="en-US" sz="2200" dirty="0">
                <a:solidFill>
                  <a:srgbClr val="FF0000"/>
                </a:solidFill>
              </a:rPr>
              <a:t>   </a:t>
            </a:r>
            <a:r>
              <a:rPr lang="en-US" sz="2200" i="1" dirty="0">
                <a:solidFill>
                  <a:srgbClr val="0432FF"/>
                </a:solidFill>
              </a:rPr>
              <a:t>New: bunched-beam stochastic cooling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Only 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</a:rPr>
              <a:t>p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+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</a:rPr>
              <a:t>p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 collider, </a:t>
            </a:r>
            <a:r>
              <a:rPr kumimoji="1" lang="en-US" i="1" dirty="0" err="1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L</a:t>
            </a:r>
            <a:r>
              <a:rPr lang="en-US" baseline="-25000" dirty="0" err="1"/>
              <a:t>avg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 = 1.3x d</a:t>
            </a:r>
            <a:r>
              <a:rPr lang="en-US" dirty="0"/>
              <a:t>esign, </a:t>
            </a:r>
            <a:br>
              <a:rPr lang="en-US" dirty="0"/>
            </a:br>
            <a:r>
              <a:rPr lang="en-US" i="1" dirty="0"/>
              <a:t>P</a:t>
            </a:r>
            <a:r>
              <a:rPr lang="en-US" dirty="0"/>
              <a:t> ~ 57% (70% design)</a:t>
            </a:r>
            <a:br>
              <a:rPr lang="en-US" dirty="0"/>
            </a:br>
            <a:r>
              <a:rPr lang="en-US" sz="2200" dirty="0"/>
              <a:t>   </a:t>
            </a:r>
            <a:r>
              <a:rPr lang="en-US" sz="2200" i="1" dirty="0">
                <a:solidFill>
                  <a:srgbClr val="0432FF"/>
                </a:solidFill>
              </a:rPr>
              <a:t>New: p polarization preservation to high energy</a:t>
            </a: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12 species combinations (incl. asymmetric),</a:t>
            </a:r>
            <a:br>
              <a:rPr lang="en-US" dirty="0"/>
            </a:br>
            <a:r>
              <a:rPr lang="en-US" dirty="0"/>
              <a:t>18 center-of-mass energies, low-abundance isotopes</a:t>
            </a:r>
            <a:br>
              <a:rPr lang="en-US" dirty="0"/>
            </a:br>
            <a:r>
              <a:rPr lang="en-US" sz="2200" dirty="0"/>
              <a:t>   </a:t>
            </a:r>
            <a:r>
              <a:rPr lang="en-US" sz="2200" i="1" dirty="0">
                <a:solidFill>
                  <a:srgbClr val="0432FF"/>
                </a:solidFill>
              </a:rPr>
              <a:t>New: built-in flexibility, high-intensity high-brightness ion/</a:t>
            </a:r>
            <a:r>
              <a:rPr kumimoji="1" lang="en-US" sz="2200" dirty="0">
                <a:solidFill>
                  <a:srgbClr val="0432FF"/>
                </a:solidFill>
                <a:latin typeface="Helvetica" charset="0"/>
                <a:cs typeface="Helvetica" charset="0"/>
              </a:rPr>
              <a:t>p</a:t>
            </a:r>
            <a:r>
              <a:rPr kumimoji="1" lang="en-US" sz="1900" dirty="0">
                <a:solidFill>
                  <a:srgbClr val="0432FF"/>
                </a:solidFill>
                <a:latin typeface="Helvetica" charset="0"/>
                <a:cs typeface="Helvetica" charset="0"/>
                <a:sym typeface="Symbol" charset="0"/>
              </a:rPr>
              <a:t></a:t>
            </a:r>
            <a:r>
              <a:rPr lang="en-US" sz="2200" i="1" dirty="0">
                <a:solidFill>
                  <a:srgbClr val="0432FF"/>
                </a:solidFill>
              </a:rPr>
              <a:t> 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Extended energy range slightly above;</a:t>
            </a:r>
            <a:br>
              <a:rPr lang="en-US" dirty="0"/>
            </a:br>
            <a:r>
              <a:rPr lang="en-US" dirty="0"/>
              <a:t>and significantly below nominal injection</a:t>
            </a:r>
            <a:br>
              <a:rPr lang="en-US" dirty="0"/>
            </a:br>
            <a:r>
              <a:rPr lang="en-US" sz="2200" dirty="0">
                <a:solidFill>
                  <a:srgbClr val="FF0000"/>
                </a:solidFill>
              </a:rPr>
              <a:t>   </a:t>
            </a:r>
            <a:r>
              <a:rPr lang="en-US" sz="2200" i="1" dirty="0">
                <a:solidFill>
                  <a:srgbClr val="0432FF"/>
                </a:solidFill>
              </a:rPr>
              <a:t>New: electron cooling with RF accelerated e-beam</a:t>
            </a:r>
            <a:r>
              <a:rPr lang="en-US" sz="1200" i="1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RHIC operation to end in January 2026</a:t>
            </a:r>
            <a:br>
              <a:rPr lang="en-US" sz="2400" dirty="0"/>
            </a:br>
            <a:r>
              <a:rPr lang="en-US" sz="2400" dirty="0"/>
              <a:t>Most of RHIC complex will be re-used for the Electron-Ion Collider</a:t>
            </a:r>
            <a:br>
              <a:rPr lang="en-US" sz="2400" dirty="0"/>
            </a:br>
            <a:r>
              <a:rPr lang="en-US" sz="2200" i="1" dirty="0">
                <a:solidFill>
                  <a:srgbClr val="0432FF"/>
                </a:solidFill>
              </a:rPr>
              <a:t>   Hadron injectors, RHIC tunnel, Yellow ring (part of Blue), Technical Infrastructure,</a:t>
            </a:r>
            <a:br>
              <a:rPr lang="en-US" sz="2200" i="1" dirty="0">
                <a:solidFill>
                  <a:srgbClr val="0432FF"/>
                </a:solidFill>
              </a:rPr>
            </a:br>
            <a:r>
              <a:rPr lang="en-US" sz="2200" i="1" dirty="0">
                <a:solidFill>
                  <a:srgbClr val="0432FF"/>
                </a:solidFill>
              </a:rPr>
              <a:t>   New technologies listed above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33846-055E-6CC2-C3E8-2633A063C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36</a:t>
            </a:fld>
            <a:endParaRPr lang="en-US" sz="1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28FDEF-7942-29D4-C52C-E2D3F3720345}"/>
              </a:ext>
            </a:extLst>
          </p:cNvPr>
          <p:cNvGrpSpPr/>
          <p:nvPr/>
        </p:nvGrpSpPr>
        <p:grpSpPr>
          <a:xfrm>
            <a:off x="8436509" y="3774082"/>
            <a:ext cx="1742785" cy="602714"/>
            <a:chOff x="10854588" y="2529840"/>
            <a:chExt cx="1742785" cy="6027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5AC298-EC50-A218-A4EB-99D58C6A2AD5}"/>
                </a:ext>
              </a:extLst>
            </p:cNvPr>
            <p:cNvSpPr txBox="1"/>
            <p:nvPr/>
          </p:nvSpPr>
          <p:spPr>
            <a:xfrm>
              <a:off x="10854588" y="2794000"/>
              <a:ext cx="1742785" cy="3385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Nominal injection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460B903-AB32-2E21-4446-8BB9CDF442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43868" y="2529840"/>
              <a:ext cx="0" cy="26416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93D7E0BA-33A0-5496-7C59-FD7E231F1B25}"/>
              </a:ext>
            </a:extLst>
          </p:cNvPr>
          <p:cNvSpPr/>
          <p:nvPr/>
        </p:nvSpPr>
        <p:spPr>
          <a:xfrm rot="-720000">
            <a:off x="11620512" y="1828668"/>
            <a:ext cx="448056" cy="178591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6F42B-0252-D006-4DCA-973417C290B0}"/>
              </a:ext>
            </a:extLst>
          </p:cNvPr>
          <p:cNvSpPr txBox="1"/>
          <p:nvPr/>
        </p:nvSpPr>
        <p:spPr>
          <a:xfrm>
            <a:off x="3552488" y="6059047"/>
            <a:ext cx="84608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sz="1400" dirty="0"/>
              <a:t>[</a:t>
            </a:r>
            <a:r>
              <a:rPr lang="en-US" sz="1400" dirty="0">
                <a:hlinkClick r:id="rId4"/>
              </a:rPr>
              <a:t>APS DPB Newsletter on RHIC: https://engage.aps.org/dpb/resources/newsletters/25-newsletter/2025-f7</a:t>
            </a:r>
            <a:r>
              <a:rPr lang="en-US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477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806FD-CAF8-CBAF-C27E-E50DA7E46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864705"/>
            <a:ext cx="11049000" cy="5168106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It was a great pleasure to work with the </a:t>
            </a:r>
            <a:br>
              <a:rPr lang="en-US" sz="4000" dirty="0"/>
            </a:br>
            <a:r>
              <a:rPr lang="en-US" sz="4000" dirty="0"/>
              <a:t>STAR collaboration over the last 25 years.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72389-6F19-DF83-A30A-87E2B0FE6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915893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ED4CD-A3ED-12E9-500C-B54738D29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57341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7C54C-520D-EBED-DF0B-7CA67FC4A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27FFAB-ED8C-C18C-BDE0-9F3EB7AE8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39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30C37-12AE-E707-5D75-AB59DB5A6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304"/>
            <a:ext cx="12192000" cy="69333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6E3C495-8AC1-62E0-65F6-B2D92B370D5A}"/>
              </a:ext>
            </a:extLst>
          </p:cNvPr>
          <p:cNvGrpSpPr/>
          <p:nvPr/>
        </p:nvGrpSpPr>
        <p:grpSpPr>
          <a:xfrm>
            <a:off x="7553104" y="1189839"/>
            <a:ext cx="4638896" cy="1086661"/>
            <a:chOff x="7520830" y="1107897"/>
            <a:chExt cx="4638896" cy="108666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760A63-C1E5-18B4-501F-D4AD67545426}"/>
                </a:ext>
              </a:extLst>
            </p:cNvPr>
            <p:cNvSpPr txBox="1"/>
            <p:nvPr/>
          </p:nvSpPr>
          <p:spPr>
            <a:xfrm>
              <a:off x="7520830" y="1107897"/>
              <a:ext cx="46388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Relativistic Heavy Ion Collider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E656984-7D10-AB0C-6EE9-69E82F2B6C46}"/>
                </a:ext>
              </a:extLst>
            </p:cNvPr>
            <p:cNvCxnSpPr>
              <a:cxnSpLocks/>
            </p:cNvCxnSpPr>
            <p:nvPr/>
          </p:nvCxnSpPr>
          <p:spPr>
            <a:xfrm>
              <a:off x="10112188" y="1666519"/>
              <a:ext cx="0" cy="528039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76C7773-5A23-31FD-906D-F1796BB3B8CF}"/>
              </a:ext>
            </a:extLst>
          </p:cNvPr>
          <p:cNvSpPr txBox="1"/>
          <p:nvPr/>
        </p:nvSpPr>
        <p:spPr>
          <a:xfrm>
            <a:off x="596347" y="3289852"/>
            <a:ext cx="222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York City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3606A3-9019-8F68-C369-FF33393C6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05532"/>
            <a:ext cx="7772400" cy="524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8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6BE58ED-7F0C-70C6-99FE-A7B144A3B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95" y="1058762"/>
            <a:ext cx="9996554" cy="5259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37C917-479C-BF45-B046-66AFD8C8F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86" y="297392"/>
            <a:ext cx="10652513" cy="832304"/>
          </a:xfrm>
        </p:spPr>
        <p:txBody>
          <a:bodyPr>
            <a:noAutofit/>
          </a:bodyPr>
          <a:lstStyle/>
          <a:p>
            <a:r>
              <a:rPr lang="en-US" sz="3600" dirty="0"/>
              <a:t>Life cycle of a large accelerator facility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A97640-0152-E54D-A92E-7A6EB5AD1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2AE79B-4DD8-3A4B-97F2-8650E97DC935}"/>
              </a:ext>
            </a:extLst>
          </p:cNvPr>
          <p:cNvGrpSpPr/>
          <p:nvPr/>
        </p:nvGrpSpPr>
        <p:grpSpPr>
          <a:xfrm>
            <a:off x="9014447" y="1901995"/>
            <a:ext cx="1223412" cy="1406108"/>
            <a:chOff x="9149247" y="2109978"/>
            <a:chExt cx="1223412" cy="14061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4D7CA7-36AD-2247-BCE1-A0F1881C17DC}"/>
                </a:ext>
              </a:extLst>
            </p:cNvPr>
            <p:cNvSpPr txBox="1"/>
            <p:nvPr/>
          </p:nvSpPr>
          <p:spPr>
            <a:xfrm>
              <a:off x="9149247" y="2109978"/>
              <a:ext cx="1223412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b="1" dirty="0"/>
                <a:t>RHIC</a:t>
              </a:r>
              <a:br>
                <a:rPr lang="en-US" sz="3200" b="1" dirty="0"/>
              </a:br>
              <a:r>
                <a:rPr lang="en-US" dirty="0"/>
                <a:t>(this talk)</a:t>
              </a:r>
              <a:endParaRPr lang="en-US" sz="1400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289F15B-C12D-874D-9257-BCC97712C607}"/>
                </a:ext>
              </a:extLst>
            </p:cNvPr>
            <p:cNvCxnSpPr/>
            <p:nvPr/>
          </p:nvCxnSpPr>
          <p:spPr>
            <a:xfrm>
              <a:off x="10234994" y="2975030"/>
              <a:ext cx="0" cy="54105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B03C4C-1075-9E4A-814B-FE642DDE8985}"/>
              </a:ext>
            </a:extLst>
          </p:cNvPr>
          <p:cNvGrpSpPr/>
          <p:nvPr/>
        </p:nvGrpSpPr>
        <p:grpSpPr>
          <a:xfrm>
            <a:off x="4509062" y="2196408"/>
            <a:ext cx="869149" cy="1093039"/>
            <a:chOff x="9475133" y="1876510"/>
            <a:chExt cx="869149" cy="109303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39155D-ED45-5946-AAF9-ABE5B70A656D}"/>
                </a:ext>
              </a:extLst>
            </p:cNvPr>
            <p:cNvSpPr txBox="1"/>
            <p:nvPr/>
          </p:nvSpPr>
          <p:spPr>
            <a:xfrm>
              <a:off x="9475133" y="1876510"/>
              <a:ext cx="8691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/>
                <a:t>EIC</a:t>
              </a:r>
              <a:endParaRPr lang="en-US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40B476A-2DFA-984D-9013-FCEDF626AD29}"/>
                </a:ext>
              </a:extLst>
            </p:cNvPr>
            <p:cNvCxnSpPr/>
            <p:nvPr/>
          </p:nvCxnSpPr>
          <p:spPr>
            <a:xfrm>
              <a:off x="9883477" y="2428493"/>
              <a:ext cx="0" cy="54105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73F760-F7D1-C24F-9C88-D38D05CBD324}"/>
              </a:ext>
            </a:extLst>
          </p:cNvPr>
          <p:cNvGrpSpPr/>
          <p:nvPr/>
        </p:nvGrpSpPr>
        <p:grpSpPr>
          <a:xfrm>
            <a:off x="967987" y="4963886"/>
            <a:ext cx="3564748" cy="646331"/>
            <a:chOff x="967987" y="4963886"/>
            <a:chExt cx="3564748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4CAD5A-6D0B-4F49-966E-8622010746A6}"/>
                </a:ext>
              </a:extLst>
            </p:cNvPr>
            <p:cNvSpPr txBox="1"/>
            <p:nvPr/>
          </p:nvSpPr>
          <p:spPr>
            <a:xfrm>
              <a:off x="1760342" y="4963886"/>
              <a:ext cx="19672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Pre-project R&amp;D</a:t>
              </a:r>
              <a:br>
                <a:rPr lang="en-US" b="1" dirty="0"/>
              </a:br>
              <a:r>
                <a:rPr lang="en-US" dirty="0"/>
                <a:t>[few decades]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B9C139E-A19B-9A4C-A94C-61D5EE9E575D}"/>
                </a:ext>
              </a:extLst>
            </p:cNvPr>
            <p:cNvCxnSpPr>
              <a:cxnSpLocks/>
            </p:cNvCxnSpPr>
            <p:nvPr/>
          </p:nvCxnSpPr>
          <p:spPr>
            <a:xfrm>
              <a:off x="967987" y="5287051"/>
              <a:ext cx="356474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8354EF-9CDC-EA4B-B1B7-35CA2628869B}"/>
              </a:ext>
            </a:extLst>
          </p:cNvPr>
          <p:cNvGrpSpPr/>
          <p:nvPr/>
        </p:nvGrpSpPr>
        <p:grpSpPr>
          <a:xfrm>
            <a:off x="6409343" y="4873042"/>
            <a:ext cx="3807453" cy="892552"/>
            <a:chOff x="6409343" y="4873042"/>
            <a:chExt cx="3807453" cy="89255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3B4C48-8800-7D44-B10A-3C500CF8D022}"/>
                </a:ext>
              </a:extLst>
            </p:cNvPr>
            <p:cNvSpPr txBox="1"/>
            <p:nvPr/>
          </p:nvSpPr>
          <p:spPr>
            <a:xfrm>
              <a:off x="6409343" y="4873042"/>
              <a:ext cx="380745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Operation</a:t>
              </a:r>
              <a:r>
                <a:rPr lang="en-US" dirty="0"/>
                <a:t> </a:t>
              </a:r>
              <a:br>
                <a:rPr lang="en-US" dirty="0"/>
              </a:br>
              <a:r>
                <a:rPr lang="en-US" sz="1600" dirty="0"/>
                <a:t>annual ops cost ~10% construction cost</a:t>
              </a:r>
              <a:br>
                <a:rPr lang="en-US" sz="1600" dirty="0"/>
              </a:br>
              <a:r>
                <a:rPr lang="en-US" dirty="0"/>
                <a:t>[few decades]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B2CB55D-B096-FA44-9755-6697AC5DF8E8}"/>
                </a:ext>
              </a:extLst>
            </p:cNvPr>
            <p:cNvCxnSpPr>
              <a:cxnSpLocks/>
            </p:cNvCxnSpPr>
            <p:nvPr/>
          </p:nvCxnSpPr>
          <p:spPr>
            <a:xfrm>
              <a:off x="6525554" y="5186322"/>
              <a:ext cx="35746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B4F382-78D0-0343-8EE9-AE3C1D08D801}"/>
              </a:ext>
            </a:extLst>
          </p:cNvPr>
          <p:cNvGrpSpPr/>
          <p:nvPr/>
        </p:nvGrpSpPr>
        <p:grpSpPr>
          <a:xfrm>
            <a:off x="10365071" y="2285240"/>
            <a:ext cx="1542221" cy="1741385"/>
            <a:chOff x="10590851" y="2928706"/>
            <a:chExt cx="1542221" cy="174138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60E798-8B68-704F-9918-469E0534D07A}"/>
                </a:ext>
              </a:extLst>
            </p:cNvPr>
            <p:cNvSpPr txBox="1"/>
            <p:nvPr/>
          </p:nvSpPr>
          <p:spPr>
            <a:xfrm>
              <a:off x="10819892" y="2928706"/>
              <a:ext cx="131318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Re-use</a:t>
              </a:r>
              <a:br>
                <a:rPr lang="en-US" dirty="0"/>
              </a:br>
              <a:r>
                <a:rPr lang="en-US" dirty="0"/>
                <a:t>for next </a:t>
              </a:r>
              <a:br>
                <a:rPr lang="en-US" dirty="0"/>
              </a:br>
              <a:r>
                <a:rPr lang="en-US" dirty="0"/>
                <a:t>facility or</a:t>
              </a:r>
              <a:br>
                <a:rPr lang="en-US" dirty="0"/>
              </a:br>
              <a:r>
                <a:rPr lang="en-US" dirty="0"/>
                <a:t>shut-down 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894C601-5C2D-BB42-91D2-2C0BEF2CEE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90851" y="4129035"/>
              <a:ext cx="597163" cy="54105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3081F3-1C96-9F76-424C-7F6081E46D63}"/>
              </a:ext>
            </a:extLst>
          </p:cNvPr>
          <p:cNvGrpSpPr/>
          <p:nvPr/>
        </p:nvGrpSpPr>
        <p:grpSpPr>
          <a:xfrm>
            <a:off x="4645825" y="3638352"/>
            <a:ext cx="1859273" cy="646331"/>
            <a:chOff x="4658063" y="2808715"/>
            <a:chExt cx="1867491" cy="6463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0FD478-E2B1-0210-5EDE-7BAB5CF82AD6}"/>
                </a:ext>
              </a:extLst>
            </p:cNvPr>
            <p:cNvSpPr txBox="1"/>
            <p:nvPr/>
          </p:nvSpPr>
          <p:spPr>
            <a:xfrm>
              <a:off x="4855703" y="2808715"/>
              <a:ext cx="16281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Construction</a:t>
              </a:r>
              <a:br>
                <a:rPr lang="en-US" b="1" dirty="0"/>
              </a:br>
              <a:r>
                <a:rPr lang="en-US" dirty="0"/>
                <a:t>[~decade]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240D10-11C0-141E-479E-77CFFA366C14}"/>
                </a:ext>
              </a:extLst>
            </p:cNvPr>
            <p:cNvCxnSpPr/>
            <p:nvPr/>
          </p:nvCxnSpPr>
          <p:spPr>
            <a:xfrm flipV="1">
              <a:off x="4658063" y="3131880"/>
              <a:ext cx="1867491" cy="9886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09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2B5DB7-58CB-8E4C-B390-C2DC8D260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40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48BAA-6E2D-E74B-AD1E-EB13F1553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0" y="548003"/>
            <a:ext cx="7842573" cy="5470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6FD8AD-DD1C-B646-9E55-7521B1DD5FAA}"/>
              </a:ext>
            </a:extLst>
          </p:cNvPr>
          <p:cNvSpPr txBox="1"/>
          <p:nvPr/>
        </p:nvSpPr>
        <p:spPr>
          <a:xfrm>
            <a:off x="248923" y="6488668"/>
            <a:ext cx="10636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[Y.Y. Lee, ”50 years of the BNL AGS”, 14</a:t>
            </a:r>
            <a:r>
              <a:rPr lang="en-US" sz="1600" baseline="30000" dirty="0"/>
              <a:t>th</a:t>
            </a:r>
            <a:r>
              <a:rPr lang="en-US" sz="1600" dirty="0"/>
              <a:t> Intl. Conf. on Accelerator and Beam Utilization, Gyeongju, Korea (2010).]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78F08A-E7F4-F746-BD16-11C785E6A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112" y="0"/>
            <a:ext cx="4295887" cy="29464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9290EC-956D-CC41-A4B3-D3FA09A1646F}"/>
              </a:ext>
            </a:extLst>
          </p:cNvPr>
          <p:cNvSpPr txBox="1"/>
          <p:nvPr/>
        </p:nvSpPr>
        <p:spPr>
          <a:xfrm>
            <a:off x="7896113" y="548003"/>
            <a:ext cx="3352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200 MeV Linac yet (1970)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No 1.5 GeV Booster yet (1990)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B97C13-1FE6-4B4D-83F7-33D65AE83F21}"/>
              </a:ext>
            </a:extLst>
          </p:cNvPr>
          <p:cNvSpPr txBox="1"/>
          <p:nvPr/>
        </p:nvSpPr>
        <p:spPr>
          <a:xfrm>
            <a:off x="4970033" y="2312895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1959</a:t>
            </a:r>
            <a:r>
              <a:rPr lang="en-US" dirty="0"/>
              <a:t>: CERN 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4BB28B-5B24-544E-AAD9-763B60711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261" y="1664735"/>
            <a:ext cx="1826763" cy="17203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AEB45-1561-8441-AB53-C48D63C37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313" y="2816862"/>
            <a:ext cx="1849048" cy="183980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EE51C-CF02-3F4A-BADA-75E75692C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6052" y="4297959"/>
            <a:ext cx="1912477" cy="183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70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AE6CE-CE15-B907-B0AD-FE6F7D7ED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27B043-EF91-D6C9-F8B2-04E2377DD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50" y="2639857"/>
            <a:ext cx="7772400" cy="3418944"/>
          </a:xfrm>
          <a:prstGeom prst="rect">
            <a:avLst/>
          </a:prstGeom>
        </p:spPr>
      </p:pic>
      <p:sp>
        <p:nvSpPr>
          <p:cNvPr id="7179" name="Line 12">
            <a:extLst>
              <a:ext uri="{FF2B5EF4-FFF2-40B4-BE49-F238E27FC236}">
                <a16:creationId xmlns:a16="http://schemas.microsoft.com/office/drawing/2014/main" id="{A10991C3-BC9F-AF88-044B-CD4554FA20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13" name="Rectangle 51">
            <a:extLst>
              <a:ext uri="{FF2B5EF4-FFF2-40B4-BE49-F238E27FC236}">
                <a16:creationId xmlns:a16="http://schemas.microsoft.com/office/drawing/2014/main" id="{1BCA1858-4D16-7B8F-8299-AFEAA2559A9E}"/>
              </a:ext>
            </a:extLst>
          </p:cNvPr>
          <p:cNvSpPr>
            <a:spLocks noChangeArrowheads="1"/>
          </p:cNvSpPr>
          <p:nvPr/>
        </p:nvSpPr>
        <p:spPr bwMode="auto">
          <a:xfrm rot="219660">
            <a:off x="5105401" y="2782890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4" name="Rectangle 52">
            <a:extLst>
              <a:ext uri="{FF2B5EF4-FFF2-40B4-BE49-F238E27FC236}">
                <a16:creationId xmlns:a16="http://schemas.microsoft.com/office/drawing/2014/main" id="{04E62B23-63C5-168D-500F-836DD3601536}"/>
              </a:ext>
            </a:extLst>
          </p:cNvPr>
          <p:cNvSpPr>
            <a:spLocks noChangeArrowheads="1"/>
          </p:cNvSpPr>
          <p:nvPr/>
        </p:nvSpPr>
        <p:spPr bwMode="auto">
          <a:xfrm rot="3112852">
            <a:off x="2424113" y="2151063"/>
            <a:ext cx="152400" cy="9842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5" name="Rectangle 53">
            <a:extLst>
              <a:ext uri="{FF2B5EF4-FFF2-40B4-BE49-F238E27FC236}">
                <a16:creationId xmlns:a16="http://schemas.microsoft.com/office/drawing/2014/main" id="{045216FD-C541-C625-AC02-E1E5AAD49D17}"/>
              </a:ext>
            </a:extLst>
          </p:cNvPr>
          <p:cNvSpPr>
            <a:spLocks noChangeArrowheads="1"/>
          </p:cNvSpPr>
          <p:nvPr/>
        </p:nvSpPr>
        <p:spPr bwMode="auto">
          <a:xfrm rot="-771096">
            <a:off x="9353550" y="2525715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6" name="Rectangle 54">
            <a:extLst>
              <a:ext uri="{FF2B5EF4-FFF2-40B4-BE49-F238E27FC236}">
                <a16:creationId xmlns:a16="http://schemas.microsoft.com/office/drawing/2014/main" id="{F88976C6-0B62-57FC-441B-98C825514CA4}"/>
              </a:ext>
            </a:extLst>
          </p:cNvPr>
          <p:cNvSpPr>
            <a:spLocks noChangeArrowheads="1"/>
          </p:cNvSpPr>
          <p:nvPr/>
        </p:nvSpPr>
        <p:spPr bwMode="auto">
          <a:xfrm rot="1180436">
            <a:off x="9750426" y="1570041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7" name="Rectangle 55">
            <a:extLst>
              <a:ext uri="{FF2B5EF4-FFF2-40B4-BE49-F238E27FC236}">
                <a16:creationId xmlns:a16="http://schemas.microsoft.com/office/drawing/2014/main" id="{7B08C885-6872-B273-C7F4-EAC98150ABF1}"/>
              </a:ext>
            </a:extLst>
          </p:cNvPr>
          <p:cNvSpPr>
            <a:spLocks noChangeArrowheads="1"/>
          </p:cNvSpPr>
          <p:nvPr/>
        </p:nvSpPr>
        <p:spPr bwMode="auto">
          <a:xfrm rot="181585">
            <a:off x="7151689" y="1166816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8" name="Rectangle 56">
            <a:extLst>
              <a:ext uri="{FF2B5EF4-FFF2-40B4-BE49-F238E27FC236}">
                <a16:creationId xmlns:a16="http://schemas.microsoft.com/office/drawing/2014/main" id="{17D2F5DC-C034-22A5-7721-3E58C23D7679}"/>
              </a:ext>
            </a:extLst>
          </p:cNvPr>
          <p:cNvSpPr>
            <a:spLocks noChangeArrowheads="1"/>
          </p:cNvSpPr>
          <p:nvPr/>
        </p:nvSpPr>
        <p:spPr bwMode="auto">
          <a:xfrm rot="-581619">
            <a:off x="4022726" y="1303341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23" name="Text Box 61">
            <a:extLst>
              <a:ext uri="{FF2B5EF4-FFF2-40B4-BE49-F238E27FC236}">
                <a16:creationId xmlns:a16="http://schemas.microsoft.com/office/drawing/2014/main" id="{9F4CD368-0023-6EF4-B57C-EC7D0113B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7151" y="2590803"/>
            <a:ext cx="423965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Helvetica" charset="0"/>
                <a:cs typeface="Helvetica" charset="0"/>
              </a:rPr>
              <a:t>RF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DED5A9-43E3-BC93-1274-114B9F311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11" y="244901"/>
            <a:ext cx="11049000" cy="740674"/>
          </a:xfrm>
        </p:spPr>
        <p:txBody>
          <a:bodyPr>
            <a:normAutofit/>
          </a:bodyPr>
          <a:lstStyle/>
          <a:p>
            <a:r>
              <a:rPr lang="en-US" sz="3600" dirty="0"/>
              <a:t>Heavy ion program at AGS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EC7E2C-8249-F6FB-4AB6-127F5FEB4427}"/>
              </a:ext>
            </a:extLst>
          </p:cNvPr>
          <p:cNvGrpSpPr/>
          <p:nvPr/>
        </p:nvGrpSpPr>
        <p:grpSpPr>
          <a:xfrm>
            <a:off x="6606761" y="900801"/>
            <a:ext cx="5514616" cy="4832448"/>
            <a:chOff x="6606761" y="900801"/>
            <a:chExt cx="5514616" cy="4832448"/>
          </a:xfrm>
        </p:grpSpPr>
        <p:pic>
          <p:nvPicPr>
            <p:cNvPr id="7" name="Picture 6" descr="2014-0409 Tandem.jpg">
              <a:extLst>
                <a:ext uri="{FF2B5EF4-FFF2-40B4-BE49-F238E27FC236}">
                  <a16:creationId xmlns:a16="http://schemas.microsoft.com/office/drawing/2014/main" id="{026D6D97-F942-ACF7-0D07-394A39AD6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761" y="900801"/>
              <a:ext cx="5514616" cy="28721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78A026-A02C-98E6-CF76-344C134C18FF}"/>
                </a:ext>
              </a:extLst>
            </p:cNvPr>
            <p:cNvSpPr txBox="1"/>
            <p:nvPr/>
          </p:nvSpPr>
          <p:spPr>
            <a:xfrm>
              <a:off x="7735253" y="3701924"/>
              <a:ext cx="4332148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Tandem Van de Graaff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1800" dirty="0"/>
                <a:t>Completed in 1970 for NP studies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1800" dirty="0"/>
                <a:t>RHIC pre-injector until 2011 </a:t>
              </a:r>
              <a:r>
                <a:rPr lang="en-US" sz="1400" dirty="0"/>
                <a:t>(now EBIS)</a:t>
              </a:r>
            </a:p>
            <a:p>
              <a:pPr algn="l"/>
              <a:endParaRPr lang="en-US" sz="1800" dirty="0"/>
            </a:p>
            <a:p>
              <a:pPr marL="342900" indent="-342900" algn="l">
                <a:buFont typeface="Arial"/>
                <a:buChar char="•"/>
              </a:pPr>
              <a:r>
                <a:rPr lang="en-US" dirty="0">
                  <a:solidFill>
                    <a:srgbClr val="0432FF"/>
                  </a:solidFill>
                </a:rPr>
                <a:t>2 electrostatic accelerators</a:t>
              </a:r>
            </a:p>
            <a:p>
              <a:pPr marL="342900" indent="-342900" algn="l">
                <a:buFont typeface="Arial"/>
                <a:buChar char="•"/>
              </a:pPr>
              <a:r>
                <a:rPr lang="en-US" dirty="0">
                  <a:solidFill>
                    <a:srgbClr val="0432FF"/>
                  </a:solidFill>
                </a:rPr>
                <a:t>32 MV (= 2x16 MV) voltage</a:t>
              </a:r>
            </a:p>
            <a:p>
              <a:pPr marL="342900" indent="-342900" algn="l">
                <a:buFont typeface="Arial"/>
                <a:buChar char="•"/>
              </a:pPr>
              <a:r>
                <a:rPr lang="en-US" dirty="0">
                  <a:solidFill>
                    <a:srgbClr val="0432FF"/>
                  </a:solidFill>
                </a:rPr>
                <a:t>&gt;40 ion species p to Au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419CC6A-3BE8-9AAF-9966-1B01EFDF19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0756" y="3701924"/>
              <a:ext cx="984497" cy="144580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7A7D14E-7AA6-4202-8A25-FF910C119DE9}"/>
              </a:ext>
            </a:extLst>
          </p:cNvPr>
          <p:cNvGrpSpPr/>
          <p:nvPr/>
        </p:nvGrpSpPr>
        <p:grpSpPr>
          <a:xfrm>
            <a:off x="1950537" y="1408751"/>
            <a:ext cx="3833102" cy="2092277"/>
            <a:chOff x="1950537" y="1408751"/>
            <a:chExt cx="3833102" cy="20922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23604A-F76F-21D4-5D17-9844A742BC80}"/>
                </a:ext>
              </a:extLst>
            </p:cNvPr>
            <p:cNvSpPr txBox="1"/>
            <p:nvPr/>
          </p:nvSpPr>
          <p:spPr>
            <a:xfrm>
              <a:off x="1950537" y="1408751"/>
              <a:ext cx="383310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Fixed target experiments</a:t>
              </a:r>
              <a:br>
                <a:rPr lang="en-US" dirty="0"/>
              </a:br>
              <a:r>
                <a:rPr lang="en-US" dirty="0"/>
                <a:t>(~100x lower intensity than SIS100)</a:t>
              </a:r>
              <a:br>
                <a:rPr lang="en-US" dirty="0"/>
              </a:br>
              <a:r>
                <a:rPr lang="en-US" sz="1400" dirty="0"/>
                <a:t>AGS vacuum system not baked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3F9F668-7082-22AB-FAA2-651A72C9D975}"/>
                </a:ext>
              </a:extLst>
            </p:cNvPr>
            <p:cNvCxnSpPr>
              <a:cxnSpLocks/>
            </p:cNvCxnSpPr>
            <p:nvPr/>
          </p:nvCxnSpPr>
          <p:spPr>
            <a:xfrm>
              <a:off x="4000372" y="2290604"/>
              <a:ext cx="1357557" cy="1210424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DA8D9BF-D3BA-D2EC-2F4D-C2C70ED5094D}"/>
              </a:ext>
            </a:extLst>
          </p:cNvPr>
          <p:cNvGrpSpPr/>
          <p:nvPr/>
        </p:nvGrpSpPr>
        <p:grpSpPr>
          <a:xfrm>
            <a:off x="2586069" y="5328356"/>
            <a:ext cx="5198923" cy="1430430"/>
            <a:chOff x="2586069" y="5328356"/>
            <a:chExt cx="5198923" cy="143043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5EA952-CF83-C4C7-0071-F46ECBE14644}"/>
                </a:ext>
              </a:extLst>
            </p:cNvPr>
            <p:cNvSpPr txBox="1"/>
            <p:nvPr/>
          </p:nvSpPr>
          <p:spPr>
            <a:xfrm>
              <a:off x="2586069" y="6389454"/>
              <a:ext cx="519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Heavy Ion Transfer Line (HITL), operational 1985</a:t>
              </a:r>
              <a:endParaRPr lang="en-US" sz="14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15708A5-B4D0-E10C-00D2-ADD93F62DF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68800" y="5328356"/>
              <a:ext cx="124178" cy="1061098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549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3457DD-86FE-2247-9FFE-9B25381E3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373" y="230647"/>
            <a:ext cx="9835252" cy="647199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1ABD6CF-52E5-4D97-191D-AE50817B79B2}"/>
              </a:ext>
            </a:extLst>
          </p:cNvPr>
          <p:cNvGrpSpPr/>
          <p:nvPr/>
        </p:nvGrpSpPr>
        <p:grpSpPr>
          <a:xfrm>
            <a:off x="1539088" y="553162"/>
            <a:ext cx="10216401" cy="5826963"/>
            <a:chOff x="1404099" y="523761"/>
            <a:chExt cx="10216401" cy="5826963"/>
          </a:xfrm>
          <a:solidFill>
            <a:schemeClr val="bg1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BD8D44-8F7E-454F-974B-CC22E554D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4099" y="523761"/>
              <a:ext cx="7824779" cy="5826963"/>
            </a:xfrm>
            <a:prstGeom prst="rect">
              <a:avLst/>
            </a:prstGeom>
            <a:grp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07F320-758B-404B-871C-CE3DB6E4487D}"/>
                </a:ext>
              </a:extLst>
            </p:cNvPr>
            <p:cNvSpPr txBox="1"/>
            <p:nvPr/>
          </p:nvSpPr>
          <p:spPr>
            <a:xfrm>
              <a:off x="9242926" y="2934404"/>
              <a:ext cx="2377574" cy="34163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Claudia Ratti,</a:t>
              </a:r>
            </a:p>
            <a:p>
              <a:r>
                <a:rPr lang="en-US" dirty="0"/>
                <a:t>University of Houston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C8C56C-E66F-414E-BF1A-FC7EDBE09503}"/>
              </a:ext>
            </a:extLst>
          </p:cNvPr>
          <p:cNvGrpSpPr/>
          <p:nvPr/>
        </p:nvGrpSpPr>
        <p:grpSpPr>
          <a:xfrm>
            <a:off x="1268632" y="0"/>
            <a:ext cx="9654735" cy="6858000"/>
            <a:chOff x="1268632" y="0"/>
            <a:chExt cx="9654735" cy="6858000"/>
          </a:xfrm>
          <a:solidFill>
            <a:schemeClr val="bg2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6BB8A3-BDF0-C340-9B69-2BB0AD43C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8632" y="0"/>
              <a:ext cx="9654735" cy="6858000"/>
            </a:xfrm>
            <a:prstGeom prst="rect">
              <a:avLst/>
            </a:prstGeom>
            <a:grp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96D824-D77B-4343-ADC2-DBDAF10B2570}"/>
                </a:ext>
              </a:extLst>
            </p:cNvPr>
            <p:cNvSpPr txBox="1"/>
            <p:nvPr/>
          </p:nvSpPr>
          <p:spPr>
            <a:xfrm>
              <a:off x="8496744" y="154429"/>
              <a:ext cx="195438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RHIC CDR, 1986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8BA48F-92C8-114B-B8AE-A390FFB80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8830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E7A3E-104F-5E29-91B7-F7FFF067B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495E7B6-3AB0-A86F-B87B-278AA736C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911" y="2218395"/>
            <a:ext cx="5710177" cy="4457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6F3245-B094-27E0-C9E9-9C0F49779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13" y="224491"/>
            <a:ext cx="11049000" cy="374595"/>
          </a:xfrm>
        </p:spPr>
        <p:txBody>
          <a:bodyPr>
            <a:normAutofit fontScale="90000"/>
          </a:bodyPr>
          <a:lstStyle/>
          <a:p>
            <a:r>
              <a:rPr lang="en-US" dirty="0"/>
              <a:t>Au bunch intensity evolution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71474-B9DA-4056-78B2-9F19365E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C2BD2-41B8-9BFA-E74A-3866F41F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43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2439C4-82A3-99DA-5926-7D3EE89C09CD}"/>
              </a:ext>
            </a:extLst>
          </p:cNvPr>
          <p:cNvSpPr txBox="1"/>
          <p:nvPr/>
        </p:nvSpPr>
        <p:spPr>
          <a:xfrm>
            <a:off x="7414590" y="3572184"/>
            <a:ext cx="22749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main limits: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- injectors output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- e-cloud in RHIC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- transition instability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  in RHIC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6E6EBA-F19B-CB9B-7DFA-ED553EEA0242}"/>
              </a:ext>
            </a:extLst>
          </p:cNvPr>
          <p:cNvGrpSpPr/>
          <p:nvPr/>
        </p:nvGrpSpPr>
        <p:grpSpPr>
          <a:xfrm>
            <a:off x="7272129" y="2309192"/>
            <a:ext cx="2350205" cy="369332"/>
            <a:chOff x="5410200" y="2057400"/>
            <a:chExt cx="2350205" cy="369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F47E6D-412B-D7C0-3BCA-6F95C42D0C9A}"/>
                </a:ext>
              </a:extLst>
            </p:cNvPr>
            <p:cNvSpPr txBox="1"/>
            <p:nvPr/>
          </p:nvSpPr>
          <p:spPr>
            <a:xfrm>
              <a:off x="6019800" y="2057400"/>
              <a:ext cx="1740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0432FF"/>
                  </a:solidFill>
                </a:rPr>
                <a:t>Today, Run-25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A2D6017-20FD-6C7B-FA83-E59CFF5E0D6A}"/>
                </a:ext>
              </a:extLst>
            </p:cNvPr>
            <p:cNvCxnSpPr/>
            <p:nvPr/>
          </p:nvCxnSpPr>
          <p:spPr bwMode="auto">
            <a:xfrm flipH="1">
              <a:off x="5410200" y="2286000"/>
              <a:ext cx="6096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0280DA-C2E5-9494-ACEB-67F46E0BC392}"/>
              </a:ext>
            </a:extLst>
          </p:cNvPr>
          <p:cNvGrpSpPr/>
          <p:nvPr/>
        </p:nvGrpSpPr>
        <p:grpSpPr>
          <a:xfrm>
            <a:off x="5295713" y="1916668"/>
            <a:ext cx="2377574" cy="521732"/>
            <a:chOff x="3821141" y="1916668"/>
            <a:chExt cx="2377574" cy="52173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610F7CB-D3DD-2706-5B6F-5A1790315F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62400" y="2226366"/>
              <a:ext cx="0" cy="212034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8C9118-B661-4527-7A5C-BDE48C5EB482}"/>
                </a:ext>
              </a:extLst>
            </p:cNvPr>
            <p:cNvSpPr txBox="1"/>
            <p:nvPr/>
          </p:nvSpPr>
          <p:spPr>
            <a:xfrm>
              <a:off x="3821141" y="1916668"/>
              <a:ext cx="2377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AGS 12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6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2 merge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DC7ACC7-6326-69C4-3508-DD2A4E9AA8F8}"/>
              </a:ext>
            </a:extLst>
          </p:cNvPr>
          <p:cNvGrpSpPr/>
          <p:nvPr/>
        </p:nvGrpSpPr>
        <p:grpSpPr>
          <a:xfrm>
            <a:off x="4880922" y="1676400"/>
            <a:ext cx="4737259" cy="1437503"/>
            <a:chOff x="3048000" y="1676400"/>
            <a:chExt cx="4737259" cy="143750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A3C28A9-69D4-829D-C8F2-9826FA3B82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56105" y="2014620"/>
              <a:ext cx="0" cy="1099283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E44622-C6B9-0BE7-917B-255538E8F2C4}"/>
                </a:ext>
              </a:extLst>
            </p:cNvPr>
            <p:cNvSpPr txBox="1"/>
            <p:nvPr/>
          </p:nvSpPr>
          <p:spPr>
            <a:xfrm>
              <a:off x="3048000" y="1676400"/>
              <a:ext cx="4737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EBIS, Booster 4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2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1, AGS 8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4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2 merge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C70AF5-F62E-5CF8-7FC6-FFF6F7DD3ED8}"/>
              </a:ext>
            </a:extLst>
          </p:cNvPr>
          <p:cNvGrpSpPr/>
          <p:nvPr/>
        </p:nvGrpSpPr>
        <p:grpSpPr>
          <a:xfrm>
            <a:off x="4399105" y="1339960"/>
            <a:ext cx="2494230" cy="2243220"/>
            <a:chOff x="2875105" y="1339960"/>
            <a:chExt cx="2494230" cy="224322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80F63DC-C262-B566-2FDF-4772D5FEFC2B}"/>
                </a:ext>
              </a:extLst>
            </p:cNvPr>
            <p:cNvCxnSpPr/>
            <p:nvPr/>
          </p:nvCxnSpPr>
          <p:spPr bwMode="auto">
            <a:xfrm>
              <a:off x="3014577" y="1678180"/>
              <a:ext cx="0" cy="1905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EE16E6-C3D2-BA0C-1691-20FE8CF9F619}"/>
                </a:ext>
              </a:extLst>
            </p:cNvPr>
            <p:cNvSpPr txBox="1"/>
            <p:nvPr/>
          </p:nvSpPr>
          <p:spPr>
            <a:xfrm>
              <a:off x="2875105" y="1339960"/>
              <a:ext cx="2494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scrubbing with protons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F229C86-D147-25ED-9055-F1E5CAAD408B}"/>
              </a:ext>
            </a:extLst>
          </p:cNvPr>
          <p:cNvGrpSpPr/>
          <p:nvPr/>
        </p:nvGrpSpPr>
        <p:grpSpPr>
          <a:xfrm>
            <a:off x="4168719" y="1035160"/>
            <a:ext cx="1472391" cy="2972888"/>
            <a:chOff x="2644718" y="1035160"/>
            <a:chExt cx="1472391" cy="2972888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37B70D7-5A59-20B4-3122-7CEA1A565523}"/>
                </a:ext>
              </a:extLst>
            </p:cNvPr>
            <p:cNvCxnSpPr/>
            <p:nvPr/>
          </p:nvCxnSpPr>
          <p:spPr bwMode="auto">
            <a:xfrm>
              <a:off x="2819400" y="1371600"/>
              <a:ext cx="11441" cy="263644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06CF4EF-F720-CF93-613A-96EBE901F42D}"/>
                </a:ext>
              </a:extLst>
            </p:cNvPr>
            <p:cNvSpPr txBox="1"/>
            <p:nvPr/>
          </p:nvSpPr>
          <p:spPr>
            <a:xfrm>
              <a:off x="2644718" y="1035160"/>
              <a:ext cx="1472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111 bunches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A8466D-32D7-43B1-1656-52491A0EE721}"/>
              </a:ext>
            </a:extLst>
          </p:cNvPr>
          <p:cNvGrpSpPr/>
          <p:nvPr/>
        </p:nvGrpSpPr>
        <p:grpSpPr>
          <a:xfrm>
            <a:off x="2971801" y="1688068"/>
            <a:ext cx="1378277" cy="2320100"/>
            <a:chOff x="1447800" y="1688068"/>
            <a:chExt cx="1378277" cy="232010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5345C92-C2A4-9A4C-A936-1EB6F3F66DBC}"/>
                </a:ext>
              </a:extLst>
            </p:cNvPr>
            <p:cNvCxnSpPr/>
            <p:nvPr/>
          </p:nvCxnSpPr>
          <p:spPr bwMode="auto">
            <a:xfrm flipH="1">
              <a:off x="1729718" y="2057400"/>
              <a:ext cx="22882" cy="195076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3B2AFB-C9F0-CC12-3B4F-454EF7022200}"/>
                </a:ext>
              </a:extLst>
            </p:cNvPr>
            <p:cNvSpPr txBox="1"/>
            <p:nvPr/>
          </p:nvSpPr>
          <p:spPr>
            <a:xfrm>
              <a:off x="1447800" y="1688068"/>
              <a:ext cx="1378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43 bunches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3398F6-0DE2-39C3-AC38-DD73D1859F58}"/>
              </a:ext>
            </a:extLst>
          </p:cNvPr>
          <p:cNvGrpSpPr/>
          <p:nvPr/>
        </p:nvGrpSpPr>
        <p:grpSpPr>
          <a:xfrm>
            <a:off x="2689282" y="764308"/>
            <a:ext cx="3328180" cy="4145912"/>
            <a:chOff x="1196318" y="697468"/>
            <a:chExt cx="3328180" cy="414591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172002C-4D94-8C44-172B-522442BE8B89}"/>
                </a:ext>
              </a:extLst>
            </p:cNvPr>
            <p:cNvCxnSpPr/>
            <p:nvPr/>
          </p:nvCxnSpPr>
          <p:spPr bwMode="auto">
            <a:xfrm>
              <a:off x="1391495" y="1109580"/>
              <a:ext cx="0" cy="37338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360A24-CB9A-3E1D-88AA-0677ECC4031D}"/>
                </a:ext>
              </a:extLst>
            </p:cNvPr>
            <p:cNvSpPr txBox="1"/>
            <p:nvPr/>
          </p:nvSpPr>
          <p:spPr>
            <a:xfrm>
              <a:off x="1196318" y="697468"/>
              <a:ext cx="3328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Symbol" charset="2"/>
                  <a:cs typeface="Symbol" charset="2"/>
                </a:rPr>
                <a:t>g</a:t>
              </a:r>
              <a:r>
                <a:rPr lang="en-US" baseline="-25000" dirty="0" err="1"/>
                <a:t>t</a:t>
              </a:r>
              <a:r>
                <a:rPr lang="en-US" dirty="0"/>
                <a:t>-jump, octupoles at transition</a:t>
              </a:r>
            </a:p>
          </p:txBody>
        </p:sp>
      </p:grpSp>
      <p:graphicFrame>
        <p:nvGraphicFramePr>
          <p:cNvPr id="42" name="Object 2048">
            <a:extLst>
              <a:ext uri="{FF2B5EF4-FFF2-40B4-BE49-F238E27FC236}">
                <a16:creationId xmlns:a16="http://schemas.microsoft.com/office/drawing/2014/main" id="{69489FC6-BBBF-FEF8-2518-F3A593EB90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52691" y="759380"/>
          <a:ext cx="362267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46300" imgH="444500" progId="Equation.3">
                  <p:embed/>
                </p:oleObj>
              </mc:Choice>
              <mc:Fallback>
                <p:oleObj name="Equation" r:id="rId3" imgW="2146300" imgH="444500" progId="Equation.3">
                  <p:embed/>
                  <p:pic>
                    <p:nvPicPr>
                      <p:cNvPr id="42" name="Object 2048">
                        <a:extLst>
                          <a:ext uri="{FF2B5EF4-FFF2-40B4-BE49-F238E27FC236}">
                            <a16:creationId xmlns:a16="http://schemas.microsoft.com/office/drawing/2014/main" id="{69489FC6-BBBF-FEF8-2518-F3A593EB90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2691" y="759380"/>
                        <a:ext cx="3622675" cy="7794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Oval 44">
            <a:extLst>
              <a:ext uri="{FF2B5EF4-FFF2-40B4-BE49-F238E27FC236}">
                <a16:creationId xmlns:a16="http://schemas.microsoft.com/office/drawing/2014/main" id="{81A6F3C5-AE2D-799C-000A-595B7B8D82FC}"/>
              </a:ext>
            </a:extLst>
          </p:cNvPr>
          <p:cNvSpPr/>
          <p:nvPr/>
        </p:nvSpPr>
        <p:spPr bwMode="auto">
          <a:xfrm>
            <a:off x="10121347" y="719220"/>
            <a:ext cx="457200" cy="4572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5D047-FA77-6D1C-80D5-E7159CE74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35A19E-89A5-2581-6769-8EBD2C88E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029" y="2608339"/>
            <a:ext cx="5818960" cy="430932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2224A4F-5819-17ED-D554-F7AE734FE66E}"/>
              </a:ext>
            </a:extLst>
          </p:cNvPr>
          <p:cNvSpPr txBox="1"/>
          <p:nvPr/>
        </p:nvSpPr>
        <p:spPr>
          <a:xfrm>
            <a:off x="9927990" y="2204153"/>
            <a:ext cx="2000869" cy="369332"/>
          </a:xfrm>
          <a:prstGeom prst="rect">
            <a:avLst/>
          </a:prstGeom>
          <a:solidFill>
            <a:srgbClr val="F3FF7B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/>
                <a:cs typeface="Times New Roman"/>
              </a:rPr>
              <a:t>FOM </a:t>
            </a:r>
            <a:r>
              <a:rPr lang="en-US" dirty="0">
                <a:latin typeface="Times New Roman"/>
                <a:cs typeface="Times New Roman"/>
              </a:rPr>
              <a:t>= </a:t>
            </a:r>
            <a:r>
              <a:rPr lang="en-US" i="1" dirty="0">
                <a:latin typeface="Times New Roman"/>
                <a:cs typeface="Times New Roman"/>
              </a:rPr>
              <a:t>LP</a:t>
            </a:r>
            <a:r>
              <a:rPr lang="en-US" baseline="30000" dirty="0">
                <a:latin typeface="Times New Roman"/>
                <a:cs typeface="Times New Roman"/>
              </a:rPr>
              <a:t>4 ~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i="1" baseline="-25000" dirty="0">
                <a:latin typeface="Times New Roman"/>
                <a:cs typeface="Times New Roman"/>
              </a:rPr>
              <a:t>b</a:t>
            </a:r>
            <a:r>
              <a:rPr lang="en-US" baseline="30000" dirty="0">
                <a:latin typeface="Times New Roman"/>
                <a:cs typeface="Times New Roman"/>
              </a:rPr>
              <a:t>2</a:t>
            </a:r>
            <a:r>
              <a:rPr lang="en-US" i="1" dirty="0">
                <a:latin typeface="Times New Roman"/>
                <a:cs typeface="Times New Roman"/>
              </a:rPr>
              <a:t>P</a:t>
            </a:r>
            <a:r>
              <a:rPr lang="en-US" baseline="30000" dirty="0">
                <a:latin typeface="Times New Roman"/>
                <a:cs typeface="Times New Roman"/>
              </a:rPr>
              <a:t>4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EAD99-DA2F-F5CF-4BE0-0FF40385E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97" y="-84347"/>
            <a:ext cx="11049000" cy="1325563"/>
          </a:xfrm>
        </p:spPr>
        <p:txBody>
          <a:bodyPr/>
          <a:lstStyle/>
          <a:p>
            <a:r>
              <a:rPr lang="en-US" dirty="0"/>
              <a:t>p bunch intensity and polarization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F76A5E-2910-453A-112C-DAE5BB9A4EE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A7C68-940B-EB57-2A7C-1B51F6028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44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2E956-F26B-AC46-0548-6805492377FE}"/>
              </a:ext>
            </a:extLst>
          </p:cNvPr>
          <p:cNvSpPr txBox="1"/>
          <p:nvPr/>
        </p:nvSpPr>
        <p:spPr>
          <a:xfrm>
            <a:off x="7608859" y="3906128"/>
            <a:ext cx="24288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main limits: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- injectors output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- polarization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- e-cloud in RHIC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- beam-beam in RHIC</a:t>
            </a:r>
          </a:p>
        </p:txBody>
      </p:sp>
      <p:graphicFrame>
        <p:nvGraphicFramePr>
          <p:cNvPr id="10" name="Object 2048">
            <a:extLst>
              <a:ext uri="{FF2B5EF4-FFF2-40B4-BE49-F238E27FC236}">
                <a16:creationId xmlns:a16="http://schemas.microsoft.com/office/drawing/2014/main" id="{DEE6B61F-0FC1-5092-8BFE-B84BAB04F8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06184" y="892452"/>
          <a:ext cx="362267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46300" imgH="444500" progId="Equation.3">
                  <p:embed/>
                </p:oleObj>
              </mc:Choice>
              <mc:Fallback>
                <p:oleObj name="Equation" r:id="rId3" imgW="2146300" imgH="444500" progId="Equation.3">
                  <p:embed/>
                  <p:pic>
                    <p:nvPicPr>
                      <p:cNvPr id="10" name="Object 2048">
                        <a:extLst>
                          <a:ext uri="{FF2B5EF4-FFF2-40B4-BE49-F238E27FC236}">
                            <a16:creationId xmlns:a16="http://schemas.microsoft.com/office/drawing/2014/main" id="{DEE6B61F-0FC1-5092-8BFE-B84BAB04F8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6184" y="892452"/>
                        <a:ext cx="3622675" cy="7794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7D12477E-4AC6-EC45-C9C9-67C03B35A0F2}"/>
              </a:ext>
            </a:extLst>
          </p:cNvPr>
          <p:cNvSpPr/>
          <p:nvPr/>
        </p:nvSpPr>
        <p:spPr bwMode="auto">
          <a:xfrm>
            <a:off x="10605483" y="2165768"/>
            <a:ext cx="1305888" cy="386698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44DB56-757C-C11E-A235-02EEF7F29BA8}"/>
              </a:ext>
            </a:extLst>
          </p:cNvPr>
          <p:cNvGrpSpPr/>
          <p:nvPr/>
        </p:nvGrpSpPr>
        <p:grpSpPr>
          <a:xfrm>
            <a:off x="5029201" y="2165768"/>
            <a:ext cx="2980303" cy="756305"/>
            <a:chOff x="3821141" y="1916668"/>
            <a:chExt cx="2980303" cy="75630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475174B-6360-0E0B-05CF-DC4398B10E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1259" y="2265500"/>
              <a:ext cx="0" cy="407473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21294A-3B6E-C5A3-CC38-8C1AA71F1C7D}"/>
                </a:ext>
              </a:extLst>
            </p:cNvPr>
            <p:cNvSpPr txBox="1"/>
            <p:nvPr/>
          </p:nvSpPr>
          <p:spPr>
            <a:xfrm>
              <a:off x="3821141" y="1916668"/>
              <a:ext cx="2980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beam-beam compensation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2530AC-7295-4841-67A5-B63D45B0757A}"/>
              </a:ext>
            </a:extLst>
          </p:cNvPr>
          <p:cNvGrpSpPr/>
          <p:nvPr/>
        </p:nvGrpSpPr>
        <p:grpSpPr>
          <a:xfrm>
            <a:off x="4572000" y="1905000"/>
            <a:ext cx="5509366" cy="1653746"/>
            <a:chOff x="3821141" y="1916668"/>
            <a:chExt cx="5509366" cy="165374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60EE57C-B55D-179E-7CA4-25A76AFF01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73541" y="2297668"/>
              <a:ext cx="0" cy="1272746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297BB8-1FB0-5A4C-58D9-A15014796D2F}"/>
                </a:ext>
              </a:extLst>
            </p:cNvPr>
            <p:cNvSpPr txBox="1"/>
            <p:nvPr/>
          </p:nvSpPr>
          <p:spPr>
            <a:xfrm>
              <a:off x="3821141" y="1916668"/>
              <a:ext cx="5509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polarized source upgrade with Atomic Beam Source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A798DAE-0E9E-0109-F0DD-19E59E5A142D}"/>
              </a:ext>
            </a:extLst>
          </p:cNvPr>
          <p:cNvGrpSpPr/>
          <p:nvPr/>
        </p:nvGrpSpPr>
        <p:grpSpPr>
          <a:xfrm>
            <a:off x="4267201" y="1630632"/>
            <a:ext cx="3733401" cy="2101109"/>
            <a:chOff x="3821141" y="1916668"/>
            <a:chExt cx="3733401" cy="2101109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C5FB62B-A3A6-FF43-1AAE-25F27207FE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73541" y="2267236"/>
              <a:ext cx="0" cy="1750541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25472ED-3EC1-AF84-B21F-B9A0520D2085}"/>
                </a:ext>
              </a:extLst>
            </p:cNvPr>
            <p:cNvSpPr txBox="1"/>
            <p:nvPr/>
          </p:nvSpPr>
          <p:spPr>
            <a:xfrm>
              <a:off x="3821141" y="1916668"/>
              <a:ext cx="3733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AGS tune jumps, RHIC 9 MHz RF</a:t>
              </a:r>
              <a:endParaRPr lang="en-US" sz="14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003716-3D14-FAD7-0B06-9D9457FCA2FA}"/>
              </a:ext>
            </a:extLst>
          </p:cNvPr>
          <p:cNvGrpSpPr/>
          <p:nvPr/>
        </p:nvGrpSpPr>
        <p:grpSpPr>
          <a:xfrm>
            <a:off x="3425471" y="1371600"/>
            <a:ext cx="1852653" cy="2903838"/>
            <a:chOff x="3821141" y="1916668"/>
            <a:chExt cx="1852653" cy="2903838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141C4E7-C42D-FAC1-ED67-D6C0C4F2BF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1259" y="2278376"/>
              <a:ext cx="0" cy="254213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4CCC62-B394-A765-A20A-6387605383A8}"/>
                </a:ext>
              </a:extLst>
            </p:cNvPr>
            <p:cNvSpPr txBox="1"/>
            <p:nvPr/>
          </p:nvSpPr>
          <p:spPr>
            <a:xfrm>
              <a:off x="3821141" y="1916668"/>
              <a:ext cx="1852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AGS cold snake</a:t>
              </a:r>
              <a:endParaRPr lang="en-US" sz="140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5A1C6FF-A425-700F-E49C-0F1B8CAA58A6}"/>
              </a:ext>
            </a:extLst>
          </p:cNvPr>
          <p:cNvGrpSpPr/>
          <p:nvPr/>
        </p:nvGrpSpPr>
        <p:grpSpPr>
          <a:xfrm>
            <a:off x="3252747" y="990600"/>
            <a:ext cx="4483244" cy="3962400"/>
            <a:chOff x="3821141" y="1916668"/>
            <a:chExt cx="4483244" cy="396240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C39CE0E-EB95-07C5-C69B-7F49A8398B2A}"/>
                </a:ext>
              </a:extLst>
            </p:cNvPr>
            <p:cNvCxnSpPr/>
            <p:nvPr/>
          </p:nvCxnSpPr>
          <p:spPr bwMode="auto">
            <a:xfrm>
              <a:off x="3954617" y="2297668"/>
              <a:ext cx="1" cy="35814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08A9F7-618B-4E85-A977-E64A9D55F912}"/>
                </a:ext>
              </a:extLst>
            </p:cNvPr>
            <p:cNvSpPr txBox="1"/>
            <p:nvPr/>
          </p:nvSpPr>
          <p:spPr>
            <a:xfrm>
              <a:off x="3821141" y="1916668"/>
              <a:ext cx="4483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polarized source upgrade with </a:t>
              </a:r>
              <a:r>
                <a:rPr lang="en-US" dirty="0" err="1"/>
                <a:t>sc</a:t>
              </a:r>
              <a:r>
                <a:rPr lang="en-US" dirty="0"/>
                <a:t> solenoid</a:t>
              </a:r>
              <a:endParaRPr lang="en-US" sz="14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F1AA198-1DA8-AE73-1446-CE95B853EA71}"/>
              </a:ext>
            </a:extLst>
          </p:cNvPr>
          <p:cNvGrpSpPr/>
          <p:nvPr/>
        </p:nvGrpSpPr>
        <p:grpSpPr>
          <a:xfrm>
            <a:off x="3060557" y="762000"/>
            <a:ext cx="1993429" cy="4419600"/>
            <a:chOff x="3821141" y="1916668"/>
            <a:chExt cx="1993429" cy="4419600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5246374-AF49-F028-DCF4-185B6874AD20}"/>
                </a:ext>
              </a:extLst>
            </p:cNvPr>
            <p:cNvCxnSpPr/>
            <p:nvPr/>
          </p:nvCxnSpPr>
          <p:spPr bwMode="auto">
            <a:xfrm>
              <a:off x="3954617" y="2297668"/>
              <a:ext cx="6368" cy="40386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5B11D5-2F38-E447-42A5-C30112BBC637}"/>
                </a:ext>
              </a:extLst>
            </p:cNvPr>
            <p:cNvSpPr txBox="1"/>
            <p:nvPr/>
          </p:nvSpPr>
          <p:spPr>
            <a:xfrm>
              <a:off x="3821141" y="1916668"/>
              <a:ext cx="1993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AGS warm snake</a:t>
              </a:r>
              <a:endParaRPr lang="en-US" sz="1400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6B159BF-F94D-B67C-DF8F-B7B27021F6F8}"/>
              </a:ext>
            </a:extLst>
          </p:cNvPr>
          <p:cNvSpPr txBox="1"/>
          <p:nvPr/>
        </p:nvSpPr>
        <p:spPr>
          <a:xfrm>
            <a:off x="7530989" y="5717463"/>
            <a:ext cx="363305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A. Zelenski, H. Huang, </a:t>
            </a:r>
            <a:br>
              <a:rPr lang="en-US" sz="2000" dirty="0"/>
            </a:br>
            <a:r>
              <a:rPr lang="en-US" sz="2000" dirty="0"/>
              <a:t>K. Gardner, K. Zeno, RF, et 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829D3-4918-E45C-1CAB-36E0CB013B25}"/>
              </a:ext>
            </a:extLst>
          </p:cNvPr>
          <p:cNvSpPr txBox="1"/>
          <p:nvPr/>
        </p:nvSpPr>
        <p:spPr>
          <a:xfrm>
            <a:off x="9803775" y="2614296"/>
            <a:ext cx="2320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(double-spin experiments)</a:t>
            </a:r>
          </a:p>
        </p:txBody>
      </p:sp>
    </p:spTree>
    <p:extLst>
      <p:ext uri="{BB962C8B-B14F-4D97-AF65-F5344CB8AC3E}">
        <p14:creationId xmlns:p14="http://schemas.microsoft.com/office/powerpoint/2010/main" val="354587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EFE5B-4A3B-8B8F-932B-F9A78AB38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HOBBCf2.tiff">
            <a:extLst>
              <a:ext uri="{FF2B5EF4-FFF2-40B4-BE49-F238E27FC236}">
                <a16:creationId xmlns:a16="http://schemas.microsoft.com/office/drawing/2014/main" id="{79923622-61EA-6C1D-6853-547BB199A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41" y="477065"/>
            <a:ext cx="6021560" cy="2142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98CE87-7A95-1280-DF12-C52F0839A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77" y="65147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Head-on</a:t>
            </a:r>
            <a:r>
              <a:rPr lang="en-US" sz="4000" dirty="0"/>
              <a:t> bb compensation</a:t>
            </a:r>
            <a:endParaRPr lang="en-US" sz="2400" b="0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886BF7-8C2B-8B0E-2E65-9F0885F2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020F8-0336-F8A0-BEA3-8AC51FC31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45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4015FA-C1C8-9C3A-510E-6F1C675DE86B}"/>
              </a:ext>
            </a:extLst>
          </p:cNvPr>
          <p:cNvSpPr txBox="1"/>
          <p:nvPr/>
        </p:nvSpPr>
        <p:spPr>
          <a:xfrm>
            <a:off x="635930" y="2155471"/>
            <a:ext cx="759948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tune distribution measured with BTF and p+Al collisions</a:t>
            </a:r>
            <a:br>
              <a:rPr lang="en-US" dirty="0"/>
            </a:br>
            <a:r>
              <a:rPr lang="en-US" sz="1600" dirty="0"/>
              <a:t>   </a:t>
            </a:r>
            <a:r>
              <a:rPr lang="en-US" sz="1200" dirty="0">
                <a:solidFill>
                  <a:srgbClr val="0000FF"/>
                </a:solidFill>
              </a:rPr>
              <a:t>proton beam: (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x</a:t>
            </a:r>
            <a:r>
              <a:rPr lang="en-US" sz="1200" dirty="0" err="1">
                <a:solidFill>
                  <a:srgbClr val="0000FF"/>
                </a:solidFill>
              </a:rPr>
              <a:t>,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y</a:t>
            </a:r>
            <a:r>
              <a:rPr lang="en-US" sz="1200" dirty="0">
                <a:solidFill>
                  <a:srgbClr val="0000FF"/>
                </a:solidFill>
              </a:rPr>
              <a:t>) = (.685,.695); Al beam: (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x</a:t>
            </a:r>
            <a:r>
              <a:rPr lang="en-US" sz="1200" dirty="0" err="1">
                <a:solidFill>
                  <a:srgbClr val="0000FF"/>
                </a:solidFill>
              </a:rPr>
              <a:t>,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y</a:t>
            </a:r>
            <a:r>
              <a:rPr lang="en-US" sz="1200" dirty="0">
                <a:solidFill>
                  <a:srgbClr val="0000FF"/>
                </a:solidFill>
              </a:rPr>
              <a:t>) = (.685,.695); </a:t>
            </a:r>
            <a:r>
              <a:rPr lang="en-US" sz="12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x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y</a:t>
            </a:r>
            <a:r>
              <a:rPr lang="en-US" sz="1200" dirty="0">
                <a:solidFill>
                  <a:srgbClr val="0000FF"/>
                </a:solidFill>
              </a:rPr>
              <a:t> &gt;&gt; </a:t>
            </a:r>
            <a:r>
              <a:rPr lang="en-US" sz="1200" i="1" dirty="0">
                <a:solidFill>
                  <a:srgbClr val="0000FF"/>
                </a:solidFill>
                <a:latin typeface="Symbol" charset="2"/>
                <a:cs typeface="Symbol" charset="2"/>
              </a:rPr>
              <a:t>x</a:t>
            </a:r>
            <a:r>
              <a:rPr lang="en-US" sz="1200" dirty="0">
                <a:solidFill>
                  <a:srgbClr val="0000FF"/>
                </a:solidFill>
              </a:rPr>
              <a:t> =&gt; no coherent modes</a:t>
            </a:r>
            <a:br>
              <a:rPr lang="en-US" sz="1200" dirty="0">
                <a:solidFill>
                  <a:srgbClr val="0000FF"/>
                </a:solidFill>
              </a:rPr>
            </a:b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10" name="Picture 9" descr="Untitled.png">
            <a:extLst>
              <a:ext uri="{FF2B5EF4-FFF2-40B4-BE49-F238E27FC236}">
                <a16:creationId xmlns:a16="http://schemas.microsoft.com/office/drawing/2014/main" id="{B120D712-8479-7FBA-418C-DB9A0D5C4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7" y="2731353"/>
            <a:ext cx="7239000" cy="408856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E51AE79-F8E8-60BD-9EDD-E070770C0C85}"/>
              </a:ext>
            </a:extLst>
          </p:cNvPr>
          <p:cNvGrpSpPr/>
          <p:nvPr/>
        </p:nvGrpSpPr>
        <p:grpSpPr>
          <a:xfrm>
            <a:off x="1641260" y="5660698"/>
            <a:ext cx="1720829" cy="400110"/>
            <a:chOff x="2264104" y="5660698"/>
            <a:chExt cx="1720829" cy="4001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5D778A-919D-F173-44BA-FDA3AB5EFF61}"/>
                </a:ext>
              </a:extLst>
            </p:cNvPr>
            <p:cNvSpPr txBox="1"/>
            <p:nvPr/>
          </p:nvSpPr>
          <p:spPr bwMode="auto">
            <a:xfrm>
              <a:off x="2818100" y="5660698"/>
              <a:ext cx="82649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Helvetica"/>
                  <a:cs typeface="Helvetica"/>
                </a:rPr>
                <a:t>no bb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B07F551-5AAA-6854-9A2B-B62C98ADE62C}"/>
                </a:ext>
              </a:extLst>
            </p:cNvPr>
            <p:cNvCxnSpPr/>
            <p:nvPr/>
          </p:nvCxnSpPr>
          <p:spPr bwMode="auto">
            <a:xfrm>
              <a:off x="2264104" y="5736898"/>
              <a:ext cx="1720829" cy="1117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4ED1146-E849-8E4A-2861-D9E80AFE8767}"/>
              </a:ext>
            </a:extLst>
          </p:cNvPr>
          <p:cNvGrpSpPr/>
          <p:nvPr/>
        </p:nvGrpSpPr>
        <p:grpSpPr>
          <a:xfrm>
            <a:off x="3342403" y="5366414"/>
            <a:ext cx="2234273" cy="400110"/>
            <a:chOff x="4104399" y="5366414"/>
            <a:chExt cx="2234273" cy="40011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DF888D2-F2AB-54D2-02AF-E4D1D1641570}"/>
                </a:ext>
              </a:extLst>
            </p:cNvPr>
            <p:cNvCxnSpPr/>
            <p:nvPr/>
          </p:nvCxnSpPr>
          <p:spPr bwMode="auto">
            <a:xfrm flipV="1">
              <a:off x="4104399" y="5737126"/>
              <a:ext cx="2234273" cy="1160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770D21-7AE3-79C9-F1C4-8BCC00D3E660}"/>
                </a:ext>
              </a:extLst>
            </p:cNvPr>
            <p:cNvSpPr txBox="1"/>
            <p:nvPr/>
          </p:nvSpPr>
          <p:spPr bwMode="auto">
            <a:xfrm>
              <a:off x="4791622" y="5366414"/>
              <a:ext cx="81209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Helvetica"/>
                  <a:cs typeface="Helvetica"/>
                </a:rPr>
                <a:t>2x bb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439A5B-26EE-0DE0-8A53-79F3E953D3C7}"/>
              </a:ext>
            </a:extLst>
          </p:cNvPr>
          <p:cNvGrpSpPr/>
          <p:nvPr/>
        </p:nvGrpSpPr>
        <p:grpSpPr>
          <a:xfrm>
            <a:off x="3415751" y="4441056"/>
            <a:ext cx="1638300" cy="646331"/>
            <a:chOff x="5562600" y="4649832"/>
            <a:chExt cx="1638300" cy="646331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716F4FC-A6ED-1510-9803-C7AA64A098D9}"/>
                </a:ext>
              </a:extLst>
            </p:cNvPr>
            <p:cNvCxnSpPr/>
            <p:nvPr/>
          </p:nvCxnSpPr>
          <p:spPr bwMode="auto">
            <a:xfrm flipH="1" flipV="1">
              <a:off x="5596515" y="5256134"/>
              <a:ext cx="1604385" cy="166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8A5245-EA4D-AC09-6818-88A41E2DA147}"/>
                </a:ext>
              </a:extLst>
            </p:cNvPr>
            <p:cNvSpPr txBox="1"/>
            <p:nvPr/>
          </p:nvSpPr>
          <p:spPr bwMode="auto">
            <a:xfrm>
              <a:off x="5562600" y="4649832"/>
              <a:ext cx="151916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Q reduction</a:t>
              </a:r>
              <a:b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</a:b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from e-lens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5F98329-9E7B-A5CA-291F-3515D017E012}"/>
              </a:ext>
            </a:extLst>
          </p:cNvPr>
          <p:cNvSpPr txBox="1"/>
          <p:nvPr/>
        </p:nvSpPr>
        <p:spPr>
          <a:xfrm>
            <a:off x="7727245" y="3007301"/>
            <a:ext cx="2436259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Can only reduced</a:t>
            </a:r>
            <a:br>
              <a:rPr lang="en-US" sz="2000" dirty="0"/>
            </a:br>
            <a:r>
              <a:rPr lang="en-US" sz="2000" dirty="0"/>
              <a:t>BB tune spread</a:t>
            </a:r>
            <a:br>
              <a:rPr lang="en-US" sz="2000" dirty="0"/>
            </a:br>
            <a:r>
              <a:rPr lang="en-US" sz="2000" dirty="0"/>
              <a:t>(black curve is limit)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84764-C05F-7D08-22D5-5EE3709013F7}"/>
              </a:ext>
            </a:extLst>
          </p:cNvPr>
          <p:cNvSpPr txBox="1"/>
          <p:nvPr/>
        </p:nvSpPr>
        <p:spPr>
          <a:xfrm>
            <a:off x="339387" y="1170566"/>
            <a:ext cx="4413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Tune footprint compression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with a Gaussian electron 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ADE70-7672-61E6-CCF0-DE4B65B0EDA2}"/>
              </a:ext>
            </a:extLst>
          </p:cNvPr>
          <p:cNvSpPr txBox="1"/>
          <p:nvPr/>
        </p:nvSpPr>
        <p:spPr>
          <a:xfrm>
            <a:off x="7350285" y="5397192"/>
            <a:ext cx="4108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[W. Fischer, et al., ”Operational head-on beam-beam </a:t>
            </a:r>
            <a:br>
              <a:rPr lang="en-US" sz="1200" dirty="0"/>
            </a:br>
            <a:r>
              <a:rPr lang="en-US" sz="1200" dirty="0"/>
              <a:t>compensation with electron lenses in the Relativistic </a:t>
            </a:r>
            <a:br>
              <a:rPr lang="en-US" sz="1200" dirty="0"/>
            </a:br>
            <a:r>
              <a:rPr lang="en-US" sz="1200" dirty="0"/>
              <a:t>Heavy Ion Collider", Phys. Rev. Lett. 115, 264801 (2015).]</a:t>
            </a:r>
          </a:p>
        </p:txBody>
      </p:sp>
    </p:spTree>
    <p:extLst>
      <p:ext uri="{BB962C8B-B14F-4D97-AF65-F5344CB8AC3E}">
        <p14:creationId xmlns:p14="http://schemas.microsoft.com/office/powerpoint/2010/main" val="282981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EB80E5-13B4-A542-ACEE-BC87587D6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1026" name="Picture 2" descr="Hadron&#10;        Collider Luminosity Evolution">
            <a:extLst>
              <a:ext uri="{FF2B5EF4-FFF2-40B4-BE49-F238E27FC236}">
                <a16:creationId xmlns:a16="http://schemas.microsoft.com/office/drawing/2014/main" id="{6B72D5A6-02EB-A005-48E5-FD627DFD2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62" y="441325"/>
            <a:ext cx="11768037" cy="576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752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4B339-32B4-C3C9-15DE-38F83AAF0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1A386F-C0A4-C28E-51C5-B311B4CBE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238D8D-20C3-A868-B744-84A123A835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RHIC Design</a:t>
            </a:r>
          </a:p>
        </p:txBody>
      </p:sp>
    </p:spTree>
    <p:extLst>
      <p:ext uri="{BB962C8B-B14F-4D97-AF65-F5344CB8AC3E}">
        <p14:creationId xmlns:p14="http://schemas.microsoft.com/office/powerpoint/2010/main" val="3431081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7E70A-E2F8-E046-A79D-773F68807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ISABELLE collider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E2C7D-784F-6C4E-BA9E-97D0886B6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766" y="1527587"/>
            <a:ext cx="11236678" cy="450522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Early 1970 studies for 200+200 GeV proton-proton collider </a:t>
            </a:r>
            <a:br>
              <a:rPr lang="en-US" dirty="0"/>
            </a:br>
            <a:r>
              <a:rPr lang="en-US" dirty="0"/>
              <a:t>superconducting magnets</a:t>
            </a:r>
            <a:br>
              <a:rPr lang="en-US" sz="2000" dirty="0"/>
            </a:br>
            <a:r>
              <a:rPr lang="en-US" sz="2000" dirty="0"/>
              <a:t>(enough to see W, Z – discovered at </a:t>
            </a:r>
            <a:r>
              <a:rPr lang="en-US" sz="2000" dirty="0" err="1"/>
              <a:t>SppS</a:t>
            </a:r>
            <a:r>
              <a:rPr lang="en-US" sz="2000" dirty="0"/>
              <a:t> with 270+270 GeV in 1983)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3.8 km circumference, 6 intersections, AGS as injector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At the same time Fermilab started working on the Tevatron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Tunnel, office building, He cryo plant built </a:t>
            </a:r>
            <a:r>
              <a:rPr lang="en-US" sz="2300" dirty="0">
                <a:solidFill>
                  <a:srgbClr val="0432FF"/>
                </a:solidFill>
              </a:rPr>
              <a:t>(updated and still in use today)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Only one working dipole prototype (Mark V) – sc cable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1983 canceled in favor of SSC </a:t>
            </a:r>
            <a:r>
              <a:rPr lang="en-US" sz="2400" dirty="0"/>
              <a:t>(itself canceled in 1993)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BNL quickly build a heavy ion physics program with AGS</a:t>
            </a:r>
            <a:br>
              <a:rPr lang="en-US" dirty="0"/>
            </a:br>
            <a:r>
              <a:rPr lang="en-US" dirty="0">
                <a:solidFill>
                  <a:srgbClr val="0432FF"/>
                </a:solidFill>
              </a:rPr>
              <a:t>Ions from Tandem Van de Graaff, transfer line to AGS 1986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91D62-4A07-EA47-9B60-3377B902D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1026" name="Picture 2" descr="Ernest Courant">
            <a:extLst>
              <a:ext uri="{FF2B5EF4-FFF2-40B4-BE49-F238E27FC236}">
                <a16:creationId xmlns:a16="http://schemas.microsoft.com/office/drawing/2014/main" id="{AE6494C7-4540-5545-850C-2A9532EDE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806" y="0"/>
            <a:ext cx="1818194" cy="26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C5741C-520A-1140-9D2C-09A4B75BC03C}"/>
              </a:ext>
            </a:extLst>
          </p:cNvPr>
          <p:cNvSpPr txBox="1"/>
          <p:nvPr/>
        </p:nvSpPr>
        <p:spPr>
          <a:xfrm>
            <a:off x="10413402" y="2549558"/>
            <a:ext cx="173637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Ernest Courant</a:t>
            </a:r>
            <a:br>
              <a:rPr lang="en-US" dirty="0"/>
            </a:br>
            <a:r>
              <a:rPr lang="en-US" dirty="0"/>
              <a:t>1920-2020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04CE8-B444-D244-8E58-4E484EAE5AC8}"/>
              </a:ext>
            </a:extLst>
          </p:cNvPr>
          <p:cNvSpPr txBox="1"/>
          <p:nvPr/>
        </p:nvSpPr>
        <p:spPr>
          <a:xfrm>
            <a:off x="2389694" y="6492875"/>
            <a:ext cx="8716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[Ernest D. Courant, “Accelerators, colliders, and snakes”, </a:t>
            </a:r>
            <a:r>
              <a:rPr lang="en-US" sz="1600" dirty="0" err="1"/>
              <a:t>Annu</a:t>
            </a:r>
            <a:r>
              <a:rPr lang="en-US" sz="1600" dirty="0"/>
              <a:t>. Rev. </a:t>
            </a:r>
            <a:r>
              <a:rPr lang="en-US" sz="1600" dirty="0" err="1"/>
              <a:t>Nucl</a:t>
            </a:r>
            <a:r>
              <a:rPr lang="en-US" sz="1600" dirty="0"/>
              <a:t>. Sci. 2003. 53:1-37]</a:t>
            </a:r>
          </a:p>
        </p:txBody>
      </p:sp>
    </p:spTree>
    <p:extLst>
      <p:ext uri="{BB962C8B-B14F-4D97-AF65-F5344CB8AC3E}">
        <p14:creationId xmlns:p14="http://schemas.microsoft.com/office/powerpoint/2010/main" val="601655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A023A-28EB-1E43-A4CE-CF6ED2BC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893520"/>
          </a:xfrm>
        </p:spPr>
        <p:txBody>
          <a:bodyPr/>
          <a:lstStyle/>
          <a:p>
            <a:r>
              <a:rPr lang="en-US" dirty="0"/>
              <a:t>Relativistic Heavy Ion Collider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B56A6-D4E7-9640-B53F-0DB7811DB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66221"/>
            <a:ext cx="11049000" cy="466658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1984 began to think about heavy ion collider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~100 GeV/nucleon, </a:t>
            </a:r>
            <a:br>
              <a:rPr lang="en-US" dirty="0"/>
            </a:br>
            <a:r>
              <a:rPr lang="en-US" dirty="0"/>
              <a:t>dipoles ~3.5 T (5 T for ISABELLE)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transfer line from Tandem, develop heavy ion</a:t>
            </a:r>
            <a:br>
              <a:rPr lang="en-US" dirty="0"/>
            </a:br>
            <a:r>
              <a:rPr lang="en-US" dirty="0"/>
              <a:t>beams in AGS, with heavy ion experiments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1991 construction begins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12 Jun 2000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First collisions =&gt;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D2FDF-7F04-5941-A897-106B4D4C2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117F59-07AC-FF4E-B65B-ACD97DCBED68}"/>
              </a:ext>
            </a:extLst>
          </p:cNvPr>
          <p:cNvSpPr txBox="1"/>
          <p:nvPr/>
        </p:nvSpPr>
        <p:spPr>
          <a:xfrm>
            <a:off x="422168" y="6527831"/>
            <a:ext cx="7625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[Ernest D. Courant, “Accelerators, colliders, and snakes”, </a:t>
            </a:r>
            <a:r>
              <a:rPr lang="en-US" sz="1400" dirty="0" err="1"/>
              <a:t>Annu</a:t>
            </a:r>
            <a:r>
              <a:rPr lang="en-US" sz="1400" dirty="0"/>
              <a:t>. Rev. </a:t>
            </a:r>
            <a:r>
              <a:rPr lang="en-US" sz="1400" dirty="0" err="1"/>
              <a:t>Nucl</a:t>
            </a:r>
            <a:r>
              <a:rPr lang="en-US" sz="1400" dirty="0"/>
              <a:t>. Sci. 2003. 53:1-37]</a:t>
            </a:r>
          </a:p>
        </p:txBody>
      </p:sp>
      <p:pic>
        <p:nvPicPr>
          <p:cNvPr id="3076" name="Picture 4" descr="Student Exchange Program Established to Honor Late World-Renowned  Physicist, Satoshi Ozaki | BNL Newsroom">
            <a:extLst>
              <a:ext uri="{FF2B5EF4-FFF2-40B4-BE49-F238E27FC236}">
                <a16:creationId xmlns:a16="http://schemas.microsoft.com/office/drawing/2014/main" id="{BAA09EBA-C45A-A147-86E1-7C8CEAC43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909" y="-1"/>
            <a:ext cx="3177092" cy="446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omas Ludlam Named Chair of Brookhaven Lab&amp;#39;s Physics Department | BNL  Newsroom">
            <a:extLst>
              <a:ext uri="{FF2B5EF4-FFF2-40B4-BE49-F238E27FC236}">
                <a16:creationId xmlns:a16="http://schemas.microsoft.com/office/drawing/2014/main" id="{317C77FA-7F1D-8643-8213-824B5FD22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055" y="4151705"/>
            <a:ext cx="1991994" cy="270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E5535-3750-1245-8FA3-9DE7A006D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671" y="4151704"/>
            <a:ext cx="2112231" cy="2706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5CD394-547D-6247-8492-79EFB4F86601}"/>
              </a:ext>
            </a:extLst>
          </p:cNvPr>
          <p:cNvSpPr txBox="1"/>
          <p:nvPr/>
        </p:nvSpPr>
        <p:spPr>
          <a:xfrm>
            <a:off x="9283849" y="364684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Satoshi Ozaki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9B5D7A-7F68-2840-9341-46496C6561AE}"/>
              </a:ext>
            </a:extLst>
          </p:cNvPr>
          <p:cNvSpPr txBox="1"/>
          <p:nvPr/>
        </p:nvSpPr>
        <p:spPr>
          <a:xfrm>
            <a:off x="8295759" y="6327777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Mike Harrison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1EA73B-63C4-9745-8305-2169138C4DE1}"/>
              </a:ext>
            </a:extLst>
          </p:cNvPr>
          <p:cNvSpPr txBox="1"/>
          <p:nvPr/>
        </p:nvSpPr>
        <p:spPr>
          <a:xfrm>
            <a:off x="10427570" y="6372597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Tom Ludlam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04AC2E-67A1-F4CB-62EE-A076BBD3C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549" y="4151705"/>
            <a:ext cx="3026228" cy="234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2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2988" y="806383"/>
            <a:ext cx="9185012" cy="608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Oval 3"/>
          <p:cNvSpPr>
            <a:spLocks noChangeArrowheads="1"/>
          </p:cNvSpPr>
          <p:nvPr/>
        </p:nvSpPr>
        <p:spPr bwMode="auto">
          <a:xfrm>
            <a:off x="2438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71" name="Oval 4"/>
          <p:cNvSpPr>
            <a:spLocks noChangeArrowheads="1"/>
          </p:cNvSpPr>
          <p:nvPr/>
        </p:nvSpPr>
        <p:spPr bwMode="auto">
          <a:xfrm>
            <a:off x="2438400" y="1143000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72" name="Line 5"/>
          <p:cNvSpPr>
            <a:spLocks noChangeShapeType="1"/>
          </p:cNvSpPr>
          <p:nvPr/>
        </p:nvSpPr>
        <p:spPr bwMode="auto">
          <a:xfrm flipH="1">
            <a:off x="4724400" y="3087689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3" name="Line 6"/>
          <p:cNvSpPr>
            <a:spLocks noChangeShapeType="1"/>
          </p:cNvSpPr>
          <p:nvPr/>
        </p:nvSpPr>
        <p:spPr bwMode="auto">
          <a:xfrm>
            <a:off x="4724400" y="3544889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4" name="Arc 7"/>
          <p:cNvSpPr>
            <a:spLocks/>
          </p:cNvSpPr>
          <p:nvPr/>
        </p:nvSpPr>
        <p:spPr bwMode="auto">
          <a:xfrm>
            <a:off x="4724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/>
          </a:p>
        </p:txBody>
      </p:sp>
      <p:sp>
        <p:nvSpPr>
          <p:cNvPr id="7175" name="Freeform 8"/>
          <p:cNvSpPr>
            <a:spLocks/>
          </p:cNvSpPr>
          <p:nvPr/>
        </p:nvSpPr>
        <p:spPr bwMode="auto">
          <a:xfrm>
            <a:off x="5029201" y="2870201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 rot="20365824" flipH="1">
            <a:off x="2798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7" name="Line 10"/>
          <p:cNvSpPr>
            <a:spLocks noChangeShapeType="1"/>
          </p:cNvSpPr>
          <p:nvPr/>
        </p:nvSpPr>
        <p:spPr bwMode="auto">
          <a:xfrm>
            <a:off x="1801815" y="3529014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8" name="Line 11"/>
          <p:cNvSpPr>
            <a:spLocks noChangeShapeType="1"/>
          </p:cNvSpPr>
          <p:nvPr/>
        </p:nvSpPr>
        <p:spPr bwMode="auto">
          <a:xfrm rot="855002" flipV="1">
            <a:off x="2540001" y="3776665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9" name="Line 12"/>
          <p:cNvSpPr>
            <a:spLocks noChangeShapeType="1"/>
          </p:cNvSpPr>
          <p:nvPr/>
        </p:nvSpPr>
        <p:spPr bwMode="auto">
          <a:xfrm>
            <a:off x="2590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0" name="Line 13"/>
          <p:cNvSpPr>
            <a:spLocks noChangeShapeType="1"/>
          </p:cNvSpPr>
          <p:nvPr/>
        </p:nvSpPr>
        <p:spPr bwMode="auto">
          <a:xfrm rot="855002" flipV="1">
            <a:off x="1673227" y="3489326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1" name="Line 14"/>
          <p:cNvSpPr>
            <a:spLocks noChangeShapeType="1"/>
          </p:cNvSpPr>
          <p:nvPr/>
        </p:nvSpPr>
        <p:spPr bwMode="auto">
          <a:xfrm rot="855002" flipV="1">
            <a:off x="1568453" y="3436940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2" name="Line 15"/>
          <p:cNvSpPr>
            <a:spLocks noChangeShapeType="1"/>
          </p:cNvSpPr>
          <p:nvPr/>
        </p:nvSpPr>
        <p:spPr bwMode="auto">
          <a:xfrm rot="-741322">
            <a:off x="1568451" y="3527426"/>
            <a:ext cx="92076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3" name="Line 16"/>
          <p:cNvSpPr>
            <a:spLocks noChangeShapeType="1"/>
          </p:cNvSpPr>
          <p:nvPr/>
        </p:nvSpPr>
        <p:spPr bwMode="auto">
          <a:xfrm rot="-369779">
            <a:off x="1724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4" name="Line 17"/>
          <p:cNvSpPr>
            <a:spLocks noChangeShapeType="1"/>
          </p:cNvSpPr>
          <p:nvPr/>
        </p:nvSpPr>
        <p:spPr bwMode="auto">
          <a:xfrm rot="344547">
            <a:off x="2555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5" name="Line 18"/>
          <p:cNvSpPr>
            <a:spLocks noChangeShapeType="1"/>
          </p:cNvSpPr>
          <p:nvPr/>
        </p:nvSpPr>
        <p:spPr bwMode="auto">
          <a:xfrm>
            <a:off x="2565400" y="4168778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6" name="Line 19"/>
          <p:cNvSpPr>
            <a:spLocks noChangeShapeType="1"/>
          </p:cNvSpPr>
          <p:nvPr/>
        </p:nvSpPr>
        <p:spPr bwMode="auto">
          <a:xfrm>
            <a:off x="2667001" y="4306889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7" name="Line 20"/>
          <p:cNvSpPr>
            <a:spLocks noChangeShapeType="1"/>
          </p:cNvSpPr>
          <p:nvPr/>
        </p:nvSpPr>
        <p:spPr bwMode="auto">
          <a:xfrm>
            <a:off x="3733801" y="5068889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8" name="Line 21"/>
          <p:cNvSpPr>
            <a:spLocks noChangeShapeType="1"/>
          </p:cNvSpPr>
          <p:nvPr/>
        </p:nvSpPr>
        <p:spPr bwMode="auto">
          <a:xfrm>
            <a:off x="4038601" y="5221289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9" name="Line 22"/>
          <p:cNvSpPr>
            <a:spLocks noChangeShapeType="1"/>
          </p:cNvSpPr>
          <p:nvPr/>
        </p:nvSpPr>
        <p:spPr bwMode="auto">
          <a:xfrm flipH="1">
            <a:off x="7162801" y="5373690"/>
            <a:ext cx="76200" cy="109536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0" name="Rectangle 23"/>
          <p:cNvSpPr>
            <a:spLocks noChangeArrowheads="1"/>
          </p:cNvSpPr>
          <p:nvPr/>
        </p:nvSpPr>
        <p:spPr bwMode="auto">
          <a:xfrm rot="183840">
            <a:off x="6096001" y="5373689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91" name="Rectangle 24"/>
          <p:cNvSpPr>
            <a:spLocks noChangeArrowheads="1"/>
          </p:cNvSpPr>
          <p:nvPr/>
        </p:nvSpPr>
        <p:spPr bwMode="auto">
          <a:xfrm rot="183840">
            <a:off x="6629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92" name="Line 25"/>
          <p:cNvSpPr>
            <a:spLocks noChangeShapeType="1"/>
          </p:cNvSpPr>
          <p:nvPr/>
        </p:nvSpPr>
        <p:spPr bwMode="auto">
          <a:xfrm rot="216884" flipH="1">
            <a:off x="6934201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3" name="Line 26"/>
          <p:cNvSpPr>
            <a:spLocks noChangeShapeType="1"/>
          </p:cNvSpPr>
          <p:nvPr/>
        </p:nvSpPr>
        <p:spPr bwMode="auto">
          <a:xfrm rot="216884" flipH="1">
            <a:off x="6400801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4" name="Line 27"/>
          <p:cNvSpPr>
            <a:spLocks noChangeShapeType="1"/>
          </p:cNvSpPr>
          <p:nvPr/>
        </p:nvSpPr>
        <p:spPr bwMode="auto">
          <a:xfrm rot="216884" flipH="1">
            <a:off x="6554789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5" name="Line 28"/>
          <p:cNvSpPr>
            <a:spLocks noChangeShapeType="1"/>
          </p:cNvSpPr>
          <p:nvPr/>
        </p:nvSpPr>
        <p:spPr bwMode="auto">
          <a:xfrm rot="274163" flipH="1">
            <a:off x="6629401" y="5378451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6" name="Line 29"/>
          <p:cNvSpPr>
            <a:spLocks noChangeShapeType="1"/>
          </p:cNvSpPr>
          <p:nvPr/>
        </p:nvSpPr>
        <p:spPr bwMode="auto">
          <a:xfrm rot="216884" flipH="1" flipV="1">
            <a:off x="7004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7" name="Line 34"/>
          <p:cNvSpPr>
            <a:spLocks noChangeShapeType="1"/>
          </p:cNvSpPr>
          <p:nvPr/>
        </p:nvSpPr>
        <p:spPr bwMode="auto">
          <a:xfrm flipH="1">
            <a:off x="4724400" y="4154489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8" name="Line 35"/>
          <p:cNvSpPr>
            <a:spLocks noChangeShapeType="1"/>
          </p:cNvSpPr>
          <p:nvPr/>
        </p:nvSpPr>
        <p:spPr bwMode="auto">
          <a:xfrm flipH="1">
            <a:off x="4800601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9" name="Line 36"/>
          <p:cNvSpPr>
            <a:spLocks noChangeShapeType="1"/>
          </p:cNvSpPr>
          <p:nvPr/>
        </p:nvSpPr>
        <p:spPr bwMode="auto">
          <a:xfrm flipH="1">
            <a:off x="4953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0" name="Line 37"/>
          <p:cNvSpPr>
            <a:spLocks noChangeShapeType="1"/>
          </p:cNvSpPr>
          <p:nvPr/>
        </p:nvSpPr>
        <p:spPr bwMode="auto">
          <a:xfrm flipH="1">
            <a:off x="4953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1" name="Line 38"/>
          <p:cNvSpPr>
            <a:spLocks noChangeShapeType="1"/>
          </p:cNvSpPr>
          <p:nvPr/>
        </p:nvSpPr>
        <p:spPr bwMode="auto">
          <a:xfrm rot="20674670" flipH="1">
            <a:off x="5257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2" name="Line 39"/>
          <p:cNvSpPr>
            <a:spLocks noChangeShapeType="1"/>
          </p:cNvSpPr>
          <p:nvPr/>
        </p:nvSpPr>
        <p:spPr bwMode="auto">
          <a:xfrm rot="21278497" flipH="1">
            <a:off x="5332413" y="3829051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3" name="Line 41"/>
          <p:cNvSpPr>
            <a:spLocks noChangeShapeType="1"/>
          </p:cNvSpPr>
          <p:nvPr/>
        </p:nvSpPr>
        <p:spPr bwMode="auto">
          <a:xfrm flipH="1" flipV="1">
            <a:off x="4648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4" name="Line 42"/>
          <p:cNvSpPr>
            <a:spLocks noChangeShapeType="1"/>
          </p:cNvSpPr>
          <p:nvPr/>
        </p:nvSpPr>
        <p:spPr bwMode="auto">
          <a:xfrm rot="13263285" flipV="1">
            <a:off x="2846388" y="3652839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5" name="Rectangle 43"/>
          <p:cNvSpPr>
            <a:spLocks noChangeArrowheads="1"/>
          </p:cNvSpPr>
          <p:nvPr/>
        </p:nvSpPr>
        <p:spPr bwMode="auto">
          <a:xfrm rot="4257526">
            <a:off x="3397250" y="3584576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06" name="Line 44"/>
          <p:cNvSpPr>
            <a:spLocks noChangeShapeType="1"/>
          </p:cNvSpPr>
          <p:nvPr/>
        </p:nvSpPr>
        <p:spPr bwMode="auto">
          <a:xfrm rot="21414741" flipH="1">
            <a:off x="3079752" y="3692527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13" name="Rectangle 51"/>
          <p:cNvSpPr>
            <a:spLocks noChangeArrowheads="1"/>
          </p:cNvSpPr>
          <p:nvPr/>
        </p:nvSpPr>
        <p:spPr bwMode="auto">
          <a:xfrm rot="219660">
            <a:off x="5105401" y="2782890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4" name="Rectangle 52"/>
          <p:cNvSpPr>
            <a:spLocks noChangeArrowheads="1"/>
          </p:cNvSpPr>
          <p:nvPr/>
        </p:nvSpPr>
        <p:spPr bwMode="auto">
          <a:xfrm rot="3112852">
            <a:off x="2424113" y="2151063"/>
            <a:ext cx="152400" cy="9842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5" name="Rectangle 53"/>
          <p:cNvSpPr>
            <a:spLocks noChangeArrowheads="1"/>
          </p:cNvSpPr>
          <p:nvPr/>
        </p:nvSpPr>
        <p:spPr bwMode="auto">
          <a:xfrm rot="-771096">
            <a:off x="9353550" y="2525715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6" name="Rectangle 54"/>
          <p:cNvSpPr>
            <a:spLocks noChangeArrowheads="1"/>
          </p:cNvSpPr>
          <p:nvPr/>
        </p:nvSpPr>
        <p:spPr bwMode="auto">
          <a:xfrm rot="1180436">
            <a:off x="9750426" y="1570041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7" name="Rectangle 55"/>
          <p:cNvSpPr>
            <a:spLocks noChangeArrowheads="1"/>
          </p:cNvSpPr>
          <p:nvPr/>
        </p:nvSpPr>
        <p:spPr bwMode="auto">
          <a:xfrm rot="181585">
            <a:off x="7151689" y="1166816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8" name="Rectangle 56"/>
          <p:cNvSpPr>
            <a:spLocks noChangeArrowheads="1"/>
          </p:cNvSpPr>
          <p:nvPr/>
        </p:nvSpPr>
        <p:spPr bwMode="auto">
          <a:xfrm rot="-581619">
            <a:off x="4022726" y="1303341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23" name="Text Box 61"/>
          <p:cNvSpPr txBox="1">
            <a:spLocks noChangeArrowheads="1"/>
          </p:cNvSpPr>
          <p:nvPr/>
        </p:nvSpPr>
        <p:spPr bwMode="auto">
          <a:xfrm>
            <a:off x="9347151" y="2590803"/>
            <a:ext cx="423965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Helvetica" charset="0"/>
                <a:cs typeface="Helvetica" charset="0"/>
              </a:rPr>
              <a:t>RF</a:t>
            </a:r>
          </a:p>
        </p:txBody>
      </p:sp>
      <p:sp>
        <p:nvSpPr>
          <p:cNvPr id="7228" name="Line 66"/>
          <p:cNvSpPr>
            <a:spLocks noChangeShapeType="1"/>
          </p:cNvSpPr>
          <p:nvPr/>
        </p:nvSpPr>
        <p:spPr bwMode="auto">
          <a:xfrm>
            <a:off x="2360614" y="3741738"/>
            <a:ext cx="220661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29" name="Oval 67"/>
          <p:cNvSpPr>
            <a:spLocks noChangeArrowheads="1"/>
          </p:cNvSpPr>
          <p:nvPr/>
        </p:nvSpPr>
        <p:spPr bwMode="auto">
          <a:xfrm>
            <a:off x="2568575" y="3722690"/>
            <a:ext cx="473076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30" name="Oval 68"/>
          <p:cNvSpPr>
            <a:spLocks noChangeArrowheads="1"/>
          </p:cNvSpPr>
          <p:nvPr/>
        </p:nvSpPr>
        <p:spPr bwMode="auto">
          <a:xfrm>
            <a:off x="2819400" y="3746502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31" name="Freeform 69"/>
          <p:cNvSpPr>
            <a:spLocks/>
          </p:cNvSpPr>
          <p:nvPr/>
        </p:nvSpPr>
        <p:spPr bwMode="auto">
          <a:xfrm>
            <a:off x="2230439" y="3656014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482988" y="1219202"/>
            <a:ext cx="8533588" cy="4161186"/>
            <a:chOff x="-41012" y="1219202"/>
            <a:chExt cx="8533588" cy="4161186"/>
          </a:xfrm>
        </p:grpSpPr>
        <p:sp>
          <p:nvSpPr>
            <p:cNvPr id="7207" name="Text Box 45"/>
            <p:cNvSpPr txBox="1">
              <a:spLocks noChangeArrowheads="1"/>
            </p:cNvSpPr>
            <p:nvPr/>
          </p:nvSpPr>
          <p:spPr bwMode="auto">
            <a:xfrm>
              <a:off x="4216400" y="1616076"/>
              <a:ext cx="10620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7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RHIC</a:t>
              </a:r>
            </a:p>
          </p:txBody>
        </p:sp>
        <p:sp>
          <p:nvSpPr>
            <p:cNvPr id="7208" name="Text Box 46"/>
            <p:cNvSpPr txBox="1">
              <a:spLocks noChangeArrowheads="1"/>
            </p:cNvSpPr>
            <p:nvPr/>
          </p:nvSpPr>
          <p:spPr bwMode="auto">
            <a:xfrm>
              <a:off x="1481038" y="3284540"/>
              <a:ext cx="668539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NSRL</a:t>
              </a:r>
            </a:p>
          </p:txBody>
        </p:sp>
        <p:sp>
          <p:nvSpPr>
            <p:cNvPr id="7209" name="Text Box 47"/>
            <p:cNvSpPr txBox="1">
              <a:spLocks noChangeArrowheads="1"/>
            </p:cNvSpPr>
            <p:nvPr/>
          </p:nvSpPr>
          <p:spPr bwMode="auto">
            <a:xfrm>
              <a:off x="-41012" y="3175001"/>
              <a:ext cx="736075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LINAC</a:t>
              </a:r>
            </a:p>
          </p:txBody>
        </p:sp>
        <p:sp>
          <p:nvSpPr>
            <p:cNvPr id="7210" name="Text Box 48"/>
            <p:cNvSpPr txBox="1">
              <a:spLocks noChangeArrowheads="1"/>
            </p:cNvSpPr>
            <p:nvPr/>
          </p:nvSpPr>
          <p:spPr bwMode="auto">
            <a:xfrm>
              <a:off x="926467" y="3476626"/>
              <a:ext cx="858518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Booster</a:t>
              </a:r>
            </a:p>
          </p:txBody>
        </p:sp>
        <p:sp>
          <p:nvSpPr>
            <p:cNvPr id="7211" name="Text Box 49"/>
            <p:cNvSpPr txBox="1">
              <a:spLocks noChangeArrowheads="1"/>
            </p:cNvSpPr>
            <p:nvPr/>
          </p:nvSpPr>
          <p:spPr bwMode="auto">
            <a:xfrm>
              <a:off x="1907455" y="3886200"/>
              <a:ext cx="712643" cy="384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9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AGS</a:t>
              </a:r>
            </a:p>
          </p:txBody>
        </p:sp>
        <p:sp>
          <p:nvSpPr>
            <p:cNvPr id="7212" name="Text Box 50"/>
            <p:cNvSpPr txBox="1">
              <a:spLocks noChangeArrowheads="1"/>
            </p:cNvSpPr>
            <p:nvPr/>
          </p:nvSpPr>
          <p:spPr bwMode="auto">
            <a:xfrm>
              <a:off x="4680640" y="5072624"/>
              <a:ext cx="96690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Tandems</a:t>
              </a:r>
            </a:p>
          </p:txBody>
        </p:sp>
        <p:sp>
          <p:nvSpPr>
            <p:cNvPr id="7219" name="Text Box 57"/>
            <p:cNvSpPr txBox="1">
              <a:spLocks noChangeArrowheads="1"/>
            </p:cNvSpPr>
            <p:nvPr/>
          </p:nvSpPr>
          <p:spPr bwMode="auto">
            <a:xfrm>
              <a:off x="3818866" y="2905127"/>
              <a:ext cx="660132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STAR</a:t>
              </a:r>
            </a:p>
          </p:txBody>
        </p:sp>
        <p:sp>
          <p:nvSpPr>
            <p:cNvPr id="7220" name="Text Box 58"/>
            <p:cNvSpPr txBox="1">
              <a:spLocks noChangeArrowheads="1"/>
            </p:cNvSpPr>
            <p:nvPr/>
          </p:nvSpPr>
          <p:spPr bwMode="auto">
            <a:xfrm>
              <a:off x="283529" y="2286002"/>
              <a:ext cx="1072705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(s)PHENIX</a:t>
              </a:r>
            </a:p>
          </p:txBody>
        </p:sp>
        <p:sp>
          <p:nvSpPr>
            <p:cNvPr id="7221" name="Text Box 59"/>
            <p:cNvSpPr txBox="1">
              <a:spLocks noChangeArrowheads="1"/>
            </p:cNvSpPr>
            <p:nvPr/>
          </p:nvSpPr>
          <p:spPr bwMode="auto">
            <a:xfrm>
              <a:off x="2080074" y="1393826"/>
              <a:ext cx="1507120" cy="52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(PHOBOS)</a:t>
              </a:r>
              <a:b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Electron lenses</a:t>
              </a:r>
            </a:p>
          </p:txBody>
        </p:sp>
        <p:sp>
          <p:nvSpPr>
            <p:cNvPr id="7222" name="Text Box 60"/>
            <p:cNvSpPr txBox="1">
              <a:spLocks noChangeArrowheads="1"/>
            </p:cNvSpPr>
            <p:nvPr/>
          </p:nvSpPr>
          <p:spPr bwMode="auto">
            <a:xfrm>
              <a:off x="4921764" y="1219202"/>
              <a:ext cx="1861110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Polarized Jet Target</a:t>
              </a:r>
            </a:p>
          </p:txBody>
        </p:sp>
        <p:sp>
          <p:nvSpPr>
            <p:cNvPr id="7224" name="Text Box 62"/>
            <p:cNvSpPr txBox="1">
              <a:spLocks noChangeArrowheads="1"/>
            </p:cNvSpPr>
            <p:nvPr/>
          </p:nvSpPr>
          <p:spPr bwMode="auto">
            <a:xfrm>
              <a:off x="6906910" y="1647827"/>
              <a:ext cx="1585666" cy="52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(BRAHMS)</a:t>
              </a:r>
              <a:b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Electron cooling</a:t>
              </a:r>
            </a:p>
          </p:txBody>
        </p:sp>
        <p:sp>
          <p:nvSpPr>
            <p:cNvPr id="7232" name="Text Box 70"/>
            <p:cNvSpPr txBox="1">
              <a:spLocks noChangeArrowheads="1"/>
            </p:cNvSpPr>
            <p:nvPr/>
          </p:nvSpPr>
          <p:spPr bwMode="auto">
            <a:xfrm>
              <a:off x="545887" y="3352801"/>
              <a:ext cx="60367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EBIS</a:t>
              </a:r>
            </a:p>
          </p:txBody>
        </p:sp>
        <p:sp>
          <p:nvSpPr>
            <p:cNvPr id="7233" name="Text Box 70"/>
            <p:cNvSpPr txBox="1">
              <a:spLocks noChangeArrowheads="1"/>
            </p:cNvSpPr>
            <p:nvPr/>
          </p:nvSpPr>
          <p:spPr bwMode="auto">
            <a:xfrm>
              <a:off x="343052" y="3806826"/>
              <a:ext cx="595010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BLIP</a:t>
              </a:r>
            </a:p>
          </p:txBody>
        </p:sp>
        <p:sp>
          <p:nvSpPr>
            <p:cNvPr id="68" name="Text Box 70"/>
            <p:cNvSpPr txBox="1">
              <a:spLocks noChangeArrowheads="1"/>
            </p:cNvSpPr>
            <p:nvPr/>
          </p:nvSpPr>
          <p:spPr bwMode="auto">
            <a:xfrm>
              <a:off x="4607794" y="4572002"/>
              <a:ext cx="52372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TPL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5915645" y="3959434"/>
            <a:ext cx="5803178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Start operation	: 2000</a:t>
            </a:r>
          </a:p>
          <a:p>
            <a:pPr algn="l"/>
            <a:r>
              <a:rPr lang="en-US" dirty="0"/>
              <a:t>Circumference   	: 3.8 km</a:t>
            </a:r>
          </a:p>
          <a:p>
            <a:pPr algn="l"/>
            <a:r>
              <a:rPr lang="en-US" dirty="0"/>
              <a:t>Max dipole field	: 3.5 T</a:t>
            </a:r>
            <a:br>
              <a:rPr lang="en-US" dirty="0"/>
            </a:br>
            <a:r>
              <a:rPr lang="en-US" dirty="0"/>
              <a:t>Energy               	: 255 GeV polarized p</a:t>
            </a:r>
            <a:br>
              <a:rPr lang="en-US" dirty="0"/>
            </a:br>
            <a:r>
              <a:rPr lang="en-US" dirty="0"/>
              <a:t>	   	: 100 GeV/nucleon Au</a:t>
            </a:r>
          </a:p>
          <a:p>
            <a:r>
              <a:rPr lang="en-US" dirty="0"/>
              <a:t>Species          	: p</a:t>
            </a:r>
            <a:r>
              <a:rPr lang="en-US" dirty="0">
                <a:latin typeface="Wingdings 3" charset="2"/>
                <a:cs typeface="Wingdings 3" charset="2"/>
              </a:rPr>
              <a:t>h</a:t>
            </a:r>
            <a:r>
              <a:rPr lang="en-US" dirty="0"/>
              <a:t> to U (incl. asymmetric)</a:t>
            </a:r>
            <a:br>
              <a:rPr lang="en-US" dirty="0"/>
            </a:br>
            <a:r>
              <a:rPr lang="en-US" dirty="0"/>
              <a:t>Experiments	: BRAHMS, PHOBOS, pp2pp, 		  	  AnDY, RHICf, PHENIX (complete)</a:t>
            </a:r>
            <a:br>
              <a:rPr lang="en-US" dirty="0"/>
            </a:br>
            <a:r>
              <a:rPr lang="en-US" dirty="0"/>
              <a:t>		  STAR, sPHENIX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5589" y="-193231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Relativistic Heavy Ion Collider – main parameters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06A287-39BF-4585-A965-1BDFB5B3AE98}"/>
              </a:ext>
            </a:extLst>
          </p:cNvPr>
          <p:cNvSpPr txBox="1"/>
          <p:nvPr/>
        </p:nvSpPr>
        <p:spPr>
          <a:xfrm>
            <a:off x="6094182" y="2889006"/>
            <a:ext cx="427552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&lt;= Only experiment from first to last day</a:t>
            </a:r>
          </a:p>
        </p:txBody>
      </p:sp>
    </p:spTree>
    <p:extLst>
      <p:ext uri="{BB962C8B-B14F-4D97-AF65-F5344CB8AC3E}">
        <p14:creationId xmlns:p14="http://schemas.microsoft.com/office/powerpoint/2010/main" val="152160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4" grpId="0" animBg="1"/>
    </p:bldLst>
  </p:timing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EA740E63-8231-234F-9059-7F6E415520C6}" vid="{315AC291-A142-F24B-B412-7E021522D5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bnl-ppt-template-widescreen</Template>
  <TotalTime>23889</TotalTime>
  <Words>2790</Words>
  <Application>Microsoft Macintosh PowerPoint</Application>
  <PresentationFormat>Widescreen</PresentationFormat>
  <Paragraphs>454</Paragraphs>
  <Slides>45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Helvetica</vt:lpstr>
      <vt:lpstr>Symbol</vt:lpstr>
      <vt:lpstr>Times New Roman</vt:lpstr>
      <vt:lpstr>Wingdings 3</vt:lpstr>
      <vt:lpstr>BNL</vt:lpstr>
      <vt:lpstr>Equation</vt:lpstr>
      <vt:lpstr>The successful partnership between C-AD and STAR to fully leverage RHIC’s versatility</vt:lpstr>
      <vt:lpstr>Ingredients to a successful partnership</vt:lpstr>
      <vt:lpstr>Contents</vt:lpstr>
      <vt:lpstr>Life cycle of a large accelerator facility</vt:lpstr>
      <vt:lpstr>PowerPoint Presentation</vt:lpstr>
      <vt:lpstr>RHIC Design</vt:lpstr>
      <vt:lpstr>ISABELLE collider proposal</vt:lpstr>
      <vt:lpstr>Relativistic Heavy Ion Collider</vt:lpstr>
      <vt:lpstr>Relativistic Heavy Ion Collider – main parameters</vt:lpstr>
      <vt:lpstr>RHIC Design Manual</vt:lpstr>
      <vt:lpstr>RHIC Design Manual (July 1998)</vt:lpstr>
      <vt:lpstr>Transition crossing – with sc magnets</vt:lpstr>
      <vt:lpstr>PowerPoint Presentation</vt:lpstr>
      <vt:lpstr>Configuration Manual Polarized Proton Collider, 2006</vt:lpstr>
      <vt:lpstr>PowerPoint Presentation</vt:lpstr>
      <vt:lpstr>RHIC performance evolutions</vt:lpstr>
      <vt:lpstr>PowerPoint Presentation</vt:lpstr>
      <vt:lpstr>Performance limits – RHIC ions, high energy</vt:lpstr>
      <vt:lpstr>RHIC Run-14                         Delivering RHIC-II luminosity</vt:lpstr>
      <vt:lpstr>Early interest in cooling for RHIC</vt:lpstr>
      <vt:lpstr> 3D stochastic cooling for heavy ions</vt:lpstr>
      <vt:lpstr>Operation at burn-off limit in U+U</vt:lpstr>
      <vt:lpstr>How did stochastic cooling change heavy ion collider operation?</vt:lpstr>
      <vt:lpstr>Run-18 Zr+Zr/Ru+Ru – same A, different Z (CME)                                Zr-96/Ru-96 </vt:lpstr>
      <vt:lpstr>Run-18 Zr+Zr/Ru+Ru at 100 GeV/nucleon</vt:lpstr>
      <vt:lpstr> Low-Energy RHIC electron Cooling (LEReC)  for the Beam Energy Scan I and II (BES-I, II) </vt:lpstr>
      <vt:lpstr>                                    LEReC Accelerator    (100 meters of beamlines with the DC Gun, high-power fiber laser, 5 RF          systems, including one SRF, many magnets and instrumentation)  </vt:lpstr>
      <vt:lpstr>Low Energy RHIC electron Cooler</vt:lpstr>
      <vt:lpstr>BES-I vs BES-II luminosity</vt:lpstr>
      <vt:lpstr>PowerPoint Presentation</vt:lpstr>
      <vt:lpstr>PowerPoint Presentation</vt:lpstr>
      <vt:lpstr> Final Run-25 Au+Au</vt:lpstr>
      <vt:lpstr>Run-25  STAR and sPHENIX event rates</vt:lpstr>
      <vt:lpstr>PowerPoint Presentation</vt:lpstr>
      <vt:lpstr>Ingredients to a successful partnership</vt:lpstr>
      <vt:lpstr>RHIC’s 25 years …</vt:lpstr>
      <vt:lpstr>PowerPoint Presentation</vt:lpstr>
      <vt:lpstr>PowerPoint Presentation</vt:lpstr>
      <vt:lpstr>PowerPoint Presentation</vt:lpstr>
      <vt:lpstr>PowerPoint Presentation</vt:lpstr>
      <vt:lpstr>Heavy ion program at AGS</vt:lpstr>
      <vt:lpstr>PowerPoint Presentation</vt:lpstr>
      <vt:lpstr>Au bunch intensity evolution</vt:lpstr>
      <vt:lpstr>p bunch intensity and polarization</vt:lpstr>
      <vt:lpstr>Head-on bb compensation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Capasso, Frances</dc:creator>
  <cp:keywords/>
  <dc:description/>
  <cp:lastModifiedBy>Fischer, Wolfram</cp:lastModifiedBy>
  <cp:revision>1</cp:revision>
  <cp:lastPrinted>2025-12-07T11:33:12Z</cp:lastPrinted>
  <dcterms:created xsi:type="dcterms:W3CDTF">2024-05-17T16:57:26Z</dcterms:created>
  <dcterms:modified xsi:type="dcterms:W3CDTF">2025-12-17T20:28:30Z</dcterms:modified>
  <cp:category/>
</cp:coreProperties>
</file>