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0"/>
  </p:notesMasterIdLst>
  <p:handoutMasterIdLst>
    <p:handoutMasterId r:id="rId21"/>
  </p:handoutMasterIdLst>
  <p:sldIdLst>
    <p:sldId id="891" r:id="rId2"/>
    <p:sldId id="926" r:id="rId3"/>
    <p:sldId id="1002" r:id="rId4"/>
    <p:sldId id="1003" r:id="rId5"/>
    <p:sldId id="1005" r:id="rId6"/>
    <p:sldId id="1004" r:id="rId7"/>
    <p:sldId id="1006" r:id="rId8"/>
    <p:sldId id="1008" r:id="rId9"/>
    <p:sldId id="1009" r:id="rId10"/>
    <p:sldId id="1010" r:id="rId11"/>
    <p:sldId id="1011" r:id="rId12"/>
    <p:sldId id="1012" r:id="rId13"/>
    <p:sldId id="1013" r:id="rId14"/>
    <p:sldId id="1014" r:id="rId15"/>
    <p:sldId id="1017" r:id="rId16"/>
    <p:sldId id="1007" r:id="rId17"/>
    <p:sldId id="1015" r:id="rId18"/>
    <p:sldId id="1016" r:id="rId19"/>
  </p:sldIdLst>
  <p:sldSz cx="9144000" cy="6858000" type="screen4x3"/>
  <p:notesSz cx="7010400" cy="9236075"/>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4199">
          <p15:clr>
            <a:srgbClr val="A4A3A4"/>
          </p15:clr>
        </p15:guide>
        <p15:guide id="2" pos="2879">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8884F"/>
    <a:srgbClr val="0000FF"/>
    <a:srgbClr val="FF00FF"/>
    <a:srgbClr val="FF9933"/>
    <a:srgbClr val="FF6600"/>
    <a:srgbClr val="0080FF"/>
    <a:srgbClr val="66CCFF"/>
    <a:srgbClr val="FF8000"/>
    <a:srgbClr val="00FF0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20" autoAdjust="0"/>
    <p:restoredTop sz="98943" autoAdjust="0"/>
  </p:normalViewPr>
  <p:slideViewPr>
    <p:cSldViewPr snapToGrid="0">
      <p:cViewPr varScale="1">
        <p:scale>
          <a:sx n="125" d="100"/>
          <a:sy n="125" d="100"/>
        </p:scale>
        <p:origin x="176" y="224"/>
      </p:cViewPr>
      <p:guideLst>
        <p:guide orient="horz" pos="4199"/>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909"/>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3177" tIns="46589" rIns="93177" bIns="46589" rtlCol="0"/>
          <a:lstStyle>
            <a:lvl1pPr algn="r">
              <a:defRPr sz="1200"/>
            </a:lvl1pPr>
          </a:lstStyle>
          <a:p>
            <a:fld id="{A0A46B7F-8DA1-7B48-A56A-4FDC9BE8D490}" type="datetimeFigureOut">
              <a:rPr lang="en-US" smtClean="0"/>
              <a:pPr/>
              <a:t>12/17/25</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3177" tIns="46589" rIns="93177" bIns="46589"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970938" y="0"/>
            <a:ext cx="3037840" cy="461804"/>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701040" y="4387136"/>
            <a:ext cx="5608320" cy="4156234"/>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772669"/>
            <a:ext cx="3037840" cy="461804"/>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970938" y="8772669"/>
            <a:ext cx="3037840" cy="461804"/>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53400" y="621268"/>
            <a:ext cx="853119" cy="369332"/>
          </a:xfrm>
        </p:spPr>
        <p:txBody>
          <a:bodyPr/>
          <a:lstStyle/>
          <a:p>
            <a:endParaRPr lang="en-US"/>
          </a:p>
        </p:txBody>
      </p:sp>
      <p:sp>
        <p:nvSpPr>
          <p:cNvPr id="4" name="Slide Number Placeholder 3"/>
          <p:cNvSpPr>
            <a:spLocks noGrp="1"/>
          </p:cNvSpPr>
          <p:nvPr>
            <p:ph type="sldNum" sz="quarter" idx="12"/>
          </p:nvPr>
        </p:nvSpPr>
        <p:spPr/>
        <p:txBody>
          <a:bodyPr/>
          <a:lstStyle/>
          <a:p>
            <a:fld id="{A0A6B1D2-9F4A-4487-A4FC-D9A9DF316B44}" type="slidenum">
              <a:rPr lang="en-US" smtClean="0"/>
              <a:t>‹#›</a:t>
            </a:fld>
            <a:endParaRPr lang="en-US"/>
          </a:p>
        </p:txBody>
      </p:sp>
      <p:sp>
        <p:nvSpPr>
          <p:cNvPr id="8" name="Title 7"/>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03466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10"/>
          <a:srcRect/>
          <a:stretch>
            <a:fillRect/>
          </a:stretch>
        </p:blipFill>
        <p:spPr bwMode="auto">
          <a:xfrm>
            <a:off x="0" y="10583"/>
            <a:ext cx="9145588" cy="6859588"/>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b="1">
                <a:solidFill>
                  <a:srgbClr val="000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000" b="1">
                <a:solidFill>
                  <a:srgbClr val="0000FF"/>
                </a:solidFill>
                <a:latin typeface="Comic Sans MS"/>
                <a:cs typeface="Comic Sans MS"/>
              </a:defRPr>
            </a:lvl1pPr>
          </a:lstStyle>
          <a:p>
            <a:endParaRPr lang="en-US" dirty="0"/>
          </a:p>
        </p:txBody>
      </p:sp>
      <p:sp>
        <p:nvSpPr>
          <p:cNvPr id="1029" name="Rectangle 5"/>
          <p:cNvSpPr>
            <a:spLocks noGrp="1" noChangeArrowheads="1"/>
          </p:cNvSpPr>
          <p:nvPr>
            <p:ph type="ftr" sz="quarter" idx="3"/>
          </p:nvPr>
        </p:nvSpPr>
        <p:spPr bwMode="auto">
          <a:xfrm>
            <a:off x="2497659" y="6483346"/>
            <a:ext cx="4152889"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000" b="1">
                <a:solidFill>
                  <a:srgbClr val="0000FF"/>
                </a:solidFill>
                <a:latin typeface="Comic Sans MS"/>
                <a:cs typeface="Comic Sans MS"/>
              </a:defRPr>
            </a:lvl1pPr>
          </a:lstStyle>
          <a:p>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hf hdr="0" ftr="0" dt="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8045" y="173508"/>
            <a:ext cx="8281283" cy="1246052"/>
          </a:xfrm>
        </p:spPr>
        <p:txBody>
          <a:bodyPr/>
          <a:lstStyle/>
          <a:p>
            <a:pPr algn="ctr"/>
            <a:r>
              <a:rPr lang="en-US" sz="2800" b="0" dirty="0"/>
              <a:t>The Importance of Detector Experts (people) and being present in the Control Room</a:t>
            </a:r>
          </a:p>
        </p:txBody>
      </p:sp>
      <p:sp>
        <p:nvSpPr>
          <p:cNvPr id="5" name="Subtitle 4"/>
          <p:cNvSpPr>
            <a:spLocks noGrp="1"/>
          </p:cNvSpPr>
          <p:nvPr>
            <p:ph type="subTitle" idx="1"/>
          </p:nvPr>
        </p:nvSpPr>
        <p:spPr>
          <a:xfrm>
            <a:off x="1776957" y="1562979"/>
            <a:ext cx="5034688" cy="990600"/>
          </a:xfrm>
        </p:spPr>
        <p:txBody>
          <a:bodyPr/>
          <a:lstStyle/>
          <a:p>
            <a:pPr algn="ctr"/>
            <a:r>
              <a:rPr lang="en-US" sz="1800" dirty="0"/>
              <a:t>Bill Christie</a:t>
            </a:r>
          </a:p>
          <a:p>
            <a:pPr algn="ctr"/>
            <a:r>
              <a:rPr lang="en-US" sz="1800" dirty="0"/>
              <a:t>STAR Celebration of 25 years of Operations</a:t>
            </a:r>
          </a:p>
          <a:p>
            <a:pPr algn="ctr"/>
            <a:r>
              <a:rPr lang="en-US" sz="1800" dirty="0"/>
              <a:t>December 17, 2025</a:t>
            </a:r>
          </a:p>
        </p:txBody>
      </p:sp>
      <p:sp>
        <p:nvSpPr>
          <p:cNvPr id="3" name="Slide Number Placeholder 2"/>
          <p:cNvSpPr>
            <a:spLocks noGrp="1"/>
          </p:cNvSpPr>
          <p:nvPr>
            <p:ph type="sldNum" sz="quarter" idx="4294967295"/>
          </p:nvPr>
        </p:nvSpPr>
        <p:spPr>
          <a:xfrm>
            <a:off x="0" y="6489700"/>
            <a:ext cx="609600" cy="368300"/>
          </a:xfrm>
        </p:spPr>
        <p:txBody>
          <a:bodyPr/>
          <a:lstStyle/>
          <a:p>
            <a:fld id="{E7C2DFF1-6A7E-5841-980E-96BA788216E4}" type="slidenum">
              <a:rPr lang="en-US" smtClean="0"/>
              <a:pPr/>
              <a:t>1</a:t>
            </a:fld>
            <a:endParaRPr lang="en-US"/>
          </a:p>
        </p:txBody>
      </p:sp>
      <p:pic>
        <p:nvPicPr>
          <p:cNvPr id="6" name="Picture 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6957" y="2935048"/>
            <a:ext cx="4811687" cy="360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9384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3077D4-7A3E-8869-4059-E3DF623F2F29}"/>
              </a:ext>
            </a:extLst>
          </p:cNvPr>
          <p:cNvSpPr>
            <a:spLocks noGrp="1"/>
          </p:cNvSpPr>
          <p:nvPr>
            <p:ph type="sldNum" sz="quarter" idx="12"/>
          </p:nvPr>
        </p:nvSpPr>
        <p:spPr/>
        <p:txBody>
          <a:bodyPr/>
          <a:lstStyle/>
          <a:p>
            <a:fld id="{A0A6B1D2-9F4A-4487-A4FC-D9A9DF316B44}" type="slidenum">
              <a:rPr lang="en-US" smtClean="0"/>
              <a:t>10</a:t>
            </a:fld>
            <a:endParaRPr lang="en-US"/>
          </a:p>
        </p:txBody>
      </p:sp>
      <p:sp>
        <p:nvSpPr>
          <p:cNvPr id="4" name="TextBox 3">
            <a:extLst>
              <a:ext uri="{FF2B5EF4-FFF2-40B4-BE49-F238E27FC236}">
                <a16:creationId xmlns:a16="http://schemas.microsoft.com/office/drawing/2014/main" id="{863DA07C-3C76-ED5F-F819-BE7C179D99CE}"/>
              </a:ext>
            </a:extLst>
          </p:cNvPr>
          <p:cNvSpPr txBox="1"/>
          <p:nvPr/>
        </p:nvSpPr>
        <p:spPr>
          <a:xfrm>
            <a:off x="1075174" y="190919"/>
            <a:ext cx="7184571" cy="461665"/>
          </a:xfrm>
          <a:prstGeom prst="rect">
            <a:avLst/>
          </a:prstGeom>
          <a:noFill/>
        </p:spPr>
        <p:txBody>
          <a:bodyPr wrap="square" rtlCol="0">
            <a:spAutoFit/>
          </a:bodyPr>
          <a:lstStyle/>
          <a:p>
            <a:r>
              <a:rPr lang="en-US" sz="2400" dirty="0">
                <a:solidFill>
                  <a:srgbClr val="0000FF"/>
                </a:solidFill>
              </a:rPr>
              <a:t>People who supported STAR Operations (2)</a:t>
            </a:r>
          </a:p>
        </p:txBody>
      </p:sp>
      <p:sp>
        <p:nvSpPr>
          <p:cNvPr id="5" name="TextBox 4">
            <a:extLst>
              <a:ext uri="{FF2B5EF4-FFF2-40B4-BE49-F238E27FC236}">
                <a16:creationId xmlns:a16="http://schemas.microsoft.com/office/drawing/2014/main" id="{F835B55B-F665-9E12-91F6-86002A40F305}"/>
              </a:ext>
            </a:extLst>
          </p:cNvPr>
          <p:cNvSpPr txBox="1"/>
          <p:nvPr/>
        </p:nvSpPr>
        <p:spPr>
          <a:xfrm>
            <a:off x="432079" y="652584"/>
            <a:ext cx="5134708" cy="6186309"/>
          </a:xfrm>
          <a:prstGeom prst="rect">
            <a:avLst/>
          </a:prstGeom>
          <a:noFill/>
        </p:spPr>
        <p:txBody>
          <a:bodyPr wrap="square" rtlCol="0">
            <a:spAutoFit/>
          </a:bodyPr>
          <a:lstStyle/>
          <a:p>
            <a:r>
              <a:rPr lang="en-US" dirty="0">
                <a:solidFill>
                  <a:srgbClr val="FF0000"/>
                </a:solidFill>
              </a:rPr>
              <a:t>STAR Technical Support Group(STSG):</a:t>
            </a:r>
          </a:p>
          <a:p>
            <a:r>
              <a:rPr lang="en-US" dirty="0">
                <a:solidFill>
                  <a:srgbClr val="28884F"/>
                </a:solidFill>
              </a:rPr>
              <a:t>Mechanical Engineers</a:t>
            </a:r>
          </a:p>
          <a:p>
            <a:r>
              <a:rPr lang="en-US" dirty="0">
                <a:solidFill>
                  <a:srgbClr val="28884F"/>
                </a:solidFill>
              </a:rPr>
              <a:t>   - Ralph Brown</a:t>
            </a:r>
          </a:p>
          <a:p>
            <a:r>
              <a:rPr lang="en-US" dirty="0">
                <a:solidFill>
                  <a:srgbClr val="28884F"/>
                </a:solidFill>
              </a:rPr>
              <a:t>   - Bruce Miller (Safety)</a:t>
            </a:r>
          </a:p>
          <a:p>
            <a:r>
              <a:rPr lang="en-US" dirty="0">
                <a:solidFill>
                  <a:srgbClr val="28884F"/>
                </a:solidFill>
              </a:rPr>
              <a:t>   - Rahul Sharma</a:t>
            </a:r>
          </a:p>
          <a:p>
            <a:r>
              <a:rPr lang="en-US" dirty="0">
                <a:solidFill>
                  <a:srgbClr val="FF0000"/>
                </a:solidFill>
              </a:rPr>
              <a:t>Electrical Engineers</a:t>
            </a:r>
          </a:p>
          <a:p>
            <a:r>
              <a:rPr lang="en-US" dirty="0">
                <a:solidFill>
                  <a:srgbClr val="FF0000"/>
                </a:solidFill>
              </a:rPr>
              <a:t>   - Bob Sheets</a:t>
            </a:r>
          </a:p>
          <a:p>
            <a:r>
              <a:rPr lang="en-US" dirty="0">
                <a:solidFill>
                  <a:srgbClr val="FF0000"/>
                </a:solidFill>
              </a:rPr>
              <a:t>   - Dan </a:t>
            </a:r>
            <a:r>
              <a:rPr lang="en-US" dirty="0" err="1">
                <a:solidFill>
                  <a:srgbClr val="FF0000"/>
                </a:solidFill>
              </a:rPr>
              <a:t>Padrazo</a:t>
            </a:r>
            <a:endParaRPr lang="en-US" dirty="0">
              <a:solidFill>
                <a:srgbClr val="FF0000"/>
              </a:solidFill>
            </a:endParaRPr>
          </a:p>
          <a:p>
            <a:r>
              <a:rPr lang="en-US" dirty="0">
                <a:solidFill>
                  <a:srgbClr val="FF0000"/>
                </a:solidFill>
              </a:rPr>
              <a:t>   - Cero </a:t>
            </a:r>
            <a:r>
              <a:rPr lang="en-US" dirty="0" err="1">
                <a:solidFill>
                  <a:srgbClr val="FF0000"/>
                </a:solidFill>
              </a:rPr>
              <a:t>D’Augustino</a:t>
            </a:r>
            <a:endParaRPr lang="en-US" dirty="0">
              <a:solidFill>
                <a:srgbClr val="FF0000"/>
              </a:solidFill>
            </a:endParaRPr>
          </a:p>
          <a:p>
            <a:r>
              <a:rPr lang="en-US" dirty="0">
                <a:solidFill>
                  <a:srgbClr val="FF0000"/>
                </a:solidFill>
              </a:rPr>
              <a:t>   - Steve Valentino</a:t>
            </a:r>
          </a:p>
          <a:p>
            <a:r>
              <a:rPr lang="en-US" dirty="0">
                <a:solidFill>
                  <a:srgbClr val="28884F"/>
                </a:solidFill>
              </a:rPr>
              <a:t>Mechanical Techs</a:t>
            </a:r>
          </a:p>
          <a:p>
            <a:r>
              <a:rPr lang="en-US" dirty="0">
                <a:solidFill>
                  <a:srgbClr val="28884F"/>
                </a:solidFill>
              </a:rPr>
              <a:t>   - Dave Dayton</a:t>
            </a:r>
          </a:p>
          <a:p>
            <a:r>
              <a:rPr lang="en-US" dirty="0">
                <a:solidFill>
                  <a:srgbClr val="28884F"/>
                </a:solidFill>
              </a:rPr>
              <a:t>   - Tony </a:t>
            </a:r>
            <a:r>
              <a:rPr lang="en-US" dirty="0" err="1">
                <a:solidFill>
                  <a:srgbClr val="28884F"/>
                </a:solidFill>
              </a:rPr>
              <a:t>Krupien</a:t>
            </a:r>
            <a:endParaRPr lang="en-US" dirty="0">
              <a:solidFill>
                <a:srgbClr val="28884F"/>
              </a:solidFill>
            </a:endParaRPr>
          </a:p>
          <a:p>
            <a:r>
              <a:rPr lang="en-US" dirty="0">
                <a:solidFill>
                  <a:srgbClr val="28884F"/>
                </a:solidFill>
              </a:rPr>
              <a:t>   - Bob Soja</a:t>
            </a:r>
          </a:p>
          <a:p>
            <a:r>
              <a:rPr lang="en-US" dirty="0">
                <a:solidFill>
                  <a:srgbClr val="28884F"/>
                </a:solidFill>
              </a:rPr>
              <a:t>   - Ken Sexton</a:t>
            </a:r>
          </a:p>
          <a:p>
            <a:r>
              <a:rPr lang="en-US" dirty="0">
                <a:solidFill>
                  <a:srgbClr val="28884F"/>
                </a:solidFill>
              </a:rPr>
              <a:t>   - Greg Landon</a:t>
            </a:r>
          </a:p>
          <a:p>
            <a:r>
              <a:rPr lang="en-US" dirty="0">
                <a:solidFill>
                  <a:srgbClr val="FF0000"/>
                </a:solidFill>
              </a:rPr>
              <a:t>Electrical Techs (some evolved to Engineers)</a:t>
            </a:r>
          </a:p>
          <a:p>
            <a:r>
              <a:rPr lang="en-US" dirty="0">
                <a:solidFill>
                  <a:srgbClr val="FF0000"/>
                </a:solidFill>
              </a:rPr>
              <a:t>   - Phil Kuczewski</a:t>
            </a:r>
          </a:p>
          <a:p>
            <a:r>
              <a:rPr lang="en-US" dirty="0">
                <a:solidFill>
                  <a:srgbClr val="FF0000"/>
                </a:solidFill>
              </a:rPr>
              <a:t>   - Ken Asselta</a:t>
            </a:r>
          </a:p>
          <a:p>
            <a:r>
              <a:rPr lang="en-US" dirty="0">
                <a:solidFill>
                  <a:srgbClr val="FF0000"/>
                </a:solidFill>
              </a:rPr>
              <a:t>   - Tim </a:t>
            </a:r>
            <a:r>
              <a:rPr lang="en-US" dirty="0" err="1">
                <a:solidFill>
                  <a:srgbClr val="FF0000"/>
                </a:solidFill>
              </a:rPr>
              <a:t>Camardi</a:t>
            </a:r>
            <a:endParaRPr lang="en-US" dirty="0">
              <a:solidFill>
                <a:srgbClr val="FF0000"/>
              </a:solidFill>
            </a:endParaRPr>
          </a:p>
          <a:p>
            <a:r>
              <a:rPr lang="en-US" dirty="0">
                <a:solidFill>
                  <a:srgbClr val="FF0000"/>
                </a:solidFill>
              </a:rPr>
              <a:t>   - John Hammond</a:t>
            </a:r>
          </a:p>
          <a:p>
            <a:r>
              <a:rPr lang="en-US" dirty="0">
                <a:solidFill>
                  <a:srgbClr val="FF0000"/>
                </a:solidFill>
              </a:rPr>
              <a:t>   - Mike Capitola (</a:t>
            </a:r>
            <a:r>
              <a:rPr lang="en-US" dirty="0" err="1">
                <a:solidFill>
                  <a:srgbClr val="FF0000"/>
                </a:solidFill>
              </a:rPr>
              <a:t>Sp</a:t>
            </a:r>
            <a:r>
              <a:rPr lang="en-US" dirty="0">
                <a:solidFill>
                  <a:srgbClr val="FF0000"/>
                </a:solidFill>
              </a:rPr>
              <a:t>?)</a:t>
            </a:r>
          </a:p>
        </p:txBody>
      </p:sp>
      <p:pic>
        <p:nvPicPr>
          <p:cNvPr id="6" name="Picture 5">
            <a:extLst>
              <a:ext uri="{FF2B5EF4-FFF2-40B4-BE49-F238E27FC236}">
                <a16:creationId xmlns:a16="http://schemas.microsoft.com/office/drawing/2014/main" id="{DF75CD36-8C36-30A1-C86C-270592B1740F}"/>
              </a:ext>
            </a:extLst>
          </p:cNvPr>
          <p:cNvPicPr>
            <a:picLocks noChangeAspect="1"/>
          </p:cNvPicPr>
          <p:nvPr/>
        </p:nvPicPr>
        <p:blipFill>
          <a:blip r:embed="rId2"/>
          <a:stretch>
            <a:fillRect/>
          </a:stretch>
        </p:blipFill>
        <p:spPr>
          <a:xfrm>
            <a:off x="5099957" y="676765"/>
            <a:ext cx="3758078" cy="2880741"/>
          </a:xfrm>
          <a:prstGeom prst="rect">
            <a:avLst/>
          </a:prstGeom>
        </p:spPr>
      </p:pic>
      <p:sp>
        <p:nvSpPr>
          <p:cNvPr id="8" name="TextBox 7">
            <a:extLst>
              <a:ext uri="{FF2B5EF4-FFF2-40B4-BE49-F238E27FC236}">
                <a16:creationId xmlns:a16="http://schemas.microsoft.com/office/drawing/2014/main" id="{FEBBDB54-8DA9-CAC3-CE49-8B1A57B8C2B0}"/>
              </a:ext>
            </a:extLst>
          </p:cNvPr>
          <p:cNvSpPr txBox="1"/>
          <p:nvPr/>
        </p:nvSpPr>
        <p:spPr>
          <a:xfrm>
            <a:off x="4692996" y="3249729"/>
            <a:ext cx="4572000" cy="307777"/>
          </a:xfrm>
          <a:prstGeom prst="rect">
            <a:avLst/>
          </a:prstGeom>
          <a:noFill/>
        </p:spPr>
        <p:txBody>
          <a:bodyPr wrap="square">
            <a:spAutoFit/>
          </a:bodyPr>
          <a:lstStyle/>
          <a:p>
            <a:pPr algn="ctr"/>
            <a:r>
              <a:rPr lang="en-US" sz="1400" b="0" dirty="0">
                <a:solidFill>
                  <a:srgbClr val="FFFFFF"/>
                </a:solidFill>
              </a:rPr>
              <a:t>All “Thumbs Up” after successful Installation</a:t>
            </a:r>
          </a:p>
        </p:txBody>
      </p:sp>
      <p:sp>
        <p:nvSpPr>
          <p:cNvPr id="9" name="TextBox 8">
            <a:extLst>
              <a:ext uri="{FF2B5EF4-FFF2-40B4-BE49-F238E27FC236}">
                <a16:creationId xmlns:a16="http://schemas.microsoft.com/office/drawing/2014/main" id="{E7F3F1A6-41AF-E34B-E382-7CEC029DADC1}"/>
              </a:ext>
            </a:extLst>
          </p:cNvPr>
          <p:cNvSpPr txBox="1"/>
          <p:nvPr/>
        </p:nvSpPr>
        <p:spPr>
          <a:xfrm>
            <a:off x="5275800" y="3707842"/>
            <a:ext cx="3582235" cy="2308324"/>
          </a:xfrm>
          <a:prstGeom prst="rect">
            <a:avLst/>
          </a:prstGeom>
          <a:noFill/>
        </p:spPr>
        <p:txBody>
          <a:bodyPr wrap="square" rtlCol="0">
            <a:spAutoFit/>
          </a:bodyPr>
          <a:lstStyle/>
          <a:p>
            <a:r>
              <a:rPr lang="en-US" dirty="0">
                <a:solidFill>
                  <a:srgbClr val="28884F"/>
                </a:solidFill>
              </a:rPr>
              <a:t>Ops Leaders/Coordinators</a:t>
            </a:r>
          </a:p>
          <a:p>
            <a:r>
              <a:rPr lang="en-US" dirty="0">
                <a:solidFill>
                  <a:srgbClr val="28884F"/>
                </a:solidFill>
              </a:rPr>
              <a:t>   - Howard Wieman (</a:t>
            </a:r>
            <a:r>
              <a:rPr lang="en-US" dirty="0" err="1">
                <a:solidFill>
                  <a:srgbClr val="28884F"/>
                </a:solidFill>
              </a:rPr>
              <a:t>Commis</a:t>
            </a:r>
            <a:r>
              <a:rPr lang="en-US" dirty="0">
                <a:solidFill>
                  <a:srgbClr val="28884F"/>
                </a:solidFill>
              </a:rPr>
              <a:t>.)</a:t>
            </a:r>
          </a:p>
          <a:p>
            <a:r>
              <a:rPr lang="en-US" dirty="0">
                <a:solidFill>
                  <a:srgbClr val="28884F"/>
                </a:solidFill>
              </a:rPr>
              <a:t>   - Bill Christie</a:t>
            </a:r>
          </a:p>
          <a:p>
            <a:r>
              <a:rPr lang="en-US" dirty="0">
                <a:solidFill>
                  <a:srgbClr val="28884F"/>
                </a:solidFill>
              </a:rPr>
              <a:t>   - J.H. Lee</a:t>
            </a:r>
          </a:p>
          <a:p>
            <a:r>
              <a:rPr lang="en-US" dirty="0">
                <a:solidFill>
                  <a:srgbClr val="28884F"/>
                </a:solidFill>
              </a:rPr>
              <a:t>   - Prasanth Shanmuganathan</a:t>
            </a:r>
          </a:p>
          <a:p>
            <a:r>
              <a:rPr lang="en-US" dirty="0">
                <a:solidFill>
                  <a:srgbClr val="28884F"/>
                </a:solidFill>
              </a:rPr>
              <a:t>   - </a:t>
            </a:r>
            <a:r>
              <a:rPr lang="en-US" dirty="0" err="1">
                <a:solidFill>
                  <a:srgbClr val="28884F"/>
                </a:solidFill>
              </a:rPr>
              <a:t>Zhangbu</a:t>
            </a:r>
            <a:r>
              <a:rPr lang="en-US" dirty="0">
                <a:solidFill>
                  <a:srgbClr val="28884F"/>
                </a:solidFill>
              </a:rPr>
              <a:t> Xu</a:t>
            </a:r>
          </a:p>
          <a:p>
            <a:r>
              <a:rPr lang="en-US" dirty="0">
                <a:solidFill>
                  <a:srgbClr val="28884F"/>
                </a:solidFill>
              </a:rPr>
              <a:t>   - Lijuan Ruan</a:t>
            </a:r>
          </a:p>
          <a:p>
            <a:r>
              <a:rPr lang="en-US" dirty="0">
                <a:solidFill>
                  <a:srgbClr val="28884F"/>
                </a:solidFill>
              </a:rPr>
              <a:t>   - Robert Pak (Liaison/Safety)</a:t>
            </a:r>
          </a:p>
        </p:txBody>
      </p:sp>
    </p:spTree>
    <p:extLst>
      <p:ext uri="{BB962C8B-B14F-4D97-AF65-F5344CB8AC3E}">
        <p14:creationId xmlns:p14="http://schemas.microsoft.com/office/powerpoint/2010/main" val="2406760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BC262-F684-21A6-5673-CE7ABDEFE440}"/>
              </a:ext>
            </a:extLst>
          </p:cNvPr>
          <p:cNvSpPr>
            <a:spLocks noGrp="1"/>
          </p:cNvSpPr>
          <p:nvPr>
            <p:ph type="sldNum" sz="quarter" idx="12"/>
          </p:nvPr>
        </p:nvSpPr>
        <p:spPr/>
        <p:txBody>
          <a:bodyPr/>
          <a:lstStyle/>
          <a:p>
            <a:fld id="{A0A6B1D2-9F4A-4487-A4FC-D9A9DF316B44}" type="slidenum">
              <a:rPr lang="en-US" smtClean="0"/>
              <a:t>11</a:t>
            </a:fld>
            <a:endParaRPr lang="en-US"/>
          </a:p>
        </p:txBody>
      </p:sp>
      <p:sp>
        <p:nvSpPr>
          <p:cNvPr id="5" name="TextBox 4">
            <a:extLst>
              <a:ext uri="{FF2B5EF4-FFF2-40B4-BE49-F238E27FC236}">
                <a16:creationId xmlns:a16="http://schemas.microsoft.com/office/drawing/2014/main" id="{D08B1AF1-C3CD-3C47-A1FE-0A37CF5BF57E}"/>
              </a:ext>
            </a:extLst>
          </p:cNvPr>
          <p:cNvSpPr txBox="1"/>
          <p:nvPr/>
        </p:nvSpPr>
        <p:spPr>
          <a:xfrm>
            <a:off x="1215851" y="162001"/>
            <a:ext cx="6481186" cy="461665"/>
          </a:xfrm>
          <a:prstGeom prst="rect">
            <a:avLst/>
          </a:prstGeom>
          <a:noFill/>
        </p:spPr>
        <p:txBody>
          <a:bodyPr wrap="square">
            <a:spAutoFit/>
          </a:bodyPr>
          <a:lstStyle/>
          <a:p>
            <a:r>
              <a:rPr lang="en-US" sz="2400" dirty="0">
                <a:solidFill>
                  <a:srgbClr val="0000FF"/>
                </a:solidFill>
              </a:rPr>
              <a:t>People who supported STAR Operations (3)</a:t>
            </a:r>
          </a:p>
        </p:txBody>
      </p:sp>
      <p:sp>
        <p:nvSpPr>
          <p:cNvPr id="7" name="TextBox 6">
            <a:extLst>
              <a:ext uri="{FF2B5EF4-FFF2-40B4-BE49-F238E27FC236}">
                <a16:creationId xmlns:a16="http://schemas.microsoft.com/office/drawing/2014/main" id="{EDF56137-7414-E5F8-BD46-C8917D434932}"/>
              </a:ext>
            </a:extLst>
          </p:cNvPr>
          <p:cNvSpPr txBox="1"/>
          <p:nvPr/>
        </p:nvSpPr>
        <p:spPr>
          <a:xfrm>
            <a:off x="542611" y="573426"/>
            <a:ext cx="3778180" cy="5909310"/>
          </a:xfrm>
          <a:prstGeom prst="rect">
            <a:avLst/>
          </a:prstGeom>
          <a:noFill/>
        </p:spPr>
        <p:txBody>
          <a:bodyPr wrap="square" rtlCol="0">
            <a:spAutoFit/>
          </a:bodyPr>
          <a:lstStyle/>
          <a:p>
            <a:r>
              <a:rPr lang="en-US" dirty="0">
                <a:solidFill>
                  <a:srgbClr val="FF0000"/>
                </a:solidFill>
              </a:rPr>
              <a:t>Subsystem Leaders and Experts:</a:t>
            </a:r>
          </a:p>
          <a:p>
            <a:r>
              <a:rPr lang="en-US" dirty="0">
                <a:solidFill>
                  <a:srgbClr val="28884F"/>
                </a:solidFill>
              </a:rPr>
              <a:t>Global Interlocks</a:t>
            </a:r>
          </a:p>
          <a:p>
            <a:r>
              <a:rPr lang="en-US" dirty="0">
                <a:solidFill>
                  <a:srgbClr val="28884F"/>
                </a:solidFill>
              </a:rPr>
              <a:t>  - Bill Christie</a:t>
            </a:r>
          </a:p>
          <a:p>
            <a:r>
              <a:rPr lang="en-US" dirty="0">
                <a:solidFill>
                  <a:srgbClr val="28884F"/>
                </a:solidFill>
              </a:rPr>
              <a:t>  - Bob Soja</a:t>
            </a:r>
          </a:p>
          <a:p>
            <a:r>
              <a:rPr lang="en-US" dirty="0">
                <a:solidFill>
                  <a:srgbClr val="28884F"/>
                </a:solidFill>
              </a:rPr>
              <a:t>  - Ralph Brown</a:t>
            </a:r>
          </a:p>
          <a:p>
            <a:r>
              <a:rPr lang="en-US" dirty="0">
                <a:solidFill>
                  <a:srgbClr val="28884F"/>
                </a:solidFill>
              </a:rPr>
              <a:t>  - Alexei Lebedev</a:t>
            </a:r>
          </a:p>
          <a:p>
            <a:r>
              <a:rPr lang="en-US" dirty="0">
                <a:solidFill>
                  <a:srgbClr val="28884F"/>
                </a:solidFill>
              </a:rPr>
              <a:t>  - Jim Thomas</a:t>
            </a:r>
          </a:p>
          <a:p>
            <a:r>
              <a:rPr lang="en-US" dirty="0">
                <a:solidFill>
                  <a:srgbClr val="28884F"/>
                </a:solidFill>
              </a:rPr>
              <a:t>  - Prasanth</a:t>
            </a:r>
            <a:r>
              <a:rPr lang="en-US" dirty="0"/>
              <a:t> </a:t>
            </a:r>
            <a:r>
              <a:rPr lang="en-US" dirty="0">
                <a:solidFill>
                  <a:srgbClr val="28884F"/>
                </a:solidFill>
              </a:rPr>
              <a:t>Shanmuganathan</a:t>
            </a:r>
          </a:p>
          <a:p>
            <a:r>
              <a:rPr lang="en-US" dirty="0">
                <a:solidFill>
                  <a:srgbClr val="28884F"/>
                </a:solidFill>
              </a:rPr>
              <a:t>  - Jeff Landgraf</a:t>
            </a:r>
          </a:p>
          <a:p>
            <a:r>
              <a:rPr lang="en-US" dirty="0">
                <a:solidFill>
                  <a:srgbClr val="28884F"/>
                </a:solidFill>
              </a:rPr>
              <a:t>  - Robert Pak</a:t>
            </a:r>
          </a:p>
          <a:p>
            <a:r>
              <a:rPr lang="en-US" dirty="0">
                <a:solidFill>
                  <a:srgbClr val="FF0000"/>
                </a:solidFill>
              </a:rPr>
              <a:t>Magnet</a:t>
            </a:r>
          </a:p>
          <a:p>
            <a:r>
              <a:rPr lang="en-US" dirty="0">
                <a:solidFill>
                  <a:srgbClr val="FF0000"/>
                </a:solidFill>
              </a:rPr>
              <a:t>  - Ken Foley</a:t>
            </a:r>
          </a:p>
          <a:p>
            <a:r>
              <a:rPr lang="en-US" dirty="0">
                <a:solidFill>
                  <a:srgbClr val="FF0000"/>
                </a:solidFill>
              </a:rPr>
              <a:t>  - Ron Longacre</a:t>
            </a:r>
          </a:p>
          <a:p>
            <a:r>
              <a:rPr lang="en-US" dirty="0">
                <a:solidFill>
                  <a:srgbClr val="FF0000"/>
                </a:solidFill>
              </a:rPr>
              <a:t>  - Bill Christie</a:t>
            </a:r>
          </a:p>
          <a:p>
            <a:r>
              <a:rPr lang="en-US" dirty="0">
                <a:solidFill>
                  <a:srgbClr val="FF0000"/>
                </a:solidFill>
              </a:rPr>
              <a:t>  - Robert Pak</a:t>
            </a:r>
          </a:p>
          <a:p>
            <a:r>
              <a:rPr lang="en-US" dirty="0">
                <a:solidFill>
                  <a:srgbClr val="FF0000"/>
                </a:solidFill>
              </a:rPr>
              <a:t>  - Prasanth Shanmuganathan</a:t>
            </a:r>
          </a:p>
          <a:p>
            <a:r>
              <a:rPr lang="en-US" dirty="0">
                <a:solidFill>
                  <a:srgbClr val="28884F"/>
                </a:solidFill>
              </a:rPr>
              <a:t>DAQ and Run Time Systems</a:t>
            </a:r>
          </a:p>
          <a:p>
            <a:r>
              <a:rPr lang="en-US" dirty="0">
                <a:solidFill>
                  <a:srgbClr val="28884F"/>
                </a:solidFill>
              </a:rPr>
              <a:t>   - Mike Levine</a:t>
            </a:r>
          </a:p>
          <a:p>
            <a:r>
              <a:rPr lang="en-US" dirty="0">
                <a:solidFill>
                  <a:srgbClr val="28884F"/>
                </a:solidFill>
              </a:rPr>
              <a:t>   - Tonko </a:t>
            </a:r>
            <a:r>
              <a:rPr lang="en-US" dirty="0" err="1">
                <a:solidFill>
                  <a:srgbClr val="28884F"/>
                </a:solidFill>
              </a:rPr>
              <a:t>Ljubicic</a:t>
            </a:r>
            <a:endParaRPr lang="en-US" dirty="0">
              <a:solidFill>
                <a:srgbClr val="28884F"/>
              </a:solidFill>
            </a:endParaRPr>
          </a:p>
          <a:p>
            <a:r>
              <a:rPr lang="en-US" dirty="0">
                <a:solidFill>
                  <a:srgbClr val="28884F"/>
                </a:solidFill>
              </a:rPr>
              <a:t>   - Jeff Landgraf</a:t>
            </a:r>
          </a:p>
          <a:p>
            <a:endParaRPr lang="en-US" dirty="0"/>
          </a:p>
        </p:txBody>
      </p:sp>
      <p:sp>
        <p:nvSpPr>
          <p:cNvPr id="8" name="TextBox 7">
            <a:extLst>
              <a:ext uri="{FF2B5EF4-FFF2-40B4-BE49-F238E27FC236}">
                <a16:creationId xmlns:a16="http://schemas.microsoft.com/office/drawing/2014/main" id="{1770F91D-1C17-1D2E-615A-6AE5A98F801F}"/>
              </a:ext>
            </a:extLst>
          </p:cNvPr>
          <p:cNvSpPr txBox="1"/>
          <p:nvPr/>
        </p:nvSpPr>
        <p:spPr>
          <a:xfrm>
            <a:off x="4572000" y="563580"/>
            <a:ext cx="4471516" cy="5909310"/>
          </a:xfrm>
          <a:prstGeom prst="rect">
            <a:avLst/>
          </a:prstGeom>
          <a:noFill/>
        </p:spPr>
        <p:txBody>
          <a:bodyPr wrap="square" rtlCol="0">
            <a:spAutoFit/>
          </a:bodyPr>
          <a:lstStyle/>
          <a:p>
            <a:r>
              <a:rPr lang="en-US" dirty="0">
                <a:solidFill>
                  <a:srgbClr val="FF0000"/>
                </a:solidFill>
              </a:rPr>
              <a:t>TPC/</a:t>
            </a:r>
            <a:r>
              <a:rPr lang="en-US" dirty="0" err="1">
                <a:solidFill>
                  <a:srgbClr val="FF0000"/>
                </a:solidFill>
              </a:rPr>
              <a:t>iTPC</a:t>
            </a:r>
            <a:r>
              <a:rPr lang="en-US" dirty="0">
                <a:solidFill>
                  <a:srgbClr val="FF0000"/>
                </a:solidFill>
              </a:rPr>
              <a:t> &amp; TPC Gas</a:t>
            </a:r>
          </a:p>
          <a:p>
            <a:r>
              <a:rPr lang="en-US" dirty="0">
                <a:solidFill>
                  <a:srgbClr val="FF0000"/>
                </a:solidFill>
              </a:rPr>
              <a:t>  - Howard Wieman</a:t>
            </a:r>
          </a:p>
          <a:p>
            <a:r>
              <a:rPr lang="en-US" dirty="0">
                <a:solidFill>
                  <a:srgbClr val="FF0000"/>
                </a:solidFill>
              </a:rPr>
              <a:t>  - Blair Stringfellow</a:t>
            </a:r>
          </a:p>
          <a:p>
            <a:r>
              <a:rPr lang="en-US" dirty="0">
                <a:solidFill>
                  <a:srgbClr val="FF0000"/>
                </a:solidFill>
              </a:rPr>
              <a:t>  - Alexei Lebedev</a:t>
            </a:r>
          </a:p>
          <a:p>
            <a:r>
              <a:rPr lang="en-US" dirty="0">
                <a:solidFill>
                  <a:srgbClr val="FF0000"/>
                </a:solidFill>
              </a:rPr>
              <a:t>  - Jim Thomas</a:t>
            </a:r>
          </a:p>
          <a:p>
            <a:r>
              <a:rPr lang="en-US" dirty="0">
                <a:solidFill>
                  <a:srgbClr val="FF0000"/>
                </a:solidFill>
              </a:rPr>
              <a:t>  - Leonid </a:t>
            </a:r>
            <a:r>
              <a:rPr lang="en-US" dirty="0" err="1">
                <a:solidFill>
                  <a:srgbClr val="FF0000"/>
                </a:solidFill>
              </a:rPr>
              <a:t>Kotchenda</a:t>
            </a:r>
            <a:endParaRPr lang="en-US" dirty="0">
              <a:solidFill>
                <a:srgbClr val="FF0000"/>
              </a:solidFill>
            </a:endParaRPr>
          </a:p>
          <a:p>
            <a:r>
              <a:rPr lang="en-US" dirty="0">
                <a:solidFill>
                  <a:srgbClr val="FF0000"/>
                </a:solidFill>
              </a:rPr>
              <a:t>  - Peter Kratchov</a:t>
            </a:r>
          </a:p>
          <a:p>
            <a:r>
              <a:rPr lang="en-US" dirty="0">
                <a:solidFill>
                  <a:srgbClr val="FF0000"/>
                </a:solidFill>
              </a:rPr>
              <a:t>  - Wayne Betts</a:t>
            </a:r>
          </a:p>
          <a:p>
            <a:r>
              <a:rPr lang="en-US" dirty="0">
                <a:solidFill>
                  <a:srgbClr val="FF0000"/>
                </a:solidFill>
              </a:rPr>
              <a:t>  - Dana Beavis</a:t>
            </a:r>
          </a:p>
          <a:p>
            <a:r>
              <a:rPr lang="en-US" dirty="0">
                <a:solidFill>
                  <a:srgbClr val="FF0000"/>
                </a:solidFill>
              </a:rPr>
              <a:t>  - Prasanth Shanmuganathan</a:t>
            </a:r>
          </a:p>
          <a:p>
            <a:r>
              <a:rPr lang="en-US" dirty="0">
                <a:solidFill>
                  <a:srgbClr val="28884F"/>
                </a:solidFill>
              </a:rPr>
              <a:t>Trigger</a:t>
            </a:r>
          </a:p>
          <a:p>
            <a:r>
              <a:rPr lang="en-US" dirty="0">
                <a:solidFill>
                  <a:srgbClr val="28884F"/>
                </a:solidFill>
              </a:rPr>
              <a:t>  - Hank Crawford</a:t>
            </a:r>
          </a:p>
          <a:p>
            <a:r>
              <a:rPr lang="en-US" dirty="0">
                <a:solidFill>
                  <a:srgbClr val="28884F"/>
                </a:solidFill>
              </a:rPr>
              <a:t>  - Jack Engelage</a:t>
            </a:r>
          </a:p>
          <a:p>
            <a:r>
              <a:rPr lang="en-US" dirty="0">
                <a:solidFill>
                  <a:srgbClr val="28884F"/>
                </a:solidFill>
              </a:rPr>
              <a:t>  - John Nelson</a:t>
            </a:r>
          </a:p>
          <a:p>
            <a:r>
              <a:rPr lang="en-US" dirty="0">
                <a:solidFill>
                  <a:srgbClr val="28884F"/>
                </a:solidFill>
              </a:rPr>
              <a:t>  - Eleanor Judd</a:t>
            </a:r>
          </a:p>
          <a:p>
            <a:r>
              <a:rPr lang="en-US" dirty="0">
                <a:solidFill>
                  <a:srgbClr val="28884F"/>
                </a:solidFill>
              </a:rPr>
              <a:t>  - Zoran Milosevich</a:t>
            </a:r>
          </a:p>
          <a:p>
            <a:r>
              <a:rPr lang="en-US" dirty="0">
                <a:solidFill>
                  <a:srgbClr val="28884F"/>
                </a:solidFill>
              </a:rPr>
              <a:t>  - Chris Perkins</a:t>
            </a:r>
          </a:p>
          <a:p>
            <a:r>
              <a:rPr lang="en-US" dirty="0">
                <a:solidFill>
                  <a:srgbClr val="28884F"/>
                </a:solidFill>
              </a:rPr>
              <a:t>  - Mort Kaplan</a:t>
            </a:r>
          </a:p>
          <a:p>
            <a:r>
              <a:rPr lang="en-US" dirty="0">
                <a:solidFill>
                  <a:srgbClr val="28884F"/>
                </a:solidFill>
              </a:rPr>
              <a:t>  - Gerard Visser</a:t>
            </a:r>
          </a:p>
          <a:p>
            <a:r>
              <a:rPr lang="en-US" dirty="0">
                <a:solidFill>
                  <a:srgbClr val="28884F"/>
                </a:solidFill>
              </a:rPr>
              <a:t>  - John Mitchell</a:t>
            </a:r>
          </a:p>
          <a:p>
            <a:r>
              <a:rPr lang="en-US" dirty="0">
                <a:solidFill>
                  <a:srgbClr val="28884F"/>
                </a:solidFill>
              </a:rPr>
              <a:t>  - One more from Carnegie Mellon (?)</a:t>
            </a:r>
          </a:p>
        </p:txBody>
      </p:sp>
    </p:spTree>
    <p:extLst>
      <p:ext uri="{BB962C8B-B14F-4D97-AF65-F5344CB8AC3E}">
        <p14:creationId xmlns:p14="http://schemas.microsoft.com/office/powerpoint/2010/main" val="2289321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303E0-DDB5-B5AA-15BD-1BE541C28ED9}"/>
              </a:ext>
            </a:extLst>
          </p:cNvPr>
          <p:cNvSpPr>
            <a:spLocks noGrp="1"/>
          </p:cNvSpPr>
          <p:nvPr>
            <p:ph type="sldNum" sz="quarter" idx="12"/>
          </p:nvPr>
        </p:nvSpPr>
        <p:spPr/>
        <p:txBody>
          <a:bodyPr/>
          <a:lstStyle/>
          <a:p>
            <a:fld id="{A0A6B1D2-9F4A-4487-A4FC-D9A9DF316B44}" type="slidenum">
              <a:rPr lang="en-US" smtClean="0"/>
              <a:t>12</a:t>
            </a:fld>
            <a:endParaRPr lang="en-US"/>
          </a:p>
        </p:txBody>
      </p:sp>
      <p:sp>
        <p:nvSpPr>
          <p:cNvPr id="6" name="TextBox 5">
            <a:extLst>
              <a:ext uri="{FF2B5EF4-FFF2-40B4-BE49-F238E27FC236}">
                <a16:creationId xmlns:a16="http://schemas.microsoft.com/office/drawing/2014/main" id="{52303627-6782-77FD-CD91-4FE9FB516A2F}"/>
              </a:ext>
            </a:extLst>
          </p:cNvPr>
          <p:cNvSpPr txBox="1"/>
          <p:nvPr/>
        </p:nvSpPr>
        <p:spPr>
          <a:xfrm>
            <a:off x="1168121" y="103890"/>
            <a:ext cx="6466114" cy="461665"/>
          </a:xfrm>
          <a:prstGeom prst="rect">
            <a:avLst/>
          </a:prstGeom>
          <a:noFill/>
        </p:spPr>
        <p:txBody>
          <a:bodyPr wrap="square">
            <a:spAutoFit/>
          </a:bodyPr>
          <a:lstStyle/>
          <a:p>
            <a:r>
              <a:rPr lang="en-US" sz="2400" dirty="0">
                <a:solidFill>
                  <a:srgbClr val="0000FF"/>
                </a:solidFill>
              </a:rPr>
              <a:t>People who supported STAR Operations (4)</a:t>
            </a:r>
          </a:p>
        </p:txBody>
      </p:sp>
      <p:sp>
        <p:nvSpPr>
          <p:cNvPr id="7" name="TextBox 6">
            <a:extLst>
              <a:ext uri="{FF2B5EF4-FFF2-40B4-BE49-F238E27FC236}">
                <a16:creationId xmlns:a16="http://schemas.microsoft.com/office/drawing/2014/main" id="{7D3D336F-9443-8974-1DBE-232924D22AEF}"/>
              </a:ext>
            </a:extLst>
          </p:cNvPr>
          <p:cNvSpPr txBox="1"/>
          <p:nvPr/>
        </p:nvSpPr>
        <p:spPr>
          <a:xfrm>
            <a:off x="1168121" y="570648"/>
            <a:ext cx="3788229" cy="6186309"/>
          </a:xfrm>
          <a:prstGeom prst="rect">
            <a:avLst/>
          </a:prstGeom>
          <a:noFill/>
        </p:spPr>
        <p:txBody>
          <a:bodyPr wrap="square" rtlCol="0">
            <a:spAutoFit/>
          </a:bodyPr>
          <a:lstStyle/>
          <a:p>
            <a:r>
              <a:rPr lang="en-US" dirty="0">
                <a:solidFill>
                  <a:srgbClr val="28884F"/>
                </a:solidFill>
              </a:rPr>
              <a:t>BBC</a:t>
            </a:r>
          </a:p>
          <a:p>
            <a:r>
              <a:rPr lang="en-US" dirty="0">
                <a:solidFill>
                  <a:srgbClr val="28884F"/>
                </a:solidFill>
              </a:rPr>
              <a:t>  - Les Bland</a:t>
            </a:r>
          </a:p>
          <a:p>
            <a:r>
              <a:rPr lang="en-US" dirty="0">
                <a:solidFill>
                  <a:srgbClr val="28884F"/>
                </a:solidFill>
              </a:rPr>
              <a:t>  - Akio Ogawa</a:t>
            </a:r>
          </a:p>
          <a:p>
            <a:r>
              <a:rPr lang="en-US" dirty="0">
                <a:solidFill>
                  <a:srgbClr val="28884F"/>
                </a:solidFill>
              </a:rPr>
              <a:t>  - Andrew Gordon</a:t>
            </a:r>
          </a:p>
          <a:p>
            <a:r>
              <a:rPr lang="en-US" dirty="0">
                <a:solidFill>
                  <a:srgbClr val="FF0000"/>
                </a:solidFill>
              </a:rPr>
              <a:t>ZDC</a:t>
            </a:r>
          </a:p>
          <a:p>
            <a:r>
              <a:rPr lang="en-US" dirty="0">
                <a:solidFill>
                  <a:srgbClr val="FF0000"/>
                </a:solidFill>
              </a:rPr>
              <a:t>  - Bill Christie</a:t>
            </a:r>
          </a:p>
          <a:p>
            <a:r>
              <a:rPr lang="en-US" dirty="0">
                <a:solidFill>
                  <a:srgbClr val="FF0000"/>
                </a:solidFill>
              </a:rPr>
              <a:t>  - </a:t>
            </a:r>
            <a:r>
              <a:rPr lang="en-US" dirty="0" err="1">
                <a:solidFill>
                  <a:srgbClr val="FF0000"/>
                </a:solidFill>
              </a:rPr>
              <a:t>Zhangbu</a:t>
            </a:r>
            <a:r>
              <a:rPr lang="en-US" dirty="0">
                <a:solidFill>
                  <a:srgbClr val="FF0000"/>
                </a:solidFill>
              </a:rPr>
              <a:t> Xu</a:t>
            </a:r>
          </a:p>
          <a:p>
            <a:r>
              <a:rPr lang="en-US" dirty="0">
                <a:solidFill>
                  <a:srgbClr val="FF0000"/>
                </a:solidFill>
              </a:rPr>
              <a:t>  - </a:t>
            </a:r>
            <a:r>
              <a:rPr lang="en-US" dirty="0" err="1">
                <a:solidFill>
                  <a:srgbClr val="FF0000"/>
                </a:solidFill>
              </a:rPr>
              <a:t>Aihong</a:t>
            </a:r>
            <a:r>
              <a:rPr lang="en-US" dirty="0">
                <a:solidFill>
                  <a:srgbClr val="FF0000"/>
                </a:solidFill>
              </a:rPr>
              <a:t> Tang</a:t>
            </a:r>
          </a:p>
          <a:p>
            <a:r>
              <a:rPr lang="en-US" dirty="0">
                <a:solidFill>
                  <a:srgbClr val="FF0000"/>
                </a:solidFill>
              </a:rPr>
              <a:t>  - Yuhui Zhu</a:t>
            </a:r>
          </a:p>
          <a:p>
            <a:r>
              <a:rPr lang="en-US" dirty="0">
                <a:solidFill>
                  <a:srgbClr val="FF0000"/>
                </a:solidFill>
              </a:rPr>
              <a:t>  - Miroslav Simko</a:t>
            </a:r>
          </a:p>
          <a:p>
            <a:r>
              <a:rPr lang="en-US" dirty="0">
                <a:solidFill>
                  <a:srgbClr val="FF0000"/>
                </a:solidFill>
              </a:rPr>
              <a:t>  - Akio Ogawa</a:t>
            </a:r>
          </a:p>
          <a:p>
            <a:r>
              <a:rPr lang="en-US" dirty="0">
                <a:solidFill>
                  <a:srgbClr val="FF0000"/>
                </a:solidFill>
              </a:rPr>
              <a:t>  - Jacob Ceska</a:t>
            </a:r>
          </a:p>
          <a:p>
            <a:r>
              <a:rPr lang="en-US" dirty="0">
                <a:solidFill>
                  <a:srgbClr val="28884F"/>
                </a:solidFill>
              </a:rPr>
              <a:t>Slow Controls</a:t>
            </a:r>
          </a:p>
          <a:p>
            <a:r>
              <a:rPr lang="en-US" dirty="0">
                <a:solidFill>
                  <a:srgbClr val="28884F"/>
                </a:solidFill>
              </a:rPr>
              <a:t>  - Mike Cherney</a:t>
            </a:r>
          </a:p>
          <a:p>
            <a:r>
              <a:rPr lang="en-US" dirty="0">
                <a:solidFill>
                  <a:srgbClr val="28884F"/>
                </a:solidFill>
              </a:rPr>
              <a:t>  - Father McShane</a:t>
            </a:r>
          </a:p>
          <a:p>
            <a:r>
              <a:rPr lang="en-US" dirty="0">
                <a:solidFill>
                  <a:srgbClr val="28884F"/>
                </a:solidFill>
              </a:rPr>
              <a:t>  - Dennis Reichhold</a:t>
            </a:r>
          </a:p>
          <a:p>
            <a:r>
              <a:rPr lang="en-US" dirty="0">
                <a:solidFill>
                  <a:srgbClr val="28884F"/>
                </a:solidFill>
              </a:rPr>
              <a:t>  - Bill Waggoner</a:t>
            </a:r>
          </a:p>
          <a:p>
            <a:r>
              <a:rPr lang="en-US" dirty="0">
                <a:solidFill>
                  <a:srgbClr val="28884F"/>
                </a:solidFill>
              </a:rPr>
              <a:t>  - Yuri </a:t>
            </a:r>
            <a:r>
              <a:rPr lang="en-US" dirty="0" err="1">
                <a:solidFill>
                  <a:srgbClr val="28884F"/>
                </a:solidFill>
              </a:rPr>
              <a:t>Gorunov</a:t>
            </a:r>
            <a:endParaRPr lang="en-US" dirty="0">
              <a:solidFill>
                <a:srgbClr val="28884F"/>
              </a:solidFill>
            </a:endParaRPr>
          </a:p>
          <a:p>
            <a:r>
              <a:rPr lang="en-US" dirty="0">
                <a:solidFill>
                  <a:srgbClr val="28884F"/>
                </a:solidFill>
              </a:rPr>
              <a:t>  - James Ross</a:t>
            </a:r>
          </a:p>
          <a:p>
            <a:r>
              <a:rPr lang="en-US" dirty="0">
                <a:solidFill>
                  <a:srgbClr val="28884F"/>
                </a:solidFill>
              </a:rPr>
              <a:t>  - Jaroslav Adam</a:t>
            </a:r>
          </a:p>
          <a:p>
            <a:r>
              <a:rPr lang="en-US" dirty="0">
                <a:solidFill>
                  <a:srgbClr val="28884F"/>
                </a:solidFill>
              </a:rPr>
              <a:t>  - </a:t>
            </a:r>
            <a:r>
              <a:rPr lang="en-US" dirty="0" err="1">
                <a:solidFill>
                  <a:srgbClr val="28884F"/>
                </a:solidFill>
              </a:rPr>
              <a:t>Chanaka</a:t>
            </a:r>
            <a:r>
              <a:rPr lang="en-US" dirty="0">
                <a:solidFill>
                  <a:srgbClr val="28884F"/>
                </a:solidFill>
              </a:rPr>
              <a:t> De Silva</a:t>
            </a:r>
          </a:p>
          <a:p>
            <a:r>
              <a:rPr lang="en-US" dirty="0">
                <a:solidFill>
                  <a:srgbClr val="28884F"/>
                </a:solidFill>
              </a:rPr>
              <a:t>  - David </a:t>
            </a:r>
            <a:r>
              <a:rPr lang="en-US" dirty="0" err="1">
                <a:solidFill>
                  <a:srgbClr val="28884F"/>
                </a:solidFill>
              </a:rPr>
              <a:t>Thlusty</a:t>
            </a:r>
            <a:endParaRPr lang="en-US" dirty="0">
              <a:solidFill>
                <a:srgbClr val="28884F"/>
              </a:solidFill>
            </a:endParaRPr>
          </a:p>
        </p:txBody>
      </p:sp>
      <p:sp>
        <p:nvSpPr>
          <p:cNvPr id="8" name="TextBox 7">
            <a:extLst>
              <a:ext uri="{FF2B5EF4-FFF2-40B4-BE49-F238E27FC236}">
                <a16:creationId xmlns:a16="http://schemas.microsoft.com/office/drawing/2014/main" id="{A92F2682-F7A1-3694-AFA9-93A828C20A3E}"/>
              </a:ext>
            </a:extLst>
          </p:cNvPr>
          <p:cNvSpPr txBox="1"/>
          <p:nvPr/>
        </p:nvSpPr>
        <p:spPr>
          <a:xfrm>
            <a:off x="4828839" y="565555"/>
            <a:ext cx="3647551" cy="5355312"/>
          </a:xfrm>
          <a:prstGeom prst="rect">
            <a:avLst/>
          </a:prstGeom>
          <a:noFill/>
        </p:spPr>
        <p:txBody>
          <a:bodyPr wrap="square" rtlCol="0">
            <a:spAutoFit/>
          </a:bodyPr>
          <a:lstStyle/>
          <a:p>
            <a:r>
              <a:rPr lang="en-US" dirty="0">
                <a:solidFill>
                  <a:srgbClr val="FF0000"/>
                </a:solidFill>
              </a:rPr>
              <a:t>BEMC</a:t>
            </a:r>
          </a:p>
          <a:p>
            <a:r>
              <a:rPr lang="en-US" dirty="0">
                <a:solidFill>
                  <a:srgbClr val="FF0000"/>
                </a:solidFill>
              </a:rPr>
              <a:t>  - Tom Cormier</a:t>
            </a:r>
          </a:p>
          <a:p>
            <a:r>
              <a:rPr lang="en-US" dirty="0">
                <a:solidFill>
                  <a:srgbClr val="FF0000"/>
                </a:solidFill>
              </a:rPr>
              <a:t>  - Stephen </a:t>
            </a:r>
            <a:r>
              <a:rPr lang="en-US" dirty="0" err="1">
                <a:solidFill>
                  <a:srgbClr val="FF0000"/>
                </a:solidFill>
              </a:rPr>
              <a:t>Trentalange</a:t>
            </a:r>
            <a:endParaRPr lang="en-US" dirty="0">
              <a:solidFill>
                <a:srgbClr val="FF0000"/>
              </a:solidFill>
            </a:endParaRPr>
          </a:p>
          <a:p>
            <a:r>
              <a:rPr lang="en-US" dirty="0">
                <a:solidFill>
                  <a:srgbClr val="FF0000"/>
                </a:solidFill>
              </a:rPr>
              <a:t>  - Oleg Tsai</a:t>
            </a:r>
          </a:p>
          <a:p>
            <a:r>
              <a:rPr lang="en-US" dirty="0">
                <a:solidFill>
                  <a:srgbClr val="FF0000"/>
                </a:solidFill>
              </a:rPr>
              <a:t>  - Oleg </a:t>
            </a:r>
            <a:r>
              <a:rPr lang="en-US" dirty="0" err="1">
                <a:solidFill>
                  <a:srgbClr val="FF0000"/>
                </a:solidFill>
              </a:rPr>
              <a:t>Grachov</a:t>
            </a:r>
            <a:endParaRPr lang="en-US" dirty="0">
              <a:solidFill>
                <a:srgbClr val="FF0000"/>
              </a:solidFill>
            </a:endParaRPr>
          </a:p>
          <a:p>
            <a:r>
              <a:rPr lang="en-US" dirty="0">
                <a:solidFill>
                  <a:srgbClr val="28884F"/>
                </a:solidFill>
              </a:rPr>
              <a:t>SVT</a:t>
            </a:r>
          </a:p>
          <a:p>
            <a:r>
              <a:rPr lang="en-US" dirty="0">
                <a:solidFill>
                  <a:srgbClr val="28884F"/>
                </a:solidFill>
              </a:rPr>
              <a:t>  - Dave Lynn</a:t>
            </a:r>
          </a:p>
          <a:p>
            <a:r>
              <a:rPr lang="en-US" dirty="0">
                <a:solidFill>
                  <a:srgbClr val="28884F"/>
                </a:solidFill>
              </a:rPr>
              <a:t>  - Jun Takahashi</a:t>
            </a:r>
          </a:p>
          <a:p>
            <a:r>
              <a:rPr lang="en-US" dirty="0">
                <a:solidFill>
                  <a:srgbClr val="28884F"/>
                </a:solidFill>
              </a:rPr>
              <a:t>  - Ivan Kotov</a:t>
            </a:r>
          </a:p>
          <a:p>
            <a:r>
              <a:rPr lang="en-US" dirty="0">
                <a:solidFill>
                  <a:srgbClr val="FF0000"/>
                </a:solidFill>
              </a:rPr>
              <a:t>EEMC</a:t>
            </a:r>
          </a:p>
          <a:p>
            <a:r>
              <a:rPr lang="en-US" dirty="0">
                <a:solidFill>
                  <a:srgbClr val="FF0000"/>
                </a:solidFill>
              </a:rPr>
              <a:t>  - Steve Vigdor</a:t>
            </a:r>
          </a:p>
          <a:p>
            <a:r>
              <a:rPr lang="en-US" dirty="0">
                <a:solidFill>
                  <a:srgbClr val="FF0000"/>
                </a:solidFill>
              </a:rPr>
              <a:t>  - Will Jacobs</a:t>
            </a:r>
          </a:p>
          <a:p>
            <a:r>
              <a:rPr lang="en-US" dirty="0">
                <a:solidFill>
                  <a:srgbClr val="FF0000"/>
                </a:solidFill>
              </a:rPr>
              <a:t>  - Scott Wissink</a:t>
            </a:r>
          </a:p>
          <a:p>
            <a:r>
              <a:rPr lang="en-US" dirty="0">
                <a:solidFill>
                  <a:srgbClr val="FF0000"/>
                </a:solidFill>
              </a:rPr>
              <a:t>  - Jim Sowinski</a:t>
            </a:r>
          </a:p>
          <a:p>
            <a:r>
              <a:rPr lang="en-US" dirty="0">
                <a:solidFill>
                  <a:srgbClr val="FF0000"/>
                </a:solidFill>
              </a:rPr>
              <a:t>  - Jan </a:t>
            </a:r>
            <a:r>
              <a:rPr lang="en-US" dirty="0" err="1">
                <a:solidFill>
                  <a:srgbClr val="FF0000"/>
                </a:solidFill>
              </a:rPr>
              <a:t>Belewski</a:t>
            </a:r>
            <a:endParaRPr lang="en-US" dirty="0">
              <a:solidFill>
                <a:srgbClr val="FF0000"/>
              </a:solidFill>
            </a:endParaRPr>
          </a:p>
          <a:p>
            <a:r>
              <a:rPr lang="en-US" dirty="0">
                <a:solidFill>
                  <a:srgbClr val="FF0000"/>
                </a:solidFill>
              </a:rPr>
              <a:t>  - Rene Fatima</a:t>
            </a:r>
          </a:p>
          <a:p>
            <a:r>
              <a:rPr lang="en-US" dirty="0">
                <a:solidFill>
                  <a:srgbClr val="28884F"/>
                </a:solidFill>
              </a:rPr>
              <a:t>Databases</a:t>
            </a:r>
          </a:p>
          <a:p>
            <a:r>
              <a:rPr lang="en-US" dirty="0">
                <a:solidFill>
                  <a:srgbClr val="28884F"/>
                </a:solidFill>
              </a:rPr>
              <a:t>  - Mike DePhillips</a:t>
            </a:r>
          </a:p>
          <a:p>
            <a:r>
              <a:rPr lang="en-US" dirty="0">
                <a:solidFill>
                  <a:srgbClr val="28884F"/>
                </a:solidFill>
              </a:rPr>
              <a:t>  - Dmitry </a:t>
            </a:r>
            <a:r>
              <a:rPr lang="en-US" dirty="0" err="1">
                <a:solidFill>
                  <a:srgbClr val="28884F"/>
                </a:solidFill>
              </a:rPr>
              <a:t>Arkhipkin</a:t>
            </a:r>
            <a:endParaRPr lang="en-US" dirty="0">
              <a:solidFill>
                <a:srgbClr val="28884F"/>
              </a:solidFill>
            </a:endParaRPr>
          </a:p>
        </p:txBody>
      </p:sp>
    </p:spTree>
    <p:extLst>
      <p:ext uri="{BB962C8B-B14F-4D97-AF65-F5344CB8AC3E}">
        <p14:creationId xmlns:p14="http://schemas.microsoft.com/office/powerpoint/2010/main" val="498340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DDD5D-321C-8C01-7911-65B0DBDB029E}"/>
              </a:ext>
            </a:extLst>
          </p:cNvPr>
          <p:cNvSpPr>
            <a:spLocks noGrp="1"/>
          </p:cNvSpPr>
          <p:nvPr>
            <p:ph type="sldNum" sz="quarter" idx="12"/>
          </p:nvPr>
        </p:nvSpPr>
        <p:spPr/>
        <p:txBody>
          <a:bodyPr/>
          <a:lstStyle/>
          <a:p>
            <a:fld id="{A0A6B1D2-9F4A-4487-A4FC-D9A9DF316B44}" type="slidenum">
              <a:rPr lang="en-US" smtClean="0"/>
              <a:t>13</a:t>
            </a:fld>
            <a:endParaRPr lang="en-US"/>
          </a:p>
        </p:txBody>
      </p:sp>
      <p:sp>
        <p:nvSpPr>
          <p:cNvPr id="4" name="TextBox 3">
            <a:extLst>
              <a:ext uri="{FF2B5EF4-FFF2-40B4-BE49-F238E27FC236}">
                <a16:creationId xmlns:a16="http://schemas.microsoft.com/office/drawing/2014/main" id="{3CDC13AC-A26A-8ABD-7C34-A841C2BADA8E}"/>
              </a:ext>
            </a:extLst>
          </p:cNvPr>
          <p:cNvSpPr txBox="1"/>
          <p:nvPr/>
        </p:nvSpPr>
        <p:spPr>
          <a:xfrm>
            <a:off x="1205802" y="150725"/>
            <a:ext cx="6451042" cy="461665"/>
          </a:xfrm>
          <a:prstGeom prst="rect">
            <a:avLst/>
          </a:prstGeom>
          <a:noFill/>
        </p:spPr>
        <p:txBody>
          <a:bodyPr wrap="square" rtlCol="0">
            <a:spAutoFit/>
          </a:bodyPr>
          <a:lstStyle/>
          <a:p>
            <a:r>
              <a:rPr lang="en-US" sz="2400" dirty="0">
                <a:solidFill>
                  <a:srgbClr val="0000FF"/>
                </a:solidFill>
              </a:rPr>
              <a:t>People who supported STAR Operations (5)</a:t>
            </a:r>
          </a:p>
        </p:txBody>
      </p:sp>
      <p:sp>
        <p:nvSpPr>
          <p:cNvPr id="5" name="TextBox 4">
            <a:extLst>
              <a:ext uri="{FF2B5EF4-FFF2-40B4-BE49-F238E27FC236}">
                <a16:creationId xmlns:a16="http://schemas.microsoft.com/office/drawing/2014/main" id="{2F6C6DA8-F9A8-8CB8-A7B7-B08C06C1BBC4}"/>
              </a:ext>
            </a:extLst>
          </p:cNvPr>
          <p:cNvSpPr txBox="1"/>
          <p:nvPr/>
        </p:nvSpPr>
        <p:spPr>
          <a:xfrm>
            <a:off x="471077" y="612390"/>
            <a:ext cx="3898761" cy="5293757"/>
          </a:xfrm>
          <a:prstGeom prst="rect">
            <a:avLst/>
          </a:prstGeom>
          <a:noFill/>
        </p:spPr>
        <p:txBody>
          <a:bodyPr wrap="square" rtlCol="0">
            <a:spAutoFit/>
          </a:bodyPr>
          <a:lstStyle/>
          <a:p>
            <a:r>
              <a:rPr lang="en-US" sz="1600" dirty="0">
                <a:solidFill>
                  <a:srgbClr val="FF0000"/>
                </a:solidFill>
              </a:rPr>
              <a:t>GMT</a:t>
            </a:r>
          </a:p>
          <a:p>
            <a:r>
              <a:rPr lang="en-US" sz="1600" dirty="0">
                <a:solidFill>
                  <a:srgbClr val="FF0000"/>
                </a:solidFill>
              </a:rPr>
              <a:t>  - Dick Majka</a:t>
            </a:r>
          </a:p>
          <a:p>
            <a:r>
              <a:rPr lang="en-US" sz="1600" dirty="0">
                <a:solidFill>
                  <a:srgbClr val="FF0000"/>
                </a:solidFill>
              </a:rPr>
              <a:t>  - Nicolas Smirnov</a:t>
            </a:r>
          </a:p>
          <a:p>
            <a:r>
              <a:rPr lang="en-US" sz="1600" dirty="0">
                <a:solidFill>
                  <a:srgbClr val="28884F"/>
                </a:solidFill>
              </a:rPr>
              <a:t>FTPC</a:t>
            </a:r>
          </a:p>
          <a:p>
            <a:r>
              <a:rPr lang="en-US" sz="1600" dirty="0">
                <a:solidFill>
                  <a:srgbClr val="28884F"/>
                </a:solidFill>
              </a:rPr>
              <a:t>  - Volcker Eckardt</a:t>
            </a:r>
          </a:p>
          <a:p>
            <a:r>
              <a:rPr lang="en-US" sz="1600" dirty="0">
                <a:solidFill>
                  <a:srgbClr val="28884F"/>
                </a:solidFill>
              </a:rPr>
              <a:t>  - Peter Seyboth</a:t>
            </a:r>
          </a:p>
          <a:p>
            <a:r>
              <a:rPr lang="en-US" sz="1600" dirty="0">
                <a:solidFill>
                  <a:srgbClr val="28884F"/>
                </a:solidFill>
              </a:rPr>
              <a:t>  - Frank Simon</a:t>
            </a:r>
          </a:p>
          <a:p>
            <a:r>
              <a:rPr lang="en-US" sz="1600" dirty="0">
                <a:solidFill>
                  <a:srgbClr val="28884F"/>
                </a:solidFill>
              </a:rPr>
              <a:t>  - Alexei Lebedev</a:t>
            </a:r>
          </a:p>
          <a:p>
            <a:r>
              <a:rPr lang="en-US" sz="1600" dirty="0">
                <a:solidFill>
                  <a:srgbClr val="FF0000"/>
                </a:solidFill>
              </a:rPr>
              <a:t>L3 Event Display</a:t>
            </a:r>
          </a:p>
          <a:p>
            <a:r>
              <a:rPr lang="en-US" sz="1600" dirty="0">
                <a:solidFill>
                  <a:srgbClr val="FF0000"/>
                </a:solidFill>
              </a:rPr>
              <a:t>  - Thomas Deitel</a:t>
            </a:r>
          </a:p>
          <a:p>
            <a:r>
              <a:rPr lang="en-US" sz="1600" dirty="0">
                <a:solidFill>
                  <a:srgbClr val="FF0000"/>
                </a:solidFill>
              </a:rPr>
              <a:t>  - Thorsten </a:t>
            </a:r>
            <a:r>
              <a:rPr lang="en-US" sz="1600" dirty="0" err="1">
                <a:solidFill>
                  <a:srgbClr val="FF0000"/>
                </a:solidFill>
              </a:rPr>
              <a:t>Kellegger</a:t>
            </a:r>
            <a:endParaRPr lang="en-US" sz="1600" dirty="0">
              <a:solidFill>
                <a:srgbClr val="FF0000"/>
              </a:solidFill>
            </a:endParaRPr>
          </a:p>
          <a:p>
            <a:r>
              <a:rPr lang="en-US" sz="1600" dirty="0">
                <a:solidFill>
                  <a:srgbClr val="FF0000"/>
                </a:solidFill>
              </a:rPr>
              <a:t>  - Seems like 1 or 2 more (?)</a:t>
            </a:r>
          </a:p>
          <a:p>
            <a:r>
              <a:rPr lang="en-US" sz="1600" dirty="0">
                <a:solidFill>
                  <a:srgbClr val="28884F"/>
                </a:solidFill>
              </a:rPr>
              <a:t>Online Plots (aka </a:t>
            </a:r>
            <a:r>
              <a:rPr lang="en-US" sz="1600" dirty="0" err="1">
                <a:solidFill>
                  <a:srgbClr val="28884F"/>
                </a:solidFill>
              </a:rPr>
              <a:t>Panitkin</a:t>
            </a:r>
            <a:r>
              <a:rPr lang="en-US" sz="1600" dirty="0">
                <a:solidFill>
                  <a:srgbClr val="28884F"/>
                </a:solidFill>
              </a:rPr>
              <a:t> plots)</a:t>
            </a:r>
          </a:p>
          <a:p>
            <a:r>
              <a:rPr lang="en-US" sz="1600" dirty="0">
                <a:solidFill>
                  <a:srgbClr val="28884F"/>
                </a:solidFill>
              </a:rPr>
              <a:t>  - Sergei </a:t>
            </a:r>
            <a:r>
              <a:rPr lang="en-US" sz="1600" dirty="0" err="1">
                <a:solidFill>
                  <a:srgbClr val="28884F"/>
                </a:solidFill>
              </a:rPr>
              <a:t>Panitkin</a:t>
            </a:r>
            <a:endParaRPr lang="en-US" sz="1600" dirty="0">
              <a:solidFill>
                <a:srgbClr val="28884F"/>
              </a:solidFill>
            </a:endParaRPr>
          </a:p>
          <a:p>
            <a:r>
              <a:rPr lang="en-US" sz="1600" dirty="0">
                <a:solidFill>
                  <a:srgbClr val="28884F"/>
                </a:solidFill>
              </a:rPr>
              <a:t>  - Claude Pruneau</a:t>
            </a:r>
          </a:p>
          <a:p>
            <a:r>
              <a:rPr lang="en-US" sz="1600" dirty="0">
                <a:solidFill>
                  <a:srgbClr val="28884F"/>
                </a:solidFill>
              </a:rPr>
              <a:t>  - Frank Laue</a:t>
            </a:r>
          </a:p>
          <a:p>
            <a:r>
              <a:rPr lang="en-US" sz="1600" dirty="0">
                <a:solidFill>
                  <a:srgbClr val="28884F"/>
                </a:solidFill>
              </a:rPr>
              <a:t>  - Paul Sorenson</a:t>
            </a:r>
          </a:p>
          <a:p>
            <a:r>
              <a:rPr lang="en-US" sz="1600" dirty="0">
                <a:solidFill>
                  <a:srgbClr val="28884F"/>
                </a:solidFill>
              </a:rPr>
              <a:t>  - David Kettler</a:t>
            </a:r>
          </a:p>
          <a:p>
            <a:r>
              <a:rPr lang="en-US" sz="1600" dirty="0">
                <a:solidFill>
                  <a:srgbClr val="28884F"/>
                </a:solidFill>
              </a:rPr>
              <a:t>  - Matt Lamont</a:t>
            </a:r>
          </a:p>
          <a:p>
            <a:r>
              <a:rPr lang="en-US" sz="1600" dirty="0">
                <a:solidFill>
                  <a:srgbClr val="28884F"/>
                </a:solidFill>
              </a:rPr>
              <a:t>  - Jeff Landgraf</a:t>
            </a:r>
          </a:p>
          <a:p>
            <a:r>
              <a:rPr lang="en-US" dirty="0"/>
              <a:t> </a:t>
            </a:r>
          </a:p>
        </p:txBody>
      </p:sp>
      <p:sp>
        <p:nvSpPr>
          <p:cNvPr id="6" name="TextBox 5">
            <a:extLst>
              <a:ext uri="{FF2B5EF4-FFF2-40B4-BE49-F238E27FC236}">
                <a16:creationId xmlns:a16="http://schemas.microsoft.com/office/drawing/2014/main" id="{746743F0-8403-D997-903D-8DDD3A207726}"/>
              </a:ext>
            </a:extLst>
          </p:cNvPr>
          <p:cNvSpPr txBox="1"/>
          <p:nvPr/>
        </p:nvSpPr>
        <p:spPr>
          <a:xfrm>
            <a:off x="4210148" y="580390"/>
            <a:ext cx="4712677" cy="6001643"/>
          </a:xfrm>
          <a:prstGeom prst="rect">
            <a:avLst/>
          </a:prstGeom>
          <a:noFill/>
        </p:spPr>
        <p:txBody>
          <a:bodyPr wrap="square" rtlCol="0">
            <a:spAutoFit/>
          </a:bodyPr>
          <a:lstStyle/>
          <a:p>
            <a:r>
              <a:rPr lang="en-US" sz="1600" dirty="0">
                <a:solidFill>
                  <a:srgbClr val="28884F"/>
                </a:solidFill>
              </a:rPr>
              <a:t>TOF</a:t>
            </a:r>
          </a:p>
          <a:p>
            <a:r>
              <a:rPr lang="en-US" sz="1600" dirty="0">
                <a:solidFill>
                  <a:srgbClr val="28884F"/>
                </a:solidFill>
              </a:rPr>
              <a:t>  - B. </a:t>
            </a:r>
            <a:r>
              <a:rPr lang="en-US" sz="1600" dirty="0" err="1">
                <a:solidFill>
                  <a:srgbClr val="28884F"/>
                </a:solidFill>
              </a:rPr>
              <a:t>Llope</a:t>
            </a:r>
            <a:endParaRPr lang="en-US" sz="1600" dirty="0">
              <a:solidFill>
                <a:srgbClr val="28884F"/>
              </a:solidFill>
            </a:endParaRPr>
          </a:p>
          <a:p>
            <a:r>
              <a:rPr lang="en-US" sz="1600" dirty="0">
                <a:solidFill>
                  <a:srgbClr val="28884F"/>
                </a:solidFill>
              </a:rPr>
              <a:t>  - G. Eppley</a:t>
            </a:r>
          </a:p>
          <a:p>
            <a:r>
              <a:rPr lang="en-US" sz="1600" dirty="0">
                <a:solidFill>
                  <a:srgbClr val="28884F"/>
                </a:solidFill>
              </a:rPr>
              <a:t>  - Jo Schambach</a:t>
            </a:r>
          </a:p>
          <a:p>
            <a:r>
              <a:rPr lang="en-US" sz="1600" dirty="0">
                <a:solidFill>
                  <a:srgbClr val="28884F"/>
                </a:solidFill>
              </a:rPr>
              <a:t>  - Jing Liu</a:t>
            </a:r>
          </a:p>
          <a:p>
            <a:r>
              <a:rPr lang="en-US" sz="1600" dirty="0">
                <a:solidFill>
                  <a:srgbClr val="28884F"/>
                </a:solidFill>
              </a:rPr>
              <a:t>  - Shuai Yang</a:t>
            </a:r>
          </a:p>
          <a:p>
            <a:r>
              <a:rPr lang="en-US" sz="1600" dirty="0">
                <a:solidFill>
                  <a:srgbClr val="28884F"/>
                </a:solidFill>
              </a:rPr>
              <a:t>  - Joey Butterworth</a:t>
            </a:r>
          </a:p>
          <a:p>
            <a:r>
              <a:rPr lang="en-US" sz="1600" dirty="0">
                <a:solidFill>
                  <a:srgbClr val="28884F"/>
                </a:solidFill>
              </a:rPr>
              <a:t>  - Alexei Lebedev</a:t>
            </a:r>
          </a:p>
          <a:p>
            <a:r>
              <a:rPr lang="en-US" sz="1600" dirty="0">
                <a:solidFill>
                  <a:srgbClr val="FF0000"/>
                </a:solidFill>
              </a:rPr>
              <a:t>Forward GEM Tracker (FGT)</a:t>
            </a:r>
          </a:p>
          <a:p>
            <a:r>
              <a:rPr lang="en-US" sz="1600" dirty="0">
                <a:solidFill>
                  <a:srgbClr val="FF0000"/>
                </a:solidFill>
              </a:rPr>
              <a:t>  - Bernd Surrow</a:t>
            </a:r>
          </a:p>
          <a:p>
            <a:r>
              <a:rPr lang="en-US" sz="1600" dirty="0">
                <a:solidFill>
                  <a:srgbClr val="FF0000"/>
                </a:solidFill>
              </a:rPr>
              <a:t>  - Gerrit van Nieuwenhuizen</a:t>
            </a:r>
          </a:p>
          <a:p>
            <a:r>
              <a:rPr lang="en-US" sz="1600" dirty="0">
                <a:solidFill>
                  <a:srgbClr val="FF0000"/>
                </a:solidFill>
              </a:rPr>
              <a:t>  - Gerard Visser</a:t>
            </a:r>
          </a:p>
          <a:p>
            <a:r>
              <a:rPr lang="en-US" sz="1600" dirty="0">
                <a:solidFill>
                  <a:srgbClr val="FF0000"/>
                </a:solidFill>
              </a:rPr>
              <a:t>  - Paul Nord</a:t>
            </a:r>
          </a:p>
          <a:p>
            <a:r>
              <a:rPr lang="en-US" sz="1600" dirty="0">
                <a:solidFill>
                  <a:srgbClr val="FF0000"/>
                </a:solidFill>
              </a:rPr>
              <a:t>  - Donald </a:t>
            </a:r>
            <a:r>
              <a:rPr lang="en-US" sz="1600" dirty="0" err="1">
                <a:solidFill>
                  <a:srgbClr val="FF0000"/>
                </a:solidFill>
              </a:rPr>
              <a:t>Koetze</a:t>
            </a:r>
            <a:endParaRPr lang="en-US" sz="1600" dirty="0">
              <a:solidFill>
                <a:srgbClr val="FF0000"/>
              </a:solidFill>
            </a:endParaRPr>
          </a:p>
          <a:p>
            <a:r>
              <a:rPr lang="en-US" sz="1600" dirty="0">
                <a:solidFill>
                  <a:srgbClr val="28884F"/>
                </a:solidFill>
              </a:rPr>
              <a:t>Computing &amp; Hardware Support</a:t>
            </a:r>
          </a:p>
          <a:p>
            <a:r>
              <a:rPr lang="en-US" sz="1600" dirty="0">
                <a:solidFill>
                  <a:srgbClr val="28884F"/>
                </a:solidFill>
              </a:rPr>
              <a:t>  - Bill Love</a:t>
            </a:r>
          </a:p>
          <a:p>
            <a:r>
              <a:rPr lang="en-US" sz="1600" dirty="0">
                <a:solidFill>
                  <a:srgbClr val="28884F"/>
                </a:solidFill>
              </a:rPr>
              <a:t>  - Al Sauly</a:t>
            </a:r>
          </a:p>
          <a:p>
            <a:r>
              <a:rPr lang="en-US" sz="1600" dirty="0">
                <a:solidFill>
                  <a:srgbClr val="28884F"/>
                </a:solidFill>
              </a:rPr>
              <a:t>  - Torre </a:t>
            </a:r>
            <a:r>
              <a:rPr lang="en-US" sz="1600" dirty="0" err="1">
                <a:solidFill>
                  <a:srgbClr val="28884F"/>
                </a:solidFill>
              </a:rPr>
              <a:t>Wenaus</a:t>
            </a:r>
            <a:endParaRPr lang="en-US" sz="1600" dirty="0">
              <a:solidFill>
                <a:srgbClr val="28884F"/>
              </a:solidFill>
            </a:endParaRPr>
          </a:p>
          <a:p>
            <a:r>
              <a:rPr lang="en-US" sz="1600" dirty="0">
                <a:solidFill>
                  <a:srgbClr val="28884F"/>
                </a:solidFill>
              </a:rPr>
              <a:t>  - Jerome Lauret</a:t>
            </a:r>
          </a:p>
          <a:p>
            <a:r>
              <a:rPr lang="en-US" sz="1600" dirty="0">
                <a:solidFill>
                  <a:srgbClr val="28884F"/>
                </a:solidFill>
              </a:rPr>
              <a:t>  - Wayne Betts</a:t>
            </a:r>
          </a:p>
          <a:p>
            <a:r>
              <a:rPr lang="en-US" sz="1600" dirty="0">
                <a:solidFill>
                  <a:srgbClr val="28884F"/>
                </a:solidFill>
              </a:rPr>
              <a:t>  - Levente Hajdu</a:t>
            </a:r>
          </a:p>
          <a:p>
            <a:r>
              <a:rPr lang="en-US" sz="1600" dirty="0">
                <a:solidFill>
                  <a:srgbClr val="28884F"/>
                </a:solidFill>
              </a:rPr>
              <a:t>  - Matthew Ahrenstein</a:t>
            </a:r>
          </a:p>
          <a:p>
            <a:r>
              <a:rPr lang="en-US" sz="1600" dirty="0">
                <a:solidFill>
                  <a:srgbClr val="28884F"/>
                </a:solidFill>
              </a:rPr>
              <a:t>  - Mike </a:t>
            </a:r>
            <a:r>
              <a:rPr lang="en-US" sz="1600" dirty="0" err="1">
                <a:solidFill>
                  <a:srgbClr val="28884F"/>
                </a:solidFill>
              </a:rPr>
              <a:t>Poats</a:t>
            </a:r>
            <a:endParaRPr lang="en-US" sz="1600" dirty="0">
              <a:solidFill>
                <a:srgbClr val="28884F"/>
              </a:solidFill>
            </a:endParaRPr>
          </a:p>
          <a:p>
            <a:r>
              <a:rPr lang="en-US" sz="1600" dirty="0">
                <a:solidFill>
                  <a:srgbClr val="28884F"/>
                </a:solidFill>
              </a:rPr>
              <a:t>  - Gene Van Buren</a:t>
            </a:r>
          </a:p>
        </p:txBody>
      </p:sp>
    </p:spTree>
    <p:extLst>
      <p:ext uri="{BB962C8B-B14F-4D97-AF65-F5344CB8AC3E}">
        <p14:creationId xmlns:p14="http://schemas.microsoft.com/office/powerpoint/2010/main" val="1355596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DA2F7C-291C-F40B-1266-CF685352E9D4}"/>
              </a:ext>
            </a:extLst>
          </p:cNvPr>
          <p:cNvSpPr>
            <a:spLocks noGrp="1"/>
          </p:cNvSpPr>
          <p:nvPr>
            <p:ph type="sldNum" sz="quarter" idx="12"/>
          </p:nvPr>
        </p:nvSpPr>
        <p:spPr/>
        <p:txBody>
          <a:bodyPr/>
          <a:lstStyle/>
          <a:p>
            <a:fld id="{A0A6B1D2-9F4A-4487-A4FC-D9A9DF316B44}" type="slidenum">
              <a:rPr lang="en-US" smtClean="0"/>
              <a:t>14</a:t>
            </a:fld>
            <a:endParaRPr lang="en-US"/>
          </a:p>
        </p:txBody>
      </p:sp>
      <p:sp>
        <p:nvSpPr>
          <p:cNvPr id="5" name="TextBox 4">
            <a:extLst>
              <a:ext uri="{FF2B5EF4-FFF2-40B4-BE49-F238E27FC236}">
                <a16:creationId xmlns:a16="http://schemas.microsoft.com/office/drawing/2014/main" id="{FB063ED0-716D-69ED-0E31-D404DC0701CD}"/>
              </a:ext>
            </a:extLst>
          </p:cNvPr>
          <p:cNvSpPr txBox="1"/>
          <p:nvPr/>
        </p:nvSpPr>
        <p:spPr>
          <a:xfrm>
            <a:off x="1396721" y="144084"/>
            <a:ext cx="6350557" cy="461665"/>
          </a:xfrm>
          <a:prstGeom prst="rect">
            <a:avLst/>
          </a:prstGeom>
          <a:noFill/>
        </p:spPr>
        <p:txBody>
          <a:bodyPr wrap="square">
            <a:spAutoFit/>
          </a:bodyPr>
          <a:lstStyle/>
          <a:p>
            <a:r>
              <a:rPr lang="en-US" sz="2400" dirty="0">
                <a:solidFill>
                  <a:srgbClr val="0000FF"/>
                </a:solidFill>
              </a:rPr>
              <a:t>People who supported STAR Operations (6)</a:t>
            </a:r>
          </a:p>
        </p:txBody>
      </p:sp>
      <p:sp>
        <p:nvSpPr>
          <p:cNvPr id="3" name="TextBox 2">
            <a:extLst>
              <a:ext uri="{FF2B5EF4-FFF2-40B4-BE49-F238E27FC236}">
                <a16:creationId xmlns:a16="http://schemas.microsoft.com/office/drawing/2014/main" id="{C3726C6F-290A-EAF5-3CF9-761731885ED3}"/>
              </a:ext>
            </a:extLst>
          </p:cNvPr>
          <p:cNvSpPr txBox="1"/>
          <p:nvPr/>
        </p:nvSpPr>
        <p:spPr>
          <a:xfrm>
            <a:off x="502418" y="713433"/>
            <a:ext cx="4300694" cy="5355312"/>
          </a:xfrm>
          <a:prstGeom prst="rect">
            <a:avLst/>
          </a:prstGeom>
          <a:noFill/>
        </p:spPr>
        <p:txBody>
          <a:bodyPr wrap="square" rtlCol="0">
            <a:spAutoFit/>
          </a:bodyPr>
          <a:lstStyle/>
          <a:p>
            <a:r>
              <a:rPr lang="en-US" dirty="0">
                <a:solidFill>
                  <a:srgbClr val="FF0000"/>
                </a:solidFill>
              </a:rPr>
              <a:t>FPD &amp; FMS</a:t>
            </a:r>
          </a:p>
          <a:p>
            <a:r>
              <a:rPr lang="en-US" dirty="0">
                <a:solidFill>
                  <a:srgbClr val="FF0000"/>
                </a:solidFill>
              </a:rPr>
              <a:t>  - Les Bland</a:t>
            </a:r>
          </a:p>
          <a:p>
            <a:r>
              <a:rPr lang="en-US" dirty="0">
                <a:solidFill>
                  <a:srgbClr val="FF0000"/>
                </a:solidFill>
              </a:rPr>
              <a:t>  - Akio Ogawa</a:t>
            </a:r>
          </a:p>
          <a:p>
            <a:r>
              <a:rPr lang="en-US" dirty="0">
                <a:solidFill>
                  <a:srgbClr val="FF0000"/>
                </a:solidFill>
              </a:rPr>
              <a:t>  - Mriganka </a:t>
            </a:r>
            <a:r>
              <a:rPr lang="en-US" dirty="0" err="1">
                <a:solidFill>
                  <a:srgbClr val="FF0000"/>
                </a:solidFill>
              </a:rPr>
              <a:t>Moudal</a:t>
            </a:r>
            <a:endParaRPr lang="en-US" dirty="0">
              <a:solidFill>
                <a:srgbClr val="FF0000"/>
              </a:solidFill>
            </a:endParaRPr>
          </a:p>
          <a:p>
            <a:r>
              <a:rPr lang="en-US" dirty="0">
                <a:solidFill>
                  <a:srgbClr val="FF0000"/>
                </a:solidFill>
              </a:rPr>
              <a:t>  - Stephen </a:t>
            </a:r>
            <a:r>
              <a:rPr lang="en-US" dirty="0" err="1">
                <a:solidFill>
                  <a:srgbClr val="FF0000"/>
                </a:solidFill>
              </a:rPr>
              <a:t>Trentalange</a:t>
            </a:r>
            <a:endParaRPr lang="en-US" dirty="0">
              <a:solidFill>
                <a:srgbClr val="FF0000"/>
              </a:solidFill>
            </a:endParaRPr>
          </a:p>
          <a:p>
            <a:r>
              <a:rPr lang="en-US" dirty="0">
                <a:solidFill>
                  <a:srgbClr val="FF0000"/>
                </a:solidFill>
              </a:rPr>
              <a:t>  - Yu </a:t>
            </a:r>
            <a:r>
              <a:rPr lang="en-US" dirty="0" err="1">
                <a:solidFill>
                  <a:srgbClr val="FF0000"/>
                </a:solidFill>
              </a:rPr>
              <a:t>XiPan</a:t>
            </a:r>
            <a:endParaRPr lang="en-US" dirty="0">
              <a:solidFill>
                <a:srgbClr val="FF0000"/>
              </a:solidFill>
            </a:endParaRPr>
          </a:p>
          <a:p>
            <a:r>
              <a:rPr lang="en-US" dirty="0">
                <a:solidFill>
                  <a:srgbClr val="FF0000"/>
                </a:solidFill>
              </a:rPr>
              <a:t>  - Chris Dilks</a:t>
            </a:r>
          </a:p>
          <a:p>
            <a:r>
              <a:rPr lang="en-US" dirty="0">
                <a:solidFill>
                  <a:srgbClr val="FF0000"/>
                </a:solidFill>
              </a:rPr>
              <a:t>  - Andrew Gordon</a:t>
            </a:r>
          </a:p>
          <a:p>
            <a:r>
              <a:rPr lang="en-US" dirty="0">
                <a:solidFill>
                  <a:srgbClr val="FF0000"/>
                </a:solidFill>
              </a:rPr>
              <a:t>  - Greg </a:t>
            </a:r>
            <a:r>
              <a:rPr lang="en-US" dirty="0" err="1">
                <a:solidFill>
                  <a:srgbClr val="FF0000"/>
                </a:solidFill>
              </a:rPr>
              <a:t>Rakness</a:t>
            </a:r>
            <a:endParaRPr lang="en-US" dirty="0">
              <a:solidFill>
                <a:srgbClr val="FF0000"/>
              </a:solidFill>
            </a:endParaRPr>
          </a:p>
          <a:p>
            <a:r>
              <a:rPr lang="en-US" dirty="0">
                <a:solidFill>
                  <a:srgbClr val="FF0000"/>
                </a:solidFill>
              </a:rPr>
              <a:t>  - Joanna </a:t>
            </a:r>
            <a:r>
              <a:rPr lang="en-US" dirty="0" err="1">
                <a:solidFill>
                  <a:srgbClr val="FF0000"/>
                </a:solidFill>
              </a:rPr>
              <a:t>Kiryluk</a:t>
            </a:r>
            <a:endParaRPr lang="en-US" dirty="0">
              <a:solidFill>
                <a:srgbClr val="FF0000"/>
              </a:solidFill>
            </a:endParaRPr>
          </a:p>
          <a:p>
            <a:r>
              <a:rPr lang="en-US" dirty="0">
                <a:solidFill>
                  <a:srgbClr val="FF0000"/>
                </a:solidFill>
              </a:rPr>
              <a:t>  - Steve </a:t>
            </a:r>
            <a:r>
              <a:rPr lang="en-US" dirty="0" err="1">
                <a:solidFill>
                  <a:srgbClr val="FF0000"/>
                </a:solidFill>
              </a:rPr>
              <a:t>Heppelmann</a:t>
            </a:r>
            <a:endParaRPr lang="en-US" dirty="0">
              <a:solidFill>
                <a:srgbClr val="FF0000"/>
              </a:solidFill>
            </a:endParaRPr>
          </a:p>
          <a:p>
            <a:r>
              <a:rPr lang="en-US" dirty="0">
                <a:solidFill>
                  <a:srgbClr val="FF0000"/>
                </a:solidFill>
              </a:rPr>
              <a:t>  - Sam </a:t>
            </a:r>
            <a:r>
              <a:rPr lang="en-US" dirty="0" err="1">
                <a:solidFill>
                  <a:srgbClr val="FF0000"/>
                </a:solidFill>
              </a:rPr>
              <a:t>Heppelman</a:t>
            </a:r>
            <a:endParaRPr lang="en-US" dirty="0">
              <a:solidFill>
                <a:srgbClr val="FF0000"/>
              </a:solidFill>
            </a:endParaRPr>
          </a:p>
          <a:p>
            <a:r>
              <a:rPr lang="en-US" dirty="0">
                <a:solidFill>
                  <a:srgbClr val="28884F"/>
                </a:solidFill>
              </a:rPr>
              <a:t>Pp2pp</a:t>
            </a:r>
          </a:p>
          <a:p>
            <a:r>
              <a:rPr lang="en-US" dirty="0">
                <a:solidFill>
                  <a:srgbClr val="28884F"/>
                </a:solidFill>
              </a:rPr>
              <a:t>  - Wlodek </a:t>
            </a:r>
            <a:r>
              <a:rPr lang="en-US" dirty="0" err="1">
                <a:solidFill>
                  <a:srgbClr val="28884F"/>
                </a:solidFill>
              </a:rPr>
              <a:t>Gyuryn</a:t>
            </a:r>
            <a:endParaRPr lang="en-US" dirty="0">
              <a:solidFill>
                <a:srgbClr val="28884F"/>
              </a:solidFill>
            </a:endParaRPr>
          </a:p>
          <a:p>
            <a:r>
              <a:rPr lang="en-US" dirty="0">
                <a:solidFill>
                  <a:srgbClr val="28884F"/>
                </a:solidFill>
              </a:rPr>
              <a:t>  - Romiro Debbe</a:t>
            </a:r>
          </a:p>
          <a:p>
            <a:r>
              <a:rPr lang="en-US" dirty="0">
                <a:solidFill>
                  <a:srgbClr val="28884F"/>
                </a:solidFill>
              </a:rPr>
              <a:t>  - Kin Yip</a:t>
            </a:r>
          </a:p>
          <a:p>
            <a:r>
              <a:rPr lang="en-US" dirty="0">
                <a:solidFill>
                  <a:srgbClr val="28884F"/>
                </a:solidFill>
              </a:rPr>
              <a:t>SSD(1)</a:t>
            </a:r>
          </a:p>
          <a:p>
            <a:r>
              <a:rPr lang="en-US" dirty="0">
                <a:solidFill>
                  <a:srgbClr val="28884F"/>
                </a:solidFill>
              </a:rPr>
              <a:t>  - Vi Nahm Tran</a:t>
            </a:r>
          </a:p>
          <a:p>
            <a:r>
              <a:rPr lang="en-US" dirty="0">
                <a:solidFill>
                  <a:srgbClr val="28884F"/>
                </a:solidFill>
              </a:rPr>
              <a:t>  - Jonathan Bouchet</a:t>
            </a:r>
          </a:p>
        </p:txBody>
      </p:sp>
      <p:sp>
        <p:nvSpPr>
          <p:cNvPr id="4" name="TextBox 3">
            <a:extLst>
              <a:ext uri="{FF2B5EF4-FFF2-40B4-BE49-F238E27FC236}">
                <a16:creationId xmlns:a16="http://schemas.microsoft.com/office/drawing/2014/main" id="{A0D10806-614D-F7E5-6293-FEAF966CE7A9}"/>
              </a:ext>
            </a:extLst>
          </p:cNvPr>
          <p:cNvSpPr txBox="1"/>
          <p:nvPr/>
        </p:nvSpPr>
        <p:spPr>
          <a:xfrm>
            <a:off x="4230356" y="605749"/>
            <a:ext cx="4541855" cy="5355312"/>
          </a:xfrm>
          <a:prstGeom prst="rect">
            <a:avLst/>
          </a:prstGeom>
          <a:noFill/>
        </p:spPr>
        <p:txBody>
          <a:bodyPr wrap="square" rtlCol="0">
            <a:spAutoFit/>
          </a:bodyPr>
          <a:lstStyle/>
          <a:p>
            <a:r>
              <a:rPr lang="en-US" dirty="0">
                <a:solidFill>
                  <a:srgbClr val="FF0000"/>
                </a:solidFill>
              </a:rPr>
              <a:t>SSD(2)</a:t>
            </a:r>
          </a:p>
          <a:p>
            <a:r>
              <a:rPr lang="en-US" dirty="0">
                <a:solidFill>
                  <a:srgbClr val="FF0000"/>
                </a:solidFill>
              </a:rPr>
              <a:t>  - Jim Thomas</a:t>
            </a:r>
          </a:p>
          <a:p>
            <a:r>
              <a:rPr lang="en-US" dirty="0">
                <a:solidFill>
                  <a:srgbClr val="FF0000"/>
                </a:solidFill>
              </a:rPr>
              <a:t>  - Thorsten </a:t>
            </a:r>
            <a:r>
              <a:rPr lang="en-US" dirty="0" err="1">
                <a:solidFill>
                  <a:srgbClr val="FF0000"/>
                </a:solidFill>
              </a:rPr>
              <a:t>Stezelberger</a:t>
            </a:r>
            <a:endParaRPr lang="en-US" dirty="0">
              <a:solidFill>
                <a:srgbClr val="FF0000"/>
              </a:solidFill>
            </a:endParaRPr>
          </a:p>
          <a:p>
            <a:r>
              <a:rPr lang="en-US" dirty="0">
                <a:solidFill>
                  <a:srgbClr val="FF0000"/>
                </a:solidFill>
              </a:rPr>
              <a:t>  - Jonathan </a:t>
            </a:r>
            <a:r>
              <a:rPr lang="en-US" dirty="0" err="1">
                <a:solidFill>
                  <a:srgbClr val="FF0000"/>
                </a:solidFill>
              </a:rPr>
              <a:t>Boucet</a:t>
            </a:r>
            <a:endParaRPr lang="en-US" dirty="0">
              <a:solidFill>
                <a:srgbClr val="FF0000"/>
              </a:solidFill>
            </a:endParaRPr>
          </a:p>
          <a:p>
            <a:r>
              <a:rPr lang="en-US" dirty="0">
                <a:solidFill>
                  <a:srgbClr val="FF0000"/>
                </a:solidFill>
              </a:rPr>
              <a:t>  - Long Zhou</a:t>
            </a:r>
          </a:p>
          <a:p>
            <a:r>
              <a:rPr lang="en-US" dirty="0">
                <a:solidFill>
                  <a:srgbClr val="28884F"/>
                </a:solidFill>
              </a:rPr>
              <a:t>HFT/PXL</a:t>
            </a:r>
          </a:p>
          <a:p>
            <a:r>
              <a:rPr lang="en-US" dirty="0">
                <a:solidFill>
                  <a:srgbClr val="28884F"/>
                </a:solidFill>
              </a:rPr>
              <a:t>  - Giacomo Contin</a:t>
            </a:r>
          </a:p>
          <a:p>
            <a:r>
              <a:rPr lang="en-US" dirty="0">
                <a:solidFill>
                  <a:srgbClr val="28884F"/>
                </a:solidFill>
              </a:rPr>
              <a:t>  - Jo Schambach</a:t>
            </a:r>
          </a:p>
          <a:p>
            <a:r>
              <a:rPr lang="en-US" dirty="0">
                <a:solidFill>
                  <a:srgbClr val="28884F"/>
                </a:solidFill>
              </a:rPr>
              <a:t>  - </a:t>
            </a:r>
            <a:r>
              <a:rPr lang="en-US" dirty="0" err="1">
                <a:solidFill>
                  <a:srgbClr val="28884F"/>
                </a:solidFill>
              </a:rPr>
              <a:t>Xingming</a:t>
            </a:r>
            <a:r>
              <a:rPr lang="en-US" dirty="0">
                <a:solidFill>
                  <a:srgbClr val="28884F"/>
                </a:solidFill>
              </a:rPr>
              <a:t> Sun</a:t>
            </a:r>
          </a:p>
          <a:p>
            <a:r>
              <a:rPr lang="en-US" dirty="0">
                <a:solidFill>
                  <a:srgbClr val="28884F"/>
                </a:solidFill>
              </a:rPr>
              <a:t>  - Xin Dong</a:t>
            </a:r>
          </a:p>
          <a:p>
            <a:r>
              <a:rPr lang="en-US" dirty="0">
                <a:solidFill>
                  <a:srgbClr val="28884F"/>
                </a:solidFill>
              </a:rPr>
              <a:t>  - </a:t>
            </a:r>
            <a:r>
              <a:rPr lang="en-US" dirty="0" err="1">
                <a:solidFill>
                  <a:srgbClr val="28884F"/>
                </a:solidFill>
              </a:rPr>
              <a:t>Xiongming</a:t>
            </a:r>
            <a:r>
              <a:rPr lang="en-US" dirty="0">
                <a:solidFill>
                  <a:srgbClr val="28884F"/>
                </a:solidFill>
              </a:rPr>
              <a:t> Sun</a:t>
            </a:r>
          </a:p>
          <a:p>
            <a:r>
              <a:rPr lang="en-US" dirty="0">
                <a:solidFill>
                  <a:srgbClr val="28884F"/>
                </a:solidFill>
              </a:rPr>
              <a:t>  - Leo Greiner</a:t>
            </a:r>
          </a:p>
          <a:p>
            <a:r>
              <a:rPr lang="en-US" dirty="0">
                <a:solidFill>
                  <a:srgbClr val="FF0000"/>
                </a:solidFill>
              </a:rPr>
              <a:t>IST</a:t>
            </a:r>
          </a:p>
          <a:p>
            <a:r>
              <a:rPr lang="en-US" dirty="0">
                <a:solidFill>
                  <a:srgbClr val="FF0000"/>
                </a:solidFill>
              </a:rPr>
              <a:t>  - Gerrit van Nieuwenhuizen</a:t>
            </a:r>
          </a:p>
          <a:p>
            <a:r>
              <a:rPr lang="en-US" dirty="0">
                <a:solidFill>
                  <a:srgbClr val="FF0000"/>
                </a:solidFill>
              </a:rPr>
              <a:t>  - </a:t>
            </a:r>
            <a:r>
              <a:rPr lang="en-US" dirty="0" err="1">
                <a:solidFill>
                  <a:srgbClr val="FF0000"/>
                </a:solidFill>
              </a:rPr>
              <a:t>Bahok</a:t>
            </a:r>
            <a:r>
              <a:rPr lang="en-US" dirty="0">
                <a:solidFill>
                  <a:srgbClr val="FF0000"/>
                </a:solidFill>
              </a:rPr>
              <a:t> Abi</a:t>
            </a:r>
          </a:p>
          <a:p>
            <a:r>
              <a:rPr lang="en-US" dirty="0">
                <a:solidFill>
                  <a:srgbClr val="FF0000"/>
                </a:solidFill>
              </a:rPr>
              <a:t>  - Yaping Wang</a:t>
            </a:r>
          </a:p>
          <a:p>
            <a:r>
              <a:rPr lang="en-US" dirty="0">
                <a:solidFill>
                  <a:srgbClr val="28884F"/>
                </a:solidFill>
              </a:rPr>
              <a:t>FMS </a:t>
            </a:r>
            <a:r>
              <a:rPr lang="en-US" dirty="0" err="1">
                <a:solidFill>
                  <a:srgbClr val="28884F"/>
                </a:solidFill>
              </a:rPr>
              <a:t>preshower</a:t>
            </a:r>
            <a:endParaRPr lang="en-US" dirty="0">
              <a:solidFill>
                <a:srgbClr val="28884F"/>
              </a:solidFill>
            </a:endParaRPr>
          </a:p>
          <a:p>
            <a:r>
              <a:rPr lang="en-US" dirty="0">
                <a:solidFill>
                  <a:srgbClr val="28884F"/>
                </a:solidFill>
              </a:rPr>
              <a:t>  - Akio Ogawa</a:t>
            </a:r>
          </a:p>
          <a:p>
            <a:r>
              <a:rPr lang="en-US" dirty="0">
                <a:solidFill>
                  <a:srgbClr val="28884F"/>
                </a:solidFill>
              </a:rPr>
              <a:t>  - Oleg </a:t>
            </a:r>
            <a:r>
              <a:rPr lang="en-US" dirty="0" err="1">
                <a:solidFill>
                  <a:srgbClr val="28884F"/>
                </a:solidFill>
              </a:rPr>
              <a:t>Eyser</a:t>
            </a:r>
            <a:endParaRPr lang="en-US" dirty="0">
              <a:solidFill>
                <a:srgbClr val="28884F"/>
              </a:solidFill>
            </a:endParaRPr>
          </a:p>
        </p:txBody>
      </p:sp>
    </p:spTree>
    <p:extLst>
      <p:ext uri="{BB962C8B-B14F-4D97-AF65-F5344CB8AC3E}">
        <p14:creationId xmlns:p14="http://schemas.microsoft.com/office/powerpoint/2010/main" val="3618948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2D18AF-5565-15E6-1BC9-B3DB1AD108C5}"/>
              </a:ext>
            </a:extLst>
          </p:cNvPr>
          <p:cNvSpPr>
            <a:spLocks noGrp="1"/>
          </p:cNvSpPr>
          <p:nvPr>
            <p:ph type="sldNum" sz="quarter" idx="12"/>
          </p:nvPr>
        </p:nvSpPr>
        <p:spPr/>
        <p:txBody>
          <a:bodyPr/>
          <a:lstStyle/>
          <a:p>
            <a:fld id="{A0A6B1D2-9F4A-4487-A4FC-D9A9DF316B44}" type="slidenum">
              <a:rPr lang="en-US" smtClean="0"/>
              <a:t>15</a:t>
            </a:fld>
            <a:endParaRPr lang="en-US"/>
          </a:p>
        </p:txBody>
      </p:sp>
      <p:sp>
        <p:nvSpPr>
          <p:cNvPr id="5" name="TextBox 4">
            <a:extLst>
              <a:ext uri="{FF2B5EF4-FFF2-40B4-BE49-F238E27FC236}">
                <a16:creationId xmlns:a16="http://schemas.microsoft.com/office/drawing/2014/main" id="{19B2D72B-905A-B891-C5F3-67D72A02334F}"/>
              </a:ext>
            </a:extLst>
          </p:cNvPr>
          <p:cNvSpPr txBox="1"/>
          <p:nvPr/>
        </p:nvSpPr>
        <p:spPr>
          <a:xfrm>
            <a:off x="1065125" y="234518"/>
            <a:ext cx="6802734" cy="461665"/>
          </a:xfrm>
          <a:prstGeom prst="rect">
            <a:avLst/>
          </a:prstGeom>
          <a:noFill/>
        </p:spPr>
        <p:txBody>
          <a:bodyPr wrap="square">
            <a:spAutoFit/>
          </a:bodyPr>
          <a:lstStyle/>
          <a:p>
            <a:r>
              <a:rPr lang="en-US" sz="2400" dirty="0">
                <a:solidFill>
                  <a:srgbClr val="0000FF"/>
                </a:solidFill>
              </a:rPr>
              <a:t>People who supported STAR Operations (7)</a:t>
            </a:r>
          </a:p>
        </p:txBody>
      </p:sp>
      <p:sp>
        <p:nvSpPr>
          <p:cNvPr id="6" name="TextBox 5">
            <a:extLst>
              <a:ext uri="{FF2B5EF4-FFF2-40B4-BE49-F238E27FC236}">
                <a16:creationId xmlns:a16="http://schemas.microsoft.com/office/drawing/2014/main" id="{07E4079C-CEB2-EF8D-02D5-90934E87ADD6}"/>
              </a:ext>
            </a:extLst>
          </p:cNvPr>
          <p:cNvSpPr txBox="1"/>
          <p:nvPr/>
        </p:nvSpPr>
        <p:spPr>
          <a:xfrm>
            <a:off x="630766" y="854110"/>
            <a:ext cx="3468961" cy="5078313"/>
          </a:xfrm>
          <a:prstGeom prst="rect">
            <a:avLst/>
          </a:prstGeom>
          <a:noFill/>
        </p:spPr>
        <p:txBody>
          <a:bodyPr wrap="square" rtlCol="0">
            <a:spAutoFit/>
          </a:bodyPr>
          <a:lstStyle/>
          <a:p>
            <a:r>
              <a:rPr lang="en-US" dirty="0">
                <a:solidFill>
                  <a:srgbClr val="FF0000"/>
                </a:solidFill>
              </a:rPr>
              <a:t>MTD</a:t>
            </a:r>
          </a:p>
          <a:p>
            <a:r>
              <a:rPr lang="en-US" dirty="0">
                <a:solidFill>
                  <a:srgbClr val="FF0000"/>
                </a:solidFill>
              </a:rPr>
              <a:t>  - Daniel Torres Valladares</a:t>
            </a:r>
          </a:p>
          <a:p>
            <a:r>
              <a:rPr lang="en-US" dirty="0">
                <a:solidFill>
                  <a:srgbClr val="FF0000"/>
                </a:solidFill>
              </a:rPr>
              <a:t>  - Geary Eppley</a:t>
            </a:r>
          </a:p>
          <a:p>
            <a:r>
              <a:rPr lang="en-US" dirty="0">
                <a:solidFill>
                  <a:srgbClr val="FF0000"/>
                </a:solidFill>
              </a:rPr>
              <a:t>  - Lijuan Ruan</a:t>
            </a:r>
          </a:p>
          <a:p>
            <a:r>
              <a:rPr lang="en-US" dirty="0">
                <a:solidFill>
                  <a:srgbClr val="28884F"/>
                </a:solidFill>
              </a:rPr>
              <a:t>EPD</a:t>
            </a:r>
          </a:p>
          <a:p>
            <a:r>
              <a:rPr lang="en-US" dirty="0">
                <a:solidFill>
                  <a:srgbClr val="28884F"/>
                </a:solidFill>
              </a:rPr>
              <a:t>  - Tristan Protzman</a:t>
            </a:r>
          </a:p>
          <a:p>
            <a:r>
              <a:rPr lang="en-US" dirty="0">
                <a:solidFill>
                  <a:srgbClr val="28884F"/>
                </a:solidFill>
              </a:rPr>
              <a:t>  - Maria Stefaniak</a:t>
            </a:r>
          </a:p>
          <a:p>
            <a:r>
              <a:rPr lang="en-US" dirty="0">
                <a:solidFill>
                  <a:srgbClr val="28884F"/>
                </a:solidFill>
              </a:rPr>
              <a:t>  - Mike Lisa</a:t>
            </a:r>
          </a:p>
          <a:p>
            <a:r>
              <a:rPr lang="en-US" dirty="0">
                <a:solidFill>
                  <a:srgbClr val="FF0000"/>
                </a:solidFill>
              </a:rPr>
              <a:t>FCS</a:t>
            </a:r>
          </a:p>
          <a:p>
            <a:r>
              <a:rPr lang="en-US" dirty="0">
                <a:solidFill>
                  <a:srgbClr val="FF0000"/>
                </a:solidFill>
              </a:rPr>
              <a:t>  - Akio Ogawa</a:t>
            </a:r>
          </a:p>
          <a:p>
            <a:r>
              <a:rPr lang="en-US" dirty="0">
                <a:solidFill>
                  <a:srgbClr val="FF0000"/>
                </a:solidFill>
              </a:rPr>
              <a:t>  - Oleg Tsai</a:t>
            </a:r>
          </a:p>
          <a:p>
            <a:r>
              <a:rPr lang="en-US" dirty="0" err="1">
                <a:solidFill>
                  <a:srgbClr val="28884F"/>
                </a:solidFill>
              </a:rPr>
              <a:t>eTOF</a:t>
            </a:r>
            <a:endParaRPr lang="en-US" dirty="0">
              <a:solidFill>
                <a:srgbClr val="28884F"/>
              </a:solidFill>
            </a:endParaRPr>
          </a:p>
          <a:p>
            <a:r>
              <a:rPr lang="en-US" dirty="0">
                <a:solidFill>
                  <a:srgbClr val="28884F"/>
                </a:solidFill>
              </a:rPr>
              <a:t>  - Daniel Tores Valladares</a:t>
            </a:r>
          </a:p>
          <a:p>
            <a:r>
              <a:rPr lang="en-US" dirty="0">
                <a:solidFill>
                  <a:srgbClr val="28884F"/>
                </a:solidFill>
              </a:rPr>
              <a:t>  - Norbert Herman</a:t>
            </a:r>
          </a:p>
          <a:p>
            <a:r>
              <a:rPr lang="en-US" dirty="0">
                <a:solidFill>
                  <a:srgbClr val="28884F"/>
                </a:solidFill>
              </a:rPr>
              <a:t>  - David Tlusty</a:t>
            </a:r>
          </a:p>
          <a:p>
            <a:r>
              <a:rPr lang="en-US" dirty="0">
                <a:solidFill>
                  <a:srgbClr val="28884F"/>
                </a:solidFill>
              </a:rPr>
              <a:t>  - Geary Eppley</a:t>
            </a:r>
          </a:p>
          <a:p>
            <a:r>
              <a:rPr lang="en-US" dirty="0">
                <a:solidFill>
                  <a:srgbClr val="FF0000"/>
                </a:solidFill>
              </a:rPr>
              <a:t>PMD</a:t>
            </a:r>
          </a:p>
          <a:p>
            <a:r>
              <a:rPr lang="en-US" dirty="0">
                <a:solidFill>
                  <a:srgbClr val="FF0000"/>
                </a:solidFill>
              </a:rPr>
              <a:t>  - Need to fill in</a:t>
            </a:r>
          </a:p>
        </p:txBody>
      </p:sp>
      <p:sp>
        <p:nvSpPr>
          <p:cNvPr id="7" name="TextBox 6">
            <a:extLst>
              <a:ext uri="{FF2B5EF4-FFF2-40B4-BE49-F238E27FC236}">
                <a16:creationId xmlns:a16="http://schemas.microsoft.com/office/drawing/2014/main" id="{8A940947-B98F-7D5D-AC26-BC51C71FBC28}"/>
              </a:ext>
            </a:extLst>
          </p:cNvPr>
          <p:cNvSpPr txBox="1"/>
          <p:nvPr/>
        </p:nvSpPr>
        <p:spPr>
          <a:xfrm>
            <a:off x="4572000" y="854110"/>
            <a:ext cx="4421275" cy="2862322"/>
          </a:xfrm>
          <a:prstGeom prst="rect">
            <a:avLst/>
          </a:prstGeom>
          <a:noFill/>
        </p:spPr>
        <p:txBody>
          <a:bodyPr wrap="square" rtlCol="0">
            <a:spAutoFit/>
          </a:bodyPr>
          <a:lstStyle/>
          <a:p>
            <a:r>
              <a:rPr lang="en-US" dirty="0">
                <a:solidFill>
                  <a:srgbClr val="28884F"/>
                </a:solidFill>
              </a:rPr>
              <a:t>HLT</a:t>
            </a:r>
          </a:p>
          <a:p>
            <a:r>
              <a:rPr lang="en-US" dirty="0">
                <a:solidFill>
                  <a:srgbClr val="28884F"/>
                </a:solidFill>
              </a:rPr>
              <a:t>  - Diyu Sheen</a:t>
            </a:r>
          </a:p>
          <a:p>
            <a:r>
              <a:rPr lang="en-US" dirty="0">
                <a:solidFill>
                  <a:srgbClr val="FF0000"/>
                </a:solidFill>
              </a:rPr>
              <a:t>FST</a:t>
            </a:r>
          </a:p>
          <a:p>
            <a:r>
              <a:rPr lang="en-US" dirty="0">
                <a:solidFill>
                  <a:srgbClr val="FF0000"/>
                </a:solidFill>
              </a:rPr>
              <a:t>  - Pritwish </a:t>
            </a:r>
            <a:r>
              <a:rPr lang="en-US" dirty="0" err="1">
                <a:solidFill>
                  <a:srgbClr val="FF0000"/>
                </a:solidFill>
              </a:rPr>
              <a:t>Tribedy</a:t>
            </a:r>
            <a:endParaRPr lang="en-US" dirty="0">
              <a:solidFill>
                <a:srgbClr val="FF0000"/>
              </a:solidFill>
            </a:endParaRPr>
          </a:p>
          <a:p>
            <a:r>
              <a:rPr lang="en-US" dirty="0">
                <a:solidFill>
                  <a:srgbClr val="FF0000"/>
                </a:solidFill>
              </a:rPr>
              <a:t>  - Souvik Paul</a:t>
            </a:r>
          </a:p>
          <a:p>
            <a:r>
              <a:rPr lang="en-US" dirty="0">
                <a:solidFill>
                  <a:srgbClr val="FF0000"/>
                </a:solidFill>
              </a:rPr>
              <a:t>  - </a:t>
            </a:r>
            <a:r>
              <a:rPr lang="en-US" dirty="0" err="1">
                <a:solidFill>
                  <a:srgbClr val="FF0000"/>
                </a:solidFill>
              </a:rPr>
              <a:t>Gaven</a:t>
            </a:r>
            <a:r>
              <a:rPr lang="en-US" dirty="0">
                <a:solidFill>
                  <a:srgbClr val="FF0000"/>
                </a:solidFill>
              </a:rPr>
              <a:t> Wilks</a:t>
            </a:r>
          </a:p>
          <a:p>
            <a:r>
              <a:rPr lang="en-US" dirty="0" err="1">
                <a:solidFill>
                  <a:srgbClr val="28884F"/>
                </a:solidFill>
              </a:rPr>
              <a:t>sTGC</a:t>
            </a:r>
            <a:endParaRPr lang="en-US" dirty="0">
              <a:solidFill>
                <a:srgbClr val="28884F"/>
              </a:solidFill>
            </a:endParaRPr>
          </a:p>
          <a:p>
            <a:r>
              <a:rPr lang="en-US" dirty="0">
                <a:solidFill>
                  <a:srgbClr val="28884F"/>
                </a:solidFill>
              </a:rPr>
              <a:t>  - Prasanth Shanmuganathan</a:t>
            </a:r>
          </a:p>
          <a:p>
            <a:r>
              <a:rPr lang="en-US" dirty="0">
                <a:solidFill>
                  <a:srgbClr val="28884F"/>
                </a:solidFill>
              </a:rPr>
              <a:t>  - David Tlusty</a:t>
            </a:r>
          </a:p>
          <a:p>
            <a:r>
              <a:rPr lang="en-US" dirty="0">
                <a:solidFill>
                  <a:srgbClr val="28884F"/>
                </a:solidFill>
              </a:rPr>
              <a:t>  - Tonko </a:t>
            </a:r>
            <a:r>
              <a:rPr lang="en-US" dirty="0" err="1">
                <a:solidFill>
                  <a:srgbClr val="28884F"/>
                </a:solidFill>
              </a:rPr>
              <a:t>Ljubicic</a:t>
            </a:r>
            <a:endParaRPr lang="en-US" dirty="0">
              <a:solidFill>
                <a:srgbClr val="28884F"/>
              </a:solidFill>
            </a:endParaRPr>
          </a:p>
        </p:txBody>
      </p:sp>
      <p:pic>
        <p:nvPicPr>
          <p:cNvPr id="9" name="Picture 8" descr="A picture containing person, indoor, people, work-clothing&#10;&#10;AI-generated content may be incorrect.">
            <a:extLst>
              <a:ext uri="{FF2B5EF4-FFF2-40B4-BE49-F238E27FC236}">
                <a16:creationId xmlns:a16="http://schemas.microsoft.com/office/drawing/2014/main" id="{CCD0D2AF-5CF4-AA85-1D5F-F83562FAF82B}"/>
              </a:ext>
            </a:extLst>
          </p:cNvPr>
          <p:cNvPicPr>
            <a:picLocks noChangeAspect="1"/>
          </p:cNvPicPr>
          <p:nvPr/>
        </p:nvPicPr>
        <p:blipFill>
          <a:blip r:embed="rId2"/>
          <a:stretch>
            <a:fillRect/>
          </a:stretch>
        </p:blipFill>
        <p:spPr>
          <a:xfrm>
            <a:off x="4714399" y="3716432"/>
            <a:ext cx="3798835" cy="2528599"/>
          </a:xfrm>
          <a:prstGeom prst="rect">
            <a:avLst/>
          </a:prstGeom>
        </p:spPr>
      </p:pic>
      <p:sp>
        <p:nvSpPr>
          <p:cNvPr id="10" name="TextBox 9">
            <a:extLst>
              <a:ext uri="{FF2B5EF4-FFF2-40B4-BE49-F238E27FC236}">
                <a16:creationId xmlns:a16="http://schemas.microsoft.com/office/drawing/2014/main" id="{10A06397-084C-2FB5-F1B6-94B3E478653C}"/>
              </a:ext>
            </a:extLst>
          </p:cNvPr>
          <p:cNvSpPr txBox="1"/>
          <p:nvPr/>
        </p:nvSpPr>
        <p:spPr>
          <a:xfrm>
            <a:off x="4933740" y="5727560"/>
            <a:ext cx="3579493" cy="369332"/>
          </a:xfrm>
          <a:prstGeom prst="rect">
            <a:avLst/>
          </a:prstGeom>
          <a:noFill/>
        </p:spPr>
        <p:txBody>
          <a:bodyPr wrap="square" rtlCol="0">
            <a:spAutoFit/>
          </a:bodyPr>
          <a:lstStyle/>
          <a:p>
            <a:r>
              <a:rPr lang="en-US" dirty="0">
                <a:solidFill>
                  <a:schemeClr val="bg1"/>
                </a:solidFill>
              </a:rPr>
              <a:t>CAD Techs stacking the HCAL</a:t>
            </a:r>
          </a:p>
        </p:txBody>
      </p:sp>
    </p:spTree>
    <p:extLst>
      <p:ext uri="{BB962C8B-B14F-4D97-AF65-F5344CB8AC3E}">
        <p14:creationId xmlns:p14="http://schemas.microsoft.com/office/powerpoint/2010/main" val="2886975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E127C7-4977-1710-1A2A-DB77DB252CDE}"/>
              </a:ext>
            </a:extLst>
          </p:cNvPr>
          <p:cNvSpPr>
            <a:spLocks noGrp="1"/>
          </p:cNvSpPr>
          <p:nvPr>
            <p:ph type="sldNum" sz="quarter" idx="12"/>
          </p:nvPr>
        </p:nvSpPr>
        <p:spPr/>
        <p:txBody>
          <a:bodyPr/>
          <a:lstStyle/>
          <a:p>
            <a:fld id="{D7F278B1-1B8B-1E49-8C17-9FA8E63349F3}" type="slidenum">
              <a:rPr lang="en-US" smtClean="0"/>
              <a:pPr/>
              <a:t>16</a:t>
            </a:fld>
            <a:endParaRPr lang="en-US"/>
          </a:p>
        </p:txBody>
      </p:sp>
      <p:sp>
        <p:nvSpPr>
          <p:cNvPr id="4" name="TextBox 3">
            <a:extLst>
              <a:ext uri="{FF2B5EF4-FFF2-40B4-BE49-F238E27FC236}">
                <a16:creationId xmlns:a16="http://schemas.microsoft.com/office/drawing/2014/main" id="{AED4AFFE-A695-E80A-E821-341F2D1D6C8B}"/>
              </a:ext>
            </a:extLst>
          </p:cNvPr>
          <p:cNvSpPr txBox="1"/>
          <p:nvPr/>
        </p:nvSpPr>
        <p:spPr>
          <a:xfrm>
            <a:off x="1522325" y="294808"/>
            <a:ext cx="6395776" cy="461665"/>
          </a:xfrm>
          <a:prstGeom prst="rect">
            <a:avLst/>
          </a:prstGeom>
          <a:noFill/>
        </p:spPr>
        <p:txBody>
          <a:bodyPr wrap="square">
            <a:spAutoFit/>
          </a:bodyPr>
          <a:lstStyle/>
          <a:p>
            <a:r>
              <a:rPr lang="en-US" sz="2400" dirty="0">
                <a:solidFill>
                  <a:srgbClr val="0000FF"/>
                </a:solidFill>
              </a:rPr>
              <a:t>People who supported STAR Operations (8)</a:t>
            </a:r>
          </a:p>
        </p:txBody>
      </p:sp>
      <p:sp>
        <p:nvSpPr>
          <p:cNvPr id="5" name="TextBox 4">
            <a:extLst>
              <a:ext uri="{FF2B5EF4-FFF2-40B4-BE49-F238E27FC236}">
                <a16:creationId xmlns:a16="http://schemas.microsoft.com/office/drawing/2014/main" id="{384C6DBD-4878-0F38-D3B5-22470187E0B8}"/>
              </a:ext>
            </a:extLst>
          </p:cNvPr>
          <p:cNvSpPr txBox="1"/>
          <p:nvPr/>
        </p:nvSpPr>
        <p:spPr>
          <a:xfrm>
            <a:off x="713432" y="756473"/>
            <a:ext cx="8088923" cy="5170646"/>
          </a:xfrm>
          <a:prstGeom prst="rect">
            <a:avLst/>
          </a:prstGeom>
          <a:noFill/>
        </p:spPr>
        <p:txBody>
          <a:bodyPr wrap="square" rtlCol="0">
            <a:spAutoFit/>
          </a:bodyPr>
          <a:lstStyle/>
          <a:p>
            <a:r>
              <a:rPr lang="en-US" dirty="0">
                <a:solidFill>
                  <a:srgbClr val="28884F"/>
                </a:solidFill>
              </a:rPr>
              <a:t>A few names that I’m fairly certain were Detector Experts, but I couldn’t remember which system they belonged to:</a:t>
            </a:r>
          </a:p>
          <a:p>
            <a:r>
              <a:rPr lang="en-US" dirty="0">
                <a:solidFill>
                  <a:srgbClr val="28884F"/>
                </a:solidFill>
              </a:rPr>
              <a:t>   - Christophe Suire</a:t>
            </a:r>
          </a:p>
          <a:p>
            <a:r>
              <a:rPr lang="en-US" dirty="0">
                <a:solidFill>
                  <a:srgbClr val="28884F"/>
                </a:solidFill>
              </a:rPr>
              <a:t>   - Alex </a:t>
            </a:r>
            <a:r>
              <a:rPr lang="en-US" dirty="0" err="1">
                <a:solidFill>
                  <a:srgbClr val="28884F"/>
                </a:solidFill>
              </a:rPr>
              <a:t>Suaide</a:t>
            </a:r>
            <a:endParaRPr lang="en-US" dirty="0">
              <a:solidFill>
                <a:srgbClr val="28884F"/>
              </a:solidFill>
            </a:endParaRPr>
          </a:p>
          <a:p>
            <a:r>
              <a:rPr lang="en-US" dirty="0">
                <a:solidFill>
                  <a:srgbClr val="28884F"/>
                </a:solidFill>
              </a:rPr>
              <a:t>   - Dylan Thein</a:t>
            </a:r>
          </a:p>
          <a:p>
            <a:endParaRPr lang="en-US" dirty="0">
              <a:solidFill>
                <a:srgbClr val="28884F"/>
              </a:solidFill>
            </a:endParaRPr>
          </a:p>
          <a:p>
            <a:r>
              <a:rPr lang="en-US" dirty="0">
                <a:solidFill>
                  <a:srgbClr val="FF0000"/>
                </a:solidFill>
              </a:rPr>
              <a:t>I tried to capture all of the subsystems, and associated Detector Experts that served as on call experts in the preceding 6 pages. I’d be shocked if I got it either complete or completely correct. If anyone sees omissions or mistakes, and they’d like to see the slides corrected, please feel free to send me the info. and I’ll update the slides and repost the talk.</a:t>
            </a:r>
          </a:p>
          <a:p>
            <a:endParaRPr lang="en-US" dirty="0">
              <a:solidFill>
                <a:srgbClr val="FF0000"/>
              </a:solidFill>
            </a:endParaRPr>
          </a:p>
          <a:p>
            <a:r>
              <a:rPr lang="en-US" sz="2400" dirty="0">
                <a:solidFill>
                  <a:srgbClr val="28884F"/>
                </a:solidFill>
              </a:rPr>
              <a:t>The people that supported STAR Operations, including all those who served shifts, are the key ingredient leading to STAR’s incredible success over 25 years of operation.</a:t>
            </a:r>
          </a:p>
        </p:txBody>
      </p:sp>
    </p:spTree>
    <p:extLst>
      <p:ext uri="{BB962C8B-B14F-4D97-AF65-F5344CB8AC3E}">
        <p14:creationId xmlns:p14="http://schemas.microsoft.com/office/powerpoint/2010/main" val="3121460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3FC39E-59D2-4212-483E-C2FBE8950AD8}"/>
              </a:ext>
            </a:extLst>
          </p:cNvPr>
          <p:cNvSpPr>
            <a:spLocks noGrp="1"/>
          </p:cNvSpPr>
          <p:nvPr>
            <p:ph type="sldNum" sz="quarter" idx="12"/>
          </p:nvPr>
        </p:nvSpPr>
        <p:spPr/>
        <p:txBody>
          <a:bodyPr/>
          <a:lstStyle/>
          <a:p>
            <a:fld id="{D7F278B1-1B8B-1E49-8C17-9FA8E63349F3}" type="slidenum">
              <a:rPr lang="en-US" smtClean="0"/>
              <a:pPr/>
              <a:t>17</a:t>
            </a:fld>
            <a:endParaRPr lang="en-US"/>
          </a:p>
        </p:txBody>
      </p:sp>
      <p:sp>
        <p:nvSpPr>
          <p:cNvPr id="3" name="TextBox 2">
            <a:extLst>
              <a:ext uri="{FF2B5EF4-FFF2-40B4-BE49-F238E27FC236}">
                <a16:creationId xmlns:a16="http://schemas.microsoft.com/office/drawing/2014/main" id="{24930F85-3FB2-DF25-036C-A43E94E3CACD}"/>
              </a:ext>
            </a:extLst>
          </p:cNvPr>
          <p:cNvSpPr txBox="1"/>
          <p:nvPr/>
        </p:nvSpPr>
        <p:spPr>
          <a:xfrm>
            <a:off x="783771" y="211015"/>
            <a:ext cx="7767376" cy="1015663"/>
          </a:xfrm>
          <a:prstGeom prst="rect">
            <a:avLst/>
          </a:prstGeom>
          <a:noFill/>
        </p:spPr>
        <p:txBody>
          <a:bodyPr wrap="square" rtlCol="0">
            <a:spAutoFit/>
          </a:bodyPr>
          <a:lstStyle/>
          <a:p>
            <a:pPr algn="ctr"/>
            <a:r>
              <a:rPr lang="en-US" sz="2000" dirty="0">
                <a:solidFill>
                  <a:srgbClr val="0000FF"/>
                </a:solidFill>
              </a:rPr>
              <a:t>Importance of people being present in the Control room, on site, or readily reachable via phone on any day of the week and any hour of the day</a:t>
            </a:r>
          </a:p>
        </p:txBody>
      </p:sp>
      <p:sp>
        <p:nvSpPr>
          <p:cNvPr id="4" name="TextBox 3">
            <a:extLst>
              <a:ext uri="{FF2B5EF4-FFF2-40B4-BE49-F238E27FC236}">
                <a16:creationId xmlns:a16="http://schemas.microsoft.com/office/drawing/2014/main" id="{74165F60-69BB-101E-E67F-B9713087E83F}"/>
              </a:ext>
            </a:extLst>
          </p:cNvPr>
          <p:cNvSpPr txBox="1"/>
          <p:nvPr/>
        </p:nvSpPr>
        <p:spPr>
          <a:xfrm>
            <a:off x="630766" y="1416818"/>
            <a:ext cx="8241929" cy="1938992"/>
          </a:xfrm>
          <a:prstGeom prst="rect">
            <a:avLst/>
          </a:prstGeom>
          <a:noFill/>
        </p:spPr>
        <p:txBody>
          <a:bodyPr wrap="square" rtlCol="0">
            <a:spAutoFit/>
          </a:bodyPr>
          <a:lstStyle/>
          <a:p>
            <a:r>
              <a:rPr lang="en-US" dirty="0">
                <a:solidFill>
                  <a:srgbClr val="FF0000"/>
                </a:solidFill>
              </a:rPr>
              <a:t>I believe essentially all of you listening or reading these slides has served on shift at STAR. </a:t>
            </a:r>
            <a:r>
              <a:rPr lang="en-US" dirty="0">
                <a:solidFill>
                  <a:srgbClr val="28884F"/>
                </a:solidFill>
              </a:rPr>
              <a:t>You know that when something goes down, doesn’t respond to the procedures that you have at hand to resolve issues, and especially if the fault prevents you from running STAR to accumulate any useful Physics quality data that </a:t>
            </a:r>
            <a:r>
              <a:rPr lang="en-US" sz="2400" dirty="0">
                <a:solidFill>
                  <a:srgbClr val="28884F"/>
                </a:solidFill>
              </a:rPr>
              <a:t>there is great relief when an Expert answers your call for help and guidance.</a:t>
            </a:r>
          </a:p>
        </p:txBody>
      </p:sp>
      <p:sp>
        <p:nvSpPr>
          <p:cNvPr id="5" name="TextBox 4">
            <a:extLst>
              <a:ext uri="{FF2B5EF4-FFF2-40B4-BE49-F238E27FC236}">
                <a16:creationId xmlns:a16="http://schemas.microsoft.com/office/drawing/2014/main" id="{67D692D4-D9CA-696C-7611-6C42B9FF8BE2}"/>
              </a:ext>
            </a:extLst>
          </p:cNvPr>
          <p:cNvSpPr txBox="1"/>
          <p:nvPr/>
        </p:nvSpPr>
        <p:spPr>
          <a:xfrm>
            <a:off x="630766" y="3667648"/>
            <a:ext cx="8081155" cy="1569660"/>
          </a:xfrm>
          <a:prstGeom prst="rect">
            <a:avLst/>
          </a:prstGeom>
          <a:noFill/>
        </p:spPr>
        <p:txBody>
          <a:bodyPr wrap="square" rtlCol="0">
            <a:spAutoFit/>
          </a:bodyPr>
          <a:lstStyle/>
          <a:p>
            <a:r>
              <a:rPr lang="en-US" sz="2400" dirty="0">
                <a:solidFill>
                  <a:srgbClr val="FF0000"/>
                </a:solidFill>
              </a:rPr>
              <a:t>The efforts of all of the local support staff, the detector experts, and the CAD Technical support (key Engineers and Tech staff) were of vital importance to the success of the STAR Operations effort!</a:t>
            </a:r>
          </a:p>
        </p:txBody>
      </p:sp>
    </p:spTree>
    <p:extLst>
      <p:ext uri="{BB962C8B-B14F-4D97-AF65-F5344CB8AC3E}">
        <p14:creationId xmlns:p14="http://schemas.microsoft.com/office/powerpoint/2010/main" val="1398343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50933C-CA89-C7A0-DEDB-F01404E38CEC}"/>
              </a:ext>
            </a:extLst>
          </p:cNvPr>
          <p:cNvSpPr>
            <a:spLocks noGrp="1"/>
          </p:cNvSpPr>
          <p:nvPr>
            <p:ph type="sldNum" sz="quarter" idx="12"/>
          </p:nvPr>
        </p:nvSpPr>
        <p:spPr/>
        <p:txBody>
          <a:bodyPr/>
          <a:lstStyle/>
          <a:p>
            <a:fld id="{D7F278B1-1B8B-1E49-8C17-9FA8E63349F3}" type="slidenum">
              <a:rPr lang="en-US" smtClean="0"/>
              <a:pPr/>
              <a:t>18</a:t>
            </a:fld>
            <a:endParaRPr lang="en-US"/>
          </a:p>
        </p:txBody>
      </p:sp>
      <p:sp>
        <p:nvSpPr>
          <p:cNvPr id="3" name="TextBox 2">
            <a:extLst>
              <a:ext uri="{FF2B5EF4-FFF2-40B4-BE49-F238E27FC236}">
                <a16:creationId xmlns:a16="http://schemas.microsoft.com/office/drawing/2014/main" id="{2D9C7134-1BB2-4893-FD4D-B2BFC455304D}"/>
              </a:ext>
            </a:extLst>
          </p:cNvPr>
          <p:cNvSpPr txBox="1"/>
          <p:nvPr/>
        </p:nvSpPr>
        <p:spPr>
          <a:xfrm>
            <a:off x="522515" y="184150"/>
            <a:ext cx="8340132" cy="400110"/>
          </a:xfrm>
          <a:prstGeom prst="rect">
            <a:avLst/>
          </a:prstGeom>
          <a:noFill/>
        </p:spPr>
        <p:txBody>
          <a:bodyPr wrap="square" rtlCol="0">
            <a:spAutoFit/>
          </a:bodyPr>
          <a:lstStyle/>
          <a:p>
            <a:r>
              <a:rPr lang="en-US" sz="2000" dirty="0">
                <a:solidFill>
                  <a:srgbClr val="0000FF"/>
                </a:solidFill>
              </a:rPr>
              <a:t>Some personal thoughts on my experiences with STAR Operations</a:t>
            </a:r>
          </a:p>
        </p:txBody>
      </p:sp>
      <p:sp>
        <p:nvSpPr>
          <p:cNvPr id="4" name="TextBox 3">
            <a:extLst>
              <a:ext uri="{FF2B5EF4-FFF2-40B4-BE49-F238E27FC236}">
                <a16:creationId xmlns:a16="http://schemas.microsoft.com/office/drawing/2014/main" id="{3BA04649-A946-80E7-FD81-D7D43934C9F3}"/>
              </a:ext>
            </a:extLst>
          </p:cNvPr>
          <p:cNvSpPr txBox="1"/>
          <p:nvPr/>
        </p:nvSpPr>
        <p:spPr>
          <a:xfrm>
            <a:off x="522515" y="549096"/>
            <a:ext cx="8179358" cy="6124754"/>
          </a:xfrm>
          <a:prstGeom prst="rect">
            <a:avLst/>
          </a:prstGeom>
          <a:noFill/>
        </p:spPr>
        <p:txBody>
          <a:bodyPr wrap="square" rtlCol="0">
            <a:spAutoFit/>
          </a:bodyPr>
          <a:lstStyle/>
          <a:p>
            <a:r>
              <a:rPr lang="en-US" dirty="0">
                <a:solidFill>
                  <a:srgbClr val="FF0000"/>
                </a:solidFill>
              </a:rPr>
              <a:t>Operating a large Collider detector is a big Challenge.</a:t>
            </a:r>
          </a:p>
          <a:p>
            <a:endParaRPr lang="en-US" dirty="0"/>
          </a:p>
          <a:p>
            <a:r>
              <a:rPr lang="en-US" dirty="0">
                <a:solidFill>
                  <a:srgbClr val="28884F"/>
                </a:solidFill>
              </a:rPr>
              <a:t>The moment you close one up and start running pieces of the detector start experiencing failures. One has to manage these failures.</a:t>
            </a:r>
          </a:p>
          <a:p>
            <a:endParaRPr lang="en-US" dirty="0"/>
          </a:p>
          <a:p>
            <a:r>
              <a:rPr lang="en-US" dirty="0">
                <a:solidFill>
                  <a:srgbClr val="FF0000"/>
                </a:solidFill>
              </a:rPr>
              <a:t>I experienced some very dark and troubling hours sitting in the Control room at times trying to get STAR running. This mostly happened early in STAR’s Operational life, usually early in the morning, and when expert help was unavailable. I absolutely learned/understood the importance of having help available when ever needed, 24/7.</a:t>
            </a:r>
          </a:p>
          <a:p>
            <a:endParaRPr lang="en-US" dirty="0"/>
          </a:p>
          <a:p>
            <a:r>
              <a:rPr lang="en-US" dirty="0">
                <a:solidFill>
                  <a:srgbClr val="28884F"/>
                </a:solidFill>
              </a:rPr>
              <a:t>The dark hours were vastly outnumbered by the many more times I experienced in the Control room, or in the cave, the feelings of </a:t>
            </a:r>
            <a:r>
              <a:rPr lang="en-US" dirty="0" err="1">
                <a:solidFill>
                  <a:srgbClr val="28884F"/>
                </a:solidFill>
              </a:rPr>
              <a:t>exhaltation</a:t>
            </a:r>
            <a:r>
              <a:rPr lang="en-US" dirty="0">
                <a:solidFill>
                  <a:srgbClr val="28884F"/>
                </a:solidFill>
              </a:rPr>
              <a:t> and satisfaction of resolving some obscure problem, or overcoming some obstacle, with the help of our colleagues, and getting STAR back online or pushing it forward in some manner!</a:t>
            </a:r>
          </a:p>
          <a:p>
            <a:endParaRPr lang="en-US" dirty="0"/>
          </a:p>
          <a:p>
            <a:r>
              <a:rPr lang="en-US" dirty="0">
                <a:solidFill>
                  <a:srgbClr val="FF0000"/>
                </a:solidFill>
              </a:rPr>
              <a:t>For me, it has been an incredible journey. I derive enormous satisfaction from the extremely successful results of all of our efforts. </a:t>
            </a:r>
          </a:p>
          <a:p>
            <a:endParaRPr lang="en-US" dirty="0"/>
          </a:p>
          <a:p>
            <a:r>
              <a:rPr lang="en-US" sz="3200" dirty="0"/>
              <a:t>                     </a:t>
            </a:r>
            <a:r>
              <a:rPr lang="en-US" sz="3200" dirty="0">
                <a:solidFill>
                  <a:srgbClr val="28884F"/>
                </a:solidFill>
              </a:rPr>
              <a:t>What</a:t>
            </a:r>
            <a:r>
              <a:rPr lang="en-US" sz="3200" dirty="0"/>
              <a:t> </a:t>
            </a:r>
            <a:r>
              <a:rPr lang="en-US" sz="3200" dirty="0">
                <a:solidFill>
                  <a:srgbClr val="FF0000"/>
                </a:solidFill>
              </a:rPr>
              <a:t>a</a:t>
            </a:r>
            <a:r>
              <a:rPr lang="en-US" sz="3200" dirty="0"/>
              <a:t> </a:t>
            </a:r>
            <a:r>
              <a:rPr lang="en-US" sz="3200" dirty="0">
                <a:solidFill>
                  <a:srgbClr val="28884F"/>
                </a:solidFill>
              </a:rPr>
              <a:t>ride!!</a:t>
            </a:r>
          </a:p>
        </p:txBody>
      </p:sp>
    </p:spTree>
    <p:extLst>
      <p:ext uri="{BB962C8B-B14F-4D97-AF65-F5344CB8AC3E}">
        <p14:creationId xmlns:p14="http://schemas.microsoft.com/office/powerpoint/2010/main" val="4097848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EEEB45-469B-C445-A2A6-597CC1D4FAC3}" type="slidenum">
              <a:rPr lang="en-US" smtClean="0"/>
              <a:pPr/>
              <a:t>2</a:t>
            </a:fld>
            <a:endParaRPr lang="en-US"/>
          </a:p>
        </p:txBody>
      </p:sp>
      <p:sp>
        <p:nvSpPr>
          <p:cNvPr id="5" name="TextBox 4"/>
          <p:cNvSpPr txBox="1"/>
          <p:nvPr/>
        </p:nvSpPr>
        <p:spPr>
          <a:xfrm>
            <a:off x="461175" y="243113"/>
            <a:ext cx="5883965" cy="584775"/>
          </a:xfrm>
          <a:prstGeom prst="rect">
            <a:avLst/>
          </a:prstGeom>
          <a:noFill/>
        </p:spPr>
        <p:txBody>
          <a:bodyPr wrap="square" rtlCol="0">
            <a:spAutoFit/>
          </a:bodyPr>
          <a:lstStyle/>
          <a:p>
            <a:r>
              <a:rPr lang="en-US" sz="3200" dirty="0"/>
              <a:t>Outline</a:t>
            </a:r>
          </a:p>
        </p:txBody>
      </p:sp>
      <p:sp>
        <p:nvSpPr>
          <p:cNvPr id="6" name="TextBox 5"/>
          <p:cNvSpPr txBox="1"/>
          <p:nvPr/>
        </p:nvSpPr>
        <p:spPr>
          <a:xfrm>
            <a:off x="482729" y="635600"/>
            <a:ext cx="8384630" cy="1985352"/>
          </a:xfrm>
          <a:prstGeom prst="rect">
            <a:avLst/>
          </a:prstGeom>
          <a:noFill/>
        </p:spPr>
        <p:txBody>
          <a:bodyPr wrap="square" rtlCol="0">
            <a:spAutoFit/>
          </a:bodyPr>
          <a:lstStyle/>
          <a:p>
            <a:endParaRPr lang="en-US" dirty="0">
              <a:solidFill>
                <a:srgbClr val="0000FF"/>
              </a:solidFill>
              <a:effectLst/>
            </a:endParaRPr>
          </a:p>
          <a:p>
            <a:pPr marL="285750" indent="-285750">
              <a:lnSpc>
                <a:spcPct val="150000"/>
              </a:lnSpc>
              <a:buFont typeface="Arial" pitchFamily="34" charset="0"/>
              <a:buChar char="•"/>
            </a:pPr>
            <a:r>
              <a:rPr lang="en-US" dirty="0">
                <a:solidFill>
                  <a:srgbClr val="0000FF"/>
                </a:solidFill>
                <a:effectLst/>
              </a:rPr>
              <a:t>A brief and incomplete overview of the 25+ year history of STAR Ops</a:t>
            </a:r>
          </a:p>
          <a:p>
            <a:pPr marL="285750" indent="-285750">
              <a:lnSpc>
                <a:spcPct val="150000"/>
              </a:lnSpc>
              <a:buFont typeface="Arial" pitchFamily="34" charset="0"/>
              <a:buChar char="•"/>
            </a:pPr>
            <a:r>
              <a:rPr lang="en-US" dirty="0">
                <a:solidFill>
                  <a:srgbClr val="0000FF"/>
                </a:solidFill>
                <a:effectLst/>
              </a:rPr>
              <a:t>An inadequate attempt to mention the names of the myriad of Detector experts and others that supported STAR through the decades.</a:t>
            </a:r>
          </a:p>
          <a:p>
            <a:pPr marL="285750" indent="-285750">
              <a:lnSpc>
                <a:spcPct val="150000"/>
              </a:lnSpc>
              <a:buFont typeface="Arial" pitchFamily="34" charset="0"/>
              <a:buChar char="•"/>
            </a:pPr>
            <a:r>
              <a:rPr lang="en-US" dirty="0">
                <a:solidFill>
                  <a:srgbClr val="0000FF"/>
                </a:solidFill>
                <a:effectLst/>
              </a:rPr>
              <a:t>Some personal views on the 30+ years of my life associated with STAR</a:t>
            </a:r>
          </a:p>
        </p:txBody>
      </p:sp>
      <p:pic>
        <p:nvPicPr>
          <p:cNvPr id="7" name="Picture 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0218" y="2675809"/>
            <a:ext cx="5085189" cy="381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79045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7ACD6F-8EF3-9FCE-8EF5-65DC50E403D5}"/>
              </a:ext>
            </a:extLst>
          </p:cNvPr>
          <p:cNvSpPr>
            <a:spLocks noGrp="1"/>
          </p:cNvSpPr>
          <p:nvPr>
            <p:ph type="sldNum" sz="quarter" idx="12"/>
          </p:nvPr>
        </p:nvSpPr>
        <p:spPr/>
        <p:txBody>
          <a:bodyPr/>
          <a:lstStyle/>
          <a:p>
            <a:fld id="{D7F278B1-1B8B-1E49-8C17-9FA8E63349F3}" type="slidenum">
              <a:rPr lang="en-US" smtClean="0"/>
              <a:pPr/>
              <a:t>3</a:t>
            </a:fld>
            <a:endParaRPr lang="en-US"/>
          </a:p>
        </p:txBody>
      </p:sp>
      <p:sp>
        <p:nvSpPr>
          <p:cNvPr id="3" name="TextBox 2">
            <a:extLst>
              <a:ext uri="{FF2B5EF4-FFF2-40B4-BE49-F238E27FC236}">
                <a16:creationId xmlns:a16="http://schemas.microsoft.com/office/drawing/2014/main" id="{C28B948D-29C9-2625-D4DB-0BC6969C7447}"/>
              </a:ext>
            </a:extLst>
          </p:cNvPr>
          <p:cNvSpPr txBox="1"/>
          <p:nvPr/>
        </p:nvSpPr>
        <p:spPr>
          <a:xfrm>
            <a:off x="630766" y="281354"/>
            <a:ext cx="8141445" cy="707886"/>
          </a:xfrm>
          <a:prstGeom prst="rect">
            <a:avLst/>
          </a:prstGeom>
          <a:noFill/>
        </p:spPr>
        <p:txBody>
          <a:bodyPr wrap="square" rtlCol="0">
            <a:spAutoFit/>
          </a:bodyPr>
          <a:lstStyle/>
          <a:p>
            <a:pPr algn="ctr"/>
            <a:r>
              <a:rPr lang="en-US" sz="2000" dirty="0">
                <a:solidFill>
                  <a:srgbClr val="0000FF"/>
                </a:solidFill>
              </a:rPr>
              <a:t>From my vantage point efforts on what would become STAR got started in 1990</a:t>
            </a:r>
          </a:p>
        </p:txBody>
      </p:sp>
      <p:sp>
        <p:nvSpPr>
          <p:cNvPr id="4" name="TextBox 3">
            <a:extLst>
              <a:ext uri="{FF2B5EF4-FFF2-40B4-BE49-F238E27FC236}">
                <a16:creationId xmlns:a16="http://schemas.microsoft.com/office/drawing/2014/main" id="{E189FF05-E070-EADE-41EF-3304B1948DA0}"/>
              </a:ext>
            </a:extLst>
          </p:cNvPr>
          <p:cNvSpPr txBox="1"/>
          <p:nvPr/>
        </p:nvSpPr>
        <p:spPr>
          <a:xfrm>
            <a:off x="893163" y="989240"/>
            <a:ext cx="7616650" cy="5632311"/>
          </a:xfrm>
          <a:prstGeom prst="rect">
            <a:avLst/>
          </a:prstGeom>
          <a:noFill/>
        </p:spPr>
        <p:txBody>
          <a:bodyPr wrap="square" rtlCol="0">
            <a:spAutoFit/>
          </a:bodyPr>
          <a:lstStyle/>
          <a:p>
            <a:r>
              <a:rPr lang="en-US" dirty="0">
                <a:solidFill>
                  <a:srgbClr val="FF0000"/>
                </a:solidFill>
              </a:rPr>
              <a:t>Workshops on RHIC Physics ideas had been taking place for a few years leading up to 1990. Topics discussed included:</a:t>
            </a:r>
          </a:p>
          <a:p>
            <a:r>
              <a:rPr lang="en-US" dirty="0">
                <a:solidFill>
                  <a:srgbClr val="FF0000"/>
                </a:solidFill>
              </a:rPr>
              <a:t>   - What would the environment be like? How many particles would be generated in the collisions?</a:t>
            </a:r>
          </a:p>
          <a:p>
            <a:r>
              <a:rPr lang="en-US" dirty="0">
                <a:solidFill>
                  <a:srgbClr val="FF0000"/>
                </a:solidFill>
              </a:rPr>
              <a:t>   - How does one run in the collider environment?</a:t>
            </a:r>
          </a:p>
          <a:p>
            <a:r>
              <a:rPr lang="en-US" dirty="0">
                <a:solidFill>
                  <a:srgbClr val="FF0000"/>
                </a:solidFill>
              </a:rPr>
              <a:t>   - Basic discussions of the relative importance of detector acceptance vs detector precision?</a:t>
            </a:r>
          </a:p>
          <a:p>
            <a:r>
              <a:rPr lang="en-US" dirty="0">
                <a:solidFill>
                  <a:srgbClr val="FF0000"/>
                </a:solidFill>
              </a:rPr>
              <a:t>   - What detector technologies were appropriate for assembling a RHIC detector?</a:t>
            </a:r>
          </a:p>
          <a:p>
            <a:r>
              <a:rPr lang="en-US" dirty="0">
                <a:solidFill>
                  <a:srgbClr val="FF0000"/>
                </a:solidFill>
              </a:rPr>
              <a:t>   - The ideas covered a wide phase space, the discussions were lively, and in my view the meetings were very interesting.</a:t>
            </a:r>
          </a:p>
          <a:p>
            <a:endParaRPr lang="en-US" dirty="0"/>
          </a:p>
          <a:p>
            <a:r>
              <a:rPr lang="en-US" dirty="0">
                <a:solidFill>
                  <a:srgbClr val="28884F"/>
                </a:solidFill>
              </a:rPr>
              <a:t>In 1990 I graduated and took a Post Doc position in the RNC group at LBNL, working for John Harris.</a:t>
            </a:r>
          </a:p>
          <a:p>
            <a:endParaRPr lang="en-US" dirty="0"/>
          </a:p>
          <a:p>
            <a:r>
              <a:rPr lang="en-US" dirty="0">
                <a:solidFill>
                  <a:srgbClr val="28884F"/>
                </a:solidFill>
              </a:rPr>
              <a:t>In my years of running experiments at the BEVALAC (HISS Facility), and then working in this Post Doc position I knew and or met essentially all of the early proponents on the Letter of Intent, and then the fleshed out STAR proposal. Many fond memories!</a:t>
            </a:r>
          </a:p>
          <a:p>
            <a:r>
              <a:rPr lang="en-US" dirty="0"/>
              <a:t>	</a:t>
            </a:r>
          </a:p>
        </p:txBody>
      </p:sp>
    </p:spTree>
    <p:extLst>
      <p:ext uri="{BB962C8B-B14F-4D97-AF65-F5344CB8AC3E}">
        <p14:creationId xmlns:p14="http://schemas.microsoft.com/office/powerpoint/2010/main" val="1202162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123060-4431-7B46-0BBD-C50369F51154}"/>
              </a:ext>
            </a:extLst>
          </p:cNvPr>
          <p:cNvSpPr>
            <a:spLocks noGrp="1"/>
          </p:cNvSpPr>
          <p:nvPr>
            <p:ph type="sldNum" sz="quarter" idx="12"/>
          </p:nvPr>
        </p:nvSpPr>
        <p:spPr/>
        <p:txBody>
          <a:bodyPr/>
          <a:lstStyle/>
          <a:p>
            <a:fld id="{D7F278B1-1B8B-1E49-8C17-9FA8E63349F3}" type="slidenum">
              <a:rPr lang="en-US" smtClean="0"/>
              <a:pPr/>
              <a:t>4</a:t>
            </a:fld>
            <a:endParaRPr lang="en-US"/>
          </a:p>
        </p:txBody>
      </p:sp>
      <p:sp>
        <p:nvSpPr>
          <p:cNvPr id="3" name="TextBox 2">
            <a:extLst>
              <a:ext uri="{FF2B5EF4-FFF2-40B4-BE49-F238E27FC236}">
                <a16:creationId xmlns:a16="http://schemas.microsoft.com/office/drawing/2014/main" id="{5E96A5AC-050C-EFC0-BC8B-DAFADE00908F}"/>
              </a:ext>
            </a:extLst>
          </p:cNvPr>
          <p:cNvSpPr txBox="1"/>
          <p:nvPr/>
        </p:nvSpPr>
        <p:spPr>
          <a:xfrm>
            <a:off x="1055077" y="301451"/>
            <a:ext cx="7486022" cy="646331"/>
          </a:xfrm>
          <a:prstGeom prst="rect">
            <a:avLst/>
          </a:prstGeom>
          <a:noFill/>
        </p:spPr>
        <p:txBody>
          <a:bodyPr wrap="square" rtlCol="0">
            <a:spAutoFit/>
          </a:bodyPr>
          <a:lstStyle/>
          <a:p>
            <a:pPr algn="ctr"/>
            <a:r>
              <a:rPr lang="en-US" dirty="0">
                <a:solidFill>
                  <a:srgbClr val="0000FF"/>
                </a:solidFill>
              </a:rPr>
              <a:t>From ~1992 through 1999 STAR is Designed, prototyped (as needed), fabricated, and Assembled</a:t>
            </a:r>
          </a:p>
        </p:txBody>
      </p:sp>
      <p:pic>
        <p:nvPicPr>
          <p:cNvPr id="5" name="Picture 4" descr="A picture containing text, outdoor&#10;&#10;AI-generated content may be incorrect.">
            <a:extLst>
              <a:ext uri="{FF2B5EF4-FFF2-40B4-BE49-F238E27FC236}">
                <a16:creationId xmlns:a16="http://schemas.microsoft.com/office/drawing/2014/main" id="{6A10E525-A699-A7A4-3E00-7E8E50131FDC}"/>
              </a:ext>
            </a:extLst>
          </p:cNvPr>
          <p:cNvPicPr>
            <a:picLocks noChangeAspect="1"/>
          </p:cNvPicPr>
          <p:nvPr/>
        </p:nvPicPr>
        <p:blipFill>
          <a:blip r:embed="rId2"/>
          <a:srcRect l="20659" t="14445" r="30403" b="24994"/>
          <a:stretch>
            <a:fillRect/>
          </a:stretch>
        </p:blipFill>
        <p:spPr>
          <a:xfrm>
            <a:off x="325967" y="947783"/>
            <a:ext cx="2366434" cy="2196390"/>
          </a:xfrm>
          <a:prstGeom prst="rect">
            <a:avLst/>
          </a:prstGeom>
        </p:spPr>
      </p:pic>
      <p:pic>
        <p:nvPicPr>
          <p:cNvPr id="7" name="Picture 6" descr="A picture containing text&#10;&#10;AI-generated content may be incorrect.">
            <a:extLst>
              <a:ext uri="{FF2B5EF4-FFF2-40B4-BE49-F238E27FC236}">
                <a16:creationId xmlns:a16="http://schemas.microsoft.com/office/drawing/2014/main" id="{DF689F36-989E-B066-6542-ECC9FD98D234}"/>
              </a:ext>
            </a:extLst>
          </p:cNvPr>
          <p:cNvPicPr>
            <a:picLocks noChangeAspect="1"/>
          </p:cNvPicPr>
          <p:nvPr/>
        </p:nvPicPr>
        <p:blipFill>
          <a:blip r:embed="rId3"/>
          <a:srcRect l="2288" t="14815" r="17483" b="10457"/>
          <a:stretch>
            <a:fillRect/>
          </a:stretch>
        </p:blipFill>
        <p:spPr>
          <a:xfrm>
            <a:off x="2921000" y="947781"/>
            <a:ext cx="3144102" cy="2196389"/>
          </a:xfrm>
          <a:prstGeom prst="rect">
            <a:avLst/>
          </a:prstGeom>
        </p:spPr>
      </p:pic>
      <p:pic>
        <p:nvPicPr>
          <p:cNvPr id="9" name="Picture 8" descr="A person standing next to a plane&#10;&#10;AI-generated content may be incorrect.">
            <a:extLst>
              <a:ext uri="{FF2B5EF4-FFF2-40B4-BE49-F238E27FC236}">
                <a16:creationId xmlns:a16="http://schemas.microsoft.com/office/drawing/2014/main" id="{903F0230-EA94-36E5-3C0C-2E3494E75B56}"/>
              </a:ext>
            </a:extLst>
          </p:cNvPr>
          <p:cNvPicPr>
            <a:picLocks noChangeAspect="1"/>
          </p:cNvPicPr>
          <p:nvPr/>
        </p:nvPicPr>
        <p:blipFill>
          <a:blip r:embed="rId4"/>
          <a:srcRect l="4656" t="12621" r="11459" b="10566"/>
          <a:stretch>
            <a:fillRect/>
          </a:stretch>
        </p:blipFill>
        <p:spPr>
          <a:xfrm rot="5400000">
            <a:off x="6368843" y="1100739"/>
            <a:ext cx="2760618" cy="1895904"/>
          </a:xfrm>
          <a:prstGeom prst="rect">
            <a:avLst/>
          </a:prstGeom>
        </p:spPr>
      </p:pic>
      <p:pic>
        <p:nvPicPr>
          <p:cNvPr id="11" name="Picture 10" descr="A picture containing indoor, furniture&#10;&#10;AI-generated content may be incorrect.">
            <a:extLst>
              <a:ext uri="{FF2B5EF4-FFF2-40B4-BE49-F238E27FC236}">
                <a16:creationId xmlns:a16="http://schemas.microsoft.com/office/drawing/2014/main" id="{13081DC8-C1B8-5C4C-9418-5BB309F29F09}"/>
              </a:ext>
            </a:extLst>
          </p:cNvPr>
          <p:cNvPicPr>
            <a:picLocks noChangeAspect="1"/>
          </p:cNvPicPr>
          <p:nvPr/>
        </p:nvPicPr>
        <p:blipFill>
          <a:blip r:embed="rId5"/>
          <a:srcRect l="5392" t="8279" r="9150" b="15686"/>
          <a:stretch>
            <a:fillRect/>
          </a:stretch>
        </p:blipFill>
        <p:spPr>
          <a:xfrm>
            <a:off x="138805" y="3545455"/>
            <a:ext cx="2987993" cy="1993900"/>
          </a:xfrm>
          <a:prstGeom prst="rect">
            <a:avLst/>
          </a:prstGeom>
        </p:spPr>
      </p:pic>
      <p:pic>
        <p:nvPicPr>
          <p:cNvPr id="13" name="Picture 12" descr="A picture containing text, indoor, fireplace&#10;&#10;AI-generated content may be incorrect.">
            <a:extLst>
              <a:ext uri="{FF2B5EF4-FFF2-40B4-BE49-F238E27FC236}">
                <a16:creationId xmlns:a16="http://schemas.microsoft.com/office/drawing/2014/main" id="{E9FF5815-BF32-364A-6E8D-8C385ED075CA}"/>
              </a:ext>
            </a:extLst>
          </p:cNvPr>
          <p:cNvPicPr>
            <a:picLocks noChangeAspect="1"/>
          </p:cNvPicPr>
          <p:nvPr/>
        </p:nvPicPr>
        <p:blipFill>
          <a:blip r:embed="rId6"/>
          <a:srcRect l="10948" t="10909" r="4902" b="12527"/>
          <a:stretch>
            <a:fillRect/>
          </a:stretch>
        </p:blipFill>
        <p:spPr>
          <a:xfrm>
            <a:off x="3187700" y="3545456"/>
            <a:ext cx="2987993" cy="2038956"/>
          </a:xfrm>
          <a:prstGeom prst="rect">
            <a:avLst/>
          </a:prstGeom>
        </p:spPr>
      </p:pic>
      <p:pic>
        <p:nvPicPr>
          <p:cNvPr id="15" name="Picture 14" descr="A picture containing indoor&#10;&#10;AI-generated content may be incorrect.">
            <a:extLst>
              <a:ext uri="{FF2B5EF4-FFF2-40B4-BE49-F238E27FC236}">
                <a16:creationId xmlns:a16="http://schemas.microsoft.com/office/drawing/2014/main" id="{11D02101-7026-38B4-AE0D-D42595AC978F}"/>
              </a:ext>
            </a:extLst>
          </p:cNvPr>
          <p:cNvPicPr>
            <a:picLocks noChangeAspect="1"/>
          </p:cNvPicPr>
          <p:nvPr/>
        </p:nvPicPr>
        <p:blipFill>
          <a:blip r:embed="rId7"/>
          <a:srcRect l="14940" t="14815" r="10948" b="16259"/>
          <a:stretch>
            <a:fillRect/>
          </a:stretch>
        </p:blipFill>
        <p:spPr>
          <a:xfrm rot="10800000">
            <a:off x="6222999" y="3551277"/>
            <a:ext cx="2832005" cy="1975377"/>
          </a:xfrm>
          <a:prstGeom prst="rect">
            <a:avLst/>
          </a:prstGeom>
        </p:spPr>
      </p:pic>
      <p:sp>
        <p:nvSpPr>
          <p:cNvPr id="16" name="TextBox 15">
            <a:extLst>
              <a:ext uri="{FF2B5EF4-FFF2-40B4-BE49-F238E27FC236}">
                <a16:creationId xmlns:a16="http://schemas.microsoft.com/office/drawing/2014/main" id="{031A35BC-CFE2-BF23-6472-5AA1F33645D1}"/>
              </a:ext>
            </a:extLst>
          </p:cNvPr>
          <p:cNvSpPr txBox="1"/>
          <p:nvPr/>
        </p:nvSpPr>
        <p:spPr>
          <a:xfrm>
            <a:off x="1257300" y="2451100"/>
            <a:ext cx="1435101" cy="738664"/>
          </a:xfrm>
          <a:prstGeom prst="rect">
            <a:avLst/>
          </a:prstGeom>
          <a:noFill/>
        </p:spPr>
        <p:txBody>
          <a:bodyPr wrap="square" rtlCol="0">
            <a:spAutoFit/>
          </a:bodyPr>
          <a:lstStyle/>
          <a:p>
            <a:r>
              <a:rPr lang="en-US" sz="1400" dirty="0">
                <a:solidFill>
                  <a:schemeClr val="bg1"/>
                </a:solidFill>
              </a:rPr>
              <a:t>Arrival of 1</a:t>
            </a:r>
            <a:r>
              <a:rPr lang="en-US" sz="1400" baseline="30000" dirty="0">
                <a:solidFill>
                  <a:schemeClr val="bg1"/>
                </a:solidFill>
              </a:rPr>
              <a:t>st</a:t>
            </a:r>
            <a:r>
              <a:rPr lang="en-US" sz="1400" dirty="0">
                <a:solidFill>
                  <a:schemeClr val="bg1"/>
                </a:solidFill>
              </a:rPr>
              <a:t> Magnet </a:t>
            </a:r>
            <a:r>
              <a:rPr lang="en-US" sz="1400" dirty="0" err="1">
                <a:solidFill>
                  <a:schemeClr val="bg1"/>
                </a:solidFill>
              </a:rPr>
              <a:t>backleg</a:t>
            </a:r>
            <a:r>
              <a:rPr lang="en-US" sz="1400" dirty="0">
                <a:solidFill>
                  <a:schemeClr val="bg1"/>
                </a:solidFill>
              </a:rPr>
              <a:t> &amp; Liz</a:t>
            </a:r>
          </a:p>
        </p:txBody>
      </p:sp>
      <p:sp>
        <p:nvSpPr>
          <p:cNvPr id="18" name="TextBox 17">
            <a:extLst>
              <a:ext uri="{FF2B5EF4-FFF2-40B4-BE49-F238E27FC236}">
                <a16:creationId xmlns:a16="http://schemas.microsoft.com/office/drawing/2014/main" id="{C06E9C99-BC52-FB34-1C3F-4D27C36A690D}"/>
              </a:ext>
            </a:extLst>
          </p:cNvPr>
          <p:cNvSpPr txBox="1"/>
          <p:nvPr/>
        </p:nvSpPr>
        <p:spPr>
          <a:xfrm>
            <a:off x="2806700" y="2799834"/>
            <a:ext cx="3454400" cy="307777"/>
          </a:xfrm>
          <a:prstGeom prst="rect">
            <a:avLst/>
          </a:prstGeom>
          <a:noFill/>
        </p:spPr>
        <p:txBody>
          <a:bodyPr wrap="square">
            <a:spAutoFit/>
          </a:bodyPr>
          <a:lstStyle/>
          <a:p>
            <a:r>
              <a:rPr lang="en-US" sz="1400" dirty="0">
                <a:solidFill>
                  <a:schemeClr val="bg1"/>
                </a:solidFill>
              </a:rPr>
              <a:t>Arrival of 1</a:t>
            </a:r>
            <a:r>
              <a:rPr lang="en-US" sz="1400" baseline="30000" dirty="0">
                <a:solidFill>
                  <a:schemeClr val="bg1"/>
                </a:solidFill>
              </a:rPr>
              <a:t>st</a:t>
            </a:r>
            <a:r>
              <a:rPr lang="en-US" sz="1400" dirty="0">
                <a:solidFill>
                  <a:schemeClr val="bg1"/>
                </a:solidFill>
              </a:rPr>
              <a:t> Magnet </a:t>
            </a:r>
            <a:r>
              <a:rPr lang="en-US" sz="1400" dirty="0" err="1">
                <a:solidFill>
                  <a:schemeClr val="bg1"/>
                </a:solidFill>
              </a:rPr>
              <a:t>backleg</a:t>
            </a:r>
            <a:r>
              <a:rPr lang="en-US" sz="1400" dirty="0">
                <a:solidFill>
                  <a:schemeClr val="bg1"/>
                </a:solidFill>
              </a:rPr>
              <a:t> at STAR</a:t>
            </a:r>
          </a:p>
        </p:txBody>
      </p:sp>
      <p:sp>
        <p:nvSpPr>
          <p:cNvPr id="20" name="TextBox 19">
            <a:extLst>
              <a:ext uri="{FF2B5EF4-FFF2-40B4-BE49-F238E27FC236}">
                <a16:creationId xmlns:a16="http://schemas.microsoft.com/office/drawing/2014/main" id="{B2CE6BFD-2A9E-E936-7EE6-FEFC6FEAEFF2}"/>
              </a:ext>
            </a:extLst>
          </p:cNvPr>
          <p:cNvSpPr txBox="1"/>
          <p:nvPr/>
        </p:nvSpPr>
        <p:spPr>
          <a:xfrm>
            <a:off x="6880651" y="2940658"/>
            <a:ext cx="2006953" cy="461665"/>
          </a:xfrm>
          <a:prstGeom prst="rect">
            <a:avLst/>
          </a:prstGeom>
          <a:noFill/>
        </p:spPr>
        <p:txBody>
          <a:bodyPr wrap="square">
            <a:spAutoFit/>
          </a:bodyPr>
          <a:lstStyle/>
          <a:p>
            <a:r>
              <a:rPr lang="en-US" sz="1200" dirty="0">
                <a:solidFill>
                  <a:schemeClr val="bg1"/>
                </a:solidFill>
              </a:rPr>
              <a:t>Arrival of TPC via C130  &amp; Bill Edwards</a:t>
            </a:r>
          </a:p>
        </p:txBody>
      </p:sp>
      <p:sp>
        <p:nvSpPr>
          <p:cNvPr id="22" name="TextBox 21">
            <a:extLst>
              <a:ext uri="{FF2B5EF4-FFF2-40B4-BE49-F238E27FC236}">
                <a16:creationId xmlns:a16="http://schemas.microsoft.com/office/drawing/2014/main" id="{B06EE865-6E6D-7F9C-67C4-AA5A94F87B40}"/>
              </a:ext>
            </a:extLst>
          </p:cNvPr>
          <p:cNvSpPr txBox="1"/>
          <p:nvPr/>
        </p:nvSpPr>
        <p:spPr>
          <a:xfrm>
            <a:off x="204177" y="5240480"/>
            <a:ext cx="2882900" cy="369332"/>
          </a:xfrm>
          <a:prstGeom prst="rect">
            <a:avLst/>
          </a:prstGeom>
          <a:noFill/>
        </p:spPr>
        <p:txBody>
          <a:bodyPr wrap="square">
            <a:spAutoFit/>
          </a:bodyPr>
          <a:lstStyle/>
          <a:p>
            <a:r>
              <a:rPr lang="en-US" sz="1800" dirty="0">
                <a:solidFill>
                  <a:schemeClr val="bg1"/>
                </a:solidFill>
              </a:rPr>
              <a:t>Arrival of </a:t>
            </a:r>
            <a:r>
              <a:rPr lang="en-US" dirty="0">
                <a:solidFill>
                  <a:schemeClr val="bg1"/>
                </a:solidFill>
              </a:rPr>
              <a:t>TPC</a:t>
            </a:r>
            <a:r>
              <a:rPr lang="en-US" sz="1800" dirty="0">
                <a:solidFill>
                  <a:schemeClr val="bg1"/>
                </a:solidFill>
              </a:rPr>
              <a:t> at STAR</a:t>
            </a:r>
          </a:p>
        </p:txBody>
      </p:sp>
      <p:sp>
        <p:nvSpPr>
          <p:cNvPr id="24" name="TextBox 23">
            <a:extLst>
              <a:ext uri="{FF2B5EF4-FFF2-40B4-BE49-F238E27FC236}">
                <a16:creationId xmlns:a16="http://schemas.microsoft.com/office/drawing/2014/main" id="{63420645-207B-6194-A7B4-ABC8F25B6431}"/>
              </a:ext>
            </a:extLst>
          </p:cNvPr>
          <p:cNvSpPr txBox="1"/>
          <p:nvPr/>
        </p:nvSpPr>
        <p:spPr>
          <a:xfrm>
            <a:off x="3321400" y="5265066"/>
            <a:ext cx="2901600" cy="307777"/>
          </a:xfrm>
          <a:prstGeom prst="rect">
            <a:avLst/>
          </a:prstGeom>
          <a:noFill/>
        </p:spPr>
        <p:txBody>
          <a:bodyPr wrap="square">
            <a:spAutoFit/>
          </a:bodyPr>
          <a:lstStyle/>
          <a:p>
            <a:r>
              <a:rPr lang="en-US" sz="1400" dirty="0">
                <a:solidFill>
                  <a:schemeClr val="bg1"/>
                </a:solidFill>
              </a:rPr>
              <a:t>A Ceremony for the TPC arrival</a:t>
            </a:r>
          </a:p>
        </p:txBody>
      </p:sp>
      <p:sp>
        <p:nvSpPr>
          <p:cNvPr id="26" name="TextBox 25">
            <a:extLst>
              <a:ext uri="{FF2B5EF4-FFF2-40B4-BE49-F238E27FC236}">
                <a16:creationId xmlns:a16="http://schemas.microsoft.com/office/drawing/2014/main" id="{8DA5742B-4F8A-5A14-B653-3EEF5851D0BB}"/>
              </a:ext>
            </a:extLst>
          </p:cNvPr>
          <p:cNvSpPr txBox="1"/>
          <p:nvPr/>
        </p:nvSpPr>
        <p:spPr>
          <a:xfrm>
            <a:off x="6134100" y="5265065"/>
            <a:ext cx="3096404" cy="276999"/>
          </a:xfrm>
          <a:prstGeom prst="rect">
            <a:avLst/>
          </a:prstGeom>
          <a:noFill/>
        </p:spPr>
        <p:txBody>
          <a:bodyPr wrap="square">
            <a:spAutoFit/>
          </a:bodyPr>
          <a:lstStyle/>
          <a:p>
            <a:r>
              <a:rPr lang="en-US" sz="1200" dirty="0">
                <a:solidFill>
                  <a:schemeClr val="bg1"/>
                </a:solidFill>
              </a:rPr>
              <a:t>Russ handing over the TPC keys to Ralph</a:t>
            </a:r>
          </a:p>
        </p:txBody>
      </p:sp>
    </p:spTree>
    <p:extLst>
      <p:ext uri="{BB962C8B-B14F-4D97-AF65-F5344CB8AC3E}">
        <p14:creationId xmlns:p14="http://schemas.microsoft.com/office/powerpoint/2010/main" val="2116259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BFAF2C-025F-6834-2DD8-018582926A9C}"/>
              </a:ext>
            </a:extLst>
          </p:cNvPr>
          <p:cNvSpPr>
            <a:spLocks noGrp="1"/>
          </p:cNvSpPr>
          <p:nvPr>
            <p:ph type="sldNum" sz="quarter" idx="12"/>
          </p:nvPr>
        </p:nvSpPr>
        <p:spPr/>
        <p:txBody>
          <a:bodyPr/>
          <a:lstStyle/>
          <a:p>
            <a:fld id="{D7F278B1-1B8B-1E49-8C17-9FA8E63349F3}" type="slidenum">
              <a:rPr lang="en-US" smtClean="0"/>
              <a:pPr/>
              <a:t>5</a:t>
            </a:fld>
            <a:endParaRPr lang="en-US"/>
          </a:p>
        </p:txBody>
      </p:sp>
      <p:sp>
        <p:nvSpPr>
          <p:cNvPr id="3" name="TextBox 2">
            <a:extLst>
              <a:ext uri="{FF2B5EF4-FFF2-40B4-BE49-F238E27FC236}">
                <a16:creationId xmlns:a16="http://schemas.microsoft.com/office/drawing/2014/main" id="{281BF60E-0D41-3324-E87A-7153CBF24A83}"/>
              </a:ext>
            </a:extLst>
          </p:cNvPr>
          <p:cNvSpPr txBox="1"/>
          <p:nvPr/>
        </p:nvSpPr>
        <p:spPr>
          <a:xfrm>
            <a:off x="2477476" y="138167"/>
            <a:ext cx="5815624" cy="461665"/>
          </a:xfrm>
          <a:prstGeom prst="rect">
            <a:avLst/>
          </a:prstGeom>
          <a:noFill/>
        </p:spPr>
        <p:txBody>
          <a:bodyPr wrap="square" rtlCol="0">
            <a:spAutoFit/>
          </a:bodyPr>
          <a:lstStyle/>
          <a:p>
            <a:r>
              <a:rPr lang="en-US" sz="2400" dirty="0">
                <a:solidFill>
                  <a:srgbClr val="0000FF"/>
                </a:solidFill>
              </a:rPr>
              <a:t>A few more Tasks are accomplished </a:t>
            </a:r>
          </a:p>
        </p:txBody>
      </p:sp>
      <p:pic>
        <p:nvPicPr>
          <p:cNvPr id="5" name="Picture 4" descr="A picture containing indoor, ceiling, metal&#10;&#10;AI-generated content may be incorrect.">
            <a:extLst>
              <a:ext uri="{FF2B5EF4-FFF2-40B4-BE49-F238E27FC236}">
                <a16:creationId xmlns:a16="http://schemas.microsoft.com/office/drawing/2014/main" id="{E40621D7-22F7-A5D2-E9C6-6F701D4FC67C}"/>
              </a:ext>
            </a:extLst>
          </p:cNvPr>
          <p:cNvPicPr>
            <a:picLocks noChangeAspect="1"/>
          </p:cNvPicPr>
          <p:nvPr/>
        </p:nvPicPr>
        <p:blipFill>
          <a:blip r:embed="rId2"/>
          <a:stretch>
            <a:fillRect/>
          </a:stretch>
        </p:blipFill>
        <p:spPr>
          <a:xfrm>
            <a:off x="423568" y="589783"/>
            <a:ext cx="4138384" cy="3083097"/>
          </a:xfrm>
          <a:prstGeom prst="rect">
            <a:avLst/>
          </a:prstGeom>
        </p:spPr>
      </p:pic>
      <p:pic>
        <p:nvPicPr>
          <p:cNvPr id="7" name="Picture 6" descr="A picture containing indoor, ceiling, several&#10;&#10;AI-generated content may be incorrect.">
            <a:extLst>
              <a:ext uri="{FF2B5EF4-FFF2-40B4-BE49-F238E27FC236}">
                <a16:creationId xmlns:a16="http://schemas.microsoft.com/office/drawing/2014/main" id="{221A741C-F3F1-8090-9BC9-AB87DACEA418}"/>
              </a:ext>
            </a:extLst>
          </p:cNvPr>
          <p:cNvPicPr>
            <a:picLocks noChangeAspect="1"/>
          </p:cNvPicPr>
          <p:nvPr/>
        </p:nvPicPr>
        <p:blipFill>
          <a:blip r:embed="rId3"/>
          <a:stretch>
            <a:fillRect/>
          </a:stretch>
        </p:blipFill>
        <p:spPr>
          <a:xfrm>
            <a:off x="4883499" y="589783"/>
            <a:ext cx="3917875" cy="3104915"/>
          </a:xfrm>
          <a:prstGeom prst="rect">
            <a:avLst/>
          </a:prstGeom>
        </p:spPr>
      </p:pic>
      <p:sp>
        <p:nvSpPr>
          <p:cNvPr id="8" name="TextBox 7">
            <a:extLst>
              <a:ext uri="{FF2B5EF4-FFF2-40B4-BE49-F238E27FC236}">
                <a16:creationId xmlns:a16="http://schemas.microsoft.com/office/drawing/2014/main" id="{C7893994-257E-ACB0-DB11-F1D324033495}"/>
              </a:ext>
            </a:extLst>
          </p:cNvPr>
          <p:cNvSpPr txBox="1"/>
          <p:nvPr/>
        </p:nvSpPr>
        <p:spPr>
          <a:xfrm>
            <a:off x="433616" y="3315672"/>
            <a:ext cx="2641181" cy="369332"/>
          </a:xfrm>
          <a:prstGeom prst="rect">
            <a:avLst/>
          </a:prstGeom>
          <a:noFill/>
        </p:spPr>
        <p:txBody>
          <a:bodyPr wrap="square" rtlCol="0">
            <a:spAutoFit/>
          </a:bodyPr>
          <a:lstStyle/>
          <a:p>
            <a:r>
              <a:rPr lang="en-US" dirty="0">
                <a:solidFill>
                  <a:schemeClr val="bg1"/>
                </a:solidFill>
              </a:rPr>
              <a:t>Build and Map Magnet</a:t>
            </a:r>
          </a:p>
        </p:txBody>
      </p:sp>
      <p:sp>
        <p:nvSpPr>
          <p:cNvPr id="10" name="TextBox 9">
            <a:extLst>
              <a:ext uri="{FF2B5EF4-FFF2-40B4-BE49-F238E27FC236}">
                <a16:creationId xmlns:a16="http://schemas.microsoft.com/office/drawing/2014/main" id="{9E08FECF-59FE-7D14-60EE-AEC933F7E63F}"/>
              </a:ext>
            </a:extLst>
          </p:cNvPr>
          <p:cNvSpPr txBox="1"/>
          <p:nvPr/>
        </p:nvSpPr>
        <p:spPr>
          <a:xfrm>
            <a:off x="4883499" y="3343457"/>
            <a:ext cx="2597499" cy="369332"/>
          </a:xfrm>
          <a:prstGeom prst="rect">
            <a:avLst/>
          </a:prstGeom>
          <a:noFill/>
        </p:spPr>
        <p:txBody>
          <a:bodyPr wrap="square">
            <a:spAutoFit/>
          </a:bodyPr>
          <a:lstStyle/>
          <a:p>
            <a:r>
              <a:rPr lang="en-US" dirty="0">
                <a:solidFill>
                  <a:schemeClr val="bg1"/>
                </a:solidFill>
              </a:rPr>
              <a:t>Install the TPC </a:t>
            </a:r>
          </a:p>
        </p:txBody>
      </p:sp>
      <p:pic>
        <p:nvPicPr>
          <p:cNvPr id="12" name="Picture 11" descr="A group of men posing for a photo in front of a large machine&#10;&#10;AI-generated content may be incorrect.">
            <a:extLst>
              <a:ext uri="{FF2B5EF4-FFF2-40B4-BE49-F238E27FC236}">
                <a16:creationId xmlns:a16="http://schemas.microsoft.com/office/drawing/2014/main" id="{4B890875-859F-AB5F-2DCE-23F6896E5F45}"/>
              </a:ext>
            </a:extLst>
          </p:cNvPr>
          <p:cNvPicPr>
            <a:picLocks noChangeAspect="1"/>
          </p:cNvPicPr>
          <p:nvPr/>
        </p:nvPicPr>
        <p:blipFill>
          <a:blip r:embed="rId4"/>
          <a:stretch>
            <a:fillRect/>
          </a:stretch>
        </p:blipFill>
        <p:spPr>
          <a:xfrm>
            <a:off x="2897833" y="3749909"/>
            <a:ext cx="3735754" cy="2969924"/>
          </a:xfrm>
          <a:prstGeom prst="rect">
            <a:avLst/>
          </a:prstGeom>
        </p:spPr>
      </p:pic>
      <p:sp>
        <p:nvSpPr>
          <p:cNvPr id="14" name="TextBox 13">
            <a:extLst>
              <a:ext uri="{FF2B5EF4-FFF2-40B4-BE49-F238E27FC236}">
                <a16:creationId xmlns:a16="http://schemas.microsoft.com/office/drawing/2014/main" id="{BA1F7DEC-8865-198A-7260-D95E25C55B5E}"/>
              </a:ext>
            </a:extLst>
          </p:cNvPr>
          <p:cNvSpPr txBox="1"/>
          <p:nvPr/>
        </p:nvSpPr>
        <p:spPr>
          <a:xfrm>
            <a:off x="2954219" y="6324630"/>
            <a:ext cx="3558790" cy="369332"/>
          </a:xfrm>
          <a:prstGeom prst="rect">
            <a:avLst/>
          </a:prstGeom>
          <a:noFill/>
        </p:spPr>
        <p:txBody>
          <a:bodyPr wrap="square">
            <a:spAutoFit/>
          </a:bodyPr>
          <a:lstStyle/>
          <a:p>
            <a:r>
              <a:rPr lang="en-US" dirty="0">
                <a:solidFill>
                  <a:schemeClr val="bg1"/>
                </a:solidFill>
              </a:rPr>
              <a:t>I wanted a pic of Ralph and Tim</a:t>
            </a:r>
          </a:p>
        </p:txBody>
      </p:sp>
    </p:spTree>
    <p:extLst>
      <p:ext uri="{BB962C8B-B14F-4D97-AF65-F5344CB8AC3E}">
        <p14:creationId xmlns:p14="http://schemas.microsoft.com/office/powerpoint/2010/main" val="830918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15125B-210E-9A34-69CA-97D8811C8A6B}"/>
              </a:ext>
            </a:extLst>
          </p:cNvPr>
          <p:cNvSpPr>
            <a:spLocks noGrp="1"/>
          </p:cNvSpPr>
          <p:nvPr>
            <p:ph type="sldNum" sz="quarter" idx="12"/>
          </p:nvPr>
        </p:nvSpPr>
        <p:spPr/>
        <p:txBody>
          <a:bodyPr/>
          <a:lstStyle/>
          <a:p>
            <a:fld id="{D7F278B1-1B8B-1E49-8C17-9FA8E63349F3}" type="slidenum">
              <a:rPr lang="en-US" smtClean="0"/>
              <a:pPr/>
              <a:t>6</a:t>
            </a:fld>
            <a:endParaRPr lang="en-US"/>
          </a:p>
        </p:txBody>
      </p:sp>
      <p:sp>
        <p:nvSpPr>
          <p:cNvPr id="3" name="TextBox 2">
            <a:extLst>
              <a:ext uri="{FF2B5EF4-FFF2-40B4-BE49-F238E27FC236}">
                <a16:creationId xmlns:a16="http://schemas.microsoft.com/office/drawing/2014/main" id="{34DD79B1-BD9C-7486-7E82-8A598F441AD2}"/>
              </a:ext>
            </a:extLst>
          </p:cNvPr>
          <p:cNvSpPr txBox="1"/>
          <p:nvPr/>
        </p:nvSpPr>
        <p:spPr>
          <a:xfrm>
            <a:off x="630766" y="213978"/>
            <a:ext cx="8396538" cy="369332"/>
          </a:xfrm>
          <a:prstGeom prst="rect">
            <a:avLst/>
          </a:prstGeom>
          <a:noFill/>
        </p:spPr>
        <p:txBody>
          <a:bodyPr wrap="square" rtlCol="0">
            <a:spAutoFit/>
          </a:bodyPr>
          <a:lstStyle/>
          <a:p>
            <a:r>
              <a:rPr lang="en-US" dirty="0">
                <a:solidFill>
                  <a:srgbClr val="0000FF"/>
                </a:solidFill>
              </a:rPr>
              <a:t>A few years later, Viola, the Collaboration and STAR Pose for a photo</a:t>
            </a:r>
          </a:p>
        </p:txBody>
      </p:sp>
      <p:pic>
        <p:nvPicPr>
          <p:cNvPr id="9" name="Picture 8" descr="A picture containing person, people, group, crowd&#10;&#10;AI-generated content may be incorrect.">
            <a:extLst>
              <a:ext uri="{FF2B5EF4-FFF2-40B4-BE49-F238E27FC236}">
                <a16:creationId xmlns:a16="http://schemas.microsoft.com/office/drawing/2014/main" id="{6409898E-2998-4103-3389-B19553128B2E}"/>
              </a:ext>
            </a:extLst>
          </p:cNvPr>
          <p:cNvPicPr>
            <a:picLocks noChangeAspect="1"/>
          </p:cNvPicPr>
          <p:nvPr/>
        </p:nvPicPr>
        <p:blipFill>
          <a:blip r:embed="rId2"/>
          <a:stretch>
            <a:fillRect/>
          </a:stretch>
        </p:blipFill>
        <p:spPr>
          <a:xfrm>
            <a:off x="964637" y="583310"/>
            <a:ext cx="7174523" cy="5739618"/>
          </a:xfrm>
          <a:prstGeom prst="rect">
            <a:avLst/>
          </a:prstGeom>
        </p:spPr>
      </p:pic>
      <p:sp>
        <p:nvSpPr>
          <p:cNvPr id="10" name="TextBox 9">
            <a:extLst>
              <a:ext uri="{FF2B5EF4-FFF2-40B4-BE49-F238E27FC236}">
                <a16:creationId xmlns:a16="http://schemas.microsoft.com/office/drawing/2014/main" id="{634F3CE5-F809-42E9-972C-86D5F13B29BE}"/>
              </a:ext>
            </a:extLst>
          </p:cNvPr>
          <p:cNvSpPr txBox="1"/>
          <p:nvPr/>
        </p:nvSpPr>
        <p:spPr>
          <a:xfrm>
            <a:off x="2441749" y="5928524"/>
            <a:ext cx="4330839" cy="369332"/>
          </a:xfrm>
          <a:prstGeom prst="rect">
            <a:avLst/>
          </a:prstGeom>
          <a:noFill/>
        </p:spPr>
        <p:txBody>
          <a:bodyPr wrap="square" rtlCol="0">
            <a:spAutoFit/>
          </a:bodyPr>
          <a:lstStyle/>
          <a:p>
            <a:r>
              <a:rPr lang="en-US" dirty="0">
                <a:solidFill>
                  <a:schemeClr val="bg1"/>
                </a:solidFill>
              </a:rPr>
              <a:t>And the STAR Operations Era begins</a:t>
            </a:r>
          </a:p>
        </p:txBody>
      </p:sp>
    </p:spTree>
    <p:extLst>
      <p:ext uri="{BB962C8B-B14F-4D97-AF65-F5344CB8AC3E}">
        <p14:creationId xmlns:p14="http://schemas.microsoft.com/office/powerpoint/2010/main" val="3082688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1FCF5-085D-7A65-A8DF-B66B7D390DA2}"/>
              </a:ext>
            </a:extLst>
          </p:cNvPr>
          <p:cNvSpPr>
            <a:spLocks noGrp="1"/>
          </p:cNvSpPr>
          <p:nvPr>
            <p:ph type="sldNum" sz="quarter" idx="12"/>
          </p:nvPr>
        </p:nvSpPr>
        <p:spPr/>
        <p:txBody>
          <a:bodyPr/>
          <a:lstStyle/>
          <a:p>
            <a:fld id="{D7F278B1-1B8B-1E49-8C17-9FA8E63349F3}" type="slidenum">
              <a:rPr lang="en-US" smtClean="0"/>
              <a:pPr/>
              <a:t>7</a:t>
            </a:fld>
            <a:endParaRPr lang="en-US"/>
          </a:p>
        </p:txBody>
      </p:sp>
      <p:sp>
        <p:nvSpPr>
          <p:cNvPr id="4" name="TextBox 3">
            <a:extLst>
              <a:ext uri="{FF2B5EF4-FFF2-40B4-BE49-F238E27FC236}">
                <a16:creationId xmlns:a16="http://schemas.microsoft.com/office/drawing/2014/main" id="{2A4603E8-EBC9-873C-E7CA-A203481AC09D}"/>
              </a:ext>
            </a:extLst>
          </p:cNvPr>
          <p:cNvSpPr txBox="1"/>
          <p:nvPr/>
        </p:nvSpPr>
        <p:spPr>
          <a:xfrm>
            <a:off x="508000" y="203200"/>
            <a:ext cx="8166100" cy="369332"/>
          </a:xfrm>
          <a:prstGeom prst="rect">
            <a:avLst/>
          </a:prstGeom>
          <a:noFill/>
        </p:spPr>
        <p:txBody>
          <a:bodyPr wrap="square" rtlCol="0">
            <a:spAutoFit/>
          </a:bodyPr>
          <a:lstStyle/>
          <a:p>
            <a:r>
              <a:rPr lang="en-US" dirty="0">
                <a:solidFill>
                  <a:srgbClr val="0000FF"/>
                </a:solidFill>
              </a:rPr>
              <a:t>STAR was continually evolving and updating through its Operational Life</a:t>
            </a:r>
          </a:p>
        </p:txBody>
      </p:sp>
      <p:sp>
        <p:nvSpPr>
          <p:cNvPr id="5" name="TextBox 4">
            <a:extLst>
              <a:ext uri="{FF2B5EF4-FFF2-40B4-BE49-F238E27FC236}">
                <a16:creationId xmlns:a16="http://schemas.microsoft.com/office/drawing/2014/main" id="{D852B19D-78D8-D920-3EF9-B6D1D224CAC9}"/>
              </a:ext>
            </a:extLst>
          </p:cNvPr>
          <p:cNvSpPr txBox="1"/>
          <p:nvPr/>
        </p:nvSpPr>
        <p:spPr>
          <a:xfrm>
            <a:off x="431799" y="508000"/>
            <a:ext cx="8008815" cy="5786199"/>
          </a:xfrm>
          <a:prstGeom prst="rect">
            <a:avLst/>
          </a:prstGeom>
          <a:noFill/>
        </p:spPr>
        <p:txBody>
          <a:bodyPr wrap="square" rtlCol="0">
            <a:spAutoFit/>
          </a:bodyPr>
          <a:lstStyle/>
          <a:p>
            <a:r>
              <a:rPr lang="en-US" dirty="0">
                <a:solidFill>
                  <a:srgbClr val="FF0000"/>
                </a:solidFill>
              </a:rPr>
              <a:t>A list of updates and new systems (so many I may miss some):</a:t>
            </a:r>
          </a:p>
          <a:p>
            <a:r>
              <a:rPr lang="en-US" sz="1600" dirty="0">
                <a:solidFill>
                  <a:srgbClr val="FF0000"/>
                </a:solidFill>
              </a:rPr>
              <a:t>   </a:t>
            </a:r>
            <a:r>
              <a:rPr lang="en-US" sz="1600" dirty="0">
                <a:solidFill>
                  <a:srgbClr val="28884F"/>
                </a:solidFill>
              </a:rPr>
              <a:t>- Silicon Vertex Tracker (SVT)</a:t>
            </a:r>
          </a:p>
          <a:p>
            <a:r>
              <a:rPr lang="en-US" sz="1600" dirty="0">
                <a:solidFill>
                  <a:srgbClr val="FF0000"/>
                </a:solidFill>
              </a:rPr>
              <a:t>   - Barrel Electromagnetic Calorimeter (BEMC)</a:t>
            </a:r>
          </a:p>
          <a:p>
            <a:r>
              <a:rPr lang="en-US" sz="1600" dirty="0">
                <a:solidFill>
                  <a:srgbClr val="FF0000"/>
                </a:solidFill>
              </a:rPr>
              <a:t>   </a:t>
            </a:r>
            <a:r>
              <a:rPr lang="en-US" sz="1600" dirty="0">
                <a:solidFill>
                  <a:srgbClr val="28884F"/>
                </a:solidFill>
              </a:rPr>
              <a:t>- Barrel Time of Flight (BTOF, replaced Central Trigger Barrel)</a:t>
            </a:r>
          </a:p>
          <a:p>
            <a:r>
              <a:rPr lang="en-US" sz="1600" dirty="0">
                <a:solidFill>
                  <a:srgbClr val="FF0000"/>
                </a:solidFill>
              </a:rPr>
              <a:t>   - DAQ 100 Upgrade (takes STAR from 10 Hz to 100 Hz)</a:t>
            </a:r>
          </a:p>
          <a:p>
            <a:r>
              <a:rPr lang="en-US" sz="1600" dirty="0">
                <a:solidFill>
                  <a:srgbClr val="28884F"/>
                </a:solidFill>
              </a:rPr>
              <a:t>   - Endcap Electromagnetic Calorimeter (EEMC)</a:t>
            </a:r>
          </a:p>
          <a:p>
            <a:r>
              <a:rPr lang="en-US" sz="1600" dirty="0">
                <a:solidFill>
                  <a:srgbClr val="28884F"/>
                </a:solidFill>
              </a:rPr>
              <a:t> </a:t>
            </a:r>
            <a:r>
              <a:rPr lang="en-US" sz="1600" dirty="0">
                <a:solidFill>
                  <a:srgbClr val="FF0000"/>
                </a:solidFill>
              </a:rPr>
              <a:t>  - Photon Multiplicity Detector (PMD)</a:t>
            </a:r>
          </a:p>
          <a:p>
            <a:r>
              <a:rPr lang="en-US" sz="1600" dirty="0">
                <a:solidFill>
                  <a:srgbClr val="FF0000"/>
                </a:solidFill>
              </a:rPr>
              <a:t>  </a:t>
            </a:r>
            <a:r>
              <a:rPr lang="en-US" sz="1600" dirty="0">
                <a:solidFill>
                  <a:srgbClr val="28884F"/>
                </a:solidFill>
              </a:rPr>
              <a:t> - Beam Beam Counters (BBC)</a:t>
            </a:r>
          </a:p>
          <a:p>
            <a:r>
              <a:rPr lang="en-US" sz="1600" dirty="0">
                <a:solidFill>
                  <a:srgbClr val="28884F"/>
                </a:solidFill>
              </a:rPr>
              <a:t>   </a:t>
            </a:r>
            <a:r>
              <a:rPr lang="en-US" sz="1600" dirty="0">
                <a:solidFill>
                  <a:srgbClr val="FF0000"/>
                </a:solidFill>
              </a:rPr>
              <a:t>- Vertex Position Detectors (VPD)</a:t>
            </a:r>
          </a:p>
          <a:p>
            <a:r>
              <a:rPr lang="en-US" sz="1600" dirty="0">
                <a:solidFill>
                  <a:srgbClr val="FF0000"/>
                </a:solidFill>
              </a:rPr>
              <a:t>   </a:t>
            </a:r>
            <a:r>
              <a:rPr lang="en-US" sz="1600" dirty="0">
                <a:solidFill>
                  <a:srgbClr val="28884F"/>
                </a:solidFill>
              </a:rPr>
              <a:t>- Forward Pion Detector prototype (</a:t>
            </a:r>
            <a:r>
              <a:rPr lang="en-US" sz="1600" dirty="0" err="1">
                <a:solidFill>
                  <a:srgbClr val="28884F"/>
                </a:solidFill>
              </a:rPr>
              <a:t>pFPD</a:t>
            </a:r>
            <a:r>
              <a:rPr lang="en-US" sz="1600" dirty="0">
                <a:solidFill>
                  <a:srgbClr val="28884F"/>
                </a:solidFill>
              </a:rPr>
              <a:t>)</a:t>
            </a:r>
          </a:p>
          <a:p>
            <a:r>
              <a:rPr lang="en-US" sz="1600" dirty="0">
                <a:solidFill>
                  <a:srgbClr val="28884F"/>
                </a:solidFill>
              </a:rPr>
              <a:t>   </a:t>
            </a:r>
            <a:r>
              <a:rPr lang="en-US" sz="1600" dirty="0">
                <a:solidFill>
                  <a:srgbClr val="FF0000"/>
                </a:solidFill>
              </a:rPr>
              <a:t>- TPC electronics upgrade and DAQ 1000</a:t>
            </a:r>
          </a:p>
          <a:p>
            <a:r>
              <a:rPr lang="en-US" sz="1600" dirty="0">
                <a:solidFill>
                  <a:srgbClr val="28884F"/>
                </a:solidFill>
              </a:rPr>
              <a:t>   - Fixed target installation into beam pipe (FXT)</a:t>
            </a:r>
          </a:p>
          <a:p>
            <a:r>
              <a:rPr lang="en-US" sz="1600" dirty="0">
                <a:solidFill>
                  <a:srgbClr val="FF0000"/>
                </a:solidFill>
              </a:rPr>
              <a:t>   - Muon Telescope detector (MTD)</a:t>
            </a:r>
          </a:p>
          <a:p>
            <a:r>
              <a:rPr lang="en-US" sz="1600" dirty="0">
                <a:solidFill>
                  <a:srgbClr val="28884F"/>
                </a:solidFill>
              </a:rPr>
              <a:t>   - Silicon Strip Detector (SSD, twice)</a:t>
            </a:r>
          </a:p>
          <a:p>
            <a:r>
              <a:rPr lang="en-US" sz="1600" dirty="0">
                <a:solidFill>
                  <a:srgbClr val="FF0000"/>
                </a:solidFill>
              </a:rPr>
              <a:t>   - Heavy Flavor Tracker (HFT/</a:t>
            </a:r>
            <a:r>
              <a:rPr lang="en-US" sz="1600" dirty="0" err="1">
                <a:solidFill>
                  <a:srgbClr val="FF0000"/>
                </a:solidFill>
              </a:rPr>
              <a:t>Pxl</a:t>
            </a:r>
            <a:r>
              <a:rPr lang="en-US" sz="1600" dirty="0">
                <a:solidFill>
                  <a:srgbClr val="FF0000"/>
                </a:solidFill>
              </a:rPr>
              <a:t>)</a:t>
            </a:r>
          </a:p>
          <a:p>
            <a:r>
              <a:rPr lang="en-US" sz="1600" dirty="0">
                <a:solidFill>
                  <a:srgbClr val="28884F"/>
                </a:solidFill>
              </a:rPr>
              <a:t>   - Forward Calorimeter (Using </a:t>
            </a:r>
            <a:r>
              <a:rPr lang="en-US" sz="1600" dirty="0" err="1">
                <a:solidFill>
                  <a:srgbClr val="28884F"/>
                </a:solidFill>
              </a:rPr>
              <a:t>Strangelet</a:t>
            </a:r>
            <a:r>
              <a:rPr lang="en-US" sz="1600" dirty="0">
                <a:solidFill>
                  <a:srgbClr val="28884F"/>
                </a:solidFill>
              </a:rPr>
              <a:t> Experiment modules)</a:t>
            </a:r>
          </a:p>
          <a:p>
            <a:r>
              <a:rPr lang="en-US" sz="1600" dirty="0">
                <a:solidFill>
                  <a:srgbClr val="FF0000"/>
                </a:solidFill>
              </a:rPr>
              <a:t>   - Forward Pion Detector (</a:t>
            </a:r>
            <a:r>
              <a:rPr lang="en-US" sz="1600" dirty="0" err="1">
                <a:solidFill>
                  <a:srgbClr val="FF0000"/>
                </a:solidFill>
              </a:rPr>
              <a:t>FPD,Using</a:t>
            </a:r>
            <a:r>
              <a:rPr lang="en-US" sz="1600" dirty="0">
                <a:solidFill>
                  <a:srgbClr val="FF0000"/>
                </a:solidFill>
              </a:rPr>
              <a:t> PHENIX </a:t>
            </a:r>
            <a:r>
              <a:rPr lang="en-US" sz="1600" dirty="0" err="1">
                <a:solidFill>
                  <a:srgbClr val="FF0000"/>
                </a:solidFill>
              </a:rPr>
              <a:t>Shalslick</a:t>
            </a:r>
            <a:r>
              <a:rPr lang="en-US" sz="1600" dirty="0">
                <a:solidFill>
                  <a:srgbClr val="FF0000"/>
                </a:solidFill>
              </a:rPr>
              <a:t> EMC modules)</a:t>
            </a:r>
          </a:p>
          <a:p>
            <a:r>
              <a:rPr lang="en-US" sz="1600" dirty="0">
                <a:solidFill>
                  <a:srgbClr val="FF0000"/>
                </a:solidFill>
              </a:rPr>
              <a:t>   </a:t>
            </a:r>
            <a:r>
              <a:rPr lang="en-US" sz="1600" dirty="0">
                <a:solidFill>
                  <a:srgbClr val="28884F"/>
                </a:solidFill>
              </a:rPr>
              <a:t>- Pre and post shower detectors for FPD</a:t>
            </a:r>
          </a:p>
          <a:p>
            <a:r>
              <a:rPr lang="en-US" sz="1600" dirty="0">
                <a:solidFill>
                  <a:srgbClr val="FF0000"/>
                </a:solidFill>
              </a:rPr>
              <a:t>   - Inner TPC upgrade and new TPC electronics (</a:t>
            </a:r>
            <a:r>
              <a:rPr lang="en-US" sz="1600" dirty="0" err="1">
                <a:solidFill>
                  <a:srgbClr val="FF0000"/>
                </a:solidFill>
              </a:rPr>
              <a:t>iTPC</a:t>
            </a:r>
            <a:r>
              <a:rPr lang="en-US" sz="1600" dirty="0">
                <a:solidFill>
                  <a:srgbClr val="FF0000"/>
                </a:solidFill>
              </a:rPr>
              <a:t>)</a:t>
            </a:r>
          </a:p>
          <a:p>
            <a:r>
              <a:rPr lang="en-US" sz="1600" dirty="0">
                <a:solidFill>
                  <a:srgbClr val="28884F"/>
                </a:solidFill>
              </a:rPr>
              <a:t>   - Endcap Time of Flight detector (</a:t>
            </a:r>
            <a:r>
              <a:rPr lang="en-US" sz="1600" dirty="0" err="1">
                <a:solidFill>
                  <a:srgbClr val="28884F"/>
                </a:solidFill>
              </a:rPr>
              <a:t>eTOF</a:t>
            </a:r>
            <a:r>
              <a:rPr lang="en-US" sz="1600" dirty="0">
                <a:solidFill>
                  <a:srgbClr val="28884F"/>
                </a:solidFill>
              </a:rPr>
              <a:t>)</a:t>
            </a:r>
          </a:p>
          <a:p>
            <a:r>
              <a:rPr lang="en-US" sz="1600" dirty="0">
                <a:solidFill>
                  <a:srgbClr val="28884F"/>
                </a:solidFill>
              </a:rPr>
              <a:t>   </a:t>
            </a:r>
            <a:r>
              <a:rPr lang="en-US" sz="1600" dirty="0">
                <a:solidFill>
                  <a:srgbClr val="FF0000"/>
                </a:solidFill>
              </a:rPr>
              <a:t>- Forward Silicon Strip Detector (IST)                 </a:t>
            </a:r>
            <a:r>
              <a:rPr lang="en-US" sz="1600" dirty="0">
                <a:solidFill>
                  <a:srgbClr val="28884F"/>
                </a:solidFill>
              </a:rPr>
              <a:t>- Forward GEM Tracker (FGT)</a:t>
            </a:r>
          </a:p>
          <a:p>
            <a:r>
              <a:rPr lang="en-US" sz="1600" dirty="0">
                <a:solidFill>
                  <a:srgbClr val="28884F"/>
                </a:solidFill>
              </a:rPr>
              <a:t>   - Small strip chambers (</a:t>
            </a:r>
            <a:r>
              <a:rPr lang="en-US" sz="1600" dirty="0" err="1">
                <a:solidFill>
                  <a:srgbClr val="28884F"/>
                </a:solidFill>
              </a:rPr>
              <a:t>sTGC</a:t>
            </a:r>
            <a:r>
              <a:rPr lang="en-US" sz="1600" dirty="0">
                <a:solidFill>
                  <a:srgbClr val="28884F"/>
                </a:solidFill>
              </a:rPr>
              <a:t>)                               </a:t>
            </a:r>
            <a:r>
              <a:rPr lang="en-US" sz="1600" dirty="0">
                <a:solidFill>
                  <a:srgbClr val="FF0000"/>
                </a:solidFill>
              </a:rPr>
              <a:t>- pp2pp</a:t>
            </a:r>
          </a:p>
          <a:p>
            <a:r>
              <a:rPr lang="en-US" sz="1600" dirty="0">
                <a:solidFill>
                  <a:srgbClr val="FF0000"/>
                </a:solidFill>
              </a:rPr>
              <a:t>   - Forward Calorimeter System (FCS)                     </a:t>
            </a:r>
            <a:r>
              <a:rPr lang="en-US" sz="1600" dirty="0">
                <a:solidFill>
                  <a:srgbClr val="28884F"/>
                </a:solidFill>
              </a:rPr>
              <a:t>- </a:t>
            </a:r>
            <a:r>
              <a:rPr lang="en-US" sz="1600" dirty="0" err="1">
                <a:solidFill>
                  <a:srgbClr val="28884F"/>
                </a:solidFill>
              </a:rPr>
              <a:t>RHICf</a:t>
            </a:r>
            <a:endParaRPr lang="en-US" sz="1600" dirty="0">
              <a:solidFill>
                <a:srgbClr val="28884F"/>
              </a:solidFill>
            </a:endParaRPr>
          </a:p>
        </p:txBody>
      </p:sp>
    </p:spTree>
    <p:extLst>
      <p:ext uri="{BB962C8B-B14F-4D97-AF65-F5344CB8AC3E}">
        <p14:creationId xmlns:p14="http://schemas.microsoft.com/office/powerpoint/2010/main" val="2591626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18F49-E06C-6F10-2243-6BC3E1D687E0}"/>
              </a:ext>
            </a:extLst>
          </p:cNvPr>
          <p:cNvSpPr>
            <a:spLocks noGrp="1"/>
          </p:cNvSpPr>
          <p:nvPr>
            <p:ph type="sldNum" sz="quarter" idx="12"/>
          </p:nvPr>
        </p:nvSpPr>
        <p:spPr/>
        <p:txBody>
          <a:bodyPr/>
          <a:lstStyle/>
          <a:p>
            <a:fld id="{D7F278B1-1B8B-1E49-8C17-9FA8E63349F3}" type="slidenum">
              <a:rPr lang="en-US" smtClean="0"/>
              <a:pPr/>
              <a:t>8</a:t>
            </a:fld>
            <a:endParaRPr lang="en-US"/>
          </a:p>
        </p:txBody>
      </p:sp>
      <p:sp>
        <p:nvSpPr>
          <p:cNvPr id="3" name="TextBox 2">
            <a:extLst>
              <a:ext uri="{FF2B5EF4-FFF2-40B4-BE49-F238E27FC236}">
                <a16:creationId xmlns:a16="http://schemas.microsoft.com/office/drawing/2014/main" id="{643154A8-4F53-9E62-CBC0-12CC6D90547C}"/>
              </a:ext>
            </a:extLst>
          </p:cNvPr>
          <p:cNvSpPr txBox="1"/>
          <p:nvPr/>
        </p:nvSpPr>
        <p:spPr>
          <a:xfrm>
            <a:off x="479529" y="144645"/>
            <a:ext cx="8302730" cy="400110"/>
          </a:xfrm>
          <a:prstGeom prst="rect">
            <a:avLst/>
          </a:prstGeom>
          <a:noFill/>
        </p:spPr>
        <p:txBody>
          <a:bodyPr wrap="square" rtlCol="0">
            <a:spAutoFit/>
          </a:bodyPr>
          <a:lstStyle/>
          <a:p>
            <a:r>
              <a:rPr lang="en-US" sz="2000" dirty="0">
                <a:solidFill>
                  <a:srgbClr val="0000FF"/>
                </a:solidFill>
              </a:rPr>
              <a:t>Now on to the Operations Support people and the Detector Experts</a:t>
            </a:r>
          </a:p>
        </p:txBody>
      </p:sp>
      <p:sp>
        <p:nvSpPr>
          <p:cNvPr id="4" name="TextBox 3">
            <a:extLst>
              <a:ext uri="{FF2B5EF4-FFF2-40B4-BE49-F238E27FC236}">
                <a16:creationId xmlns:a16="http://schemas.microsoft.com/office/drawing/2014/main" id="{2832FC07-898D-92FF-3635-004177588798}"/>
              </a:ext>
            </a:extLst>
          </p:cNvPr>
          <p:cNvSpPr txBox="1"/>
          <p:nvPr/>
        </p:nvSpPr>
        <p:spPr>
          <a:xfrm>
            <a:off x="560428" y="733530"/>
            <a:ext cx="8151493" cy="1200329"/>
          </a:xfrm>
          <a:prstGeom prst="rect">
            <a:avLst/>
          </a:prstGeom>
          <a:noFill/>
        </p:spPr>
        <p:txBody>
          <a:bodyPr wrap="square" rtlCol="0">
            <a:spAutoFit/>
          </a:bodyPr>
          <a:lstStyle/>
          <a:p>
            <a:r>
              <a:rPr lang="en-US" dirty="0">
                <a:solidFill>
                  <a:srgbClr val="FF0000"/>
                </a:solidFill>
              </a:rPr>
              <a:t>In this discussion I’m not going to discuss the critical importance of all of the people, with their vital expertise and skills, that went into designing, fabricating, and delivering all of various subsystems that made STAR’s long operational life so fruitful and successful.</a:t>
            </a:r>
          </a:p>
        </p:txBody>
      </p:sp>
      <p:sp>
        <p:nvSpPr>
          <p:cNvPr id="5" name="TextBox 4">
            <a:extLst>
              <a:ext uri="{FF2B5EF4-FFF2-40B4-BE49-F238E27FC236}">
                <a16:creationId xmlns:a16="http://schemas.microsoft.com/office/drawing/2014/main" id="{3EF5DA85-1740-CF89-F3EF-7C7BC34C6900}"/>
              </a:ext>
            </a:extLst>
          </p:cNvPr>
          <p:cNvSpPr txBox="1"/>
          <p:nvPr/>
        </p:nvSpPr>
        <p:spPr>
          <a:xfrm>
            <a:off x="560428" y="2122634"/>
            <a:ext cx="7880187" cy="3416320"/>
          </a:xfrm>
          <a:prstGeom prst="rect">
            <a:avLst/>
          </a:prstGeom>
          <a:noFill/>
        </p:spPr>
        <p:txBody>
          <a:bodyPr wrap="square" rtlCol="0">
            <a:spAutoFit/>
          </a:bodyPr>
          <a:lstStyle/>
          <a:p>
            <a:r>
              <a:rPr lang="en-US" dirty="0">
                <a:solidFill>
                  <a:srgbClr val="28884F"/>
                </a:solidFill>
              </a:rPr>
              <a:t>What I will try to do is point out the people who played crucial roles in supporting STAR Operations. I apologize upfront for those that I forget to mention.</a:t>
            </a:r>
          </a:p>
          <a:p>
            <a:endParaRPr lang="en-US" dirty="0"/>
          </a:p>
          <a:p>
            <a:r>
              <a:rPr lang="en-US" dirty="0">
                <a:solidFill>
                  <a:srgbClr val="FF0000"/>
                </a:solidFill>
              </a:rPr>
              <a:t>The main categories are:</a:t>
            </a:r>
          </a:p>
          <a:p>
            <a:r>
              <a:rPr lang="en-US" dirty="0">
                <a:solidFill>
                  <a:srgbClr val="FF0000"/>
                </a:solidFill>
              </a:rPr>
              <a:t>       - Administrative support</a:t>
            </a:r>
          </a:p>
          <a:p>
            <a:r>
              <a:rPr lang="en-US" dirty="0">
                <a:solidFill>
                  <a:srgbClr val="FF0000"/>
                </a:solidFill>
              </a:rPr>
              <a:t>       - Technical Support (STAR Technical</a:t>
            </a:r>
          </a:p>
          <a:p>
            <a:r>
              <a:rPr lang="en-US" dirty="0">
                <a:solidFill>
                  <a:srgbClr val="FF0000"/>
                </a:solidFill>
              </a:rPr>
              <a:t> support group, aka STSG)</a:t>
            </a:r>
          </a:p>
          <a:p>
            <a:r>
              <a:rPr lang="en-US" dirty="0">
                <a:solidFill>
                  <a:srgbClr val="FF0000"/>
                </a:solidFill>
              </a:rPr>
              <a:t>       - Computing support</a:t>
            </a:r>
          </a:p>
          <a:p>
            <a:r>
              <a:rPr lang="en-US" dirty="0">
                <a:solidFill>
                  <a:srgbClr val="FF0000"/>
                </a:solidFill>
              </a:rPr>
              <a:t>       - Detector Experts</a:t>
            </a:r>
          </a:p>
          <a:p>
            <a:r>
              <a:rPr lang="en-US" dirty="0">
                <a:solidFill>
                  <a:srgbClr val="FF0000"/>
                </a:solidFill>
              </a:rPr>
              <a:t>       - Technical support provided by the </a:t>
            </a:r>
          </a:p>
          <a:p>
            <a:r>
              <a:rPr lang="en-US" dirty="0">
                <a:solidFill>
                  <a:srgbClr val="FF0000"/>
                </a:solidFill>
              </a:rPr>
              <a:t>Collider Accelerator Department (CAD)</a:t>
            </a:r>
          </a:p>
        </p:txBody>
      </p:sp>
      <p:pic>
        <p:nvPicPr>
          <p:cNvPr id="6" name="Picture 5" descr="iTPC_4.JPG">
            <a:extLst>
              <a:ext uri="{FF2B5EF4-FFF2-40B4-BE49-F238E27FC236}">
                <a16:creationId xmlns:a16="http://schemas.microsoft.com/office/drawing/2014/main" id="{0ED03611-FE30-55E3-E41F-F16368A39D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90532" y="2897911"/>
            <a:ext cx="3773089" cy="2829817"/>
          </a:xfrm>
          <a:prstGeom prst="rect">
            <a:avLst/>
          </a:prstGeom>
        </p:spPr>
      </p:pic>
      <p:sp>
        <p:nvSpPr>
          <p:cNvPr id="8" name="TextBox 7">
            <a:extLst>
              <a:ext uri="{FF2B5EF4-FFF2-40B4-BE49-F238E27FC236}">
                <a16:creationId xmlns:a16="http://schemas.microsoft.com/office/drawing/2014/main" id="{0192F574-6150-7646-750F-DDE4351BCC42}"/>
              </a:ext>
            </a:extLst>
          </p:cNvPr>
          <p:cNvSpPr txBox="1"/>
          <p:nvPr/>
        </p:nvSpPr>
        <p:spPr>
          <a:xfrm>
            <a:off x="4791076" y="5385065"/>
            <a:ext cx="4572000" cy="307777"/>
          </a:xfrm>
          <a:prstGeom prst="rect">
            <a:avLst/>
          </a:prstGeom>
          <a:noFill/>
        </p:spPr>
        <p:txBody>
          <a:bodyPr wrap="square">
            <a:spAutoFit/>
          </a:bodyPr>
          <a:lstStyle/>
          <a:p>
            <a:pPr algn="ctr"/>
            <a:r>
              <a:rPr lang="en-US" sz="1400" b="0" dirty="0"/>
              <a:t>Align sector to fit through opening in wheel</a:t>
            </a:r>
          </a:p>
        </p:txBody>
      </p:sp>
    </p:spTree>
    <p:extLst>
      <p:ext uri="{BB962C8B-B14F-4D97-AF65-F5344CB8AC3E}">
        <p14:creationId xmlns:p14="http://schemas.microsoft.com/office/powerpoint/2010/main" val="2411481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7F5685-45A1-18C8-CBF9-5B1695DFB128}"/>
              </a:ext>
            </a:extLst>
          </p:cNvPr>
          <p:cNvSpPr>
            <a:spLocks noGrp="1"/>
          </p:cNvSpPr>
          <p:nvPr>
            <p:ph type="sldNum" sz="quarter" idx="12"/>
          </p:nvPr>
        </p:nvSpPr>
        <p:spPr/>
        <p:txBody>
          <a:bodyPr/>
          <a:lstStyle/>
          <a:p>
            <a:fld id="{A0A6B1D2-9F4A-4487-A4FC-D9A9DF316B44}" type="slidenum">
              <a:rPr lang="en-US" smtClean="0"/>
              <a:t>9</a:t>
            </a:fld>
            <a:endParaRPr lang="en-US"/>
          </a:p>
        </p:txBody>
      </p:sp>
      <p:sp>
        <p:nvSpPr>
          <p:cNvPr id="4" name="TextBox 3">
            <a:extLst>
              <a:ext uri="{FF2B5EF4-FFF2-40B4-BE49-F238E27FC236}">
                <a16:creationId xmlns:a16="http://schemas.microsoft.com/office/drawing/2014/main" id="{8109D4A4-C9AE-8BD4-245D-1ABA98BA8280}"/>
              </a:ext>
            </a:extLst>
          </p:cNvPr>
          <p:cNvSpPr txBox="1"/>
          <p:nvPr/>
        </p:nvSpPr>
        <p:spPr>
          <a:xfrm>
            <a:off x="1467055" y="241160"/>
            <a:ext cx="6491239" cy="461665"/>
          </a:xfrm>
          <a:prstGeom prst="rect">
            <a:avLst/>
          </a:prstGeom>
          <a:noFill/>
        </p:spPr>
        <p:txBody>
          <a:bodyPr wrap="square" rtlCol="0">
            <a:spAutoFit/>
          </a:bodyPr>
          <a:lstStyle/>
          <a:p>
            <a:r>
              <a:rPr lang="en-US" sz="2400" dirty="0">
                <a:solidFill>
                  <a:srgbClr val="0000FF"/>
                </a:solidFill>
              </a:rPr>
              <a:t>People who supported STAR Operations (1)</a:t>
            </a:r>
          </a:p>
        </p:txBody>
      </p:sp>
      <p:sp>
        <p:nvSpPr>
          <p:cNvPr id="5" name="TextBox 4">
            <a:extLst>
              <a:ext uri="{FF2B5EF4-FFF2-40B4-BE49-F238E27FC236}">
                <a16:creationId xmlns:a16="http://schemas.microsoft.com/office/drawing/2014/main" id="{821E52ED-3C35-51AF-D29F-A9B32E5D7E8E}"/>
              </a:ext>
            </a:extLst>
          </p:cNvPr>
          <p:cNvSpPr txBox="1"/>
          <p:nvPr/>
        </p:nvSpPr>
        <p:spPr>
          <a:xfrm>
            <a:off x="630766" y="803868"/>
            <a:ext cx="5498729" cy="3970318"/>
          </a:xfrm>
          <a:prstGeom prst="rect">
            <a:avLst/>
          </a:prstGeom>
          <a:noFill/>
        </p:spPr>
        <p:txBody>
          <a:bodyPr wrap="square" rtlCol="0">
            <a:spAutoFit/>
          </a:bodyPr>
          <a:lstStyle/>
          <a:p>
            <a:r>
              <a:rPr lang="en-US" dirty="0">
                <a:solidFill>
                  <a:srgbClr val="FF0000"/>
                </a:solidFill>
              </a:rPr>
              <a:t>Administrative staff:</a:t>
            </a:r>
          </a:p>
          <a:p>
            <a:r>
              <a:rPr lang="en-US" dirty="0">
                <a:solidFill>
                  <a:srgbClr val="28884F"/>
                </a:solidFill>
              </a:rPr>
              <a:t>    - Liz Mogavero. Longest serving member of this group. Liz worked at BNL prior to RHIC in the Multiple Particle Spectrometer (MPS) group. She transitioned to working on STAR when the MPS RHIC LOI was merged with the LBNL LOI, which became STAR.</a:t>
            </a:r>
          </a:p>
          <a:p>
            <a:r>
              <a:rPr lang="en-US" dirty="0"/>
              <a:t>    </a:t>
            </a:r>
            <a:r>
              <a:rPr lang="en-US" dirty="0">
                <a:solidFill>
                  <a:srgbClr val="FF0000"/>
                </a:solidFill>
              </a:rPr>
              <a:t>- Cora Feliciano. Served for many years supporting the local BNL STAR group as well as travel and shift support for STAR Operations.</a:t>
            </a:r>
          </a:p>
          <a:p>
            <a:r>
              <a:rPr lang="en-US" dirty="0"/>
              <a:t>    </a:t>
            </a:r>
            <a:r>
              <a:rPr lang="en-US" dirty="0">
                <a:solidFill>
                  <a:srgbClr val="28884F"/>
                </a:solidFill>
              </a:rPr>
              <a:t>- Rachel Neves. Joined the local STAR group and carried on the efforts that Cora handled after Cora’s retirement.</a:t>
            </a:r>
          </a:p>
          <a:p>
            <a:r>
              <a:rPr lang="en-US" dirty="0">
                <a:solidFill>
                  <a:srgbClr val="FF0000"/>
                </a:solidFill>
              </a:rPr>
              <a:t>    - Penka </a:t>
            </a:r>
            <a:r>
              <a:rPr lang="en-US" dirty="0" err="1">
                <a:solidFill>
                  <a:srgbClr val="FF0000"/>
                </a:solidFill>
              </a:rPr>
              <a:t>Novakova</a:t>
            </a:r>
            <a:r>
              <a:rPr lang="en-US" dirty="0">
                <a:solidFill>
                  <a:srgbClr val="FF0000"/>
                </a:solidFill>
              </a:rPr>
              <a:t>. STSG support.</a:t>
            </a:r>
          </a:p>
        </p:txBody>
      </p:sp>
      <p:pic>
        <p:nvPicPr>
          <p:cNvPr id="3" name="Picture 2">
            <a:extLst>
              <a:ext uri="{FF2B5EF4-FFF2-40B4-BE49-F238E27FC236}">
                <a16:creationId xmlns:a16="http://schemas.microsoft.com/office/drawing/2014/main" id="{4380177D-1074-B2C6-2ED0-BE713C0AC877}"/>
              </a:ext>
            </a:extLst>
          </p:cNvPr>
          <p:cNvPicPr>
            <a:picLocks noChangeAspect="1"/>
          </p:cNvPicPr>
          <p:nvPr/>
        </p:nvPicPr>
        <p:blipFill>
          <a:blip r:embed="rId2"/>
          <a:stretch>
            <a:fillRect/>
          </a:stretch>
        </p:blipFill>
        <p:spPr>
          <a:xfrm>
            <a:off x="6029012" y="944793"/>
            <a:ext cx="2921660" cy="4968413"/>
          </a:xfrm>
          <a:prstGeom prst="rect">
            <a:avLst/>
          </a:prstGeom>
        </p:spPr>
      </p:pic>
      <p:sp>
        <p:nvSpPr>
          <p:cNvPr id="7" name="TextBox 6">
            <a:extLst>
              <a:ext uri="{FF2B5EF4-FFF2-40B4-BE49-F238E27FC236}">
                <a16:creationId xmlns:a16="http://schemas.microsoft.com/office/drawing/2014/main" id="{159D4BC5-4981-85E3-4215-D75BF9056F41}"/>
              </a:ext>
            </a:extLst>
          </p:cNvPr>
          <p:cNvSpPr txBox="1"/>
          <p:nvPr/>
        </p:nvSpPr>
        <p:spPr>
          <a:xfrm>
            <a:off x="7089113" y="5413246"/>
            <a:ext cx="2054887" cy="400110"/>
          </a:xfrm>
          <a:prstGeom prst="rect">
            <a:avLst/>
          </a:prstGeom>
          <a:noFill/>
        </p:spPr>
        <p:txBody>
          <a:bodyPr wrap="square">
            <a:spAutoFit/>
          </a:bodyPr>
          <a:lstStyle/>
          <a:p>
            <a:r>
              <a:rPr lang="en-US" sz="2000" dirty="0" err="1">
                <a:solidFill>
                  <a:srgbClr val="FFFFFF"/>
                </a:solidFill>
              </a:rPr>
              <a:t>eTOF</a:t>
            </a:r>
            <a:r>
              <a:rPr lang="en-US" sz="2000" dirty="0">
                <a:solidFill>
                  <a:srgbClr val="FFFFFF"/>
                </a:solidFill>
              </a:rPr>
              <a:t> Crew</a:t>
            </a:r>
          </a:p>
        </p:txBody>
      </p:sp>
    </p:spTree>
    <p:extLst>
      <p:ext uri="{BB962C8B-B14F-4D97-AF65-F5344CB8AC3E}">
        <p14:creationId xmlns:p14="http://schemas.microsoft.com/office/powerpoint/2010/main" val="1124053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60160</TotalTime>
  <Words>2304</Words>
  <Application>Microsoft Macintosh PowerPoint</Application>
  <PresentationFormat>On-screen Show (4:3)</PresentationFormat>
  <Paragraphs>351</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Comic Sans MS</vt:lpstr>
      <vt:lpstr>Comic Sans MS Bold</vt:lpstr>
      <vt:lpstr>Courier New</vt:lpstr>
      <vt:lpstr>Wingdings</vt:lpstr>
      <vt:lpstr>Blank Presentation</vt:lpstr>
      <vt:lpstr>The Importance of Detector Experts (people) and being present in the Control 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京都大学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Christie, William</cp:lastModifiedBy>
  <cp:revision>1636</cp:revision>
  <cp:lastPrinted>2018-01-24T17:59:46Z</cp:lastPrinted>
  <dcterms:created xsi:type="dcterms:W3CDTF">2011-04-06T15:13:11Z</dcterms:created>
  <dcterms:modified xsi:type="dcterms:W3CDTF">2025-12-17T06:05:07Z</dcterms:modified>
</cp:coreProperties>
</file>