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jpg" ContentType="image/jpeg"/>
  <Override PartName="/ppt/notesSlides/notesSlide2.xml" ContentType="application/vnd.openxmlformats-officedocument.presentationml.notesSlide+xml"/>
  <Override PartName="/ppt/media/image12.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1.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99.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599" r:id="rId2"/>
    <p:sldId id="600" r:id="rId3"/>
    <p:sldId id="601" r:id="rId4"/>
    <p:sldId id="264" r:id="rId5"/>
    <p:sldId id="602" r:id="rId6"/>
    <p:sldId id="336" r:id="rId7"/>
    <p:sldId id="630" r:id="rId8"/>
    <p:sldId id="343" r:id="rId9"/>
    <p:sldId id="633" r:id="rId10"/>
    <p:sldId id="634" r:id="rId11"/>
    <p:sldId id="652" r:id="rId12"/>
    <p:sldId id="409" r:id="rId13"/>
    <p:sldId id="509" r:id="rId14"/>
    <p:sldId id="625" r:id="rId15"/>
    <p:sldId id="608" r:id="rId16"/>
    <p:sldId id="654" r:id="rId17"/>
    <p:sldId id="655" r:id="rId18"/>
    <p:sldId id="620" r:id="rId19"/>
    <p:sldId id="607" r:id="rId20"/>
    <p:sldId id="657" r:id="rId21"/>
    <p:sldId id="658" r:id="rId22"/>
    <p:sldId id="627" r:id="rId23"/>
    <p:sldId id="650" r:id="rId24"/>
    <p:sldId id="641" r:id="rId25"/>
    <p:sldId id="651" r:id="rId26"/>
    <p:sldId id="425" r:id="rId27"/>
    <p:sldId id="653" r:id="rId28"/>
    <p:sldId id="288" r:id="rId29"/>
    <p:sldId id="656" r:id="rId30"/>
    <p:sldId id="592" r:id="rId31"/>
    <p:sldId id="629"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0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FFF"/>
      </a:tcTxStyle>
      <a:tcStyle>
        <a:tcBdr>
          <a:left>
            <a:ln w="25400" cap="flat">
              <a:solidFill>
                <a:srgbClr val="D6D7D6"/>
              </a:solidFill>
              <a:prstDash val="solid"/>
              <a:miter lim="400000"/>
            </a:ln>
          </a:left>
          <a:right>
            <a:ln w="25400" cap="flat">
              <a:solidFill>
                <a:srgbClr val="D6D7D6"/>
              </a:solidFill>
              <a:prstDash val="solid"/>
              <a:miter lim="400000"/>
            </a:ln>
          </a:right>
          <a:top>
            <a:ln w="25400" cap="flat">
              <a:solidFill>
                <a:srgbClr val="D6D7D6"/>
              </a:solidFill>
              <a:prstDash val="solid"/>
              <a:miter lim="400000"/>
            </a:ln>
          </a:top>
          <a:bottom>
            <a:ln w="25400" cap="flat">
              <a:solidFill>
                <a:srgbClr val="D6D7D6"/>
              </a:solidFill>
              <a:prstDash val="solid"/>
              <a:miter lim="400000"/>
            </a:ln>
          </a:bottom>
          <a:insideH>
            <a:ln w="25400" cap="flat">
              <a:solidFill>
                <a:srgbClr val="D6D7D6"/>
              </a:solidFill>
              <a:prstDash val="solid"/>
              <a:miter lim="400000"/>
            </a:ln>
          </a:insideH>
          <a:insideV>
            <a:ln w="254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a:font>
          <a:latin typeface="Helvetica Light"/>
          <a:ea typeface="Helvetica Light"/>
          <a:cs typeface="Helvetica Light"/>
        </a:font>
        <a:srgbClr val="FFFFFF"/>
      </a:tcTxStyle>
      <a:tcStyle>
        <a:tcBdr>
          <a:left>
            <a:ln w="25400" cap="flat">
              <a:solidFill>
                <a:srgbClr val="D6D6D6"/>
              </a:solidFill>
              <a:prstDash val="solid"/>
              <a:miter lim="400000"/>
            </a:ln>
          </a:left>
          <a:right>
            <a:ln w="50800" cap="flat">
              <a:solidFill>
                <a:srgbClr val="D6D7D6"/>
              </a:solidFill>
              <a:prstDash val="solid"/>
              <a:miter lim="400000"/>
            </a:ln>
          </a:right>
          <a:top>
            <a:ln w="25400" cap="flat">
              <a:solidFill>
                <a:srgbClr val="D6D7D6"/>
              </a:solidFill>
              <a:prstDash val="solid"/>
              <a:miter lim="400000"/>
            </a:ln>
          </a:top>
          <a:bottom>
            <a:ln w="25400" cap="flat">
              <a:solidFill>
                <a:srgbClr val="D6D7D6"/>
              </a:solidFill>
              <a:prstDash val="solid"/>
              <a:miter lim="400000"/>
            </a:ln>
          </a:bottom>
          <a:insideH>
            <a:ln w="25400" cap="flat">
              <a:solidFill>
                <a:srgbClr val="D6D7D6"/>
              </a:solidFill>
              <a:prstDash val="solid"/>
              <a:miter lim="400000"/>
            </a:ln>
          </a:insideH>
          <a:insideV>
            <a:ln w="25400" cap="flat">
              <a:solidFill>
                <a:srgbClr val="D6D7D6"/>
              </a:solidFill>
              <a:prstDash val="solid"/>
              <a:miter lim="400000"/>
            </a:ln>
          </a:insideV>
        </a:tcBdr>
        <a:fill>
          <a:solidFill>
            <a:schemeClr val="accent1">
              <a:hueOff val="-136794"/>
              <a:satOff val="-2150"/>
              <a:lumOff val="15693"/>
            </a:schemeClr>
          </a:solidFill>
        </a:fill>
      </a:tcStyle>
    </a:firstCol>
    <a:lastRow>
      <a:tcTxStyle>
        <a:font>
          <a:latin typeface="Helvetica Light"/>
          <a:ea typeface="Helvetica Light"/>
          <a:cs typeface="Helvetica Light"/>
        </a:font>
        <a:srgbClr val="FFFFFF"/>
      </a:tcTxStyle>
      <a:tcStyle>
        <a:tcBdr>
          <a:left>
            <a:ln w="25400" cap="flat">
              <a:solidFill>
                <a:srgbClr val="D6D7D6"/>
              </a:solidFill>
              <a:prstDash val="solid"/>
              <a:miter lim="400000"/>
            </a:ln>
          </a:left>
          <a:right>
            <a:ln w="25400" cap="flat">
              <a:solidFill>
                <a:srgbClr val="D6D7D6"/>
              </a:solidFill>
              <a:prstDash val="solid"/>
              <a:miter lim="400000"/>
            </a:ln>
          </a:right>
          <a:top>
            <a:ln w="50800" cap="flat">
              <a:solidFill>
                <a:srgbClr val="D6D7D6"/>
              </a:solidFill>
              <a:prstDash val="solid"/>
              <a:miter lim="400000"/>
            </a:ln>
          </a:top>
          <a:bottom>
            <a:ln w="25400" cap="flat">
              <a:solidFill>
                <a:srgbClr val="D6D6D6"/>
              </a:solidFill>
              <a:prstDash val="solid"/>
              <a:miter lim="400000"/>
            </a:ln>
          </a:bottom>
          <a:insideH>
            <a:ln w="25400" cap="flat">
              <a:solidFill>
                <a:srgbClr val="D6D7D6"/>
              </a:solidFill>
              <a:prstDash val="solid"/>
              <a:miter lim="400000"/>
            </a:ln>
          </a:insideH>
          <a:insideV>
            <a:ln w="25400" cap="flat">
              <a:solidFill>
                <a:srgbClr val="D6D7D6"/>
              </a:solidFill>
              <a:prstDash val="solid"/>
              <a:miter lim="400000"/>
            </a:ln>
          </a:insideV>
        </a:tcBdr>
        <a:fill>
          <a:solidFill>
            <a:schemeClr val="accent1"/>
          </a:solidFill>
        </a:fill>
      </a:tcStyle>
    </a:lastRow>
    <a:firstRow>
      <a:tcTxStyle>
        <a:font>
          <a:latin typeface="Helvetica Light"/>
          <a:ea typeface="Helvetica Light"/>
          <a:cs typeface="Helvetica Light"/>
        </a:font>
        <a:srgbClr val="FFFFFF"/>
      </a:tcTxStyle>
      <a:tcStyle>
        <a:tcBdr>
          <a:left>
            <a:ln w="25400" cap="flat">
              <a:solidFill>
                <a:srgbClr val="D6D7D6"/>
              </a:solidFill>
              <a:prstDash val="solid"/>
              <a:miter lim="400000"/>
            </a:ln>
          </a:left>
          <a:right>
            <a:ln w="25400" cap="flat">
              <a:solidFill>
                <a:srgbClr val="D6D7D6"/>
              </a:solidFill>
              <a:prstDash val="solid"/>
              <a:miter lim="400000"/>
            </a:ln>
          </a:right>
          <a:top>
            <a:ln w="25400" cap="flat">
              <a:solidFill>
                <a:srgbClr val="D6D6D6"/>
              </a:solidFill>
              <a:prstDash val="solid"/>
              <a:miter lim="400000"/>
            </a:ln>
          </a:top>
          <a:bottom>
            <a:ln w="50800" cap="flat">
              <a:solidFill>
                <a:srgbClr val="D6D7D6"/>
              </a:solidFill>
              <a:prstDash val="solid"/>
              <a:miter lim="400000"/>
            </a:ln>
          </a:bottom>
          <a:insideH>
            <a:ln w="25400" cap="flat">
              <a:solidFill>
                <a:srgbClr val="D6D7D6"/>
              </a:solidFill>
              <a:prstDash val="solid"/>
              <a:miter lim="400000"/>
            </a:ln>
          </a:insideH>
          <a:insideV>
            <a:ln w="254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50800" cap="flat">
              <a:solidFill>
                <a:srgbClr val="929292"/>
              </a:solidFill>
              <a:prstDash val="solid"/>
              <a:miter lim="400000"/>
            </a:ln>
          </a:right>
          <a:top>
            <a:ln w="50800" cap="flat">
              <a:solidFill>
                <a:srgbClr val="929292"/>
              </a:solidFill>
              <a:prstDash val="solid"/>
              <a:miter lim="400000"/>
            </a:ln>
          </a:top>
          <a:bottom>
            <a:ln w="50800" cap="flat">
              <a:solidFill>
                <a:srgbClr val="929292"/>
              </a:solidFill>
              <a:prstDash val="solid"/>
              <a:miter lim="400000"/>
            </a:ln>
          </a:bottom>
          <a:insideH>
            <a:ln w="50800" cap="flat">
              <a:solidFill>
                <a:srgbClr val="929292"/>
              </a:solidFill>
              <a:prstDash val="solid"/>
              <a:miter lim="400000"/>
            </a:ln>
          </a:insideH>
          <a:insideV>
            <a:ln w="50800" cap="flat">
              <a:solidFill>
                <a:srgbClr val="929292"/>
              </a:solidFill>
              <a:prstDash val="solid"/>
              <a:miter lim="400000"/>
            </a:ln>
          </a:insideV>
        </a:tcBdr>
        <a:fill>
          <a:solidFill>
            <a:srgbClr val="53585F"/>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50800" cap="flat">
              <a:solidFill>
                <a:srgbClr val="929292"/>
              </a:solidFill>
              <a:prstDash val="solid"/>
              <a:miter lim="400000"/>
            </a:ln>
          </a:insideH>
          <a:insideV>
            <a:ln w="12700" cap="flat">
              <a:noFill/>
              <a:miter lim="400000"/>
            </a:ln>
          </a:insideV>
        </a:tcBdr>
        <a:fill>
          <a:solidFill>
            <a:srgbClr val="004CB9"/>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508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a:font>
          <a:latin typeface="Helvetica Light"/>
          <a:ea typeface="Helvetica Light"/>
          <a:cs typeface="Helvetica Light"/>
        </a:font>
        <a:srgbClr val="FFFFFF"/>
      </a:tcTxStyle>
      <a:tcStyle>
        <a:tcBdr>
          <a:left>
            <a:ln w="25400" cap="flat">
              <a:solidFill>
                <a:srgbClr val="AAAAAA"/>
              </a:solidFill>
              <a:prstDash val="solid"/>
              <a:miter lim="400000"/>
            </a:ln>
          </a:left>
          <a:right>
            <a:ln w="25400" cap="flat">
              <a:solidFill>
                <a:srgbClr val="AAAAAA"/>
              </a:solidFill>
              <a:prstDash val="solid"/>
              <a:miter lim="400000"/>
            </a:ln>
          </a:right>
          <a:top>
            <a:ln w="25400" cap="flat">
              <a:solidFill>
                <a:srgbClr val="AAAAAA"/>
              </a:solidFill>
              <a:prstDash val="solid"/>
              <a:miter lim="400000"/>
            </a:ln>
          </a:top>
          <a:bottom>
            <a:ln w="25400" cap="flat">
              <a:solidFill>
                <a:srgbClr val="AAAAAA"/>
              </a:solidFill>
              <a:prstDash val="solid"/>
              <a:miter lim="400000"/>
            </a:ln>
          </a:bottom>
          <a:insideH>
            <a:ln w="25400" cap="flat">
              <a:solidFill>
                <a:srgbClr val="AAAAAA"/>
              </a:solidFill>
              <a:prstDash val="solid"/>
              <a:miter lim="400000"/>
            </a:ln>
          </a:insideH>
          <a:insideV>
            <a:ln w="254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a:font>
          <a:latin typeface="Helvetica Light"/>
          <a:ea typeface="Helvetica Light"/>
          <a:cs typeface="Helvetica Light"/>
        </a:font>
        <a:srgbClr val="FFFFFF"/>
      </a:tcTxStyle>
      <a:tcStyle>
        <a:tcBdr>
          <a:left>
            <a:ln w="12700" cap="flat">
              <a:noFill/>
              <a:miter lim="400000"/>
            </a:ln>
          </a:left>
          <a:right>
            <a:ln w="25400" cap="flat">
              <a:noFill/>
              <a:miter lim="400000"/>
            </a:ln>
          </a:right>
          <a:top>
            <a:ln w="12700" cap="flat">
              <a:noFill/>
              <a:miter lim="400000"/>
            </a:ln>
          </a:top>
          <a:bottom>
            <a:ln w="12700" cap="flat">
              <a:noFill/>
              <a:miter lim="400000"/>
            </a:ln>
          </a:bottom>
          <a:insideH>
            <a:ln w="12700" cap="flat">
              <a:noFill/>
              <a:miter lim="400000"/>
            </a:ln>
          </a:insideH>
          <a:insideV>
            <a:ln w="50800" cap="flat">
              <a:solidFill>
                <a:srgbClr val="CBCBCB"/>
              </a:solidFill>
              <a:prstDash val="solid"/>
              <a:miter lim="400000"/>
            </a:ln>
          </a:insideV>
        </a:tcBdr>
        <a:fill>
          <a:solidFill>
            <a:srgbClr val="2D7132"/>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50800" cap="flat">
              <a:solidFill>
                <a:srgbClr val="CBCBCB"/>
              </a:solidFill>
              <a:prstDash val="solid"/>
              <a:miter lim="400000"/>
            </a:ln>
          </a:insideH>
          <a:insideV>
            <a:ln w="12700" cap="flat">
              <a:noFill/>
              <a:miter lim="400000"/>
            </a:ln>
          </a:insideV>
        </a:tcBdr>
        <a:fill>
          <a:solidFill>
            <a:schemeClr val="accent3"/>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50800" cap="flat">
              <a:noFill/>
              <a:miter lim="400000"/>
            </a:ln>
          </a:bottom>
          <a:insideH>
            <a:ln w="508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a:font>
          <a:latin typeface="Helvetica Light"/>
          <a:ea typeface="Helvetica Light"/>
          <a:cs typeface="Helvetica Light"/>
        </a:font>
        <a:srgbClr val="FFFFFF"/>
      </a:tcTxStyle>
      <a:tcStyle>
        <a:tcBdr>
          <a:left>
            <a:ln w="25400" cap="flat">
              <a:solidFill>
                <a:srgbClr val="D6D7D6"/>
              </a:solidFill>
              <a:prstDash val="solid"/>
              <a:miter lim="400000"/>
            </a:ln>
          </a:left>
          <a:right>
            <a:ln w="25400" cap="flat">
              <a:solidFill>
                <a:srgbClr val="D6D7D6"/>
              </a:solidFill>
              <a:prstDash val="solid"/>
              <a:miter lim="400000"/>
            </a:ln>
          </a:right>
          <a:top>
            <a:ln w="25400" cap="flat">
              <a:solidFill>
                <a:srgbClr val="D6D7D6"/>
              </a:solidFill>
              <a:prstDash val="solid"/>
              <a:miter lim="400000"/>
            </a:ln>
          </a:top>
          <a:bottom>
            <a:ln w="25400" cap="flat">
              <a:solidFill>
                <a:srgbClr val="D6D7D6"/>
              </a:solidFill>
              <a:prstDash val="solid"/>
              <a:miter lim="400000"/>
            </a:ln>
          </a:bottom>
          <a:insideH>
            <a:ln w="25400" cap="flat">
              <a:solidFill>
                <a:srgbClr val="D6D7D6"/>
              </a:solidFill>
              <a:prstDash val="solid"/>
              <a:miter lim="400000"/>
            </a:ln>
          </a:insideH>
          <a:insideV>
            <a:ln w="254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25400" cap="flat">
              <a:noFill/>
              <a:miter lim="400000"/>
            </a:ln>
          </a:right>
          <a:top>
            <a:ln w="12700" cap="flat">
              <a:noFill/>
              <a:miter lim="400000"/>
            </a:ln>
          </a:top>
          <a:bottom>
            <a:ln w="12700" cap="flat">
              <a:noFill/>
              <a:miter lim="400000"/>
            </a:ln>
          </a:bottom>
          <a:insideH>
            <a:ln w="12700" cap="flat">
              <a:noFill/>
              <a:miter lim="400000"/>
            </a:ln>
          </a:insideH>
          <a:insideV>
            <a:ln w="50800" cap="flat">
              <a:solidFill>
                <a:srgbClr val="D6D7D6"/>
              </a:solidFill>
              <a:prstDash val="solid"/>
              <a:miter lim="400000"/>
            </a:ln>
          </a:insideV>
        </a:tcBdr>
        <a:fill>
          <a:solidFill>
            <a:srgbClr val="BF630E"/>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50800" cap="flat">
              <a:solidFill>
                <a:srgbClr val="D6D7D6"/>
              </a:solidFill>
              <a:prstDash val="solid"/>
              <a:miter lim="400000"/>
            </a:ln>
          </a:insideH>
          <a:insideV>
            <a:ln w="12700" cap="flat">
              <a:noFill/>
              <a:miter lim="400000"/>
            </a:ln>
          </a:insideV>
        </a:tcBdr>
        <a:fill>
          <a:solidFill>
            <a:srgbClr val="9B4407"/>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508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a:font>
          <a:latin typeface="Helvetica Light"/>
          <a:ea typeface="Helvetica Light"/>
          <a:cs typeface="Helvetica Light"/>
        </a:font>
        <a:srgbClr val="FFFFFF"/>
      </a:tcTxStyle>
      <a:tcStyle>
        <a:tcBdr>
          <a:left>
            <a:ln w="25400" cap="flat">
              <a:solidFill>
                <a:srgbClr val="909090"/>
              </a:solidFill>
              <a:prstDash val="solid"/>
              <a:miter lim="400000"/>
            </a:ln>
          </a:left>
          <a:right>
            <a:ln w="25400" cap="flat">
              <a:solidFill>
                <a:srgbClr val="909090"/>
              </a:solidFill>
              <a:prstDash val="solid"/>
              <a:miter lim="400000"/>
            </a:ln>
          </a:right>
          <a:top>
            <a:ln w="25400" cap="flat">
              <a:solidFill>
                <a:srgbClr val="909090"/>
              </a:solidFill>
              <a:prstDash val="solid"/>
              <a:miter lim="400000"/>
            </a:ln>
          </a:top>
          <a:bottom>
            <a:ln w="25400" cap="flat">
              <a:solidFill>
                <a:srgbClr val="909090"/>
              </a:solidFill>
              <a:prstDash val="solid"/>
              <a:miter lim="400000"/>
            </a:ln>
          </a:bottom>
          <a:insideH>
            <a:ln w="25400" cap="flat">
              <a:solidFill>
                <a:srgbClr val="909090"/>
              </a:solidFill>
              <a:prstDash val="solid"/>
              <a:miter lim="400000"/>
            </a:ln>
          </a:insideH>
          <a:insideV>
            <a:ln w="254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25400" cap="flat">
              <a:noFill/>
              <a:miter lim="400000"/>
            </a:ln>
          </a:right>
          <a:top>
            <a:ln w="12700" cap="flat">
              <a:noFill/>
              <a:miter lim="400000"/>
            </a:ln>
          </a:top>
          <a:bottom>
            <a:ln w="12700" cap="flat">
              <a:noFill/>
              <a:miter lim="400000"/>
            </a:ln>
          </a:bottom>
          <a:insideH>
            <a:ln w="12700" cap="flat">
              <a:noFill/>
              <a:miter lim="400000"/>
            </a:ln>
          </a:insideH>
          <a:insideV>
            <a:ln w="50800" cap="flat">
              <a:solidFill>
                <a:srgbClr val="D6D7D6"/>
              </a:solidFill>
              <a:prstDash val="solid"/>
              <a:miter lim="400000"/>
            </a:ln>
          </a:insideV>
        </a:tcBdr>
        <a:fill>
          <a:solidFill>
            <a:srgbClr val="1F2428"/>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50800" cap="flat">
              <a:solidFill>
                <a:srgbClr val="D6D7D6"/>
              </a:solidFill>
              <a:prstDash val="solid"/>
              <a:miter lim="400000"/>
            </a:ln>
          </a:insideH>
          <a:insideV>
            <a:ln w="12700" cap="flat">
              <a:noFill/>
              <a:miter lim="400000"/>
            </a:ln>
          </a:insideV>
        </a:tcBdr>
        <a:fill>
          <a:solidFill>
            <a:srgbClr val="484B4C"/>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508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a:font>
          <a:latin typeface="Helvetica Light"/>
          <a:ea typeface="Helvetica Light"/>
          <a:cs typeface="Helvetica Light"/>
        </a:font>
        <a:srgbClr val="FFFFFF"/>
      </a:tcTxStyle>
      <a:tcStyle>
        <a:tcBdr>
          <a:left>
            <a:ln w="25400" cap="flat">
              <a:solidFill>
                <a:srgbClr val="929292"/>
              </a:solidFill>
              <a:custDash>
                <a:ds d="200000" sp="200000"/>
              </a:custDash>
              <a:miter lim="400000"/>
            </a:ln>
          </a:left>
          <a:right>
            <a:ln w="25400" cap="flat">
              <a:solidFill>
                <a:srgbClr val="929292"/>
              </a:solidFill>
              <a:custDash>
                <a:ds d="200000" sp="200000"/>
              </a:custDash>
              <a:miter lim="400000"/>
            </a:ln>
          </a:right>
          <a:top>
            <a:ln w="25400" cap="flat">
              <a:solidFill>
                <a:srgbClr val="929292"/>
              </a:solidFill>
              <a:custDash>
                <a:ds d="200000" sp="200000"/>
              </a:custDash>
              <a:miter lim="400000"/>
            </a:ln>
          </a:top>
          <a:bottom>
            <a:ln w="25400" cap="flat">
              <a:solidFill>
                <a:srgbClr val="929292"/>
              </a:solidFill>
              <a:custDash>
                <a:ds d="200000" sp="200000"/>
              </a:custDash>
              <a:miter lim="400000"/>
            </a:ln>
          </a:bottom>
          <a:insideH>
            <a:ln w="25400" cap="flat">
              <a:solidFill>
                <a:srgbClr val="929292"/>
              </a:solidFill>
              <a:custDash>
                <a:ds d="200000" sp="200000"/>
              </a:custDash>
              <a:miter lim="400000"/>
            </a:ln>
          </a:insideH>
          <a:insideV>
            <a:ln w="254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a:fontRef idx="minor">
          <a:srgbClr val="FFFFFF"/>
        </a:fontRef>
        <a:srgbClr val="FFFFFF"/>
      </a:tcTxStyle>
      <a:tcStyle>
        <a:tcBdr>
          <a:left>
            <a:ln w="12700" cap="flat">
              <a:noFill/>
              <a:miter lim="400000"/>
            </a:ln>
          </a:left>
          <a:right>
            <a:ln w="50800" cap="flat">
              <a:solidFill>
                <a:srgbClr val="929292"/>
              </a:solidFill>
              <a:prstDash val="solid"/>
              <a:miter lim="400000"/>
            </a:ln>
          </a:right>
          <a:top>
            <a:ln w="50800" cap="flat">
              <a:solidFill>
                <a:srgbClr val="929292"/>
              </a:solidFill>
              <a:prstDash val="solid"/>
              <a:miter lim="400000"/>
            </a:ln>
          </a:top>
          <a:bottom>
            <a:ln w="50800" cap="flat">
              <a:solidFill>
                <a:srgbClr val="929292"/>
              </a:solidFill>
              <a:prstDash val="solid"/>
              <a:miter lim="400000"/>
            </a:ln>
          </a:bottom>
          <a:insideH>
            <a:ln w="50800" cap="flat">
              <a:solidFill>
                <a:srgbClr val="929292"/>
              </a:solidFill>
              <a:prstDash val="solid"/>
              <a:miter lim="400000"/>
            </a:ln>
          </a:insideH>
          <a:insideV>
            <a:ln w="50800" cap="flat">
              <a:solidFill>
                <a:srgbClr val="929292"/>
              </a:solidFill>
              <a:prstDash val="solid"/>
              <a:miter lim="400000"/>
            </a:ln>
          </a:insideV>
        </a:tcBdr>
        <a:fill>
          <a:noFill/>
        </a:fill>
      </a:tcStyle>
    </a:firstCol>
    <a:lastRow>
      <a:tcTxStyle b="on">
        <a:fontRef idx="minor">
          <a:srgbClr val="FFFFFF"/>
        </a:fontRef>
        <a:srgbClr val="FFFFFF"/>
      </a:tcTxStyle>
      <a:tcStyle>
        <a:tcBdr>
          <a:left>
            <a:ln w="50800" cap="flat">
              <a:solidFill>
                <a:srgbClr val="929292"/>
              </a:solidFill>
              <a:prstDash val="solid"/>
              <a:miter lim="400000"/>
            </a:ln>
          </a:left>
          <a:right>
            <a:ln w="50800" cap="flat">
              <a:solidFill>
                <a:srgbClr val="929292"/>
              </a:solidFill>
              <a:prstDash val="solid"/>
              <a:miter lim="400000"/>
            </a:ln>
          </a:right>
          <a:top>
            <a:ln w="50800" cap="flat">
              <a:solidFill>
                <a:srgbClr val="929292"/>
              </a:solidFill>
              <a:prstDash val="solid"/>
              <a:miter lim="400000"/>
            </a:ln>
          </a:top>
          <a:bottom>
            <a:ln w="12700" cap="flat">
              <a:noFill/>
              <a:miter lim="400000"/>
            </a:ln>
          </a:bottom>
          <a:insideH>
            <a:ln w="50800" cap="flat">
              <a:solidFill>
                <a:srgbClr val="929292"/>
              </a:solidFill>
              <a:prstDash val="solid"/>
              <a:miter lim="400000"/>
            </a:ln>
          </a:insideH>
          <a:insideV>
            <a:ln w="50800" cap="flat">
              <a:solidFill>
                <a:srgbClr val="929292"/>
              </a:solidFill>
              <a:prstDash val="solid"/>
              <a:miter lim="400000"/>
            </a:ln>
          </a:insideV>
        </a:tcBdr>
        <a:fill>
          <a:noFill/>
        </a:fill>
      </a:tcStyle>
    </a:lastRow>
    <a:firstRow>
      <a:tcTxStyle b="on">
        <a:fontRef idx="minor">
          <a:srgbClr val="FFFFFF"/>
        </a:fontRef>
        <a:srgbClr val="FFFFFF"/>
      </a:tcTxStyle>
      <a:tcStyle>
        <a:tcBdr>
          <a:left>
            <a:ln w="50800" cap="flat">
              <a:solidFill>
                <a:srgbClr val="929292"/>
              </a:solidFill>
              <a:prstDash val="solid"/>
              <a:miter lim="400000"/>
            </a:ln>
          </a:left>
          <a:right>
            <a:ln w="50800" cap="flat">
              <a:solidFill>
                <a:srgbClr val="929292"/>
              </a:solidFill>
              <a:prstDash val="solid"/>
              <a:miter lim="400000"/>
            </a:ln>
          </a:right>
          <a:top>
            <a:ln w="12700" cap="flat">
              <a:noFill/>
              <a:miter lim="400000"/>
            </a:ln>
          </a:top>
          <a:bottom>
            <a:ln w="50800" cap="flat">
              <a:solidFill>
                <a:srgbClr val="929292"/>
              </a:solidFill>
              <a:prstDash val="solid"/>
              <a:miter lim="400000"/>
            </a:ln>
          </a:bottom>
          <a:insideH>
            <a:ln w="50800" cap="flat">
              <a:solidFill>
                <a:srgbClr val="929292"/>
              </a:solidFill>
              <a:prstDash val="solid"/>
              <a:miter lim="400000"/>
            </a:ln>
          </a:insideH>
          <a:insideV>
            <a:ln w="50800" cap="flat">
              <a:solidFill>
                <a:srgbClr val="929292"/>
              </a:solidFill>
              <a:prstDash val="solid"/>
              <a:miter lim="400000"/>
            </a:ln>
          </a:insideV>
        </a:tcBdr>
        <a:fill>
          <a:noFill/>
        </a:fill>
      </a:tcStyle>
    </a:firstRow>
  </a:tblStyle>
  <a:tblStyle styleId="{8F44A2F1-9E1F-4B54-A3A2-5F16C0AD49E2}" styleName="">
    <a:tblBg/>
    <a:wholeTbl>
      <a:tcTxStyle b="off" i="off">
        <a:font>
          <a:latin typeface="Times New Roman"/>
          <a:ea typeface="Times New Roman"/>
          <a:cs typeface="Times New Roman"/>
        </a:font>
        <a:srgbClr val="0048AA"/>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New Roman"/>
          <a:ea typeface="Times New Roman"/>
          <a:cs typeface="Times New Roman"/>
        </a:font>
        <a:srgbClr val="0048AA"/>
      </a:tcTxStyle>
      <a:tcStyle>
        <a:tcBdr>
          <a:left>
            <a:ln w="508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48AA"/>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508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48AA"/>
      </a:tcTxStyle>
      <a:tcStyle>
        <a:tcBdr>
          <a:left>
            <a:ln w="25400" cap="flat">
              <a:solidFill>
                <a:srgbClr val="000000"/>
              </a:solidFill>
              <a:prstDash val="solid"/>
              <a:miter lim="400000"/>
            </a:ln>
          </a:left>
          <a:right>
            <a:ln w="25400" cap="flat">
              <a:solidFill>
                <a:srgbClr val="000000"/>
              </a:solidFill>
              <a:prstDash val="solid"/>
              <a:miter lim="400000"/>
            </a:ln>
          </a:right>
          <a:top>
            <a:ln w="508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ajor">
          <a:srgbClr val="FFFFFF"/>
        </a:fontRef>
        <a:srgbClr val="FFFFFF"/>
      </a:tcTxStyle>
      <a:tcStyle>
        <a:tcBdr>
          <a:left>
            <a:ln w="50800" cap="flat">
              <a:solidFill>
                <a:srgbClr val="FFFFFF"/>
              </a:solidFill>
              <a:prstDash val="solid"/>
              <a:miter lim="400000"/>
            </a:ln>
          </a:left>
          <a:right>
            <a:ln w="50800" cap="flat">
              <a:solidFill>
                <a:srgbClr val="FFFFFF"/>
              </a:solidFill>
              <a:prstDash val="solid"/>
              <a:miter lim="400000"/>
            </a:ln>
          </a:right>
          <a:top>
            <a:ln w="50800" cap="flat">
              <a:solidFill>
                <a:srgbClr val="FFFFFF"/>
              </a:solidFill>
              <a:prstDash val="solid"/>
              <a:miter lim="400000"/>
            </a:ln>
          </a:top>
          <a:bottom>
            <a:ln w="50800" cap="flat">
              <a:solidFill>
                <a:srgbClr val="FFFFFF"/>
              </a:solidFill>
              <a:prstDash val="solid"/>
              <a:miter lim="400000"/>
            </a:ln>
          </a:bottom>
          <a:insideH>
            <a:ln w="50800" cap="flat">
              <a:solidFill>
                <a:srgbClr val="FFFFFF"/>
              </a:solidFill>
              <a:prstDash val="solid"/>
              <a:miter lim="400000"/>
            </a:ln>
          </a:insideH>
          <a:insideV>
            <a:ln w="508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50800" cap="flat">
              <a:solidFill>
                <a:srgbClr val="FFFFFF"/>
              </a:solidFill>
              <a:prstDash val="solid"/>
              <a:miter lim="400000"/>
            </a:ln>
          </a:left>
          <a:right>
            <a:ln w="50800" cap="flat">
              <a:solidFill>
                <a:srgbClr val="FFFFFF"/>
              </a:solidFill>
              <a:prstDash val="solid"/>
              <a:miter lim="400000"/>
            </a:ln>
          </a:right>
          <a:top>
            <a:ln w="50800" cap="flat">
              <a:solidFill>
                <a:srgbClr val="FFFFFF"/>
              </a:solidFill>
              <a:prstDash val="solid"/>
              <a:miter lim="400000"/>
            </a:ln>
          </a:top>
          <a:bottom>
            <a:ln w="50800" cap="flat">
              <a:solidFill>
                <a:srgbClr val="FFFFFF"/>
              </a:solidFill>
              <a:prstDash val="solid"/>
              <a:miter lim="400000"/>
            </a:ln>
          </a:bottom>
          <a:insideH>
            <a:ln w="50800" cap="flat">
              <a:solidFill>
                <a:srgbClr val="FFFFFF"/>
              </a:solidFill>
              <a:prstDash val="solid"/>
              <a:miter lim="400000"/>
            </a:ln>
          </a:insideH>
          <a:insideV>
            <a:ln w="508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50800" cap="flat">
              <a:solidFill>
                <a:srgbClr val="FFFFFF"/>
              </a:solidFill>
              <a:prstDash val="solid"/>
              <a:miter lim="400000"/>
            </a:ln>
          </a:left>
          <a:right>
            <a:ln w="50800" cap="flat">
              <a:solidFill>
                <a:srgbClr val="FFFFFF"/>
              </a:solidFill>
              <a:prstDash val="solid"/>
              <a:miter lim="400000"/>
            </a:ln>
          </a:right>
          <a:top>
            <a:ln w="50800" cap="flat">
              <a:solidFill>
                <a:srgbClr val="FFFFFF"/>
              </a:solidFill>
              <a:prstDash val="solid"/>
              <a:miter lim="400000"/>
            </a:ln>
          </a:top>
          <a:bottom>
            <a:ln w="50800" cap="flat">
              <a:solidFill>
                <a:srgbClr val="FFFFFF"/>
              </a:solidFill>
              <a:prstDash val="solid"/>
              <a:miter lim="400000"/>
            </a:ln>
          </a:bottom>
          <a:insideH>
            <a:ln w="50800" cap="flat">
              <a:solidFill>
                <a:srgbClr val="FFFFFF"/>
              </a:solidFill>
              <a:prstDash val="solid"/>
              <a:miter lim="400000"/>
            </a:ln>
          </a:insideH>
          <a:insideV>
            <a:ln w="508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50800" cap="flat">
              <a:solidFill>
                <a:srgbClr val="FFFFFF"/>
              </a:solidFill>
              <a:prstDash val="solid"/>
              <a:miter lim="400000"/>
            </a:ln>
          </a:left>
          <a:right>
            <a:ln w="50800" cap="flat">
              <a:solidFill>
                <a:srgbClr val="FFFFFF"/>
              </a:solidFill>
              <a:prstDash val="solid"/>
              <a:miter lim="400000"/>
            </a:ln>
          </a:right>
          <a:top>
            <a:ln w="50800" cap="flat">
              <a:solidFill>
                <a:srgbClr val="FFFFFF"/>
              </a:solidFill>
              <a:prstDash val="solid"/>
              <a:miter lim="400000"/>
            </a:ln>
          </a:top>
          <a:bottom>
            <a:ln w="50800" cap="flat">
              <a:solidFill>
                <a:srgbClr val="FFFFFF"/>
              </a:solidFill>
              <a:prstDash val="solid"/>
              <a:miter lim="400000"/>
            </a:ln>
          </a:bottom>
          <a:insideH>
            <a:ln w="50800" cap="flat">
              <a:solidFill>
                <a:srgbClr val="FFFFFF"/>
              </a:solidFill>
              <a:prstDash val="solid"/>
              <a:miter lim="400000"/>
            </a:ln>
          </a:insideH>
          <a:insideV>
            <a:ln w="50800" cap="flat">
              <a:solidFill>
                <a:srgbClr val="FFFFFF"/>
              </a:solidFill>
              <a:prstDash val="solid"/>
              <a:miter lim="400000"/>
            </a:ln>
          </a:insideV>
        </a:tcBdr>
        <a:fill>
          <a:solidFill>
            <a:srgbClr val="929292">
              <a:alpha val="50000"/>
            </a:srgbClr>
          </a:solidFill>
        </a:fill>
      </a:tcStyle>
    </a:firstRow>
  </a:tblStyle>
  <a:tblStyle styleId="{4A9BC294-FFE2-49D5-8D69-9E1BD2C41BD5}" styleName="">
    <a:tblBg/>
    <a:wholeTbl>
      <a:tcTxStyle b="off" i="off">
        <a:font>
          <a:latin typeface="Calibri"/>
          <a:ea typeface="Calibri"/>
          <a:cs typeface="Calibri"/>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25400" cap="flat">
              <a:solidFill>
                <a:srgbClr val="FFFFFF"/>
              </a:solidFill>
              <a:prstDash val="solid"/>
              <a:round/>
            </a:ln>
          </a:left>
          <a:right>
            <a:ln w="762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6095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5"/>
    <p:restoredTop sz="91940"/>
  </p:normalViewPr>
  <p:slideViewPr>
    <p:cSldViewPr snapToGrid="0">
      <p:cViewPr varScale="1">
        <p:scale>
          <a:sx n="58" d="100"/>
          <a:sy n="58" d="100"/>
        </p:scale>
        <p:origin x="29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06400" latinLnBrk="0">
      <a:defRPr sz="1400">
        <a:latin typeface="Lucida Grande"/>
        <a:ea typeface="Lucida Grande"/>
        <a:cs typeface="Lucida Grande"/>
        <a:sym typeface="Lucida Grande"/>
      </a:defRPr>
    </a:lvl1pPr>
    <a:lvl2pPr indent="228600" defTabSz="406400" latinLnBrk="0">
      <a:defRPr sz="1400">
        <a:latin typeface="Lucida Grande"/>
        <a:ea typeface="Lucida Grande"/>
        <a:cs typeface="Lucida Grande"/>
        <a:sym typeface="Lucida Grande"/>
      </a:defRPr>
    </a:lvl2pPr>
    <a:lvl3pPr indent="457200" defTabSz="406400" latinLnBrk="0">
      <a:defRPr sz="1400">
        <a:latin typeface="Lucida Grande"/>
        <a:ea typeface="Lucida Grande"/>
        <a:cs typeface="Lucida Grande"/>
        <a:sym typeface="Lucida Grande"/>
      </a:defRPr>
    </a:lvl3pPr>
    <a:lvl4pPr indent="685800" defTabSz="406400" latinLnBrk="0">
      <a:defRPr sz="1400">
        <a:latin typeface="Lucida Grande"/>
        <a:ea typeface="Lucida Grande"/>
        <a:cs typeface="Lucida Grande"/>
        <a:sym typeface="Lucida Grande"/>
      </a:defRPr>
    </a:lvl4pPr>
    <a:lvl5pPr indent="914400" defTabSz="406400" latinLnBrk="0">
      <a:defRPr sz="1400">
        <a:latin typeface="Lucida Grande"/>
        <a:ea typeface="Lucida Grande"/>
        <a:cs typeface="Lucida Grande"/>
        <a:sym typeface="Lucida Grande"/>
      </a:defRPr>
    </a:lvl5pPr>
    <a:lvl6pPr indent="1143000" defTabSz="406400" latinLnBrk="0">
      <a:defRPr sz="1400">
        <a:latin typeface="Lucida Grande"/>
        <a:ea typeface="Lucida Grande"/>
        <a:cs typeface="Lucida Grande"/>
        <a:sym typeface="Lucida Grande"/>
      </a:defRPr>
    </a:lvl6pPr>
    <a:lvl7pPr indent="1371600" defTabSz="406400" latinLnBrk="0">
      <a:defRPr sz="1400">
        <a:latin typeface="Lucida Grande"/>
        <a:ea typeface="Lucida Grande"/>
        <a:cs typeface="Lucida Grande"/>
        <a:sym typeface="Lucida Grande"/>
      </a:defRPr>
    </a:lvl7pPr>
    <a:lvl8pPr indent="1600200" defTabSz="406400" latinLnBrk="0">
      <a:defRPr sz="1400">
        <a:latin typeface="Lucida Grande"/>
        <a:ea typeface="Lucida Grande"/>
        <a:cs typeface="Lucida Grande"/>
        <a:sym typeface="Lucida Grande"/>
      </a:defRPr>
    </a:lvl8pPr>
    <a:lvl9pPr indent="1828800" defTabSz="406400" latinLnBrk="0">
      <a:defRPr sz="14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From QCD to QGP: Strong interaction in extremis.</a:t>
            </a:r>
          </a:p>
          <a:p>
            <a:pPr algn="l"/>
            <a:endParaRPr lang="en-US" b="0" i="0" u="none" strike="noStrike" dirty="0">
              <a:solidFill>
                <a:srgbClr val="000000"/>
              </a:solidFill>
              <a:effectLst/>
            </a:endParaRPr>
          </a:p>
          <a:p>
            <a:pPr marL="0" marR="0" lvl="0" indent="0" algn="l" defTabSz="406400" eaLnBrk="1" fontAlgn="auto" latinLnBrk="0" hangingPunct="1">
              <a:lnSpc>
                <a:spcPct val="100000"/>
              </a:lnSpc>
              <a:spcBef>
                <a:spcPts val="0"/>
              </a:spcBef>
              <a:spcAft>
                <a:spcPts val="0"/>
              </a:spcAft>
              <a:buClrTx/>
              <a:buSzTx/>
              <a:buFontTx/>
              <a:buNone/>
              <a:tabLst/>
              <a:defRPr/>
            </a:pPr>
            <a:r>
              <a:rPr lang="en-US" sz="1400" b="1" i="0" u="none" strike="noStrike" dirty="0">
                <a:solidFill>
                  <a:schemeClr val="bg1"/>
                </a:solidFill>
                <a:effectLst/>
                <a:latin typeface="+mn-ea"/>
              </a:rPr>
              <a:t>Hagedorn: Statistical Bootstrap</a:t>
            </a:r>
          </a:p>
          <a:p>
            <a:pPr algn="l"/>
            <a:br>
              <a:rPr lang="en-US" b="0" i="0" u="none" strike="noStrike" dirty="0">
                <a:solidFill>
                  <a:srgbClr val="000000"/>
                </a:solidFill>
                <a:effectLst/>
              </a:rPr>
            </a:br>
            <a:endParaRPr lang="en-US" b="0" i="0" u="none" strike="noStrike" dirty="0">
              <a:solidFill>
                <a:srgbClr val="000000"/>
              </a:solidFill>
              <a:effectLst/>
            </a:endParaRPr>
          </a:p>
          <a:p>
            <a:pPr algn="l"/>
            <a:r>
              <a:rPr lang="en-US" b="0" i="0" u="none" strike="noStrike" dirty="0">
                <a:solidFill>
                  <a:srgbClr val="000000"/>
                </a:solidFill>
                <a:effectLst/>
              </a:rPr>
              <a:t>Though it became evident after the development of the quark model that there exists ever increasingly number of hadron states with a limiting temperature for strong interacting matter, it was the discovery of the asymptotic freedom of QCD in 1973 that leads to the realization of phase transition from hadron to quark-gluon matter at high temperature. QCD also provides the theoretical foundation for determining the phase transition temperature and using hard QCD processes as probes of the quark-gluon plasma.  Experiments at the Relativistic Heavy-ion Collider (RHIC) and Large Hadron Collider (LHC)  have shown a strongly coupled QGP created in the center of high-energy heavy-ion collisions. This talk will review the progress made in understanding the properties of this strongly coupled QGP in the last two decades through studies of collective phenomena in soft hadrons and hard probes using energetic jets. Interplay between soft and hard probes and spin dynamics in heavy-ion collisions will be highlighted and the perspective of future directions will be discussed.</a:t>
            </a:r>
          </a:p>
          <a:p>
            <a:endParaRPr lang="en-US" dirty="0"/>
          </a:p>
        </p:txBody>
      </p:sp>
    </p:spTree>
    <p:extLst>
      <p:ext uri="{BB962C8B-B14F-4D97-AF65-F5344CB8AC3E}">
        <p14:creationId xmlns:p14="http://schemas.microsoft.com/office/powerpoint/2010/main" val="416114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are not done with hadron spectra and correlations, they can provide stringent constraints on </a:t>
            </a:r>
            <a:r>
              <a:rPr lang="en-US" dirty="0" err="1"/>
              <a:t>qhat</a:t>
            </a:r>
            <a:r>
              <a:rPr lang="en-US" dirty="0"/>
              <a:t> especially dihedron and gamma/Z-hadron correlations </a:t>
            </a:r>
          </a:p>
        </p:txBody>
      </p:sp>
      <p:sp>
        <p:nvSpPr>
          <p:cNvPr id="4" name="Slide Number Placeholder 3"/>
          <p:cNvSpPr>
            <a:spLocks noGrp="1"/>
          </p:cNvSpPr>
          <p:nvPr>
            <p:ph type="sldNum" sz="quarter" idx="5"/>
          </p:nvPr>
        </p:nvSpPr>
        <p:spPr/>
        <p:txBody>
          <a:bodyPr/>
          <a:lstStyle/>
          <a:p>
            <a:fld id="{FF2E704F-9891-C847-A76D-EBF34C60403C}" type="slidenum">
              <a:rPr lang="en-US" smtClean="0"/>
              <a:pPr/>
              <a:t>14</a:t>
            </a:fld>
            <a:endParaRPr lang="en-US"/>
          </a:p>
        </p:txBody>
      </p:sp>
    </p:spTree>
    <p:extLst>
      <p:ext uri="{BB962C8B-B14F-4D97-AF65-F5344CB8AC3E}">
        <p14:creationId xmlns:p14="http://schemas.microsoft.com/office/powerpoint/2010/main" val="15892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are not done with hadron spectra and correlations, they can provide stringent constraints on </a:t>
            </a:r>
            <a:r>
              <a:rPr lang="en-US" dirty="0" err="1"/>
              <a:t>qhat</a:t>
            </a:r>
            <a:r>
              <a:rPr lang="en-US" dirty="0"/>
              <a:t> especially dihedron and gamma/Z-hadron correlations </a:t>
            </a:r>
          </a:p>
        </p:txBody>
      </p:sp>
      <p:sp>
        <p:nvSpPr>
          <p:cNvPr id="4" name="Slide Number Placeholder 3"/>
          <p:cNvSpPr>
            <a:spLocks noGrp="1"/>
          </p:cNvSpPr>
          <p:nvPr>
            <p:ph type="sldNum" sz="quarter" idx="5"/>
          </p:nvPr>
        </p:nvSpPr>
        <p:spPr/>
        <p:txBody>
          <a:bodyPr/>
          <a:lstStyle/>
          <a:p>
            <a:fld id="{FF2E704F-9891-C847-A76D-EBF34C60403C}" type="slidenum">
              <a:rPr lang="en-US" smtClean="0"/>
              <a:pPr/>
              <a:t>15</a:t>
            </a:fld>
            <a:endParaRPr lang="en-US"/>
          </a:p>
        </p:txBody>
      </p:sp>
    </p:spTree>
    <p:extLst>
      <p:ext uri="{BB962C8B-B14F-4D97-AF65-F5344CB8AC3E}">
        <p14:creationId xmlns:p14="http://schemas.microsoft.com/office/powerpoint/2010/main" val="15892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5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err="1">
                <a:latin typeface="Monaco" charset="0"/>
                <a:cs typeface="Monaco" charset="0"/>
                <a:sym typeface="Monaco" charset="0"/>
              </a:rPr>
              <a:t>f_i</a:t>
            </a:r>
            <a:r>
              <a:rPr lang="en-US" dirty="0">
                <a:latin typeface="Monaco" charset="0"/>
                <a:cs typeface="Monaco" charset="0"/>
                <a:sym typeface="Monaco" charset="0"/>
              </a:rPr>
              <a:t>(</a:t>
            </a:r>
            <a:r>
              <a:rPr lang="en-US" dirty="0" err="1">
                <a:latin typeface="Monaco" charset="0"/>
                <a:cs typeface="Monaco" charset="0"/>
                <a:sym typeface="Monaco" charset="0"/>
              </a:rPr>
              <a:t>p_i</a:t>
            </a:r>
            <a:r>
              <a:rPr lang="en-US" dirty="0">
                <a:latin typeface="Monaco" charset="0"/>
                <a:cs typeface="Monaco" charset="0"/>
                <a:sym typeface="Monaco" charset="0"/>
              </a:rPr>
              <a:t>)=\</a:t>
            </a:r>
            <a:r>
              <a:rPr lang="en-US" dirty="0" err="1">
                <a:latin typeface="Monaco" charset="0"/>
                <a:cs typeface="Monaco" charset="0"/>
                <a:sym typeface="Monaco" charset="0"/>
              </a:rPr>
              <a:t>frac</a:t>
            </a:r>
            <a:r>
              <a:rPr lang="en-US" dirty="0">
                <a:latin typeface="Monaco" charset="0"/>
                <a:cs typeface="Monaco" charset="0"/>
                <a:sym typeface="Monaco" charset="0"/>
              </a:rPr>
              <a:t>{1}{e^{</a:t>
            </a:r>
            <a:r>
              <a:rPr lang="en-US" dirty="0" err="1">
                <a:latin typeface="Monaco" charset="0"/>
                <a:cs typeface="Monaco" charset="0"/>
                <a:sym typeface="Monaco" charset="0"/>
              </a:rPr>
              <a:t>p_i</a:t>
            </a:r>
            <a:r>
              <a:rPr lang="en-US" dirty="0">
                <a:latin typeface="Monaco" charset="0"/>
                <a:cs typeface="Monaco" charset="0"/>
                <a:sym typeface="Monaco" charset="0"/>
              </a:rPr>
              <a:t>\</a:t>
            </a:r>
            <a:r>
              <a:rPr lang="en-US" dirty="0" err="1">
                <a:latin typeface="Monaco" charset="0"/>
                <a:cs typeface="Monaco" charset="0"/>
                <a:sym typeface="Monaco" charset="0"/>
              </a:rPr>
              <a:t>cdot</a:t>
            </a:r>
            <a:r>
              <a:rPr lang="en-US" dirty="0">
                <a:latin typeface="Monaco" charset="0"/>
                <a:cs typeface="Monaco" charset="0"/>
                <a:sym typeface="Monaco" charset="0"/>
              </a:rPr>
              <a:t> u/T}\pm 1} (</a:t>
            </a:r>
            <a:r>
              <a:rPr lang="en-US" dirty="0" err="1">
                <a:latin typeface="Monaco" charset="0"/>
                <a:cs typeface="Monaco" charset="0"/>
                <a:sym typeface="Monaco" charset="0"/>
              </a:rPr>
              <a:t>i</a:t>
            </a:r>
            <a:r>
              <a:rPr lang="en-US" dirty="0">
                <a:latin typeface="Monaco" charset="0"/>
                <a:cs typeface="Monaco" charset="0"/>
                <a:sym typeface="Monaco" charset="0"/>
              </a:rPr>
              <a:t>=2,4)</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err="1">
                <a:latin typeface="Monaco" charset="0"/>
                <a:cs typeface="Monaco" charset="0"/>
                <a:sym typeface="Monaco" charset="0"/>
              </a:rPr>
              <a:t>f_i</a:t>
            </a:r>
            <a:r>
              <a:rPr lang="en-US" dirty="0">
                <a:latin typeface="Monaco" charset="0"/>
                <a:cs typeface="Monaco" charset="0"/>
                <a:sym typeface="Monaco" charset="0"/>
              </a:rPr>
              <a:t>(p)=(2\pi)^3\delta^3(\</a:t>
            </a:r>
            <a:r>
              <a:rPr lang="en-US" dirty="0" err="1">
                <a:latin typeface="Monaco" charset="0"/>
                <a:cs typeface="Monaco" charset="0"/>
                <a:sym typeface="Monaco" charset="0"/>
              </a:rPr>
              <a:t>vec</a:t>
            </a:r>
            <a:r>
              <a:rPr lang="en-US" dirty="0">
                <a:latin typeface="Monaco" charset="0"/>
                <a:cs typeface="Monaco" charset="0"/>
                <a:sym typeface="Monaco" charset="0"/>
              </a:rPr>
              <a:t> </a:t>
            </a:r>
            <a:r>
              <a:rPr lang="en-US" dirty="0" err="1">
                <a:latin typeface="Monaco" charset="0"/>
                <a:cs typeface="Monaco" charset="0"/>
                <a:sym typeface="Monaco" charset="0"/>
              </a:rPr>
              <a:t>p_i</a:t>
            </a:r>
            <a:r>
              <a:rPr lang="en-US" dirty="0">
                <a:latin typeface="Monaco" charset="0"/>
                <a:cs typeface="Monaco" charset="0"/>
                <a:sym typeface="Monaco" charset="0"/>
              </a:rPr>
              <a:t>-\</a:t>
            </a:r>
            <a:r>
              <a:rPr lang="en-US" dirty="0" err="1">
                <a:latin typeface="Monaco" charset="0"/>
                <a:cs typeface="Monaco" charset="0"/>
                <a:sym typeface="Monaco" charset="0"/>
              </a:rPr>
              <a:t>vec</a:t>
            </a:r>
            <a:r>
              <a:rPr lang="en-US" dirty="0">
                <a:latin typeface="Monaco" charset="0"/>
                <a:cs typeface="Monaco" charset="0"/>
                <a:sym typeface="Monaco" charset="0"/>
              </a:rPr>
              <a:t> p_0)\delta^3(\</a:t>
            </a:r>
            <a:r>
              <a:rPr lang="en-US" dirty="0" err="1">
                <a:latin typeface="Monaco" charset="0"/>
                <a:cs typeface="Monaco" charset="0"/>
                <a:sym typeface="Monaco" charset="0"/>
              </a:rPr>
              <a:t>vec</a:t>
            </a:r>
            <a:r>
              <a:rPr lang="en-US" dirty="0">
                <a:latin typeface="Monaco" charset="0"/>
                <a:cs typeface="Monaco" charset="0"/>
                <a:sym typeface="Monaco" charset="0"/>
              </a:rPr>
              <a:t> x-\</a:t>
            </a:r>
            <a:r>
              <a:rPr lang="en-US" dirty="0" err="1">
                <a:latin typeface="Monaco" charset="0"/>
                <a:cs typeface="Monaco" charset="0"/>
                <a:sym typeface="Monaco" charset="0"/>
              </a:rPr>
              <a:t>vec</a:t>
            </a:r>
            <a:r>
              <a:rPr lang="en-US" dirty="0">
                <a:latin typeface="Monaco" charset="0"/>
                <a:cs typeface="Monaco" charset="0"/>
                <a:sym typeface="Monaco" charset="0"/>
              </a:rPr>
              <a:t> x_0-t\</a:t>
            </a:r>
            <a:r>
              <a:rPr lang="en-US" dirty="0" err="1">
                <a:latin typeface="Monaco" charset="0"/>
                <a:cs typeface="Monaco" charset="0"/>
                <a:sym typeface="Monaco" charset="0"/>
              </a:rPr>
              <a:t>vec</a:t>
            </a:r>
            <a:r>
              <a:rPr lang="en-US" dirty="0">
                <a:latin typeface="Monaco" charset="0"/>
                <a:cs typeface="Monaco" charset="0"/>
                <a:sym typeface="Monaco" charset="0"/>
              </a:rPr>
              <a:t> </a:t>
            </a:r>
            <a:r>
              <a:rPr lang="en-US" dirty="0" err="1">
                <a:latin typeface="Monaco" charset="0"/>
                <a:cs typeface="Monaco" charset="0"/>
                <a:sym typeface="Monaco" charset="0"/>
              </a:rPr>
              <a:t>v_i</a:t>
            </a:r>
            <a:r>
              <a:rPr lang="en-US" dirty="0">
                <a:latin typeface="Monaco" charset="0"/>
                <a:cs typeface="Monaco" charset="0"/>
                <a:sym typeface="Monaco" charset="0"/>
              </a:rPr>
              <a:t>)  [</a:t>
            </a:r>
            <a:r>
              <a:rPr lang="en-US" dirty="0" err="1">
                <a:latin typeface="Monaco" charset="0"/>
                <a:cs typeface="Monaco" charset="0"/>
                <a:sym typeface="Monaco" charset="0"/>
              </a:rPr>
              <a:t>i</a:t>
            </a:r>
            <a:r>
              <a:rPr lang="en-US" dirty="0">
                <a:latin typeface="Monaco" charset="0"/>
                <a:cs typeface="Monaco" charset="0"/>
                <a:sym typeface="Monaco" charset="0"/>
              </a:rPr>
              <a:t>=1,3]</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a:latin typeface="Monaco" charset="0"/>
              <a:cs typeface="Monaco" charset="0"/>
              <a:sym typeface="Monaco" charset="0"/>
            </a:endParaRP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dN_g</a:t>
            </a:r>
            <a:r>
              <a:rPr lang="en-US" sz="1200" kern="1200" dirty="0">
                <a:solidFill>
                  <a:schemeClr val="tx1"/>
                </a:solidFill>
                <a:latin typeface="+mn-lt"/>
                <a:ea typeface="+mn-ea"/>
                <a:cs typeface="+mn-cs"/>
              </a:rPr>
              <a:t>}{dzd^2k_\</a:t>
            </a:r>
            <a:r>
              <a:rPr lang="en-US" sz="1200" kern="1200" dirty="0" err="1">
                <a:solidFill>
                  <a:schemeClr val="tx1"/>
                </a:solidFill>
                <a:latin typeface="+mn-lt"/>
                <a:ea typeface="+mn-ea"/>
                <a:cs typeface="+mn-cs"/>
              </a:rPr>
              <a:t>perp</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{2\</a:t>
            </a:r>
            <a:r>
              <a:rPr lang="en-US" sz="1200" kern="1200" dirty="0" err="1">
                <a:solidFill>
                  <a:schemeClr val="tx1"/>
                </a:solidFill>
                <a:latin typeface="+mn-lt"/>
                <a:ea typeface="+mn-ea"/>
                <a:cs typeface="+mn-cs"/>
              </a:rPr>
              <a:t>alpha_s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N_c</a:t>
            </a:r>
            <a:r>
              <a:rPr lang="en-US" sz="1200" kern="1200" dirty="0">
                <a:solidFill>
                  <a:schemeClr val="tx1"/>
                </a:solidFill>
                <a:latin typeface="+mn-lt"/>
                <a:ea typeface="+mn-ea"/>
                <a:cs typeface="+mn-cs"/>
              </a:rPr>
              <a:t>}{\pi k_\perp^4} P(z)</a:t>
            </a:r>
          </a:p>
          <a:p>
            <a:r>
              <a:rPr lang="en-US" sz="1200" kern="1200" dirty="0">
                <a:solidFill>
                  <a:schemeClr val="tx1"/>
                </a:solidFill>
                <a:latin typeface="+mn-lt"/>
                <a:ea typeface="+mn-ea"/>
                <a:cs typeface="+mn-cs"/>
              </a:rPr>
              <a:t>(\hat p\</a:t>
            </a:r>
            <a:r>
              <a:rPr lang="en-US" sz="1200" kern="1200" dirty="0" err="1">
                <a:solidFill>
                  <a:schemeClr val="tx1"/>
                </a:solidFill>
                <a:latin typeface="+mn-lt"/>
                <a:ea typeface="+mn-ea"/>
                <a:cs typeface="+mn-cs"/>
              </a:rPr>
              <a:t>cdot</a:t>
            </a:r>
            <a:r>
              <a:rPr lang="en-US" sz="1200" kern="1200" dirty="0">
                <a:solidFill>
                  <a:schemeClr val="tx1"/>
                </a:solidFill>
                <a:latin typeface="+mn-lt"/>
                <a:ea typeface="+mn-ea"/>
                <a:cs typeface="+mn-cs"/>
              </a:rPr>
              <a:t> u) \hat q \sin^2(\</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{t-t_0}{2\</a:t>
            </a:r>
            <a:r>
              <a:rPr lang="en-US" sz="1200" kern="1200" dirty="0" err="1">
                <a:solidFill>
                  <a:schemeClr val="tx1"/>
                </a:solidFill>
                <a:latin typeface="+mn-lt"/>
                <a:ea typeface="+mn-ea"/>
                <a:cs typeface="+mn-cs"/>
              </a:rPr>
              <a:t>tau_f</a:t>
            </a:r>
            <a:r>
              <a:rPr lang="en-US"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a:latin typeface="Monaco" charset="0"/>
              <a:cs typeface="Monaco" charset="0"/>
              <a:sym typeface="Monaco"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a:latin typeface="Monaco" charset="0"/>
              <a:cs typeface="Monaco" charset="0"/>
              <a:sym typeface="Monaco"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order to Simultaneous description of hadron and jet RAA need to include jet-induced medium response </a:t>
            </a:r>
          </a:p>
        </p:txBody>
      </p:sp>
      <p:sp>
        <p:nvSpPr>
          <p:cNvPr id="4" name="Slide Number Placeholder 3"/>
          <p:cNvSpPr>
            <a:spLocks noGrp="1"/>
          </p:cNvSpPr>
          <p:nvPr>
            <p:ph type="sldNum" sz="quarter" idx="5"/>
          </p:nvPr>
        </p:nvSpPr>
        <p:spPr/>
        <p:txBody>
          <a:bodyPr/>
          <a:lstStyle/>
          <a:p>
            <a:fld id="{FF2E704F-9891-C847-A76D-EBF34C60403C}" type="slidenum">
              <a:rPr lang="en-US" smtClean="0"/>
              <a:pPr/>
              <a:t>19</a:t>
            </a:fld>
            <a:endParaRPr lang="en-US"/>
          </a:p>
        </p:txBody>
      </p:sp>
    </p:spTree>
    <p:extLst>
      <p:ext uri="{BB962C8B-B14F-4D97-AF65-F5344CB8AC3E}">
        <p14:creationId xmlns:p14="http://schemas.microsoft.com/office/powerpoint/2010/main" val="232805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5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1200" kern="1200" dirty="0">
                <a:solidFill>
                  <a:schemeClr val="tx1"/>
                </a:solidFill>
                <a:latin typeface="+mn-lt"/>
                <a:ea typeface="+mn-ea"/>
                <a:cs typeface="+mn-cs"/>
              </a:rPr>
              <a:t>Diffusion wake a universal phenomenon accompanying the projectile induced Mach wake</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a:latin typeface="Monaco" charset="0"/>
              <a:cs typeface="Monaco" charset="0"/>
              <a:sym typeface="Monaco"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a:latin typeface="Monaco" charset="0"/>
              <a:cs typeface="Monaco" charset="0"/>
              <a:sym typeface="Monaco"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0268D-5C28-F49A-5510-CFF0D7E80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E738B-9228-6C40-DA2D-65EBC262456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3FFA4E-92E5-FDC0-A380-30378B4267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ADA974-CBC2-003C-EB9E-B5451E0B5296}"/>
              </a:ext>
            </a:extLst>
          </p:cNvPr>
          <p:cNvSpPr>
            <a:spLocks noGrp="1"/>
          </p:cNvSpPr>
          <p:nvPr>
            <p:ph type="sldNum" sz="quarter" idx="5"/>
          </p:nvPr>
        </p:nvSpPr>
        <p:spPr/>
        <p:txBody>
          <a:bodyPr/>
          <a:lstStyle/>
          <a:p>
            <a:fld id="{FF2E704F-9891-C847-A76D-EBF34C60403C}" type="slidenum">
              <a:rPr lang="en-US" smtClean="0"/>
              <a:pPr/>
              <a:t>23</a:t>
            </a:fld>
            <a:endParaRPr lang="en-US"/>
          </a:p>
        </p:txBody>
      </p:sp>
    </p:spTree>
    <p:extLst>
      <p:ext uri="{BB962C8B-B14F-4D97-AF65-F5344CB8AC3E}">
        <p14:creationId xmlns:p14="http://schemas.microsoft.com/office/powerpoint/2010/main" val="1825085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Because of the geometry of nucleus-nucleus collisions, non-central collisions have enormous amount of orbital angular momentum 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This is one discovery during the last LRP period that has open a new window to many new properties of QGP, and many theoretical studies,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P_{q(\bar q)}^\mu \</a:t>
            </a:r>
            <a:r>
              <a:rPr lang="en-US" dirty="0" err="1">
                <a:solidFill>
                  <a:srgbClr val="000000"/>
                </a:solidFill>
                <a:effectLst/>
                <a:latin typeface="Monaco" pitchFamily="2" charset="77"/>
              </a:rPr>
              <a:t>approx</a:t>
            </a:r>
            <a:r>
              <a:rPr lang="en-US" dirty="0">
                <a:solidFill>
                  <a:srgbClr val="000000"/>
                </a:solidFill>
                <a:effectLst/>
                <a:latin typeface="Monaco" pitchFamily="2" charset="77"/>
              </a:rPr>
              <a:t>\frac{1}{4m_q}\epsilon^{\mu\nu\rho\sigma}\left[\omega_{\rho\sigma}\pm \frac{</a:t>
            </a:r>
            <a:r>
              <a:rPr lang="en-US" dirty="0" err="1">
                <a:solidFill>
                  <a:srgbClr val="000000"/>
                </a:solidFill>
                <a:effectLst/>
                <a:latin typeface="Monaco" pitchFamily="2" charset="77"/>
              </a:rPr>
              <a:t>e_q</a:t>
            </a:r>
            <a:r>
              <a:rPr lang="en-US" dirty="0">
                <a:solidFill>
                  <a:srgbClr val="000000"/>
                </a:solidFill>
                <a:effectLst/>
                <a:latin typeface="Monaco" pitchFamily="2" charset="77"/>
              </a:rPr>
              <a:t>}{(u\</a:t>
            </a:r>
            <a:r>
              <a:rPr lang="en-US" dirty="0" err="1">
                <a:solidFill>
                  <a:srgbClr val="000000"/>
                </a:solidFill>
                <a:effectLst/>
                <a:latin typeface="Monaco" pitchFamily="2" charset="77"/>
              </a:rPr>
              <a:t>cdot</a:t>
            </a:r>
            <a:r>
              <a:rPr lang="en-US" dirty="0">
                <a:solidFill>
                  <a:srgbClr val="000000"/>
                </a:solidFill>
                <a:effectLst/>
                <a:latin typeface="Monaco" pitchFamily="2" charset="77"/>
              </a:rPr>
              <a:t> p) T}F_{\rho\sigma}\right]p_\nu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rgbClr val="000000"/>
                </a:solidFill>
                <a:effectLst/>
                <a:latin typeface="Monaco" pitchFamily="2" charset="77"/>
              </a:rPr>
              <a:t>P_q</a:t>
            </a:r>
            <a:r>
              <a:rPr lang="en-US" dirty="0">
                <a:solidFill>
                  <a:srgbClr val="000000"/>
                </a:solidFill>
                <a:effectLst/>
                <a:latin typeface="Monaco" pitchFamily="2" charset="77"/>
              </a:rPr>
              <a:t>\</a:t>
            </a:r>
            <a:r>
              <a:rPr lang="en-US" dirty="0" err="1">
                <a:solidFill>
                  <a:srgbClr val="000000"/>
                </a:solidFill>
                <a:effectLst/>
                <a:latin typeface="Monaco" pitchFamily="2" charset="77"/>
              </a:rPr>
              <a:t>approx</a:t>
            </a:r>
            <a:r>
              <a:rPr lang="en-US" dirty="0">
                <a:solidFill>
                  <a:srgbClr val="000000"/>
                </a:solidFill>
                <a:effectLst/>
                <a:latin typeface="Monaco" pitchFamily="2" charset="77"/>
              </a:rPr>
              <a:t> -\pi\frac{\mu p}{m_q^2}\sim \frac{\omega}{T}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\rho_{00}\</a:t>
            </a:r>
            <a:r>
              <a:rPr lang="en-US" dirty="0" err="1">
                <a:solidFill>
                  <a:srgbClr val="000000"/>
                </a:solidFill>
                <a:effectLst/>
                <a:latin typeface="Monaco" pitchFamily="2" charset="77"/>
              </a:rPr>
              <a:t>approx</a:t>
            </a:r>
            <a:r>
              <a:rPr lang="en-US" dirty="0">
                <a:solidFill>
                  <a:srgbClr val="000000"/>
                </a:solidFill>
                <a:effectLst/>
                <a:latin typeface="Monaco" pitchFamily="2" charset="77"/>
              </a:rPr>
              <a:t> \frac{1}{3}+\frac{g_\phi^2}{m_\phi^2 T_{\rm eff}^2}(C_1B^2\phi +C_2 E^2_\phi)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cal</a:t>
            </a:r>
            <a:r>
              <a:rPr lang="en-US" dirty="0">
                <a:solidFill>
                  <a:srgbClr val="000000"/>
                </a:solidFill>
                <a:effectLst/>
                <a:latin typeface="Monaco" pitchFamily="2" charset="77"/>
              </a:rPr>
              <a:t> R}=\</a:t>
            </a:r>
            <a:r>
              <a:rPr lang="en-US" dirty="0" err="1">
                <a:solidFill>
                  <a:srgbClr val="000000"/>
                </a:solidFill>
                <a:effectLst/>
                <a:latin typeface="Monaco" pitchFamily="2" charset="77"/>
              </a:rPr>
              <a:t>langle</a:t>
            </a:r>
            <a:r>
              <a:rPr lang="en-US" dirty="0">
                <a:solidFill>
                  <a:srgbClr val="000000"/>
                </a:solidFill>
                <a:effectLst/>
                <a:latin typeface="Monaco" pitchFamily="2" charset="77"/>
              </a:rPr>
              <a:t>\frac{\</a:t>
            </a:r>
            <a:r>
              <a:rPr lang="en-US" dirty="0" err="1">
                <a:solidFill>
                  <a:srgbClr val="000000"/>
                </a:solidFill>
                <a:effectLst/>
                <a:latin typeface="Monaco" pitchFamily="2" charset="77"/>
              </a:rPr>
              <a:t>vec</a:t>
            </a:r>
            <a:r>
              <a:rPr lang="en-US" dirty="0">
                <a:solidFill>
                  <a:srgbClr val="000000"/>
                </a:solidFill>
                <a:effectLst/>
                <a:latin typeface="Monaco" pitchFamily="2" charset="77"/>
              </a:rPr>
              <a:t>\omega\</a:t>
            </a:r>
            <a:r>
              <a:rPr lang="en-US" dirty="0" err="1">
                <a:solidFill>
                  <a:srgbClr val="000000"/>
                </a:solidFill>
                <a:effectLst/>
                <a:latin typeface="Monaco" pitchFamily="2" charset="77"/>
              </a:rPr>
              <a:t>cdot</a:t>
            </a:r>
            <a:r>
              <a:rPr lang="en-US" dirty="0">
                <a:solidFill>
                  <a:srgbClr val="000000"/>
                </a:solidFill>
                <a:effectLst/>
                <a:latin typeface="Monaco" pitchFamily="2" charset="77"/>
              </a:rPr>
              <a:t>(\hat t\times \</a:t>
            </a:r>
            <a:r>
              <a:rPr lang="en-US" dirty="0" err="1">
                <a:solidFill>
                  <a:srgbClr val="000000"/>
                </a:solidFill>
                <a:effectLst/>
                <a:latin typeface="Monaco" pitchFamily="2" charset="77"/>
              </a:rPr>
              <a:t>vec</a:t>
            </a:r>
            <a:r>
              <a:rPr lang="en-US" dirty="0">
                <a:solidFill>
                  <a:srgbClr val="000000"/>
                </a:solidFill>
                <a:effectLst/>
                <a:latin typeface="Monaco" pitchFamily="2" charset="77"/>
              </a:rPr>
              <a:t> v)}{|\hat t\times v|}\</a:t>
            </a:r>
            <a:r>
              <a:rPr lang="en-US" dirty="0" err="1">
                <a:solidFill>
                  <a:srgbClr val="000000"/>
                </a:solidFill>
                <a:effectLst/>
                <a:latin typeface="Monaco" pitchFamily="2" charset="77"/>
              </a:rPr>
              <a:t>rangle</a:t>
            </a: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FF2E704F-9891-C847-A76D-EBF34C60403C}" type="slidenum">
              <a:rPr lang="en-US" smtClean="0"/>
              <a:pPr/>
              <a:t>26</a:t>
            </a:fld>
            <a:endParaRPr lang="en-US"/>
          </a:p>
        </p:txBody>
      </p:sp>
    </p:spTree>
    <p:extLst>
      <p:ext uri="{BB962C8B-B14F-4D97-AF65-F5344CB8AC3E}">
        <p14:creationId xmlns:p14="http://schemas.microsoft.com/office/powerpoint/2010/main" val="3367980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E4AA376F-D3A8-5B0B-AF76-F44FA2065F90}"/>
              </a:ext>
            </a:extLst>
          </p:cNvPr>
          <p:cNvSpPr>
            <a:spLocks noGrp="1" noRot="1" noChangeAspect="1" noChangeArrowheads="1" noTextEdit="1"/>
          </p:cNvSpPr>
          <p:nvPr>
            <p:ph type="sldImg"/>
          </p:nvPr>
        </p:nvSpPr>
        <p:spPr>
          <a:xfrm>
            <a:off x="381000" y="685800"/>
            <a:ext cx="6096000" cy="3429000"/>
          </a:xfrm>
          <a:ln/>
        </p:spPr>
      </p:sp>
      <p:sp>
        <p:nvSpPr>
          <p:cNvPr id="34818" name="Notes Placeholder 2">
            <a:extLst>
              <a:ext uri="{FF2B5EF4-FFF2-40B4-BE49-F238E27FC236}">
                <a16:creationId xmlns:a16="http://schemas.microsoft.com/office/drawing/2014/main" id="{F745B45D-91A3-48F5-B077-B717BC96A7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P_z</a:t>
            </a:r>
            <a:r>
              <a:rPr lang="en-US" dirty="0">
                <a:solidFill>
                  <a:srgbClr val="000000"/>
                </a:solidFill>
                <a:effectLst/>
                <a:latin typeface="Monaco" pitchFamily="2" charset="77"/>
              </a:rPr>
              <a:t>^\Lambda(\phi_1) </a:t>
            </a:r>
            <a:r>
              <a:rPr lang="en-US" dirty="0" err="1">
                <a:solidFill>
                  <a:srgbClr val="000000"/>
                </a:solidFill>
                <a:effectLst/>
                <a:latin typeface="Monaco" pitchFamily="2" charset="77"/>
              </a:rPr>
              <a:t>P_z</a:t>
            </a:r>
            <a:r>
              <a:rPr lang="en-US" dirty="0">
                <a:solidFill>
                  <a:srgbClr val="000000"/>
                </a:solidFill>
                <a:effectLst/>
                <a:latin typeface="Monaco" pitchFamily="2" charset="77"/>
              </a:rPr>
              <a:t>^\Lambda(\phi_2)\</a:t>
            </a:r>
            <a:r>
              <a:rPr lang="en-US" dirty="0" err="1">
                <a:solidFill>
                  <a:srgbClr val="000000"/>
                </a:solidFill>
                <a:effectLst/>
                <a:latin typeface="Monaco" pitchFamily="2" charset="77"/>
              </a:rPr>
              <a:t>rangle</a:t>
            </a:r>
            <a:endParaRPr lang="en-US" dirty="0">
              <a:solidFill>
                <a:srgbClr val="000000"/>
              </a:solidFill>
              <a:effectLst/>
              <a:latin typeface="Monaco" pitchFamily="2" charset="77"/>
            </a:endParaRPr>
          </a:p>
          <a:p>
            <a:endParaRPr lang="en-US" altLang="en-US" dirty="0">
              <a:latin typeface="Times New Roman" panose="02020603050405020304" pitchFamily="18" charset="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2F08E05E-58AF-E103-D95A-5F2F553445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51F04C2-436C-F04A-916B-CA341DF11348}" type="slidenum">
              <a:rPr lang="en-US" altLang="en-US" sz="1200" smtClean="0"/>
              <a:pPr/>
              <a:t>27</a:t>
            </a:fld>
            <a:endParaRPr lang="en-US" altLang="en-US" sz="1200"/>
          </a:p>
        </p:txBody>
      </p:sp>
    </p:spTree>
    <p:extLst>
      <p:ext uri="{BB962C8B-B14F-4D97-AF65-F5344CB8AC3E}">
        <p14:creationId xmlns:p14="http://schemas.microsoft.com/office/powerpoint/2010/main" val="4059636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0816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536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normAutofit fontScale="85000" lnSpcReduction="20000"/>
          </a:bodyPr>
          <a:lstStyle/>
          <a:p>
            <a:r>
              <a:rPr lang="en-US" dirty="0">
                <a:solidFill>
                  <a:srgbClr val="000000"/>
                </a:solidFill>
                <a:effectLst/>
                <a:latin typeface="Monaco" pitchFamily="2" charset="77"/>
              </a:rPr>
              <a:t>\</a:t>
            </a:r>
            <a:r>
              <a:rPr lang="en-US" dirty="0" err="1">
                <a:solidFill>
                  <a:srgbClr val="000000"/>
                </a:solidFill>
                <a:effectLst/>
                <a:latin typeface="Monaco" pitchFamily="2" charset="77"/>
              </a:rPr>
              <a:t>dfrac</a:t>
            </a:r>
            <a:r>
              <a:rPr lang="en-US" dirty="0">
                <a:solidFill>
                  <a:srgbClr val="000000"/>
                </a:solidFill>
                <a:effectLst/>
                <a:latin typeface="Monaco" pitchFamily="2" charset="77"/>
              </a:rPr>
              <a:t>{d </a:t>
            </a:r>
            <a:r>
              <a:rPr lang="en-US" dirty="0" err="1">
                <a:solidFill>
                  <a:srgbClr val="000000"/>
                </a:solidFill>
                <a:effectLst/>
                <a:latin typeface="Monaco" pitchFamily="2" charset="77"/>
              </a:rPr>
              <a:t>N_g</a:t>
            </a:r>
            <a:r>
              <a:rPr lang="en-US" dirty="0">
                <a:solidFill>
                  <a:srgbClr val="000000"/>
                </a:solidFill>
                <a:effectLst/>
                <a:latin typeface="Monaco" pitchFamily="2" charset="77"/>
              </a:rPr>
              <a:t> }{d l_{\perp}^2 </a:t>
            </a:r>
            <a:r>
              <a:rPr lang="en-US" dirty="0" err="1">
                <a:solidFill>
                  <a:srgbClr val="000000"/>
                </a:solidFill>
                <a:effectLst/>
                <a:latin typeface="Monaco" pitchFamily="2" charset="77"/>
              </a:rPr>
              <a:t>dz</a:t>
            </a:r>
            <a:r>
              <a:rPr lang="en-US" dirty="0">
                <a:solidFill>
                  <a:srgbClr val="000000"/>
                </a:solidFill>
                <a:effectLst/>
                <a:latin typeface="Monaco" pitchFamily="2" charset="77"/>
              </a:rPr>
              <a:t>}=</a:t>
            </a:r>
          </a:p>
          <a:p>
            <a:r>
              <a:rPr lang="en-US" dirty="0">
                <a:solidFill>
                  <a:srgbClr val="000000"/>
                </a:solidFill>
                <a:effectLst/>
                <a:latin typeface="Monaco" pitchFamily="2" charset="77"/>
              </a:rPr>
              <a:t>  \int_{y^-}^\</a:t>
            </a:r>
            <a:r>
              <a:rPr lang="en-US" dirty="0" err="1">
                <a:solidFill>
                  <a:srgbClr val="000000"/>
                </a:solidFill>
                <a:effectLst/>
                <a:latin typeface="Monaco" pitchFamily="2" charset="77"/>
              </a:rPr>
              <a:t>infty</a:t>
            </a:r>
            <a:r>
              <a:rPr lang="en-US" dirty="0">
                <a:solidFill>
                  <a:srgbClr val="000000"/>
                </a:solidFill>
                <a:effectLst/>
                <a:latin typeface="Monaco" pitchFamily="2" charset="77"/>
              </a:rPr>
              <a:t>  d y_1^- &amp; \left[ \</a:t>
            </a:r>
            <a:r>
              <a:rPr lang="en-US" dirty="0" err="1">
                <a:solidFill>
                  <a:srgbClr val="000000"/>
                </a:solidFill>
                <a:effectLst/>
                <a:latin typeface="Monaco" pitchFamily="2" charset="77"/>
              </a:rPr>
              <a:t>rho_A</a:t>
            </a:r>
            <a:r>
              <a:rPr lang="en-US" dirty="0">
                <a:solidFill>
                  <a:srgbClr val="000000"/>
                </a:solidFill>
                <a:effectLst/>
                <a:latin typeface="Monaco" pitchFamily="2" charset="77"/>
              </a:rPr>
              <a:t>(y_1^-,\</a:t>
            </a:r>
            <a:r>
              <a:rPr lang="en-US" dirty="0" err="1">
                <a:solidFill>
                  <a:srgbClr val="000000"/>
                </a:solidFill>
                <a:effectLst/>
                <a:latin typeface="Monaco" pitchFamily="2" charset="77"/>
              </a:rPr>
              <a:t>vec</a:t>
            </a:r>
            <a:r>
              <a:rPr lang="en-US" dirty="0">
                <a:solidFill>
                  <a:srgbClr val="000000"/>
                </a:solidFill>
                <a:effectLst/>
                <a:latin typeface="Monaco" pitchFamily="2" charset="77"/>
              </a:rPr>
              <a:t>{y}_{\perp}) \</a:t>
            </a:r>
            <a:r>
              <a:rPr lang="en-US" dirty="0" err="1">
                <a:solidFill>
                  <a:srgbClr val="000000"/>
                </a:solidFill>
                <a:effectLst/>
                <a:latin typeface="Monaco" pitchFamily="2" charset="77"/>
              </a:rPr>
              <a:t>dfrac</a:t>
            </a:r>
            <a:r>
              <a:rPr lang="en-US" dirty="0">
                <a:solidFill>
                  <a:srgbClr val="000000"/>
                </a:solidFill>
                <a:effectLst/>
                <a:latin typeface="Monaco" pitchFamily="2" charset="77"/>
              </a:rPr>
              <a:t>{2\pi\</a:t>
            </a:r>
            <a:r>
              <a:rPr lang="en-US" dirty="0" err="1">
                <a:solidFill>
                  <a:srgbClr val="000000"/>
                </a:solidFill>
                <a:effectLst/>
                <a:latin typeface="Monaco" pitchFamily="2" charset="77"/>
              </a:rPr>
              <a:t>alpha_s</a:t>
            </a:r>
            <a:r>
              <a:rPr lang="en-US" dirty="0">
                <a:solidFill>
                  <a:srgbClr val="000000"/>
                </a:solidFill>
                <a:effectLst/>
                <a:latin typeface="Monaco" pitchFamily="2" charset="77"/>
              </a:rPr>
              <a:t>}{</a:t>
            </a:r>
            <a:r>
              <a:rPr lang="en-US" dirty="0" err="1">
                <a:solidFill>
                  <a:srgbClr val="000000"/>
                </a:solidFill>
                <a:effectLst/>
                <a:latin typeface="Monaco" pitchFamily="2" charset="77"/>
              </a:rPr>
              <a:t>N_c</a:t>
            </a:r>
            <a:r>
              <a:rPr lang="en-US" dirty="0">
                <a:solidFill>
                  <a:srgbClr val="000000"/>
                </a:solidFill>
                <a:effectLst/>
                <a:latin typeface="Monaco" pitchFamily="2" charset="77"/>
              </a:rPr>
              <a:t>}  \pi \int  \</a:t>
            </a:r>
            <a:r>
              <a:rPr lang="en-US" dirty="0" err="1">
                <a:solidFill>
                  <a:srgbClr val="000000"/>
                </a:solidFill>
                <a:effectLst/>
                <a:latin typeface="Monaco" pitchFamily="2" charset="77"/>
              </a:rPr>
              <a:t>dfrac</a:t>
            </a:r>
            <a:r>
              <a:rPr lang="en-US" dirty="0">
                <a:solidFill>
                  <a:srgbClr val="000000"/>
                </a:solidFill>
                <a:effectLst/>
                <a:latin typeface="Monaco" pitchFamily="2" charset="77"/>
              </a:rPr>
              <a:t>{d k^2_{\perp}}{(2\pi)^2}  \frac{\</a:t>
            </a:r>
            <a:r>
              <a:rPr lang="en-US" dirty="0" err="1">
                <a:solidFill>
                  <a:srgbClr val="000000"/>
                </a:solidFill>
                <a:effectLst/>
                <a:latin typeface="Monaco" pitchFamily="2" charset="77"/>
              </a:rPr>
              <a:t>phi_N</a:t>
            </a:r>
            <a:r>
              <a:rPr lang="en-US" dirty="0">
                <a:solidFill>
                  <a:srgbClr val="000000"/>
                </a:solidFill>
                <a:effectLst/>
                <a:latin typeface="Monaco" pitchFamily="2" charset="77"/>
              </a:rPr>
              <a:t>(0,\</a:t>
            </a:r>
            <a:r>
              <a:rPr lang="en-US" dirty="0" err="1">
                <a:solidFill>
                  <a:srgbClr val="000000"/>
                </a:solidFill>
                <a:effectLst/>
                <a:latin typeface="Monaco" pitchFamily="2" charset="77"/>
              </a:rPr>
              <a:t>vec</a:t>
            </a:r>
            <a:r>
              <a:rPr lang="en-US" dirty="0">
                <a:solidFill>
                  <a:srgbClr val="000000"/>
                </a:solidFill>
                <a:effectLst/>
                <a:latin typeface="Monaco" pitchFamily="2" charset="77"/>
              </a:rPr>
              <a:t>{k}_{\perp})}{{k}_{\perp}^2} \right]\\</a:t>
            </a:r>
          </a:p>
          <a:p>
            <a:r>
              <a:rPr lang="en-US" dirty="0">
                <a:solidFill>
                  <a:srgbClr val="000000"/>
                </a:solidFill>
                <a:effectLst/>
                <a:latin typeface="Monaco" pitchFamily="2" charset="77"/>
              </a:rPr>
              <a:t>&amp;\times \pi\</a:t>
            </a:r>
            <a:r>
              <a:rPr lang="en-US" dirty="0" err="1">
                <a:solidFill>
                  <a:srgbClr val="000000"/>
                </a:solidFill>
                <a:effectLst/>
                <a:latin typeface="Monaco" pitchFamily="2" charset="77"/>
              </a:rPr>
              <a:t>dfrac</a:t>
            </a:r>
            <a:r>
              <a:rPr lang="en-US" dirty="0">
                <a:solidFill>
                  <a:srgbClr val="000000"/>
                </a:solidFill>
                <a:effectLst/>
                <a:latin typeface="Monaco" pitchFamily="2" charset="77"/>
              </a:rPr>
              <a:t>{\</a:t>
            </a:r>
            <a:r>
              <a:rPr lang="en-US" dirty="0" err="1">
                <a:solidFill>
                  <a:srgbClr val="000000"/>
                </a:solidFill>
                <a:effectLst/>
                <a:latin typeface="Monaco" pitchFamily="2" charset="77"/>
              </a:rPr>
              <a:t>alpha_s</a:t>
            </a:r>
            <a:r>
              <a:rPr lang="en-US" dirty="0">
                <a:solidFill>
                  <a:srgbClr val="000000"/>
                </a:solidFill>
                <a:effectLst/>
                <a:latin typeface="Monaco" pitchFamily="2" charset="77"/>
              </a:rPr>
              <a:t>}{2\pi}P_{</a:t>
            </a:r>
            <a:r>
              <a:rPr lang="en-US" dirty="0" err="1">
                <a:solidFill>
                  <a:srgbClr val="000000"/>
                </a:solidFill>
                <a:effectLst/>
                <a:latin typeface="Monaco" pitchFamily="2" charset="77"/>
              </a:rPr>
              <a:t>qg</a:t>
            </a:r>
            <a:r>
              <a:rPr lang="en-US" dirty="0">
                <a:solidFill>
                  <a:srgbClr val="000000"/>
                </a:solidFill>
                <a:effectLst/>
                <a:latin typeface="Monaco" pitchFamily="2" charset="77"/>
              </a:rPr>
              <a:t>}(z)\frac{C_A}{l_{\perp}^2}\</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{N}_g(\</a:t>
            </a:r>
            <a:r>
              <a:rPr lang="en-US" dirty="0" err="1">
                <a:solidFill>
                  <a:srgbClr val="000000"/>
                </a:solidFill>
                <a:effectLst/>
                <a:latin typeface="Monaco" pitchFamily="2" charset="77"/>
              </a:rPr>
              <a:t>vec</a:t>
            </a:r>
            <a:r>
              <a:rPr lang="en-US" dirty="0">
                <a:solidFill>
                  <a:srgbClr val="000000"/>
                </a:solidFill>
                <a:effectLst/>
                <a:latin typeface="Monaco" pitchFamily="2" charset="77"/>
              </a:rPr>
              <a:t>{l}_{\perp},\</a:t>
            </a:r>
            <a:r>
              <a:rPr lang="en-US" dirty="0" err="1">
                <a:solidFill>
                  <a:srgbClr val="000000"/>
                </a:solidFill>
                <a:effectLst/>
                <a:latin typeface="Monaco" pitchFamily="2" charset="77"/>
              </a:rPr>
              <a:t>vec</a:t>
            </a:r>
            <a:r>
              <a:rPr lang="en-US" dirty="0">
                <a:solidFill>
                  <a:srgbClr val="000000"/>
                </a:solidFill>
                <a:effectLst/>
                <a:latin typeface="Monaco" pitchFamily="2" charset="77"/>
              </a:rPr>
              <a:t>{k}_{\perp})</a:t>
            </a:r>
          </a:p>
          <a:p>
            <a:endParaRPr lang="en-US" b="1" dirty="0">
              <a:latin typeface="Helvetica" charset="0"/>
              <a:cs typeface="Helvetica" charset="0"/>
              <a:sym typeface="Helvetica" charset="0"/>
            </a:endParaRPr>
          </a:p>
          <a:p>
            <a:endParaRPr lang="en-US" dirty="0">
              <a:latin typeface="Helvetica" charset="0"/>
              <a:cs typeface="Helvetica" charset="0"/>
              <a:sym typeface="Helvetica" charset="0"/>
            </a:endParaRPr>
          </a:p>
          <a:p>
            <a:pPr eaLnBrk="1" hangingPunct="1"/>
            <a:r>
              <a:rPr lang="en-US" altLang="en-US" dirty="0"/>
              <a:t>\</a:t>
            </a:r>
            <a:r>
              <a:rPr lang="en-US" altLang="en-US" dirty="0" err="1"/>
              <a:t>mathcal</a:t>
            </a:r>
            <a:r>
              <a:rPr lang="en-US" altLang="en-US" dirty="0"/>
              <a:t>{N}_g^{\</a:t>
            </a:r>
            <a:r>
              <a:rPr lang="en-US" altLang="en-US" dirty="0" err="1"/>
              <a:t>textsl</a:t>
            </a:r>
            <a:r>
              <a:rPr lang="en-US" altLang="en-US" dirty="0"/>
              <a:t>{</a:t>
            </a:r>
            <a:r>
              <a:rPr lang="en-US" altLang="en-US" dirty="0" err="1"/>
              <a:t>static+soft</a:t>
            </a:r>
            <a:r>
              <a:rPr lang="en-US" altLang="en-US" dirty="0"/>
              <a:t>}}</a:t>
            </a:r>
          </a:p>
          <a:p>
            <a:pPr eaLnBrk="1" hangingPunct="1"/>
            <a:r>
              <a:rPr lang="en-US" altLang="en-US" dirty="0"/>
              <a:t> =\int \frac{d\</a:t>
            </a:r>
            <a:r>
              <a:rPr lang="en-US" altLang="en-US" dirty="0" err="1"/>
              <a:t>varphi</a:t>
            </a:r>
            <a:r>
              <a:rPr lang="en-US" altLang="en-US" dirty="0"/>
              <a:t>}{2\pi} \frac{2\</a:t>
            </a:r>
            <a:r>
              <a:rPr lang="en-US" altLang="en-US" dirty="0" err="1"/>
              <a:t>vec</a:t>
            </a:r>
            <a:r>
              <a:rPr lang="en-US" altLang="en-US" dirty="0"/>
              <a:t>{k}_{\perp}\</a:t>
            </a:r>
            <a:r>
              <a:rPr lang="en-US" altLang="en-US" dirty="0" err="1"/>
              <a:t>cdot</a:t>
            </a:r>
            <a:r>
              <a:rPr lang="en-US" altLang="en-US" dirty="0"/>
              <a:t>\</a:t>
            </a:r>
            <a:r>
              <a:rPr lang="en-US" altLang="en-US" dirty="0" err="1"/>
              <a:t>vec</a:t>
            </a:r>
            <a:r>
              <a:rPr lang="en-US" altLang="en-US" dirty="0"/>
              <a:t>{l}_{\perp}}{(\</a:t>
            </a:r>
            <a:r>
              <a:rPr lang="en-US" altLang="en-US" dirty="0" err="1"/>
              <a:t>vec</a:t>
            </a:r>
            <a:r>
              <a:rPr lang="en-US" altLang="en-US" dirty="0"/>
              <a:t>{l}_{\perp}-\</a:t>
            </a:r>
            <a:r>
              <a:rPr lang="en-US" altLang="en-US" dirty="0" err="1"/>
              <a:t>vec</a:t>
            </a:r>
            <a:r>
              <a:rPr lang="en-US" altLang="en-US" dirty="0"/>
              <a:t>{k}_{\perp})^2} \left( 1-\cos[\frac{(\</a:t>
            </a:r>
            <a:r>
              <a:rPr lang="en-US" altLang="en-US" dirty="0" err="1"/>
              <a:t>vec</a:t>
            </a:r>
            <a:r>
              <a:rPr lang="en-US" altLang="en-US" dirty="0"/>
              <a:t> l_\perp -\</a:t>
            </a:r>
            <a:r>
              <a:rPr lang="en-US" altLang="en-US" dirty="0" err="1"/>
              <a:t>vec</a:t>
            </a:r>
            <a:r>
              <a:rPr lang="en-US" altLang="en-US" dirty="0"/>
              <a:t> k_\perp)^2}{2q^-z(1-z)}</a:t>
            </a:r>
          </a:p>
          <a:p>
            <a:pPr eaLnBrk="1" hangingPunct="1"/>
            <a:r>
              <a:rPr lang="en-US" altLang="en-US" dirty="0"/>
              <a:t>y_1^-]\right)</a:t>
            </a:r>
          </a:p>
          <a:p>
            <a:pPr eaLnBrk="1" hangingPunct="1"/>
            <a:endParaRPr lang="en-US" alt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{N}_g^{\</a:t>
            </a:r>
            <a:r>
              <a:rPr lang="en-US" sz="1200" kern="1200" dirty="0" err="1">
                <a:solidFill>
                  <a:schemeClr val="tx1"/>
                </a:solidFill>
                <a:effectLst/>
                <a:latin typeface="+mn-lt"/>
                <a:ea typeface="+mn-ea"/>
                <a:cs typeface="+mn-cs"/>
              </a:rPr>
              <a:t>textsl</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static+soft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=\int \frac{d\</a:t>
            </a:r>
            <a:r>
              <a:rPr lang="en-US" sz="1200" kern="1200" dirty="0" err="1">
                <a:solidFill>
                  <a:schemeClr val="tx1"/>
                </a:solidFill>
                <a:effectLst/>
                <a:latin typeface="+mn-lt"/>
                <a:ea typeface="+mn-ea"/>
                <a:cs typeface="+mn-cs"/>
              </a:rPr>
              <a:t>varphi</a:t>
            </a:r>
            <a:r>
              <a:rPr lang="en-US" sz="1200" kern="1200" dirty="0">
                <a:solidFill>
                  <a:schemeClr val="tx1"/>
                </a:solidFill>
                <a:effectLst/>
                <a:latin typeface="+mn-lt"/>
                <a:ea typeface="+mn-ea"/>
                <a:cs typeface="+mn-cs"/>
              </a:rPr>
              <a:t>}{2\pi} \frac{2\</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{k}_{\perp}\</a:t>
            </a:r>
            <a:r>
              <a:rPr lang="en-US" sz="1200" kern="1200" dirty="0" err="1">
                <a:solidFill>
                  <a:schemeClr val="tx1"/>
                </a:solidFill>
                <a:effectLst/>
                <a:latin typeface="+mn-lt"/>
                <a:ea typeface="+mn-ea"/>
                <a:cs typeface="+mn-cs"/>
              </a:rPr>
              <a:t>cdot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{l}_{\perp}}{(\</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{l}_{\perp}-\</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{k}_{\perp})^2} \left( 1-\cos[\frac{(\</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 l_\perp -\</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 k_\perp)^2}{2q^-z(1-z)}</a:t>
            </a:r>
          </a:p>
          <a:p>
            <a:r>
              <a:rPr lang="en-US" sz="1200" kern="1200" dirty="0">
                <a:solidFill>
                  <a:schemeClr val="tx1"/>
                </a:solidFill>
                <a:effectLst/>
                <a:latin typeface="+mn-lt"/>
                <a:ea typeface="+mn-ea"/>
                <a:cs typeface="+mn-cs"/>
              </a:rPr>
              <a:t>y_1^-]\right)</a:t>
            </a:r>
          </a:p>
          <a:p>
            <a:pPr eaLnBrk="1" hangingPunct="1"/>
            <a:endParaRPr lang="en-US" altLang="en-US" dirty="0"/>
          </a:p>
          <a:p>
            <a:pPr marL="0" marR="0" lvl="0" indent="0" defTabSz="40640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\frac{</a:t>
            </a:r>
            <a:r>
              <a:rPr lang="en-US" dirty="0" err="1">
                <a:solidFill>
                  <a:srgbClr val="000000"/>
                </a:solidFill>
                <a:effectLst/>
                <a:latin typeface="Monaco" pitchFamily="2" charset="77"/>
              </a:rPr>
              <a:t>dE</a:t>
            </a:r>
            <a:r>
              <a:rPr lang="en-US" dirty="0">
                <a:solidFill>
                  <a:srgbClr val="000000"/>
                </a:solidFill>
                <a:effectLst/>
                <a:latin typeface="Monaco" pitchFamily="2" charset="77"/>
              </a:rPr>
              <a:t>_{</a:t>
            </a:r>
            <a:r>
              <a:rPr lang="en-US" dirty="0" err="1">
                <a:solidFill>
                  <a:srgbClr val="000000"/>
                </a:solidFill>
                <a:effectLst/>
                <a:latin typeface="Monaco" pitchFamily="2" charset="77"/>
              </a:rPr>
              <a:t>el</a:t>
            </a:r>
            <a:r>
              <a:rPr lang="en-US" dirty="0">
                <a:solidFill>
                  <a:srgbClr val="000000"/>
                </a:solidFill>
                <a:effectLst/>
                <a:latin typeface="Monaco" pitchFamily="2" charset="77"/>
              </a:rPr>
              <a:t>}^a}{dx}=\</a:t>
            </a:r>
            <a:r>
              <a:rPr lang="en-US" dirty="0" err="1">
                <a:solidFill>
                  <a:srgbClr val="000000"/>
                </a:solidFill>
                <a:effectLst/>
                <a:latin typeface="Monaco" pitchFamily="2" charset="77"/>
              </a:rPr>
              <a:t>sum_b</a:t>
            </a:r>
            <a:r>
              <a:rPr lang="en-US" dirty="0">
                <a:solidFill>
                  <a:srgbClr val="000000"/>
                </a:solidFill>
                <a:effectLst/>
                <a:latin typeface="Monaco" pitchFamily="2" charset="77"/>
              </a:rPr>
              <a:t>\int d\omega  </a:t>
            </a:r>
            <a:r>
              <a:rPr lang="en-US" dirty="0" err="1">
                <a:solidFill>
                  <a:srgbClr val="000000"/>
                </a:solidFill>
                <a:effectLst/>
                <a:latin typeface="Monaco" pitchFamily="2" charset="77"/>
              </a:rPr>
              <a:t>f_b</a:t>
            </a:r>
            <a:r>
              <a:rPr lang="en-US" dirty="0">
                <a:solidFill>
                  <a:srgbClr val="000000"/>
                </a:solidFill>
                <a:effectLst/>
                <a:latin typeface="Monaco" pitchFamily="2" charset="77"/>
              </a:rPr>
              <a:t>(\omega/T) \int dk_\perp^2 \frac{d\sigma_{ab}}{dk_\perp^2} k_0</a:t>
            </a:r>
          </a:p>
          <a:p>
            <a:endParaRPr lang="en-US" dirty="0">
              <a:latin typeface="Helvetica" charset="0"/>
              <a:cs typeface="Helvetica" charset="0"/>
              <a:sym typeface="Helvetica" charset="0"/>
            </a:endParaRPr>
          </a:p>
          <a:p>
            <a:pPr marL="0" marR="0" lvl="0" indent="0" defTabSz="40640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approx</a:t>
            </a:r>
            <a:r>
              <a:rPr lang="en-US" dirty="0">
                <a:solidFill>
                  <a:srgbClr val="000000"/>
                </a:solidFill>
                <a:effectLst/>
                <a:latin typeface="Monaco" pitchFamily="2" charset="77"/>
              </a:rPr>
              <a:t> </a:t>
            </a:r>
            <a:r>
              <a:rPr lang="en-US" dirty="0" err="1">
                <a:solidFill>
                  <a:srgbClr val="000000"/>
                </a:solidFill>
                <a:effectLst/>
                <a:latin typeface="Monaco" pitchFamily="2" charset="77"/>
              </a:rPr>
              <a:t>C_a</a:t>
            </a:r>
            <a:r>
              <a:rPr lang="en-US" dirty="0">
                <a:solidFill>
                  <a:srgbClr val="000000"/>
                </a:solidFill>
                <a:effectLst/>
                <a:latin typeface="Monaco" pitchFamily="2" charset="77"/>
              </a:rPr>
              <a:t> \frac{3\pi}{2}\alpha_s^2 T^2 \log \frac{2.6ET}{4\mu_D^2}</a:t>
            </a:r>
          </a:p>
          <a:p>
            <a:endParaRPr lang="en-US" dirty="0">
              <a:latin typeface="Helvetica" charset="0"/>
              <a:cs typeface="Helvetica" charset="0"/>
              <a:sym typeface="Helvetica" charset="0"/>
            </a:endParaRPr>
          </a:p>
          <a:p>
            <a:endParaRPr lang="en-US" dirty="0">
              <a:latin typeface="Helvetica" charset="0"/>
              <a:cs typeface="Helvetica" charset="0"/>
              <a:sym typeface="Helvetica" charset="0"/>
            </a:endParaRPr>
          </a:p>
        </p:txBody>
      </p:sp>
    </p:spTree>
    <p:extLst>
      <p:ext uri="{BB962C8B-B14F-4D97-AF65-F5344CB8AC3E}">
        <p14:creationId xmlns:p14="http://schemas.microsoft.com/office/powerpoint/2010/main" val="357507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0640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\rho(m,V_0)=\delta(m-m_0) +\</a:t>
            </a:r>
            <a:r>
              <a:rPr lang="en-US" dirty="0" err="1">
                <a:solidFill>
                  <a:srgbClr val="000000"/>
                </a:solidFill>
                <a:effectLst/>
                <a:latin typeface="Monaco" pitchFamily="2" charset="77"/>
              </a:rPr>
              <a:t>sum_N</a:t>
            </a:r>
            <a:r>
              <a:rPr lang="en-US" dirty="0">
                <a:solidFill>
                  <a:srgbClr val="000000"/>
                </a:solidFill>
                <a:effectLst/>
                <a:latin typeface="Monaco" pitchFamily="2" charset="77"/>
              </a:rPr>
              <a:t> \frac{1}{N!}\left[\frac{V_0}{(2\pi)^3}\right]^N \int \prod_{</a:t>
            </a:r>
            <a:r>
              <a:rPr lang="en-US" dirty="0" err="1">
                <a:solidFill>
                  <a:srgbClr val="000000"/>
                </a:solidFill>
                <a:effectLst/>
                <a:latin typeface="Monaco" pitchFamily="2" charset="77"/>
              </a:rPr>
              <a:t>i</a:t>
            </a:r>
            <a:r>
              <a:rPr lang="en-US" dirty="0">
                <a:solidFill>
                  <a:srgbClr val="000000"/>
                </a:solidFill>
                <a:effectLst/>
                <a:latin typeface="Monaco" pitchFamily="2" charset="77"/>
              </a:rPr>
              <a:t>=1}^N\left[</a:t>
            </a:r>
            <a:r>
              <a:rPr lang="en-US" dirty="0" err="1">
                <a:solidFill>
                  <a:srgbClr val="000000"/>
                </a:solidFill>
                <a:effectLst/>
                <a:latin typeface="Monaco" pitchFamily="2" charset="77"/>
              </a:rPr>
              <a:t>dm_i</a:t>
            </a:r>
            <a:r>
              <a:rPr lang="en-US" dirty="0">
                <a:solidFill>
                  <a:srgbClr val="000000"/>
                </a:solidFill>
                <a:effectLst/>
                <a:latin typeface="Monaco" pitchFamily="2" charset="77"/>
              </a:rPr>
              <a:t>\rho(</a:t>
            </a:r>
            <a:r>
              <a:rPr lang="en-US" dirty="0" err="1">
                <a:solidFill>
                  <a:srgbClr val="000000"/>
                </a:solidFill>
                <a:effectLst/>
                <a:latin typeface="Monaco" pitchFamily="2" charset="77"/>
              </a:rPr>
              <a:t>m_i</a:t>
            </a:r>
            <a:r>
              <a:rPr lang="en-US" dirty="0">
                <a:solidFill>
                  <a:srgbClr val="000000"/>
                </a:solidFill>
                <a:effectLst/>
                <a:latin typeface="Monaco" pitchFamily="2" charset="77"/>
              </a:rPr>
              <a:t>)d^3p_i\right] \delta^4(\</a:t>
            </a:r>
            <a:r>
              <a:rPr lang="en-US" dirty="0" err="1">
                <a:solidFill>
                  <a:srgbClr val="000000"/>
                </a:solidFill>
                <a:effectLst/>
                <a:latin typeface="Monaco" pitchFamily="2" charset="77"/>
              </a:rPr>
              <a:t>sum_i</a:t>
            </a:r>
            <a:r>
              <a:rPr lang="en-US" dirty="0">
                <a:solidFill>
                  <a:srgbClr val="000000"/>
                </a:solidFill>
                <a:effectLst/>
                <a:latin typeface="Monaco" pitchFamily="2" charset="77"/>
              </a:rPr>
              <a:t> </a:t>
            </a:r>
            <a:r>
              <a:rPr lang="en-US" dirty="0" err="1">
                <a:solidFill>
                  <a:srgbClr val="000000"/>
                </a:solidFill>
                <a:effectLst/>
                <a:latin typeface="Monaco" pitchFamily="2" charset="77"/>
              </a:rPr>
              <a:t>p_i</a:t>
            </a:r>
            <a:r>
              <a:rPr lang="en-US" dirty="0">
                <a:solidFill>
                  <a:srgbClr val="000000"/>
                </a:solidFill>
                <a:effectLst/>
                <a:latin typeface="Monaco" pitchFamily="2" charset="77"/>
              </a:rPr>
              <a:t> -p)</a:t>
            </a:r>
          </a:p>
          <a:p>
            <a:pPr marL="0" marR="0" lvl="0" indent="0" defTabSz="40640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r>
              <a:rPr lang="en-US" dirty="0">
                <a:solidFill>
                  <a:srgbClr val="000000"/>
                </a:solidFill>
                <a:effectLst/>
                <a:latin typeface="Monaco" pitchFamily="2" charset="77"/>
              </a:rPr>
              <a:t>\ln {\</a:t>
            </a:r>
            <a:r>
              <a:rPr lang="en-US" dirty="0" err="1">
                <a:solidFill>
                  <a:srgbClr val="000000"/>
                </a:solidFill>
                <a:effectLst/>
                <a:latin typeface="Monaco" pitchFamily="2" charset="77"/>
              </a:rPr>
              <a:t>cal</a:t>
            </a:r>
            <a:r>
              <a:rPr lang="en-US" dirty="0">
                <a:solidFill>
                  <a:srgbClr val="000000"/>
                </a:solidFill>
                <a:effectLst/>
                <a:latin typeface="Monaco" pitchFamily="2" charset="77"/>
              </a:rPr>
              <a:t> Z}(T,V)=\frac{VT}{2\pi^2}\int dm m^2 \rho(m) K_2(m/T)</a:t>
            </a:r>
          </a:p>
          <a:p>
            <a:r>
              <a:rPr lang="en-US" dirty="0">
                <a:solidFill>
                  <a:srgbClr val="000000"/>
                </a:solidFill>
                <a:effectLst/>
                <a:latin typeface="Monaco" pitchFamily="2" charset="77"/>
              </a:rPr>
              <a:t>\</a:t>
            </a:r>
            <a:r>
              <a:rPr lang="en-US" dirty="0" err="1">
                <a:solidFill>
                  <a:srgbClr val="000000"/>
                </a:solidFill>
                <a:effectLst/>
                <a:latin typeface="Monaco" pitchFamily="2" charset="77"/>
              </a:rPr>
              <a:t>approx</a:t>
            </a:r>
            <a:r>
              <a:rPr lang="en-US" dirty="0">
                <a:solidFill>
                  <a:srgbClr val="000000"/>
                </a:solidFill>
                <a:effectLst/>
                <a:latin typeface="Monaco" pitchFamily="2" charset="77"/>
              </a:rPr>
              <a:t> V\left[\frac{T}{2\pi}\right]^{3/2}\int dm m^{-3/2}e^{-m\left[\frac{1}{T}-\frac{1}{T_H}\right]}</a:t>
            </a:r>
          </a:p>
          <a:p>
            <a:r>
              <a:rPr lang="en-US" dirty="0">
                <a:solidFill>
                  <a:srgbClr val="000000"/>
                </a:solidFill>
                <a:effectLst/>
                <a:latin typeface="Monaco" pitchFamily="2" charset="77"/>
              </a:rPr>
              <a:t>\</a:t>
            </a:r>
            <a:r>
              <a:rPr lang="en-US" dirty="0" err="1">
                <a:solidFill>
                  <a:srgbClr val="000000"/>
                </a:solidFill>
                <a:effectLst/>
                <a:latin typeface="Monaco" pitchFamily="2" charset="77"/>
              </a:rPr>
              <a:t>rightarrow</a:t>
            </a:r>
            <a:r>
              <a:rPr lang="en-US" dirty="0">
                <a:solidFill>
                  <a:srgbClr val="000000"/>
                </a:solidFill>
                <a:effectLst/>
                <a:latin typeface="Monaco" pitchFamily="2" charset="77"/>
              </a:rPr>
              <a:t> \</a:t>
            </a:r>
            <a:r>
              <a:rPr lang="en-US" dirty="0" err="1">
                <a:solidFill>
                  <a:srgbClr val="000000"/>
                </a:solidFill>
                <a:effectLst/>
                <a:latin typeface="Monaco" pitchFamily="2" charset="77"/>
              </a:rPr>
              <a:t>infty</a:t>
            </a:r>
            <a:r>
              <a:rPr lang="en-US" dirty="0">
                <a:solidFill>
                  <a:srgbClr val="000000"/>
                </a:solidFill>
                <a:effectLst/>
                <a:latin typeface="Monaco" pitchFamily="2" charset="77"/>
              </a:rPr>
              <a:t> \;\;\;\; {\rm when}\;\; T&gt;T_H</a:t>
            </a:r>
          </a:p>
          <a:p>
            <a:pPr marL="0" marR="0" lvl="0" indent="0" defTabSz="40640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Tree>
    <p:extLst>
      <p:ext uri="{BB962C8B-B14F-4D97-AF65-F5344CB8AC3E}">
        <p14:creationId xmlns:p14="http://schemas.microsoft.com/office/powerpoint/2010/main" val="108140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dirty="0"/>
              <a:t>The surface plot illustrates the reduction of the vacuum action density in a plane passing through the centers of the quark-antiquark pair. The vector field illustrates the gradient of this reduction. The tube joining the two quarks reveals the positions in space where the vacuum action is maximally expelled and corresponds to the famous "flux tube" of QCD. As the separation between the quarks changes the tube gets longer but the diameter remains approximately constant. As it costs energy to expel the vacuum field fluctuations, a linear confinement potential is felt between quarks.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0640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\epsilon_{</a:t>
            </a:r>
            <a:r>
              <a:rPr lang="en-US" dirty="0" err="1">
                <a:solidFill>
                  <a:srgbClr val="000000"/>
                </a:solidFill>
                <a:effectLst/>
                <a:latin typeface="Monaco" pitchFamily="2" charset="77"/>
              </a:rPr>
              <a:t>q,g</a:t>
            </a:r>
            <a:r>
              <a:rPr lang="en-US" dirty="0">
                <a:solidFill>
                  <a:srgbClr val="000000"/>
                </a:solidFill>
                <a:effectLst/>
                <a:latin typeface="Monaco" pitchFamily="2" charset="77"/>
              </a:rPr>
              <a:t>}=6n_f\frac{7\pi^2}{120}T^4 + 16\frac{\pi^2}{30}T^4</a:t>
            </a:r>
          </a:p>
          <a:p>
            <a:endParaRPr lang="en-US" dirty="0"/>
          </a:p>
          <a:p>
            <a:pPr marL="0" marR="0" lvl="0" indent="0" defTabSz="40640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P_\pi(</a:t>
            </a:r>
            <a:r>
              <a:rPr lang="en-US" dirty="0" err="1">
                <a:solidFill>
                  <a:srgbClr val="000000"/>
                </a:solidFill>
                <a:effectLst/>
                <a:latin typeface="Monaco" pitchFamily="2" charset="77"/>
              </a:rPr>
              <a:t>T_c</a:t>
            </a:r>
            <a:r>
              <a:rPr lang="en-US" dirty="0">
                <a:solidFill>
                  <a:srgbClr val="000000"/>
                </a:solidFill>
                <a:effectLst/>
                <a:latin typeface="Monaco" pitchFamily="2" charset="77"/>
              </a:rPr>
              <a:t>)=P_{</a:t>
            </a:r>
            <a:r>
              <a:rPr lang="en-US" dirty="0" err="1">
                <a:solidFill>
                  <a:srgbClr val="000000"/>
                </a:solidFill>
                <a:effectLst/>
                <a:latin typeface="Monaco" pitchFamily="2" charset="77"/>
              </a:rPr>
              <a:t>q+g</a:t>
            </a:r>
            <a:r>
              <a:rPr lang="en-US" dirty="0">
                <a:solidFill>
                  <a:srgbClr val="000000"/>
                </a:solidFill>
                <a:effectLst/>
                <a:latin typeface="Monaco" pitchFamily="2" charset="77"/>
              </a:rPr>
              <a:t>}(</a:t>
            </a:r>
            <a:r>
              <a:rPr lang="en-US" dirty="0" err="1">
                <a:solidFill>
                  <a:srgbClr val="000000"/>
                </a:solidFill>
                <a:effectLst/>
                <a:latin typeface="Monaco" pitchFamily="2" charset="77"/>
              </a:rPr>
              <a:t>T_c</a:t>
            </a:r>
            <a:r>
              <a:rPr lang="en-US" dirty="0">
                <a:solidFill>
                  <a:srgbClr val="000000"/>
                </a:solidFill>
                <a:effectLst/>
                <a:latin typeface="Monaco" pitchFamily="2" charset="77"/>
              </a:rPr>
              <a:t>)</a:t>
            </a:r>
          </a:p>
          <a:p>
            <a:pPr marL="0" marR="0" lvl="0" indent="0" defTabSz="40640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4B=\</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\frac{\</a:t>
            </a:r>
            <a:r>
              <a:rPr lang="en-US" dirty="0" err="1">
                <a:solidFill>
                  <a:srgbClr val="000000"/>
                </a:solidFill>
                <a:effectLst/>
                <a:latin typeface="Monaco" pitchFamily="2" charset="77"/>
              </a:rPr>
              <a:t>alpha_s</a:t>
            </a:r>
            <a:r>
              <a:rPr lang="en-US" dirty="0">
                <a:solidFill>
                  <a:srgbClr val="000000"/>
                </a:solidFill>
                <a:effectLst/>
                <a:latin typeface="Monaco" pitchFamily="2" charset="77"/>
              </a:rPr>
              <a:t>}{12\pi} F^{\mu\nu}F_{\mu\nu}\</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a:t>
            </a:r>
            <a:r>
              <a:rPr lang="en-US" dirty="0" err="1">
                <a:solidFill>
                  <a:srgbClr val="000000"/>
                </a:solidFill>
                <a:effectLst/>
                <a:latin typeface="Monaco" pitchFamily="2" charset="77"/>
              </a:rPr>
              <a:t>approx</a:t>
            </a:r>
            <a:r>
              <a:rPr lang="en-US" dirty="0">
                <a:solidFill>
                  <a:srgbClr val="000000"/>
                </a:solidFill>
                <a:effectLst/>
                <a:latin typeface="Monaco" pitchFamily="2" charset="77"/>
              </a:rPr>
              <a:t> (188 {\rm MeV})^4</a:t>
            </a:r>
          </a:p>
          <a:p>
            <a:pPr marL="0" marR="0" lvl="0" indent="0" defTabSz="40640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Tree>
    <p:extLst>
      <p:ext uri="{BB962C8B-B14F-4D97-AF65-F5344CB8AC3E}">
        <p14:creationId xmlns:p14="http://schemas.microsoft.com/office/powerpoint/2010/main" val="2497455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must rely mostly on phenomenological extraction of these transport coefficients from experimental data</a:t>
            </a:r>
          </a:p>
          <a:p>
            <a:r>
              <a:rPr lang="en-US" dirty="0"/>
              <a:t>Truly a multi-messenger problem</a:t>
            </a:r>
          </a:p>
          <a:p>
            <a:r>
              <a:rPr lang="en-US" dirty="0"/>
              <a:t>Involves multiple probes, ranging from long to short range properties according to the energy scale of the probes </a:t>
            </a:r>
          </a:p>
        </p:txBody>
      </p:sp>
      <p:sp>
        <p:nvSpPr>
          <p:cNvPr id="4" name="Slide Number Placeholder 3"/>
          <p:cNvSpPr>
            <a:spLocks noGrp="1"/>
          </p:cNvSpPr>
          <p:nvPr>
            <p:ph type="sldNum" sz="quarter" idx="5"/>
          </p:nvPr>
        </p:nvSpPr>
        <p:spPr/>
        <p:txBody>
          <a:bodyPr/>
          <a:lstStyle/>
          <a:p>
            <a:fld id="{FF2E704F-9891-C847-A76D-EBF34C60403C}" type="slidenum">
              <a:rPr lang="en-US" smtClean="0"/>
              <a:pPr/>
              <a:t>6</a:t>
            </a:fld>
            <a:endParaRPr lang="en-US"/>
          </a:p>
        </p:txBody>
      </p:sp>
    </p:spTree>
    <p:extLst>
      <p:ext uri="{BB962C8B-B14F-4D97-AF65-F5344CB8AC3E}">
        <p14:creationId xmlns:p14="http://schemas.microsoft.com/office/powerpoint/2010/main" val="285212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Even though there are still a lot or theoretical issues need to be addressed, …., it is still the most successful model to describe data</a:t>
            </a:r>
          </a:p>
          <a:p>
            <a:pPr>
              <a:defRPr/>
            </a:pPr>
            <a:endParaRPr lang="en-US" dirty="0"/>
          </a:p>
          <a:p>
            <a:pPr>
              <a:defRPr/>
            </a:pPr>
            <a:r>
              <a:rPr lang="en-US" dirty="0"/>
              <a:t>T^{\mu\nu}=(\epsilon + P)u^\mu u^\nu - P g^{\mu\nu} +\Delta T^{\mu\nu}</a:t>
            </a:r>
          </a:p>
          <a:p>
            <a:pPr>
              <a:defRPr/>
            </a:pPr>
            <a:endParaRPr lang="en-US" dirty="0"/>
          </a:p>
          <a:p>
            <a:pPr>
              <a:defRPr/>
            </a:pPr>
            <a:r>
              <a:rPr lang="en-US" dirty="0"/>
              <a:t>\Delta T^{\mu\nu}=\eta (\Delta^\mu u^\nu+\Delta^\nu u^\mu) + (\</a:t>
            </a:r>
            <a:r>
              <a:rPr lang="en-US" dirty="0" err="1"/>
              <a:t>frac</a:t>
            </a:r>
            <a:r>
              <a:rPr lang="en-US" dirty="0"/>
              <a:t>{2}{3}\eta-\zeta)H^{\mu\nu}\partial_\rho u^\rho</a:t>
            </a:r>
          </a:p>
          <a:p>
            <a:pPr>
              <a:defRPr/>
            </a:pPr>
            <a:endParaRPr lang="en-US" dirty="0"/>
          </a:p>
          <a:p>
            <a:pPr>
              <a:defRPr/>
            </a:pPr>
            <a:r>
              <a:rPr lang="en-US" sz="1200" kern="1200" dirty="0">
                <a:solidFill>
                  <a:schemeClr val="tx1"/>
                </a:solidFill>
                <a:latin typeface="+mn-lt"/>
                <a:ea typeface="+mn-ea"/>
                <a:cs typeface="+mn-cs"/>
              </a:rPr>
              <a:t>\partial_\mu T^{\mu\nu}=0</a:t>
            </a:r>
            <a:endParaRPr lang="en-US" dirty="0"/>
          </a:p>
          <a:p>
            <a:endParaRPr lang="en-US" dirty="0"/>
          </a:p>
        </p:txBody>
      </p:sp>
      <p:sp>
        <p:nvSpPr>
          <p:cNvPr id="4" name="Slide Number Placeholder 3"/>
          <p:cNvSpPr>
            <a:spLocks noGrp="1"/>
          </p:cNvSpPr>
          <p:nvPr>
            <p:ph type="sldNum" sz="quarter" idx="10"/>
          </p:nvPr>
        </p:nvSpPr>
        <p:spPr/>
        <p:txBody>
          <a:bodyPr/>
          <a:lstStyle/>
          <a:p>
            <a:fld id="{FF2E704F-9891-C847-A76D-EBF34C60403C}" type="slidenum">
              <a:rPr lang="en-US" smtClean="0"/>
              <a:pPr/>
              <a:t>8</a:t>
            </a:fld>
            <a:endParaRPr lang="en-US"/>
          </a:p>
        </p:txBody>
      </p:sp>
    </p:spTree>
    <p:extLst>
      <p:ext uri="{BB962C8B-B14F-4D97-AF65-F5344CB8AC3E}">
        <p14:creationId xmlns:p14="http://schemas.microsoft.com/office/powerpoint/2010/main" val="393513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u="none" strike="noStrike" dirty="0">
                <a:effectLst/>
                <a:latin typeface="Arial" panose="020B0604020202020204" pitchFamily="34" charset="0"/>
              </a:rPr>
              <a:t>In last decade,  efforts in Bayesian inference have flourished,  the method enables one to use data and constrain multiple model parameters.</a:t>
            </a:r>
          </a:p>
          <a:p>
            <a:r>
              <a:rPr lang="en-US" b="0" i="0" u="none" strike="noStrike" dirty="0">
                <a:effectLst/>
                <a:latin typeface="Arial" panose="020B0604020202020204" pitchFamily="34" charset="0"/>
              </a:rPr>
              <a:t>These are collaborative efforts (like JETSCAPE and BAND) involving a spectrum of people in statistics, computer scientists experimentalists and theorists.</a:t>
            </a:r>
          </a:p>
          <a:p>
            <a:r>
              <a:rPr lang="en-US" b="0" i="0" u="none" strike="noStrike" dirty="0">
                <a:effectLst/>
                <a:latin typeface="Arial" panose="020B0604020202020204" pitchFamily="34" charset="0"/>
              </a:rPr>
              <a:t>2+1d hydro + emulations</a:t>
            </a:r>
          </a:p>
          <a:p>
            <a:endParaRPr lang="en-US" b="0" i="0" u="none" strike="noStrike" dirty="0">
              <a:effectLst/>
              <a:latin typeface="Arial" panose="020B0604020202020204" pitchFamily="34" charset="0"/>
            </a:endParaRPr>
          </a:p>
          <a:p>
            <a:r>
              <a:rPr lang="en-US" b="0" i="0" u="none" strike="noStrike" dirty="0">
                <a:effectLst/>
                <a:latin typeface="Arial" panose="020B0604020202020204" pitchFamily="34" charset="0"/>
              </a:rPr>
              <a:t>There are differences among these inferences due to modelling differences, or model uncertainty, </a:t>
            </a:r>
          </a:p>
          <a:p>
            <a:endParaRPr lang="en-US" b="0" i="0" u="none" strike="noStrike" dirty="0">
              <a:effectLst/>
              <a:latin typeface="Arial" panose="020B0604020202020204" pitchFamily="34" charset="0"/>
            </a:endParaRPr>
          </a:p>
          <a:p>
            <a:endParaRPr lang="en-US" b="0" i="0" u="none" strike="noStrike" dirty="0">
              <a:effectLst/>
              <a:latin typeface="Arial" panose="020B0604020202020204" pitchFamily="34" charset="0"/>
            </a:endParaRPr>
          </a:p>
          <a:p>
            <a:r>
              <a:rPr lang="en-US" b="0" i="0" u="none" strike="noStrike" dirty="0">
                <a:effectLst/>
                <a:latin typeface="Arial" panose="020B0604020202020204" pitchFamily="34" charset="0"/>
              </a:rPr>
              <a:t>It describes how a prior belief of the distribution of certain physical parameters will be updated to the posterior distribution after comparing theory with new experimental data, as encoded in the likelihood fun</a:t>
            </a:r>
          </a:p>
          <a:p>
            <a:endParaRPr lang="en-US" b="0" i="0" u="none" strike="noStrike" dirty="0">
              <a:effectLst/>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{P}^{(</a:t>
            </a:r>
            <a:r>
              <a:rPr lang="en-US" dirty="0" err="1">
                <a:solidFill>
                  <a:srgbClr val="000000"/>
                </a:solidFill>
                <a:effectLst/>
                <a:latin typeface="Monaco" pitchFamily="2" charset="77"/>
              </a:rPr>
              <a:t>i</a:t>
            </a:r>
            <a:r>
              <a:rPr lang="en-US" dirty="0">
                <a:solidFill>
                  <a:srgbClr val="000000"/>
                </a:solidFill>
                <a:effectLst/>
                <a:latin typeface="Monaco" pitchFamily="2" charset="77"/>
              </a:rPr>
              <a:t>)}(\</a:t>
            </a:r>
            <a:r>
              <a:rPr lang="en-US" dirty="0" err="1">
                <a:solidFill>
                  <a:srgbClr val="000000"/>
                </a:solidFill>
                <a:effectLst/>
                <a:latin typeface="Monaco" pitchFamily="2" charset="77"/>
              </a:rPr>
              <a:t>boldsymbol</a:t>
            </a:r>
            <a:r>
              <a:rPr lang="en-US" dirty="0">
                <a:solidFill>
                  <a:srgbClr val="000000"/>
                </a:solidFill>
                <a:effectLst/>
                <a:latin typeface="Monaco" pitchFamily="2" charset="77"/>
              </a:rPr>
              <a:t>{x}|\</a:t>
            </a:r>
            <a:r>
              <a:rPr lang="en-US" dirty="0" err="1">
                <a:solidFill>
                  <a:srgbClr val="000000"/>
                </a:solidFill>
                <a:effectLst/>
                <a:latin typeface="Monaco" pitchFamily="2" charset="77"/>
              </a:rPr>
              <a:t>mathbf</a:t>
            </a:r>
            <a:r>
              <a:rPr lang="en-US" dirty="0">
                <a:solidFill>
                  <a:srgbClr val="000000"/>
                </a:solidFill>
                <a:effectLst/>
                <a:latin typeface="Monaco" pitchFamily="2" charset="77"/>
              </a:rPr>
              <a:t>{y}_{\exp}) = \frac{\</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{P}^{(</a:t>
            </a:r>
            <a:r>
              <a:rPr lang="en-US" dirty="0" err="1">
                <a:solidFill>
                  <a:srgbClr val="000000"/>
                </a:solidFill>
                <a:effectLst/>
                <a:latin typeface="Monaco" pitchFamily="2" charset="77"/>
              </a:rPr>
              <a:t>i</a:t>
            </a:r>
            <a:r>
              <a:rPr lang="en-US" dirty="0">
                <a:solidFill>
                  <a:srgbClr val="000000"/>
                </a:solidFill>
                <a:effectLst/>
                <a:latin typeface="Monaco" pitchFamily="2" charset="77"/>
              </a:rPr>
              <a:t>)}(\</a:t>
            </a:r>
            <a:r>
              <a:rPr lang="en-US" dirty="0" err="1">
                <a:solidFill>
                  <a:srgbClr val="000000"/>
                </a:solidFill>
                <a:effectLst/>
                <a:latin typeface="Monaco" pitchFamily="2" charset="77"/>
              </a:rPr>
              <a:t>mathbf</a:t>
            </a:r>
            <a:r>
              <a:rPr lang="en-US" dirty="0">
                <a:solidFill>
                  <a:srgbClr val="000000"/>
                </a:solidFill>
                <a:effectLst/>
                <a:latin typeface="Monaco" pitchFamily="2" charset="77"/>
              </a:rPr>
              <a:t>{y}_{\exp}|\</a:t>
            </a:r>
            <a:r>
              <a:rPr lang="en-US" dirty="0" err="1">
                <a:solidFill>
                  <a:srgbClr val="000000"/>
                </a:solidFill>
                <a:effectLst/>
                <a:latin typeface="Monaco" pitchFamily="2" charset="77"/>
              </a:rPr>
              <a:t>boldsymbol</a:t>
            </a:r>
            <a:r>
              <a:rPr lang="en-US" dirty="0">
                <a:solidFill>
                  <a:srgbClr val="000000"/>
                </a:solidFill>
                <a:effectLst/>
                <a:latin typeface="Monaco" pitchFamily="2" charset="77"/>
              </a:rPr>
              <a:t>{x})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{P}(\</a:t>
            </a:r>
            <a:r>
              <a:rPr lang="en-US" dirty="0" err="1">
                <a:solidFill>
                  <a:srgbClr val="000000"/>
                </a:solidFill>
                <a:effectLst/>
                <a:latin typeface="Monaco" pitchFamily="2" charset="77"/>
              </a:rPr>
              <a:t>boldsymbol</a:t>
            </a:r>
            <a:r>
              <a:rPr lang="en-US" dirty="0">
                <a:solidFill>
                  <a:srgbClr val="000000"/>
                </a:solidFill>
                <a:effectLst/>
                <a:latin typeface="Monaco" pitchFamily="2" charset="77"/>
              </a:rPr>
              <a:t>{x})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{P}^{(</a:t>
            </a:r>
            <a:r>
              <a:rPr lang="en-US" dirty="0" err="1">
                <a:solidFill>
                  <a:srgbClr val="000000"/>
                </a:solidFill>
                <a:effectLst/>
                <a:latin typeface="Monaco" pitchFamily="2" charset="77"/>
              </a:rPr>
              <a:t>i</a:t>
            </a:r>
            <a:r>
              <a:rPr lang="en-US" dirty="0">
                <a:solidFill>
                  <a:srgbClr val="000000"/>
                </a:solidFill>
                <a:effectLst/>
                <a:latin typeface="Monaco" pitchFamily="2" charset="77"/>
              </a:rPr>
              <a:t>)}(\</a:t>
            </a:r>
            <a:r>
              <a:rPr lang="en-US" dirty="0" err="1">
                <a:solidFill>
                  <a:srgbClr val="000000"/>
                </a:solidFill>
                <a:effectLst/>
                <a:latin typeface="Monaco" pitchFamily="2" charset="77"/>
              </a:rPr>
              <a:t>mathbf</a:t>
            </a:r>
            <a:r>
              <a:rPr lang="en-US" dirty="0">
                <a:solidFill>
                  <a:srgbClr val="000000"/>
                </a:solidFill>
                <a:effectLst/>
                <a:latin typeface="Monaco" pitchFamily="2" charset="77"/>
              </a:rPr>
              <a:t>{y}_{\exp})}</a:t>
            </a:r>
          </a:p>
          <a:p>
            <a:r>
              <a:rPr lang="en-US" b="0" i="0" u="none" strike="noStrike" dirty="0" err="1">
                <a:effectLst/>
                <a:latin typeface="Arial" panose="020B0604020202020204" pitchFamily="34" charset="0"/>
              </a:rPr>
              <a:t>ction</a:t>
            </a:r>
            <a:r>
              <a:rPr lang="en-US" b="0" i="0" u="none" strike="noStrike" dirty="0">
                <a:effectLst/>
                <a:latin typeface="Arial" panose="020B0604020202020204" pitchFamily="34" charset="0"/>
              </a:rPr>
              <a:t> that quantifies the model’s descriptive power</a:t>
            </a:r>
            <a:endParaRPr lang="en-US" dirty="0"/>
          </a:p>
        </p:txBody>
      </p:sp>
      <p:sp>
        <p:nvSpPr>
          <p:cNvPr id="4" name="Slide Number Placeholder 3"/>
          <p:cNvSpPr>
            <a:spLocks noGrp="1"/>
          </p:cNvSpPr>
          <p:nvPr>
            <p:ph type="sldNum" sz="quarter" idx="5"/>
          </p:nvPr>
        </p:nvSpPr>
        <p:spPr/>
        <p:txBody>
          <a:bodyPr/>
          <a:lstStyle/>
          <a:p>
            <a:fld id="{FF2E704F-9891-C847-A76D-EBF34C60403C}" type="slidenum">
              <a:rPr lang="en-US" smtClean="0"/>
              <a:pPr/>
              <a:t>9</a:t>
            </a:fld>
            <a:endParaRPr lang="en-US"/>
          </a:p>
        </p:txBody>
      </p:sp>
    </p:spTree>
    <p:extLst>
      <p:ext uri="{BB962C8B-B14F-4D97-AF65-F5344CB8AC3E}">
        <p14:creationId xmlns:p14="http://schemas.microsoft.com/office/powerpoint/2010/main" val="300374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4169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dE</a:t>
            </a:r>
            <a:r>
              <a:rPr lang="en-US" sz="1200" kern="1200" dirty="0">
                <a:solidFill>
                  <a:schemeClr val="tx1"/>
                </a:solidFill>
                <a:latin typeface="+mn-lt"/>
                <a:ea typeface="+mn-ea"/>
                <a:cs typeface="+mn-cs"/>
              </a:rPr>
              <a:t>_{el}}{dx}=\</a:t>
            </a:r>
            <a:r>
              <a:rPr lang="en-US" sz="1200" kern="1200" dirty="0" err="1">
                <a:solidFill>
                  <a:schemeClr val="tx1"/>
                </a:solidFill>
                <a:latin typeface="+mn-lt"/>
                <a:ea typeface="+mn-ea"/>
                <a:cs typeface="+mn-cs"/>
              </a:rPr>
              <a:t>int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{d^3k}{(2\pi)^3}</a:t>
            </a:r>
            <a:r>
              <a:rPr lang="en-US" sz="1200" kern="1200" dirty="0" err="1">
                <a:solidFill>
                  <a:schemeClr val="tx1"/>
                </a:solidFill>
                <a:latin typeface="+mn-lt"/>
                <a:ea typeface="+mn-ea"/>
                <a:cs typeface="+mn-cs"/>
              </a:rPr>
              <a:t>dq</a:t>
            </a:r>
            <a:r>
              <a:rPr lang="en-US" sz="1200" kern="1200" dirty="0">
                <a:solidFill>
                  <a:schemeClr val="tx1"/>
                </a:solidFill>
                <a:latin typeface="+mn-lt"/>
                <a:ea typeface="+mn-ea"/>
                <a:cs typeface="+mn-cs"/>
              </a:rPr>
              <a:t>_\perp^2 f(k)  \</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{q_\perp^2}{2k}\</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{d\sigma}{</a:t>
            </a:r>
            <a:r>
              <a:rPr lang="en-US" sz="1200" kern="1200" dirty="0" err="1">
                <a:solidFill>
                  <a:schemeClr val="tx1"/>
                </a:solidFill>
                <a:latin typeface="+mn-lt"/>
                <a:ea typeface="+mn-ea"/>
                <a:cs typeface="+mn-cs"/>
              </a:rPr>
              <a:t>dq</a:t>
            </a:r>
            <a:r>
              <a:rPr lang="en-US" sz="1200" kern="1200" dirty="0">
                <a:solidFill>
                  <a:schemeClr val="tx1"/>
                </a:solidFill>
                <a:latin typeface="+mn-lt"/>
                <a:ea typeface="+mn-ea"/>
                <a:cs typeface="+mn-cs"/>
              </a:rPr>
              <a:t>_\perp^2}\</a:t>
            </a:r>
            <a:r>
              <a:rPr lang="en-US" sz="1200" kern="1200" dirty="0" err="1">
                <a:solidFill>
                  <a:schemeClr val="tx1"/>
                </a:solidFill>
                <a:latin typeface="+mn-lt"/>
                <a:ea typeface="+mn-ea"/>
                <a:cs typeface="+mn-cs"/>
              </a:rPr>
              <a:t>approx</a:t>
            </a:r>
            <a:r>
              <a:rPr lang="en-US" sz="1200" kern="1200" dirty="0">
                <a:solidFill>
                  <a:schemeClr val="tx1"/>
                </a:solidFill>
                <a:latin typeface="+mn-lt"/>
                <a:ea typeface="+mn-ea"/>
                <a:cs typeface="+mn-cs"/>
              </a:rPr>
              <a:t> C\</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{3\pi}{2}\alpha_s^2T^2\</a:t>
            </a:r>
            <a:r>
              <a:rPr lang="en-US" sz="1200" kern="1200" dirty="0" err="1">
                <a:solidFill>
                  <a:schemeClr val="tx1"/>
                </a:solidFill>
                <a:latin typeface="+mn-lt"/>
                <a:ea typeface="+mn-ea"/>
                <a:cs typeface="+mn-cs"/>
              </a:rPr>
              <a:t>ln</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{s^*}{4\mu_D^2}</a:t>
            </a:r>
          </a:p>
          <a:p>
            <a:endParaRPr lang="en-US"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\frac{</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_{el}}{dx}=\int\frac{d^3k}{(2\pi)^3}</a:t>
            </a:r>
            <a:r>
              <a:rPr lang="en-US" sz="1200" kern="1200" dirty="0" err="1">
                <a:solidFill>
                  <a:schemeClr val="tx1"/>
                </a:solidFill>
                <a:effectLst/>
                <a:latin typeface="+mn-lt"/>
                <a:ea typeface="+mn-ea"/>
                <a:cs typeface="+mn-cs"/>
              </a:rPr>
              <a:t>dq</a:t>
            </a:r>
            <a:r>
              <a:rPr lang="en-US" sz="1200" kern="1200" dirty="0">
                <a:solidFill>
                  <a:schemeClr val="tx1"/>
                </a:solidFill>
                <a:effectLst/>
                <a:latin typeface="+mn-lt"/>
                <a:ea typeface="+mn-ea"/>
                <a:cs typeface="+mn-cs"/>
              </a:rPr>
              <a:t>_\perp^2 f(k)  \frac{q_\perp^2}{2k}\frac{d\sigma}{</a:t>
            </a:r>
            <a:r>
              <a:rPr lang="en-US" sz="1200" kern="1200" dirty="0" err="1">
                <a:solidFill>
                  <a:schemeClr val="tx1"/>
                </a:solidFill>
                <a:effectLst/>
                <a:latin typeface="+mn-lt"/>
                <a:ea typeface="+mn-ea"/>
                <a:cs typeface="+mn-cs"/>
              </a:rPr>
              <a:t>dq</a:t>
            </a:r>
            <a:r>
              <a:rPr lang="en-US" sz="1200" kern="1200" dirty="0">
                <a:solidFill>
                  <a:schemeClr val="tx1"/>
                </a:solidFill>
                <a:effectLst/>
                <a:latin typeface="+mn-lt"/>
                <a:ea typeface="+mn-ea"/>
                <a:cs typeface="+mn-cs"/>
              </a:rPr>
              <a:t>_\perp^2}\</a:t>
            </a:r>
            <a:r>
              <a:rPr lang="en-US" sz="1200" kern="1200" dirty="0" err="1">
                <a:solidFill>
                  <a:schemeClr val="tx1"/>
                </a:solidFill>
                <a:effectLst/>
                <a:latin typeface="+mn-lt"/>
                <a:ea typeface="+mn-ea"/>
                <a:cs typeface="+mn-cs"/>
              </a:rPr>
              <a:t>approx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langle</a:t>
            </a:r>
            <a:r>
              <a:rPr lang="en-US" sz="1200" kern="1200" dirty="0">
                <a:solidFill>
                  <a:schemeClr val="tx1"/>
                </a:solidFill>
                <a:effectLst/>
                <a:latin typeface="+mn-lt"/>
                <a:ea typeface="+mn-ea"/>
                <a:cs typeface="+mn-cs"/>
              </a:rPr>
              <a:t> \frac{1}{2\omega}\</a:t>
            </a:r>
            <a:r>
              <a:rPr lang="en-US" sz="1200" kern="1200" dirty="0" err="1">
                <a:solidFill>
                  <a:schemeClr val="tx1"/>
                </a:solidFill>
                <a:effectLst/>
                <a:latin typeface="+mn-lt"/>
                <a:ea typeface="+mn-ea"/>
                <a:cs typeface="+mn-cs"/>
              </a:rPr>
              <a:t>rangle</a:t>
            </a:r>
            <a:r>
              <a:rPr lang="en-US" sz="1200" kern="1200" dirty="0">
                <a:solidFill>
                  <a:schemeClr val="tx1"/>
                </a:solidFill>
                <a:effectLst/>
                <a:latin typeface="+mn-lt"/>
                <a:ea typeface="+mn-ea"/>
                <a:cs typeface="+mn-cs"/>
              </a:rPr>
              <a:t> \hat q</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dE</a:t>
            </a:r>
            <a:r>
              <a:rPr lang="en-US" sz="1200" kern="1200" dirty="0">
                <a:solidFill>
                  <a:schemeClr val="tx1"/>
                </a:solidFill>
                <a:latin typeface="+mn-lt"/>
                <a:ea typeface="+mn-ea"/>
                <a:cs typeface="+mn-cs"/>
              </a:rPr>
              <a:t>_{rad}}{dx}\</a:t>
            </a:r>
            <a:r>
              <a:rPr lang="en-US" sz="1200" kern="1200" dirty="0" err="1">
                <a:solidFill>
                  <a:schemeClr val="tx1"/>
                </a:solidFill>
                <a:latin typeface="+mn-lt"/>
                <a:ea typeface="+mn-ea"/>
                <a:cs typeface="+mn-cs"/>
              </a:rPr>
              <a:t>approx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{2C_A\</a:t>
            </a:r>
            <a:r>
              <a:rPr lang="en-US" sz="1200" kern="1200" dirty="0" err="1">
                <a:solidFill>
                  <a:schemeClr val="tx1"/>
                </a:solidFill>
                <a:latin typeface="+mn-lt"/>
                <a:ea typeface="+mn-ea"/>
                <a:cs typeface="+mn-cs"/>
              </a:rPr>
              <a:t>alpha_s</a:t>
            </a:r>
            <a:r>
              <a:rPr lang="en-US" sz="1200" kern="1200" dirty="0">
                <a:solidFill>
                  <a:schemeClr val="tx1"/>
                </a:solidFill>
                <a:latin typeface="+mn-lt"/>
                <a:ea typeface="+mn-ea"/>
                <a:cs typeface="+mn-cs"/>
              </a:rPr>
              <a:t>}{\pi} \hat q (x)  \</a:t>
            </a:r>
            <a:r>
              <a:rPr lang="en-US" sz="1200" kern="1200" dirty="0" err="1">
                <a:solidFill>
                  <a:schemeClr val="tx1"/>
                </a:solidFill>
                <a:latin typeface="+mn-lt"/>
                <a:ea typeface="+mn-ea"/>
                <a:cs typeface="+mn-cs"/>
              </a:rPr>
              <a:t>int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dz</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{d\ell_\perp^2}{\ell_\perp^4}</a:t>
            </a:r>
            <a:r>
              <a:rPr lang="en-US" sz="1200" kern="1200" dirty="0" err="1">
                <a:solidFill>
                  <a:schemeClr val="tx1"/>
                </a:solidFill>
                <a:latin typeface="+mn-lt"/>
                <a:ea typeface="+mn-ea"/>
                <a:cs typeface="+mn-cs"/>
              </a:rPr>
              <a:t>zP</a:t>
            </a:r>
            <a:r>
              <a:rPr lang="en-US" sz="1200" kern="1200" dirty="0">
                <a:solidFill>
                  <a:schemeClr val="tx1"/>
                </a:solidFill>
                <a:latin typeface="+mn-lt"/>
                <a:ea typeface="+mn-ea"/>
                <a:cs typeface="+mn-cs"/>
              </a:rPr>
              <a:t>(z)\sin^2\</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{\ell_\perp^2 (x-x_0)}{4z(1-z)E}</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widetilde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P_{a\</a:t>
            </a:r>
            <a:r>
              <a:rPr lang="en-US" sz="1200" kern="1200" dirty="0" err="1">
                <a:solidFill>
                  <a:schemeClr val="tx1"/>
                </a:solidFill>
                <a:latin typeface="+mn-lt"/>
                <a:ea typeface="+mn-ea"/>
                <a:cs typeface="+mn-cs"/>
              </a:rPr>
              <a:t>rightarrow</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ag</a:t>
            </a:r>
            <a:r>
              <a:rPr lang="en-US" sz="1200" kern="1200" dirty="0">
                <a:solidFill>
                  <a:schemeClr val="tx1"/>
                </a:solidFill>
                <a:latin typeface="+mn-lt"/>
                <a:ea typeface="+mn-ea"/>
                <a:cs typeface="+mn-cs"/>
              </a:rPr>
              <a:t>}(z)</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a:t>
            </a:r>
            <a:r>
              <a:rPr lang="en-US" sz="1200" kern="1200" dirty="0" err="1">
                <a:solidFill>
                  <a:schemeClr val="tx1"/>
                </a:solidFill>
                <a:latin typeface="+mn-lt"/>
                <a:ea typeface="+mn-ea"/>
                <a:cs typeface="+mn-cs"/>
              </a:rPr>
              <a:t>sigma_h</a:t>
            </a:r>
            <a:r>
              <a:rPr lang="en-US" sz="1200" kern="1200" dirty="0">
                <a:solidFill>
                  <a:schemeClr val="tx1"/>
                </a:solidFill>
                <a:latin typeface="+mn-lt"/>
                <a:ea typeface="+mn-ea"/>
                <a:cs typeface="+mn-cs"/>
              </a:rPr>
              <a:t>=\sum_{</a:t>
            </a:r>
            <a:r>
              <a:rPr lang="en-US" sz="1200" kern="1200" dirty="0" err="1">
                <a:solidFill>
                  <a:schemeClr val="tx1"/>
                </a:solidFill>
                <a:latin typeface="+mn-lt"/>
                <a:ea typeface="+mn-ea"/>
                <a:cs typeface="+mn-cs"/>
              </a:rPr>
              <a:t>a,b,c</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f_a</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otimes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f_b</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otimes</a:t>
            </a:r>
            <a:r>
              <a:rPr lang="en-US" sz="1200" kern="1200" dirty="0">
                <a:solidFill>
                  <a:schemeClr val="tx1"/>
                </a:solidFill>
                <a:latin typeface="+mn-lt"/>
                <a:ea typeface="+mn-ea"/>
                <a:cs typeface="+mn-cs"/>
              </a:rPr>
              <a:t> d\sigma_{</a:t>
            </a:r>
            <a:r>
              <a:rPr lang="en-US" sz="1200" kern="1200" dirty="0" err="1">
                <a:solidFill>
                  <a:schemeClr val="tx1"/>
                </a:solidFill>
                <a:latin typeface="+mn-lt"/>
                <a:ea typeface="+mn-ea"/>
                <a:cs typeface="+mn-cs"/>
              </a:rPr>
              <a:t>ab</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rightarrow</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c+X</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otimes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widetilde</a:t>
            </a:r>
            <a:r>
              <a:rPr lang="en-US" sz="1200" kern="1200" dirty="0">
                <a:solidFill>
                  <a:schemeClr val="tx1"/>
                </a:solidFill>
                <a:latin typeface="+mn-lt"/>
                <a:ea typeface="+mn-ea"/>
                <a:cs typeface="+mn-cs"/>
              </a:rPr>
              <a:t> D_{c/h}</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widetilde</a:t>
            </a:r>
            <a:r>
              <a:rPr lang="en-US" sz="1200" kern="1200" dirty="0">
                <a:solidFill>
                  <a:schemeClr val="tx1"/>
                </a:solidFill>
                <a:latin typeface="+mn-lt"/>
                <a:ea typeface="+mn-ea"/>
                <a:cs typeface="+mn-cs"/>
              </a:rPr>
              <a:t> D_{c/h}(</a:t>
            </a:r>
            <a:r>
              <a:rPr lang="en-US" sz="1200" kern="1200" dirty="0" err="1">
                <a:solidFill>
                  <a:schemeClr val="tx1"/>
                </a:solidFill>
                <a:latin typeface="+mn-lt"/>
                <a:ea typeface="+mn-ea"/>
                <a:cs typeface="+mn-cs"/>
              </a:rPr>
              <a:t>z_h</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approx</a:t>
            </a:r>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widetilde</a:t>
            </a:r>
            <a:r>
              <a:rPr lang="en-US" sz="1200" kern="1200" dirty="0">
                <a:solidFill>
                  <a:schemeClr val="tx1"/>
                </a:solidFill>
                <a:latin typeface="+mn-lt"/>
                <a:ea typeface="+mn-ea"/>
                <a:cs typeface="+mn-cs"/>
              </a:rPr>
              <a:t> P_{a\</a:t>
            </a:r>
            <a:r>
              <a:rPr lang="en-US" sz="1200" kern="1200" dirty="0" err="1">
                <a:solidFill>
                  <a:schemeClr val="tx1"/>
                </a:solidFill>
                <a:latin typeface="+mn-lt"/>
                <a:ea typeface="+mn-ea"/>
                <a:cs typeface="+mn-cs"/>
              </a:rPr>
              <a:t>rightarrow</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ag</a:t>
            </a:r>
            <a:r>
              <a:rPr lang="en-US" sz="1200" kern="1200" dirty="0">
                <a:solidFill>
                  <a:schemeClr val="tx1"/>
                </a:solidFill>
                <a:latin typeface="+mn-lt"/>
                <a:ea typeface="+mn-ea"/>
                <a:cs typeface="+mn-cs"/>
              </a:rPr>
              <a:t>}(z) \</a:t>
            </a:r>
            <a:r>
              <a:rPr lang="en-US" sz="1200" kern="1200" dirty="0" err="1">
                <a:solidFill>
                  <a:schemeClr val="tx1"/>
                </a:solidFill>
                <a:latin typeface="+mn-lt"/>
                <a:ea typeface="+mn-ea"/>
                <a:cs typeface="+mn-cs"/>
              </a:rPr>
              <a:t>otimes</a:t>
            </a:r>
            <a:r>
              <a:rPr lang="en-US" sz="1200" kern="1200" dirty="0">
                <a:solidFill>
                  <a:schemeClr val="tx1"/>
                </a:solidFill>
                <a:latin typeface="+mn-lt"/>
                <a:ea typeface="+mn-ea"/>
                <a:cs typeface="+mn-cs"/>
              </a:rPr>
              <a:t> D_{a/h}(</a:t>
            </a:r>
            <a:r>
              <a:rPr lang="en-US" sz="1200" kern="1200" dirty="0" err="1">
                <a:solidFill>
                  <a:schemeClr val="tx1"/>
                </a:solidFill>
                <a:latin typeface="+mn-lt"/>
                <a:ea typeface="+mn-ea"/>
                <a:cs typeface="+mn-cs"/>
              </a:rPr>
              <a:t>z_h</a:t>
            </a:r>
            <a:r>
              <a:rPr lang="en-US"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F2E704F-9891-C847-A76D-EBF34C60403C}" type="slidenum">
              <a:rPr lang="en-US" smtClean="0"/>
              <a:pPr/>
              <a:t>13</a:t>
            </a:fld>
            <a:endParaRPr lang="en-US"/>
          </a:p>
        </p:txBody>
      </p:sp>
    </p:spTree>
    <p:extLst>
      <p:ext uri="{BB962C8B-B14F-4D97-AF65-F5344CB8AC3E}">
        <p14:creationId xmlns:p14="http://schemas.microsoft.com/office/powerpoint/2010/main" val="202687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 name="Title Text"/>
          <p:cNvSpPr txBox="1">
            <a:spLocks noGrp="1"/>
          </p:cNvSpPr>
          <p:nvPr>
            <p:ph type="title"/>
          </p:nvPr>
        </p:nvSpPr>
        <p:spPr>
          <a:prstGeom prst="rect">
            <a:avLst/>
          </a:prstGeom>
        </p:spPr>
        <p:txBody>
          <a:bodyPr/>
          <a:lstStyle/>
          <a:p>
            <a:r>
              <a:t>Title Text</a:t>
            </a:r>
          </a:p>
        </p:txBody>
      </p:sp>
      <p:sp>
        <p:nvSpPr>
          <p:cNvPr id="1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11" name="Image"/>
          <p:cNvSpPr>
            <a:spLocks noGrp="1"/>
          </p:cNvSpPr>
          <p:nvPr>
            <p:ph type="pic" sz="quarter" idx="21"/>
          </p:nvPr>
        </p:nvSpPr>
        <p:spPr>
          <a:xfrm>
            <a:off x="12522200" y="2159000"/>
            <a:ext cx="7048500" cy="9398000"/>
          </a:xfrm>
          <a:prstGeom prst="rect">
            <a:avLst/>
          </a:prstGeom>
        </p:spPr>
        <p:txBody>
          <a:bodyPr lIns="91439" tIns="45719" rIns="91439" bIns="45719"/>
          <a:lstStyle/>
          <a:p>
            <a:endParaRPr/>
          </a:p>
        </p:txBody>
      </p:sp>
      <p:sp>
        <p:nvSpPr>
          <p:cNvPr id="112" name="Title Text"/>
          <p:cNvSpPr txBox="1">
            <a:spLocks noGrp="1"/>
          </p:cNvSpPr>
          <p:nvPr>
            <p:ph type="title"/>
          </p:nvPr>
        </p:nvSpPr>
        <p:spPr>
          <a:xfrm>
            <a:off x="3937000" y="2159000"/>
            <a:ext cx="8255000" cy="4648200"/>
          </a:xfrm>
          <a:prstGeom prst="rect">
            <a:avLst/>
          </a:prstGeom>
        </p:spPr>
        <p:txBody>
          <a:bodyPr lIns="76200" tIns="76200" rIns="76200" bIns="76200" anchor="b"/>
          <a:lstStyle>
            <a:lvl1pPr marL="0" marR="0" defTabSz="812800">
              <a:defRPr sz="9600" b="0">
                <a:solidFill>
                  <a:srgbClr val="FFFFFF"/>
                </a:solidFill>
                <a:uFillTx/>
                <a:latin typeface="+mj-lt"/>
                <a:ea typeface="+mj-ea"/>
                <a:cs typeface="+mj-cs"/>
                <a:sym typeface="Gill Sans"/>
              </a:defRPr>
            </a:lvl1pPr>
          </a:lstStyle>
          <a:p>
            <a:r>
              <a:t>Title Text</a:t>
            </a:r>
          </a:p>
        </p:txBody>
      </p:sp>
      <p:sp>
        <p:nvSpPr>
          <p:cNvPr id="113" name="Body Level One…"/>
          <p:cNvSpPr txBox="1">
            <a:spLocks noGrp="1"/>
          </p:cNvSpPr>
          <p:nvPr>
            <p:ph type="body" sz="quarter" idx="1"/>
          </p:nvPr>
        </p:nvSpPr>
        <p:spPr>
          <a:xfrm>
            <a:off x="3937000" y="6908800"/>
            <a:ext cx="8255000" cy="4648200"/>
          </a:xfrm>
          <a:prstGeom prst="rect">
            <a:avLst/>
          </a:prstGeom>
        </p:spPr>
        <p:txBody>
          <a:bodyPr lIns="76200" tIns="76200" rIns="76200" bIns="76200"/>
          <a:lstStyle>
            <a:lvl1pPr marL="0" marR="0" indent="0" algn="ctr" defTabSz="812800">
              <a:spcBef>
                <a:spcPts val="0"/>
              </a:spcBef>
              <a:buSzTx/>
              <a:buNone/>
              <a:defRPr sz="4400">
                <a:solidFill>
                  <a:srgbClr val="FFFFFF"/>
                </a:solidFill>
                <a:uFillTx/>
                <a:latin typeface="+mj-lt"/>
                <a:ea typeface="+mj-ea"/>
                <a:cs typeface="+mj-cs"/>
                <a:sym typeface="Gill Sans"/>
              </a:defRPr>
            </a:lvl1pPr>
            <a:lvl2pPr marL="0" marR="0" indent="0" algn="ctr" defTabSz="812800">
              <a:spcBef>
                <a:spcPts val="0"/>
              </a:spcBef>
              <a:buSzTx/>
              <a:buNone/>
              <a:defRPr sz="4400">
                <a:solidFill>
                  <a:srgbClr val="FFFFFF"/>
                </a:solidFill>
                <a:uFillTx/>
                <a:latin typeface="+mj-lt"/>
                <a:ea typeface="+mj-ea"/>
                <a:cs typeface="+mj-cs"/>
                <a:sym typeface="Gill Sans"/>
              </a:defRPr>
            </a:lvl2pPr>
            <a:lvl3pPr marL="0" marR="0" indent="0" algn="ctr" defTabSz="812800">
              <a:spcBef>
                <a:spcPts val="0"/>
              </a:spcBef>
              <a:buSzTx/>
              <a:buNone/>
              <a:defRPr sz="4400">
                <a:solidFill>
                  <a:srgbClr val="FFFFFF"/>
                </a:solidFill>
                <a:uFillTx/>
                <a:latin typeface="+mj-lt"/>
                <a:ea typeface="+mj-ea"/>
                <a:cs typeface="+mj-cs"/>
                <a:sym typeface="Gill Sans"/>
              </a:defRPr>
            </a:lvl3pPr>
            <a:lvl4pPr marL="0" marR="0" indent="0" algn="ctr" defTabSz="812800">
              <a:spcBef>
                <a:spcPts val="0"/>
              </a:spcBef>
              <a:buSzTx/>
              <a:buNone/>
              <a:defRPr sz="4400">
                <a:solidFill>
                  <a:srgbClr val="FFFFFF"/>
                </a:solidFill>
                <a:uFillTx/>
                <a:latin typeface="+mj-lt"/>
                <a:ea typeface="+mj-ea"/>
                <a:cs typeface="+mj-cs"/>
                <a:sym typeface="Gill Sans"/>
              </a:defRPr>
            </a:lvl4pPr>
            <a:lvl5pPr marL="0" marR="0" indent="0" algn="ctr" defTabSz="812800">
              <a:spcBef>
                <a:spcPts val="0"/>
              </a:spcBef>
              <a:buSzTx/>
              <a:buNone/>
              <a:defRPr sz="44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xfrm>
            <a:off x="22745700" y="12855575"/>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121" name="Image"/>
          <p:cNvSpPr>
            <a:spLocks noGrp="1"/>
          </p:cNvSpPr>
          <p:nvPr>
            <p:ph type="pic" sz="quarter" idx="21"/>
          </p:nvPr>
        </p:nvSpPr>
        <p:spPr>
          <a:xfrm>
            <a:off x="12903200" y="2159000"/>
            <a:ext cx="6245849" cy="8327798"/>
          </a:xfrm>
          <a:prstGeom prst="rect">
            <a:avLst/>
          </a:prstGeom>
          <a:effectLst>
            <a:reflection stA="50000" endPos="40000" dir="5400000" sy="-100000" algn="bl" rotWithShape="0"/>
          </a:effectLst>
        </p:spPr>
        <p:txBody>
          <a:bodyPr lIns="91439" tIns="45719" rIns="91439" bIns="45719"/>
          <a:lstStyle/>
          <a:p>
            <a:endParaRPr/>
          </a:p>
        </p:txBody>
      </p:sp>
      <p:sp>
        <p:nvSpPr>
          <p:cNvPr id="122" name="Title Text"/>
          <p:cNvSpPr txBox="1">
            <a:spLocks noGrp="1"/>
          </p:cNvSpPr>
          <p:nvPr>
            <p:ph type="title"/>
          </p:nvPr>
        </p:nvSpPr>
        <p:spPr>
          <a:xfrm>
            <a:off x="3937000" y="2159000"/>
            <a:ext cx="8255000" cy="4648200"/>
          </a:xfrm>
          <a:prstGeom prst="rect">
            <a:avLst/>
          </a:prstGeom>
        </p:spPr>
        <p:txBody>
          <a:bodyPr lIns="76200" tIns="76200" rIns="76200" bIns="76200" anchor="b"/>
          <a:lstStyle>
            <a:lvl1pPr marL="0" marR="0" defTabSz="812800">
              <a:defRPr sz="9600" b="0">
                <a:solidFill>
                  <a:srgbClr val="FFFFFF"/>
                </a:solidFill>
                <a:uFillTx/>
                <a:latin typeface="+mj-lt"/>
                <a:ea typeface="+mj-ea"/>
                <a:cs typeface="+mj-cs"/>
                <a:sym typeface="Gill Sans"/>
              </a:defRPr>
            </a:lvl1pPr>
          </a:lstStyle>
          <a:p>
            <a:r>
              <a:t>Title Text</a:t>
            </a:r>
          </a:p>
        </p:txBody>
      </p:sp>
      <p:sp>
        <p:nvSpPr>
          <p:cNvPr id="123" name="Body Level One…"/>
          <p:cNvSpPr txBox="1">
            <a:spLocks noGrp="1"/>
          </p:cNvSpPr>
          <p:nvPr>
            <p:ph type="body" sz="quarter" idx="1"/>
          </p:nvPr>
        </p:nvSpPr>
        <p:spPr>
          <a:xfrm>
            <a:off x="3937000" y="6908800"/>
            <a:ext cx="8255000" cy="4648200"/>
          </a:xfrm>
          <a:prstGeom prst="rect">
            <a:avLst/>
          </a:prstGeom>
        </p:spPr>
        <p:txBody>
          <a:bodyPr lIns="76200" tIns="76200" rIns="76200" bIns="76200"/>
          <a:lstStyle>
            <a:lvl1pPr marL="0" marR="0" indent="0" algn="ctr" defTabSz="812800">
              <a:spcBef>
                <a:spcPts val="0"/>
              </a:spcBef>
              <a:buSzTx/>
              <a:buNone/>
              <a:defRPr sz="4400">
                <a:solidFill>
                  <a:srgbClr val="FFFFFF"/>
                </a:solidFill>
                <a:uFillTx/>
                <a:latin typeface="+mj-lt"/>
                <a:ea typeface="+mj-ea"/>
                <a:cs typeface="+mj-cs"/>
                <a:sym typeface="Gill Sans"/>
              </a:defRPr>
            </a:lvl1pPr>
            <a:lvl2pPr marL="0" marR="0" indent="0" algn="ctr" defTabSz="812800">
              <a:spcBef>
                <a:spcPts val="0"/>
              </a:spcBef>
              <a:buSzTx/>
              <a:buNone/>
              <a:defRPr sz="4400">
                <a:solidFill>
                  <a:srgbClr val="FFFFFF"/>
                </a:solidFill>
                <a:uFillTx/>
                <a:latin typeface="+mj-lt"/>
                <a:ea typeface="+mj-ea"/>
                <a:cs typeface="+mj-cs"/>
                <a:sym typeface="Gill Sans"/>
              </a:defRPr>
            </a:lvl2pPr>
            <a:lvl3pPr marL="0" marR="0" indent="0" algn="ctr" defTabSz="812800">
              <a:spcBef>
                <a:spcPts val="0"/>
              </a:spcBef>
              <a:buSzTx/>
              <a:buNone/>
              <a:defRPr sz="4400">
                <a:solidFill>
                  <a:srgbClr val="FFFFFF"/>
                </a:solidFill>
                <a:uFillTx/>
                <a:latin typeface="+mj-lt"/>
                <a:ea typeface="+mj-ea"/>
                <a:cs typeface="+mj-cs"/>
                <a:sym typeface="Gill Sans"/>
              </a:defRPr>
            </a:lvl3pPr>
            <a:lvl4pPr marL="0" marR="0" indent="0" algn="ctr" defTabSz="812800">
              <a:spcBef>
                <a:spcPts val="0"/>
              </a:spcBef>
              <a:buSzTx/>
              <a:buNone/>
              <a:defRPr sz="4400">
                <a:solidFill>
                  <a:srgbClr val="FFFFFF"/>
                </a:solidFill>
                <a:uFillTx/>
                <a:latin typeface="+mj-lt"/>
                <a:ea typeface="+mj-ea"/>
                <a:cs typeface="+mj-cs"/>
                <a:sym typeface="Gill Sans"/>
              </a:defRPr>
            </a:lvl4pPr>
            <a:lvl5pPr marL="0" marR="0" indent="0" algn="ctr" defTabSz="812800">
              <a:spcBef>
                <a:spcPts val="0"/>
              </a:spcBef>
              <a:buSzTx/>
              <a:buNone/>
              <a:defRPr sz="44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23431500" y="12969875"/>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31" name="Image"/>
          <p:cNvSpPr>
            <a:spLocks noGrp="1"/>
          </p:cNvSpPr>
          <p:nvPr>
            <p:ph type="pic" sz="quarter" idx="21"/>
          </p:nvPr>
        </p:nvSpPr>
        <p:spPr>
          <a:xfrm>
            <a:off x="13004800" y="3886200"/>
            <a:ext cx="6039945" cy="8053259"/>
          </a:xfrm>
          <a:prstGeom prst="rect">
            <a:avLst/>
          </a:prstGeom>
        </p:spPr>
        <p:txBody>
          <a:bodyPr lIns="91439" tIns="45719" rIns="91439" bIns="45719"/>
          <a:lstStyle/>
          <a:p>
            <a:endParaRPr/>
          </a:p>
        </p:txBody>
      </p:sp>
      <p:sp>
        <p:nvSpPr>
          <p:cNvPr id="132" name="Title Text"/>
          <p:cNvSpPr txBox="1">
            <a:spLocks noGrp="1"/>
          </p:cNvSpPr>
          <p:nvPr>
            <p:ph type="title"/>
          </p:nvPr>
        </p:nvSpPr>
        <p:spPr>
          <a:xfrm>
            <a:off x="4826000" y="355600"/>
            <a:ext cx="14732000" cy="3429000"/>
          </a:xfrm>
          <a:prstGeom prst="rect">
            <a:avLst/>
          </a:prstGeom>
        </p:spPr>
        <p:txBody>
          <a:bodyPr lIns="76200" tIns="76200" rIns="76200" bIns="76200"/>
          <a:lstStyle>
            <a:lvl1pPr marL="0" marR="0" defTabSz="812800">
              <a:defRPr sz="11200" b="0">
                <a:solidFill>
                  <a:srgbClr val="FFFFFF"/>
                </a:solidFill>
                <a:uFillTx/>
                <a:latin typeface="+mj-lt"/>
                <a:ea typeface="+mj-ea"/>
                <a:cs typeface="+mj-cs"/>
                <a:sym typeface="Gill Sans"/>
              </a:defRPr>
            </a:lvl1pPr>
          </a:lstStyle>
          <a:p>
            <a:r>
              <a:t>Title Text</a:t>
            </a:r>
          </a:p>
        </p:txBody>
      </p:sp>
      <p:sp>
        <p:nvSpPr>
          <p:cNvPr id="133" name="Body Level One…"/>
          <p:cNvSpPr txBox="1">
            <a:spLocks noGrp="1"/>
          </p:cNvSpPr>
          <p:nvPr>
            <p:ph type="body" sz="quarter" idx="1"/>
          </p:nvPr>
        </p:nvSpPr>
        <p:spPr>
          <a:xfrm>
            <a:off x="4826000" y="3886200"/>
            <a:ext cx="7086600" cy="8051800"/>
          </a:xfrm>
          <a:prstGeom prst="rect">
            <a:avLst/>
          </a:prstGeom>
        </p:spPr>
        <p:txBody>
          <a:bodyPr lIns="76200" tIns="76200" rIns="76200" bIns="76200" anchor="ctr"/>
          <a:lstStyle>
            <a:lvl1pPr marL="1026845" marR="0" indent="-772845" defTabSz="812800">
              <a:spcBef>
                <a:spcPts val="5400"/>
              </a:spcBef>
              <a:buSzPct val="171000"/>
              <a:defRPr sz="4000">
                <a:solidFill>
                  <a:srgbClr val="FFFFFF"/>
                </a:solidFill>
                <a:uFillTx/>
                <a:latin typeface="+mj-lt"/>
                <a:ea typeface="+mj-ea"/>
                <a:cs typeface="+mj-cs"/>
                <a:sym typeface="Gill Sans"/>
              </a:defRPr>
            </a:lvl1pPr>
            <a:lvl2pPr marL="1369745" marR="0" indent="-772845" defTabSz="812800">
              <a:spcBef>
                <a:spcPts val="5400"/>
              </a:spcBef>
              <a:buSzPct val="171000"/>
              <a:buChar char="•"/>
              <a:defRPr sz="4000">
                <a:solidFill>
                  <a:srgbClr val="FFFFFF"/>
                </a:solidFill>
                <a:uFillTx/>
                <a:latin typeface="+mj-lt"/>
                <a:ea typeface="+mj-ea"/>
                <a:cs typeface="+mj-cs"/>
                <a:sym typeface="Gill Sans"/>
              </a:defRPr>
            </a:lvl2pPr>
            <a:lvl3pPr marL="1712645" marR="0" indent="-772845" defTabSz="812800">
              <a:spcBef>
                <a:spcPts val="5400"/>
              </a:spcBef>
              <a:buSzPct val="171000"/>
              <a:defRPr>
                <a:solidFill>
                  <a:srgbClr val="FFFFFF"/>
                </a:solidFill>
                <a:uFillTx/>
                <a:latin typeface="+mj-lt"/>
                <a:ea typeface="+mj-ea"/>
                <a:cs typeface="+mj-cs"/>
                <a:sym typeface="Gill Sans"/>
              </a:defRPr>
            </a:lvl3pPr>
            <a:lvl4pPr marL="2068245" marR="0" indent="-772845" defTabSz="812800">
              <a:spcBef>
                <a:spcPts val="5400"/>
              </a:spcBef>
              <a:buSzPct val="171000"/>
              <a:buChar char="•"/>
              <a:defRPr>
                <a:solidFill>
                  <a:srgbClr val="FFFFFF"/>
                </a:solidFill>
                <a:uFillTx/>
                <a:latin typeface="+mj-lt"/>
                <a:ea typeface="+mj-ea"/>
                <a:cs typeface="+mj-cs"/>
                <a:sym typeface="Gill Sans"/>
              </a:defRPr>
            </a:lvl4pPr>
            <a:lvl5pPr marL="2411145" marR="0" indent="-772845" defTabSz="812800">
              <a:spcBef>
                <a:spcPts val="5400"/>
              </a:spcBef>
              <a:buSzPct val="171000"/>
              <a:buChar char="•"/>
              <a:defRPr>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22974300" y="12969875"/>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41" name="Title Text"/>
          <p:cNvSpPr txBox="1">
            <a:spLocks noGrp="1"/>
          </p:cNvSpPr>
          <p:nvPr>
            <p:ph type="title"/>
          </p:nvPr>
        </p:nvSpPr>
        <p:spPr>
          <a:xfrm>
            <a:off x="4826000" y="355600"/>
            <a:ext cx="14732000" cy="3429000"/>
          </a:xfrm>
          <a:prstGeom prst="rect">
            <a:avLst/>
          </a:prstGeom>
        </p:spPr>
        <p:txBody>
          <a:bodyPr lIns="76200" tIns="76200" rIns="76200" bIns="76200"/>
          <a:lstStyle>
            <a:lvl1pPr marL="0" marR="0" defTabSz="812800">
              <a:defRPr sz="11200" b="0">
                <a:solidFill>
                  <a:srgbClr val="FFFFFF"/>
                </a:solidFill>
                <a:uFillTx/>
                <a:latin typeface="+mj-lt"/>
                <a:ea typeface="+mj-ea"/>
                <a:cs typeface="+mj-cs"/>
                <a:sym typeface="Gill Sans"/>
              </a:defRPr>
            </a:lvl1pPr>
          </a:lstStyle>
          <a:p>
            <a:r>
              <a:t>Title Text</a:t>
            </a:r>
          </a:p>
        </p:txBody>
      </p:sp>
      <p:sp>
        <p:nvSpPr>
          <p:cNvPr id="142" name="Body Level One…"/>
          <p:cNvSpPr txBox="1">
            <a:spLocks noGrp="1"/>
          </p:cNvSpPr>
          <p:nvPr>
            <p:ph type="body" sz="quarter" idx="1"/>
          </p:nvPr>
        </p:nvSpPr>
        <p:spPr>
          <a:xfrm>
            <a:off x="4826000" y="3886200"/>
            <a:ext cx="7086600" cy="8051800"/>
          </a:xfrm>
          <a:prstGeom prst="rect">
            <a:avLst/>
          </a:prstGeom>
        </p:spPr>
        <p:txBody>
          <a:bodyPr lIns="76200" tIns="76200" rIns="76200" bIns="76200" anchor="ctr"/>
          <a:lstStyle>
            <a:lvl1pPr marL="1026845" marR="0" indent="-772845" defTabSz="812800">
              <a:spcBef>
                <a:spcPts val="5400"/>
              </a:spcBef>
              <a:buSzPct val="171000"/>
              <a:defRPr sz="4000">
                <a:solidFill>
                  <a:srgbClr val="FFFFFF"/>
                </a:solidFill>
                <a:uFillTx/>
                <a:latin typeface="+mj-lt"/>
                <a:ea typeface="+mj-ea"/>
                <a:cs typeface="+mj-cs"/>
                <a:sym typeface="Gill Sans"/>
              </a:defRPr>
            </a:lvl1pPr>
            <a:lvl2pPr marL="1369745" marR="0" indent="-772845" defTabSz="812800">
              <a:spcBef>
                <a:spcPts val="5400"/>
              </a:spcBef>
              <a:buSzPct val="171000"/>
              <a:buChar char="•"/>
              <a:defRPr sz="4000">
                <a:solidFill>
                  <a:srgbClr val="FFFFFF"/>
                </a:solidFill>
                <a:uFillTx/>
                <a:latin typeface="+mj-lt"/>
                <a:ea typeface="+mj-ea"/>
                <a:cs typeface="+mj-cs"/>
                <a:sym typeface="Gill Sans"/>
              </a:defRPr>
            </a:lvl2pPr>
            <a:lvl3pPr marL="1712645" marR="0" indent="-772845" defTabSz="812800">
              <a:spcBef>
                <a:spcPts val="5400"/>
              </a:spcBef>
              <a:buSzPct val="171000"/>
              <a:defRPr>
                <a:solidFill>
                  <a:srgbClr val="FFFFFF"/>
                </a:solidFill>
                <a:uFillTx/>
                <a:latin typeface="+mj-lt"/>
                <a:ea typeface="+mj-ea"/>
                <a:cs typeface="+mj-cs"/>
                <a:sym typeface="Gill Sans"/>
              </a:defRPr>
            </a:lvl3pPr>
            <a:lvl4pPr marL="2068245" marR="0" indent="-772845" defTabSz="812800">
              <a:spcBef>
                <a:spcPts val="5400"/>
              </a:spcBef>
              <a:buSzPct val="171000"/>
              <a:buChar char="•"/>
              <a:defRPr>
                <a:solidFill>
                  <a:srgbClr val="FFFFFF"/>
                </a:solidFill>
                <a:uFillTx/>
                <a:latin typeface="+mj-lt"/>
                <a:ea typeface="+mj-ea"/>
                <a:cs typeface="+mj-cs"/>
                <a:sym typeface="Gill Sans"/>
              </a:defRPr>
            </a:lvl4pPr>
            <a:lvl5pPr marL="2411145" marR="0" indent="-772845" defTabSz="812800">
              <a:spcBef>
                <a:spcPts val="5400"/>
              </a:spcBef>
              <a:buSzPct val="171000"/>
              <a:buChar char="•"/>
              <a:defRPr>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345775" y="12941300"/>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50" name="Title Text"/>
          <p:cNvSpPr txBox="1">
            <a:spLocks noGrp="1"/>
          </p:cNvSpPr>
          <p:nvPr>
            <p:ph type="title"/>
          </p:nvPr>
        </p:nvSpPr>
        <p:spPr>
          <a:xfrm>
            <a:off x="4826000" y="355600"/>
            <a:ext cx="14732000" cy="3429000"/>
          </a:xfrm>
          <a:prstGeom prst="rect">
            <a:avLst/>
          </a:prstGeom>
        </p:spPr>
        <p:txBody>
          <a:bodyPr lIns="76200" tIns="76200" rIns="76200" bIns="76200"/>
          <a:lstStyle>
            <a:lvl1pPr marL="0" marR="0" defTabSz="812800">
              <a:defRPr sz="11200" b="0">
                <a:solidFill>
                  <a:srgbClr val="FFFFFF"/>
                </a:solidFill>
                <a:uFillTx/>
                <a:latin typeface="+mj-lt"/>
                <a:ea typeface="+mj-ea"/>
                <a:cs typeface="+mj-cs"/>
                <a:sym typeface="Gill Sans"/>
              </a:defRPr>
            </a:lvl1pPr>
          </a:lstStyle>
          <a:p>
            <a:r>
              <a:t>Title Text</a:t>
            </a:r>
          </a:p>
        </p:txBody>
      </p:sp>
      <p:sp>
        <p:nvSpPr>
          <p:cNvPr id="151" name="Body Level One…"/>
          <p:cNvSpPr txBox="1">
            <a:spLocks noGrp="1"/>
          </p:cNvSpPr>
          <p:nvPr>
            <p:ph type="body" sz="quarter" idx="1"/>
          </p:nvPr>
        </p:nvSpPr>
        <p:spPr>
          <a:xfrm>
            <a:off x="13970000" y="3886200"/>
            <a:ext cx="5588000" cy="8051800"/>
          </a:xfrm>
          <a:prstGeom prst="rect">
            <a:avLst/>
          </a:prstGeom>
        </p:spPr>
        <p:txBody>
          <a:bodyPr lIns="76200" tIns="76200" rIns="76200" bIns="76200" anchor="ctr"/>
          <a:lstStyle>
            <a:lvl1pPr marL="1026845" marR="0" indent="-772845" defTabSz="812800">
              <a:spcBef>
                <a:spcPts val="5400"/>
              </a:spcBef>
              <a:buSzPct val="171000"/>
              <a:defRPr sz="4000">
                <a:solidFill>
                  <a:srgbClr val="FFFFFF"/>
                </a:solidFill>
                <a:uFillTx/>
                <a:latin typeface="+mj-lt"/>
                <a:ea typeface="+mj-ea"/>
                <a:cs typeface="+mj-cs"/>
                <a:sym typeface="Gill Sans"/>
              </a:defRPr>
            </a:lvl1pPr>
            <a:lvl2pPr marL="1369745" marR="0" indent="-772845" defTabSz="812800">
              <a:spcBef>
                <a:spcPts val="5400"/>
              </a:spcBef>
              <a:buSzPct val="171000"/>
              <a:buChar char="•"/>
              <a:defRPr sz="4000">
                <a:solidFill>
                  <a:srgbClr val="FFFFFF"/>
                </a:solidFill>
                <a:uFillTx/>
                <a:latin typeface="+mj-lt"/>
                <a:ea typeface="+mj-ea"/>
                <a:cs typeface="+mj-cs"/>
                <a:sym typeface="Gill Sans"/>
              </a:defRPr>
            </a:lvl2pPr>
            <a:lvl3pPr marL="1712645" marR="0" indent="-772845" defTabSz="812800">
              <a:spcBef>
                <a:spcPts val="5400"/>
              </a:spcBef>
              <a:buSzPct val="171000"/>
              <a:defRPr>
                <a:solidFill>
                  <a:srgbClr val="FFFFFF"/>
                </a:solidFill>
                <a:uFillTx/>
                <a:latin typeface="+mj-lt"/>
                <a:ea typeface="+mj-ea"/>
                <a:cs typeface="+mj-cs"/>
                <a:sym typeface="Gill Sans"/>
              </a:defRPr>
            </a:lvl3pPr>
            <a:lvl4pPr marL="2068245" marR="0" indent="-772845" defTabSz="812800">
              <a:spcBef>
                <a:spcPts val="5400"/>
              </a:spcBef>
              <a:buSzPct val="171000"/>
              <a:buChar char="•"/>
              <a:defRPr>
                <a:solidFill>
                  <a:srgbClr val="FFFFFF"/>
                </a:solidFill>
                <a:uFillTx/>
                <a:latin typeface="+mj-lt"/>
                <a:ea typeface="+mj-ea"/>
                <a:cs typeface="+mj-cs"/>
                <a:sym typeface="Gill Sans"/>
              </a:defRPr>
            </a:lvl4pPr>
            <a:lvl5pPr marL="2411145" marR="0" indent="-772845" defTabSz="812800">
              <a:spcBef>
                <a:spcPts val="5400"/>
              </a:spcBef>
              <a:buSzPct val="171000"/>
              <a:buChar char="•"/>
              <a:defRPr>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2" name="Slide Number"/>
          <p:cNvSpPr txBox="1">
            <a:spLocks noGrp="1"/>
          </p:cNvSpPr>
          <p:nvPr>
            <p:ph type="sldNum" sz="quarter" idx="2"/>
          </p:nvPr>
        </p:nvSpPr>
        <p:spPr>
          <a:xfrm>
            <a:off x="23345775" y="12941300"/>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60" name="Slide Number"/>
          <p:cNvSpPr txBox="1">
            <a:spLocks noGrp="1"/>
          </p:cNvSpPr>
          <p:nvPr>
            <p:ph type="sldNum" sz="quarter" idx="2"/>
          </p:nvPr>
        </p:nvSpPr>
        <p:spPr>
          <a:xfrm>
            <a:off x="23576557" y="12928600"/>
            <a:ext cx="474069" cy="520701"/>
          </a:xfrm>
          <a:prstGeom prst="rect">
            <a:avLst/>
          </a:prstGeom>
          <a:ln cap="rnd">
            <a:round/>
          </a:ln>
        </p:spPr>
        <p:txBody>
          <a:bodyPr lIns="76200" tIns="76200" rIns="76200" bIns="76200" anchor="ctr"/>
          <a:lstStyle>
            <a:lvl1pPr algn="r">
              <a:defRPr sz="24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471DC-9234-7B49-8010-0B2D65F78A6D}" type="datetime1">
              <a:rPr lang="en-US" smtClean="0"/>
              <a:t>12/18/25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1077535" y="12985753"/>
            <a:ext cx="923330" cy="943848"/>
          </a:xfrm>
        </p:spPr>
        <p:txBody>
          <a:bodyPr/>
          <a:lstStyle/>
          <a:p>
            <a:fld id="{1B9BAA04-AEB2-8147-AF42-90F4B815825D}" type="slidenum">
              <a:rPr lang="en-US" smtClean="0"/>
              <a:pPr/>
              <a:t>‹#›</a:t>
            </a:fld>
            <a:endParaRPr lang="en-US"/>
          </a:p>
        </p:txBody>
      </p:sp>
    </p:spTree>
    <p:extLst>
      <p:ext uri="{BB962C8B-B14F-4D97-AF65-F5344CB8AC3E}">
        <p14:creationId xmlns:p14="http://schemas.microsoft.com/office/powerpoint/2010/main" val="368459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5F5B00-0211-6449-99B3-957F7B3A9C75}" type="datetime1">
              <a:rPr lang="en-US" smtClean="0"/>
              <a:t>12/18/25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23260203" y="12789396"/>
            <a:ext cx="923330" cy="943848"/>
          </a:xfrm>
        </p:spPr>
        <p:txBody>
          <a:bodyPr/>
          <a:lstStyle/>
          <a:p>
            <a:fld id="{1B9BAA04-AEB2-8147-AF42-90F4B815825D}" type="slidenum">
              <a:rPr lang="en-US" smtClean="0"/>
              <a:pPr/>
              <a:t>‹#›</a:t>
            </a:fld>
            <a:endParaRPr lang="en-US"/>
          </a:p>
        </p:txBody>
      </p:sp>
    </p:spTree>
    <p:extLst>
      <p:ext uri="{BB962C8B-B14F-4D97-AF65-F5344CB8AC3E}">
        <p14:creationId xmlns:p14="http://schemas.microsoft.com/office/powerpoint/2010/main" val="3163349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 y="0"/>
            <a:ext cx="22361912" cy="1981200"/>
          </a:xfrm>
        </p:spPr>
        <p:txBody>
          <a:bodyPr/>
          <a:lstStyle/>
          <a:p>
            <a:r>
              <a:rPr lang="en-US"/>
              <a:t>Click to edit Master title style</a:t>
            </a:r>
          </a:p>
        </p:txBody>
      </p:sp>
      <p:sp>
        <p:nvSpPr>
          <p:cNvPr id="3" name="Content Placeholder 2"/>
          <p:cNvSpPr>
            <a:spLocks noGrp="1"/>
          </p:cNvSpPr>
          <p:nvPr>
            <p:ph sz="quarter" idx="1"/>
          </p:nvPr>
        </p:nvSpPr>
        <p:spPr>
          <a:xfrm>
            <a:off x="1828800" y="3962400"/>
            <a:ext cx="1016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395200" y="3962400"/>
            <a:ext cx="1016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828800" y="8229600"/>
            <a:ext cx="1016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12395200" y="8229600"/>
            <a:ext cx="1016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1BAD90-9505-1D06-306F-3601CC19A8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C7FF097-68EE-4E5F-F838-903AB0CF2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6734AD4-BD02-F181-A4F5-EDFD2775CE04}"/>
              </a:ext>
            </a:extLst>
          </p:cNvPr>
          <p:cNvSpPr>
            <a:spLocks noGrp="1" noChangeArrowheads="1"/>
          </p:cNvSpPr>
          <p:nvPr>
            <p:ph type="sldNum" sz="quarter" idx="12"/>
          </p:nvPr>
        </p:nvSpPr>
        <p:spPr>
          <a:xfrm>
            <a:off x="21007657" y="12850294"/>
            <a:ext cx="923330" cy="943848"/>
          </a:xfrm>
          <a:ln/>
        </p:spPr>
        <p:txBody>
          <a:bodyPr/>
          <a:lstStyle>
            <a:lvl1pPr>
              <a:defRPr/>
            </a:lvl1pPr>
          </a:lstStyle>
          <a:p>
            <a:pPr>
              <a:defRPr/>
            </a:pPr>
            <a:fld id="{33183DCD-636E-C741-B75B-F7117B2ABE8D}" type="slidenum">
              <a:rPr lang="en-US" altLang="en-US"/>
              <a:pPr>
                <a:defRPr/>
              </a:pPr>
              <a:t>‹#›</a:t>
            </a:fld>
            <a:endParaRPr lang="en-US" altLang="en-US"/>
          </a:p>
        </p:txBody>
      </p:sp>
    </p:spTree>
    <p:extLst>
      <p:ext uri="{BB962C8B-B14F-4D97-AF65-F5344CB8AC3E}">
        <p14:creationId xmlns:p14="http://schemas.microsoft.com/office/powerpoint/2010/main" val="213640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26" name="Title Text"/>
          <p:cNvSpPr txBox="1">
            <a:spLocks noGrp="1"/>
          </p:cNvSpPr>
          <p:nvPr>
            <p:ph type="title"/>
          </p:nvPr>
        </p:nvSpPr>
        <p:spPr>
          <a:xfrm>
            <a:off x="5029200" y="152400"/>
            <a:ext cx="14224000" cy="1600200"/>
          </a:xfrm>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5" name="Title Text"/>
          <p:cNvSpPr txBox="1">
            <a:spLocks noGrp="1"/>
          </p:cNvSpPr>
          <p:nvPr>
            <p:ph type="title"/>
          </p:nvPr>
        </p:nvSpPr>
        <p:spPr>
          <a:xfrm>
            <a:off x="4826000" y="2311400"/>
            <a:ext cx="14732000" cy="4648200"/>
          </a:xfrm>
          <a:prstGeom prst="rect">
            <a:avLst/>
          </a:prstGeom>
        </p:spPr>
        <p:txBody>
          <a:bodyPr lIns="76200" tIns="76200" rIns="76200" bIns="76200" anchor="b"/>
          <a:lstStyle>
            <a:lvl1pPr marL="0" marR="0" defTabSz="812800">
              <a:defRPr sz="11200" b="0">
                <a:solidFill>
                  <a:srgbClr val="FFFFFF"/>
                </a:solidFill>
                <a:uFillTx/>
                <a:latin typeface="+mj-lt"/>
                <a:ea typeface="+mj-ea"/>
                <a:cs typeface="+mj-cs"/>
                <a:sym typeface="Gill Sans"/>
              </a:defRPr>
            </a:lvl1pPr>
          </a:lstStyle>
          <a:p>
            <a:r>
              <a:t>Title Text</a:t>
            </a:r>
          </a:p>
        </p:txBody>
      </p:sp>
      <p:sp>
        <p:nvSpPr>
          <p:cNvPr id="36" name="Body Level One…"/>
          <p:cNvSpPr txBox="1">
            <a:spLocks noGrp="1"/>
          </p:cNvSpPr>
          <p:nvPr>
            <p:ph type="body" sz="quarter" idx="1"/>
          </p:nvPr>
        </p:nvSpPr>
        <p:spPr>
          <a:xfrm>
            <a:off x="4826000" y="7061200"/>
            <a:ext cx="14732000" cy="1600200"/>
          </a:xfrm>
          <a:prstGeom prst="rect">
            <a:avLst/>
          </a:prstGeom>
        </p:spPr>
        <p:txBody>
          <a:bodyPr lIns="76200" tIns="76200" rIns="76200" bIns="76200"/>
          <a:lstStyle>
            <a:lvl1pPr marL="0" marR="0" indent="0" algn="ctr" defTabSz="812800">
              <a:spcBef>
                <a:spcPts val="0"/>
              </a:spcBef>
              <a:buSzTx/>
              <a:buNone/>
              <a:defRPr>
                <a:solidFill>
                  <a:srgbClr val="FFFFFF"/>
                </a:solidFill>
                <a:uFillTx/>
                <a:latin typeface="+mj-lt"/>
                <a:ea typeface="+mj-ea"/>
                <a:cs typeface="+mj-cs"/>
                <a:sym typeface="Gill Sans"/>
              </a:defRPr>
            </a:lvl1pPr>
            <a:lvl2pPr marL="0" marR="0" indent="0" algn="ctr" defTabSz="812800">
              <a:spcBef>
                <a:spcPts val="0"/>
              </a:spcBef>
              <a:buSzTx/>
              <a:buNone/>
              <a:defRPr>
                <a:solidFill>
                  <a:srgbClr val="FFFFFF"/>
                </a:solidFill>
                <a:uFillTx/>
                <a:latin typeface="+mj-lt"/>
                <a:ea typeface="+mj-ea"/>
                <a:cs typeface="+mj-cs"/>
                <a:sym typeface="Gill Sans"/>
              </a:defRPr>
            </a:lvl2pPr>
            <a:lvl3pPr marL="0" marR="0" indent="0" algn="ctr" defTabSz="812800">
              <a:spcBef>
                <a:spcPts val="0"/>
              </a:spcBef>
              <a:buSzTx/>
              <a:buNone/>
              <a:defRPr sz="4800">
                <a:solidFill>
                  <a:srgbClr val="FFFFFF"/>
                </a:solidFill>
                <a:uFillTx/>
                <a:latin typeface="+mj-lt"/>
                <a:ea typeface="+mj-ea"/>
                <a:cs typeface="+mj-cs"/>
                <a:sym typeface="Gill Sans"/>
              </a:defRPr>
            </a:lvl3pPr>
            <a:lvl4pPr marL="0" marR="0" indent="0" algn="ctr" defTabSz="812800">
              <a:spcBef>
                <a:spcPts val="0"/>
              </a:spcBef>
              <a:buSzTx/>
              <a:buNone/>
              <a:defRPr sz="4800">
                <a:solidFill>
                  <a:srgbClr val="FFFFFF"/>
                </a:solidFill>
                <a:uFillTx/>
                <a:latin typeface="+mj-lt"/>
                <a:ea typeface="+mj-ea"/>
                <a:cs typeface="+mj-cs"/>
                <a:sym typeface="Gill Sans"/>
              </a:defRPr>
            </a:lvl4pPr>
            <a:lvl5pPr marL="0" marR="0" indent="0" algn="ctr" defTabSz="812800">
              <a:spcBef>
                <a:spcPts val="0"/>
              </a:spcBef>
              <a:buSzTx/>
              <a:buNone/>
              <a:defRPr sz="48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xfrm>
            <a:off x="23431500" y="12941300"/>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53" name="Title Text"/>
          <p:cNvSpPr txBox="1">
            <a:spLocks noGrp="1"/>
          </p:cNvSpPr>
          <p:nvPr>
            <p:ph type="title"/>
          </p:nvPr>
        </p:nvSpPr>
        <p:spPr>
          <a:xfrm>
            <a:off x="4826000" y="355600"/>
            <a:ext cx="14732000" cy="3429000"/>
          </a:xfrm>
          <a:prstGeom prst="rect">
            <a:avLst/>
          </a:prstGeom>
        </p:spPr>
        <p:txBody>
          <a:bodyPr lIns="76200" tIns="76200" rIns="76200" bIns="76200"/>
          <a:lstStyle>
            <a:lvl1pPr marL="0" marR="0" defTabSz="812800">
              <a:defRPr sz="11200" b="0">
                <a:solidFill>
                  <a:srgbClr val="FFFFFF"/>
                </a:solidFill>
                <a:uFillTx/>
                <a:latin typeface="+mj-lt"/>
                <a:ea typeface="+mj-ea"/>
                <a:cs typeface="+mj-cs"/>
                <a:sym typeface="Gill Sans"/>
              </a:defRPr>
            </a:lvl1pPr>
          </a:lstStyle>
          <a:p>
            <a:r>
              <a:t>Title Text</a:t>
            </a:r>
          </a:p>
        </p:txBody>
      </p:sp>
      <p:sp>
        <p:nvSpPr>
          <p:cNvPr id="54" name="Body Level One…"/>
          <p:cNvSpPr txBox="1">
            <a:spLocks noGrp="1"/>
          </p:cNvSpPr>
          <p:nvPr>
            <p:ph type="body" sz="half" idx="1"/>
          </p:nvPr>
        </p:nvSpPr>
        <p:spPr>
          <a:xfrm>
            <a:off x="4826000" y="3886200"/>
            <a:ext cx="14732000" cy="8051800"/>
          </a:xfrm>
          <a:prstGeom prst="rect">
            <a:avLst/>
          </a:prstGeom>
        </p:spPr>
        <p:txBody>
          <a:bodyPr lIns="76200" tIns="76200" rIns="76200" bIns="76200" numCol="2" spcCol="736600"/>
          <a:lstStyle>
            <a:lvl1pPr marL="1026845" marR="0" indent="-772845" defTabSz="812800">
              <a:spcBef>
                <a:spcPts val="5400"/>
              </a:spcBef>
              <a:buSzPct val="171000"/>
              <a:defRPr sz="4000">
                <a:solidFill>
                  <a:srgbClr val="FFFFFF"/>
                </a:solidFill>
                <a:uFillTx/>
                <a:latin typeface="+mj-lt"/>
                <a:ea typeface="+mj-ea"/>
                <a:cs typeface="+mj-cs"/>
                <a:sym typeface="Gill Sans"/>
              </a:defRPr>
            </a:lvl1pPr>
            <a:lvl2pPr marL="1369745" marR="0" indent="-772845" defTabSz="812800">
              <a:spcBef>
                <a:spcPts val="5400"/>
              </a:spcBef>
              <a:buSzPct val="171000"/>
              <a:buChar char="•"/>
              <a:defRPr sz="4000">
                <a:solidFill>
                  <a:srgbClr val="FFFFFF"/>
                </a:solidFill>
                <a:uFillTx/>
                <a:latin typeface="+mj-lt"/>
                <a:ea typeface="+mj-ea"/>
                <a:cs typeface="+mj-cs"/>
                <a:sym typeface="Gill Sans"/>
              </a:defRPr>
            </a:lvl2pPr>
            <a:lvl3pPr marL="1712645" marR="0" indent="-772845" defTabSz="812800">
              <a:spcBef>
                <a:spcPts val="5400"/>
              </a:spcBef>
              <a:buSzPct val="171000"/>
              <a:defRPr>
                <a:solidFill>
                  <a:srgbClr val="FFFFFF"/>
                </a:solidFill>
                <a:uFillTx/>
                <a:latin typeface="+mj-lt"/>
                <a:ea typeface="+mj-ea"/>
                <a:cs typeface="+mj-cs"/>
                <a:sym typeface="Gill Sans"/>
              </a:defRPr>
            </a:lvl3pPr>
            <a:lvl4pPr marL="2068245" marR="0" indent="-772845" defTabSz="812800">
              <a:spcBef>
                <a:spcPts val="5400"/>
              </a:spcBef>
              <a:buSzPct val="171000"/>
              <a:buChar char="•"/>
              <a:defRPr>
                <a:solidFill>
                  <a:srgbClr val="FFFFFF"/>
                </a:solidFill>
                <a:uFillTx/>
                <a:latin typeface="+mj-lt"/>
                <a:ea typeface="+mj-ea"/>
                <a:cs typeface="+mj-cs"/>
                <a:sym typeface="Gill Sans"/>
              </a:defRPr>
            </a:lvl4pPr>
            <a:lvl5pPr marL="2411145" marR="0" indent="-772845" defTabSz="812800">
              <a:spcBef>
                <a:spcPts val="5400"/>
              </a:spcBef>
              <a:buSzPct val="171000"/>
              <a:buChar char="•"/>
              <a:defRPr>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23117175" y="12884150"/>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2" name="Body Level One…"/>
          <p:cNvSpPr txBox="1">
            <a:spLocks noGrp="1"/>
          </p:cNvSpPr>
          <p:nvPr>
            <p:ph type="body" idx="1"/>
          </p:nvPr>
        </p:nvSpPr>
        <p:spPr>
          <a:xfrm>
            <a:off x="4826000" y="1778000"/>
            <a:ext cx="14732000" cy="10160000"/>
          </a:xfrm>
          <a:prstGeom prst="rect">
            <a:avLst/>
          </a:prstGeom>
        </p:spPr>
        <p:txBody>
          <a:bodyPr lIns="76200" tIns="76200" rIns="76200" bIns="76200" anchor="ctr"/>
          <a:lstStyle>
            <a:lvl1pPr marL="1143000" marR="0" indent="-889000" defTabSz="812800">
              <a:spcBef>
                <a:spcPts val="6600"/>
              </a:spcBef>
              <a:buSzPct val="171000"/>
              <a:defRPr sz="5600">
                <a:solidFill>
                  <a:srgbClr val="FFFFFF"/>
                </a:solidFill>
                <a:uFillTx/>
                <a:latin typeface="+mj-lt"/>
                <a:ea typeface="+mj-ea"/>
                <a:cs typeface="+mj-cs"/>
                <a:sym typeface="Gill Sans"/>
              </a:defRPr>
            </a:lvl1pPr>
            <a:lvl2pPr marL="1485900" marR="0" indent="-889000" defTabSz="812800">
              <a:spcBef>
                <a:spcPts val="6600"/>
              </a:spcBef>
              <a:buSzPct val="171000"/>
              <a:buChar char="•"/>
              <a:defRPr sz="5600">
                <a:solidFill>
                  <a:srgbClr val="FFFFFF"/>
                </a:solidFill>
                <a:uFillTx/>
                <a:latin typeface="+mj-lt"/>
                <a:ea typeface="+mj-ea"/>
                <a:cs typeface="+mj-cs"/>
                <a:sym typeface="Gill Sans"/>
              </a:defRPr>
            </a:lvl2pPr>
            <a:lvl3pPr marL="1828800" marR="0" indent="-889000" defTabSz="812800">
              <a:spcBef>
                <a:spcPts val="6600"/>
              </a:spcBef>
              <a:buSzPct val="171000"/>
              <a:defRPr sz="5600">
                <a:solidFill>
                  <a:srgbClr val="FFFFFF"/>
                </a:solidFill>
                <a:uFillTx/>
                <a:latin typeface="+mj-lt"/>
                <a:ea typeface="+mj-ea"/>
                <a:cs typeface="+mj-cs"/>
                <a:sym typeface="Gill Sans"/>
              </a:defRPr>
            </a:lvl3pPr>
            <a:lvl4pPr marL="2184400" marR="0" indent="-889000" defTabSz="812800">
              <a:spcBef>
                <a:spcPts val="6600"/>
              </a:spcBef>
              <a:buSzPct val="171000"/>
              <a:buChar char="•"/>
              <a:defRPr sz="5600">
                <a:solidFill>
                  <a:srgbClr val="FFFFFF"/>
                </a:solidFill>
                <a:uFillTx/>
                <a:latin typeface="+mj-lt"/>
                <a:ea typeface="+mj-ea"/>
                <a:cs typeface="+mj-cs"/>
                <a:sym typeface="Gill Sans"/>
              </a:defRPr>
            </a:lvl4pPr>
            <a:lvl5pPr marL="2527300" marR="0" indent="-889000" defTabSz="812800">
              <a:spcBef>
                <a:spcPts val="6600"/>
              </a:spcBef>
              <a:buSzPct val="171000"/>
              <a:buChar char="•"/>
              <a:defRPr sz="5600">
                <a:solidFill>
                  <a:srgbClr val="FFFFFF"/>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xfrm>
            <a:off x="23031450" y="12969875"/>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xfrm>
            <a:off x="23031450" y="12884150"/>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77" name="Title Text"/>
          <p:cNvSpPr txBox="1">
            <a:spLocks noGrp="1"/>
          </p:cNvSpPr>
          <p:nvPr>
            <p:ph type="title"/>
          </p:nvPr>
        </p:nvSpPr>
        <p:spPr>
          <a:xfrm>
            <a:off x="4826000" y="355600"/>
            <a:ext cx="14732000" cy="3429000"/>
          </a:xfrm>
          <a:prstGeom prst="rect">
            <a:avLst/>
          </a:prstGeom>
        </p:spPr>
        <p:txBody>
          <a:bodyPr lIns="76200" tIns="76200" rIns="76200" bIns="76200"/>
          <a:lstStyle>
            <a:lvl1pPr marL="0" marR="0" defTabSz="812800">
              <a:defRPr sz="11200" b="0">
                <a:solidFill>
                  <a:srgbClr val="FFFFFF"/>
                </a:solidFill>
                <a:uFillTx/>
                <a:latin typeface="+mj-lt"/>
                <a:ea typeface="+mj-ea"/>
                <a:cs typeface="+mj-cs"/>
                <a:sym typeface="Gill Sans"/>
              </a:defRPr>
            </a:lvl1pPr>
          </a:lstStyle>
          <a:p>
            <a:r>
              <a:t>Title Text</a:t>
            </a:r>
          </a:p>
        </p:txBody>
      </p:sp>
      <p:sp>
        <p:nvSpPr>
          <p:cNvPr id="78" name="Slide Number"/>
          <p:cNvSpPr txBox="1">
            <a:spLocks noGrp="1"/>
          </p:cNvSpPr>
          <p:nvPr>
            <p:ph type="sldNum" sz="quarter" idx="2"/>
          </p:nvPr>
        </p:nvSpPr>
        <p:spPr>
          <a:xfrm>
            <a:off x="22888575" y="12941300"/>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85" name="Title Text"/>
          <p:cNvSpPr txBox="1">
            <a:spLocks noGrp="1"/>
          </p:cNvSpPr>
          <p:nvPr>
            <p:ph type="title"/>
          </p:nvPr>
        </p:nvSpPr>
        <p:spPr>
          <a:xfrm>
            <a:off x="4826000" y="4191000"/>
            <a:ext cx="14732000" cy="5359400"/>
          </a:xfrm>
          <a:prstGeom prst="rect">
            <a:avLst/>
          </a:prstGeom>
        </p:spPr>
        <p:txBody>
          <a:bodyPr lIns="76200" tIns="76200" rIns="76200" bIns="76200"/>
          <a:lstStyle>
            <a:lvl1pPr marL="0" marR="0" defTabSz="812800">
              <a:defRPr sz="11200" b="0">
                <a:solidFill>
                  <a:srgbClr val="FFFFFF"/>
                </a:solidFill>
                <a:uFillTx/>
                <a:latin typeface="+mj-lt"/>
                <a:ea typeface="+mj-ea"/>
                <a:cs typeface="+mj-cs"/>
                <a:sym typeface="Gill Sans"/>
              </a:defRPr>
            </a:lvl1pPr>
          </a:lstStyle>
          <a:p>
            <a:r>
              <a:t>Title Text</a:t>
            </a:r>
          </a:p>
        </p:txBody>
      </p:sp>
      <p:sp>
        <p:nvSpPr>
          <p:cNvPr id="86" name="Slide Number"/>
          <p:cNvSpPr txBox="1">
            <a:spLocks noGrp="1"/>
          </p:cNvSpPr>
          <p:nvPr>
            <p:ph type="sldNum" sz="quarter" idx="2"/>
          </p:nvPr>
        </p:nvSpPr>
        <p:spPr>
          <a:xfrm>
            <a:off x="22774275" y="12941300"/>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102" name="Image"/>
          <p:cNvSpPr>
            <a:spLocks noGrp="1"/>
          </p:cNvSpPr>
          <p:nvPr>
            <p:ph type="pic" sz="half" idx="21"/>
          </p:nvPr>
        </p:nvSpPr>
        <p:spPr>
          <a:xfrm>
            <a:off x="6632975" y="939800"/>
            <a:ext cx="11092649" cy="8319487"/>
          </a:xfrm>
          <a:prstGeom prst="rect">
            <a:avLst/>
          </a:prstGeom>
          <a:effectLst>
            <a:reflection stA="50000" endPos="40000" dir="5400000" sy="-100000" algn="bl" rotWithShape="0"/>
          </a:effectLst>
        </p:spPr>
        <p:txBody>
          <a:bodyPr lIns="91439" tIns="45719" rIns="91439" bIns="45719"/>
          <a:lstStyle/>
          <a:p>
            <a:endParaRPr/>
          </a:p>
        </p:txBody>
      </p:sp>
      <p:sp>
        <p:nvSpPr>
          <p:cNvPr id="103" name="Title Text"/>
          <p:cNvSpPr txBox="1">
            <a:spLocks noGrp="1"/>
          </p:cNvSpPr>
          <p:nvPr>
            <p:ph type="title"/>
          </p:nvPr>
        </p:nvSpPr>
        <p:spPr>
          <a:xfrm>
            <a:off x="4826000" y="10363200"/>
            <a:ext cx="14732000" cy="2413000"/>
          </a:xfrm>
          <a:prstGeom prst="rect">
            <a:avLst/>
          </a:prstGeom>
        </p:spPr>
        <p:txBody>
          <a:bodyPr lIns="76200" tIns="76200" rIns="76200" bIns="76200"/>
          <a:lstStyle>
            <a:lvl1pPr marL="0" marR="0" defTabSz="812800">
              <a:defRPr sz="11200" b="0">
                <a:solidFill>
                  <a:srgbClr val="FFFFFF"/>
                </a:solidFill>
                <a:uFillTx/>
                <a:latin typeface="+mj-lt"/>
                <a:ea typeface="+mj-ea"/>
                <a:cs typeface="+mj-cs"/>
                <a:sym typeface="Gill Sans"/>
              </a:defRPr>
            </a:lvl1pPr>
          </a:lstStyle>
          <a:p>
            <a:r>
              <a:t>Title Text</a:t>
            </a:r>
          </a:p>
        </p:txBody>
      </p:sp>
      <p:sp>
        <p:nvSpPr>
          <p:cNvPr id="104" name="Slide Number"/>
          <p:cNvSpPr txBox="1">
            <a:spLocks noGrp="1"/>
          </p:cNvSpPr>
          <p:nvPr>
            <p:ph type="sldNum" sz="quarter" idx="2"/>
          </p:nvPr>
        </p:nvSpPr>
        <p:spPr>
          <a:xfrm>
            <a:off x="23202900" y="12776200"/>
            <a:ext cx="469901" cy="508000"/>
          </a:xfrm>
          <a:prstGeom prst="rect">
            <a:avLst/>
          </a:prstGeom>
        </p:spPr>
        <p:txBody>
          <a:bodyPr lIns="76200" tIns="76200" rIns="76200" bIns="76200"/>
          <a:lstStyle>
            <a:lvl1pPr defTabSz="812800">
              <a:defRPr sz="2400">
                <a:solidFill>
                  <a:srgbClr val="FFFFFF"/>
                </a:solidFill>
                <a:uFillTx/>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42C"/>
            </a:gs>
            <a:gs pos="100000">
              <a:srgbClr val="0433FF"/>
            </a:gs>
          </a:gsLst>
          <a:lin ang="0" scaled="0"/>
          <a:tileRect/>
        </a:gradFill>
        <a:effectLst/>
      </p:bgPr>
    </p:bg>
    <p:spTree>
      <p:nvGrpSpPr>
        <p:cNvPr id="1" name=""/>
        <p:cNvGrpSpPr/>
        <p:nvPr/>
      </p:nvGrpSpPr>
      <p:grpSpPr>
        <a:xfrm>
          <a:off x="0" y="0"/>
          <a:ext cx="0" cy="0"/>
          <a:chOff x="0" y="0"/>
          <a:chExt cx="0" cy="0"/>
        </a:xfrm>
      </p:grpSpPr>
      <p:sp>
        <p:nvSpPr>
          <p:cNvPr id="2" name="Line"/>
          <p:cNvSpPr/>
          <p:nvPr/>
        </p:nvSpPr>
        <p:spPr>
          <a:xfrm>
            <a:off x="0" y="1727201"/>
            <a:ext cx="24134618" cy="0"/>
          </a:xfrm>
          <a:prstGeom prst="line">
            <a:avLst/>
          </a:prstGeom>
          <a:ln w="50800">
            <a:solidFill>
              <a:srgbClr val="009193"/>
            </a:solidFill>
          </a:ln>
        </p:spPr>
        <p:txBody>
          <a:bodyPr lIns="101600" tIns="101600" rIns="101600" bIns="101600" anchor="ctr"/>
          <a:lstStyle/>
          <a:p>
            <a:endParaRPr/>
          </a:p>
        </p:txBody>
      </p:sp>
      <p:sp>
        <p:nvSpPr>
          <p:cNvPr id="5" name="Title Text"/>
          <p:cNvSpPr txBox="1">
            <a:spLocks noGrp="1"/>
          </p:cNvSpPr>
          <p:nvPr>
            <p:ph type="title"/>
          </p:nvPr>
        </p:nvSpPr>
        <p:spPr>
          <a:xfrm>
            <a:off x="-221673" y="50800"/>
            <a:ext cx="24605673"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nchor="ctr"/>
          <a:lstStyle/>
          <a:p>
            <a:r>
              <a:rPr dirty="0"/>
              <a:t>Title Text</a:t>
            </a:r>
          </a:p>
        </p:txBody>
      </p:sp>
      <p:sp>
        <p:nvSpPr>
          <p:cNvPr id="6" name="Body Level One…"/>
          <p:cNvSpPr txBox="1">
            <a:spLocks noGrp="1"/>
          </p:cNvSpPr>
          <p:nvPr>
            <p:ph type="body" idx="1"/>
          </p:nvPr>
        </p:nvSpPr>
        <p:spPr>
          <a:xfrm>
            <a:off x="2078182" y="2393043"/>
            <a:ext cx="21230935" cy="97679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lstStyle>
            <a:lvl2pPr>
              <a:buChar char="–"/>
              <a:defRPr>
                <a:solidFill>
                  <a:srgbClr val="000000"/>
                </a:solidFill>
                <a:uFill>
                  <a:solidFill>
                    <a:srgbClr val="000000"/>
                  </a:solidFill>
                </a:uFill>
              </a:defRPr>
            </a:lvl2pPr>
            <a:lvl3pPr marL="1412239" indent="-457200">
              <a:spcBef>
                <a:spcPts val="900"/>
              </a:spcBef>
              <a:defRPr sz="4000">
                <a:solidFill>
                  <a:srgbClr val="000000"/>
                </a:solidFill>
                <a:uFill>
                  <a:solidFill>
                    <a:srgbClr val="000000"/>
                  </a:solidFill>
                </a:uFill>
              </a:defRPr>
            </a:lvl3pPr>
            <a:lvl4pPr marL="1869439" indent="-457200">
              <a:spcBef>
                <a:spcPts val="900"/>
              </a:spcBef>
              <a:buChar char="–"/>
              <a:defRPr sz="4000">
                <a:solidFill>
                  <a:srgbClr val="000000"/>
                </a:solidFill>
                <a:uFill>
                  <a:solidFill>
                    <a:srgbClr val="000000"/>
                  </a:solidFill>
                </a:uFill>
              </a:defRPr>
            </a:lvl4pPr>
            <a:lvl5pPr marL="2326639" indent="-457200">
              <a:spcBef>
                <a:spcPts val="900"/>
              </a:spcBef>
              <a:buChar char="»"/>
              <a:defRPr sz="4000">
                <a:solidFill>
                  <a:srgbClr val="000000"/>
                </a:solidFill>
                <a:uFill>
                  <a:solidFill>
                    <a:srgbClr val="000000"/>
                  </a:solidFill>
                </a:u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 name="Slide Number"/>
          <p:cNvSpPr txBox="1">
            <a:spLocks noGrp="1"/>
          </p:cNvSpPr>
          <p:nvPr>
            <p:ph type="sldNum" sz="quarter" idx="2"/>
          </p:nvPr>
        </p:nvSpPr>
        <p:spPr>
          <a:xfrm>
            <a:off x="23309117" y="12789396"/>
            <a:ext cx="825501" cy="875804"/>
          </a:xfrm>
          <a:prstGeom prst="rect">
            <a:avLst/>
          </a:prstGeom>
          <a:ln w="25400">
            <a:miter lim="400000"/>
          </a:ln>
        </p:spPr>
        <p:txBody>
          <a:bodyPr wrap="none" lIns="101600" tIns="101600" rIns="101600" bIns="101600">
            <a:spAutoFit/>
          </a:bodyPr>
          <a:lstStyle>
            <a:lvl1pPr algn="ctr">
              <a:defRPr sz="4800">
                <a:uFill>
                  <a:solidFill>
                    <a:srgbClr val="000000"/>
                  </a:solidFill>
                </a:uFill>
                <a:latin typeface="Times New Roman"/>
                <a:ea typeface="Times New Roman"/>
                <a:cs typeface="Times New Roman"/>
                <a:sym typeface="Times New Roman"/>
              </a:defRPr>
            </a:lvl1pPr>
          </a:lstStyle>
          <a:p>
            <a:fld id="{86CB4B4D-7CA3-9044-876B-883B54F8677D}" type="slidenum">
              <a:t>‹#›</a:t>
            </a:fld>
            <a:endParaRPr/>
          </a:p>
        </p:txBody>
      </p:sp>
      <p:pic>
        <p:nvPicPr>
          <p:cNvPr id="4" name="Picture 3" descr="A black background with white text&#10;&#10;Description automatically generated">
            <a:extLst>
              <a:ext uri="{FF2B5EF4-FFF2-40B4-BE49-F238E27FC236}">
                <a16:creationId xmlns:a16="http://schemas.microsoft.com/office/drawing/2014/main" id="{E3A074E0-1513-5109-E760-A4EBBC24A88D}"/>
              </a:ext>
            </a:extLst>
          </p:cNvPr>
          <p:cNvPicPr>
            <a:picLocks noChangeAspect="1"/>
          </p:cNvPicPr>
          <p:nvPr userDrawn="1"/>
        </p:nvPicPr>
        <p:blipFill>
          <a:blip r:embed="rId20">
            <a:extLst>
              <a:ext uri="{28A0092B-C50C-407E-A947-70E740481C1C}">
                <a14:useLocalDpi xmlns:a14="http://schemas.microsoft.com/office/drawing/2010/main" val="0"/>
              </a:ext>
            </a:extLst>
          </a:blip>
          <a:srcRect r="79341"/>
          <a:stretch/>
        </p:blipFill>
        <p:spPr>
          <a:xfrm>
            <a:off x="22735309" y="12086113"/>
            <a:ext cx="1648691" cy="1508727"/>
          </a:xfrm>
          <a:prstGeom prst="rect">
            <a:avLst/>
          </a:prstGeom>
        </p:spPr>
      </p:pic>
      <p:pic>
        <p:nvPicPr>
          <p:cNvPr id="8" name="Picture 7" descr="A black and white sign with white text&#10;&#10;AI-generated content may be incorrect.">
            <a:extLst>
              <a:ext uri="{FF2B5EF4-FFF2-40B4-BE49-F238E27FC236}">
                <a16:creationId xmlns:a16="http://schemas.microsoft.com/office/drawing/2014/main" id="{42497025-AA70-4E0D-6A53-1B671C6E6CBD}"/>
              </a:ext>
            </a:extLst>
          </p:cNvPr>
          <p:cNvPicPr>
            <a:picLocks noChangeAspect="1"/>
          </p:cNvPicPr>
          <p:nvPr userDrawn="1"/>
        </p:nvPicPr>
        <p:blipFill>
          <a:blip r:embed="rId21"/>
          <a:srcRect r="70006"/>
          <a:stretch>
            <a:fillRect/>
          </a:stretch>
        </p:blipFill>
        <p:spPr>
          <a:xfrm>
            <a:off x="249382" y="12175246"/>
            <a:ext cx="1452947" cy="1298223"/>
          </a:xfrm>
          <a:prstGeom prst="rect">
            <a:avLst/>
          </a:prstGeom>
        </p:spPr>
      </p:pic>
      <p:pic>
        <p:nvPicPr>
          <p:cNvPr id="9" name="Picture 8">
            <a:extLst>
              <a:ext uri="{FF2B5EF4-FFF2-40B4-BE49-F238E27FC236}">
                <a16:creationId xmlns:a16="http://schemas.microsoft.com/office/drawing/2014/main" id="{EA4FBA18-11B4-63D8-C1F6-040E377264D4}"/>
              </a:ext>
            </a:extLst>
          </p:cNvPr>
          <p:cNvPicPr>
            <a:picLocks noChangeAspect="1"/>
          </p:cNvPicPr>
          <p:nvPr userDrawn="1"/>
        </p:nvPicPr>
        <p:blipFill>
          <a:blip r:embed="rId22">
            <a:extLst>
              <a:ext uri="{28A0092B-C50C-407E-A947-70E740481C1C}">
                <a14:useLocalDpi xmlns:a14="http://schemas.microsoft.com/office/drawing/2010/main" val="0"/>
              </a:ext>
            </a:extLst>
          </a:blip>
          <a:srcRect l="15311" t="22673" r="15042" b="21610"/>
          <a:stretch>
            <a:fillRect/>
          </a:stretch>
        </p:blipFill>
        <p:spPr>
          <a:xfrm>
            <a:off x="1475509" y="12175248"/>
            <a:ext cx="2942935" cy="16816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 id="2147483663" r:id="rId13"/>
    <p:sldLayoutId id="2147483664" r:id="rId14"/>
    <p:sldLayoutId id="2147483665" r:id="rId15"/>
    <p:sldLayoutId id="2147483667" r:id="rId16"/>
    <p:sldLayoutId id="2147483668" r:id="rId17"/>
    <p:sldLayoutId id="2147483669" r:id="rId18"/>
  </p:sldLayoutIdLst>
  <p:transition spd="med"/>
  <p:txStyles>
    <p:titleStyle>
      <a:lvl1pPr marL="81279" marR="81279" indent="0" algn="ctr" defTabSz="1828800" rtl="0" latinLnBrk="0">
        <a:lnSpc>
          <a:spcPct val="100000"/>
        </a:lnSpc>
        <a:spcBef>
          <a:spcPts val="0"/>
        </a:spcBef>
        <a:spcAft>
          <a:spcPts val="0"/>
        </a:spcAft>
        <a:buClrTx/>
        <a:buSzTx/>
        <a:buFontTx/>
        <a:buNone/>
        <a:tabLst/>
        <a:defRPr sz="6400" b="1" i="0" u="none" strike="noStrike" cap="none" spc="0" baseline="0">
          <a:solidFill>
            <a:schemeClr val="bg1"/>
          </a:solidFill>
          <a:uFill>
            <a:solidFill>
              <a:srgbClr val="434ED6"/>
            </a:solidFill>
          </a:uFill>
          <a:latin typeface="+mn-lt"/>
          <a:ea typeface="+mn-ea"/>
          <a:cs typeface="+mn-cs"/>
          <a:sym typeface="Helvetica"/>
        </a:defRPr>
      </a:lvl1pPr>
      <a:lvl2pPr marL="81279" marR="81279" indent="2286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2pPr>
      <a:lvl3pPr marL="81279" marR="81279" indent="4572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3pPr>
      <a:lvl4pPr marL="81279" marR="81279" indent="6858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4pPr>
      <a:lvl5pPr marL="81279" marR="81279" indent="9144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5pPr>
      <a:lvl6pPr marL="81279" marR="81279" indent="11430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6pPr>
      <a:lvl7pPr marL="81279" marR="81279" indent="13716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7pPr>
      <a:lvl8pPr marL="81279" marR="81279" indent="1600199"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8pPr>
      <a:lvl9pPr marL="81279" marR="81279" indent="18288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9pPr>
    </p:titleStyle>
    <p:bodyStyle>
      <a:lvl1pPr marL="726440" marR="81279" indent="-685800" algn="l" defTabSz="1828800" rtl="0" latinLnBrk="0">
        <a:lnSpc>
          <a:spcPct val="100000"/>
        </a:lnSpc>
        <a:spcBef>
          <a:spcPts val="1000"/>
        </a:spcBef>
        <a:spcAft>
          <a:spcPts val="0"/>
        </a:spcAft>
        <a:buClrTx/>
        <a:buSzPct val="100000"/>
        <a:buFontTx/>
        <a:buChar char="•"/>
        <a:tabLst/>
        <a:defRPr sz="4800" b="0" i="0" u="none" strike="noStrike" cap="none" spc="0" baseline="0">
          <a:solidFill>
            <a:schemeClr val="bg1"/>
          </a:solidFill>
          <a:uFill>
            <a:solidFill>
              <a:srgbClr val="0048AA"/>
            </a:solidFill>
          </a:uFill>
          <a:latin typeface="Times New Roman"/>
          <a:ea typeface="Times New Roman"/>
          <a:cs typeface="Times New Roman"/>
          <a:sym typeface="Times New Roman"/>
        </a:defRPr>
      </a:lvl1pPr>
      <a:lvl2pPr marL="1069339" marR="81279" indent="-571499" algn="l" defTabSz="1828800" rtl="0" latinLnBrk="0">
        <a:lnSpc>
          <a:spcPct val="100000"/>
        </a:lnSpc>
        <a:spcBef>
          <a:spcPts val="1000"/>
        </a:spcBef>
        <a:spcAft>
          <a:spcPts val="0"/>
        </a:spcAft>
        <a:buClrTx/>
        <a:buSzPct val="100000"/>
        <a:buFontTx/>
        <a:buChar char="•"/>
        <a:tabLst/>
        <a:defRPr sz="4800" b="0" i="0" u="none" strike="noStrike" cap="none" spc="0" baseline="0">
          <a:solidFill>
            <a:schemeClr val="bg1"/>
          </a:solidFill>
          <a:uFill>
            <a:solidFill>
              <a:srgbClr val="0048AA"/>
            </a:solidFill>
          </a:uFill>
          <a:latin typeface="Times New Roman"/>
          <a:ea typeface="Times New Roman"/>
          <a:cs typeface="Times New Roman"/>
          <a:sym typeface="Times New Roman"/>
        </a:defRPr>
      </a:lvl2pPr>
      <a:lvl3pPr marL="15036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chemeClr val="bg1"/>
          </a:solidFill>
          <a:uFill>
            <a:solidFill>
              <a:srgbClr val="0048AA"/>
            </a:solidFill>
          </a:uFill>
          <a:latin typeface="Times New Roman"/>
          <a:ea typeface="Times New Roman"/>
          <a:cs typeface="Times New Roman"/>
          <a:sym typeface="Times New Roman"/>
        </a:defRPr>
      </a:lvl3pPr>
      <a:lvl4pPr marL="19608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chemeClr val="bg1"/>
          </a:solidFill>
          <a:uFill>
            <a:solidFill>
              <a:srgbClr val="0048AA"/>
            </a:solidFill>
          </a:uFill>
          <a:latin typeface="Times New Roman"/>
          <a:ea typeface="Times New Roman"/>
          <a:cs typeface="Times New Roman"/>
          <a:sym typeface="Times New Roman"/>
        </a:defRPr>
      </a:lvl4pPr>
      <a:lvl5pPr marL="24180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chemeClr val="bg1"/>
          </a:solidFill>
          <a:uFill>
            <a:solidFill>
              <a:srgbClr val="0048AA"/>
            </a:solidFill>
          </a:uFill>
          <a:latin typeface="Times New Roman"/>
          <a:ea typeface="Times New Roman"/>
          <a:cs typeface="Times New Roman"/>
          <a:sym typeface="Times New Roman"/>
        </a:defRPr>
      </a:lvl5pPr>
      <a:lvl6pPr marL="24180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rgbClr val="0048AA"/>
          </a:solidFill>
          <a:uFill>
            <a:solidFill>
              <a:srgbClr val="0048AA"/>
            </a:solidFill>
          </a:uFill>
          <a:latin typeface="Times New Roman"/>
          <a:ea typeface="Times New Roman"/>
          <a:cs typeface="Times New Roman"/>
          <a:sym typeface="Times New Roman"/>
        </a:defRPr>
      </a:lvl6pPr>
      <a:lvl7pPr marL="24180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rgbClr val="0048AA"/>
          </a:solidFill>
          <a:uFill>
            <a:solidFill>
              <a:srgbClr val="0048AA"/>
            </a:solidFill>
          </a:uFill>
          <a:latin typeface="Times New Roman"/>
          <a:ea typeface="Times New Roman"/>
          <a:cs typeface="Times New Roman"/>
          <a:sym typeface="Times New Roman"/>
        </a:defRPr>
      </a:lvl7pPr>
      <a:lvl8pPr marL="24180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rgbClr val="0048AA"/>
          </a:solidFill>
          <a:uFill>
            <a:solidFill>
              <a:srgbClr val="0048AA"/>
            </a:solidFill>
          </a:uFill>
          <a:latin typeface="Times New Roman"/>
          <a:ea typeface="Times New Roman"/>
          <a:cs typeface="Times New Roman"/>
          <a:sym typeface="Times New Roman"/>
        </a:defRPr>
      </a:lvl8pPr>
      <a:lvl9pPr marL="24180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rgbClr val="0048AA"/>
          </a:solidFill>
          <a:uFill>
            <a:solidFill>
              <a:srgbClr val="0048AA"/>
            </a:solidFill>
          </a:uFill>
          <a:latin typeface="Times New Roman"/>
          <a:ea typeface="Times New Roman"/>
          <a:cs typeface="Times New Roman"/>
          <a:sym typeface="Times New Roman"/>
        </a:defRPr>
      </a:lvl9pPr>
    </p:bodyStyle>
    <p:otherStyle>
      <a:lvl1pPr marL="0" marR="0" indent="0" algn="ctr" defTabSz="914400" latinLnBrk="0">
        <a:lnSpc>
          <a:spcPct val="100000"/>
        </a:lnSpc>
        <a:spcBef>
          <a:spcPts val="0"/>
        </a:spcBef>
        <a:spcAft>
          <a:spcPts val="0"/>
        </a:spcAft>
        <a:buClrTx/>
        <a:buSzTx/>
        <a:buFontTx/>
        <a:buNone/>
        <a:tabLst/>
        <a:defRPr sz="4800" b="0" i="0" u="none" strike="noStrike" cap="none" spc="0" baseline="0">
          <a:solidFill>
            <a:schemeClr val="tx1"/>
          </a:solidFill>
          <a:uFill>
            <a:solidFill>
              <a:srgbClr val="000000"/>
            </a:solidFill>
          </a:uFill>
          <a:latin typeface="+mn-lt"/>
          <a:ea typeface="+mn-ea"/>
          <a:cs typeface="+mn-cs"/>
          <a:sym typeface="Times New Roman"/>
        </a:defRPr>
      </a:lvl1pPr>
      <a:lvl2pPr marL="0" marR="0" indent="228600" algn="ctr" defTabSz="914400" latinLnBrk="0">
        <a:lnSpc>
          <a:spcPct val="100000"/>
        </a:lnSpc>
        <a:spcBef>
          <a:spcPts val="0"/>
        </a:spcBef>
        <a:spcAft>
          <a:spcPts val="0"/>
        </a:spcAft>
        <a:buClrTx/>
        <a:buSzTx/>
        <a:buFontTx/>
        <a:buNone/>
        <a:tabLst/>
        <a:defRPr sz="4800" b="0" i="0" u="none" strike="noStrike" cap="none" spc="0" baseline="0">
          <a:solidFill>
            <a:schemeClr val="tx1"/>
          </a:solidFill>
          <a:uFill>
            <a:solidFill>
              <a:srgbClr val="000000"/>
            </a:solidFill>
          </a:uFill>
          <a:latin typeface="+mn-lt"/>
          <a:ea typeface="+mn-ea"/>
          <a:cs typeface="+mn-cs"/>
          <a:sym typeface="Times New Roman"/>
        </a:defRPr>
      </a:lvl2pPr>
      <a:lvl3pPr marL="0" marR="0" indent="457200" algn="ctr" defTabSz="914400" latinLnBrk="0">
        <a:lnSpc>
          <a:spcPct val="100000"/>
        </a:lnSpc>
        <a:spcBef>
          <a:spcPts val="0"/>
        </a:spcBef>
        <a:spcAft>
          <a:spcPts val="0"/>
        </a:spcAft>
        <a:buClrTx/>
        <a:buSzTx/>
        <a:buFontTx/>
        <a:buNone/>
        <a:tabLst/>
        <a:defRPr sz="4800" b="0" i="0" u="none" strike="noStrike" cap="none" spc="0" baseline="0">
          <a:solidFill>
            <a:schemeClr val="tx1"/>
          </a:solidFill>
          <a:uFill>
            <a:solidFill>
              <a:srgbClr val="000000"/>
            </a:solidFill>
          </a:uFill>
          <a:latin typeface="+mn-lt"/>
          <a:ea typeface="+mn-ea"/>
          <a:cs typeface="+mn-cs"/>
          <a:sym typeface="Times New Roman"/>
        </a:defRPr>
      </a:lvl3pPr>
      <a:lvl4pPr marL="0" marR="0" indent="685800" algn="ctr" defTabSz="914400" latinLnBrk="0">
        <a:lnSpc>
          <a:spcPct val="100000"/>
        </a:lnSpc>
        <a:spcBef>
          <a:spcPts val="0"/>
        </a:spcBef>
        <a:spcAft>
          <a:spcPts val="0"/>
        </a:spcAft>
        <a:buClrTx/>
        <a:buSzTx/>
        <a:buFontTx/>
        <a:buNone/>
        <a:tabLst/>
        <a:defRPr sz="4800" b="0" i="0" u="none" strike="noStrike" cap="none" spc="0" baseline="0">
          <a:solidFill>
            <a:schemeClr val="tx1"/>
          </a:solidFill>
          <a:uFill>
            <a:solidFill>
              <a:srgbClr val="000000"/>
            </a:solidFill>
          </a:uFill>
          <a:latin typeface="+mn-lt"/>
          <a:ea typeface="+mn-ea"/>
          <a:cs typeface="+mn-cs"/>
          <a:sym typeface="Times New Roman"/>
        </a:defRPr>
      </a:lvl4pPr>
      <a:lvl5pPr marL="0" marR="0" indent="914400" algn="ctr" defTabSz="914400" latinLnBrk="0">
        <a:lnSpc>
          <a:spcPct val="100000"/>
        </a:lnSpc>
        <a:spcBef>
          <a:spcPts val="0"/>
        </a:spcBef>
        <a:spcAft>
          <a:spcPts val="0"/>
        </a:spcAft>
        <a:buClrTx/>
        <a:buSzTx/>
        <a:buFontTx/>
        <a:buNone/>
        <a:tabLst/>
        <a:defRPr sz="4800" b="0" i="0" u="none" strike="noStrike" cap="none" spc="0" baseline="0">
          <a:solidFill>
            <a:schemeClr val="tx1"/>
          </a:solidFill>
          <a:uFill>
            <a:solidFill>
              <a:srgbClr val="000000"/>
            </a:solidFill>
          </a:uFill>
          <a:latin typeface="+mn-lt"/>
          <a:ea typeface="+mn-ea"/>
          <a:cs typeface="+mn-cs"/>
          <a:sym typeface="Times New Roman"/>
        </a:defRPr>
      </a:lvl5pPr>
      <a:lvl6pPr marL="0" marR="0" indent="1143000" algn="ctr" defTabSz="914400" latinLnBrk="0">
        <a:lnSpc>
          <a:spcPct val="100000"/>
        </a:lnSpc>
        <a:spcBef>
          <a:spcPts val="0"/>
        </a:spcBef>
        <a:spcAft>
          <a:spcPts val="0"/>
        </a:spcAft>
        <a:buClrTx/>
        <a:buSzTx/>
        <a:buFontTx/>
        <a:buNone/>
        <a:tabLst/>
        <a:defRPr sz="4800" b="0" i="0" u="none" strike="noStrike" cap="none" spc="0" baseline="0">
          <a:solidFill>
            <a:schemeClr val="tx1"/>
          </a:solidFill>
          <a:uFill>
            <a:solidFill>
              <a:srgbClr val="000000"/>
            </a:solidFill>
          </a:uFill>
          <a:latin typeface="+mn-lt"/>
          <a:ea typeface="+mn-ea"/>
          <a:cs typeface="+mn-cs"/>
          <a:sym typeface="Times New Roman"/>
        </a:defRPr>
      </a:lvl6pPr>
      <a:lvl7pPr marL="0" marR="0" indent="1371600" algn="ctr" defTabSz="914400" latinLnBrk="0">
        <a:lnSpc>
          <a:spcPct val="100000"/>
        </a:lnSpc>
        <a:spcBef>
          <a:spcPts val="0"/>
        </a:spcBef>
        <a:spcAft>
          <a:spcPts val="0"/>
        </a:spcAft>
        <a:buClrTx/>
        <a:buSzTx/>
        <a:buFontTx/>
        <a:buNone/>
        <a:tabLst/>
        <a:defRPr sz="4800" b="0" i="0" u="none" strike="noStrike" cap="none" spc="0" baseline="0">
          <a:solidFill>
            <a:schemeClr val="tx1"/>
          </a:solidFill>
          <a:uFill>
            <a:solidFill>
              <a:srgbClr val="000000"/>
            </a:solidFill>
          </a:uFill>
          <a:latin typeface="+mn-lt"/>
          <a:ea typeface="+mn-ea"/>
          <a:cs typeface="+mn-cs"/>
          <a:sym typeface="Times New Roman"/>
        </a:defRPr>
      </a:lvl7pPr>
      <a:lvl8pPr marL="0" marR="0" indent="1600200" algn="ctr" defTabSz="914400" latinLnBrk="0">
        <a:lnSpc>
          <a:spcPct val="100000"/>
        </a:lnSpc>
        <a:spcBef>
          <a:spcPts val="0"/>
        </a:spcBef>
        <a:spcAft>
          <a:spcPts val="0"/>
        </a:spcAft>
        <a:buClrTx/>
        <a:buSzTx/>
        <a:buFontTx/>
        <a:buNone/>
        <a:tabLst/>
        <a:defRPr sz="4800" b="0" i="0" u="none" strike="noStrike" cap="none" spc="0" baseline="0">
          <a:solidFill>
            <a:schemeClr val="tx1"/>
          </a:solidFill>
          <a:uFill>
            <a:solidFill>
              <a:srgbClr val="000000"/>
            </a:solidFill>
          </a:uFill>
          <a:latin typeface="+mn-lt"/>
          <a:ea typeface="+mn-ea"/>
          <a:cs typeface="+mn-cs"/>
          <a:sym typeface="Times New Roman"/>
        </a:defRPr>
      </a:lvl8pPr>
      <a:lvl9pPr marL="0" marR="0" indent="1828800" algn="ctr" defTabSz="914400" latinLnBrk="0">
        <a:lnSpc>
          <a:spcPct val="100000"/>
        </a:lnSpc>
        <a:spcBef>
          <a:spcPts val="0"/>
        </a:spcBef>
        <a:spcAft>
          <a:spcPts val="0"/>
        </a:spcAft>
        <a:buClrTx/>
        <a:buSzTx/>
        <a:buFontTx/>
        <a:buNone/>
        <a:tabLst/>
        <a:defRPr sz="4800" b="0" i="0" u="none" strike="noStrike" cap="none" spc="0" baseline="0">
          <a:solidFill>
            <a:schemeClr val="tx1"/>
          </a:solidFill>
          <a:uFill>
            <a:solidFill>
              <a:srgbClr val="000000"/>
            </a:solidFill>
          </a:u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1.bin"/><Relationship Id="rId7" Type="http://schemas.openxmlformats.org/officeDocument/2006/relationships/image" Target="../media/image49.em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emf"/></Relationships>
</file>

<file path=ppt/slides/_rels/slide13.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68.png"/><Relationship Id="rId4" Type="http://schemas.openxmlformats.org/officeDocument/2006/relationships/image" Target="../media/image67.emf"/></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gif"/></Relationships>
</file>

<file path=ppt/slides/_rels/slide1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png"/><Relationship Id="rId1" Type="http://schemas.openxmlformats.org/officeDocument/2006/relationships/slideLayout" Target="../slideLayouts/slideLayout17.xml"/><Relationship Id="rId4" Type="http://schemas.openxmlformats.org/officeDocument/2006/relationships/image" Target="../media/image76.emf"/></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png"/><Relationship Id="rId1" Type="http://schemas.openxmlformats.org/officeDocument/2006/relationships/slideLayout" Target="../slideLayouts/slideLayout16.xml"/><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hyperlink" Target="https://arxiv.org/abs/2508.04194" TargetMode="External"/><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2402.00264" TargetMode="External"/><Relationship Id="rId2" Type="http://schemas.openxmlformats.org/officeDocument/2006/relationships/image" Target="../media/image102.emf"/><Relationship Id="rId1" Type="http://schemas.openxmlformats.org/officeDocument/2006/relationships/slideLayout" Target="../slideLayouts/slideLayout16.xml"/><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emf"/><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08.emf"/><Relationship Id="rId5" Type="http://schemas.openxmlformats.org/officeDocument/2006/relationships/image" Target="../media/image107.png"/><Relationship Id="rId4" Type="http://schemas.openxmlformats.org/officeDocument/2006/relationships/image" Target="../media/image106.emf"/></Relationships>
</file>

<file path=ppt/slides/_rels/slide27.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image" Target="../media/image110.emf"/><Relationship Id="rId7" Type="http://schemas.openxmlformats.org/officeDocument/2006/relationships/image" Target="../media/image114.emf"/><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13.emf"/><Relationship Id="rId5" Type="http://schemas.openxmlformats.org/officeDocument/2006/relationships/image" Target="../media/image112.png"/><Relationship Id="rId10" Type="http://schemas.openxmlformats.org/officeDocument/2006/relationships/image" Target="../media/image117.emf"/><Relationship Id="rId4" Type="http://schemas.openxmlformats.org/officeDocument/2006/relationships/image" Target="../media/image111.png"/><Relationship Id="rId9" Type="http://schemas.openxmlformats.org/officeDocument/2006/relationships/image" Target="../media/image116.emf"/></Relationships>
</file>

<file path=ppt/slides/_rels/slide2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jpg"/><Relationship Id="rId5" Type="http://schemas.openxmlformats.org/officeDocument/2006/relationships/image" Target="../media/image11.emf"/><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image" Target="../media/image120.emf"/><Relationship Id="rId7" Type="http://schemas.openxmlformats.org/officeDocument/2006/relationships/image" Target="../media/image124.emf"/><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23.emf"/><Relationship Id="rId5" Type="http://schemas.openxmlformats.org/officeDocument/2006/relationships/image" Target="../media/image122.emf"/><Relationship Id="rId4" Type="http://schemas.openxmlformats.org/officeDocument/2006/relationships/image" Target="../media/image121.emf"/><Relationship Id="rId9" Type="http://schemas.openxmlformats.org/officeDocument/2006/relationships/image" Target="../media/image126.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7.emf"/><Relationship Id="rId3" Type="http://schemas.microsoft.com/office/2007/relationships/media" Target="../media/media2.mp4"/><Relationship Id="rId7" Type="http://schemas.openxmlformats.org/officeDocument/2006/relationships/image" Target="../media/image36.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11" Type="http://schemas.openxmlformats.org/officeDocument/2006/relationships/image" Target="../media/image40.png"/><Relationship Id="rId5" Type="http://schemas.openxmlformats.org/officeDocument/2006/relationships/slideLayout" Target="../slideLayouts/slideLayout16.xml"/><Relationship Id="rId10" Type="http://schemas.openxmlformats.org/officeDocument/2006/relationships/image" Target="../media/image39.png"/><Relationship Id="rId4" Type="http://schemas.openxmlformats.org/officeDocument/2006/relationships/video" Target="../media/media2.mp4"/><Relationship Id="rId9" Type="http://schemas.openxmlformats.org/officeDocument/2006/relationships/image" Target="../media/image38.emf"/></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xfrm>
            <a:off x="23192382" y="12928600"/>
            <a:ext cx="486768" cy="5207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175" name="A Beginner’s Guide to Recreating the Early Universe"/>
          <p:cNvSpPr txBox="1"/>
          <p:nvPr/>
        </p:nvSpPr>
        <p:spPr>
          <a:xfrm>
            <a:off x="713678" y="3176715"/>
            <a:ext cx="23396483" cy="150810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spAutoFit/>
          </a:bodyPr>
          <a:lstStyle>
            <a:lvl1pPr algn="ctr">
              <a:buClr>
                <a:srgbClr val="000000"/>
              </a:buClr>
              <a:defRPr sz="7200">
                <a:solidFill>
                  <a:srgbClr val="FFFFFF"/>
                </a:solidFill>
                <a:uFill>
                  <a:solidFill>
                    <a:srgbClr val="FFFFFF"/>
                  </a:solidFill>
                </a:uFill>
                <a:latin typeface="Calibri"/>
                <a:ea typeface="Calibri"/>
                <a:cs typeface="Calibri"/>
                <a:sym typeface="Calibri"/>
              </a:defRPr>
            </a:lvl1pPr>
          </a:lstStyle>
          <a:p>
            <a:r>
              <a:rPr lang="en-US" sz="8800" dirty="0"/>
              <a:t>STAR Power of Jet Quenching</a:t>
            </a:r>
            <a:endParaRPr sz="8800" dirty="0"/>
          </a:p>
        </p:txBody>
      </p:sp>
      <p:sp>
        <p:nvSpPr>
          <p:cNvPr id="176" name="Xin-Nian Wang"/>
          <p:cNvSpPr txBox="1"/>
          <p:nvPr/>
        </p:nvSpPr>
        <p:spPr>
          <a:xfrm>
            <a:off x="5963766" y="7341195"/>
            <a:ext cx="12206868" cy="34778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a:spAutoFit/>
          </a:bodyPr>
          <a:lstStyle>
            <a:lvl1pPr>
              <a:buClr>
                <a:srgbClr val="000000"/>
              </a:buClr>
              <a:defRPr sz="7200">
                <a:solidFill>
                  <a:srgbClr val="FFFFFF"/>
                </a:solidFill>
                <a:uFill>
                  <a:solidFill>
                    <a:srgbClr val="FFFFFF"/>
                  </a:solidFill>
                </a:uFill>
                <a:latin typeface="Calibri"/>
                <a:ea typeface="Calibri"/>
                <a:cs typeface="Calibri"/>
                <a:sym typeface="Calibri"/>
              </a:defRPr>
            </a:lvl1pPr>
          </a:lstStyle>
          <a:p>
            <a:pPr algn="ctr"/>
            <a:r>
              <a:rPr dirty="0"/>
              <a:t>Xin-Nian Wang</a:t>
            </a:r>
            <a:endParaRPr lang="en-US" dirty="0"/>
          </a:p>
          <a:p>
            <a:pPr algn="ctr"/>
            <a:endParaRPr lang="en-US" dirty="0"/>
          </a:p>
          <a:p>
            <a:r>
              <a:rPr lang="en-US" dirty="0"/>
              <a:t>Central China Normal University</a:t>
            </a:r>
          </a:p>
        </p:txBody>
      </p:sp>
      <p:sp>
        <p:nvSpPr>
          <p:cNvPr id="178" name="Los Alamos National Laboratory, 5/14/2015"/>
          <p:cNvSpPr txBox="1"/>
          <p:nvPr/>
        </p:nvSpPr>
        <p:spPr>
          <a:xfrm>
            <a:off x="9574114" y="557258"/>
            <a:ext cx="15137293" cy="8925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spAutoFit/>
          </a:bodyPr>
          <a:lstStyle>
            <a:lvl1pPr>
              <a:buClr>
                <a:srgbClr val="000000"/>
              </a:buClr>
              <a:defRPr sz="4800">
                <a:solidFill>
                  <a:srgbClr val="FFFFFF"/>
                </a:solidFill>
                <a:uFill>
                  <a:solidFill>
                    <a:srgbClr val="FFFFFF"/>
                  </a:solidFill>
                </a:uFill>
                <a:latin typeface="Calibri"/>
                <a:ea typeface="Calibri"/>
                <a:cs typeface="Calibri"/>
                <a:sym typeface="Calibri"/>
              </a:defRPr>
            </a:lvl1pPr>
          </a:lstStyle>
          <a:p>
            <a:pPr algn="ctr"/>
            <a:r>
              <a:rPr lang="en-US" dirty="0"/>
              <a:t>STAR 25-Year Celebration, December 17-18, 2025, BNL</a:t>
            </a:r>
          </a:p>
        </p:txBody>
      </p:sp>
      <p:pic>
        <p:nvPicPr>
          <p:cNvPr id="3" name="Picture 2" descr="A logo with text on it&#10;&#10;AI-generated content may be incorrect.">
            <a:extLst>
              <a:ext uri="{FF2B5EF4-FFF2-40B4-BE49-F238E27FC236}">
                <a16:creationId xmlns:a16="http://schemas.microsoft.com/office/drawing/2014/main" id="{28E0BE87-1D0E-09A4-C631-4813ADE5D92B}"/>
              </a:ext>
            </a:extLst>
          </p:cNvPr>
          <p:cNvPicPr>
            <a:picLocks noChangeAspect="1"/>
          </p:cNvPicPr>
          <p:nvPr/>
        </p:nvPicPr>
        <p:blipFill>
          <a:blip r:embed="rId2">
            <a:extLst>
              <a:ext uri="{28A0092B-C50C-407E-A947-70E740481C1C}">
                <a14:useLocalDpi xmlns:a14="http://schemas.microsoft.com/office/drawing/2010/main" val="0"/>
              </a:ext>
            </a:extLst>
          </a:blip>
          <a:srcRect t="35271" b="30278"/>
          <a:stretch>
            <a:fillRect/>
          </a:stretch>
        </p:blipFill>
        <p:spPr>
          <a:xfrm>
            <a:off x="4758948" y="11346120"/>
            <a:ext cx="9630333" cy="2369880"/>
          </a:xfrm>
          <a:prstGeom prst="rect">
            <a:avLst/>
          </a:prstGeom>
        </p:spPr>
      </p:pic>
      <p:pic>
        <p:nvPicPr>
          <p:cNvPr id="4" name="Picture 3" descr="A black and white sign with white text&#10;&#10;AI-generated content may be incorrect.">
            <a:extLst>
              <a:ext uri="{FF2B5EF4-FFF2-40B4-BE49-F238E27FC236}">
                <a16:creationId xmlns:a16="http://schemas.microsoft.com/office/drawing/2014/main" id="{8C408968-DF1B-0897-BBDD-57819DA2207B}"/>
              </a:ext>
            </a:extLst>
          </p:cNvPr>
          <p:cNvPicPr>
            <a:picLocks noChangeAspect="1"/>
          </p:cNvPicPr>
          <p:nvPr/>
        </p:nvPicPr>
        <p:blipFill>
          <a:blip r:embed="rId3"/>
          <a:stretch>
            <a:fillRect/>
          </a:stretch>
        </p:blipFill>
        <p:spPr>
          <a:xfrm>
            <a:off x="14032442" y="11744359"/>
            <a:ext cx="5871035" cy="1573401"/>
          </a:xfrm>
          <a:prstGeom prst="rect">
            <a:avLst/>
          </a:prstGeom>
        </p:spPr>
      </p:pic>
      <p:pic>
        <p:nvPicPr>
          <p:cNvPr id="5" name="Picture 4" descr="A black shirt with a logo&#10;&#10;AI-generated content may be incorrect.">
            <a:extLst>
              <a:ext uri="{FF2B5EF4-FFF2-40B4-BE49-F238E27FC236}">
                <a16:creationId xmlns:a16="http://schemas.microsoft.com/office/drawing/2014/main" id="{65D4F85A-3078-5819-B8AF-2BDB410F24CD}"/>
              </a:ext>
            </a:extLst>
          </p:cNvPr>
          <p:cNvPicPr>
            <a:picLocks noChangeAspect="1"/>
          </p:cNvPicPr>
          <p:nvPr/>
        </p:nvPicPr>
        <p:blipFill>
          <a:blip r:embed="rId4">
            <a:extLst>
              <a:ext uri="{28A0092B-C50C-407E-A947-70E740481C1C}">
                <a14:useLocalDpi xmlns:a14="http://schemas.microsoft.com/office/drawing/2010/main" val="0"/>
              </a:ext>
            </a:extLst>
          </a:blip>
          <a:srcRect l="6710" r="23015"/>
          <a:stretch>
            <a:fillRect/>
          </a:stretch>
        </p:blipFill>
        <p:spPr>
          <a:xfrm rot="5400000">
            <a:off x="168656" y="4516164"/>
            <a:ext cx="5017154" cy="5354467"/>
          </a:xfrm>
          <a:prstGeom prst="rect">
            <a:avLst/>
          </a:prstGeom>
          <a:effectLst>
            <a:softEdge rad="20616"/>
          </a:effectLst>
        </p:spPr>
      </p:pic>
    </p:spTree>
    <p:extLst>
      <p:ext uri="{BB962C8B-B14F-4D97-AF65-F5344CB8AC3E}">
        <p14:creationId xmlns:p14="http://schemas.microsoft.com/office/powerpoint/2010/main" val="400999600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B84A1-BA4C-E18E-AFE1-33AADA495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E74C5-B8E0-CF47-24B3-6CE2A31886AD}"/>
              </a:ext>
            </a:extLst>
          </p:cNvPr>
          <p:cNvSpPr>
            <a:spLocks noGrp="1"/>
          </p:cNvSpPr>
          <p:nvPr>
            <p:ph type="title"/>
          </p:nvPr>
        </p:nvSpPr>
        <p:spPr>
          <a:xfrm>
            <a:off x="5029200" y="152400"/>
            <a:ext cx="16500764" cy="1600200"/>
          </a:xfrm>
        </p:spPr>
        <p:txBody>
          <a:bodyPr/>
          <a:lstStyle/>
          <a:p>
            <a:r>
              <a:rPr lang="en-US" dirty="0" err="1"/>
              <a:t>Bjorken’s</a:t>
            </a:r>
            <a:r>
              <a:rPr lang="en-US" dirty="0"/>
              <a:t> second preprint in 1982</a:t>
            </a:r>
          </a:p>
        </p:txBody>
      </p:sp>
      <p:pic>
        <p:nvPicPr>
          <p:cNvPr id="8" name="Picture 2" descr="SLAC theoretical physicist James D. &quot;BJ&quot; Bjorken ">
            <a:extLst>
              <a:ext uri="{FF2B5EF4-FFF2-40B4-BE49-F238E27FC236}">
                <a16:creationId xmlns:a16="http://schemas.microsoft.com/office/drawing/2014/main" id="{390367D8-D168-12EC-A577-55EE8ABAD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976" y="2573533"/>
            <a:ext cx="7045811" cy="47030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6">
            <a:extLst>
              <a:ext uri="{FF2B5EF4-FFF2-40B4-BE49-F238E27FC236}">
                <a16:creationId xmlns:a16="http://schemas.microsoft.com/office/drawing/2014/main" id="{6520C764-FEAB-C6A4-7649-338E8A4224BA}"/>
              </a:ext>
            </a:extLst>
          </p:cNvPr>
          <p:cNvGraphicFramePr>
            <a:graphicFrameLocks noChangeAspect="1"/>
          </p:cNvGraphicFramePr>
          <p:nvPr>
            <p:extLst>
              <p:ext uri="{D42A27DB-BD31-4B8C-83A1-F6EECF244321}">
                <p14:modId xmlns:p14="http://schemas.microsoft.com/office/powerpoint/2010/main" val="2447092508"/>
              </p:ext>
            </p:extLst>
          </p:nvPr>
        </p:nvGraphicFramePr>
        <p:xfrm>
          <a:off x="15027832" y="1880902"/>
          <a:ext cx="7748633" cy="4158457"/>
        </p:xfrm>
        <a:graphic>
          <a:graphicData uri="http://schemas.openxmlformats.org/presentationml/2006/ole">
            <mc:AlternateContent xmlns:mc="http://schemas.openxmlformats.org/markup-compatibility/2006">
              <mc:Choice xmlns:v="urn:schemas-microsoft-com:vml" Requires="v">
                <p:oleObj name="Photo Editor Photo" r:id="rId3" imgW="6305550" imgH="3384550" progId="MSPhotoEd.3">
                  <p:embed/>
                </p:oleObj>
              </mc:Choice>
              <mc:Fallback>
                <p:oleObj name="Photo Editor Photo" r:id="rId3" imgW="6305550" imgH="3384550" progId="MSPhotoEd.3">
                  <p:embed/>
                  <p:pic>
                    <p:nvPicPr>
                      <p:cNvPr id="448518" name="Object 6">
                        <a:extLst>
                          <a:ext uri="{FF2B5EF4-FFF2-40B4-BE49-F238E27FC236}">
                            <a16:creationId xmlns:a16="http://schemas.microsoft.com/office/drawing/2014/main" id="{E9774DDC-D498-D6E6-0CA0-2D220F813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7832" y="1880902"/>
                        <a:ext cx="7748633" cy="4158457"/>
                      </a:xfrm>
                      <a:prstGeom prst="rect">
                        <a:avLst/>
                      </a:prstGeom>
                      <a:noFill/>
                      <a:ln>
                        <a:noFill/>
                      </a:ln>
                      <a:effectLst/>
                    </p:spPr>
                  </p:pic>
                </p:oleObj>
              </mc:Fallback>
            </mc:AlternateContent>
          </a:graphicData>
        </a:graphic>
      </p:graphicFrame>
      <p:pic>
        <p:nvPicPr>
          <p:cNvPr id="6" name="Picture 5" descr="A diagram of a cylinder&#10;&#10;AI-generated content may be incorrect.">
            <a:extLst>
              <a:ext uri="{FF2B5EF4-FFF2-40B4-BE49-F238E27FC236}">
                <a16:creationId xmlns:a16="http://schemas.microsoft.com/office/drawing/2014/main" id="{A3BEC89C-F971-E9FC-2C1A-8F2D5A0BA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139" y="1880902"/>
            <a:ext cx="3793693" cy="5979271"/>
          </a:xfrm>
          <a:prstGeom prst="rect">
            <a:avLst/>
          </a:prstGeom>
        </p:spPr>
      </p:pic>
      <p:pic>
        <p:nvPicPr>
          <p:cNvPr id="11" name="Picture 10" descr="A math equations and formulas&#10;&#10;AI-generated content may be incorrect.">
            <a:extLst>
              <a:ext uri="{FF2B5EF4-FFF2-40B4-BE49-F238E27FC236}">
                <a16:creationId xmlns:a16="http://schemas.microsoft.com/office/drawing/2014/main" id="{133094F7-F314-0A11-196D-E4F53480B5B1}"/>
              </a:ext>
            </a:extLst>
          </p:cNvPr>
          <p:cNvPicPr>
            <a:picLocks noChangeAspect="1"/>
          </p:cNvPicPr>
          <p:nvPr/>
        </p:nvPicPr>
        <p:blipFill>
          <a:blip r:embed="rId6">
            <a:extLst>
              <a:ext uri="{28A0092B-C50C-407E-A947-70E740481C1C}">
                <a14:useLocalDpi xmlns:a14="http://schemas.microsoft.com/office/drawing/2010/main" val="0"/>
              </a:ext>
            </a:extLst>
          </a:blip>
          <a:srcRect r="29195"/>
          <a:stretch>
            <a:fillRect/>
          </a:stretch>
        </p:blipFill>
        <p:spPr>
          <a:xfrm>
            <a:off x="15027832" y="5778638"/>
            <a:ext cx="7748633" cy="2081535"/>
          </a:xfrm>
          <a:prstGeom prst="rect">
            <a:avLst/>
          </a:prstGeom>
        </p:spPr>
      </p:pic>
      <p:sp>
        <p:nvSpPr>
          <p:cNvPr id="13" name="TextBox 12">
            <a:extLst>
              <a:ext uri="{FF2B5EF4-FFF2-40B4-BE49-F238E27FC236}">
                <a16:creationId xmlns:a16="http://schemas.microsoft.com/office/drawing/2014/main" id="{3073FFE5-3FAE-3A45-ADC6-20198C908D81}"/>
              </a:ext>
            </a:extLst>
          </p:cNvPr>
          <p:cNvSpPr txBox="1"/>
          <p:nvPr/>
        </p:nvSpPr>
        <p:spPr>
          <a:xfrm>
            <a:off x="6635838" y="1721920"/>
            <a:ext cx="4435510" cy="8822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Helvetica"/>
              </a:rPr>
              <a:t>Elastic energy loss</a:t>
            </a:r>
          </a:p>
        </p:txBody>
      </p:sp>
      <p:pic>
        <p:nvPicPr>
          <p:cNvPr id="15" name="Picture 14" descr="latex-image-1.pdf">
            <a:extLst>
              <a:ext uri="{FF2B5EF4-FFF2-40B4-BE49-F238E27FC236}">
                <a16:creationId xmlns:a16="http://schemas.microsoft.com/office/drawing/2014/main" id="{3D6369CF-F413-8EC7-62D0-C995E17530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11577" y="10421190"/>
            <a:ext cx="4776709" cy="1413908"/>
          </a:xfrm>
          <a:prstGeom prst="rect">
            <a:avLst/>
          </a:prstGeom>
        </p:spPr>
      </p:pic>
      <p:sp>
        <p:nvSpPr>
          <p:cNvPr id="16" name="TextBox 15">
            <a:extLst>
              <a:ext uri="{FF2B5EF4-FFF2-40B4-BE49-F238E27FC236}">
                <a16:creationId xmlns:a16="http://schemas.microsoft.com/office/drawing/2014/main" id="{04351E33-EA07-16EA-D824-FBAF7B5E5AEF}"/>
              </a:ext>
            </a:extLst>
          </p:cNvPr>
          <p:cNvSpPr txBox="1"/>
          <p:nvPr/>
        </p:nvSpPr>
        <p:spPr>
          <a:xfrm>
            <a:off x="10216009" y="8258388"/>
            <a:ext cx="8946360" cy="8822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a:solidFill>
                  <a:schemeClr val="bg1"/>
                </a:solidFill>
              </a:rPr>
              <a:t>Ine</a:t>
            </a:r>
            <a:r>
              <a:rPr kumimoji="0" lang="en-US" sz="4400" b="0" i="0" u="none" strike="noStrike" cap="none" spc="0" normalizeH="0" baseline="0" dirty="0">
                <a:ln>
                  <a:noFill/>
                </a:ln>
                <a:solidFill>
                  <a:schemeClr val="bg1"/>
                </a:solidFill>
                <a:effectLst/>
                <a:uFillTx/>
                <a:latin typeface="+mn-lt"/>
                <a:ea typeface="+mn-ea"/>
                <a:cs typeface="+mn-cs"/>
                <a:sym typeface="Helvetica"/>
              </a:rPr>
              <a:t>lastic </a:t>
            </a:r>
            <a:r>
              <a:rPr kumimoji="0" lang="en-US" sz="4400" b="0" i="0" u="none" strike="noStrike" cap="none" spc="0" normalizeH="0" baseline="0" dirty="0" err="1">
                <a:ln>
                  <a:noFill/>
                </a:ln>
                <a:solidFill>
                  <a:schemeClr val="bg1"/>
                </a:solidFill>
                <a:effectLst/>
                <a:uFillTx/>
                <a:latin typeface="+mn-lt"/>
                <a:ea typeface="+mn-ea"/>
                <a:cs typeface="+mn-cs"/>
                <a:sym typeface="Helvetica"/>
              </a:rPr>
              <a:t>pQCD</a:t>
            </a:r>
            <a:r>
              <a:rPr kumimoji="0" lang="en-US" sz="4400" b="0" i="0" u="none" strike="noStrike" cap="none" spc="0" normalizeH="0" baseline="0" dirty="0">
                <a:ln>
                  <a:noFill/>
                </a:ln>
                <a:solidFill>
                  <a:schemeClr val="bg1"/>
                </a:solidFill>
                <a:effectLst/>
                <a:uFillTx/>
                <a:latin typeface="+mn-lt"/>
                <a:ea typeface="+mn-ea"/>
                <a:cs typeface="+mn-cs"/>
                <a:sym typeface="Helvetica"/>
              </a:rPr>
              <a:t> </a:t>
            </a:r>
            <a:r>
              <a:rPr kumimoji="0" lang="en-US" sz="4400" b="0" i="0" u="none" strike="noStrike" cap="none" spc="0" normalizeH="0" baseline="0" dirty="0" err="1">
                <a:ln>
                  <a:noFill/>
                </a:ln>
                <a:solidFill>
                  <a:schemeClr val="bg1"/>
                </a:solidFill>
                <a:effectLst/>
                <a:uFillTx/>
                <a:latin typeface="+mn-lt"/>
                <a:ea typeface="+mn-ea"/>
                <a:cs typeface="+mn-cs"/>
                <a:sym typeface="Helvetica"/>
              </a:rPr>
              <a:t>parton</a:t>
            </a:r>
            <a:r>
              <a:rPr kumimoji="0" lang="en-US" sz="4400" b="0" i="0" u="none" strike="noStrike" cap="none" spc="0" normalizeH="0" baseline="0" dirty="0">
                <a:ln>
                  <a:noFill/>
                </a:ln>
                <a:solidFill>
                  <a:schemeClr val="bg1"/>
                </a:solidFill>
                <a:effectLst/>
                <a:uFillTx/>
                <a:latin typeface="+mn-lt"/>
                <a:ea typeface="+mn-ea"/>
                <a:cs typeface="+mn-cs"/>
                <a:sym typeface="Helvetica"/>
              </a:rPr>
              <a:t> energy loss</a:t>
            </a:r>
            <a:r>
              <a:rPr kumimoji="0" lang="en-US" sz="4000" b="0" i="0" u="none" strike="noStrike" cap="none" spc="0" normalizeH="0" baseline="0" dirty="0">
                <a:ln>
                  <a:noFill/>
                </a:ln>
                <a:solidFill>
                  <a:schemeClr val="bg1"/>
                </a:solidFill>
                <a:effectLst/>
                <a:uFillTx/>
                <a:latin typeface="+mn-lt"/>
                <a:ea typeface="+mn-ea"/>
                <a:cs typeface="+mn-cs"/>
                <a:sym typeface="Helvetica"/>
              </a:rPr>
              <a:t>:</a:t>
            </a:r>
          </a:p>
        </p:txBody>
      </p:sp>
      <p:sp>
        <p:nvSpPr>
          <p:cNvPr id="17" name="TextBox 16">
            <a:extLst>
              <a:ext uri="{FF2B5EF4-FFF2-40B4-BE49-F238E27FC236}">
                <a16:creationId xmlns:a16="http://schemas.microsoft.com/office/drawing/2014/main" id="{13A3D2A9-25C1-ABD6-B2A9-3A855EFC4CFA}"/>
              </a:ext>
            </a:extLst>
          </p:cNvPr>
          <p:cNvSpPr txBox="1"/>
          <p:nvPr/>
        </p:nvSpPr>
        <p:spPr>
          <a:xfrm>
            <a:off x="10505941" y="9538896"/>
            <a:ext cx="7705636" cy="205184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err="1">
                <a:ln>
                  <a:noFill/>
                </a:ln>
                <a:solidFill>
                  <a:srgbClr val="FFFF00"/>
                </a:solidFill>
                <a:effectLst/>
                <a:uFillTx/>
                <a:latin typeface="+mn-lt"/>
                <a:ea typeface="+mn-ea"/>
                <a:cs typeface="+mn-cs"/>
                <a:sym typeface="Helvetica"/>
              </a:rPr>
              <a:t>Gyulassy</a:t>
            </a:r>
            <a:r>
              <a:rPr kumimoji="0" lang="en-US" sz="4000" b="0" i="0" u="none" strike="noStrike" cap="none" spc="0" normalizeH="0" baseline="0" dirty="0">
                <a:ln>
                  <a:noFill/>
                </a:ln>
                <a:solidFill>
                  <a:srgbClr val="FFFF00"/>
                </a:solidFill>
                <a:effectLst/>
                <a:uFillTx/>
                <a:latin typeface="+mn-lt"/>
                <a:ea typeface="+mn-ea"/>
                <a:cs typeface="+mn-cs"/>
                <a:sym typeface="Helvetica"/>
              </a:rPr>
              <a:t> &amp; XNW (1994), </a:t>
            </a:r>
          </a:p>
          <a:p>
            <a:pPr marL="0" marR="0" indent="0" algn="l" defTabSz="914400"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dirty="0">
              <a:ln>
                <a:noFill/>
              </a:ln>
              <a:solidFill>
                <a:srgbClr val="FFFF00"/>
              </a:solidFill>
              <a:effectLst/>
              <a:uFillTx/>
              <a:latin typeface="+mn-lt"/>
              <a:ea typeface="+mn-ea"/>
              <a:cs typeface="+mn-cs"/>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FFFF00"/>
                </a:solidFill>
                <a:effectLst/>
                <a:uFillTx/>
                <a:latin typeface="+mn-lt"/>
                <a:ea typeface="+mn-ea"/>
                <a:cs typeface="+mn-cs"/>
                <a:sym typeface="Helvetica"/>
              </a:rPr>
              <a:t>BDMPS (1995), </a:t>
            </a:r>
            <a:r>
              <a:rPr kumimoji="0" lang="en-US" sz="4000" b="0" i="0" u="none" strike="noStrike" cap="none" spc="0" normalizeH="0" baseline="0" dirty="0" err="1">
                <a:ln>
                  <a:noFill/>
                </a:ln>
                <a:solidFill>
                  <a:srgbClr val="FFFF00"/>
                </a:solidFill>
                <a:effectLst/>
                <a:uFillTx/>
                <a:latin typeface="+mn-lt"/>
                <a:ea typeface="+mn-ea"/>
                <a:cs typeface="+mn-cs"/>
                <a:sym typeface="Helvetica"/>
              </a:rPr>
              <a:t>Zakharov</a:t>
            </a:r>
            <a:r>
              <a:rPr kumimoji="0" lang="en-US" sz="4000" b="0" i="0" u="none" strike="noStrike" cap="none" spc="0" normalizeH="0" baseline="0" dirty="0">
                <a:ln>
                  <a:noFill/>
                </a:ln>
                <a:solidFill>
                  <a:srgbClr val="FFFF00"/>
                </a:solidFill>
                <a:effectLst/>
                <a:uFillTx/>
                <a:latin typeface="+mn-lt"/>
                <a:ea typeface="+mn-ea"/>
                <a:cs typeface="+mn-cs"/>
                <a:sym typeface="Helvetica"/>
              </a:rPr>
              <a:t> (1996)</a:t>
            </a:r>
          </a:p>
        </p:txBody>
      </p:sp>
      <p:pic>
        <p:nvPicPr>
          <p:cNvPr id="4" name="Picture 3">
            <a:extLst>
              <a:ext uri="{FF2B5EF4-FFF2-40B4-BE49-F238E27FC236}">
                <a16:creationId xmlns:a16="http://schemas.microsoft.com/office/drawing/2014/main" id="{98F3C9DC-405A-3F9A-02C5-3BE00B268129}"/>
              </a:ext>
            </a:extLst>
          </p:cNvPr>
          <p:cNvPicPr>
            <a:picLocks noChangeAspect="1"/>
          </p:cNvPicPr>
          <p:nvPr/>
        </p:nvPicPr>
        <p:blipFill>
          <a:blip r:embed="rId8"/>
          <a:srcRect l="23421" t="21542" r="9434" b="11757"/>
          <a:stretch>
            <a:fillRect/>
          </a:stretch>
        </p:blipFill>
        <p:spPr>
          <a:xfrm>
            <a:off x="2368976" y="7548768"/>
            <a:ext cx="6844122" cy="4813696"/>
          </a:xfrm>
          <a:prstGeom prst="rect">
            <a:avLst/>
          </a:prstGeom>
        </p:spPr>
      </p:pic>
    </p:spTree>
    <p:extLst>
      <p:ext uri="{BB962C8B-B14F-4D97-AF65-F5344CB8AC3E}">
        <p14:creationId xmlns:p14="http://schemas.microsoft.com/office/powerpoint/2010/main" val="3539007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498D-26B5-8D3A-E8D1-E068FDAD4D79}"/>
              </a:ext>
            </a:extLst>
          </p:cNvPr>
          <p:cNvSpPr>
            <a:spLocks noGrp="1"/>
          </p:cNvSpPr>
          <p:nvPr>
            <p:ph type="title"/>
          </p:nvPr>
        </p:nvSpPr>
        <p:spPr>
          <a:xfrm>
            <a:off x="-1" y="152400"/>
            <a:ext cx="24131239" cy="1600200"/>
          </a:xfrm>
        </p:spPr>
        <p:txBody>
          <a:bodyPr/>
          <a:lstStyle/>
          <a:p>
            <a:r>
              <a:rPr lang="en-US" dirty="0"/>
              <a:t>Jet Physics at the center of STAR conceptual design</a:t>
            </a:r>
          </a:p>
        </p:txBody>
      </p:sp>
      <p:pic>
        <p:nvPicPr>
          <p:cNvPr id="5" name="Picture 4">
            <a:extLst>
              <a:ext uri="{FF2B5EF4-FFF2-40B4-BE49-F238E27FC236}">
                <a16:creationId xmlns:a16="http://schemas.microsoft.com/office/drawing/2014/main" id="{B821FB67-6C1B-CA0B-63AA-C9084B642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0358" y="1752600"/>
            <a:ext cx="8464192" cy="6769699"/>
          </a:xfrm>
          <a:prstGeom prst="rect">
            <a:avLst/>
          </a:prstGeom>
        </p:spPr>
      </p:pic>
      <p:pic>
        <p:nvPicPr>
          <p:cNvPr id="9" name="Picture 8">
            <a:extLst>
              <a:ext uri="{FF2B5EF4-FFF2-40B4-BE49-F238E27FC236}">
                <a16:creationId xmlns:a16="http://schemas.microsoft.com/office/drawing/2014/main" id="{A0EA8CBD-D41A-B71F-94FF-56A8530B3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18" y="7696027"/>
            <a:ext cx="11240558" cy="4267373"/>
          </a:xfrm>
          <a:prstGeom prst="rect">
            <a:avLst/>
          </a:prstGeom>
        </p:spPr>
      </p:pic>
      <p:pic>
        <p:nvPicPr>
          <p:cNvPr id="11" name="Picture 10">
            <a:extLst>
              <a:ext uri="{FF2B5EF4-FFF2-40B4-BE49-F238E27FC236}">
                <a16:creationId xmlns:a16="http://schemas.microsoft.com/office/drawing/2014/main" id="{EDDB674A-8DE3-4571-E80D-73FDDC664AD8}"/>
              </a:ext>
            </a:extLst>
          </p:cNvPr>
          <p:cNvPicPr>
            <a:picLocks noChangeAspect="1"/>
          </p:cNvPicPr>
          <p:nvPr/>
        </p:nvPicPr>
        <p:blipFill>
          <a:blip r:embed="rId4">
            <a:extLst>
              <a:ext uri="{28A0092B-C50C-407E-A947-70E740481C1C}">
                <a14:useLocalDpi xmlns:a14="http://schemas.microsoft.com/office/drawing/2010/main" val="0"/>
              </a:ext>
            </a:extLst>
          </a:blip>
          <a:srcRect t="2579" b="5063"/>
          <a:stretch>
            <a:fillRect/>
          </a:stretch>
        </p:blipFill>
        <p:spPr>
          <a:xfrm>
            <a:off x="1141618" y="1752600"/>
            <a:ext cx="11240558" cy="7525215"/>
          </a:xfrm>
          <a:prstGeom prst="rect">
            <a:avLst/>
          </a:prstGeom>
        </p:spPr>
      </p:pic>
      <p:pic>
        <p:nvPicPr>
          <p:cNvPr id="13" name="Picture 12" descr="A close-up of a number&#10;&#10;AI-generated content may be incorrect.">
            <a:extLst>
              <a:ext uri="{FF2B5EF4-FFF2-40B4-BE49-F238E27FC236}">
                <a16:creationId xmlns:a16="http://schemas.microsoft.com/office/drawing/2014/main" id="{8B12DCF8-A606-E976-4475-654B70391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7316" y="7587345"/>
            <a:ext cx="9050276" cy="4484735"/>
          </a:xfrm>
          <a:prstGeom prst="rect">
            <a:avLst/>
          </a:prstGeom>
        </p:spPr>
      </p:pic>
      <p:cxnSp>
        <p:nvCxnSpPr>
          <p:cNvPr id="17" name="Straight Connector 16">
            <a:extLst>
              <a:ext uri="{FF2B5EF4-FFF2-40B4-BE49-F238E27FC236}">
                <a16:creationId xmlns:a16="http://schemas.microsoft.com/office/drawing/2014/main" id="{3E9BBD79-5644-540F-FAB2-75459C7F36F1}"/>
              </a:ext>
            </a:extLst>
          </p:cNvPr>
          <p:cNvCxnSpPr>
            <a:cxnSpLocks/>
          </p:cNvCxnSpPr>
          <p:nvPr/>
        </p:nvCxnSpPr>
        <p:spPr>
          <a:xfrm>
            <a:off x="2970482" y="7808296"/>
            <a:ext cx="3791415" cy="0"/>
          </a:xfrm>
          <a:prstGeom prst="line">
            <a:avLst/>
          </a:prstGeom>
          <a:noFill/>
          <a:ln w="508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19" name="Oval 18">
            <a:extLst>
              <a:ext uri="{FF2B5EF4-FFF2-40B4-BE49-F238E27FC236}">
                <a16:creationId xmlns:a16="http://schemas.microsoft.com/office/drawing/2014/main" id="{A78ADE2C-9E67-20EB-D6CD-6DFBDD4F6C39}"/>
              </a:ext>
            </a:extLst>
          </p:cNvPr>
          <p:cNvSpPr/>
          <p:nvPr/>
        </p:nvSpPr>
        <p:spPr>
          <a:xfrm>
            <a:off x="9628165" y="10961142"/>
            <a:ext cx="1694130" cy="646939"/>
          </a:xfrm>
          <a:prstGeom prst="ellipse">
            <a:avLst/>
          </a:prstGeom>
          <a:noFill/>
          <a:ln w="6032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
        <p:nvSpPr>
          <p:cNvPr id="20" name="TextBox 19">
            <a:extLst>
              <a:ext uri="{FF2B5EF4-FFF2-40B4-BE49-F238E27FC236}">
                <a16:creationId xmlns:a16="http://schemas.microsoft.com/office/drawing/2014/main" id="{82B95EE1-105F-97EA-3CBB-7E8EEFF5638A}"/>
              </a:ext>
            </a:extLst>
          </p:cNvPr>
          <p:cNvSpPr txBox="1"/>
          <p:nvPr/>
        </p:nvSpPr>
        <p:spPr>
          <a:xfrm>
            <a:off x="14742162" y="7616019"/>
            <a:ext cx="7512388"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C00000"/>
                </a:solidFill>
              </a:rPr>
              <a:t>XNW &amp; </a:t>
            </a:r>
            <a:r>
              <a:rPr lang="en-US" dirty="0" err="1">
                <a:solidFill>
                  <a:srgbClr val="C00000"/>
                </a:solidFill>
              </a:rPr>
              <a:t>Gyulassy</a:t>
            </a:r>
            <a:r>
              <a:rPr lang="en-US" dirty="0">
                <a:solidFill>
                  <a:srgbClr val="C00000"/>
                </a:solidFill>
              </a:rPr>
              <a:t>, Phys. Rev. D 44, 3501-3516 (1991)</a:t>
            </a:r>
          </a:p>
        </p:txBody>
      </p:sp>
      <p:sp>
        <p:nvSpPr>
          <p:cNvPr id="3" name="Oval 2">
            <a:extLst>
              <a:ext uri="{FF2B5EF4-FFF2-40B4-BE49-F238E27FC236}">
                <a16:creationId xmlns:a16="http://schemas.microsoft.com/office/drawing/2014/main" id="{29DFFA20-5ABD-A253-9F20-2C38C8087404}"/>
              </a:ext>
            </a:extLst>
          </p:cNvPr>
          <p:cNvSpPr/>
          <p:nvPr/>
        </p:nvSpPr>
        <p:spPr>
          <a:xfrm>
            <a:off x="7971296" y="9684239"/>
            <a:ext cx="1694130" cy="646939"/>
          </a:xfrm>
          <a:prstGeom prst="ellipse">
            <a:avLst/>
          </a:prstGeom>
          <a:noFill/>
          <a:ln w="6032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Tree>
    <p:extLst>
      <p:ext uri="{BB962C8B-B14F-4D97-AF65-F5344CB8AC3E}">
        <p14:creationId xmlns:p14="http://schemas.microsoft.com/office/powerpoint/2010/main" val="4103312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E27A1-4673-2C4E-8E48-6EC0F629312D}"/>
              </a:ext>
            </a:extLst>
          </p:cNvPr>
          <p:cNvSpPr>
            <a:spLocks noGrp="1"/>
          </p:cNvSpPr>
          <p:nvPr>
            <p:ph type="title"/>
          </p:nvPr>
        </p:nvSpPr>
        <p:spPr/>
        <p:txBody>
          <a:bodyPr/>
          <a:lstStyle/>
          <a:p>
            <a:r>
              <a:rPr lang="en-US" dirty="0"/>
              <a:t>Discovery of jet quenching at RHIC</a:t>
            </a:r>
          </a:p>
        </p:txBody>
      </p:sp>
      <p:sp>
        <p:nvSpPr>
          <p:cNvPr id="3" name="Content Placeholder 2">
            <a:extLst>
              <a:ext uri="{FF2B5EF4-FFF2-40B4-BE49-F238E27FC236}">
                <a16:creationId xmlns:a16="http://schemas.microsoft.com/office/drawing/2014/main" id="{69A86405-017C-3C42-B1F2-E69A04C8EB21}"/>
              </a:ext>
            </a:extLst>
          </p:cNvPr>
          <p:cNvSpPr>
            <a:spLocks noGrp="1"/>
          </p:cNvSpPr>
          <p:nvPr>
            <p:ph idx="1"/>
          </p:nvPr>
        </p:nvSpPr>
        <p:spPr>
          <a:xfrm>
            <a:off x="1655790" y="1857607"/>
            <a:ext cx="19779881" cy="1676400"/>
          </a:xfrm>
        </p:spPr>
        <p:txBody>
          <a:bodyPr>
            <a:normAutofit/>
          </a:bodyPr>
          <a:lstStyle/>
          <a:p>
            <a:pPr marL="40640" indent="0">
              <a:buNone/>
            </a:pPr>
            <a:r>
              <a:rPr lang="en-US" altLang="en-US" dirty="0">
                <a:solidFill>
                  <a:srgbClr val="FFFF00"/>
                </a:solidFill>
              </a:rPr>
              <a:t> </a:t>
            </a:r>
            <a:r>
              <a:rPr lang="en-US" altLang="en-US" dirty="0" err="1">
                <a:solidFill>
                  <a:srgbClr val="FFFF00"/>
                </a:solidFill>
              </a:rPr>
              <a:t>Gyulassy</a:t>
            </a:r>
            <a:r>
              <a:rPr lang="en-US" altLang="en-US" dirty="0">
                <a:solidFill>
                  <a:srgbClr val="FFFF00"/>
                </a:solidFill>
              </a:rPr>
              <a:t>, XNW: Suppression of leading hadrons due to jet quenching</a:t>
            </a:r>
          </a:p>
          <a:p>
            <a:r>
              <a:rPr lang="en-US" sz="4000" b="0" i="0" u="none" strike="noStrike" dirty="0">
                <a:solidFill>
                  <a:srgbClr val="FFC000"/>
                </a:solidFill>
                <a:effectLst/>
                <a:latin typeface="-apple-system"/>
              </a:rPr>
              <a:t> </a:t>
            </a:r>
            <a:r>
              <a:rPr lang="en-US" sz="4000" b="0" i="1" u="none" strike="noStrike" dirty="0">
                <a:solidFill>
                  <a:srgbClr val="FFC000"/>
                </a:solidFill>
                <a:effectLst/>
                <a:latin typeface="-apple-system"/>
              </a:rPr>
              <a:t>Phys. Rev. Lett.</a:t>
            </a:r>
            <a:r>
              <a:rPr lang="en-US" sz="4000" b="0" i="0" u="none" strike="noStrike" dirty="0">
                <a:solidFill>
                  <a:srgbClr val="FFC000"/>
                </a:solidFill>
                <a:effectLst/>
                <a:latin typeface="-apple-system"/>
              </a:rPr>
              <a:t> 68 (1992) 1480-1483</a:t>
            </a:r>
          </a:p>
          <a:p>
            <a:endParaRPr lang="en-US" altLang="en-US" sz="3600" dirty="0"/>
          </a:p>
        </p:txBody>
      </p:sp>
      <p:sp>
        <p:nvSpPr>
          <p:cNvPr id="4" name="Slide Number Placeholder 3">
            <a:extLst>
              <a:ext uri="{FF2B5EF4-FFF2-40B4-BE49-F238E27FC236}">
                <a16:creationId xmlns:a16="http://schemas.microsoft.com/office/drawing/2014/main" id="{D4F6A9EE-2AA7-3847-8601-132F3180F542}"/>
              </a:ext>
            </a:extLst>
          </p:cNvPr>
          <p:cNvSpPr>
            <a:spLocks noGrp="1"/>
          </p:cNvSpPr>
          <p:nvPr>
            <p:ph type="sldNum" sz="quarter" idx="12"/>
          </p:nvPr>
        </p:nvSpPr>
        <p:spPr>
          <a:xfrm>
            <a:off x="21282719" y="12985753"/>
            <a:ext cx="512961" cy="943848"/>
          </a:xfrm>
        </p:spPr>
        <p:txBody>
          <a:bodyPr/>
          <a:lstStyle/>
          <a:p>
            <a:fld id="{1B9BAA04-AEB2-8147-AF42-90F4B815825D}" type="slidenum">
              <a:rPr lang="en-US" smtClean="0"/>
              <a:pPr/>
              <a:t>12</a:t>
            </a:fld>
            <a:endParaRPr lang="en-US" dirty="0"/>
          </a:p>
        </p:txBody>
      </p:sp>
      <p:grpSp>
        <p:nvGrpSpPr>
          <p:cNvPr id="10" name="Group 9">
            <a:extLst>
              <a:ext uri="{FF2B5EF4-FFF2-40B4-BE49-F238E27FC236}">
                <a16:creationId xmlns:a16="http://schemas.microsoft.com/office/drawing/2014/main" id="{A146AD9A-E067-AA44-87ED-A2EA1352AC0C}"/>
              </a:ext>
            </a:extLst>
          </p:cNvPr>
          <p:cNvGrpSpPr/>
          <p:nvPr/>
        </p:nvGrpSpPr>
        <p:grpSpPr>
          <a:xfrm>
            <a:off x="1115483" y="3827191"/>
            <a:ext cx="12833042" cy="8452414"/>
            <a:chOff x="3438185" y="2884165"/>
            <a:chExt cx="5339772" cy="3259297"/>
          </a:xfrm>
        </p:grpSpPr>
        <p:pic>
          <p:nvPicPr>
            <p:cNvPr id="6" name="Picture 5" descr="A close up of a map&#10;&#10;Description automatically generated">
              <a:extLst>
                <a:ext uri="{FF2B5EF4-FFF2-40B4-BE49-F238E27FC236}">
                  <a16:creationId xmlns:a16="http://schemas.microsoft.com/office/drawing/2014/main" id="{C554B72E-786B-C04C-9665-87A9A0F46344}"/>
                </a:ext>
              </a:extLst>
            </p:cNvPr>
            <p:cNvPicPr>
              <a:picLocks noChangeAspect="1"/>
            </p:cNvPicPr>
            <p:nvPr/>
          </p:nvPicPr>
          <p:blipFill>
            <a:blip r:embed="rId3"/>
            <a:srcRect l="32383"/>
            <a:stretch>
              <a:fillRect/>
            </a:stretch>
          </p:blipFill>
          <p:spPr>
            <a:xfrm>
              <a:off x="3438185" y="2884165"/>
              <a:ext cx="3178789" cy="3259297"/>
            </a:xfrm>
            <a:prstGeom prst="rect">
              <a:avLst/>
            </a:prstGeom>
          </p:spPr>
        </p:pic>
        <p:pic>
          <p:nvPicPr>
            <p:cNvPr id="5" name="Picture 4">
              <a:extLst>
                <a:ext uri="{FF2B5EF4-FFF2-40B4-BE49-F238E27FC236}">
                  <a16:creationId xmlns:a16="http://schemas.microsoft.com/office/drawing/2014/main" id="{9B0BE29E-7670-344A-B16E-62D353CDDE4D}"/>
                </a:ext>
              </a:extLst>
            </p:cNvPr>
            <p:cNvPicPr>
              <a:picLocks noChangeAspect="1"/>
            </p:cNvPicPr>
            <p:nvPr/>
          </p:nvPicPr>
          <p:blipFill>
            <a:blip r:embed="rId4"/>
            <a:stretch>
              <a:fillRect/>
            </a:stretch>
          </p:blipFill>
          <p:spPr>
            <a:xfrm>
              <a:off x="7222207" y="2889992"/>
              <a:ext cx="1555750" cy="546100"/>
            </a:xfrm>
            <a:prstGeom prst="rect">
              <a:avLst/>
            </a:prstGeom>
          </p:spPr>
        </p:pic>
        <p:cxnSp>
          <p:nvCxnSpPr>
            <p:cNvPr id="8" name="Straight Arrow Connector 7">
              <a:extLst>
                <a:ext uri="{FF2B5EF4-FFF2-40B4-BE49-F238E27FC236}">
                  <a16:creationId xmlns:a16="http://schemas.microsoft.com/office/drawing/2014/main" id="{92D603EE-7901-E043-8B47-6A0AF48E9C34}"/>
                </a:ext>
              </a:extLst>
            </p:cNvPr>
            <p:cNvCxnSpPr/>
            <p:nvPr/>
          </p:nvCxnSpPr>
          <p:spPr>
            <a:xfrm>
              <a:off x="4023605" y="3408424"/>
              <a:ext cx="320633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C5E4D75-F44F-4740-9A52-C1D52335C32B}"/>
                </a:ext>
              </a:extLst>
            </p:cNvPr>
            <p:cNvSpPr/>
            <p:nvPr/>
          </p:nvSpPr>
          <p:spPr>
            <a:xfrm>
              <a:off x="3974927" y="3133826"/>
              <a:ext cx="2220685" cy="27305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grpSp>
      <p:pic>
        <p:nvPicPr>
          <p:cNvPr id="11" name="Picture 10" descr="A screenshot of a cell phone&#10;&#10;Description automatically generated">
            <a:extLst>
              <a:ext uri="{FF2B5EF4-FFF2-40B4-BE49-F238E27FC236}">
                <a16:creationId xmlns:a16="http://schemas.microsoft.com/office/drawing/2014/main" id="{D90D7BD6-4182-AD46-B862-CE893609B784}"/>
              </a:ext>
            </a:extLst>
          </p:cNvPr>
          <p:cNvPicPr>
            <a:picLocks noChangeAspect="1"/>
          </p:cNvPicPr>
          <p:nvPr/>
        </p:nvPicPr>
        <p:blipFill rotWithShape="1">
          <a:blip r:embed="rId5"/>
          <a:srcRect t="-4950" r="24232" b="-1"/>
          <a:stretch/>
        </p:blipFill>
        <p:spPr>
          <a:xfrm>
            <a:off x="16191839" y="2859726"/>
            <a:ext cx="7471006" cy="2078754"/>
          </a:xfrm>
          <a:prstGeom prst="rect">
            <a:avLst/>
          </a:prstGeom>
        </p:spPr>
      </p:pic>
      <p:cxnSp>
        <p:nvCxnSpPr>
          <p:cNvPr id="12" name="Straight Connector 11">
            <a:extLst>
              <a:ext uri="{FF2B5EF4-FFF2-40B4-BE49-F238E27FC236}">
                <a16:creationId xmlns:a16="http://schemas.microsoft.com/office/drawing/2014/main" id="{36210A67-D4EF-D540-BBCE-6384DD3320D1}"/>
              </a:ext>
            </a:extLst>
          </p:cNvPr>
          <p:cNvCxnSpPr>
            <a:cxnSpLocks/>
          </p:cNvCxnSpPr>
          <p:nvPr/>
        </p:nvCxnSpPr>
        <p:spPr>
          <a:xfrm>
            <a:off x="18877343" y="4474643"/>
            <a:ext cx="14407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AF37FB2-FB92-F747-B356-A17DA3E42762}"/>
              </a:ext>
            </a:extLst>
          </p:cNvPr>
          <p:cNvSpPr txBox="1"/>
          <p:nvPr/>
        </p:nvSpPr>
        <p:spPr>
          <a:xfrm>
            <a:off x="16513693" y="5182750"/>
            <a:ext cx="6827297" cy="584775"/>
          </a:xfrm>
          <a:prstGeom prst="rect">
            <a:avLst/>
          </a:prstGeom>
          <a:noFill/>
        </p:spPr>
        <p:txBody>
          <a:bodyPr wrap="square" rtlCol="0">
            <a:spAutoFit/>
          </a:bodyPr>
          <a:lstStyle/>
          <a:p>
            <a:r>
              <a:rPr lang="en-US" sz="3200" dirty="0">
                <a:solidFill>
                  <a:srgbClr val="FFC000"/>
                </a:solidFill>
              </a:rPr>
              <a:t>XNW, Phys. Rev. C 58 (1998) 2321</a:t>
            </a:r>
          </a:p>
        </p:txBody>
      </p:sp>
      <p:grpSp>
        <p:nvGrpSpPr>
          <p:cNvPr id="14" name="Group 10">
            <a:extLst>
              <a:ext uri="{FF2B5EF4-FFF2-40B4-BE49-F238E27FC236}">
                <a16:creationId xmlns:a16="http://schemas.microsoft.com/office/drawing/2014/main" id="{A9CA2823-B354-DF52-6671-7C4BC319AB11}"/>
              </a:ext>
            </a:extLst>
          </p:cNvPr>
          <p:cNvGrpSpPr>
            <a:grpSpLocks/>
          </p:cNvGrpSpPr>
          <p:nvPr/>
        </p:nvGrpSpPr>
        <p:grpSpPr bwMode="auto">
          <a:xfrm>
            <a:off x="16647713" y="6315187"/>
            <a:ext cx="6908800" cy="5435600"/>
            <a:chOff x="0" y="0"/>
            <a:chExt cx="2176" cy="1712"/>
          </a:xfrm>
        </p:grpSpPr>
        <p:pic>
          <p:nvPicPr>
            <p:cNvPr id="15" name="Picture 8">
              <a:extLst>
                <a:ext uri="{FF2B5EF4-FFF2-40B4-BE49-F238E27FC236}">
                  <a16:creationId xmlns:a16="http://schemas.microsoft.com/office/drawing/2014/main" id="{8D83B8E9-4919-0ED8-2B0B-DBF5F6D81388}"/>
                </a:ext>
              </a:extLst>
            </p:cNvPr>
            <p:cNvPicPr>
              <a:picLocks noChangeArrowheads="1"/>
            </p:cNvPicPr>
            <p:nvPr/>
          </p:nvPicPr>
          <p:blipFill>
            <a:blip r:embed="rId6">
              <a:extLst>
                <a:ext uri="{28A0092B-C50C-407E-A947-70E740481C1C}">
                  <a14:useLocalDpi xmlns:a14="http://schemas.microsoft.com/office/drawing/2010/main" val="0"/>
                </a:ext>
              </a:extLst>
            </a:blip>
            <a:srcRect t="56250" r="10207"/>
            <a:stretch>
              <a:fillRect/>
            </a:stretch>
          </p:blipFill>
          <p:spPr bwMode="auto">
            <a:xfrm>
              <a:off x="0" y="0"/>
              <a:ext cx="2176" cy="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a:tailEnd/>
                </a14:hiddenLine>
              </a:ext>
            </a:extLst>
          </p:spPr>
        </p:pic>
        <p:sp>
          <p:nvSpPr>
            <p:cNvPr id="16" name="Rectangle 9">
              <a:extLst>
                <a:ext uri="{FF2B5EF4-FFF2-40B4-BE49-F238E27FC236}">
                  <a16:creationId xmlns:a16="http://schemas.microsoft.com/office/drawing/2014/main" id="{A98DA4F7-C47F-98EA-3899-C1E0BCD9AB63}"/>
                </a:ext>
              </a:extLst>
            </p:cNvPr>
            <p:cNvSpPr>
              <a:spLocks/>
            </p:cNvSpPr>
            <p:nvPr/>
          </p:nvSpPr>
          <p:spPr bwMode="auto">
            <a:xfrm>
              <a:off x="443" y="1290"/>
              <a:ext cx="972"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81278" bIns="0"/>
            <a:lstStyle/>
            <a:p>
              <a:pPr marL="79376"/>
              <a:r>
                <a:rPr lang="en-US">
                  <a:solidFill>
                    <a:srgbClr val="FFFFFF"/>
                  </a:solidFill>
                  <a:ea typeface="ＭＳ Ｐゴシック" charset="0"/>
                  <a:cs typeface="Times New Roman" charset="0"/>
                </a:rPr>
                <a:t>Pedestal&amp;flow subtracted</a:t>
              </a:r>
            </a:p>
          </p:txBody>
        </p:sp>
      </p:grpSp>
      <p:pic>
        <p:nvPicPr>
          <p:cNvPr id="18" name="Picture 17" descr="A diagram of a graph&#10;&#10;AI-generated content may be incorrect.">
            <a:extLst>
              <a:ext uri="{FF2B5EF4-FFF2-40B4-BE49-F238E27FC236}">
                <a16:creationId xmlns:a16="http://schemas.microsoft.com/office/drawing/2014/main" id="{CC1C39D1-2388-D03F-C391-01472EC47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3084" y="6319975"/>
            <a:ext cx="6631952" cy="5435600"/>
          </a:xfrm>
          <a:prstGeom prst="rect">
            <a:avLst/>
          </a:prstGeom>
        </p:spPr>
      </p:pic>
      <p:sp>
        <p:nvSpPr>
          <p:cNvPr id="20" name="TextBox 19">
            <a:extLst>
              <a:ext uri="{FF2B5EF4-FFF2-40B4-BE49-F238E27FC236}">
                <a16:creationId xmlns:a16="http://schemas.microsoft.com/office/drawing/2014/main" id="{9E8D6843-4507-F5A0-2580-88150C753A5E}"/>
              </a:ext>
            </a:extLst>
          </p:cNvPr>
          <p:cNvSpPr txBox="1"/>
          <p:nvPr/>
        </p:nvSpPr>
        <p:spPr>
          <a:xfrm>
            <a:off x="10775413" y="11885982"/>
            <a:ext cx="11476559"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None/>
            </a:pPr>
            <a:r>
              <a:rPr lang="en-US" sz="3200" dirty="0">
                <a:solidFill>
                  <a:srgbClr val="FFC000"/>
                </a:solidFill>
                <a:effectLst/>
                <a:latin typeface="Helvetica" pitchFamily="2" charset="0"/>
              </a:rPr>
              <a:t>STAR Collaboration, Phys. Rev. Lett. 91 (2003) 072304</a:t>
            </a:r>
            <a:r>
              <a:rPr lang="en-US" sz="3200" dirty="0">
                <a:solidFill>
                  <a:srgbClr val="000000"/>
                </a:solidFill>
                <a:effectLst/>
                <a:latin typeface="Helvetica" pitchFamily="2" charset="0"/>
              </a:rPr>
              <a:t>,</a:t>
            </a:r>
            <a:endParaRPr lang="en-US" sz="3200" dirty="0">
              <a:solidFill>
                <a:srgbClr val="0092D1"/>
              </a:solidFill>
              <a:effectLst/>
              <a:latin typeface="Helvetica" pitchFamily="2" charset="0"/>
            </a:endParaRPr>
          </a:p>
        </p:txBody>
      </p:sp>
    </p:spTree>
    <p:extLst>
      <p:ext uri="{BB962C8B-B14F-4D97-AF65-F5344CB8AC3E}">
        <p14:creationId xmlns:p14="http://schemas.microsoft.com/office/powerpoint/2010/main" val="341188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3" y="3"/>
            <a:ext cx="18287998" cy="2123870"/>
          </a:xfrm>
        </p:spPr>
        <p:txBody>
          <a:bodyPr>
            <a:normAutofit/>
          </a:bodyPr>
          <a:lstStyle/>
          <a:p>
            <a:r>
              <a:rPr lang="en-US" dirty="0"/>
              <a:t>Parton energy loss and jet transport</a:t>
            </a:r>
          </a:p>
        </p:txBody>
      </p:sp>
      <p:sp>
        <p:nvSpPr>
          <p:cNvPr id="4" name="Slide Number Placeholder 3"/>
          <p:cNvSpPr>
            <a:spLocks noGrp="1"/>
          </p:cNvSpPr>
          <p:nvPr>
            <p:ph type="sldNum" sz="quarter" idx="12"/>
          </p:nvPr>
        </p:nvSpPr>
        <p:spPr>
          <a:xfrm>
            <a:off x="21128831" y="12985753"/>
            <a:ext cx="820738" cy="943848"/>
          </a:xfrm>
        </p:spPr>
        <p:txBody>
          <a:bodyPr/>
          <a:lstStyle/>
          <a:p>
            <a:fld id="{1B9BAA04-AEB2-8147-AF42-90F4B815825D}" type="slidenum">
              <a:rPr lang="en-US" smtClean="0"/>
              <a:pPr/>
              <a:t>13</a:t>
            </a:fld>
            <a:endParaRPr lang="en-US" dirty="0"/>
          </a:p>
        </p:txBody>
      </p:sp>
      <p:sp>
        <p:nvSpPr>
          <p:cNvPr id="52" name="TextBox 51"/>
          <p:cNvSpPr txBox="1"/>
          <p:nvPr/>
        </p:nvSpPr>
        <p:spPr>
          <a:xfrm>
            <a:off x="4510114" y="2616979"/>
            <a:ext cx="356188" cy="830997"/>
          </a:xfrm>
          <a:prstGeom prst="rect">
            <a:avLst/>
          </a:prstGeom>
          <a:noFill/>
        </p:spPr>
        <p:txBody>
          <a:bodyPr wrap="none" rtlCol="0">
            <a:spAutoFit/>
          </a:bodyPr>
          <a:lstStyle/>
          <a:p>
            <a:r>
              <a:rPr lang="en-US" sz="4800" dirty="0">
                <a:solidFill>
                  <a:srgbClr val="F2F2F2"/>
                </a:solidFill>
              </a:rPr>
              <a:t> </a:t>
            </a:r>
            <a:endParaRPr lang="en-US" sz="4800" dirty="0">
              <a:solidFill>
                <a:srgbClr val="FF6600"/>
              </a:solidFill>
            </a:endParaRPr>
          </a:p>
        </p:txBody>
      </p:sp>
      <p:sp>
        <p:nvSpPr>
          <p:cNvPr id="53" name="TextBox 52"/>
          <p:cNvSpPr txBox="1"/>
          <p:nvPr/>
        </p:nvSpPr>
        <p:spPr>
          <a:xfrm>
            <a:off x="5339205" y="11057285"/>
            <a:ext cx="15123051" cy="830997"/>
          </a:xfrm>
          <a:prstGeom prst="rect">
            <a:avLst/>
          </a:prstGeom>
          <a:noFill/>
        </p:spPr>
        <p:txBody>
          <a:bodyPr wrap="none" rtlCol="0">
            <a:spAutoFit/>
          </a:bodyPr>
          <a:lstStyle/>
          <a:p>
            <a:r>
              <a:rPr lang="en-US" sz="4800" dirty="0">
                <a:solidFill>
                  <a:schemeClr val="bg1"/>
                </a:solidFill>
              </a:rPr>
              <a:t>Extract jet transport coefficient from </a:t>
            </a:r>
            <a:r>
              <a:rPr lang="en-US" sz="4800" dirty="0" err="1">
                <a:solidFill>
                  <a:schemeClr val="bg1"/>
                </a:solidFill>
              </a:rPr>
              <a:t>parton</a:t>
            </a:r>
            <a:r>
              <a:rPr lang="en-US" sz="4800" dirty="0">
                <a:solidFill>
                  <a:schemeClr val="bg1"/>
                </a:solidFill>
              </a:rPr>
              <a:t> energy loss</a:t>
            </a:r>
          </a:p>
        </p:txBody>
      </p:sp>
      <p:sp>
        <p:nvSpPr>
          <p:cNvPr id="70" name="TextBox 69"/>
          <p:cNvSpPr txBox="1"/>
          <p:nvPr/>
        </p:nvSpPr>
        <p:spPr>
          <a:xfrm>
            <a:off x="12882836" y="3242094"/>
            <a:ext cx="5973110" cy="830997"/>
          </a:xfrm>
          <a:prstGeom prst="rect">
            <a:avLst/>
          </a:prstGeom>
          <a:noFill/>
        </p:spPr>
        <p:txBody>
          <a:bodyPr wrap="none" rtlCol="0">
            <a:spAutoFit/>
          </a:bodyPr>
          <a:lstStyle/>
          <a:p>
            <a:r>
              <a:rPr lang="en-US" sz="4800" dirty="0">
                <a:solidFill>
                  <a:schemeClr val="bg1"/>
                </a:solidFill>
              </a:rPr>
              <a:t>Inelastic energy loss</a:t>
            </a:r>
          </a:p>
        </p:txBody>
      </p:sp>
      <p:sp>
        <p:nvSpPr>
          <p:cNvPr id="20" name="TextBox 19">
            <a:extLst>
              <a:ext uri="{FF2B5EF4-FFF2-40B4-BE49-F238E27FC236}">
                <a16:creationId xmlns:a16="http://schemas.microsoft.com/office/drawing/2014/main" id="{8CD4D7D4-0BF5-1B4C-B263-B3EE7B9C7829}"/>
              </a:ext>
            </a:extLst>
          </p:cNvPr>
          <p:cNvSpPr txBox="1"/>
          <p:nvPr/>
        </p:nvSpPr>
        <p:spPr>
          <a:xfrm>
            <a:off x="1765851" y="7057631"/>
            <a:ext cx="6729727" cy="830997"/>
          </a:xfrm>
          <a:prstGeom prst="rect">
            <a:avLst/>
          </a:prstGeom>
          <a:noFill/>
        </p:spPr>
        <p:txBody>
          <a:bodyPr wrap="none" rtlCol="0">
            <a:spAutoFit/>
          </a:bodyPr>
          <a:lstStyle/>
          <a:p>
            <a:r>
              <a:rPr lang="en-US" sz="4800" dirty="0">
                <a:solidFill>
                  <a:srgbClr val="FFFFFF"/>
                </a:solidFill>
              </a:rPr>
              <a:t>Jet transport coefficient:</a:t>
            </a:r>
          </a:p>
        </p:txBody>
      </p:sp>
      <p:pic>
        <p:nvPicPr>
          <p:cNvPr id="21" name="Picture 20" descr="latex-image-1.pdf">
            <a:extLst>
              <a:ext uri="{FF2B5EF4-FFF2-40B4-BE49-F238E27FC236}">
                <a16:creationId xmlns:a16="http://schemas.microsoft.com/office/drawing/2014/main" id="{76A666EF-C126-674A-BF87-306040DCF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114" y="8690526"/>
            <a:ext cx="7320804" cy="1337888"/>
          </a:xfrm>
          <a:prstGeom prst="rect">
            <a:avLst/>
          </a:prstGeom>
        </p:spPr>
      </p:pic>
      <p:sp>
        <p:nvSpPr>
          <p:cNvPr id="22" name="TextBox 21">
            <a:extLst>
              <a:ext uri="{FF2B5EF4-FFF2-40B4-BE49-F238E27FC236}">
                <a16:creationId xmlns:a16="http://schemas.microsoft.com/office/drawing/2014/main" id="{CFCF39AD-BE68-2F44-9D60-D9052C2426A4}"/>
              </a:ext>
            </a:extLst>
          </p:cNvPr>
          <p:cNvSpPr txBox="1"/>
          <p:nvPr/>
        </p:nvSpPr>
        <p:spPr>
          <a:xfrm>
            <a:off x="14826130" y="7924540"/>
            <a:ext cx="7069564" cy="2308324"/>
          </a:xfrm>
          <a:prstGeom prst="rect">
            <a:avLst/>
          </a:prstGeom>
          <a:noFill/>
        </p:spPr>
        <p:txBody>
          <a:bodyPr wrap="none" rtlCol="0">
            <a:spAutoFit/>
          </a:bodyPr>
          <a:lstStyle/>
          <a:p>
            <a:r>
              <a:rPr lang="en-US" sz="4800" dirty="0" err="1">
                <a:solidFill>
                  <a:schemeClr val="bg1"/>
                </a:solidFill>
              </a:rPr>
              <a:t>pQCD</a:t>
            </a:r>
            <a:r>
              <a:rPr lang="en-US" sz="4800" dirty="0">
                <a:solidFill>
                  <a:schemeClr val="bg1"/>
                </a:solidFill>
              </a:rPr>
              <a:t> </a:t>
            </a:r>
            <a:r>
              <a:rPr lang="en-US" dirty="0">
                <a:solidFill>
                  <a:srgbClr val="A9E1DC"/>
                </a:solidFill>
              </a:rPr>
              <a:t>(BDMPS’96)</a:t>
            </a:r>
          </a:p>
          <a:p>
            <a:r>
              <a:rPr lang="en-US" sz="4800" dirty="0" err="1">
                <a:solidFill>
                  <a:schemeClr val="bg1"/>
                </a:solidFill>
              </a:rPr>
              <a:t>AdS</a:t>
            </a:r>
            <a:r>
              <a:rPr lang="en-US" sz="4800" dirty="0">
                <a:solidFill>
                  <a:schemeClr val="bg1"/>
                </a:solidFill>
              </a:rPr>
              <a:t>/CFT </a:t>
            </a:r>
            <a:r>
              <a:rPr lang="en-US" dirty="0">
                <a:solidFill>
                  <a:srgbClr val="A9E1DC"/>
                </a:solidFill>
              </a:rPr>
              <a:t>(</a:t>
            </a:r>
            <a:r>
              <a:rPr lang="en-US" dirty="0" err="1">
                <a:solidFill>
                  <a:srgbClr val="A9E1DC"/>
                </a:solidFill>
              </a:rPr>
              <a:t>Liu,Rajagopal</a:t>
            </a:r>
            <a:r>
              <a:rPr lang="en-US" dirty="0">
                <a:solidFill>
                  <a:srgbClr val="A9E1DC"/>
                </a:solidFill>
              </a:rPr>
              <a:t> &amp;Wideman’06) </a:t>
            </a:r>
          </a:p>
          <a:p>
            <a:r>
              <a:rPr lang="en-US" sz="4800" dirty="0">
                <a:solidFill>
                  <a:schemeClr val="bg1"/>
                </a:solidFill>
              </a:rPr>
              <a:t>lattice </a:t>
            </a:r>
            <a:r>
              <a:rPr lang="en-US" sz="4800" dirty="0">
                <a:solidFill>
                  <a:srgbClr val="A9E1DC"/>
                </a:solidFill>
              </a:rPr>
              <a:t>QCD </a:t>
            </a:r>
            <a:r>
              <a:rPr lang="en-US" dirty="0">
                <a:solidFill>
                  <a:srgbClr val="A9E1DC"/>
                </a:solidFill>
              </a:rPr>
              <a:t>(Majumder’12) </a:t>
            </a:r>
          </a:p>
        </p:txBody>
      </p:sp>
      <p:sp>
        <p:nvSpPr>
          <p:cNvPr id="3" name="TextBox 2">
            <a:extLst>
              <a:ext uri="{FF2B5EF4-FFF2-40B4-BE49-F238E27FC236}">
                <a16:creationId xmlns:a16="http://schemas.microsoft.com/office/drawing/2014/main" id="{BB160A18-251F-E549-8D49-B47936860848}"/>
              </a:ext>
            </a:extLst>
          </p:cNvPr>
          <p:cNvSpPr txBox="1"/>
          <p:nvPr/>
        </p:nvSpPr>
        <p:spPr>
          <a:xfrm>
            <a:off x="12882836" y="5144325"/>
            <a:ext cx="5320687" cy="830997"/>
          </a:xfrm>
          <a:prstGeom prst="rect">
            <a:avLst/>
          </a:prstGeom>
          <a:noFill/>
        </p:spPr>
        <p:txBody>
          <a:bodyPr wrap="none" rtlCol="0">
            <a:spAutoFit/>
          </a:bodyPr>
          <a:lstStyle/>
          <a:p>
            <a:r>
              <a:rPr lang="en-US" sz="4800" dirty="0">
                <a:solidFill>
                  <a:schemeClr val="bg1"/>
                </a:solidFill>
              </a:rPr>
              <a:t>Elastic energy loss</a:t>
            </a:r>
          </a:p>
        </p:txBody>
      </p:sp>
      <p:pic>
        <p:nvPicPr>
          <p:cNvPr id="8" name="Picture 7">
            <a:extLst>
              <a:ext uri="{FF2B5EF4-FFF2-40B4-BE49-F238E27FC236}">
                <a16:creationId xmlns:a16="http://schemas.microsoft.com/office/drawing/2014/main" id="{5101789E-4DF8-FE46-A815-1ECAA5C495D8}"/>
              </a:ext>
            </a:extLst>
          </p:cNvPr>
          <p:cNvPicPr>
            <a:picLocks noChangeAspect="1"/>
          </p:cNvPicPr>
          <p:nvPr/>
        </p:nvPicPr>
        <p:blipFill>
          <a:blip r:embed="rId4"/>
          <a:stretch>
            <a:fillRect/>
          </a:stretch>
        </p:blipFill>
        <p:spPr>
          <a:xfrm>
            <a:off x="1590959" y="4877888"/>
            <a:ext cx="8648262" cy="1210488"/>
          </a:xfrm>
          <a:prstGeom prst="rect">
            <a:avLst/>
          </a:prstGeom>
        </p:spPr>
      </p:pic>
      <p:pic>
        <p:nvPicPr>
          <p:cNvPr id="9" name="Picture 8">
            <a:extLst>
              <a:ext uri="{FF2B5EF4-FFF2-40B4-BE49-F238E27FC236}">
                <a16:creationId xmlns:a16="http://schemas.microsoft.com/office/drawing/2014/main" id="{F60A0CA6-185C-D643-B048-FBBF9BA3D8AA}"/>
              </a:ext>
            </a:extLst>
          </p:cNvPr>
          <p:cNvPicPr>
            <a:picLocks noChangeAspect="1"/>
          </p:cNvPicPr>
          <p:nvPr/>
        </p:nvPicPr>
        <p:blipFill>
          <a:blip r:embed="rId5"/>
          <a:stretch>
            <a:fillRect/>
          </a:stretch>
        </p:blipFill>
        <p:spPr>
          <a:xfrm>
            <a:off x="11910751" y="8614475"/>
            <a:ext cx="1944170" cy="1413942"/>
          </a:xfrm>
          <a:prstGeom prst="rect">
            <a:avLst/>
          </a:prstGeom>
        </p:spPr>
      </p:pic>
      <p:pic>
        <p:nvPicPr>
          <p:cNvPr id="11" name="Picture 10">
            <a:extLst>
              <a:ext uri="{FF2B5EF4-FFF2-40B4-BE49-F238E27FC236}">
                <a16:creationId xmlns:a16="http://schemas.microsoft.com/office/drawing/2014/main" id="{1802AEF8-8FCE-374A-99CC-F4EC09CFBEAC}"/>
              </a:ext>
            </a:extLst>
          </p:cNvPr>
          <p:cNvPicPr>
            <a:picLocks noChangeAspect="1"/>
          </p:cNvPicPr>
          <p:nvPr/>
        </p:nvPicPr>
        <p:blipFill>
          <a:blip r:embed="rId6"/>
          <a:stretch>
            <a:fillRect/>
          </a:stretch>
        </p:blipFill>
        <p:spPr>
          <a:xfrm>
            <a:off x="1536641" y="2774126"/>
            <a:ext cx="10996838" cy="1171260"/>
          </a:xfrm>
          <a:prstGeom prst="rect">
            <a:avLst/>
          </a:prstGeom>
        </p:spPr>
      </p:pic>
      <p:pic>
        <p:nvPicPr>
          <p:cNvPr id="5" name="Picture 4">
            <a:extLst>
              <a:ext uri="{FF2B5EF4-FFF2-40B4-BE49-F238E27FC236}">
                <a16:creationId xmlns:a16="http://schemas.microsoft.com/office/drawing/2014/main" id="{272E7837-D1E7-82B7-F225-0C5679EED00F}"/>
              </a:ext>
            </a:extLst>
          </p:cNvPr>
          <p:cNvPicPr>
            <a:picLocks noChangeAspect="1"/>
          </p:cNvPicPr>
          <p:nvPr/>
        </p:nvPicPr>
        <p:blipFill>
          <a:blip r:embed="rId7"/>
          <a:stretch>
            <a:fillRect/>
          </a:stretch>
        </p:blipFill>
        <p:spPr>
          <a:xfrm>
            <a:off x="19205303" y="3464083"/>
            <a:ext cx="3569070" cy="609008"/>
          </a:xfrm>
          <a:prstGeom prst="rect">
            <a:avLst/>
          </a:prstGeom>
        </p:spPr>
      </p:pic>
      <p:pic>
        <p:nvPicPr>
          <p:cNvPr id="6" name="Picture 5">
            <a:extLst>
              <a:ext uri="{FF2B5EF4-FFF2-40B4-BE49-F238E27FC236}">
                <a16:creationId xmlns:a16="http://schemas.microsoft.com/office/drawing/2014/main" id="{0622D0A1-25FD-9435-E065-68F924FDBC06}"/>
              </a:ext>
            </a:extLst>
          </p:cNvPr>
          <p:cNvPicPr>
            <a:picLocks noChangeAspect="1"/>
          </p:cNvPicPr>
          <p:nvPr/>
        </p:nvPicPr>
        <p:blipFill>
          <a:blip r:embed="rId8"/>
          <a:stretch>
            <a:fillRect/>
          </a:stretch>
        </p:blipFill>
        <p:spPr>
          <a:xfrm>
            <a:off x="19205303" y="5255319"/>
            <a:ext cx="3288643" cy="609008"/>
          </a:xfrm>
          <a:prstGeom prst="rect">
            <a:avLst/>
          </a:prstGeom>
        </p:spPr>
      </p:pic>
    </p:spTree>
    <p:extLst>
      <p:ext uri="{BB962C8B-B14F-4D97-AF65-F5344CB8AC3E}">
        <p14:creationId xmlns:p14="http://schemas.microsoft.com/office/powerpoint/2010/main" val="40843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291F-1D75-F1E8-9F93-5643608F7D51}"/>
              </a:ext>
            </a:extLst>
          </p:cNvPr>
          <p:cNvSpPr>
            <a:spLocks noGrp="1"/>
          </p:cNvSpPr>
          <p:nvPr>
            <p:ph type="title"/>
          </p:nvPr>
        </p:nvSpPr>
        <p:spPr/>
        <p:txBody>
          <a:bodyPr/>
          <a:lstStyle/>
          <a:p>
            <a:r>
              <a:rPr lang="en-US" dirty="0"/>
              <a:t>Jet transport coefficient at RHIC and LHC</a:t>
            </a:r>
          </a:p>
        </p:txBody>
      </p:sp>
      <p:pic>
        <p:nvPicPr>
          <p:cNvPr id="5" name="Picture 4">
            <a:extLst>
              <a:ext uri="{FF2B5EF4-FFF2-40B4-BE49-F238E27FC236}">
                <a16:creationId xmlns:a16="http://schemas.microsoft.com/office/drawing/2014/main" id="{A2E057A1-8412-747A-624F-CCD19BA8D944}"/>
              </a:ext>
            </a:extLst>
          </p:cNvPr>
          <p:cNvPicPr>
            <a:picLocks noChangeAspect="1"/>
          </p:cNvPicPr>
          <p:nvPr/>
        </p:nvPicPr>
        <p:blipFill>
          <a:blip r:embed="rId3"/>
          <a:stretch>
            <a:fillRect/>
          </a:stretch>
        </p:blipFill>
        <p:spPr>
          <a:xfrm>
            <a:off x="11066546" y="3744059"/>
            <a:ext cx="8763462" cy="6763806"/>
          </a:xfrm>
          <a:prstGeom prst="rect">
            <a:avLst/>
          </a:prstGeom>
        </p:spPr>
      </p:pic>
      <p:pic>
        <p:nvPicPr>
          <p:cNvPr id="15" name="Picture 14" descr="latex-image-1.pdf">
            <a:extLst>
              <a:ext uri="{FF2B5EF4-FFF2-40B4-BE49-F238E27FC236}">
                <a16:creationId xmlns:a16="http://schemas.microsoft.com/office/drawing/2014/main" id="{444C78BF-40BA-8419-BC38-79096FCA5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2982" y="11201649"/>
            <a:ext cx="7970590" cy="961778"/>
          </a:xfrm>
          <a:prstGeom prst="rect">
            <a:avLst/>
          </a:prstGeom>
        </p:spPr>
      </p:pic>
      <p:pic>
        <p:nvPicPr>
          <p:cNvPr id="19" name="Picture 6">
            <a:extLst>
              <a:ext uri="{FF2B5EF4-FFF2-40B4-BE49-F238E27FC236}">
                <a16:creationId xmlns:a16="http://schemas.microsoft.com/office/drawing/2014/main" id="{C403C102-D452-1068-9C57-F0BDDDD0435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906" y="2225957"/>
            <a:ext cx="4611138" cy="3652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grpSp>
        <p:nvGrpSpPr>
          <p:cNvPr id="23" name="Group 10">
            <a:extLst>
              <a:ext uri="{FF2B5EF4-FFF2-40B4-BE49-F238E27FC236}">
                <a16:creationId xmlns:a16="http://schemas.microsoft.com/office/drawing/2014/main" id="{8F31C056-F27F-E384-3CAF-93A82BD88249}"/>
              </a:ext>
            </a:extLst>
          </p:cNvPr>
          <p:cNvGrpSpPr>
            <a:grpSpLocks/>
          </p:cNvGrpSpPr>
          <p:nvPr/>
        </p:nvGrpSpPr>
        <p:grpSpPr bwMode="auto">
          <a:xfrm>
            <a:off x="1844270" y="6040101"/>
            <a:ext cx="4611138" cy="3320732"/>
            <a:chOff x="0" y="0"/>
            <a:chExt cx="2176" cy="1712"/>
          </a:xfrm>
        </p:grpSpPr>
        <p:pic>
          <p:nvPicPr>
            <p:cNvPr id="27" name="Picture 8">
              <a:extLst>
                <a:ext uri="{FF2B5EF4-FFF2-40B4-BE49-F238E27FC236}">
                  <a16:creationId xmlns:a16="http://schemas.microsoft.com/office/drawing/2014/main" id="{6BCFC046-A6BF-1430-414A-15C828C5F3E6}"/>
                </a:ext>
              </a:extLst>
            </p:cNvPr>
            <p:cNvPicPr>
              <a:picLocks noChangeArrowheads="1"/>
            </p:cNvPicPr>
            <p:nvPr/>
          </p:nvPicPr>
          <p:blipFill>
            <a:blip r:embed="rId6">
              <a:extLst>
                <a:ext uri="{28A0092B-C50C-407E-A947-70E740481C1C}">
                  <a14:useLocalDpi xmlns:a14="http://schemas.microsoft.com/office/drawing/2010/main" val="0"/>
                </a:ext>
              </a:extLst>
            </a:blip>
            <a:srcRect t="56250" r="10207"/>
            <a:stretch>
              <a:fillRect/>
            </a:stretch>
          </p:blipFill>
          <p:spPr bwMode="auto">
            <a:xfrm>
              <a:off x="0" y="0"/>
              <a:ext cx="2176" cy="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a:tailEnd/>
                </a14:hiddenLine>
              </a:ext>
            </a:extLst>
          </p:spPr>
        </p:pic>
        <p:sp>
          <p:nvSpPr>
            <p:cNvPr id="28" name="Rectangle 9">
              <a:extLst>
                <a:ext uri="{FF2B5EF4-FFF2-40B4-BE49-F238E27FC236}">
                  <a16:creationId xmlns:a16="http://schemas.microsoft.com/office/drawing/2014/main" id="{357D892F-DE63-AADA-1952-C5D3CCF34447}"/>
                </a:ext>
              </a:extLst>
            </p:cNvPr>
            <p:cNvSpPr>
              <a:spLocks/>
            </p:cNvSpPr>
            <p:nvPr/>
          </p:nvSpPr>
          <p:spPr bwMode="auto">
            <a:xfrm>
              <a:off x="443" y="1290"/>
              <a:ext cx="972"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81278" bIns="0"/>
            <a:lstStyle/>
            <a:p>
              <a:pPr marL="79376"/>
              <a:r>
                <a:rPr lang="en-US">
                  <a:solidFill>
                    <a:srgbClr val="FFFFFF"/>
                  </a:solidFill>
                  <a:ea typeface="ＭＳ Ｐゴシック" charset="0"/>
                  <a:cs typeface="Times New Roman" charset="0"/>
                </a:rPr>
                <a:t>Pedestal&amp;flow subtracted</a:t>
              </a:r>
            </a:p>
          </p:txBody>
        </p:sp>
      </p:grpSp>
      <p:cxnSp>
        <p:nvCxnSpPr>
          <p:cNvPr id="31" name="Straight Arrow Connector 30">
            <a:extLst>
              <a:ext uri="{FF2B5EF4-FFF2-40B4-BE49-F238E27FC236}">
                <a16:creationId xmlns:a16="http://schemas.microsoft.com/office/drawing/2014/main" id="{6EA6ED0E-8294-442D-459D-08C3BA100810}"/>
              </a:ext>
            </a:extLst>
          </p:cNvPr>
          <p:cNvCxnSpPr>
            <a:cxnSpLocks/>
          </p:cNvCxnSpPr>
          <p:nvPr/>
        </p:nvCxnSpPr>
        <p:spPr>
          <a:xfrm>
            <a:off x="6438044" y="2751882"/>
            <a:ext cx="4611138" cy="992177"/>
          </a:xfrm>
          <a:prstGeom prst="straightConnector1">
            <a:avLst/>
          </a:prstGeom>
          <a:noFill/>
          <a:ln w="508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2" name="Straight Arrow Connector 31">
            <a:extLst>
              <a:ext uri="{FF2B5EF4-FFF2-40B4-BE49-F238E27FC236}">
                <a16:creationId xmlns:a16="http://schemas.microsoft.com/office/drawing/2014/main" id="{D834774C-3E7D-0E35-AB81-B21CE94E9B54}"/>
              </a:ext>
            </a:extLst>
          </p:cNvPr>
          <p:cNvCxnSpPr>
            <a:cxnSpLocks/>
          </p:cNvCxnSpPr>
          <p:nvPr/>
        </p:nvCxnSpPr>
        <p:spPr>
          <a:xfrm flipV="1">
            <a:off x="6468654" y="10507865"/>
            <a:ext cx="4562339" cy="2287231"/>
          </a:xfrm>
          <a:prstGeom prst="straightConnector1">
            <a:avLst/>
          </a:prstGeom>
          <a:noFill/>
          <a:ln w="508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524D2147-3786-984B-6955-0BE12D9A8BA2}"/>
              </a:ext>
            </a:extLst>
          </p:cNvPr>
          <p:cNvPicPr>
            <a:picLocks noChangeAspect="1"/>
          </p:cNvPicPr>
          <p:nvPr/>
        </p:nvPicPr>
        <p:blipFill>
          <a:blip r:embed="rId7"/>
          <a:stretch>
            <a:fillRect/>
          </a:stretch>
        </p:blipFill>
        <p:spPr>
          <a:xfrm>
            <a:off x="1795471" y="9575966"/>
            <a:ext cx="4624384" cy="3219130"/>
          </a:xfrm>
          <a:prstGeom prst="rect">
            <a:avLst/>
          </a:prstGeom>
        </p:spPr>
      </p:pic>
      <p:sp>
        <p:nvSpPr>
          <p:cNvPr id="11" name="TextBox 10">
            <a:extLst>
              <a:ext uri="{FF2B5EF4-FFF2-40B4-BE49-F238E27FC236}">
                <a16:creationId xmlns:a16="http://schemas.microsoft.com/office/drawing/2014/main" id="{EB00B2DC-F1DC-B5A3-A0CB-DA841A07420F}"/>
              </a:ext>
            </a:extLst>
          </p:cNvPr>
          <p:cNvSpPr txBox="1"/>
          <p:nvPr/>
        </p:nvSpPr>
        <p:spPr>
          <a:xfrm>
            <a:off x="10504449" y="2540084"/>
            <a:ext cx="10705171"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r>
              <a:rPr lang="en-US" sz="4000" b="0" u="none" strike="noStrike" dirty="0">
                <a:solidFill>
                  <a:srgbClr val="FFC000"/>
                </a:solidFill>
                <a:effectLst/>
                <a:latin typeface="-apple-system"/>
              </a:rPr>
              <a:t>JET Collaboration, </a:t>
            </a:r>
            <a:r>
              <a:rPr lang="en-US" sz="4000" b="0" i="1" u="none" strike="noStrike" dirty="0" err="1">
                <a:solidFill>
                  <a:srgbClr val="FFC000"/>
                </a:solidFill>
                <a:effectLst/>
                <a:latin typeface="-apple-system"/>
              </a:rPr>
              <a:t>Phys.Rev.C</a:t>
            </a:r>
            <a:r>
              <a:rPr lang="en-US" sz="4000" b="0" i="0" u="none" strike="noStrike" dirty="0">
                <a:solidFill>
                  <a:srgbClr val="FFC000"/>
                </a:solidFill>
                <a:effectLst/>
                <a:latin typeface="-apple-system"/>
              </a:rPr>
              <a:t> 90 (2014) 1, 014909</a:t>
            </a:r>
          </a:p>
        </p:txBody>
      </p:sp>
    </p:spTree>
    <p:extLst>
      <p:ext uri="{BB962C8B-B14F-4D97-AF65-F5344CB8AC3E}">
        <p14:creationId xmlns:p14="http://schemas.microsoft.com/office/powerpoint/2010/main" val="2843421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291F-1D75-F1E8-9F93-5643608F7D51}"/>
              </a:ext>
            </a:extLst>
          </p:cNvPr>
          <p:cNvSpPr>
            <a:spLocks noGrp="1"/>
          </p:cNvSpPr>
          <p:nvPr>
            <p:ph type="title"/>
          </p:nvPr>
        </p:nvSpPr>
        <p:spPr/>
        <p:txBody>
          <a:bodyPr/>
          <a:lstStyle/>
          <a:p>
            <a:r>
              <a:rPr lang="en-US" dirty="0"/>
              <a:t>Bayesian inference of jet transport coefficient</a:t>
            </a:r>
          </a:p>
        </p:txBody>
      </p:sp>
      <p:sp>
        <p:nvSpPr>
          <p:cNvPr id="4" name="Slide Number Placeholder 3">
            <a:extLst>
              <a:ext uri="{FF2B5EF4-FFF2-40B4-BE49-F238E27FC236}">
                <a16:creationId xmlns:a16="http://schemas.microsoft.com/office/drawing/2014/main" id="{A9F09706-A77E-6CF8-CCCB-6E9C25460F3A}"/>
              </a:ext>
            </a:extLst>
          </p:cNvPr>
          <p:cNvSpPr>
            <a:spLocks noGrp="1"/>
          </p:cNvSpPr>
          <p:nvPr>
            <p:ph type="sldNum" sz="quarter" idx="12"/>
          </p:nvPr>
        </p:nvSpPr>
        <p:spPr>
          <a:xfrm>
            <a:off x="23476127" y="12985753"/>
            <a:ext cx="820738" cy="943848"/>
          </a:xfrm>
        </p:spPr>
        <p:txBody>
          <a:bodyPr/>
          <a:lstStyle/>
          <a:p>
            <a:fld id="{1B9BAA04-AEB2-8147-AF42-90F4B815825D}" type="slidenum">
              <a:rPr lang="en-US" smtClean="0"/>
              <a:pPr/>
              <a:t>15</a:t>
            </a:fld>
            <a:endParaRPr lang="en-US" dirty="0"/>
          </a:p>
        </p:txBody>
      </p:sp>
      <p:pic>
        <p:nvPicPr>
          <p:cNvPr id="8" name="Picture 7" descr="Diagram&#10;&#10;Description automatically generated">
            <a:extLst>
              <a:ext uri="{FF2B5EF4-FFF2-40B4-BE49-F238E27FC236}">
                <a16:creationId xmlns:a16="http://schemas.microsoft.com/office/drawing/2014/main" id="{01287FEC-5B7F-7380-540C-80CBB67D6B4C}"/>
              </a:ext>
            </a:extLst>
          </p:cNvPr>
          <p:cNvPicPr>
            <a:picLocks noChangeAspect="1"/>
          </p:cNvPicPr>
          <p:nvPr/>
        </p:nvPicPr>
        <p:blipFill>
          <a:blip r:embed="rId3"/>
          <a:stretch>
            <a:fillRect/>
          </a:stretch>
        </p:blipFill>
        <p:spPr>
          <a:xfrm>
            <a:off x="617086" y="2026244"/>
            <a:ext cx="8602464" cy="10334128"/>
          </a:xfrm>
          <a:prstGeom prst="rect">
            <a:avLst/>
          </a:prstGeom>
        </p:spPr>
      </p:pic>
      <p:pic>
        <p:nvPicPr>
          <p:cNvPr id="10" name="Picture 9" descr="Chart&#10;&#10;Description automatically generated">
            <a:extLst>
              <a:ext uri="{FF2B5EF4-FFF2-40B4-BE49-F238E27FC236}">
                <a16:creationId xmlns:a16="http://schemas.microsoft.com/office/drawing/2014/main" id="{CE14700B-3DF0-6A0F-CC9B-C99F8D69AC38}"/>
              </a:ext>
            </a:extLst>
          </p:cNvPr>
          <p:cNvPicPr>
            <a:picLocks noChangeAspect="1"/>
          </p:cNvPicPr>
          <p:nvPr/>
        </p:nvPicPr>
        <p:blipFill>
          <a:blip r:embed="rId4"/>
          <a:stretch>
            <a:fillRect/>
          </a:stretch>
        </p:blipFill>
        <p:spPr>
          <a:xfrm>
            <a:off x="17215696" y="6499612"/>
            <a:ext cx="6569364" cy="6569364"/>
          </a:xfrm>
          <a:prstGeom prst="rect">
            <a:avLst/>
          </a:prstGeom>
        </p:spPr>
      </p:pic>
      <p:sp>
        <p:nvSpPr>
          <p:cNvPr id="20" name="TextBox 19">
            <a:extLst>
              <a:ext uri="{FF2B5EF4-FFF2-40B4-BE49-F238E27FC236}">
                <a16:creationId xmlns:a16="http://schemas.microsoft.com/office/drawing/2014/main" id="{A3A906DE-5B30-B011-EC8F-EA0BDDBCD1A3}"/>
              </a:ext>
            </a:extLst>
          </p:cNvPr>
          <p:cNvSpPr txBox="1"/>
          <p:nvPr/>
        </p:nvSpPr>
        <p:spPr>
          <a:xfrm>
            <a:off x="11612049" y="6220958"/>
            <a:ext cx="5338775" cy="769441"/>
          </a:xfrm>
          <a:prstGeom prst="rect">
            <a:avLst/>
          </a:prstGeom>
          <a:noFill/>
        </p:spPr>
        <p:txBody>
          <a:bodyPr wrap="square">
            <a:spAutoFit/>
          </a:bodyPr>
          <a:lstStyle/>
          <a:p>
            <a:pPr algn="l"/>
            <a:r>
              <a:rPr lang="en-US" sz="4400" dirty="0">
                <a:solidFill>
                  <a:srgbClr val="FFD30F"/>
                </a:solidFill>
                <a:latin typeface="-apple-system"/>
              </a:rPr>
              <a:t>e-Print: 2206.01340</a:t>
            </a:r>
          </a:p>
        </p:txBody>
      </p:sp>
      <p:sp>
        <p:nvSpPr>
          <p:cNvPr id="25" name="TextBox 24">
            <a:extLst>
              <a:ext uri="{FF2B5EF4-FFF2-40B4-BE49-F238E27FC236}">
                <a16:creationId xmlns:a16="http://schemas.microsoft.com/office/drawing/2014/main" id="{3B32A2E3-0893-62E5-6195-B8885DEC56A5}"/>
              </a:ext>
            </a:extLst>
          </p:cNvPr>
          <p:cNvSpPr txBox="1"/>
          <p:nvPr/>
        </p:nvSpPr>
        <p:spPr>
          <a:xfrm>
            <a:off x="9477891" y="3912634"/>
            <a:ext cx="7596252" cy="2123658"/>
          </a:xfrm>
          <a:prstGeom prst="rect">
            <a:avLst/>
          </a:prstGeom>
          <a:noFill/>
        </p:spPr>
        <p:txBody>
          <a:bodyPr wrap="square" rtlCol="0">
            <a:spAutoFit/>
          </a:bodyPr>
          <a:lstStyle/>
          <a:p>
            <a:r>
              <a:rPr lang="en-US" sz="4400" dirty="0">
                <a:solidFill>
                  <a:srgbClr val="FFFF00"/>
                </a:solidFill>
              </a:rPr>
              <a:t>Information-Field</a:t>
            </a:r>
            <a:r>
              <a:rPr lang="en-US" sz="4400" dirty="0">
                <a:solidFill>
                  <a:schemeClr val="bg1"/>
                </a:solidFill>
              </a:rPr>
              <a:t> approach to priors is free of long-range correlation</a:t>
            </a:r>
          </a:p>
        </p:txBody>
      </p:sp>
      <p:sp>
        <p:nvSpPr>
          <p:cNvPr id="26" name="TextBox 25">
            <a:extLst>
              <a:ext uri="{FF2B5EF4-FFF2-40B4-BE49-F238E27FC236}">
                <a16:creationId xmlns:a16="http://schemas.microsoft.com/office/drawing/2014/main" id="{BBAC844E-36B0-658A-140F-72B8EA0A5CF2}"/>
              </a:ext>
            </a:extLst>
          </p:cNvPr>
          <p:cNvSpPr txBox="1"/>
          <p:nvPr/>
        </p:nvSpPr>
        <p:spPr>
          <a:xfrm>
            <a:off x="9589062" y="1893896"/>
            <a:ext cx="6149440" cy="1569660"/>
          </a:xfrm>
          <a:prstGeom prst="rect">
            <a:avLst/>
          </a:prstGeom>
          <a:noFill/>
        </p:spPr>
        <p:txBody>
          <a:bodyPr wrap="none" rtlCol="0">
            <a:spAutoFit/>
          </a:bodyPr>
          <a:lstStyle/>
          <a:p>
            <a:r>
              <a:rPr lang="en-US" sz="4800" dirty="0">
                <a:solidFill>
                  <a:srgbClr val="FFFF00"/>
                </a:solidFill>
              </a:rPr>
              <a:t>Strong T-dependence</a:t>
            </a:r>
          </a:p>
          <a:p>
            <a:r>
              <a:rPr lang="en-US" sz="4800" dirty="0">
                <a:solidFill>
                  <a:srgbClr val="FFFF00"/>
                </a:solidFill>
              </a:rPr>
              <a:t>Weak  E-dependence</a:t>
            </a:r>
          </a:p>
        </p:txBody>
      </p:sp>
      <p:pic>
        <p:nvPicPr>
          <p:cNvPr id="9" name="Picture 8" descr="Chart, diagram, histogram&#10;&#10;Description automatically generated">
            <a:extLst>
              <a:ext uri="{FF2B5EF4-FFF2-40B4-BE49-F238E27FC236}">
                <a16:creationId xmlns:a16="http://schemas.microsoft.com/office/drawing/2014/main" id="{43EB9816-303F-62D8-C6FB-10E922956344}"/>
              </a:ext>
            </a:extLst>
          </p:cNvPr>
          <p:cNvPicPr>
            <a:picLocks noChangeAspect="1"/>
          </p:cNvPicPr>
          <p:nvPr/>
        </p:nvPicPr>
        <p:blipFill>
          <a:blip r:embed="rId5"/>
          <a:stretch>
            <a:fillRect/>
          </a:stretch>
        </p:blipFill>
        <p:spPr>
          <a:xfrm>
            <a:off x="9589062" y="7035437"/>
            <a:ext cx="7460092" cy="5958386"/>
          </a:xfrm>
          <a:prstGeom prst="rect">
            <a:avLst/>
          </a:prstGeom>
        </p:spPr>
      </p:pic>
      <p:sp>
        <p:nvSpPr>
          <p:cNvPr id="3" name="TextBox 2">
            <a:extLst>
              <a:ext uri="{FF2B5EF4-FFF2-40B4-BE49-F238E27FC236}">
                <a16:creationId xmlns:a16="http://schemas.microsoft.com/office/drawing/2014/main" id="{E07B8BDC-D9C6-D382-84C1-E9AAFB9C044D}"/>
              </a:ext>
            </a:extLst>
          </p:cNvPr>
          <p:cNvSpPr txBox="1"/>
          <p:nvPr/>
        </p:nvSpPr>
        <p:spPr>
          <a:xfrm>
            <a:off x="4349273" y="12325180"/>
            <a:ext cx="5638063" cy="769441"/>
          </a:xfrm>
          <a:prstGeom prst="rect">
            <a:avLst/>
          </a:prstGeom>
          <a:noFill/>
        </p:spPr>
        <p:txBody>
          <a:bodyPr wrap="square">
            <a:spAutoFit/>
          </a:bodyPr>
          <a:lstStyle/>
          <a:p>
            <a:pPr algn="l"/>
            <a:r>
              <a:rPr lang="en-US" sz="4400" dirty="0">
                <a:solidFill>
                  <a:srgbClr val="FFD30F"/>
                </a:solidFill>
                <a:latin typeface="-apple-system"/>
              </a:rPr>
              <a:t>e-Print: 2208.14419</a:t>
            </a:r>
          </a:p>
        </p:txBody>
      </p:sp>
      <p:pic>
        <p:nvPicPr>
          <p:cNvPr id="11" name="Picture 10" descr="Chart&#10;&#10;Description automatically generated">
            <a:extLst>
              <a:ext uri="{FF2B5EF4-FFF2-40B4-BE49-F238E27FC236}">
                <a16:creationId xmlns:a16="http://schemas.microsoft.com/office/drawing/2014/main" id="{E0DF465E-2DB6-2289-26CF-748F00D84B06}"/>
              </a:ext>
            </a:extLst>
          </p:cNvPr>
          <p:cNvPicPr>
            <a:picLocks noChangeAspect="1"/>
          </p:cNvPicPr>
          <p:nvPr/>
        </p:nvPicPr>
        <p:blipFill>
          <a:blip r:embed="rId6"/>
          <a:stretch>
            <a:fillRect/>
          </a:stretch>
        </p:blipFill>
        <p:spPr>
          <a:xfrm>
            <a:off x="17185314" y="1738174"/>
            <a:ext cx="6569364" cy="4564428"/>
          </a:xfrm>
          <a:prstGeom prst="rect">
            <a:avLst/>
          </a:prstGeom>
        </p:spPr>
      </p:pic>
    </p:spTree>
    <p:extLst>
      <p:ext uri="{BB962C8B-B14F-4D97-AF65-F5344CB8AC3E}">
        <p14:creationId xmlns:p14="http://schemas.microsoft.com/office/powerpoint/2010/main" val="2050596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DEEA-1186-FC08-7235-E2D02D845B60}"/>
              </a:ext>
            </a:extLst>
          </p:cNvPr>
          <p:cNvSpPr>
            <a:spLocks noGrp="1"/>
          </p:cNvSpPr>
          <p:nvPr>
            <p:ph type="title"/>
          </p:nvPr>
        </p:nvSpPr>
        <p:spPr/>
        <p:txBody>
          <a:bodyPr/>
          <a:lstStyle/>
          <a:p>
            <a:r>
              <a:rPr lang="en-US" dirty="0"/>
              <a:t>Jet suppression at RHIC and LHC</a:t>
            </a:r>
          </a:p>
        </p:txBody>
      </p:sp>
      <p:pic>
        <p:nvPicPr>
          <p:cNvPr id="6" name="Picture 5" descr="A graph of different colored lines&#10;&#10;AI-generated content may be incorrect.">
            <a:extLst>
              <a:ext uri="{FF2B5EF4-FFF2-40B4-BE49-F238E27FC236}">
                <a16:creationId xmlns:a16="http://schemas.microsoft.com/office/drawing/2014/main" id="{7E12994A-D0BE-C2F3-F630-8208E1AD3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691" y="2969799"/>
            <a:ext cx="9442773" cy="7776401"/>
          </a:xfrm>
          <a:prstGeom prst="rect">
            <a:avLst/>
          </a:prstGeom>
        </p:spPr>
      </p:pic>
      <p:pic>
        <p:nvPicPr>
          <p:cNvPr id="7" name="Picture 6">
            <a:extLst>
              <a:ext uri="{FF2B5EF4-FFF2-40B4-BE49-F238E27FC236}">
                <a16:creationId xmlns:a16="http://schemas.microsoft.com/office/drawing/2014/main" id="{9BF65D14-AE5C-DF07-7A90-91D88B0D8AC8}"/>
              </a:ext>
            </a:extLst>
          </p:cNvPr>
          <p:cNvPicPr>
            <a:picLocks noChangeAspect="1"/>
          </p:cNvPicPr>
          <p:nvPr/>
        </p:nvPicPr>
        <p:blipFill>
          <a:blip r:embed="rId3"/>
          <a:stretch>
            <a:fillRect/>
          </a:stretch>
        </p:blipFill>
        <p:spPr>
          <a:xfrm>
            <a:off x="5918922" y="11251814"/>
            <a:ext cx="8743293" cy="1009668"/>
          </a:xfrm>
          <a:prstGeom prst="rect">
            <a:avLst/>
          </a:prstGeom>
        </p:spPr>
      </p:pic>
      <p:sp>
        <p:nvSpPr>
          <p:cNvPr id="9" name="TextBox 8">
            <a:extLst>
              <a:ext uri="{FF2B5EF4-FFF2-40B4-BE49-F238E27FC236}">
                <a16:creationId xmlns:a16="http://schemas.microsoft.com/office/drawing/2014/main" id="{B3A839CC-5E9F-63B0-81EA-A7BCB8758A55}"/>
              </a:ext>
            </a:extLst>
          </p:cNvPr>
          <p:cNvSpPr txBox="1"/>
          <p:nvPr/>
        </p:nvSpPr>
        <p:spPr>
          <a:xfrm>
            <a:off x="1850892" y="2073230"/>
            <a:ext cx="13951769"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None/>
            </a:pPr>
            <a:r>
              <a:rPr lang="en-US" sz="4000" dirty="0">
                <a:solidFill>
                  <a:srgbClr val="FFC000"/>
                </a:solidFill>
                <a:effectLst/>
                <a:latin typeface="Helvetica" pitchFamily="2" charset="0"/>
              </a:rPr>
              <a:t>Wu, Ke, and XNW, Phys. Rev. C 108 (2023) no. 3, 034911</a:t>
            </a:r>
          </a:p>
        </p:txBody>
      </p:sp>
      <p:sp>
        <p:nvSpPr>
          <p:cNvPr id="3" name="TextBox 2">
            <a:extLst>
              <a:ext uri="{FF2B5EF4-FFF2-40B4-BE49-F238E27FC236}">
                <a16:creationId xmlns:a16="http://schemas.microsoft.com/office/drawing/2014/main" id="{35FA193F-771C-2D35-80FD-14AC329A25A9}"/>
              </a:ext>
            </a:extLst>
          </p:cNvPr>
          <p:cNvSpPr txBox="1"/>
          <p:nvPr/>
        </p:nvSpPr>
        <p:spPr>
          <a:xfrm>
            <a:off x="407919" y="8526657"/>
            <a:ext cx="3858322" cy="14362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mn-lt"/>
                <a:ea typeface="+mn-ea"/>
                <a:cs typeface="+mn-cs"/>
                <a:sym typeface="Helvetica"/>
              </a:rPr>
              <a:t>STAR’s charged jets</a:t>
            </a:r>
          </a:p>
        </p:txBody>
      </p:sp>
      <p:sp>
        <p:nvSpPr>
          <p:cNvPr id="4" name="Right Arrow 3">
            <a:extLst>
              <a:ext uri="{FF2B5EF4-FFF2-40B4-BE49-F238E27FC236}">
                <a16:creationId xmlns:a16="http://schemas.microsoft.com/office/drawing/2014/main" id="{B726EB7B-A4D5-9815-25D8-3B6DC85EA21C}"/>
              </a:ext>
            </a:extLst>
          </p:cNvPr>
          <p:cNvSpPr/>
          <p:nvPr/>
        </p:nvSpPr>
        <p:spPr>
          <a:xfrm>
            <a:off x="3047589" y="8865660"/>
            <a:ext cx="3858322" cy="379143"/>
          </a:xfrm>
          <a:prstGeom prst="rightArrow">
            <a:avLst/>
          </a:prstGeom>
          <a:solidFill>
            <a:srgbClr val="FFC0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pic>
        <p:nvPicPr>
          <p:cNvPr id="5" name="Picture 4">
            <a:extLst>
              <a:ext uri="{FF2B5EF4-FFF2-40B4-BE49-F238E27FC236}">
                <a16:creationId xmlns:a16="http://schemas.microsoft.com/office/drawing/2014/main" id="{7A579722-7887-7F8C-4C2D-6F1F410C8D77}"/>
              </a:ext>
            </a:extLst>
          </p:cNvPr>
          <p:cNvPicPr>
            <a:picLocks noChangeAspect="1"/>
          </p:cNvPicPr>
          <p:nvPr/>
        </p:nvPicPr>
        <p:blipFill>
          <a:blip r:embed="rId4"/>
          <a:srcRect l="71" t="-6286" r="52660" b="6286"/>
          <a:stretch>
            <a:fillRect/>
          </a:stretch>
        </p:blipFill>
        <p:spPr>
          <a:xfrm>
            <a:off x="16469387" y="1959352"/>
            <a:ext cx="6115012" cy="4798761"/>
          </a:xfrm>
          <a:prstGeom prst="rect">
            <a:avLst/>
          </a:prstGeom>
        </p:spPr>
      </p:pic>
      <p:pic>
        <p:nvPicPr>
          <p:cNvPr id="8" name="Picture 7">
            <a:extLst>
              <a:ext uri="{FF2B5EF4-FFF2-40B4-BE49-F238E27FC236}">
                <a16:creationId xmlns:a16="http://schemas.microsoft.com/office/drawing/2014/main" id="{5940F668-C77C-D616-298B-103798B589F3}"/>
              </a:ext>
            </a:extLst>
          </p:cNvPr>
          <p:cNvPicPr>
            <a:picLocks noChangeAspect="1"/>
          </p:cNvPicPr>
          <p:nvPr/>
        </p:nvPicPr>
        <p:blipFill>
          <a:blip r:embed="rId4"/>
          <a:srcRect l="52731"/>
          <a:stretch>
            <a:fillRect/>
          </a:stretch>
        </p:blipFill>
        <p:spPr>
          <a:xfrm>
            <a:off x="16313270" y="6858000"/>
            <a:ext cx="6242296" cy="4898648"/>
          </a:xfrm>
          <a:prstGeom prst="rect">
            <a:avLst/>
          </a:prstGeom>
        </p:spPr>
      </p:pic>
      <p:sp>
        <p:nvSpPr>
          <p:cNvPr id="11" name="TextBox 10">
            <a:extLst>
              <a:ext uri="{FF2B5EF4-FFF2-40B4-BE49-F238E27FC236}">
                <a16:creationId xmlns:a16="http://schemas.microsoft.com/office/drawing/2014/main" id="{9C568AC7-B760-2FF9-8F98-45D5888F59AD}"/>
              </a:ext>
            </a:extLst>
          </p:cNvPr>
          <p:cNvSpPr txBox="1"/>
          <p:nvPr/>
        </p:nvSpPr>
        <p:spPr>
          <a:xfrm>
            <a:off x="16469387" y="11888913"/>
            <a:ext cx="6479823" cy="120032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dirty="0">
                <a:solidFill>
                  <a:schemeClr val="bg1"/>
                </a:solidFill>
              </a:rPr>
              <a:t>medium response, background and jet energy loss </a:t>
            </a:r>
          </a:p>
        </p:txBody>
      </p:sp>
    </p:spTree>
    <p:extLst>
      <p:ext uri="{BB962C8B-B14F-4D97-AF65-F5344CB8AC3E}">
        <p14:creationId xmlns:p14="http://schemas.microsoft.com/office/powerpoint/2010/main" val="2753547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B50C-7A89-4E3A-5994-C5232CBCA493}"/>
              </a:ext>
            </a:extLst>
          </p:cNvPr>
          <p:cNvSpPr>
            <a:spLocks noGrp="1"/>
          </p:cNvSpPr>
          <p:nvPr>
            <p:ph type="title"/>
          </p:nvPr>
        </p:nvSpPr>
        <p:spPr/>
        <p:txBody>
          <a:bodyPr/>
          <a:lstStyle/>
          <a:p>
            <a:r>
              <a:rPr lang="en-US" dirty="0"/>
              <a:t>JET modification at RHIC and LHC</a:t>
            </a:r>
          </a:p>
        </p:txBody>
      </p:sp>
      <p:pic>
        <p:nvPicPr>
          <p:cNvPr id="5" name="Picture 4" descr="A diagram of a graph&#10;&#10;AI-generated content may be incorrect.">
            <a:extLst>
              <a:ext uri="{FF2B5EF4-FFF2-40B4-BE49-F238E27FC236}">
                <a16:creationId xmlns:a16="http://schemas.microsoft.com/office/drawing/2014/main" id="{9F320399-6547-758E-7BF1-2E634762E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403" y="2988568"/>
            <a:ext cx="7661589" cy="8716445"/>
          </a:xfrm>
          <a:prstGeom prst="rect">
            <a:avLst/>
          </a:prstGeom>
        </p:spPr>
      </p:pic>
      <p:sp>
        <p:nvSpPr>
          <p:cNvPr id="6" name="TextBox 5">
            <a:extLst>
              <a:ext uri="{FF2B5EF4-FFF2-40B4-BE49-F238E27FC236}">
                <a16:creationId xmlns:a16="http://schemas.microsoft.com/office/drawing/2014/main" id="{E7F43458-CC51-7378-3E98-2F7553BF7FDD}"/>
              </a:ext>
            </a:extLst>
          </p:cNvPr>
          <p:cNvSpPr txBox="1"/>
          <p:nvPr/>
        </p:nvSpPr>
        <p:spPr>
          <a:xfrm>
            <a:off x="6728092" y="2010987"/>
            <a:ext cx="15097801" cy="8207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000" dirty="0">
                <a:solidFill>
                  <a:schemeClr val="bg1"/>
                </a:solidFill>
              </a:rPr>
              <a:t>Enhancement of large R and low </a:t>
            </a:r>
            <a:r>
              <a:rPr lang="en-US" sz="4000" dirty="0" err="1">
                <a:solidFill>
                  <a:schemeClr val="bg1"/>
                </a:solidFill>
              </a:rPr>
              <a:t>p</a:t>
            </a:r>
            <a:r>
              <a:rPr lang="en-US" sz="4000" baseline="-25000" dirty="0" err="1">
                <a:solidFill>
                  <a:schemeClr val="bg1"/>
                </a:solidFill>
              </a:rPr>
              <a:t>T</a:t>
            </a:r>
            <a:r>
              <a:rPr lang="en-US" sz="4000" dirty="0">
                <a:solidFill>
                  <a:schemeClr val="bg1"/>
                </a:solidFill>
              </a:rPr>
              <a:t> jets with large </a:t>
            </a:r>
            <a:r>
              <a:rPr lang="en-US" sz="4000" dirty="0" err="1">
                <a:solidFill>
                  <a:schemeClr val="bg1"/>
                </a:solidFill>
              </a:rPr>
              <a:t>acoplanarity</a:t>
            </a:r>
            <a:endParaRPr kumimoji="0" lang="en-US" sz="4000" b="0" i="0" u="none" strike="noStrike" cap="none" spc="0" normalizeH="0" baseline="0" dirty="0">
              <a:ln>
                <a:noFill/>
              </a:ln>
              <a:solidFill>
                <a:schemeClr val="bg1"/>
              </a:solidFill>
              <a:effectLst/>
              <a:uFillTx/>
              <a:latin typeface="+mn-lt"/>
              <a:ea typeface="+mn-ea"/>
              <a:cs typeface="+mn-cs"/>
              <a:sym typeface="Helvetica"/>
            </a:endParaRPr>
          </a:p>
        </p:txBody>
      </p:sp>
      <p:sp>
        <p:nvSpPr>
          <p:cNvPr id="8" name="TextBox 7">
            <a:extLst>
              <a:ext uri="{FF2B5EF4-FFF2-40B4-BE49-F238E27FC236}">
                <a16:creationId xmlns:a16="http://schemas.microsoft.com/office/drawing/2014/main" id="{B1E63DC4-C2DC-5F8F-8EDE-445B8E1B318D}"/>
              </a:ext>
            </a:extLst>
          </p:cNvPr>
          <p:cNvSpPr txBox="1"/>
          <p:nvPr/>
        </p:nvSpPr>
        <p:spPr>
          <a:xfrm>
            <a:off x="5979505" y="12075139"/>
            <a:ext cx="6212495"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solidFill>
                  <a:srgbClr val="FFC000"/>
                </a:solidFill>
              </a:rPr>
              <a:t>STAR Collaboration, 2505.05789</a:t>
            </a:r>
          </a:p>
        </p:txBody>
      </p:sp>
      <p:pic>
        <p:nvPicPr>
          <p:cNvPr id="10" name="Picture 9" descr="A graph of different colored lines&#10;&#10;AI-generated content may be incorrect.">
            <a:extLst>
              <a:ext uri="{FF2B5EF4-FFF2-40B4-BE49-F238E27FC236}">
                <a16:creationId xmlns:a16="http://schemas.microsoft.com/office/drawing/2014/main" id="{125FCB3B-496F-B47B-7B32-1AE2D6886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8834" y="2943171"/>
            <a:ext cx="8718723" cy="4785081"/>
          </a:xfrm>
          <a:prstGeom prst="rect">
            <a:avLst/>
          </a:prstGeom>
        </p:spPr>
      </p:pic>
      <p:sp>
        <p:nvSpPr>
          <p:cNvPr id="12" name="TextBox 11">
            <a:extLst>
              <a:ext uri="{FF2B5EF4-FFF2-40B4-BE49-F238E27FC236}">
                <a16:creationId xmlns:a16="http://schemas.microsoft.com/office/drawing/2014/main" id="{352A3C97-5BAF-8088-FB9C-9835C25C5ADA}"/>
              </a:ext>
            </a:extLst>
          </p:cNvPr>
          <p:cNvSpPr txBox="1"/>
          <p:nvPr/>
        </p:nvSpPr>
        <p:spPr>
          <a:xfrm>
            <a:off x="13247705" y="12001526"/>
            <a:ext cx="9787337"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r>
              <a:rPr lang="en-US" sz="3200" dirty="0">
                <a:solidFill>
                  <a:srgbClr val="FFC000"/>
                </a:solidFill>
                <a:latin typeface="-apple-system"/>
              </a:rPr>
              <a:t>ALICE Collaboration, </a:t>
            </a:r>
            <a:r>
              <a:rPr lang="en-US" sz="3200" b="0" i="1" u="none" strike="noStrike" dirty="0">
                <a:solidFill>
                  <a:srgbClr val="FFC000"/>
                </a:solidFill>
                <a:effectLst/>
                <a:latin typeface="-apple-system"/>
              </a:rPr>
              <a:t>Phys. Rev .Lett.</a:t>
            </a:r>
            <a:r>
              <a:rPr lang="en-US" sz="3200" b="0" i="0" u="none" strike="noStrike" dirty="0">
                <a:solidFill>
                  <a:srgbClr val="FFC000"/>
                </a:solidFill>
                <a:effectLst/>
                <a:latin typeface="-apple-system"/>
              </a:rPr>
              <a:t> 133 (2024) 2, 022301</a:t>
            </a:r>
          </a:p>
        </p:txBody>
      </p:sp>
      <p:pic>
        <p:nvPicPr>
          <p:cNvPr id="14" name="Picture 13" descr="A graph of different colored lines&#10;&#10;AI-generated content may be incorrect.">
            <a:extLst>
              <a:ext uri="{FF2B5EF4-FFF2-40B4-BE49-F238E27FC236}">
                <a16:creationId xmlns:a16="http://schemas.microsoft.com/office/drawing/2014/main" id="{781F31EE-30B2-47AA-02DA-7C9BE3ECB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8834" y="7611466"/>
            <a:ext cx="8718723" cy="4093547"/>
          </a:xfrm>
          <a:prstGeom prst="rect">
            <a:avLst/>
          </a:prstGeom>
        </p:spPr>
      </p:pic>
      <p:sp>
        <p:nvSpPr>
          <p:cNvPr id="3" name="TextBox 2">
            <a:extLst>
              <a:ext uri="{FF2B5EF4-FFF2-40B4-BE49-F238E27FC236}">
                <a16:creationId xmlns:a16="http://schemas.microsoft.com/office/drawing/2014/main" id="{C4C5851F-5155-B6E4-11E5-E011265DD92E}"/>
              </a:ext>
            </a:extLst>
          </p:cNvPr>
          <p:cNvSpPr txBox="1"/>
          <p:nvPr/>
        </p:nvSpPr>
        <p:spPr>
          <a:xfrm>
            <a:off x="817836" y="3537505"/>
            <a:ext cx="5161669" cy="57451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Helvetica"/>
              </a:rPr>
              <a:t>Enhancement:</a:t>
            </a:r>
          </a:p>
          <a:p>
            <a:pPr marL="0" marR="0" indent="0" algn="l" defTabSz="914400" rtl="0" fontAlgn="auto" latinLnBrk="0" hangingPunct="0">
              <a:lnSpc>
                <a:spcPct val="100000"/>
              </a:lnSpc>
              <a:spcBef>
                <a:spcPts val="0"/>
              </a:spcBef>
              <a:spcAft>
                <a:spcPts val="0"/>
              </a:spcAft>
              <a:buClrTx/>
              <a:buSzTx/>
              <a:buFontTx/>
              <a:buNone/>
              <a:tabLst/>
            </a:pPr>
            <a:endParaRPr lang="en-US" sz="3600" dirty="0">
              <a:solidFill>
                <a:schemeClr val="bg1"/>
              </a:solidFill>
            </a:endParaRPr>
          </a:p>
          <a:p>
            <a:pPr marL="742950" marR="0" indent="-742950" algn="l" defTabSz="914400" rtl="0" fontAlgn="auto" latinLnBrk="0" hangingPunct="0">
              <a:lnSpc>
                <a:spcPct val="100000"/>
              </a:lnSpc>
              <a:spcBef>
                <a:spcPts val="0"/>
              </a:spcBef>
              <a:spcAft>
                <a:spcPts val="0"/>
              </a:spcAft>
              <a:buClrTx/>
              <a:buSzTx/>
              <a:buFontTx/>
              <a:buAutoNum type="arabicParenBoth"/>
              <a:tabLst/>
            </a:pPr>
            <a:r>
              <a:rPr kumimoji="0" lang="en-US" sz="3600" b="0" i="0" u="none" strike="noStrike" cap="none" spc="0" normalizeH="0" baseline="0" dirty="0">
                <a:ln>
                  <a:noFill/>
                </a:ln>
                <a:solidFill>
                  <a:schemeClr val="bg1"/>
                </a:solidFill>
                <a:effectLst/>
                <a:uFillTx/>
                <a:latin typeface="+mn-lt"/>
                <a:ea typeface="+mn-ea"/>
                <a:cs typeface="+mn-cs"/>
                <a:sym typeface="Helvetica"/>
              </a:rPr>
              <a:t>Only for large R jets</a:t>
            </a:r>
          </a:p>
          <a:p>
            <a:pPr marL="742950" marR="0" indent="-742950" algn="l" defTabSz="914400" rtl="0" fontAlgn="auto" latinLnBrk="0" hangingPunct="0">
              <a:lnSpc>
                <a:spcPct val="100000"/>
              </a:lnSpc>
              <a:spcBef>
                <a:spcPts val="0"/>
              </a:spcBef>
              <a:spcAft>
                <a:spcPts val="0"/>
              </a:spcAft>
              <a:buClrTx/>
              <a:buSzTx/>
              <a:buFontTx/>
              <a:buAutoNum type="arabicParenBoth"/>
              <a:tabLst/>
            </a:pPr>
            <a:endParaRPr lang="en-US" sz="3600" dirty="0">
              <a:solidFill>
                <a:schemeClr val="bg1"/>
              </a:solidFill>
            </a:endParaRPr>
          </a:p>
          <a:p>
            <a:pPr marL="742950" marR="0" indent="-742950" algn="l" defTabSz="914400" rtl="0" fontAlgn="auto" latinLnBrk="0" hangingPunct="0">
              <a:lnSpc>
                <a:spcPct val="100000"/>
              </a:lnSpc>
              <a:spcBef>
                <a:spcPts val="0"/>
              </a:spcBef>
              <a:spcAft>
                <a:spcPts val="0"/>
              </a:spcAft>
              <a:buClrTx/>
              <a:buSzTx/>
              <a:buFontTx/>
              <a:buAutoNum type="arabicParenBoth"/>
              <a:tabLst/>
            </a:pPr>
            <a:endParaRPr kumimoji="0" lang="en-US" sz="3600" b="0" i="0" u="none" strike="noStrike" cap="none" spc="0" normalizeH="0" baseline="0" dirty="0">
              <a:ln>
                <a:noFill/>
              </a:ln>
              <a:solidFill>
                <a:schemeClr val="bg1"/>
              </a:solidFill>
              <a:effectLst/>
              <a:uFillTx/>
              <a:latin typeface="+mn-lt"/>
              <a:ea typeface="+mn-ea"/>
              <a:cs typeface="+mn-cs"/>
              <a:sym typeface="Helvetica"/>
            </a:endParaRPr>
          </a:p>
          <a:p>
            <a:pPr marL="742950" marR="0" indent="-742950" algn="l" defTabSz="914400" rtl="0" fontAlgn="auto" latinLnBrk="0" hangingPunct="0">
              <a:lnSpc>
                <a:spcPct val="100000"/>
              </a:lnSpc>
              <a:spcBef>
                <a:spcPts val="0"/>
              </a:spcBef>
              <a:spcAft>
                <a:spcPts val="0"/>
              </a:spcAft>
              <a:buClrTx/>
              <a:buSzTx/>
              <a:buFontTx/>
              <a:buAutoNum type="arabicParenBoth"/>
              <a:tabLst/>
            </a:pPr>
            <a:r>
              <a:rPr lang="en-US" sz="3600" dirty="0">
                <a:solidFill>
                  <a:schemeClr val="bg1"/>
                </a:solidFill>
              </a:rPr>
              <a:t>Only for low </a:t>
            </a:r>
            <a:r>
              <a:rPr lang="en-US" sz="3600" dirty="0" err="1">
                <a:solidFill>
                  <a:schemeClr val="bg1"/>
                </a:solidFill>
              </a:rPr>
              <a:t>p_T</a:t>
            </a:r>
            <a:r>
              <a:rPr lang="en-US" sz="3600" dirty="0">
                <a:solidFill>
                  <a:schemeClr val="bg1"/>
                </a:solidFill>
              </a:rPr>
              <a:t> jets</a:t>
            </a:r>
          </a:p>
          <a:p>
            <a:pPr marL="742950" marR="0" indent="-742950" algn="l" defTabSz="914400" rtl="0" fontAlgn="auto" latinLnBrk="0" hangingPunct="0">
              <a:lnSpc>
                <a:spcPct val="100000"/>
              </a:lnSpc>
              <a:spcBef>
                <a:spcPts val="0"/>
              </a:spcBef>
              <a:spcAft>
                <a:spcPts val="0"/>
              </a:spcAft>
              <a:buClrTx/>
              <a:buSzTx/>
              <a:buFontTx/>
              <a:buAutoNum type="arabicParenBoth"/>
              <a:tabLst/>
            </a:pPr>
            <a:endParaRPr kumimoji="0" lang="en-US" sz="3600" b="0" i="0" u="none" strike="noStrike" cap="none" spc="0" normalizeH="0" baseline="0" dirty="0">
              <a:ln>
                <a:noFill/>
              </a:ln>
              <a:solidFill>
                <a:schemeClr val="bg1"/>
              </a:solidFill>
              <a:effectLst/>
              <a:uFillTx/>
              <a:latin typeface="+mn-lt"/>
              <a:ea typeface="+mn-ea"/>
              <a:cs typeface="+mn-cs"/>
              <a:sym typeface="Helvetica"/>
            </a:endParaRPr>
          </a:p>
          <a:p>
            <a:pPr marL="742950" marR="0" indent="-742950" algn="l" defTabSz="914400" rtl="0" fontAlgn="auto" latinLnBrk="0" hangingPunct="0">
              <a:lnSpc>
                <a:spcPct val="100000"/>
              </a:lnSpc>
              <a:spcBef>
                <a:spcPts val="0"/>
              </a:spcBef>
              <a:spcAft>
                <a:spcPts val="0"/>
              </a:spcAft>
              <a:buClrTx/>
              <a:buSzTx/>
              <a:buFontTx/>
              <a:buAutoNum type="arabicParenBoth"/>
              <a:tabLst/>
            </a:pPr>
            <a:r>
              <a:rPr lang="en-US" sz="3600" dirty="0">
                <a:solidFill>
                  <a:schemeClr val="bg1"/>
                </a:solidFill>
              </a:rPr>
              <a:t>At large angle away from </a:t>
            </a:r>
            <a:r>
              <a:rPr lang="en-US" sz="3600" dirty="0">
                <a:solidFill>
                  <a:schemeClr val="bg1"/>
                </a:solidFill>
                <a:latin typeface="Symbol" pitchFamily="2" charset="2"/>
              </a:rPr>
              <a:t>p</a:t>
            </a:r>
            <a:r>
              <a:rPr lang="en-US" sz="3600" dirty="0">
                <a:solidFill>
                  <a:schemeClr val="bg1"/>
                </a:solidFill>
              </a:rPr>
              <a:t>  - large </a:t>
            </a:r>
            <a:r>
              <a:rPr lang="en-US" sz="3600" dirty="0" err="1">
                <a:solidFill>
                  <a:schemeClr val="bg1"/>
                </a:solidFill>
              </a:rPr>
              <a:t>acoplanarity</a:t>
            </a:r>
            <a:endParaRPr kumimoji="0" 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4" name="TextBox 3">
            <a:extLst>
              <a:ext uri="{FF2B5EF4-FFF2-40B4-BE49-F238E27FC236}">
                <a16:creationId xmlns:a16="http://schemas.microsoft.com/office/drawing/2014/main" id="{93F0C13D-D6F1-AECE-F421-A8BBBAA75945}"/>
              </a:ext>
            </a:extLst>
          </p:cNvPr>
          <p:cNvSpPr txBox="1"/>
          <p:nvPr/>
        </p:nvSpPr>
        <p:spPr>
          <a:xfrm>
            <a:off x="756698" y="10237757"/>
            <a:ext cx="5727530" cy="8822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a:solidFill>
                  <a:schemeClr val="bg1"/>
                </a:solidFill>
              </a:rPr>
              <a:t>not </a:t>
            </a:r>
            <a:r>
              <a:rPr lang="en-US" sz="4400" dirty="0" err="1">
                <a:solidFill>
                  <a:schemeClr val="bg1"/>
                </a:solidFill>
              </a:rPr>
              <a:t>Molie’re</a:t>
            </a:r>
            <a:r>
              <a:rPr lang="en-US" sz="4400" dirty="0">
                <a:solidFill>
                  <a:schemeClr val="bg1"/>
                </a:solidFill>
              </a:rPr>
              <a:t> scattering</a:t>
            </a:r>
            <a:endParaRPr kumimoji="0" lang="en-US" sz="4400" b="0" i="0" u="none" strike="noStrike" cap="none" spc="0" normalizeH="0" baseline="0" dirty="0">
              <a:ln>
                <a:noFill/>
              </a:ln>
              <a:solidFill>
                <a:schemeClr val="bg1"/>
              </a:solidFill>
              <a:effectLst/>
              <a:uFillTx/>
              <a:latin typeface="+mn-lt"/>
              <a:ea typeface="+mn-ea"/>
              <a:cs typeface="+mn-cs"/>
              <a:sym typeface="Helvetica"/>
            </a:endParaRPr>
          </a:p>
        </p:txBody>
      </p:sp>
    </p:spTree>
    <p:extLst>
      <p:ext uri="{BB962C8B-B14F-4D97-AF65-F5344CB8AC3E}">
        <p14:creationId xmlns:p14="http://schemas.microsoft.com/office/powerpoint/2010/main" val="1773942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a:ln/>
        </p:spPr>
        <p:txBody>
          <a:bodyPr vert="horz" lIns="182880" tIns="91440" rIns="264160" bIns="91440" rtlCol="0" anchor="ctr">
            <a:normAutofit/>
          </a:bodyPr>
          <a:lstStyle/>
          <a:p>
            <a:r>
              <a:rPr lang="en-US" dirty="0"/>
              <a:t>LBT: Jet-induced medium response</a:t>
            </a:r>
          </a:p>
        </p:txBody>
      </p:sp>
      <p:sp>
        <p:nvSpPr>
          <p:cNvPr id="11" name="TextBox 10"/>
          <p:cNvSpPr txBox="1"/>
          <p:nvPr/>
        </p:nvSpPr>
        <p:spPr>
          <a:xfrm>
            <a:off x="1684143" y="10049150"/>
            <a:ext cx="8077824" cy="1938992"/>
          </a:xfrm>
          <a:prstGeom prst="rect">
            <a:avLst/>
          </a:prstGeom>
          <a:noFill/>
        </p:spPr>
        <p:txBody>
          <a:bodyPr wrap="square" rtlCol="0">
            <a:spAutoFit/>
          </a:bodyPr>
          <a:lstStyle/>
          <a:p>
            <a:r>
              <a:rPr lang="en-US" sz="4000" dirty="0">
                <a:solidFill>
                  <a:srgbClr val="FFFFFF"/>
                </a:solidFill>
              </a:rPr>
              <a:t>Energy transverse distribution of medium response in a static medium</a:t>
            </a:r>
          </a:p>
        </p:txBody>
      </p:sp>
      <p:pic>
        <p:nvPicPr>
          <p:cNvPr id="3" name="Picture 2">
            <a:extLst>
              <a:ext uri="{FF2B5EF4-FFF2-40B4-BE49-F238E27FC236}">
                <a16:creationId xmlns:a16="http://schemas.microsoft.com/office/drawing/2014/main" id="{089C3DBA-2B73-D94D-9812-8B89D99FD67B}"/>
              </a:ext>
            </a:extLst>
          </p:cNvPr>
          <p:cNvPicPr>
            <a:picLocks noChangeAspect="1"/>
          </p:cNvPicPr>
          <p:nvPr/>
        </p:nvPicPr>
        <p:blipFill>
          <a:blip r:embed="rId3"/>
          <a:stretch>
            <a:fillRect/>
          </a:stretch>
        </p:blipFill>
        <p:spPr>
          <a:xfrm>
            <a:off x="1684143" y="2530662"/>
            <a:ext cx="7789292" cy="6813914"/>
          </a:xfrm>
          <a:prstGeom prst="rect">
            <a:avLst/>
          </a:prstGeom>
        </p:spPr>
      </p:pic>
      <p:sp>
        <p:nvSpPr>
          <p:cNvPr id="8" name="TextBox 7">
            <a:extLst>
              <a:ext uri="{FF2B5EF4-FFF2-40B4-BE49-F238E27FC236}">
                <a16:creationId xmlns:a16="http://schemas.microsoft.com/office/drawing/2014/main" id="{8F3B1C87-043E-709E-6C1F-1EAE59B58463}"/>
              </a:ext>
            </a:extLst>
          </p:cNvPr>
          <p:cNvSpPr txBox="1"/>
          <p:nvPr/>
        </p:nvSpPr>
        <p:spPr>
          <a:xfrm>
            <a:off x="10451913" y="10186657"/>
            <a:ext cx="12613826" cy="1323439"/>
          </a:xfrm>
          <a:prstGeom prst="rect">
            <a:avLst/>
          </a:prstGeom>
          <a:noFill/>
        </p:spPr>
        <p:txBody>
          <a:bodyPr wrap="square" rtlCol="0">
            <a:spAutoFit/>
          </a:bodyPr>
          <a:lstStyle/>
          <a:p>
            <a:r>
              <a:rPr lang="en-US" sz="4000" dirty="0">
                <a:solidFill>
                  <a:srgbClr val="FFFFFF"/>
                </a:solidFill>
              </a:rPr>
              <a:t>3D energy density  distribution of the medium response induced by a </a:t>
            </a:r>
            <a:r>
              <a:rPr lang="en-US" sz="4000" dirty="0">
                <a:solidFill>
                  <a:srgbClr val="FFFFFF"/>
                </a:solidFill>
                <a:latin typeface="Symbol" pitchFamily="2" charset="2"/>
              </a:rPr>
              <a:t>g</a:t>
            </a:r>
            <a:r>
              <a:rPr lang="en-US" sz="4000" dirty="0">
                <a:solidFill>
                  <a:srgbClr val="FFFFFF"/>
                </a:solidFill>
              </a:rPr>
              <a:t>-jet in a 0-10% </a:t>
            </a:r>
            <a:r>
              <a:rPr lang="en-US" sz="4000" dirty="0" err="1">
                <a:solidFill>
                  <a:srgbClr val="FFFFFF"/>
                </a:solidFill>
              </a:rPr>
              <a:t>Pb+Pb</a:t>
            </a:r>
            <a:r>
              <a:rPr lang="en-US" sz="4000" dirty="0">
                <a:solidFill>
                  <a:srgbClr val="FFFFFF"/>
                </a:solidFill>
              </a:rPr>
              <a:t> event</a:t>
            </a:r>
          </a:p>
        </p:txBody>
      </p:sp>
      <p:pic>
        <p:nvPicPr>
          <p:cNvPr id="6" name="Picture 5">
            <a:extLst>
              <a:ext uri="{FF2B5EF4-FFF2-40B4-BE49-F238E27FC236}">
                <a16:creationId xmlns:a16="http://schemas.microsoft.com/office/drawing/2014/main" id="{E4474F6F-47D5-95F2-A109-7413E87B9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6342" y="2530662"/>
            <a:ext cx="12189397" cy="6852533"/>
          </a:xfrm>
          <a:prstGeom prst="rect">
            <a:avLst/>
          </a:prstGeom>
        </p:spPr>
      </p:pic>
    </p:spTree>
    <p:extLst>
      <p:ext uri="{BB962C8B-B14F-4D97-AF65-F5344CB8AC3E}">
        <p14:creationId xmlns:p14="http://schemas.microsoft.com/office/powerpoint/2010/main" val="264999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4BFB-772D-7745-6FCD-80BA7E2CC025}"/>
              </a:ext>
            </a:extLst>
          </p:cNvPr>
          <p:cNvSpPr>
            <a:spLocks noGrp="1"/>
          </p:cNvSpPr>
          <p:nvPr>
            <p:ph type="title"/>
          </p:nvPr>
        </p:nvSpPr>
        <p:spPr/>
        <p:txBody>
          <a:bodyPr/>
          <a:lstStyle/>
          <a:p>
            <a:r>
              <a:rPr lang="en-US" dirty="0"/>
              <a:t>Modification of jets and  medium response</a:t>
            </a:r>
          </a:p>
        </p:txBody>
      </p:sp>
      <p:pic>
        <p:nvPicPr>
          <p:cNvPr id="27" name="Picture 26">
            <a:extLst>
              <a:ext uri="{FF2B5EF4-FFF2-40B4-BE49-F238E27FC236}">
                <a16:creationId xmlns:a16="http://schemas.microsoft.com/office/drawing/2014/main" id="{EB4A40A9-31EC-C071-7AB7-A513DF811333}"/>
              </a:ext>
            </a:extLst>
          </p:cNvPr>
          <p:cNvPicPr>
            <a:picLocks noChangeAspect="1"/>
          </p:cNvPicPr>
          <p:nvPr/>
        </p:nvPicPr>
        <p:blipFill>
          <a:blip r:embed="rId3"/>
          <a:stretch>
            <a:fillRect/>
          </a:stretch>
        </p:blipFill>
        <p:spPr>
          <a:xfrm>
            <a:off x="14955047" y="2057336"/>
            <a:ext cx="8239550" cy="4800664"/>
          </a:xfrm>
          <a:prstGeom prst="rect">
            <a:avLst/>
          </a:prstGeom>
          <a:solidFill>
            <a:schemeClr val="bg1"/>
          </a:solidFill>
        </p:spPr>
      </p:pic>
      <p:pic>
        <p:nvPicPr>
          <p:cNvPr id="29" name="Picture 28" descr="Chart&#10;&#10;Description automatically generated">
            <a:extLst>
              <a:ext uri="{FF2B5EF4-FFF2-40B4-BE49-F238E27FC236}">
                <a16:creationId xmlns:a16="http://schemas.microsoft.com/office/drawing/2014/main" id="{EBFF85C6-6685-8811-B969-A82ED258CD10}"/>
              </a:ext>
            </a:extLst>
          </p:cNvPr>
          <p:cNvPicPr>
            <a:picLocks noChangeAspect="1"/>
          </p:cNvPicPr>
          <p:nvPr/>
        </p:nvPicPr>
        <p:blipFill rotWithShape="1">
          <a:blip r:embed="rId4"/>
          <a:srcRect t="49091"/>
          <a:stretch/>
        </p:blipFill>
        <p:spPr>
          <a:xfrm>
            <a:off x="14895871" y="7270738"/>
            <a:ext cx="8239551" cy="5243384"/>
          </a:xfrm>
          <a:prstGeom prst="rect">
            <a:avLst/>
          </a:prstGeom>
        </p:spPr>
      </p:pic>
      <p:sp>
        <p:nvSpPr>
          <p:cNvPr id="31" name="TextBox 30">
            <a:extLst>
              <a:ext uri="{FF2B5EF4-FFF2-40B4-BE49-F238E27FC236}">
                <a16:creationId xmlns:a16="http://schemas.microsoft.com/office/drawing/2014/main" id="{1AA4092F-2278-C94C-EBCA-E8BDD0F51879}"/>
              </a:ext>
            </a:extLst>
          </p:cNvPr>
          <p:cNvSpPr txBox="1"/>
          <p:nvPr/>
        </p:nvSpPr>
        <p:spPr>
          <a:xfrm>
            <a:off x="18180649" y="12650368"/>
            <a:ext cx="4635314" cy="584775"/>
          </a:xfrm>
          <a:prstGeom prst="rect">
            <a:avLst/>
          </a:prstGeom>
          <a:noFill/>
        </p:spPr>
        <p:txBody>
          <a:bodyPr wrap="square">
            <a:spAutoFit/>
          </a:bodyPr>
          <a:lstStyle/>
          <a:p>
            <a:r>
              <a:rPr lang="en-US" sz="3200" dirty="0">
                <a:solidFill>
                  <a:srgbClr val="FFC000"/>
                </a:solidFill>
              </a:rPr>
              <a:t>e-Print: 2101.05422</a:t>
            </a:r>
            <a:endParaRPr lang="en-US" sz="3200" dirty="0"/>
          </a:p>
        </p:txBody>
      </p:sp>
      <p:sp>
        <p:nvSpPr>
          <p:cNvPr id="20" name="TextBox 19">
            <a:extLst>
              <a:ext uri="{FF2B5EF4-FFF2-40B4-BE49-F238E27FC236}">
                <a16:creationId xmlns:a16="http://schemas.microsoft.com/office/drawing/2014/main" id="{180E89B1-886B-7197-EE69-08C8EC7CB0D5}"/>
              </a:ext>
            </a:extLst>
          </p:cNvPr>
          <p:cNvSpPr txBox="1"/>
          <p:nvPr/>
        </p:nvSpPr>
        <p:spPr>
          <a:xfrm>
            <a:off x="21206191" y="11879714"/>
            <a:ext cx="2101857" cy="830997"/>
          </a:xfrm>
          <a:prstGeom prst="rect">
            <a:avLst/>
          </a:prstGeom>
          <a:noFill/>
        </p:spPr>
        <p:txBody>
          <a:bodyPr wrap="none" rtlCol="0">
            <a:spAutoFit/>
          </a:bodyPr>
          <a:lstStyle/>
          <a:p>
            <a:r>
              <a:rPr lang="en-US" sz="4800" dirty="0" err="1">
                <a:solidFill>
                  <a:srgbClr val="C00000"/>
                </a:solidFill>
              </a:rPr>
              <a:t>CoLBT</a:t>
            </a:r>
            <a:endParaRPr lang="en-US" sz="4800" dirty="0">
              <a:solidFill>
                <a:srgbClr val="C00000"/>
              </a:solidFill>
            </a:endParaRPr>
          </a:p>
        </p:txBody>
      </p:sp>
      <p:pic>
        <p:nvPicPr>
          <p:cNvPr id="5" name="Picture 4">
            <a:extLst>
              <a:ext uri="{FF2B5EF4-FFF2-40B4-BE49-F238E27FC236}">
                <a16:creationId xmlns:a16="http://schemas.microsoft.com/office/drawing/2014/main" id="{DE20FF64-0DE4-BA73-6AC3-63E21491D00C}"/>
              </a:ext>
            </a:extLst>
          </p:cNvPr>
          <p:cNvPicPr>
            <a:picLocks noChangeAspect="1"/>
          </p:cNvPicPr>
          <p:nvPr/>
        </p:nvPicPr>
        <p:blipFill rotWithShape="1">
          <a:blip r:embed="rId5"/>
          <a:srcRect l="28217" b="12511"/>
          <a:stretch/>
        </p:blipFill>
        <p:spPr>
          <a:xfrm>
            <a:off x="274041" y="4457668"/>
            <a:ext cx="9922396" cy="8976618"/>
          </a:xfrm>
          <a:prstGeom prst="rect">
            <a:avLst/>
          </a:prstGeom>
        </p:spPr>
      </p:pic>
      <p:grpSp>
        <p:nvGrpSpPr>
          <p:cNvPr id="7" name="Group 6">
            <a:extLst>
              <a:ext uri="{FF2B5EF4-FFF2-40B4-BE49-F238E27FC236}">
                <a16:creationId xmlns:a16="http://schemas.microsoft.com/office/drawing/2014/main" id="{2AAF1EC8-7B0B-438D-9ED0-87D53503178B}"/>
              </a:ext>
            </a:extLst>
          </p:cNvPr>
          <p:cNvGrpSpPr/>
          <p:nvPr/>
        </p:nvGrpSpPr>
        <p:grpSpPr>
          <a:xfrm rot="20077669">
            <a:off x="2787207" y="4954533"/>
            <a:ext cx="5935522" cy="4632408"/>
            <a:chOff x="6789684" y="1940838"/>
            <a:chExt cx="1756434" cy="1075631"/>
          </a:xfrm>
        </p:grpSpPr>
        <p:sp>
          <p:nvSpPr>
            <p:cNvPr id="10" name="Triangle 9">
              <a:extLst>
                <a:ext uri="{FF2B5EF4-FFF2-40B4-BE49-F238E27FC236}">
                  <a16:creationId xmlns:a16="http://schemas.microsoft.com/office/drawing/2014/main" id="{9A48F847-DA93-876D-F813-6EC34F1B70B2}"/>
                </a:ext>
              </a:extLst>
            </p:cNvPr>
            <p:cNvSpPr/>
            <p:nvPr/>
          </p:nvSpPr>
          <p:spPr>
            <a:xfrm rot="15450486">
              <a:off x="7115504" y="1765738"/>
              <a:ext cx="924911" cy="1576552"/>
            </a:xfrm>
            <a:prstGeom prst="triangle">
              <a:avLst/>
            </a:prstGeom>
            <a:gradFill flip="none" rotWithShape="1">
              <a:gsLst>
                <a:gs pos="49000">
                  <a:schemeClr val="accent1">
                    <a:tint val="100000"/>
                    <a:shade val="100000"/>
                    <a:satMod val="130000"/>
                    <a:alpha val="0"/>
                  </a:schemeClr>
                </a:gs>
                <a:gs pos="100000">
                  <a:schemeClr val="accent1">
                    <a:tint val="50000"/>
                    <a:shade val="100000"/>
                    <a:satMod val="350000"/>
                  </a:schemeClr>
                </a:gs>
              </a:gsLst>
              <a:path path="rect">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sp>
          <p:nvSpPr>
            <p:cNvPr id="12" name="Oval 11">
              <a:extLst>
                <a:ext uri="{FF2B5EF4-FFF2-40B4-BE49-F238E27FC236}">
                  <a16:creationId xmlns:a16="http://schemas.microsoft.com/office/drawing/2014/main" id="{48F2BCE4-07A9-7CF3-004F-F79BC6FA5EDF}"/>
                </a:ext>
              </a:extLst>
            </p:cNvPr>
            <p:cNvSpPr/>
            <p:nvPr/>
          </p:nvSpPr>
          <p:spPr>
            <a:xfrm rot="20851942">
              <a:off x="8062401" y="1940838"/>
              <a:ext cx="483717" cy="917951"/>
            </a:xfrm>
            <a:prstGeom prst="ellipse">
              <a:avLst/>
            </a:prstGeom>
            <a:gradFill>
              <a:gsLst>
                <a:gs pos="54000">
                  <a:schemeClr val="accent1">
                    <a:tint val="100000"/>
                    <a:shade val="100000"/>
                    <a:satMod val="130000"/>
                    <a:alpha val="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cxnSp>
          <p:nvCxnSpPr>
            <p:cNvPr id="15" name="Straight Connector 14">
              <a:extLst>
                <a:ext uri="{FF2B5EF4-FFF2-40B4-BE49-F238E27FC236}">
                  <a16:creationId xmlns:a16="http://schemas.microsoft.com/office/drawing/2014/main" id="{18814C38-794B-CB6E-B90B-95629049DF55}"/>
                </a:ext>
              </a:extLst>
            </p:cNvPr>
            <p:cNvCxnSpPr>
              <a:cxnSpLocks/>
              <a:stCxn id="10" idx="0"/>
              <a:endCxn id="12" idx="0"/>
            </p:cNvCxnSpPr>
            <p:nvPr/>
          </p:nvCxnSpPr>
          <p:spPr>
            <a:xfrm flipV="1">
              <a:off x="6808345" y="1951661"/>
              <a:ext cx="1396828" cy="772858"/>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28615F4-7ED4-884E-94A2-DAD5E37EE2F5}"/>
                </a:ext>
              </a:extLst>
            </p:cNvPr>
            <p:cNvCxnSpPr>
              <a:endCxn id="12" idx="4"/>
            </p:cNvCxnSpPr>
            <p:nvPr/>
          </p:nvCxnSpPr>
          <p:spPr>
            <a:xfrm>
              <a:off x="6831724" y="2722179"/>
              <a:ext cx="1571623" cy="125786"/>
            </a:xfrm>
            <a:prstGeom prst="line">
              <a:avLst/>
            </a:prstGeom>
            <a:ln w="3175"/>
          </p:spPr>
          <p:style>
            <a:lnRef idx="2">
              <a:schemeClr val="accent1"/>
            </a:lnRef>
            <a:fillRef idx="0">
              <a:schemeClr val="accent1"/>
            </a:fillRef>
            <a:effectRef idx="1">
              <a:schemeClr val="accent1"/>
            </a:effectRef>
            <a:fontRef idx="minor">
              <a:schemeClr val="tx1"/>
            </a:fontRef>
          </p:style>
        </p:cxnSp>
      </p:grpSp>
      <p:pic>
        <p:nvPicPr>
          <p:cNvPr id="22" name="Picture 21" descr="rho(r)=_frac_1_D.pdf">
            <a:extLst>
              <a:ext uri="{FF2B5EF4-FFF2-40B4-BE49-F238E27FC236}">
                <a16:creationId xmlns:a16="http://schemas.microsoft.com/office/drawing/2014/main" id="{C1B942FB-73C3-8481-603F-523BB0112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69" y="2197836"/>
            <a:ext cx="10827830" cy="1652750"/>
          </a:xfrm>
          <a:prstGeom prst="rect">
            <a:avLst/>
          </a:prstGeom>
        </p:spPr>
      </p:pic>
      <p:sp>
        <p:nvSpPr>
          <p:cNvPr id="23" name="Oval 22">
            <a:extLst>
              <a:ext uri="{FF2B5EF4-FFF2-40B4-BE49-F238E27FC236}">
                <a16:creationId xmlns:a16="http://schemas.microsoft.com/office/drawing/2014/main" id="{EAFBF734-5555-C824-915D-FE74E2C4EA7C}"/>
              </a:ext>
            </a:extLst>
          </p:cNvPr>
          <p:cNvSpPr/>
          <p:nvPr/>
        </p:nvSpPr>
        <p:spPr>
          <a:xfrm rot="19584834">
            <a:off x="7094371" y="4817014"/>
            <a:ext cx="916258" cy="2478506"/>
          </a:xfrm>
          <a:prstGeom prst="ellipse">
            <a:avLst/>
          </a:prstGeom>
          <a:noFill/>
          <a:ln w="762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cxnSp>
        <p:nvCxnSpPr>
          <p:cNvPr id="25" name="Straight Arrow Connector 24">
            <a:extLst>
              <a:ext uri="{FF2B5EF4-FFF2-40B4-BE49-F238E27FC236}">
                <a16:creationId xmlns:a16="http://schemas.microsoft.com/office/drawing/2014/main" id="{CB6153CA-724C-D3A1-564A-3614734FC32E}"/>
              </a:ext>
            </a:extLst>
          </p:cNvPr>
          <p:cNvCxnSpPr/>
          <p:nvPr/>
        </p:nvCxnSpPr>
        <p:spPr>
          <a:xfrm flipH="1" flipV="1">
            <a:off x="7033846" y="5099538"/>
            <a:ext cx="518654" cy="942950"/>
          </a:xfrm>
          <a:prstGeom prst="straightConnector1">
            <a:avLst/>
          </a:prstGeom>
          <a:noFill/>
          <a:ln w="79375"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EEAE7B2A-5314-FD19-0C98-074E54339F0F}"/>
              </a:ext>
            </a:extLst>
          </p:cNvPr>
          <p:cNvSpPr txBox="1"/>
          <p:nvPr/>
        </p:nvSpPr>
        <p:spPr>
          <a:xfrm>
            <a:off x="7206984" y="4381651"/>
            <a:ext cx="376706" cy="8207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mn-lt"/>
                <a:ea typeface="+mn-ea"/>
                <a:cs typeface="+mn-cs"/>
                <a:sym typeface="Helvetica"/>
              </a:rPr>
              <a:t>r</a:t>
            </a:r>
          </a:p>
        </p:txBody>
      </p:sp>
      <p:pic>
        <p:nvPicPr>
          <p:cNvPr id="28" name="Picture 27">
            <a:extLst>
              <a:ext uri="{FF2B5EF4-FFF2-40B4-BE49-F238E27FC236}">
                <a16:creationId xmlns:a16="http://schemas.microsoft.com/office/drawing/2014/main" id="{2C0107A5-D411-9CBF-F1A9-DB24D9A79CFB}"/>
              </a:ext>
            </a:extLst>
          </p:cNvPr>
          <p:cNvPicPr>
            <a:picLocks noChangeAspect="1"/>
          </p:cNvPicPr>
          <p:nvPr/>
        </p:nvPicPr>
        <p:blipFill>
          <a:blip r:embed="rId7"/>
          <a:stretch>
            <a:fillRect/>
          </a:stretch>
        </p:blipFill>
        <p:spPr>
          <a:xfrm>
            <a:off x="12480627" y="3896189"/>
            <a:ext cx="2117593" cy="1674824"/>
          </a:xfrm>
          <a:prstGeom prst="rect">
            <a:avLst/>
          </a:prstGeom>
        </p:spPr>
      </p:pic>
      <p:pic>
        <p:nvPicPr>
          <p:cNvPr id="30" name="Picture 29">
            <a:extLst>
              <a:ext uri="{FF2B5EF4-FFF2-40B4-BE49-F238E27FC236}">
                <a16:creationId xmlns:a16="http://schemas.microsoft.com/office/drawing/2014/main" id="{778FB71F-C459-2BF1-AC8A-1AAD7DF2697D}"/>
              </a:ext>
            </a:extLst>
          </p:cNvPr>
          <p:cNvPicPr>
            <a:picLocks noChangeAspect="1"/>
          </p:cNvPicPr>
          <p:nvPr/>
        </p:nvPicPr>
        <p:blipFill>
          <a:blip r:embed="rId8"/>
          <a:stretch>
            <a:fillRect/>
          </a:stretch>
        </p:blipFill>
        <p:spPr>
          <a:xfrm>
            <a:off x="10442973" y="9472123"/>
            <a:ext cx="4173416" cy="1429477"/>
          </a:xfrm>
          <a:prstGeom prst="rect">
            <a:avLst/>
          </a:prstGeom>
        </p:spPr>
      </p:pic>
      <p:cxnSp>
        <p:nvCxnSpPr>
          <p:cNvPr id="4" name="Straight Arrow Connector 3">
            <a:extLst>
              <a:ext uri="{FF2B5EF4-FFF2-40B4-BE49-F238E27FC236}">
                <a16:creationId xmlns:a16="http://schemas.microsoft.com/office/drawing/2014/main" id="{14A90C78-3A32-C6AE-5771-587E73719452}"/>
              </a:ext>
            </a:extLst>
          </p:cNvPr>
          <p:cNvCxnSpPr/>
          <p:nvPr/>
        </p:nvCxnSpPr>
        <p:spPr>
          <a:xfrm flipV="1">
            <a:off x="4151870" y="5099538"/>
            <a:ext cx="4530198" cy="3797327"/>
          </a:xfrm>
          <a:prstGeom prst="straightConnector1">
            <a:avLst/>
          </a:prstGeom>
          <a:noFill/>
          <a:ln w="508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53485811-47D4-3D38-E893-338E29BDE5A9}"/>
              </a:ext>
            </a:extLst>
          </p:cNvPr>
          <p:cNvCxnSpPr/>
          <p:nvPr/>
        </p:nvCxnSpPr>
        <p:spPr>
          <a:xfrm flipV="1">
            <a:off x="4448432" y="6042488"/>
            <a:ext cx="2036879" cy="2533101"/>
          </a:xfrm>
          <a:prstGeom prst="straightConnector1">
            <a:avLst/>
          </a:prstGeom>
          <a:noFill/>
          <a:ln w="508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73C3A76B-AD95-6569-D5EC-9F717E52AD9C}"/>
              </a:ext>
            </a:extLst>
          </p:cNvPr>
          <p:cNvCxnSpPr/>
          <p:nvPr/>
        </p:nvCxnSpPr>
        <p:spPr>
          <a:xfrm flipV="1">
            <a:off x="4670854" y="6858000"/>
            <a:ext cx="2536130" cy="1643449"/>
          </a:xfrm>
          <a:prstGeom prst="straightConnector1">
            <a:avLst/>
          </a:prstGeom>
          <a:noFill/>
          <a:ln w="508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3FD428E7-65D3-E336-033F-895682C1FCFC}"/>
              </a:ext>
            </a:extLst>
          </p:cNvPr>
          <p:cNvCxnSpPr/>
          <p:nvPr/>
        </p:nvCxnSpPr>
        <p:spPr>
          <a:xfrm flipV="1">
            <a:off x="5694447" y="5807676"/>
            <a:ext cx="310937" cy="1345746"/>
          </a:xfrm>
          <a:prstGeom prst="straightConnector1">
            <a:avLst/>
          </a:prstGeom>
          <a:noFill/>
          <a:ln w="508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10C27401-BDFB-A6D1-40EB-C5493352D3CB}"/>
              </a:ext>
            </a:extLst>
          </p:cNvPr>
          <p:cNvCxnSpPr/>
          <p:nvPr/>
        </p:nvCxnSpPr>
        <p:spPr>
          <a:xfrm>
            <a:off x="6485311" y="7636476"/>
            <a:ext cx="1363856" cy="0"/>
          </a:xfrm>
          <a:prstGeom prst="straightConnector1">
            <a:avLst/>
          </a:prstGeom>
          <a:noFill/>
          <a:ln w="508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02747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s of matter">
            <a:extLst>
              <a:ext uri="{FF2B5EF4-FFF2-40B4-BE49-F238E27FC236}">
                <a16:creationId xmlns:a16="http://schemas.microsoft.com/office/drawing/2014/main" id="{A020FDD3-9FF9-89F1-ED39-3F9B3194E84B}"/>
              </a:ext>
            </a:extLst>
          </p:cNvPr>
          <p:cNvSpPr txBox="1">
            <a:spLocks/>
          </p:cNvSpPr>
          <p:nvPr/>
        </p:nvSpPr>
        <p:spPr>
          <a:xfrm>
            <a:off x="0" y="152400"/>
            <a:ext cx="24384000" cy="1600200"/>
          </a:xfrm>
          <a:prstGeom prst="rect">
            <a:avLst/>
          </a:prstGeom>
        </p:spPr>
        <p:txBody>
          <a:bodyPr/>
          <a:lstStyle>
            <a:lvl1pPr marL="81279" marR="81279" indent="0" algn="ctr" defTabSz="1828800" rtl="0" latinLnBrk="0">
              <a:lnSpc>
                <a:spcPct val="100000"/>
              </a:lnSpc>
              <a:spcBef>
                <a:spcPts val="0"/>
              </a:spcBef>
              <a:spcAft>
                <a:spcPts val="0"/>
              </a:spcAft>
              <a:buClrTx/>
              <a:buSzTx/>
              <a:buFontTx/>
              <a:buNone/>
              <a:tabLst/>
              <a:defRPr sz="9600" b="1" i="0" u="none" strike="noStrike" cap="none" spc="0" baseline="0">
                <a:solidFill>
                  <a:srgbClr val="FFFFFF"/>
                </a:solidFill>
                <a:uFill>
                  <a:solidFill>
                    <a:srgbClr val="434ED6"/>
                  </a:solidFill>
                </a:uFill>
                <a:latin typeface="+mn-lt"/>
                <a:ea typeface="+mn-ea"/>
                <a:cs typeface="+mn-cs"/>
                <a:sym typeface="Helvetica"/>
              </a:defRPr>
            </a:lvl1pPr>
            <a:lvl2pPr marL="81279" marR="81279" indent="2286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2pPr>
            <a:lvl3pPr marL="81279" marR="81279" indent="4572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3pPr>
            <a:lvl4pPr marL="81279" marR="81279" indent="6858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4pPr>
            <a:lvl5pPr marL="81279" marR="81279" indent="9144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5pPr>
            <a:lvl6pPr marL="81279" marR="81279" indent="11430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6pPr>
            <a:lvl7pPr marL="81279" marR="81279" indent="13716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7pPr>
            <a:lvl8pPr marL="81279" marR="81279" indent="1600199"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8pPr>
            <a:lvl9pPr marL="81279" marR="81279" indent="18288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9pPr>
          </a:lstStyle>
          <a:p>
            <a:pPr hangingPunct="1"/>
            <a:r>
              <a:rPr lang="en-US" sz="7200" dirty="0"/>
              <a:t>Pre-QCD</a:t>
            </a:r>
            <a:r>
              <a:rPr lang="zh-CN" altLang="en-US" sz="7200" dirty="0"/>
              <a:t> </a:t>
            </a:r>
            <a:r>
              <a:rPr lang="en-US" altLang="zh-CN" sz="7200" dirty="0"/>
              <a:t>era: quark model, </a:t>
            </a:r>
            <a:r>
              <a:rPr lang="en-US" altLang="zh-CN" sz="7200" dirty="0" err="1"/>
              <a:t>parton</a:t>
            </a:r>
            <a:r>
              <a:rPr lang="en-US" altLang="zh-CN" sz="7200" dirty="0"/>
              <a:t> model and “jet”</a:t>
            </a:r>
            <a:endParaRPr lang="en-US" sz="7200" dirty="0"/>
          </a:p>
        </p:txBody>
      </p:sp>
      <p:sp>
        <p:nvSpPr>
          <p:cNvPr id="4" name="TextBox 3">
            <a:extLst>
              <a:ext uri="{FF2B5EF4-FFF2-40B4-BE49-F238E27FC236}">
                <a16:creationId xmlns:a16="http://schemas.microsoft.com/office/drawing/2014/main" id="{7467EFF6-FAD0-912B-0671-6517F3AE7D5C}"/>
              </a:ext>
            </a:extLst>
          </p:cNvPr>
          <p:cNvSpPr txBox="1"/>
          <p:nvPr/>
        </p:nvSpPr>
        <p:spPr>
          <a:xfrm>
            <a:off x="1399308" y="2659371"/>
            <a:ext cx="19303065" cy="980781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800" b="0" i="0" u="none" strike="noStrike" cap="none" spc="0" normalizeH="0" baseline="0" dirty="0">
                <a:ln>
                  <a:noFill/>
                </a:ln>
                <a:solidFill>
                  <a:schemeClr val="bg1"/>
                </a:solidFill>
                <a:effectLst/>
                <a:uFillTx/>
                <a:latin typeface="+mn-lt"/>
                <a:ea typeface="+mn-ea"/>
                <a:cs typeface="+mn-cs"/>
                <a:sym typeface="Helvetica"/>
              </a:rPr>
              <a:t>Discovery of a zoo of hadrons: mesons, baryons and excited states:</a:t>
            </a:r>
            <a:br>
              <a:rPr kumimoji="0" lang="en-US" sz="4800" b="0" i="0" u="none" strike="noStrike" cap="none" spc="0" normalizeH="0" baseline="0" dirty="0">
                <a:ln>
                  <a:noFill/>
                </a:ln>
                <a:solidFill>
                  <a:schemeClr val="bg1"/>
                </a:solidFill>
                <a:effectLst/>
                <a:uFillTx/>
                <a:latin typeface="+mn-lt"/>
                <a:ea typeface="+mn-ea"/>
                <a:cs typeface="+mn-cs"/>
                <a:sym typeface="Helvetica"/>
              </a:rPr>
            </a:br>
            <a:r>
              <a:rPr kumimoji="0" lang="en-US" sz="4800" b="0" i="0" u="none" strike="noStrike" cap="none" spc="0" normalizeH="0" baseline="0" dirty="0">
                <a:ln>
                  <a:noFill/>
                </a:ln>
                <a:solidFill>
                  <a:schemeClr val="bg1"/>
                </a:solidFill>
                <a:effectLst/>
                <a:uFillTx/>
                <a:latin typeface="+mn-lt"/>
                <a:ea typeface="+mn-ea"/>
                <a:cs typeface="+mn-cs"/>
                <a:sym typeface="Helvetica"/>
              </a:rPr>
              <a:t>	</a:t>
            </a:r>
            <a:r>
              <a:rPr lang="en-US" sz="4800" dirty="0">
                <a:solidFill>
                  <a:schemeClr val="bg1"/>
                </a:solidFill>
              </a:rPr>
              <a:t>Leading to quark model (1968) by Gell-Mann and Zweig</a:t>
            </a:r>
          </a:p>
          <a:p>
            <a:pPr marR="0" algn="l" defTabSz="914400" rtl="0" fontAlgn="auto" latinLnBrk="0" hangingPunct="0">
              <a:lnSpc>
                <a:spcPct val="100000"/>
              </a:lnSpc>
              <a:spcBef>
                <a:spcPts val="0"/>
              </a:spcBef>
              <a:spcAft>
                <a:spcPts val="0"/>
              </a:spcAft>
              <a:buClrTx/>
              <a:buSzTx/>
              <a:tabLst/>
            </a:pPr>
            <a:endParaRPr lang="en-US" sz="4800" dirty="0">
              <a:solidFill>
                <a:schemeClr val="bg1"/>
              </a:solidFill>
            </a:endParaRPr>
          </a:p>
          <a:p>
            <a:pPr marL="342900" lvl="2" indent="-342900">
              <a:buFont typeface="Arial" panose="020B0604020202020204" pitchFamily="34" charset="0"/>
              <a:buChar char="•"/>
            </a:pPr>
            <a:endParaRPr kumimoji="0" lang="en-US" sz="4800" b="0" i="0" u="none" strike="noStrike" cap="none" spc="0" normalizeH="0" baseline="0" dirty="0">
              <a:ln>
                <a:noFill/>
              </a:ln>
              <a:solidFill>
                <a:schemeClr val="bg1"/>
              </a:solidFill>
              <a:effectLst/>
              <a:uFillTx/>
              <a:latin typeface="+mn-lt"/>
              <a:ea typeface="+mn-ea"/>
              <a:cs typeface="+mn-cs"/>
              <a:sym typeface="Helvetica"/>
            </a:endParaRPr>
          </a:p>
          <a:p>
            <a:pPr marL="342900" lvl="2" indent="-342900">
              <a:buFont typeface="Arial" panose="020B0604020202020204" pitchFamily="34" charset="0"/>
              <a:buChar char="•"/>
            </a:pPr>
            <a:r>
              <a:rPr lang="en-US" sz="4800" dirty="0">
                <a:solidFill>
                  <a:schemeClr val="bg1"/>
                </a:solidFill>
              </a:rPr>
              <a:t>Observation of </a:t>
            </a:r>
            <a:r>
              <a:rPr lang="en-US" sz="4800" dirty="0" err="1">
                <a:solidFill>
                  <a:schemeClr val="bg1"/>
                </a:solidFill>
              </a:rPr>
              <a:t>Bjorken</a:t>
            </a:r>
            <a:r>
              <a:rPr lang="en-US" sz="4800" dirty="0">
                <a:solidFill>
                  <a:schemeClr val="bg1"/>
                </a:solidFill>
              </a:rPr>
              <a:t> scaling of cross sections of deeply inelastic scattering:</a:t>
            </a:r>
          </a:p>
          <a:p>
            <a:pPr lvl="2" indent="0"/>
            <a:r>
              <a:rPr kumimoji="0" lang="en-US" sz="4800" b="0" i="0" u="none" strike="noStrike" cap="none" spc="0" normalizeH="0" baseline="0" dirty="0">
                <a:ln>
                  <a:noFill/>
                </a:ln>
                <a:solidFill>
                  <a:schemeClr val="bg1"/>
                </a:solidFill>
                <a:effectLst/>
                <a:uFillTx/>
                <a:latin typeface="+mn-lt"/>
                <a:ea typeface="+mn-ea"/>
                <a:cs typeface="+mn-cs"/>
                <a:sym typeface="Helvetica"/>
              </a:rPr>
              <a:t>	Leading to the </a:t>
            </a:r>
            <a:r>
              <a:rPr kumimoji="0" lang="en-US" sz="4800" b="0" i="0" u="none" strike="noStrike" cap="none" spc="0" normalizeH="0" baseline="0" dirty="0" err="1">
                <a:ln>
                  <a:noFill/>
                </a:ln>
                <a:solidFill>
                  <a:schemeClr val="bg1"/>
                </a:solidFill>
                <a:effectLst/>
                <a:uFillTx/>
                <a:latin typeface="+mn-lt"/>
                <a:ea typeface="+mn-ea"/>
                <a:cs typeface="+mn-cs"/>
                <a:sym typeface="Helvetica"/>
              </a:rPr>
              <a:t>parton</a:t>
            </a:r>
            <a:r>
              <a:rPr kumimoji="0" lang="en-US" sz="4800" b="0" i="0" u="none" strike="noStrike" cap="none" spc="0" normalizeH="0" baseline="0" dirty="0">
                <a:ln>
                  <a:noFill/>
                </a:ln>
                <a:solidFill>
                  <a:schemeClr val="bg1"/>
                </a:solidFill>
                <a:effectLst/>
                <a:uFillTx/>
                <a:latin typeface="+mn-lt"/>
                <a:ea typeface="+mn-ea"/>
                <a:cs typeface="+mn-cs"/>
                <a:sym typeface="Helvetica"/>
              </a:rPr>
              <a:t> model (1969) of hadrons by Feynman</a:t>
            </a:r>
          </a:p>
          <a:p>
            <a:pPr lvl="2" indent="0"/>
            <a:endParaRPr lang="en-US" sz="4800" dirty="0">
              <a:solidFill>
                <a:schemeClr val="bg1"/>
              </a:solidFill>
            </a:endParaRPr>
          </a:p>
          <a:p>
            <a:pPr lvl="2" indent="0"/>
            <a:endParaRPr lang="en-US" sz="4800" dirty="0">
              <a:solidFill>
                <a:schemeClr val="bg1"/>
              </a:solidFill>
            </a:endParaRPr>
          </a:p>
          <a:p>
            <a:pPr marL="342900" lvl="2" indent="-342900">
              <a:buFont typeface="Arial" panose="020B0604020202020204" pitchFamily="34" charset="0"/>
              <a:buChar char="•"/>
            </a:pPr>
            <a:r>
              <a:rPr lang="en-US" sz="4800" dirty="0">
                <a:solidFill>
                  <a:schemeClr val="bg1"/>
                </a:solidFill>
              </a:rPr>
              <a:t>Production of energetic hadrons in high-energy collisions: </a:t>
            </a:r>
          </a:p>
          <a:p>
            <a:pPr lvl="3" indent="0"/>
            <a:r>
              <a:rPr lang="en-US" sz="4800" dirty="0">
                <a:solidFill>
                  <a:schemeClr val="bg1"/>
                </a:solidFill>
              </a:rPr>
              <a:t>	Uncorrelated jet model for hadron production: De Groot and </a:t>
            </a:r>
            <a:r>
              <a:rPr lang="en-US" sz="4800" dirty="0" err="1">
                <a:solidFill>
                  <a:schemeClr val="bg1"/>
                </a:solidFill>
              </a:rPr>
              <a:t>Ruijgrok</a:t>
            </a:r>
            <a:r>
              <a:rPr lang="en-US" sz="4800" dirty="0">
                <a:solidFill>
                  <a:schemeClr val="bg1"/>
                </a:solidFill>
              </a:rPr>
              <a:t> (1971)</a:t>
            </a:r>
            <a:endParaRPr kumimoji="0" lang="en-US" sz="4800" b="0" i="0" u="none" strike="noStrike" cap="none" spc="0" normalizeH="0" baseline="0" dirty="0">
              <a:ln>
                <a:noFill/>
              </a:ln>
              <a:solidFill>
                <a:schemeClr val="bg1"/>
              </a:solidFill>
              <a:effectLst/>
              <a:uFillTx/>
              <a:latin typeface="+mn-lt"/>
              <a:ea typeface="+mn-ea"/>
              <a:cs typeface="+mn-cs"/>
              <a:sym typeface="Helvetica"/>
            </a:endParaRPr>
          </a:p>
          <a:p>
            <a:pPr marL="342900" lvl="2" indent="-342900">
              <a:buFont typeface="Arial" panose="020B0604020202020204" pitchFamily="34" charset="0"/>
              <a:buChar char="•"/>
            </a:pPr>
            <a:endParaRPr kumimoji="0" lang="en-US" sz="4800" b="0" i="0" u="none" strike="noStrike" cap="none" spc="0" normalizeH="0" baseline="0" dirty="0">
              <a:ln>
                <a:noFill/>
              </a:ln>
              <a:solidFill>
                <a:schemeClr val="bg1"/>
              </a:solidFill>
              <a:effectLst/>
              <a:uFillTx/>
              <a:latin typeface="+mn-lt"/>
              <a:ea typeface="+mn-ea"/>
              <a:cs typeface="+mn-cs"/>
              <a:sym typeface="Helvetica"/>
            </a:endParaRPr>
          </a:p>
        </p:txBody>
      </p:sp>
      <p:pic>
        <p:nvPicPr>
          <p:cNvPr id="6" name="Picture 5" descr="A person wearing glasses and a suit&#10;&#10;Description automatically generated">
            <a:extLst>
              <a:ext uri="{FF2B5EF4-FFF2-40B4-BE49-F238E27FC236}">
                <a16:creationId xmlns:a16="http://schemas.microsoft.com/office/drawing/2014/main" id="{21BDB309-8B29-845D-2914-05CAB99AC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9734" y="1920707"/>
            <a:ext cx="2280134" cy="3433613"/>
          </a:xfrm>
          <a:prstGeom prst="rect">
            <a:avLst/>
          </a:prstGeom>
        </p:spPr>
      </p:pic>
      <p:pic>
        <p:nvPicPr>
          <p:cNvPr id="8" name="Picture 7" descr="A person with his hand on his chin&#10;&#10;Description automatically generated">
            <a:extLst>
              <a:ext uri="{FF2B5EF4-FFF2-40B4-BE49-F238E27FC236}">
                <a16:creationId xmlns:a16="http://schemas.microsoft.com/office/drawing/2014/main" id="{0FE3816E-BD09-160F-B2AC-9E6FB96E3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9734" y="6363476"/>
            <a:ext cx="2280134" cy="3420201"/>
          </a:xfrm>
          <a:prstGeom prst="rect">
            <a:avLst/>
          </a:prstGeom>
        </p:spPr>
      </p:pic>
      <p:sp>
        <p:nvSpPr>
          <p:cNvPr id="9" name="TextBox 8">
            <a:extLst>
              <a:ext uri="{FF2B5EF4-FFF2-40B4-BE49-F238E27FC236}">
                <a16:creationId xmlns:a16="http://schemas.microsoft.com/office/drawing/2014/main" id="{2ABD8AC0-5F29-5105-89BF-07BAC6E52E7D}"/>
              </a:ext>
            </a:extLst>
          </p:cNvPr>
          <p:cNvSpPr txBox="1"/>
          <p:nvPr/>
        </p:nvSpPr>
        <p:spPr>
          <a:xfrm>
            <a:off x="21021140" y="5422000"/>
            <a:ext cx="2333972"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Helvetica"/>
              </a:rPr>
              <a:t>Gell-Mann</a:t>
            </a:r>
          </a:p>
        </p:txBody>
      </p:sp>
      <p:sp>
        <p:nvSpPr>
          <p:cNvPr id="10" name="TextBox 9">
            <a:extLst>
              <a:ext uri="{FF2B5EF4-FFF2-40B4-BE49-F238E27FC236}">
                <a16:creationId xmlns:a16="http://schemas.microsoft.com/office/drawing/2014/main" id="{89297AD3-61D7-A432-96A0-0FE0CA1C41F4}"/>
              </a:ext>
            </a:extLst>
          </p:cNvPr>
          <p:cNvSpPr txBox="1"/>
          <p:nvPr/>
        </p:nvSpPr>
        <p:spPr>
          <a:xfrm>
            <a:off x="21021140" y="9965971"/>
            <a:ext cx="2128788"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Feynman</a:t>
            </a:r>
            <a:endParaRPr kumimoji="0" lang="en-US" sz="3600" b="0" i="0" u="none" strike="noStrike" cap="none" spc="0" normalizeH="0" baseline="0" dirty="0">
              <a:ln>
                <a:noFill/>
              </a:ln>
              <a:solidFill>
                <a:schemeClr val="bg1"/>
              </a:solidFill>
              <a:effectLst/>
              <a:uFillTx/>
              <a:latin typeface="+mn-lt"/>
              <a:ea typeface="+mn-ea"/>
              <a:cs typeface="+mn-cs"/>
              <a:sym typeface="Helvetica"/>
            </a:endParaRPr>
          </a:p>
        </p:txBody>
      </p:sp>
    </p:spTree>
    <p:extLst>
      <p:ext uri="{BB962C8B-B14F-4D97-AF65-F5344CB8AC3E}">
        <p14:creationId xmlns:p14="http://schemas.microsoft.com/office/powerpoint/2010/main" val="6526194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6F52-1D03-4345-6A2B-7D02253752E8}"/>
              </a:ext>
            </a:extLst>
          </p:cNvPr>
          <p:cNvSpPr>
            <a:spLocks noGrp="1"/>
          </p:cNvSpPr>
          <p:nvPr>
            <p:ph type="title"/>
          </p:nvPr>
        </p:nvSpPr>
        <p:spPr/>
        <p:txBody>
          <a:bodyPr/>
          <a:lstStyle/>
          <a:p>
            <a:r>
              <a:rPr lang="en-US" dirty="0"/>
              <a:t>Emergence of thermal recoil jets</a:t>
            </a:r>
          </a:p>
        </p:txBody>
      </p:sp>
      <p:pic>
        <p:nvPicPr>
          <p:cNvPr id="7" name="Picture 6" descr="A graph of a function&#10;&#10;AI-generated content may be incorrect.">
            <a:extLst>
              <a:ext uri="{FF2B5EF4-FFF2-40B4-BE49-F238E27FC236}">
                <a16:creationId xmlns:a16="http://schemas.microsoft.com/office/drawing/2014/main" id="{B7B7D669-10E4-64D6-D756-BB39D1AFA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0" y="5056375"/>
            <a:ext cx="7772400" cy="6227575"/>
          </a:xfrm>
          <a:prstGeom prst="rect">
            <a:avLst/>
          </a:prstGeom>
        </p:spPr>
      </p:pic>
      <p:pic>
        <p:nvPicPr>
          <p:cNvPr id="13" name="Picture 12">
            <a:extLst>
              <a:ext uri="{FF2B5EF4-FFF2-40B4-BE49-F238E27FC236}">
                <a16:creationId xmlns:a16="http://schemas.microsoft.com/office/drawing/2014/main" id="{4F51171E-BFE2-CBB7-4B95-DA223684A621}"/>
              </a:ext>
            </a:extLst>
          </p:cNvPr>
          <p:cNvPicPr>
            <a:picLocks noChangeAspect="1"/>
          </p:cNvPicPr>
          <p:nvPr/>
        </p:nvPicPr>
        <p:blipFill>
          <a:blip r:embed="rId3"/>
          <a:stretch>
            <a:fillRect/>
          </a:stretch>
        </p:blipFill>
        <p:spPr>
          <a:xfrm>
            <a:off x="588573" y="3220703"/>
            <a:ext cx="8899482" cy="1483247"/>
          </a:xfrm>
          <a:prstGeom prst="rect">
            <a:avLst/>
          </a:prstGeom>
        </p:spPr>
      </p:pic>
      <p:pic>
        <p:nvPicPr>
          <p:cNvPr id="14" name="Picture 13"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7FDC4E0B-83B1-B9D3-C37C-AF180E902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3050" y="2470376"/>
            <a:ext cx="7200900" cy="8851900"/>
          </a:xfrm>
          <a:prstGeom prst="rect">
            <a:avLst/>
          </a:prstGeom>
        </p:spPr>
      </p:pic>
      <p:pic>
        <p:nvPicPr>
          <p:cNvPr id="16" name="Picture 15"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AFCD643A-7E6D-5900-6032-2BD80013C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3950" y="2470376"/>
            <a:ext cx="7200900" cy="8851900"/>
          </a:xfrm>
          <a:prstGeom prst="rect">
            <a:avLst/>
          </a:prstGeom>
        </p:spPr>
      </p:pic>
    </p:spTree>
    <p:extLst>
      <p:ext uri="{BB962C8B-B14F-4D97-AF65-F5344CB8AC3E}">
        <p14:creationId xmlns:p14="http://schemas.microsoft.com/office/powerpoint/2010/main" val="2221150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195D-4D42-0B88-15C5-ED2C516CC094}"/>
              </a:ext>
            </a:extLst>
          </p:cNvPr>
          <p:cNvSpPr>
            <a:spLocks noGrp="1"/>
          </p:cNvSpPr>
          <p:nvPr>
            <p:ph type="title"/>
          </p:nvPr>
        </p:nvSpPr>
        <p:spPr/>
        <p:txBody>
          <a:bodyPr/>
          <a:lstStyle/>
          <a:p>
            <a:r>
              <a:rPr lang="en-US" dirty="0"/>
              <a:t>Substructure of thermal recoil jets</a:t>
            </a:r>
          </a:p>
        </p:txBody>
      </p:sp>
      <p:sp>
        <p:nvSpPr>
          <p:cNvPr id="12" name="TextBox 11">
            <a:extLst>
              <a:ext uri="{FF2B5EF4-FFF2-40B4-BE49-F238E27FC236}">
                <a16:creationId xmlns:a16="http://schemas.microsoft.com/office/drawing/2014/main" id="{1ED21A2E-56EB-3335-10EA-7BA213BD2A8E}"/>
              </a:ext>
            </a:extLst>
          </p:cNvPr>
          <p:cNvSpPr txBox="1"/>
          <p:nvPr/>
        </p:nvSpPr>
        <p:spPr>
          <a:xfrm>
            <a:off x="5639468" y="2015146"/>
            <a:ext cx="5980103"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Helvetica"/>
              </a:rPr>
              <a:t>Much broadened Jet shape</a:t>
            </a:r>
          </a:p>
        </p:txBody>
      </p:sp>
      <p:sp>
        <p:nvSpPr>
          <p:cNvPr id="13" name="TextBox 12">
            <a:extLst>
              <a:ext uri="{FF2B5EF4-FFF2-40B4-BE49-F238E27FC236}">
                <a16:creationId xmlns:a16="http://schemas.microsoft.com/office/drawing/2014/main" id="{55BD3C82-9AE4-6DA9-AF2F-D915BB2D0A05}"/>
              </a:ext>
            </a:extLst>
          </p:cNvPr>
          <p:cNvSpPr txBox="1"/>
          <p:nvPr/>
        </p:nvSpPr>
        <p:spPr>
          <a:xfrm>
            <a:off x="13683801" y="2015146"/>
            <a:ext cx="9009008"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Helvetica"/>
              </a:rPr>
              <a:t>Thermal-like </a:t>
            </a:r>
            <a:r>
              <a:rPr kumimoji="0" lang="en-US" sz="3600" b="0" i="0" u="none" strike="noStrike" cap="none" spc="0" normalizeH="0" baseline="0" dirty="0" err="1">
                <a:ln>
                  <a:noFill/>
                </a:ln>
                <a:solidFill>
                  <a:schemeClr val="bg1"/>
                </a:solidFill>
                <a:effectLst/>
                <a:uFillTx/>
                <a:latin typeface="+mn-lt"/>
                <a:ea typeface="+mn-ea"/>
                <a:cs typeface="+mn-cs"/>
                <a:sym typeface="Helvetica"/>
              </a:rPr>
              <a:t>pT</a:t>
            </a:r>
            <a:r>
              <a:rPr kumimoji="0" lang="en-US" sz="3600" b="0" i="0" u="none" strike="noStrike" cap="none" spc="0" normalizeH="0" baseline="0" dirty="0">
                <a:ln>
                  <a:noFill/>
                </a:ln>
                <a:solidFill>
                  <a:schemeClr val="bg1"/>
                </a:solidFill>
                <a:effectLst/>
                <a:uFillTx/>
                <a:latin typeface="+mn-lt"/>
                <a:ea typeface="+mn-ea"/>
                <a:cs typeface="+mn-cs"/>
                <a:sym typeface="Helvetica"/>
              </a:rPr>
              <a:t> hadron spectra inside jets</a:t>
            </a:r>
          </a:p>
        </p:txBody>
      </p:sp>
      <p:pic>
        <p:nvPicPr>
          <p:cNvPr id="5" name="Picture 4" descr="A graph of a graph of a number of numbers and a graph&#10;&#10;AI-generated content may be incorrect.">
            <a:extLst>
              <a:ext uri="{FF2B5EF4-FFF2-40B4-BE49-F238E27FC236}">
                <a16:creationId xmlns:a16="http://schemas.microsoft.com/office/drawing/2014/main" id="{52986D8C-D793-9DEA-DB8B-1259B5122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774328"/>
            <a:ext cx="7772400" cy="9442113"/>
          </a:xfrm>
          <a:prstGeom prst="rect">
            <a:avLst/>
          </a:prstGeom>
        </p:spPr>
      </p:pic>
      <p:pic>
        <p:nvPicPr>
          <p:cNvPr id="8" name="Picture 7" descr="A graph of a function&#10;&#10;AI-generated content may be incorrect.">
            <a:extLst>
              <a:ext uri="{FF2B5EF4-FFF2-40B4-BE49-F238E27FC236}">
                <a16:creationId xmlns:a16="http://schemas.microsoft.com/office/drawing/2014/main" id="{B23833DC-AAEF-017A-1706-787D0A0E5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1147" y="2684739"/>
            <a:ext cx="7772400" cy="9621289"/>
          </a:xfrm>
          <a:prstGeom prst="rect">
            <a:avLst/>
          </a:prstGeom>
        </p:spPr>
      </p:pic>
    </p:spTree>
    <p:extLst>
      <p:ext uri="{BB962C8B-B14F-4D97-AF65-F5344CB8AC3E}">
        <p14:creationId xmlns:p14="http://schemas.microsoft.com/office/powerpoint/2010/main" val="3347389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function&#10;&#10;AI-generated content may be incorrect.">
            <a:extLst>
              <a:ext uri="{FF2B5EF4-FFF2-40B4-BE49-F238E27FC236}">
                <a16:creationId xmlns:a16="http://schemas.microsoft.com/office/drawing/2014/main" id="{A3904A73-74BB-0BAC-F065-D8EF8904D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390" y="7203687"/>
            <a:ext cx="5981700" cy="5689600"/>
          </a:xfrm>
          <a:prstGeom prst="rect">
            <a:avLst/>
          </a:prstGeom>
        </p:spPr>
      </p:pic>
      <p:pic>
        <p:nvPicPr>
          <p:cNvPr id="8" name="Picture 7" descr="A graph of a function&#10;&#10;AI-generated content may be incorrect.">
            <a:extLst>
              <a:ext uri="{FF2B5EF4-FFF2-40B4-BE49-F238E27FC236}">
                <a16:creationId xmlns:a16="http://schemas.microsoft.com/office/drawing/2014/main" id="{C3984AE6-3FC6-F5A3-5E5B-5E863CEF3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5390" y="1912873"/>
            <a:ext cx="5981700" cy="5676900"/>
          </a:xfrm>
          <a:prstGeom prst="rect">
            <a:avLst/>
          </a:prstGeom>
        </p:spPr>
      </p:pic>
      <p:pic>
        <p:nvPicPr>
          <p:cNvPr id="12" name="Picture 11">
            <a:extLst>
              <a:ext uri="{FF2B5EF4-FFF2-40B4-BE49-F238E27FC236}">
                <a16:creationId xmlns:a16="http://schemas.microsoft.com/office/drawing/2014/main" id="{CFA22A60-BBF0-027D-C31E-8F5EEAB779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39" y="7167959"/>
            <a:ext cx="5204920" cy="4329011"/>
          </a:xfrm>
          <a:prstGeom prst="rect">
            <a:avLst/>
          </a:prstGeom>
        </p:spPr>
      </p:pic>
      <p:sp>
        <p:nvSpPr>
          <p:cNvPr id="19461" name="Rectangle 5"/>
          <p:cNvSpPr>
            <a:spLocks noGrp="1" noChangeArrowheads="1"/>
          </p:cNvSpPr>
          <p:nvPr>
            <p:ph type="title"/>
          </p:nvPr>
        </p:nvSpPr>
        <p:spPr>
          <a:ln/>
        </p:spPr>
        <p:txBody>
          <a:bodyPr vert="horz" lIns="182880" tIns="91440" rIns="264160" bIns="91440" rtlCol="0" anchor="ctr">
            <a:normAutofit/>
          </a:bodyPr>
          <a:lstStyle/>
          <a:p>
            <a:r>
              <a:rPr lang="en-US" dirty="0"/>
              <a:t>Search for jet-induced diffusion wake</a:t>
            </a:r>
          </a:p>
        </p:txBody>
      </p:sp>
      <p:sp>
        <p:nvSpPr>
          <p:cNvPr id="9" name="TextBox 8">
            <a:extLst>
              <a:ext uri="{FF2B5EF4-FFF2-40B4-BE49-F238E27FC236}">
                <a16:creationId xmlns:a16="http://schemas.microsoft.com/office/drawing/2014/main" id="{970ACC41-0304-2ACF-BDAF-10E465A4E04E}"/>
              </a:ext>
            </a:extLst>
          </p:cNvPr>
          <p:cNvSpPr txBox="1"/>
          <p:nvPr/>
        </p:nvSpPr>
        <p:spPr>
          <a:xfrm>
            <a:off x="549610" y="2219030"/>
            <a:ext cx="6542368" cy="2554545"/>
          </a:xfrm>
          <a:prstGeom prst="rect">
            <a:avLst/>
          </a:prstGeom>
          <a:noFill/>
        </p:spPr>
        <p:txBody>
          <a:bodyPr wrap="square" rtlCol="0">
            <a:spAutoFit/>
          </a:bodyPr>
          <a:lstStyle/>
          <a:p>
            <a:r>
              <a:rPr lang="en-US" sz="4000" dirty="0">
                <a:solidFill>
                  <a:schemeClr val="bg1"/>
                </a:solidFill>
              </a:rPr>
              <a:t>Diffusion (DF) wake leads to depletion of soft hadron yield in the back of jet direction</a:t>
            </a:r>
          </a:p>
        </p:txBody>
      </p:sp>
      <p:sp>
        <p:nvSpPr>
          <p:cNvPr id="11" name="TextBox 10">
            <a:extLst>
              <a:ext uri="{FF2B5EF4-FFF2-40B4-BE49-F238E27FC236}">
                <a16:creationId xmlns:a16="http://schemas.microsoft.com/office/drawing/2014/main" id="{712EFB81-107F-0D1B-A1EB-6C847FCD4E16}"/>
              </a:ext>
            </a:extLst>
          </p:cNvPr>
          <p:cNvSpPr txBox="1"/>
          <p:nvPr/>
        </p:nvSpPr>
        <p:spPr>
          <a:xfrm>
            <a:off x="8877795" y="1910228"/>
            <a:ext cx="6922950" cy="584775"/>
          </a:xfrm>
          <a:prstGeom prst="rect">
            <a:avLst/>
          </a:prstGeom>
          <a:noFill/>
        </p:spPr>
        <p:txBody>
          <a:bodyPr wrap="square" rtlCol="0">
            <a:spAutoFit/>
          </a:bodyPr>
          <a:lstStyle/>
          <a:p>
            <a:r>
              <a:rPr lang="en-US" sz="3200" dirty="0">
                <a:latin typeface="Symbol" pitchFamily="2" charset="2"/>
              </a:rPr>
              <a:t>g</a:t>
            </a:r>
            <a:r>
              <a:rPr lang="en-US" sz="3200" dirty="0"/>
              <a:t>-triggered-jet-hadron correlation</a:t>
            </a:r>
          </a:p>
        </p:txBody>
      </p:sp>
      <p:pic>
        <p:nvPicPr>
          <p:cNvPr id="15" name="Picture 14">
            <a:extLst>
              <a:ext uri="{FF2B5EF4-FFF2-40B4-BE49-F238E27FC236}">
                <a16:creationId xmlns:a16="http://schemas.microsoft.com/office/drawing/2014/main" id="{FFF27A18-A3D6-665D-9F17-0CFDC810631F}"/>
              </a:ext>
            </a:extLst>
          </p:cNvPr>
          <p:cNvPicPr>
            <a:picLocks noChangeAspect="1"/>
          </p:cNvPicPr>
          <p:nvPr/>
        </p:nvPicPr>
        <p:blipFill rotWithShape="1">
          <a:blip r:embed="rId6"/>
          <a:srcRect r="45524"/>
          <a:stretch/>
        </p:blipFill>
        <p:spPr>
          <a:xfrm>
            <a:off x="15355650" y="8965573"/>
            <a:ext cx="5375975" cy="4288152"/>
          </a:xfrm>
          <a:prstGeom prst="rect">
            <a:avLst/>
          </a:prstGeom>
          <a:solidFill>
            <a:schemeClr val="bg1"/>
          </a:solidFill>
        </p:spPr>
      </p:pic>
      <p:sp>
        <p:nvSpPr>
          <p:cNvPr id="32" name="TextBox 31">
            <a:extLst>
              <a:ext uri="{FF2B5EF4-FFF2-40B4-BE49-F238E27FC236}">
                <a16:creationId xmlns:a16="http://schemas.microsoft.com/office/drawing/2014/main" id="{3303823B-BA35-8801-7E76-9C437B747F67}"/>
              </a:ext>
            </a:extLst>
          </p:cNvPr>
          <p:cNvSpPr txBox="1"/>
          <p:nvPr/>
        </p:nvSpPr>
        <p:spPr>
          <a:xfrm>
            <a:off x="5720191" y="6442501"/>
            <a:ext cx="1356614" cy="830997"/>
          </a:xfrm>
          <a:prstGeom prst="rect">
            <a:avLst/>
          </a:prstGeom>
          <a:noFill/>
        </p:spPr>
        <p:txBody>
          <a:bodyPr wrap="square" rtlCol="0">
            <a:spAutoFit/>
          </a:bodyPr>
          <a:lstStyle/>
          <a:p>
            <a:r>
              <a:rPr lang="en-US" sz="4800" dirty="0">
                <a:solidFill>
                  <a:srgbClr val="FFFF00"/>
                </a:solidFill>
              </a:rPr>
              <a:t>MPI</a:t>
            </a:r>
          </a:p>
        </p:txBody>
      </p:sp>
      <p:sp>
        <p:nvSpPr>
          <p:cNvPr id="33" name="TextBox 32">
            <a:extLst>
              <a:ext uri="{FF2B5EF4-FFF2-40B4-BE49-F238E27FC236}">
                <a16:creationId xmlns:a16="http://schemas.microsoft.com/office/drawing/2014/main" id="{08EF2DF3-7B50-1DE6-E43C-8BA163202CB4}"/>
              </a:ext>
            </a:extLst>
          </p:cNvPr>
          <p:cNvSpPr txBox="1"/>
          <p:nvPr/>
        </p:nvSpPr>
        <p:spPr>
          <a:xfrm>
            <a:off x="6121437" y="5556686"/>
            <a:ext cx="1114870" cy="857126"/>
          </a:xfrm>
          <a:prstGeom prst="rect">
            <a:avLst/>
          </a:prstGeom>
          <a:noFill/>
        </p:spPr>
        <p:txBody>
          <a:bodyPr wrap="square" rtlCol="0">
            <a:spAutoFit/>
          </a:bodyPr>
          <a:lstStyle/>
          <a:p>
            <a:r>
              <a:rPr lang="en-US" sz="4800" dirty="0">
                <a:solidFill>
                  <a:srgbClr val="FFFF00"/>
                </a:solidFill>
              </a:rPr>
              <a:t>Jet</a:t>
            </a:r>
          </a:p>
        </p:txBody>
      </p:sp>
      <p:sp>
        <p:nvSpPr>
          <p:cNvPr id="34" name="TextBox 33">
            <a:extLst>
              <a:ext uri="{FF2B5EF4-FFF2-40B4-BE49-F238E27FC236}">
                <a16:creationId xmlns:a16="http://schemas.microsoft.com/office/drawing/2014/main" id="{2351B667-3075-2178-0AFB-C35187EA84A4}"/>
              </a:ext>
            </a:extLst>
          </p:cNvPr>
          <p:cNvSpPr txBox="1"/>
          <p:nvPr/>
        </p:nvSpPr>
        <p:spPr>
          <a:xfrm>
            <a:off x="5045915" y="8315794"/>
            <a:ext cx="2846500" cy="830997"/>
          </a:xfrm>
          <a:prstGeom prst="rect">
            <a:avLst/>
          </a:prstGeom>
          <a:noFill/>
        </p:spPr>
        <p:txBody>
          <a:bodyPr wrap="square" rtlCol="0">
            <a:spAutoFit/>
          </a:bodyPr>
          <a:lstStyle/>
          <a:p>
            <a:r>
              <a:rPr lang="en-US" sz="4800" dirty="0">
                <a:solidFill>
                  <a:srgbClr val="FFFF00"/>
                </a:solidFill>
              </a:rPr>
              <a:t>DF-wake</a:t>
            </a:r>
          </a:p>
        </p:txBody>
      </p:sp>
      <p:cxnSp>
        <p:nvCxnSpPr>
          <p:cNvPr id="36" name="Straight Arrow Connector 35">
            <a:extLst>
              <a:ext uri="{FF2B5EF4-FFF2-40B4-BE49-F238E27FC236}">
                <a16:creationId xmlns:a16="http://schemas.microsoft.com/office/drawing/2014/main" id="{C63DF3D9-087A-39D1-7F18-A09C4F3D930A}"/>
              </a:ext>
            </a:extLst>
          </p:cNvPr>
          <p:cNvCxnSpPr>
            <a:cxnSpLocks/>
          </p:cNvCxnSpPr>
          <p:nvPr/>
        </p:nvCxnSpPr>
        <p:spPr>
          <a:xfrm flipV="1">
            <a:off x="7091978" y="4623780"/>
            <a:ext cx="4170754" cy="12612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E60F7175-1A3C-E8D9-0953-09AA7BA2F80C}"/>
              </a:ext>
            </a:extLst>
          </p:cNvPr>
          <p:cNvCxnSpPr>
            <a:cxnSpLocks/>
          </p:cNvCxnSpPr>
          <p:nvPr/>
        </p:nvCxnSpPr>
        <p:spPr>
          <a:xfrm flipV="1">
            <a:off x="7196106" y="5875934"/>
            <a:ext cx="3108221" cy="8066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90D44C20-92CD-AA2C-2BA1-77CC09A9DC27}"/>
              </a:ext>
            </a:extLst>
          </p:cNvPr>
          <p:cNvCxnSpPr>
            <a:cxnSpLocks/>
          </p:cNvCxnSpPr>
          <p:nvPr/>
        </p:nvCxnSpPr>
        <p:spPr>
          <a:xfrm>
            <a:off x="6398498" y="9332464"/>
            <a:ext cx="3726809" cy="171630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B8FE75F-9756-2F2B-3295-F10FE6DC5C60}"/>
              </a:ext>
            </a:extLst>
          </p:cNvPr>
          <p:cNvSpPr txBox="1"/>
          <p:nvPr/>
        </p:nvSpPr>
        <p:spPr>
          <a:xfrm>
            <a:off x="708045" y="4807778"/>
            <a:ext cx="6513388" cy="1077218"/>
          </a:xfrm>
          <a:prstGeom prst="rect">
            <a:avLst/>
          </a:prstGeom>
          <a:noFill/>
        </p:spPr>
        <p:txBody>
          <a:bodyPr wrap="square">
            <a:spAutoFit/>
          </a:bodyPr>
          <a:lstStyle/>
          <a:p>
            <a:r>
              <a:rPr lang="en-US" sz="3200" dirty="0">
                <a:solidFill>
                  <a:srgbClr val="FFC000"/>
                </a:solidFill>
                <a:latin typeface="-apple-system"/>
              </a:rPr>
              <a:t>Yang, Tan, </a:t>
            </a:r>
            <a:r>
              <a:rPr lang="en-US" sz="3200" dirty="0" err="1">
                <a:solidFill>
                  <a:srgbClr val="FFC000"/>
                </a:solidFill>
                <a:latin typeface="-apple-system"/>
              </a:rPr>
              <a:t>Chen,Pang</a:t>
            </a:r>
            <a:r>
              <a:rPr lang="en-US" sz="3200" dirty="0">
                <a:solidFill>
                  <a:srgbClr val="FFC000"/>
                </a:solidFill>
                <a:latin typeface="-apple-system"/>
              </a:rPr>
              <a:t> &amp; XNW</a:t>
            </a:r>
            <a:r>
              <a:rPr lang="en-US" sz="3200" i="1" dirty="0">
                <a:solidFill>
                  <a:srgbClr val="FFC000"/>
                </a:solidFill>
                <a:latin typeface="-apple-system"/>
              </a:rPr>
              <a:t>, PRL, </a:t>
            </a:r>
            <a:r>
              <a:rPr lang="en-US" sz="3200" b="0" i="0" u="none" strike="noStrike" dirty="0">
                <a:solidFill>
                  <a:srgbClr val="FFC000"/>
                </a:solidFill>
                <a:effectLst/>
                <a:latin typeface="-apple-system"/>
              </a:rPr>
              <a:t>130 (2023) , 052301</a:t>
            </a:r>
          </a:p>
        </p:txBody>
      </p:sp>
      <p:pic>
        <p:nvPicPr>
          <p:cNvPr id="2" name="Content Placeholder 4" descr="A graph of different types of lines&#10;&#10;Description automatically generated with medium confidence">
            <a:extLst>
              <a:ext uri="{FF2B5EF4-FFF2-40B4-BE49-F238E27FC236}">
                <a16:creationId xmlns:a16="http://schemas.microsoft.com/office/drawing/2014/main" id="{3FFDB6DA-4A72-5BCB-4641-3E74EA03C8CD}"/>
              </a:ext>
            </a:extLst>
          </p:cNvPr>
          <p:cNvPicPr>
            <a:picLocks noChangeAspect="1"/>
          </p:cNvPicPr>
          <p:nvPr/>
        </p:nvPicPr>
        <p:blipFill>
          <a:blip r:embed="rId7">
            <a:extLst>
              <a:ext uri="{28A0092B-C50C-407E-A947-70E740481C1C}">
                <a14:useLocalDpi xmlns:a14="http://schemas.microsoft.com/office/drawing/2010/main" val="0"/>
              </a:ext>
            </a:extLst>
          </a:blip>
          <a:srcRect l="49492"/>
          <a:stretch/>
        </p:blipFill>
        <p:spPr>
          <a:xfrm>
            <a:off x="15506206" y="2219030"/>
            <a:ext cx="5225419" cy="6529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2234553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E407B-BCED-C554-397D-4E69A4E09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4CFB34-86C0-AE59-20AD-7BC5435E7A07}"/>
              </a:ext>
            </a:extLst>
          </p:cNvPr>
          <p:cNvSpPr>
            <a:spLocks noGrp="1"/>
          </p:cNvSpPr>
          <p:nvPr>
            <p:ph type="title"/>
          </p:nvPr>
        </p:nvSpPr>
        <p:spPr>
          <a:xfrm>
            <a:off x="5" y="4"/>
            <a:ext cx="24383998" cy="1494304"/>
          </a:xfrm>
        </p:spPr>
        <p:txBody>
          <a:bodyPr>
            <a:normAutofit fontScale="90000"/>
          </a:bodyPr>
          <a:lstStyle/>
          <a:p>
            <a:r>
              <a:rPr lang="en-US" dirty="0"/>
              <a:t>Rapidity asymmetry: background-free signal of diffusion wake</a:t>
            </a:r>
          </a:p>
        </p:txBody>
      </p:sp>
      <p:sp>
        <p:nvSpPr>
          <p:cNvPr id="4" name="Slide Number Placeholder 3">
            <a:extLst>
              <a:ext uri="{FF2B5EF4-FFF2-40B4-BE49-F238E27FC236}">
                <a16:creationId xmlns:a16="http://schemas.microsoft.com/office/drawing/2014/main" id="{E12DCA21-5AAC-F615-7782-F47F2E2122B5}"/>
              </a:ext>
            </a:extLst>
          </p:cNvPr>
          <p:cNvSpPr>
            <a:spLocks noGrp="1"/>
          </p:cNvSpPr>
          <p:nvPr>
            <p:ph type="sldNum" sz="quarter" idx="12"/>
          </p:nvPr>
        </p:nvSpPr>
        <p:spPr>
          <a:xfrm>
            <a:off x="21128831" y="12985753"/>
            <a:ext cx="820738" cy="943848"/>
          </a:xfrm>
        </p:spPr>
        <p:txBody>
          <a:bodyPr/>
          <a:lstStyle/>
          <a:p>
            <a:fld id="{1B9BAA04-AEB2-8147-AF42-90F4B815825D}" type="slidenum">
              <a:rPr lang="en-US" smtClean="0"/>
              <a:pPr/>
              <a:t>23</a:t>
            </a:fld>
            <a:endParaRPr lang="en-US"/>
          </a:p>
        </p:txBody>
      </p:sp>
      <p:sp>
        <p:nvSpPr>
          <p:cNvPr id="14" name="TextBox 13">
            <a:extLst>
              <a:ext uri="{FF2B5EF4-FFF2-40B4-BE49-F238E27FC236}">
                <a16:creationId xmlns:a16="http://schemas.microsoft.com/office/drawing/2014/main" id="{34EBACE9-6E57-A1D9-3832-867E1187AD60}"/>
              </a:ext>
            </a:extLst>
          </p:cNvPr>
          <p:cNvSpPr txBox="1"/>
          <p:nvPr/>
        </p:nvSpPr>
        <p:spPr>
          <a:xfrm>
            <a:off x="8842997" y="1757970"/>
            <a:ext cx="7960740" cy="2308324"/>
          </a:xfrm>
          <a:prstGeom prst="rect">
            <a:avLst/>
          </a:prstGeom>
          <a:noFill/>
        </p:spPr>
        <p:txBody>
          <a:bodyPr wrap="square" rtlCol="0">
            <a:spAutoFit/>
          </a:bodyPr>
          <a:lstStyle/>
          <a:p>
            <a:r>
              <a:rPr lang="en-US" sz="4800" dirty="0">
                <a:solidFill>
                  <a:schemeClr val="bg1"/>
                </a:solidFill>
                <a:latin typeface="Symbol" pitchFamily="2" charset="2"/>
              </a:rPr>
              <a:t>g</a:t>
            </a:r>
            <a:r>
              <a:rPr lang="en-US" sz="4800" dirty="0">
                <a:solidFill>
                  <a:schemeClr val="bg1"/>
                </a:solidFill>
              </a:rPr>
              <a:t>-hadron correlation in </a:t>
            </a:r>
          </a:p>
          <a:p>
            <a:r>
              <a:rPr lang="en-US" sz="4800" dirty="0">
                <a:solidFill>
                  <a:schemeClr val="bg1"/>
                </a:solidFill>
                <a:latin typeface="Symbol" pitchFamily="2" charset="2"/>
              </a:rPr>
              <a:t>g</a:t>
            </a:r>
            <a:r>
              <a:rPr lang="en-US" sz="4800" dirty="0">
                <a:solidFill>
                  <a:schemeClr val="bg1"/>
                </a:solidFill>
              </a:rPr>
              <a:t>-jet with/without rapidity gap</a:t>
            </a:r>
          </a:p>
        </p:txBody>
      </p:sp>
      <p:grpSp>
        <p:nvGrpSpPr>
          <p:cNvPr id="37" name="Group 36">
            <a:extLst>
              <a:ext uri="{FF2B5EF4-FFF2-40B4-BE49-F238E27FC236}">
                <a16:creationId xmlns:a16="http://schemas.microsoft.com/office/drawing/2014/main" id="{385D4F18-4A74-5788-F881-84EC86DCB0D2}"/>
              </a:ext>
            </a:extLst>
          </p:cNvPr>
          <p:cNvGrpSpPr/>
          <p:nvPr/>
        </p:nvGrpSpPr>
        <p:grpSpPr>
          <a:xfrm>
            <a:off x="1716668" y="3332943"/>
            <a:ext cx="5456478" cy="5519870"/>
            <a:chOff x="1069071" y="789435"/>
            <a:chExt cx="2728239" cy="2759935"/>
          </a:xfrm>
        </p:grpSpPr>
        <p:pic>
          <p:nvPicPr>
            <p:cNvPr id="7" name="Picture 6" descr="A diagram of a jet and jet&#10;&#10;Description automatically generated">
              <a:extLst>
                <a:ext uri="{FF2B5EF4-FFF2-40B4-BE49-F238E27FC236}">
                  <a16:creationId xmlns:a16="http://schemas.microsoft.com/office/drawing/2014/main" id="{62071501-68B9-0336-099D-9E365CEC72E9}"/>
                </a:ext>
              </a:extLst>
            </p:cNvPr>
            <p:cNvPicPr>
              <a:picLocks noChangeAspect="1"/>
            </p:cNvPicPr>
            <p:nvPr/>
          </p:nvPicPr>
          <p:blipFill>
            <a:blip r:embed="rId3"/>
            <a:srcRect b="7622"/>
            <a:stretch>
              <a:fillRect/>
            </a:stretch>
          </p:blipFill>
          <p:spPr>
            <a:xfrm>
              <a:off x="1069071" y="789435"/>
              <a:ext cx="2728239" cy="2759935"/>
            </a:xfrm>
            <a:prstGeom prst="rect">
              <a:avLst/>
            </a:prstGeom>
          </p:spPr>
        </p:pic>
        <p:sp>
          <p:nvSpPr>
            <p:cNvPr id="9" name="Oval 8">
              <a:extLst>
                <a:ext uri="{FF2B5EF4-FFF2-40B4-BE49-F238E27FC236}">
                  <a16:creationId xmlns:a16="http://schemas.microsoft.com/office/drawing/2014/main" id="{E8E48690-4AEA-C3F6-1BF6-BBDF5D9F5F8C}"/>
                </a:ext>
              </a:extLst>
            </p:cNvPr>
            <p:cNvSpPr/>
            <p:nvPr/>
          </p:nvSpPr>
          <p:spPr>
            <a:xfrm>
              <a:off x="1861750" y="2281527"/>
              <a:ext cx="685468" cy="59724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sp>
          <p:nvSpPr>
            <p:cNvPr id="10" name="Rectangle 9">
              <a:extLst>
                <a:ext uri="{FF2B5EF4-FFF2-40B4-BE49-F238E27FC236}">
                  <a16:creationId xmlns:a16="http://schemas.microsoft.com/office/drawing/2014/main" id="{198F533F-C6B4-DCFA-F9B4-18991FD30704}"/>
                </a:ext>
              </a:extLst>
            </p:cNvPr>
            <p:cNvSpPr/>
            <p:nvPr/>
          </p:nvSpPr>
          <p:spPr>
            <a:xfrm>
              <a:off x="1754658" y="2548807"/>
              <a:ext cx="1186249" cy="1000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grpSp>
      <p:grpSp>
        <p:nvGrpSpPr>
          <p:cNvPr id="36" name="Group 35">
            <a:extLst>
              <a:ext uri="{FF2B5EF4-FFF2-40B4-BE49-F238E27FC236}">
                <a16:creationId xmlns:a16="http://schemas.microsoft.com/office/drawing/2014/main" id="{7547B22A-93B4-5C3F-6164-38851881DCA1}"/>
              </a:ext>
            </a:extLst>
          </p:cNvPr>
          <p:cNvGrpSpPr/>
          <p:nvPr/>
        </p:nvGrpSpPr>
        <p:grpSpPr>
          <a:xfrm>
            <a:off x="17826616" y="3782228"/>
            <a:ext cx="5391012" cy="5001898"/>
            <a:chOff x="8786791" y="853204"/>
            <a:chExt cx="2695506" cy="2500949"/>
          </a:xfrm>
        </p:grpSpPr>
        <p:grpSp>
          <p:nvGrpSpPr>
            <p:cNvPr id="12" name="Group 11">
              <a:extLst>
                <a:ext uri="{FF2B5EF4-FFF2-40B4-BE49-F238E27FC236}">
                  <a16:creationId xmlns:a16="http://schemas.microsoft.com/office/drawing/2014/main" id="{207D9A80-45AA-980E-E7B1-76FA16A657AB}"/>
                </a:ext>
              </a:extLst>
            </p:cNvPr>
            <p:cNvGrpSpPr/>
            <p:nvPr/>
          </p:nvGrpSpPr>
          <p:grpSpPr>
            <a:xfrm>
              <a:off x="8786791" y="853204"/>
              <a:ext cx="2695506" cy="2500949"/>
              <a:chOff x="4242078" y="2119313"/>
              <a:chExt cx="3428249" cy="3413830"/>
            </a:xfrm>
          </p:grpSpPr>
          <p:sp>
            <p:nvSpPr>
              <p:cNvPr id="8" name="Rectangle 7">
                <a:extLst>
                  <a:ext uri="{FF2B5EF4-FFF2-40B4-BE49-F238E27FC236}">
                    <a16:creationId xmlns:a16="http://schemas.microsoft.com/office/drawing/2014/main" id="{0A7DDAB4-FD87-31F5-71A9-AA08875EA086}"/>
                  </a:ext>
                </a:extLst>
              </p:cNvPr>
              <p:cNvSpPr/>
              <p:nvPr/>
            </p:nvSpPr>
            <p:spPr>
              <a:xfrm>
                <a:off x="4242078" y="2119313"/>
                <a:ext cx="3425714" cy="10198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pic>
            <p:nvPicPr>
              <p:cNvPr id="5" name="Picture 4" descr="A diagram of a jet and jet&#10;&#10;Description automatically generated">
                <a:extLst>
                  <a:ext uri="{FF2B5EF4-FFF2-40B4-BE49-F238E27FC236}">
                    <a16:creationId xmlns:a16="http://schemas.microsoft.com/office/drawing/2014/main" id="{A9460C89-FAE4-93E6-3FE5-64816EC508C4}"/>
                  </a:ext>
                </a:extLst>
              </p:cNvPr>
              <p:cNvPicPr>
                <a:picLocks noChangeAspect="1"/>
              </p:cNvPicPr>
              <p:nvPr/>
            </p:nvPicPr>
            <p:blipFill>
              <a:blip r:embed="rId3"/>
              <a:srcRect t="27384" b="6428"/>
              <a:stretch>
                <a:fillRect/>
              </a:stretch>
            </p:blipFill>
            <p:spPr>
              <a:xfrm>
                <a:off x="4244613" y="3068052"/>
                <a:ext cx="3425714" cy="2465091"/>
              </a:xfrm>
              <a:prstGeom prst="rect">
                <a:avLst/>
              </a:prstGeom>
            </p:spPr>
          </p:pic>
          <p:pic>
            <p:nvPicPr>
              <p:cNvPr id="6" name="Picture 5" descr="A diagram of a jet and jet&#10;&#10;Description automatically generated">
                <a:extLst>
                  <a:ext uri="{FF2B5EF4-FFF2-40B4-BE49-F238E27FC236}">
                    <a16:creationId xmlns:a16="http://schemas.microsoft.com/office/drawing/2014/main" id="{5BF9D3B8-6A9D-F5C5-3E01-F320E1EEA7C2}"/>
                  </a:ext>
                </a:extLst>
              </p:cNvPr>
              <p:cNvPicPr>
                <a:picLocks noChangeAspect="1"/>
              </p:cNvPicPr>
              <p:nvPr/>
            </p:nvPicPr>
            <p:blipFill>
              <a:blip r:embed="rId3"/>
              <a:srcRect l="38526" t="9994" r="17572" b="57041"/>
              <a:stretch/>
            </p:blipFill>
            <p:spPr>
              <a:xfrm rot="19042495">
                <a:off x="5202962" y="2394054"/>
                <a:ext cx="1503947" cy="1236653"/>
              </a:xfrm>
              <a:prstGeom prst="rect">
                <a:avLst/>
              </a:prstGeom>
            </p:spPr>
          </p:pic>
        </p:grpSp>
        <p:sp>
          <p:nvSpPr>
            <p:cNvPr id="3" name="Oval 2">
              <a:extLst>
                <a:ext uri="{FF2B5EF4-FFF2-40B4-BE49-F238E27FC236}">
                  <a16:creationId xmlns:a16="http://schemas.microsoft.com/office/drawing/2014/main" id="{18462708-B591-7B94-4C88-2FA4CBFC473D}"/>
                </a:ext>
              </a:extLst>
            </p:cNvPr>
            <p:cNvSpPr/>
            <p:nvPr/>
          </p:nvSpPr>
          <p:spPr>
            <a:xfrm>
              <a:off x="9644782" y="2183030"/>
              <a:ext cx="685468" cy="59724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sp>
          <p:nvSpPr>
            <p:cNvPr id="11" name="Rounded Rectangle 10">
              <a:extLst>
                <a:ext uri="{FF2B5EF4-FFF2-40B4-BE49-F238E27FC236}">
                  <a16:creationId xmlns:a16="http://schemas.microsoft.com/office/drawing/2014/main" id="{D6C5E1AB-8AA1-82CF-1468-3D18F9765255}"/>
                </a:ext>
              </a:extLst>
            </p:cNvPr>
            <p:cNvSpPr/>
            <p:nvPr/>
          </p:nvSpPr>
          <p:spPr>
            <a:xfrm>
              <a:off x="9489989" y="2421924"/>
              <a:ext cx="1136822" cy="92074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p>
          </p:txBody>
        </p:sp>
      </p:grpSp>
      <p:grpSp>
        <p:nvGrpSpPr>
          <p:cNvPr id="35" name="Group 34">
            <a:extLst>
              <a:ext uri="{FF2B5EF4-FFF2-40B4-BE49-F238E27FC236}">
                <a16:creationId xmlns:a16="http://schemas.microsoft.com/office/drawing/2014/main" id="{8FF68528-CF47-5E61-34AA-A93C424D7748}"/>
              </a:ext>
            </a:extLst>
          </p:cNvPr>
          <p:cNvGrpSpPr/>
          <p:nvPr/>
        </p:nvGrpSpPr>
        <p:grpSpPr>
          <a:xfrm>
            <a:off x="17806317" y="9973130"/>
            <a:ext cx="5599162" cy="2627168"/>
            <a:chOff x="8680724" y="4122371"/>
            <a:chExt cx="2799581" cy="1313584"/>
          </a:xfrm>
        </p:grpSpPr>
        <p:pic>
          <p:nvPicPr>
            <p:cNvPr id="24" name="Picture 23">
              <a:extLst>
                <a:ext uri="{FF2B5EF4-FFF2-40B4-BE49-F238E27FC236}">
                  <a16:creationId xmlns:a16="http://schemas.microsoft.com/office/drawing/2014/main" id="{C57B7F21-BEE1-E6B0-3B75-E348DE649E21}"/>
                </a:ext>
              </a:extLst>
            </p:cNvPr>
            <p:cNvPicPr>
              <a:picLocks noChangeAspect="1"/>
            </p:cNvPicPr>
            <p:nvPr/>
          </p:nvPicPr>
          <p:blipFill>
            <a:blip r:embed="rId4"/>
            <a:srcRect l="55005" t="57870" r="2895"/>
            <a:stretch>
              <a:fillRect/>
            </a:stretch>
          </p:blipFill>
          <p:spPr>
            <a:xfrm>
              <a:off x="8680724" y="4122372"/>
              <a:ext cx="2799581" cy="1313583"/>
            </a:xfrm>
            <a:prstGeom prst="rect">
              <a:avLst/>
            </a:prstGeom>
          </p:spPr>
        </p:pic>
        <p:sp>
          <p:nvSpPr>
            <p:cNvPr id="13" name="Rectangle 12">
              <a:extLst>
                <a:ext uri="{FF2B5EF4-FFF2-40B4-BE49-F238E27FC236}">
                  <a16:creationId xmlns:a16="http://schemas.microsoft.com/office/drawing/2014/main" id="{A756C4BA-589A-74D3-F3C4-74ED31639E24}"/>
                </a:ext>
              </a:extLst>
            </p:cNvPr>
            <p:cNvSpPr/>
            <p:nvPr/>
          </p:nvSpPr>
          <p:spPr>
            <a:xfrm>
              <a:off x="9242852" y="4122371"/>
              <a:ext cx="1383959" cy="6676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cxnSp>
          <p:nvCxnSpPr>
            <p:cNvPr id="18" name="Straight Connector 17">
              <a:extLst>
                <a:ext uri="{FF2B5EF4-FFF2-40B4-BE49-F238E27FC236}">
                  <a16:creationId xmlns:a16="http://schemas.microsoft.com/office/drawing/2014/main" id="{84130C1F-9D45-60C2-1218-39703B14C9C4}"/>
                </a:ext>
              </a:extLst>
            </p:cNvPr>
            <p:cNvCxnSpPr/>
            <p:nvPr/>
          </p:nvCxnSpPr>
          <p:spPr>
            <a:xfrm>
              <a:off x="9045146" y="4765302"/>
              <a:ext cx="170523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CED34D2-CC5C-E4C8-7B1B-E5CBDCFF0ED5}"/>
                </a:ext>
              </a:extLst>
            </p:cNvPr>
            <p:cNvCxnSpPr>
              <a:cxnSpLocks/>
            </p:cNvCxnSpPr>
            <p:nvPr/>
          </p:nvCxnSpPr>
          <p:spPr>
            <a:xfrm>
              <a:off x="10021331" y="4122371"/>
              <a:ext cx="0" cy="113019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B8E25C4B-E885-6882-BD78-CCF5264AA5E2}"/>
              </a:ext>
            </a:extLst>
          </p:cNvPr>
          <p:cNvGrpSpPr/>
          <p:nvPr/>
        </p:nvGrpSpPr>
        <p:grpSpPr>
          <a:xfrm>
            <a:off x="1716668" y="9924964"/>
            <a:ext cx="5478398" cy="2675334"/>
            <a:chOff x="1069071" y="4085445"/>
            <a:chExt cx="2739199" cy="1337667"/>
          </a:xfrm>
        </p:grpSpPr>
        <p:pic>
          <p:nvPicPr>
            <p:cNvPr id="23" name="Picture 22">
              <a:extLst>
                <a:ext uri="{FF2B5EF4-FFF2-40B4-BE49-F238E27FC236}">
                  <a16:creationId xmlns:a16="http://schemas.microsoft.com/office/drawing/2014/main" id="{6BF4E65B-E31C-45CF-4FC9-9542FA2570AD}"/>
                </a:ext>
              </a:extLst>
            </p:cNvPr>
            <p:cNvPicPr>
              <a:picLocks noChangeAspect="1"/>
            </p:cNvPicPr>
            <p:nvPr/>
          </p:nvPicPr>
          <p:blipFill>
            <a:blip r:embed="rId4"/>
            <a:srcRect l="3964" t="53087" r="50000"/>
            <a:stretch>
              <a:fillRect/>
            </a:stretch>
          </p:blipFill>
          <p:spPr>
            <a:xfrm>
              <a:off x="1069071" y="4085445"/>
              <a:ext cx="2739199" cy="1337667"/>
            </a:xfrm>
            <a:prstGeom prst="rect">
              <a:avLst/>
            </a:prstGeom>
          </p:spPr>
        </p:pic>
        <p:sp>
          <p:nvSpPr>
            <p:cNvPr id="15" name="Rectangle 14">
              <a:extLst>
                <a:ext uri="{FF2B5EF4-FFF2-40B4-BE49-F238E27FC236}">
                  <a16:creationId xmlns:a16="http://schemas.microsoft.com/office/drawing/2014/main" id="{CE711CA8-D498-B0F1-0B16-6C524BF2502C}"/>
                </a:ext>
              </a:extLst>
            </p:cNvPr>
            <p:cNvSpPr/>
            <p:nvPr/>
          </p:nvSpPr>
          <p:spPr>
            <a:xfrm>
              <a:off x="1701115" y="4085445"/>
              <a:ext cx="1449858" cy="7045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sp>
          <p:nvSpPr>
            <p:cNvPr id="16" name="Rectangle 15">
              <a:extLst>
                <a:ext uri="{FF2B5EF4-FFF2-40B4-BE49-F238E27FC236}">
                  <a16:creationId xmlns:a16="http://schemas.microsoft.com/office/drawing/2014/main" id="{02C6E44C-4F1E-7AAC-BB72-05B32A29766D}"/>
                </a:ext>
              </a:extLst>
            </p:cNvPr>
            <p:cNvSpPr/>
            <p:nvPr/>
          </p:nvSpPr>
          <p:spPr>
            <a:xfrm>
              <a:off x="1754658" y="4790016"/>
              <a:ext cx="408866" cy="462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cxnSp>
          <p:nvCxnSpPr>
            <p:cNvPr id="20" name="Straight Connector 19">
              <a:extLst>
                <a:ext uri="{FF2B5EF4-FFF2-40B4-BE49-F238E27FC236}">
                  <a16:creationId xmlns:a16="http://schemas.microsoft.com/office/drawing/2014/main" id="{87BE33E4-5B57-803C-292C-D3B94FB86830}"/>
                </a:ext>
              </a:extLst>
            </p:cNvPr>
            <p:cNvCxnSpPr>
              <a:cxnSpLocks/>
            </p:cNvCxnSpPr>
            <p:nvPr/>
          </p:nvCxnSpPr>
          <p:spPr>
            <a:xfrm>
              <a:off x="1069071" y="4791350"/>
              <a:ext cx="2728239" cy="35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9919272-35E2-D267-0BF8-D5DEC8C43E60}"/>
                </a:ext>
              </a:extLst>
            </p:cNvPr>
            <p:cNvCxnSpPr>
              <a:stCxn id="23" idx="2"/>
              <a:endCxn id="15" idx="0"/>
            </p:cNvCxnSpPr>
            <p:nvPr/>
          </p:nvCxnSpPr>
          <p:spPr>
            <a:xfrm flipH="1" flipV="1">
              <a:off x="2426044" y="4085445"/>
              <a:ext cx="12627" cy="1337667"/>
            </a:xfrm>
            <a:prstGeom prst="line">
              <a:avLst/>
            </a:prstGeom>
          </p:spPr>
          <p:style>
            <a:lnRef idx="2">
              <a:schemeClr val="accent1"/>
            </a:lnRef>
            <a:fillRef idx="0">
              <a:schemeClr val="accent1"/>
            </a:fillRef>
            <a:effectRef idx="1">
              <a:schemeClr val="accent1"/>
            </a:effectRef>
            <a:fontRef idx="minor">
              <a:schemeClr val="tx1"/>
            </a:fontRef>
          </p:style>
        </p:cxnSp>
      </p:grpSp>
      <p:sp>
        <p:nvSpPr>
          <p:cNvPr id="43" name="Freeform 42">
            <a:extLst>
              <a:ext uri="{FF2B5EF4-FFF2-40B4-BE49-F238E27FC236}">
                <a16:creationId xmlns:a16="http://schemas.microsoft.com/office/drawing/2014/main" id="{3A91FC87-9258-84D1-58DD-5803FFF186BD}"/>
              </a:ext>
            </a:extLst>
          </p:cNvPr>
          <p:cNvSpPr/>
          <p:nvPr/>
        </p:nvSpPr>
        <p:spPr>
          <a:xfrm>
            <a:off x="20375035" y="6558135"/>
            <a:ext cx="395782" cy="1723650"/>
          </a:xfrm>
          <a:custGeom>
            <a:avLst/>
            <a:gdLst>
              <a:gd name="connsiteX0" fmla="*/ 210065 w 222786"/>
              <a:gd name="connsiteY0" fmla="*/ 0 h 1037967"/>
              <a:gd name="connsiteX1" fmla="*/ 148281 w 222786"/>
              <a:gd name="connsiteY1" fmla="*/ 12356 h 1037967"/>
              <a:gd name="connsiteX2" fmla="*/ 74141 w 222786"/>
              <a:gd name="connsiteY2" fmla="*/ 37070 h 1037967"/>
              <a:gd name="connsiteX3" fmla="*/ 61784 w 222786"/>
              <a:gd name="connsiteY3" fmla="*/ 160637 h 1037967"/>
              <a:gd name="connsiteX4" fmla="*/ 86498 w 222786"/>
              <a:gd name="connsiteY4" fmla="*/ 197708 h 1037967"/>
              <a:gd name="connsiteX5" fmla="*/ 160638 w 222786"/>
              <a:gd name="connsiteY5" fmla="*/ 222421 h 1037967"/>
              <a:gd name="connsiteX6" fmla="*/ 197709 w 222786"/>
              <a:gd name="connsiteY6" fmla="*/ 234778 h 1037967"/>
              <a:gd name="connsiteX7" fmla="*/ 222422 w 222786"/>
              <a:gd name="connsiteY7" fmla="*/ 271848 h 1037967"/>
              <a:gd name="connsiteX8" fmla="*/ 210065 w 222786"/>
              <a:gd name="connsiteY8" fmla="*/ 321275 h 1037967"/>
              <a:gd name="connsiteX9" fmla="*/ 172995 w 222786"/>
              <a:gd name="connsiteY9" fmla="*/ 395416 h 1037967"/>
              <a:gd name="connsiteX10" fmla="*/ 98854 w 222786"/>
              <a:gd name="connsiteY10" fmla="*/ 420129 h 1037967"/>
              <a:gd name="connsiteX11" fmla="*/ 12357 w 222786"/>
              <a:gd name="connsiteY11" fmla="*/ 444843 h 1037967"/>
              <a:gd name="connsiteX12" fmla="*/ 0 w 222786"/>
              <a:gd name="connsiteY12" fmla="*/ 543697 h 1037967"/>
              <a:gd name="connsiteX13" fmla="*/ 12357 w 222786"/>
              <a:gd name="connsiteY13" fmla="*/ 580767 h 1037967"/>
              <a:gd name="connsiteX14" fmla="*/ 123568 w 222786"/>
              <a:gd name="connsiteY14" fmla="*/ 617837 h 1037967"/>
              <a:gd name="connsiteX15" fmla="*/ 160638 w 222786"/>
              <a:gd name="connsiteY15" fmla="*/ 630194 h 1037967"/>
              <a:gd name="connsiteX16" fmla="*/ 185352 w 222786"/>
              <a:gd name="connsiteY16" fmla="*/ 667265 h 1037967"/>
              <a:gd name="connsiteX17" fmla="*/ 148281 w 222786"/>
              <a:gd name="connsiteY17" fmla="*/ 803189 h 1037967"/>
              <a:gd name="connsiteX18" fmla="*/ 111211 w 222786"/>
              <a:gd name="connsiteY18" fmla="*/ 827902 h 1037967"/>
              <a:gd name="connsiteX19" fmla="*/ 37071 w 222786"/>
              <a:gd name="connsiteY19" fmla="*/ 852616 h 1037967"/>
              <a:gd name="connsiteX20" fmla="*/ 12357 w 222786"/>
              <a:gd name="connsiteY20" fmla="*/ 889686 h 1037967"/>
              <a:gd name="connsiteX21" fmla="*/ 74141 w 222786"/>
              <a:gd name="connsiteY21" fmla="*/ 963827 h 1037967"/>
              <a:gd name="connsiteX22" fmla="*/ 98854 w 222786"/>
              <a:gd name="connsiteY22" fmla="*/ 1000897 h 1037967"/>
              <a:gd name="connsiteX23" fmla="*/ 111211 w 222786"/>
              <a:gd name="connsiteY23" fmla="*/ 1037967 h 1037967"/>
              <a:gd name="connsiteX24" fmla="*/ 123568 w 222786"/>
              <a:gd name="connsiteY24" fmla="*/ 1025610 h 103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786" h="1037967">
                <a:moveTo>
                  <a:pt x="210065" y="0"/>
                </a:moveTo>
                <a:cubicBezTo>
                  <a:pt x="189470" y="4119"/>
                  <a:pt x="168543" y="6830"/>
                  <a:pt x="148281" y="12356"/>
                </a:cubicBezTo>
                <a:cubicBezTo>
                  <a:pt x="123149" y="19210"/>
                  <a:pt x="74141" y="37070"/>
                  <a:pt x="74141" y="37070"/>
                </a:cubicBezTo>
                <a:cubicBezTo>
                  <a:pt x="53008" y="100466"/>
                  <a:pt x="37273" y="103445"/>
                  <a:pt x="61784" y="160637"/>
                </a:cubicBezTo>
                <a:cubicBezTo>
                  <a:pt x="67634" y="174287"/>
                  <a:pt x="73904" y="189837"/>
                  <a:pt x="86498" y="197708"/>
                </a:cubicBezTo>
                <a:cubicBezTo>
                  <a:pt x="108588" y="211515"/>
                  <a:pt x="135925" y="214183"/>
                  <a:pt x="160638" y="222421"/>
                </a:cubicBezTo>
                <a:lnTo>
                  <a:pt x="197709" y="234778"/>
                </a:lnTo>
                <a:cubicBezTo>
                  <a:pt x="205947" y="247135"/>
                  <a:pt x="220322" y="257146"/>
                  <a:pt x="222422" y="271848"/>
                </a:cubicBezTo>
                <a:cubicBezTo>
                  <a:pt x="224824" y="288660"/>
                  <a:pt x="214730" y="304946"/>
                  <a:pt x="210065" y="321275"/>
                </a:cubicBezTo>
                <a:cubicBezTo>
                  <a:pt x="204503" y="340744"/>
                  <a:pt x="191834" y="383642"/>
                  <a:pt x="172995" y="395416"/>
                </a:cubicBezTo>
                <a:cubicBezTo>
                  <a:pt x="150904" y="409222"/>
                  <a:pt x="124127" y="413811"/>
                  <a:pt x="98854" y="420129"/>
                </a:cubicBezTo>
                <a:cubicBezTo>
                  <a:pt x="36791" y="435645"/>
                  <a:pt x="65538" y="427115"/>
                  <a:pt x="12357" y="444843"/>
                </a:cubicBezTo>
                <a:cubicBezTo>
                  <a:pt x="8238" y="477794"/>
                  <a:pt x="0" y="510489"/>
                  <a:pt x="0" y="543697"/>
                </a:cubicBezTo>
                <a:cubicBezTo>
                  <a:pt x="0" y="556722"/>
                  <a:pt x="1758" y="573196"/>
                  <a:pt x="12357" y="580767"/>
                </a:cubicBezTo>
                <a:cubicBezTo>
                  <a:pt x="12363" y="580772"/>
                  <a:pt x="105029" y="611657"/>
                  <a:pt x="123568" y="617837"/>
                </a:cubicBezTo>
                <a:lnTo>
                  <a:pt x="160638" y="630194"/>
                </a:lnTo>
                <a:cubicBezTo>
                  <a:pt x="168876" y="642551"/>
                  <a:pt x="183510" y="652528"/>
                  <a:pt x="185352" y="667265"/>
                </a:cubicBezTo>
                <a:cubicBezTo>
                  <a:pt x="187279" y="682680"/>
                  <a:pt x="155582" y="798322"/>
                  <a:pt x="148281" y="803189"/>
                </a:cubicBezTo>
                <a:cubicBezTo>
                  <a:pt x="135924" y="811427"/>
                  <a:pt x="124782" y="821870"/>
                  <a:pt x="111211" y="827902"/>
                </a:cubicBezTo>
                <a:cubicBezTo>
                  <a:pt x="87406" y="838482"/>
                  <a:pt x="37071" y="852616"/>
                  <a:pt x="37071" y="852616"/>
                </a:cubicBezTo>
                <a:cubicBezTo>
                  <a:pt x="28833" y="864973"/>
                  <a:pt x="12357" y="874835"/>
                  <a:pt x="12357" y="889686"/>
                </a:cubicBezTo>
                <a:cubicBezTo>
                  <a:pt x="12357" y="908091"/>
                  <a:pt x="67058" y="955327"/>
                  <a:pt x="74141" y="963827"/>
                </a:cubicBezTo>
                <a:cubicBezTo>
                  <a:pt x="83648" y="975236"/>
                  <a:pt x="92213" y="987614"/>
                  <a:pt x="98854" y="1000897"/>
                </a:cubicBezTo>
                <a:cubicBezTo>
                  <a:pt x="104679" y="1012547"/>
                  <a:pt x="102001" y="1028757"/>
                  <a:pt x="111211" y="1037967"/>
                </a:cubicBezTo>
                <a:lnTo>
                  <a:pt x="123568" y="1025610"/>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sp>
        <p:nvSpPr>
          <p:cNvPr id="44" name="Freeform 43">
            <a:extLst>
              <a:ext uri="{FF2B5EF4-FFF2-40B4-BE49-F238E27FC236}">
                <a16:creationId xmlns:a16="http://schemas.microsoft.com/office/drawing/2014/main" id="{C176B8A4-EE54-78C9-16C8-067AD0CDB6C0}"/>
              </a:ext>
            </a:extLst>
          </p:cNvPr>
          <p:cNvSpPr/>
          <p:nvPr/>
        </p:nvSpPr>
        <p:spPr>
          <a:xfrm>
            <a:off x="4232722" y="6783096"/>
            <a:ext cx="395782" cy="1723650"/>
          </a:xfrm>
          <a:custGeom>
            <a:avLst/>
            <a:gdLst>
              <a:gd name="connsiteX0" fmla="*/ 210065 w 222786"/>
              <a:gd name="connsiteY0" fmla="*/ 0 h 1037967"/>
              <a:gd name="connsiteX1" fmla="*/ 148281 w 222786"/>
              <a:gd name="connsiteY1" fmla="*/ 12356 h 1037967"/>
              <a:gd name="connsiteX2" fmla="*/ 74141 w 222786"/>
              <a:gd name="connsiteY2" fmla="*/ 37070 h 1037967"/>
              <a:gd name="connsiteX3" fmla="*/ 61784 w 222786"/>
              <a:gd name="connsiteY3" fmla="*/ 160637 h 1037967"/>
              <a:gd name="connsiteX4" fmla="*/ 86498 w 222786"/>
              <a:gd name="connsiteY4" fmla="*/ 197708 h 1037967"/>
              <a:gd name="connsiteX5" fmla="*/ 160638 w 222786"/>
              <a:gd name="connsiteY5" fmla="*/ 222421 h 1037967"/>
              <a:gd name="connsiteX6" fmla="*/ 197709 w 222786"/>
              <a:gd name="connsiteY6" fmla="*/ 234778 h 1037967"/>
              <a:gd name="connsiteX7" fmla="*/ 222422 w 222786"/>
              <a:gd name="connsiteY7" fmla="*/ 271848 h 1037967"/>
              <a:gd name="connsiteX8" fmla="*/ 210065 w 222786"/>
              <a:gd name="connsiteY8" fmla="*/ 321275 h 1037967"/>
              <a:gd name="connsiteX9" fmla="*/ 172995 w 222786"/>
              <a:gd name="connsiteY9" fmla="*/ 395416 h 1037967"/>
              <a:gd name="connsiteX10" fmla="*/ 98854 w 222786"/>
              <a:gd name="connsiteY10" fmla="*/ 420129 h 1037967"/>
              <a:gd name="connsiteX11" fmla="*/ 12357 w 222786"/>
              <a:gd name="connsiteY11" fmla="*/ 444843 h 1037967"/>
              <a:gd name="connsiteX12" fmla="*/ 0 w 222786"/>
              <a:gd name="connsiteY12" fmla="*/ 543697 h 1037967"/>
              <a:gd name="connsiteX13" fmla="*/ 12357 w 222786"/>
              <a:gd name="connsiteY13" fmla="*/ 580767 h 1037967"/>
              <a:gd name="connsiteX14" fmla="*/ 123568 w 222786"/>
              <a:gd name="connsiteY14" fmla="*/ 617837 h 1037967"/>
              <a:gd name="connsiteX15" fmla="*/ 160638 w 222786"/>
              <a:gd name="connsiteY15" fmla="*/ 630194 h 1037967"/>
              <a:gd name="connsiteX16" fmla="*/ 185352 w 222786"/>
              <a:gd name="connsiteY16" fmla="*/ 667265 h 1037967"/>
              <a:gd name="connsiteX17" fmla="*/ 148281 w 222786"/>
              <a:gd name="connsiteY17" fmla="*/ 803189 h 1037967"/>
              <a:gd name="connsiteX18" fmla="*/ 111211 w 222786"/>
              <a:gd name="connsiteY18" fmla="*/ 827902 h 1037967"/>
              <a:gd name="connsiteX19" fmla="*/ 37071 w 222786"/>
              <a:gd name="connsiteY19" fmla="*/ 852616 h 1037967"/>
              <a:gd name="connsiteX20" fmla="*/ 12357 w 222786"/>
              <a:gd name="connsiteY20" fmla="*/ 889686 h 1037967"/>
              <a:gd name="connsiteX21" fmla="*/ 74141 w 222786"/>
              <a:gd name="connsiteY21" fmla="*/ 963827 h 1037967"/>
              <a:gd name="connsiteX22" fmla="*/ 98854 w 222786"/>
              <a:gd name="connsiteY22" fmla="*/ 1000897 h 1037967"/>
              <a:gd name="connsiteX23" fmla="*/ 111211 w 222786"/>
              <a:gd name="connsiteY23" fmla="*/ 1037967 h 1037967"/>
              <a:gd name="connsiteX24" fmla="*/ 123568 w 222786"/>
              <a:gd name="connsiteY24" fmla="*/ 1025610 h 103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786" h="1037967">
                <a:moveTo>
                  <a:pt x="210065" y="0"/>
                </a:moveTo>
                <a:cubicBezTo>
                  <a:pt x="189470" y="4119"/>
                  <a:pt x="168543" y="6830"/>
                  <a:pt x="148281" y="12356"/>
                </a:cubicBezTo>
                <a:cubicBezTo>
                  <a:pt x="123149" y="19210"/>
                  <a:pt x="74141" y="37070"/>
                  <a:pt x="74141" y="37070"/>
                </a:cubicBezTo>
                <a:cubicBezTo>
                  <a:pt x="53008" y="100466"/>
                  <a:pt x="37273" y="103445"/>
                  <a:pt x="61784" y="160637"/>
                </a:cubicBezTo>
                <a:cubicBezTo>
                  <a:pt x="67634" y="174287"/>
                  <a:pt x="73904" y="189837"/>
                  <a:pt x="86498" y="197708"/>
                </a:cubicBezTo>
                <a:cubicBezTo>
                  <a:pt x="108588" y="211515"/>
                  <a:pt x="135925" y="214183"/>
                  <a:pt x="160638" y="222421"/>
                </a:cubicBezTo>
                <a:lnTo>
                  <a:pt x="197709" y="234778"/>
                </a:lnTo>
                <a:cubicBezTo>
                  <a:pt x="205947" y="247135"/>
                  <a:pt x="220322" y="257146"/>
                  <a:pt x="222422" y="271848"/>
                </a:cubicBezTo>
                <a:cubicBezTo>
                  <a:pt x="224824" y="288660"/>
                  <a:pt x="214730" y="304946"/>
                  <a:pt x="210065" y="321275"/>
                </a:cubicBezTo>
                <a:cubicBezTo>
                  <a:pt x="204503" y="340744"/>
                  <a:pt x="191834" y="383642"/>
                  <a:pt x="172995" y="395416"/>
                </a:cubicBezTo>
                <a:cubicBezTo>
                  <a:pt x="150904" y="409222"/>
                  <a:pt x="124127" y="413811"/>
                  <a:pt x="98854" y="420129"/>
                </a:cubicBezTo>
                <a:cubicBezTo>
                  <a:pt x="36791" y="435645"/>
                  <a:pt x="65538" y="427115"/>
                  <a:pt x="12357" y="444843"/>
                </a:cubicBezTo>
                <a:cubicBezTo>
                  <a:pt x="8238" y="477794"/>
                  <a:pt x="0" y="510489"/>
                  <a:pt x="0" y="543697"/>
                </a:cubicBezTo>
                <a:cubicBezTo>
                  <a:pt x="0" y="556722"/>
                  <a:pt x="1758" y="573196"/>
                  <a:pt x="12357" y="580767"/>
                </a:cubicBezTo>
                <a:cubicBezTo>
                  <a:pt x="12363" y="580772"/>
                  <a:pt x="105029" y="611657"/>
                  <a:pt x="123568" y="617837"/>
                </a:cubicBezTo>
                <a:lnTo>
                  <a:pt x="160638" y="630194"/>
                </a:lnTo>
                <a:cubicBezTo>
                  <a:pt x="168876" y="642551"/>
                  <a:pt x="183510" y="652528"/>
                  <a:pt x="185352" y="667265"/>
                </a:cubicBezTo>
                <a:cubicBezTo>
                  <a:pt x="187279" y="682680"/>
                  <a:pt x="155582" y="798322"/>
                  <a:pt x="148281" y="803189"/>
                </a:cubicBezTo>
                <a:cubicBezTo>
                  <a:pt x="135924" y="811427"/>
                  <a:pt x="124782" y="821870"/>
                  <a:pt x="111211" y="827902"/>
                </a:cubicBezTo>
                <a:cubicBezTo>
                  <a:pt x="87406" y="838482"/>
                  <a:pt x="37071" y="852616"/>
                  <a:pt x="37071" y="852616"/>
                </a:cubicBezTo>
                <a:cubicBezTo>
                  <a:pt x="28833" y="864973"/>
                  <a:pt x="12357" y="874835"/>
                  <a:pt x="12357" y="889686"/>
                </a:cubicBezTo>
                <a:cubicBezTo>
                  <a:pt x="12357" y="908091"/>
                  <a:pt x="67058" y="955327"/>
                  <a:pt x="74141" y="963827"/>
                </a:cubicBezTo>
                <a:cubicBezTo>
                  <a:pt x="83648" y="975236"/>
                  <a:pt x="92213" y="987614"/>
                  <a:pt x="98854" y="1000897"/>
                </a:cubicBezTo>
                <a:cubicBezTo>
                  <a:pt x="104679" y="1012547"/>
                  <a:pt x="102001" y="1028757"/>
                  <a:pt x="111211" y="1037967"/>
                </a:cubicBezTo>
                <a:lnTo>
                  <a:pt x="123568" y="1025610"/>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sp>
        <p:nvSpPr>
          <p:cNvPr id="45" name="TextBox 44">
            <a:extLst>
              <a:ext uri="{FF2B5EF4-FFF2-40B4-BE49-F238E27FC236}">
                <a16:creationId xmlns:a16="http://schemas.microsoft.com/office/drawing/2014/main" id="{F5700815-7520-68D2-1D86-199101AC94D0}"/>
              </a:ext>
            </a:extLst>
          </p:cNvPr>
          <p:cNvSpPr txBox="1"/>
          <p:nvPr/>
        </p:nvSpPr>
        <p:spPr>
          <a:xfrm>
            <a:off x="20788570" y="7953129"/>
            <a:ext cx="437940" cy="830997"/>
          </a:xfrm>
          <a:prstGeom prst="rect">
            <a:avLst/>
          </a:prstGeom>
          <a:noFill/>
        </p:spPr>
        <p:txBody>
          <a:bodyPr wrap="none" rtlCol="0">
            <a:spAutoFit/>
          </a:bodyPr>
          <a:lstStyle/>
          <a:p>
            <a:r>
              <a:rPr lang="en-US" sz="4800" dirty="0">
                <a:latin typeface="Symbol" pitchFamily="2" charset="2"/>
              </a:rPr>
              <a:t>g</a:t>
            </a:r>
          </a:p>
        </p:txBody>
      </p:sp>
      <p:sp>
        <p:nvSpPr>
          <p:cNvPr id="46" name="TextBox 45">
            <a:extLst>
              <a:ext uri="{FF2B5EF4-FFF2-40B4-BE49-F238E27FC236}">
                <a16:creationId xmlns:a16="http://schemas.microsoft.com/office/drawing/2014/main" id="{B0750FCF-886D-4F2C-4397-422244003B29}"/>
              </a:ext>
            </a:extLst>
          </p:cNvPr>
          <p:cNvSpPr txBox="1"/>
          <p:nvPr/>
        </p:nvSpPr>
        <p:spPr>
          <a:xfrm>
            <a:off x="4558081" y="8303950"/>
            <a:ext cx="437940" cy="830997"/>
          </a:xfrm>
          <a:prstGeom prst="rect">
            <a:avLst/>
          </a:prstGeom>
          <a:noFill/>
        </p:spPr>
        <p:txBody>
          <a:bodyPr wrap="none" rtlCol="0">
            <a:spAutoFit/>
          </a:bodyPr>
          <a:lstStyle/>
          <a:p>
            <a:r>
              <a:rPr lang="en-US" sz="4800" dirty="0">
                <a:latin typeface="Symbol" pitchFamily="2" charset="2"/>
              </a:rPr>
              <a:t>g</a:t>
            </a:r>
          </a:p>
        </p:txBody>
      </p:sp>
      <p:sp>
        <p:nvSpPr>
          <p:cNvPr id="19" name="TextBox 18">
            <a:extLst>
              <a:ext uri="{FF2B5EF4-FFF2-40B4-BE49-F238E27FC236}">
                <a16:creationId xmlns:a16="http://schemas.microsoft.com/office/drawing/2014/main" id="{AEE88828-E52D-96FB-2770-52E42257A50A}"/>
              </a:ext>
            </a:extLst>
          </p:cNvPr>
          <p:cNvSpPr txBox="1"/>
          <p:nvPr/>
        </p:nvSpPr>
        <p:spPr>
          <a:xfrm>
            <a:off x="17112286" y="1765287"/>
            <a:ext cx="6921280" cy="1569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r>
              <a:rPr lang="en-US" sz="3200" u="none" strike="noStrike" dirty="0">
                <a:solidFill>
                  <a:srgbClr val="FFC000"/>
                </a:solidFill>
                <a:effectLst/>
                <a:latin typeface="Times New Roman" panose="02020603050405020304" pitchFamily="18" charset="0"/>
                <a:cs typeface="Times New Roman" panose="02020603050405020304" pitchFamily="18" charset="0"/>
              </a:rPr>
              <a:t>Yang &amp; XNW,</a:t>
            </a:r>
            <a:r>
              <a:rPr lang="zh-CN" altLang="en-US" sz="3200" u="none" strike="noStrike" dirty="0">
                <a:solidFill>
                  <a:srgbClr val="FFC000"/>
                </a:solidFill>
                <a:effectLst/>
                <a:latin typeface="Times New Roman" panose="02020603050405020304" pitchFamily="18" charset="0"/>
                <a:cs typeface="Times New Roman" panose="02020603050405020304" pitchFamily="18" charset="0"/>
              </a:rPr>
              <a:t> </a:t>
            </a:r>
            <a:r>
              <a:rPr lang="en-US" sz="3200" u="none" strike="noStrike" dirty="0" err="1">
                <a:solidFill>
                  <a:srgbClr val="FFC000"/>
                </a:solidFill>
                <a:effectLst/>
                <a:latin typeface="Times New Roman" panose="02020603050405020304" pitchFamily="18" charset="0"/>
                <a:cs typeface="Times New Roman" panose="02020603050405020304" pitchFamily="18" charset="0"/>
              </a:rPr>
              <a:t>Phys.Rev.Lett</a:t>
            </a:r>
            <a:r>
              <a:rPr lang="en-US" sz="3200" u="none" strike="noStrike" dirty="0">
                <a:solidFill>
                  <a:srgbClr val="FFC000"/>
                </a:solidFill>
                <a:effectLst/>
                <a:latin typeface="Times New Roman" panose="02020603050405020304" pitchFamily="18" charset="0"/>
                <a:cs typeface="Times New Roman" panose="02020603050405020304" pitchFamily="18" charset="0"/>
              </a:rPr>
              <a:t>. 135 (2025) 7, 072302;</a:t>
            </a:r>
          </a:p>
          <a:p>
            <a:r>
              <a:rPr lang="en-US" sz="3200" dirty="0">
                <a:solidFill>
                  <a:srgbClr val="FFC000"/>
                </a:solidFill>
                <a:latin typeface="Times New Roman" panose="02020603050405020304" pitchFamily="18" charset="0"/>
                <a:cs typeface="Times New Roman" panose="02020603050405020304" pitchFamily="18" charset="0"/>
              </a:rPr>
              <a:t>e-Print: </a:t>
            </a:r>
            <a:r>
              <a:rPr lang="en-US" sz="3200" dirty="0">
                <a:solidFill>
                  <a:srgbClr val="FFC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2508.04194</a:t>
            </a:r>
            <a:endParaRPr lang="en-US" sz="3200" dirty="0">
              <a:solidFill>
                <a:srgbClr val="FFC000"/>
              </a:solidFill>
              <a:latin typeface="Times New Roman" panose="02020603050405020304" pitchFamily="18" charset="0"/>
              <a:cs typeface="Times New Roman" panose="02020603050405020304" pitchFamily="18" charset="0"/>
            </a:endParaRPr>
          </a:p>
        </p:txBody>
      </p:sp>
      <p:pic>
        <p:nvPicPr>
          <p:cNvPr id="21" name="Picture 20" descr="A graph of a graph of a number of numbers&#10;&#10;AI-generated content may be incorrect.">
            <a:extLst>
              <a:ext uri="{FF2B5EF4-FFF2-40B4-BE49-F238E27FC236}">
                <a16:creationId xmlns:a16="http://schemas.microsoft.com/office/drawing/2014/main" id="{D5D5CC28-243C-9BC9-35A4-9CC7A5227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5556" y="4329956"/>
            <a:ext cx="8319027" cy="8104496"/>
          </a:xfrm>
          <a:prstGeom prst="rect">
            <a:avLst/>
          </a:prstGeom>
        </p:spPr>
      </p:pic>
    </p:spTree>
    <p:extLst>
      <p:ext uri="{BB962C8B-B14F-4D97-AF65-F5344CB8AC3E}">
        <p14:creationId xmlns:p14="http://schemas.microsoft.com/office/powerpoint/2010/main" val="1739571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DE00-7690-4ACF-38E9-670D30F8C310}"/>
              </a:ext>
            </a:extLst>
          </p:cNvPr>
          <p:cNvSpPr>
            <a:spLocks noGrp="1"/>
          </p:cNvSpPr>
          <p:nvPr>
            <p:ph type="title"/>
          </p:nvPr>
        </p:nvSpPr>
        <p:spPr/>
        <p:txBody>
          <a:bodyPr/>
          <a:lstStyle/>
          <a:p>
            <a:r>
              <a:rPr lang="en-US" dirty="0"/>
              <a:t>Asymmetric jet shape</a:t>
            </a:r>
          </a:p>
        </p:txBody>
      </p:sp>
      <p:sp>
        <p:nvSpPr>
          <p:cNvPr id="4" name="Slide Number Placeholder 3">
            <a:extLst>
              <a:ext uri="{FF2B5EF4-FFF2-40B4-BE49-F238E27FC236}">
                <a16:creationId xmlns:a16="http://schemas.microsoft.com/office/drawing/2014/main" id="{BB53A74A-6811-9400-7704-37B5D8B6048E}"/>
              </a:ext>
            </a:extLst>
          </p:cNvPr>
          <p:cNvSpPr>
            <a:spLocks noGrp="1"/>
          </p:cNvSpPr>
          <p:nvPr>
            <p:ph type="sldNum" sz="quarter" idx="12"/>
          </p:nvPr>
        </p:nvSpPr>
        <p:spPr>
          <a:xfrm>
            <a:off x="20036423" y="12191615"/>
            <a:ext cx="820738" cy="943848"/>
          </a:xfrm>
        </p:spPr>
        <p:txBody>
          <a:bodyPr/>
          <a:lstStyle/>
          <a:p>
            <a:fld id="{1B9BAA04-AEB2-8147-AF42-90F4B815825D}" type="slidenum">
              <a:rPr lang="en-US" smtClean="0"/>
              <a:pPr/>
              <a:t>24</a:t>
            </a:fld>
            <a:endParaRPr lang="en-US" dirty="0"/>
          </a:p>
        </p:txBody>
      </p:sp>
      <p:pic>
        <p:nvPicPr>
          <p:cNvPr id="5" name="Picture 4">
            <a:extLst>
              <a:ext uri="{FF2B5EF4-FFF2-40B4-BE49-F238E27FC236}">
                <a16:creationId xmlns:a16="http://schemas.microsoft.com/office/drawing/2014/main" id="{39549433-EB0E-A2C8-968C-7C093472D5C7}"/>
              </a:ext>
            </a:extLst>
          </p:cNvPr>
          <p:cNvPicPr>
            <a:picLocks noChangeAspect="1"/>
          </p:cNvPicPr>
          <p:nvPr/>
        </p:nvPicPr>
        <p:blipFill rotWithShape="1">
          <a:blip r:embed="rId2"/>
          <a:srcRect l="49202" t="11281" r="10542" b="24115"/>
          <a:stretch/>
        </p:blipFill>
        <p:spPr>
          <a:xfrm>
            <a:off x="2073994" y="2148293"/>
            <a:ext cx="8662687" cy="6928799"/>
          </a:xfrm>
          <a:prstGeom prst="rect">
            <a:avLst/>
          </a:prstGeom>
        </p:spPr>
      </p:pic>
      <p:sp>
        <p:nvSpPr>
          <p:cNvPr id="10" name="TextBox 9">
            <a:extLst>
              <a:ext uri="{FF2B5EF4-FFF2-40B4-BE49-F238E27FC236}">
                <a16:creationId xmlns:a16="http://schemas.microsoft.com/office/drawing/2014/main" id="{00FD6F81-BADC-EDBA-0227-05EDCAB16AF2}"/>
              </a:ext>
            </a:extLst>
          </p:cNvPr>
          <p:cNvSpPr txBox="1"/>
          <p:nvPr/>
        </p:nvSpPr>
        <p:spPr>
          <a:xfrm>
            <a:off x="13063735" y="10898760"/>
            <a:ext cx="10546448" cy="1938992"/>
          </a:xfrm>
          <a:prstGeom prst="rect">
            <a:avLst/>
          </a:prstGeom>
          <a:noFill/>
        </p:spPr>
        <p:txBody>
          <a:bodyPr wrap="square" rtlCol="0">
            <a:spAutoFit/>
          </a:bodyPr>
          <a:lstStyle/>
          <a:p>
            <a:r>
              <a:rPr lang="en-US" sz="4000" dirty="0">
                <a:solidFill>
                  <a:srgbClr val="FFC000"/>
                </a:solidFill>
              </a:rPr>
              <a:t>Xiao, He, Pang, Zhang &amp; XNW, </a:t>
            </a:r>
            <a:r>
              <a:rPr lang="en-US" sz="4000" i="1" dirty="0">
                <a:solidFill>
                  <a:srgbClr val="FFC000"/>
                </a:solidFill>
              </a:rPr>
              <a:t>PRC</a:t>
            </a:r>
            <a:r>
              <a:rPr lang="en-US" sz="4000" dirty="0">
                <a:solidFill>
                  <a:srgbClr val="FFC000"/>
                </a:solidFill>
              </a:rPr>
              <a:t> 109 (2024) 5, 054906 (e-print: </a:t>
            </a:r>
            <a:r>
              <a:rPr lang="en-US" sz="4000" dirty="0">
                <a:solidFill>
                  <a:srgbClr val="FFC000"/>
                </a:solidFill>
                <a:hlinkClick r:id="rId3">
                  <a:extLst>
                    <a:ext uri="{A12FA001-AC4F-418D-AE19-62706E023703}">
                      <ahyp:hlinkClr xmlns:ahyp="http://schemas.microsoft.com/office/drawing/2018/hyperlinkcolor" val="tx"/>
                    </a:ext>
                  </a:extLst>
                </a:hlinkClick>
              </a:rPr>
              <a:t>2402.00264</a:t>
            </a:r>
            <a:r>
              <a:rPr lang="en-US" sz="4000" dirty="0">
                <a:solidFill>
                  <a:srgbClr val="FFC000"/>
                </a:solidFill>
              </a:rPr>
              <a:t>)</a:t>
            </a:r>
          </a:p>
        </p:txBody>
      </p:sp>
      <p:sp>
        <p:nvSpPr>
          <p:cNvPr id="3" name="TextBox 2">
            <a:extLst>
              <a:ext uri="{FF2B5EF4-FFF2-40B4-BE49-F238E27FC236}">
                <a16:creationId xmlns:a16="http://schemas.microsoft.com/office/drawing/2014/main" id="{B91162AF-33A1-985A-25F3-3223FFBCC253}"/>
              </a:ext>
            </a:extLst>
          </p:cNvPr>
          <p:cNvSpPr txBox="1"/>
          <p:nvPr/>
        </p:nvSpPr>
        <p:spPr>
          <a:xfrm>
            <a:off x="773817" y="9293783"/>
            <a:ext cx="12289918" cy="2554545"/>
          </a:xfrm>
          <a:prstGeom prst="rect">
            <a:avLst/>
          </a:prstGeom>
          <a:noFill/>
        </p:spPr>
        <p:txBody>
          <a:bodyPr wrap="square" rtlCol="0">
            <a:spAutoFit/>
          </a:bodyPr>
          <a:lstStyle/>
          <a:p>
            <a:r>
              <a:rPr lang="en-US" sz="4000" dirty="0">
                <a:solidFill>
                  <a:schemeClr val="bg1"/>
                </a:solidFill>
              </a:rPr>
              <a:t>Energetic hadrons at the core of jet deflected away from center</a:t>
            </a:r>
          </a:p>
          <a:p>
            <a:r>
              <a:rPr lang="en-US" sz="4000" dirty="0">
                <a:solidFill>
                  <a:schemeClr val="bg1"/>
                </a:solidFill>
              </a:rPr>
              <a:t>Soft hadrons from</a:t>
            </a:r>
            <a:r>
              <a:rPr lang="zh-CN" altLang="en-US" sz="4000" dirty="0">
                <a:solidFill>
                  <a:schemeClr val="bg1"/>
                </a:solidFill>
              </a:rPr>
              <a:t> </a:t>
            </a:r>
            <a:r>
              <a:rPr lang="en-US" altLang="zh-CN" sz="4000" dirty="0">
                <a:solidFill>
                  <a:schemeClr val="bg1"/>
                </a:solidFill>
              </a:rPr>
              <a:t>medium response </a:t>
            </a:r>
            <a:r>
              <a:rPr lang="en-US" sz="4000" dirty="0">
                <a:solidFill>
                  <a:schemeClr val="bg1"/>
                </a:solidFill>
              </a:rPr>
              <a:t>at large angle flow into center</a:t>
            </a:r>
          </a:p>
        </p:txBody>
      </p:sp>
      <p:sp>
        <p:nvSpPr>
          <p:cNvPr id="6" name="Triangle 5">
            <a:extLst>
              <a:ext uri="{FF2B5EF4-FFF2-40B4-BE49-F238E27FC236}">
                <a16:creationId xmlns:a16="http://schemas.microsoft.com/office/drawing/2014/main" id="{960A7F5C-0FFD-0CEF-D2DA-02F430FAFFF2}"/>
              </a:ext>
            </a:extLst>
          </p:cNvPr>
          <p:cNvSpPr/>
          <p:nvPr/>
        </p:nvSpPr>
        <p:spPr>
          <a:xfrm rot="15130146">
            <a:off x="7748226" y="2627100"/>
            <a:ext cx="2831756" cy="3806389"/>
          </a:xfrm>
          <a:prstGeom prst="triangle">
            <a:avLst/>
          </a:prstGeom>
          <a:gradFill>
            <a:gsLst>
              <a:gs pos="0">
                <a:schemeClr val="bg1">
                  <a:alpha val="19667"/>
                </a:schemeClr>
              </a:gs>
              <a:gs pos="100000">
                <a:srgbClr val="FFC000"/>
              </a:gs>
            </a:gsLst>
            <a:lin ang="0" scaled="0"/>
          </a:gra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
        <p:nvSpPr>
          <p:cNvPr id="8" name="Oval 7">
            <a:extLst>
              <a:ext uri="{FF2B5EF4-FFF2-40B4-BE49-F238E27FC236}">
                <a16:creationId xmlns:a16="http://schemas.microsoft.com/office/drawing/2014/main" id="{73481062-F85F-8413-2546-82A15D192CF3}"/>
              </a:ext>
            </a:extLst>
          </p:cNvPr>
          <p:cNvSpPr/>
          <p:nvPr/>
        </p:nvSpPr>
        <p:spPr>
          <a:xfrm rot="20840961">
            <a:off x="10354637" y="2334673"/>
            <a:ext cx="1527236" cy="3001435"/>
          </a:xfrm>
          <a:prstGeom prst="ellipse">
            <a:avLst/>
          </a:prstGeom>
          <a:gradFill flip="none" rotWithShape="1">
            <a:gsLst>
              <a:gs pos="0">
                <a:schemeClr val="bg1">
                  <a:alpha val="90000"/>
                </a:schemeClr>
              </a:gs>
              <a:gs pos="100000">
                <a:srgbClr val="FFC000"/>
              </a:gs>
            </a:gsLst>
            <a:lin ang="9000000" scaled="0"/>
            <a:tileRect/>
          </a:gra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cxnSp>
        <p:nvCxnSpPr>
          <p:cNvPr id="12" name="Straight Arrow Connector 11">
            <a:extLst>
              <a:ext uri="{FF2B5EF4-FFF2-40B4-BE49-F238E27FC236}">
                <a16:creationId xmlns:a16="http://schemas.microsoft.com/office/drawing/2014/main" id="{9CB83538-C169-CAB1-AD57-E63D605885DA}"/>
              </a:ext>
            </a:extLst>
          </p:cNvPr>
          <p:cNvCxnSpPr>
            <a:cxnSpLocks/>
          </p:cNvCxnSpPr>
          <p:nvPr/>
        </p:nvCxnSpPr>
        <p:spPr>
          <a:xfrm flipV="1">
            <a:off x="11130301" y="2979983"/>
            <a:ext cx="459335" cy="855406"/>
          </a:xfrm>
          <a:prstGeom prst="straightConnector1">
            <a:avLst/>
          </a:prstGeom>
          <a:noFill/>
          <a:ln w="508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BC013F4C-0661-744C-9BF8-037EE2D57267}"/>
              </a:ext>
            </a:extLst>
          </p:cNvPr>
          <p:cNvCxnSpPr>
            <a:cxnSpLocks/>
          </p:cNvCxnSpPr>
          <p:nvPr/>
        </p:nvCxnSpPr>
        <p:spPr>
          <a:xfrm>
            <a:off x="10765596" y="2371104"/>
            <a:ext cx="657332" cy="2928571"/>
          </a:xfrm>
          <a:prstGeom prst="line">
            <a:avLst/>
          </a:prstGeom>
          <a:noFill/>
          <a:ln w="50800" cap="flat">
            <a:solidFill>
              <a:srgbClr val="FF0000"/>
            </a:solidFill>
            <a:prstDash val="dash"/>
            <a:miter lim="400000"/>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8BF471C0-36D8-0DBF-7C59-7CE684CDDF65}"/>
              </a:ext>
            </a:extLst>
          </p:cNvPr>
          <p:cNvSpPr txBox="1"/>
          <p:nvPr/>
        </p:nvSpPr>
        <p:spPr>
          <a:xfrm>
            <a:off x="11020974" y="2571731"/>
            <a:ext cx="472886" cy="8207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FF0000"/>
                </a:solidFill>
                <a:effectLst/>
                <a:uFillTx/>
                <a:latin typeface="Symbol" pitchFamily="2" charset="2"/>
                <a:sym typeface="Helvetica"/>
              </a:rPr>
              <a:t>f</a:t>
            </a:r>
          </a:p>
        </p:txBody>
      </p:sp>
      <p:pic>
        <p:nvPicPr>
          <p:cNvPr id="11" name="Picture 10" descr="A graph of different colored lines&#10;&#10;AI-generated content may be incorrect.">
            <a:extLst>
              <a:ext uri="{FF2B5EF4-FFF2-40B4-BE49-F238E27FC236}">
                <a16:creationId xmlns:a16="http://schemas.microsoft.com/office/drawing/2014/main" id="{9DA7BE6F-2334-238E-CFE7-E8889DB97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9329" y="1980057"/>
            <a:ext cx="10860854" cy="8665845"/>
          </a:xfrm>
          <a:prstGeom prst="rect">
            <a:avLst/>
          </a:prstGeom>
        </p:spPr>
      </p:pic>
    </p:spTree>
    <p:extLst>
      <p:ext uri="{BB962C8B-B14F-4D97-AF65-F5344CB8AC3E}">
        <p14:creationId xmlns:p14="http://schemas.microsoft.com/office/powerpoint/2010/main" val="3444471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716C-A061-E55E-0B05-222A0A947B84}"/>
              </a:ext>
            </a:extLst>
          </p:cNvPr>
          <p:cNvSpPr>
            <a:spLocks noGrp="1"/>
          </p:cNvSpPr>
          <p:nvPr>
            <p:ph type="title"/>
          </p:nvPr>
        </p:nvSpPr>
        <p:spPr>
          <a:xfrm>
            <a:off x="156117" y="152400"/>
            <a:ext cx="24227883" cy="1600200"/>
          </a:xfrm>
        </p:spPr>
        <p:txBody>
          <a:bodyPr/>
          <a:lstStyle/>
          <a:p>
            <a:r>
              <a:rPr lang="en-US" dirty="0"/>
              <a:t>From QCD to QGP: Precision Frontier in the Future </a:t>
            </a:r>
          </a:p>
        </p:txBody>
      </p:sp>
      <p:sp>
        <p:nvSpPr>
          <p:cNvPr id="3" name="Text Placeholder 2">
            <a:extLst>
              <a:ext uri="{FF2B5EF4-FFF2-40B4-BE49-F238E27FC236}">
                <a16:creationId xmlns:a16="http://schemas.microsoft.com/office/drawing/2014/main" id="{8C40FD4E-78D3-1BCD-F70E-6BFADA27E251}"/>
              </a:ext>
            </a:extLst>
          </p:cNvPr>
          <p:cNvSpPr>
            <a:spLocks noGrp="1"/>
          </p:cNvSpPr>
          <p:nvPr>
            <p:ph type="body" idx="1"/>
          </p:nvPr>
        </p:nvSpPr>
        <p:spPr>
          <a:xfrm>
            <a:off x="3299944" y="2388991"/>
            <a:ext cx="18158823" cy="1927529"/>
          </a:xfrm>
        </p:spPr>
        <p:txBody>
          <a:bodyPr/>
          <a:lstStyle/>
          <a:p>
            <a:r>
              <a:rPr lang="en-US" sz="4400" dirty="0"/>
              <a:t>Solid and quantifiable theories necessary to understand properties of QGP</a:t>
            </a:r>
          </a:p>
          <a:p>
            <a:r>
              <a:rPr lang="en-US" sz="4400" dirty="0"/>
              <a:t>Precision studies necessary even though difficult </a:t>
            </a:r>
          </a:p>
        </p:txBody>
      </p:sp>
      <p:pic>
        <p:nvPicPr>
          <p:cNvPr id="4" name="Picture 3" descr="A diagram of a graph&#10;&#10;Description automatically generated">
            <a:extLst>
              <a:ext uri="{FF2B5EF4-FFF2-40B4-BE49-F238E27FC236}">
                <a16:creationId xmlns:a16="http://schemas.microsoft.com/office/drawing/2014/main" id="{D39C81B9-8796-735D-2D67-FDC112D05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4786" y="4851679"/>
            <a:ext cx="6452782" cy="5782363"/>
          </a:xfrm>
          <a:prstGeom prst="rect">
            <a:avLst/>
          </a:prstGeom>
        </p:spPr>
      </p:pic>
      <p:sp>
        <p:nvSpPr>
          <p:cNvPr id="5" name="jet transport">
            <a:extLst>
              <a:ext uri="{FF2B5EF4-FFF2-40B4-BE49-F238E27FC236}">
                <a16:creationId xmlns:a16="http://schemas.microsoft.com/office/drawing/2014/main" id="{74D12754-22F6-21FD-1DEA-B2823AEC98A6}"/>
              </a:ext>
            </a:extLst>
          </p:cNvPr>
          <p:cNvSpPr txBox="1"/>
          <p:nvPr/>
        </p:nvSpPr>
        <p:spPr>
          <a:xfrm>
            <a:off x="18043521" y="10507170"/>
            <a:ext cx="5359401" cy="94384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spAutoFit/>
          </a:bodyPr>
          <a:lstStyle>
            <a:lvl1pPr marL="81279" marR="81279" defTabSz="1828800">
              <a:defRPr sz="4800" b="1">
                <a:uFill>
                  <a:solidFill>
                    <a:srgbClr val="000000"/>
                  </a:solidFill>
                </a:uFill>
                <a:latin typeface="Times New Roman"/>
                <a:ea typeface="Times New Roman"/>
                <a:cs typeface="Times New Roman"/>
                <a:sym typeface="Times New Roman"/>
              </a:defRPr>
            </a:lvl1pPr>
          </a:lstStyle>
          <a:p>
            <a:r>
              <a:rPr dirty="0">
                <a:solidFill>
                  <a:schemeClr val="bg1"/>
                </a:solidFill>
              </a:rPr>
              <a:t>jet transport</a:t>
            </a:r>
          </a:p>
        </p:txBody>
      </p:sp>
      <p:sp>
        <p:nvSpPr>
          <p:cNvPr id="6" name="TextBox 5">
            <a:extLst>
              <a:ext uri="{FF2B5EF4-FFF2-40B4-BE49-F238E27FC236}">
                <a16:creationId xmlns:a16="http://schemas.microsoft.com/office/drawing/2014/main" id="{6A7B729B-2022-E12D-A2AC-13B58EE2F601}"/>
              </a:ext>
            </a:extLst>
          </p:cNvPr>
          <p:cNvSpPr txBox="1"/>
          <p:nvPr/>
        </p:nvSpPr>
        <p:spPr>
          <a:xfrm>
            <a:off x="4327779" y="10908228"/>
            <a:ext cx="2143215" cy="8207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mn-lt"/>
                <a:ea typeface="+mn-ea"/>
                <a:cs typeface="+mn-cs"/>
                <a:sym typeface="Helvetica"/>
              </a:rPr>
              <a:t>viscosity</a:t>
            </a:r>
          </a:p>
        </p:txBody>
      </p:sp>
      <p:sp>
        <p:nvSpPr>
          <p:cNvPr id="7" name="TextBox 6">
            <a:extLst>
              <a:ext uri="{FF2B5EF4-FFF2-40B4-BE49-F238E27FC236}">
                <a16:creationId xmlns:a16="http://schemas.microsoft.com/office/drawing/2014/main" id="{F7E634C8-82D3-8B09-1BE6-018C694EC3A2}"/>
              </a:ext>
            </a:extLst>
          </p:cNvPr>
          <p:cNvSpPr txBox="1"/>
          <p:nvPr/>
        </p:nvSpPr>
        <p:spPr>
          <a:xfrm>
            <a:off x="11634650" y="10730599"/>
            <a:ext cx="2795637"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Helvetica"/>
              </a:rPr>
              <a:t>Connection?</a:t>
            </a:r>
          </a:p>
        </p:txBody>
      </p:sp>
      <p:sp>
        <p:nvSpPr>
          <p:cNvPr id="8" name="TextBox 7">
            <a:extLst>
              <a:ext uri="{FF2B5EF4-FFF2-40B4-BE49-F238E27FC236}">
                <a16:creationId xmlns:a16="http://schemas.microsoft.com/office/drawing/2014/main" id="{4B152F65-ACC6-766D-E222-3E1169D2C14F}"/>
              </a:ext>
            </a:extLst>
          </p:cNvPr>
          <p:cNvSpPr txBox="1"/>
          <p:nvPr/>
        </p:nvSpPr>
        <p:spPr>
          <a:xfrm>
            <a:off x="7877431" y="12205680"/>
            <a:ext cx="8200963" cy="63607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dirty="0">
                <a:solidFill>
                  <a:srgbClr val="FFC000"/>
                </a:solidFill>
              </a:rPr>
              <a:t>Majumder, Muller &amp; XNW, PRL 99, 192301 (2007)</a:t>
            </a:r>
            <a:endParaRPr kumimoji="0" lang="en-US" sz="2800" b="0" i="0" u="none" strike="noStrike" cap="none" spc="0" normalizeH="0" baseline="0" dirty="0">
              <a:ln>
                <a:noFill/>
              </a:ln>
              <a:solidFill>
                <a:srgbClr val="FFC000"/>
              </a:solidFill>
              <a:effectLst/>
              <a:uFillTx/>
              <a:latin typeface="+mn-lt"/>
              <a:ea typeface="+mn-ea"/>
              <a:cs typeface="+mn-cs"/>
              <a:sym typeface="Helvetica"/>
            </a:endParaRPr>
          </a:p>
        </p:txBody>
      </p:sp>
      <p:pic>
        <p:nvPicPr>
          <p:cNvPr id="9" name="Content Placeholder 5" descr="Chart&#10;&#10;Description automatically generated">
            <a:extLst>
              <a:ext uri="{FF2B5EF4-FFF2-40B4-BE49-F238E27FC236}">
                <a16:creationId xmlns:a16="http://schemas.microsoft.com/office/drawing/2014/main" id="{7D54844A-457F-70CB-08BD-1A63E43A2944}"/>
              </a:ext>
            </a:extLst>
          </p:cNvPr>
          <p:cNvPicPr>
            <a:picLocks noChangeAspect="1"/>
          </p:cNvPicPr>
          <p:nvPr/>
        </p:nvPicPr>
        <p:blipFill>
          <a:blip r:embed="rId3"/>
          <a:stretch>
            <a:fillRect/>
          </a:stretch>
        </p:blipFill>
        <p:spPr>
          <a:xfrm>
            <a:off x="1574669" y="4900421"/>
            <a:ext cx="13976035" cy="59199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grpSp>
        <p:nvGrpSpPr>
          <p:cNvPr id="10" name="Group">
            <a:extLst>
              <a:ext uri="{FF2B5EF4-FFF2-40B4-BE49-F238E27FC236}">
                <a16:creationId xmlns:a16="http://schemas.microsoft.com/office/drawing/2014/main" id="{C34BF07C-A0CB-C1E6-7667-7CE0A60ED850}"/>
              </a:ext>
            </a:extLst>
          </p:cNvPr>
          <p:cNvGrpSpPr/>
          <p:nvPr/>
        </p:nvGrpSpPr>
        <p:grpSpPr>
          <a:xfrm>
            <a:off x="7520759" y="9163273"/>
            <a:ext cx="9997166" cy="2969019"/>
            <a:chOff x="2012105" y="304878"/>
            <a:chExt cx="9905496" cy="2886714"/>
          </a:xfrm>
        </p:grpSpPr>
        <p:sp>
          <p:nvSpPr>
            <p:cNvPr id="11" name="Line">
              <a:extLst>
                <a:ext uri="{FF2B5EF4-FFF2-40B4-BE49-F238E27FC236}">
                  <a16:creationId xmlns:a16="http://schemas.microsoft.com/office/drawing/2014/main" id="{2D7FC263-3074-14AB-2031-367A499AD635}"/>
                </a:ext>
              </a:extLst>
            </p:cNvPr>
            <p:cNvSpPr/>
            <p:nvPr/>
          </p:nvSpPr>
          <p:spPr>
            <a:xfrm flipH="1">
              <a:off x="8923998" y="304878"/>
              <a:ext cx="2581186" cy="2103753"/>
            </a:xfrm>
            <a:prstGeom prst="line">
              <a:avLst/>
            </a:prstGeom>
            <a:noFill/>
            <a:ln w="127000" cap="flat">
              <a:solidFill>
                <a:srgbClr val="FF0000"/>
              </a:solidFill>
              <a:prstDash val="solid"/>
              <a:round/>
              <a:headEnd type="stealth" w="med" len="med"/>
            </a:ln>
            <a:effectLst/>
          </p:spPr>
          <p:txBody>
            <a:bodyPr wrap="square" lIns="101600" tIns="101600" rIns="101600" bIns="101600" numCol="1" anchor="ctr">
              <a:noAutofit/>
            </a:bodyPr>
            <a:lstStyle/>
            <a:p>
              <a:endParaRPr dirty="0"/>
            </a:p>
          </p:txBody>
        </p:sp>
        <p:sp>
          <p:nvSpPr>
            <p:cNvPr id="12" name="Perfect fluid？   strongly coupled？">
              <a:extLst>
                <a:ext uri="{FF2B5EF4-FFF2-40B4-BE49-F238E27FC236}">
                  <a16:creationId xmlns:a16="http://schemas.microsoft.com/office/drawing/2014/main" id="{A304831B-AF53-5219-7187-9AAC06C021B3}"/>
                </a:ext>
              </a:extLst>
            </p:cNvPr>
            <p:cNvSpPr txBox="1"/>
            <p:nvPr/>
          </p:nvSpPr>
          <p:spPr>
            <a:xfrm>
              <a:off x="2012105" y="2296640"/>
              <a:ext cx="9905496" cy="89495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numCol="1" anchor="t">
              <a:noAutofit/>
            </a:bodyPr>
            <a:lstStyle>
              <a:lvl1pPr marL="81279" marR="81279" defTabSz="1828800">
                <a:defRPr sz="4800">
                  <a:uFill>
                    <a:solidFill>
                      <a:srgbClr val="000000"/>
                    </a:solidFill>
                  </a:uFill>
                  <a:latin typeface="Times New Roman"/>
                  <a:ea typeface="Times New Roman"/>
                  <a:cs typeface="Times New Roman"/>
                  <a:sym typeface="Times New Roman"/>
                </a:defRPr>
              </a:lvl1pPr>
            </a:lstStyle>
            <a:p>
              <a:r>
                <a:rPr dirty="0">
                  <a:solidFill>
                    <a:schemeClr val="bg1"/>
                  </a:solidFill>
                </a:rPr>
                <a:t>Perfect fluid？   strongly coupled？</a:t>
              </a:r>
            </a:p>
          </p:txBody>
        </p:sp>
        <p:sp>
          <p:nvSpPr>
            <p:cNvPr id="13" name="Line">
              <a:extLst>
                <a:ext uri="{FF2B5EF4-FFF2-40B4-BE49-F238E27FC236}">
                  <a16:creationId xmlns:a16="http://schemas.microsoft.com/office/drawing/2014/main" id="{56E73C3D-0551-7441-9713-0A2D603E5D9A}"/>
                </a:ext>
              </a:extLst>
            </p:cNvPr>
            <p:cNvSpPr/>
            <p:nvPr/>
          </p:nvSpPr>
          <p:spPr>
            <a:xfrm>
              <a:off x="3624529" y="455758"/>
              <a:ext cx="2123564" cy="1952874"/>
            </a:xfrm>
            <a:prstGeom prst="line">
              <a:avLst/>
            </a:prstGeom>
            <a:noFill/>
            <a:ln w="101600" cap="flat">
              <a:solidFill>
                <a:srgbClr val="FF0000"/>
              </a:solidFill>
              <a:prstDash val="solid"/>
              <a:round/>
              <a:headEnd type="stealth" w="med" len="med"/>
            </a:ln>
            <a:effectLst/>
          </p:spPr>
          <p:txBody>
            <a:bodyPr wrap="square" lIns="101600" tIns="101600" rIns="101600" bIns="101600" numCol="1" anchor="ctr">
              <a:noAutofit/>
            </a:bodyPr>
            <a:lstStyle/>
            <a:p>
              <a:endParaRPr dirty="0"/>
            </a:p>
          </p:txBody>
        </p:sp>
      </p:grpSp>
    </p:spTree>
    <p:extLst>
      <p:ext uri="{BB962C8B-B14F-4D97-AF65-F5344CB8AC3E}">
        <p14:creationId xmlns:p14="http://schemas.microsoft.com/office/powerpoint/2010/main" val="337365340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study&#10;&#10;Description automatically generated">
            <a:extLst>
              <a:ext uri="{FF2B5EF4-FFF2-40B4-BE49-F238E27FC236}">
                <a16:creationId xmlns:a16="http://schemas.microsoft.com/office/drawing/2014/main" id="{785A3688-737B-958B-F88B-B33CCF5FF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39" y="5972153"/>
            <a:ext cx="6821557" cy="7048187"/>
          </a:xfrm>
          <a:prstGeom prst="rect">
            <a:avLst/>
          </a:prstGeom>
        </p:spPr>
      </p:pic>
      <p:sp>
        <p:nvSpPr>
          <p:cNvPr id="220162" name="Rectangle 2"/>
          <p:cNvSpPr>
            <a:spLocks noGrp="1" noChangeArrowheads="1"/>
          </p:cNvSpPr>
          <p:nvPr>
            <p:ph type="title"/>
          </p:nvPr>
        </p:nvSpPr>
        <p:spPr/>
        <p:txBody>
          <a:bodyPr/>
          <a:lstStyle/>
          <a:p>
            <a:pPr eaLnBrk="1" hangingPunct="1">
              <a:defRPr/>
            </a:pPr>
            <a:r>
              <a:rPr lang="en-US" dirty="0">
                <a:cs typeface="+mj-cs"/>
              </a:rPr>
              <a:t>Spin dynamics in heavy-ion collisions</a:t>
            </a:r>
          </a:p>
        </p:txBody>
      </p:sp>
      <p:grpSp>
        <p:nvGrpSpPr>
          <p:cNvPr id="220292" name="Group 132"/>
          <p:cNvGrpSpPr>
            <a:grpSpLocks/>
          </p:cNvGrpSpPr>
          <p:nvPr/>
        </p:nvGrpSpPr>
        <p:grpSpPr bwMode="auto">
          <a:xfrm>
            <a:off x="2039675" y="1778674"/>
            <a:ext cx="6390738" cy="4163115"/>
            <a:chOff x="1196" y="1680"/>
            <a:chExt cx="3027" cy="1936"/>
          </a:xfrm>
        </p:grpSpPr>
        <p:grpSp>
          <p:nvGrpSpPr>
            <p:cNvPr id="19464" name="Group 133"/>
            <p:cNvGrpSpPr>
              <a:grpSpLocks/>
            </p:cNvGrpSpPr>
            <p:nvPr/>
          </p:nvGrpSpPr>
          <p:grpSpPr bwMode="auto">
            <a:xfrm>
              <a:off x="1196" y="1680"/>
              <a:ext cx="3027" cy="1936"/>
              <a:chOff x="2635" y="2012"/>
              <a:chExt cx="3027" cy="1936"/>
            </a:xfrm>
          </p:grpSpPr>
          <p:sp>
            <p:nvSpPr>
              <p:cNvPr id="220294" name="Freeform 134"/>
              <p:cNvSpPr>
                <a:spLocks/>
              </p:cNvSpPr>
              <p:nvPr/>
            </p:nvSpPr>
            <p:spPr bwMode="auto">
              <a:xfrm rot="11267865">
                <a:off x="5122" y="2012"/>
                <a:ext cx="288" cy="265"/>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flatTx/>
              </a:bodyPr>
              <a:lstStyle/>
              <a:p>
                <a:pPr>
                  <a:defRPr/>
                </a:pPr>
                <a:endParaRPr lang="en-US" sz="4800"/>
              </a:p>
            </p:txBody>
          </p:sp>
          <p:sp>
            <p:nvSpPr>
              <p:cNvPr id="220295" name="Line 135"/>
              <p:cNvSpPr>
                <a:spLocks noChangeShapeType="1"/>
              </p:cNvSpPr>
              <p:nvPr/>
            </p:nvSpPr>
            <p:spPr bwMode="auto">
              <a:xfrm rot="467865" flipH="1">
                <a:off x="3588" y="2098"/>
                <a:ext cx="497" cy="789"/>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296" name="Line 136"/>
              <p:cNvSpPr>
                <a:spLocks noChangeShapeType="1"/>
              </p:cNvSpPr>
              <p:nvPr/>
            </p:nvSpPr>
            <p:spPr bwMode="auto">
              <a:xfrm rot="467865" flipH="1">
                <a:off x="3825" y="2129"/>
                <a:ext cx="487" cy="777"/>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297" name="Line 137"/>
              <p:cNvSpPr>
                <a:spLocks noChangeShapeType="1"/>
              </p:cNvSpPr>
              <p:nvPr/>
            </p:nvSpPr>
            <p:spPr bwMode="auto">
              <a:xfrm rot="467865">
                <a:off x="4007" y="2398"/>
                <a:ext cx="1631" cy="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298" name="Line 138"/>
              <p:cNvSpPr>
                <a:spLocks noChangeShapeType="1"/>
              </p:cNvSpPr>
              <p:nvPr/>
            </p:nvSpPr>
            <p:spPr bwMode="auto">
              <a:xfrm rot="467865">
                <a:off x="3855" y="3169"/>
                <a:ext cx="1148" cy="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299" name="AutoShape 139"/>
              <p:cNvSpPr>
                <a:spLocks noChangeArrowheads="1"/>
              </p:cNvSpPr>
              <p:nvPr/>
            </p:nvSpPr>
            <p:spPr bwMode="auto">
              <a:xfrm rot="467865">
                <a:off x="3073" y="2160"/>
                <a:ext cx="2589" cy="1529"/>
              </a:xfrm>
              <a:prstGeom prst="parallelogram">
                <a:avLst>
                  <a:gd name="adj" fmla="val 62823"/>
                </a:avLst>
              </a:prstGeom>
              <a:noFill/>
              <a:ln w="28575">
                <a:solidFill>
                  <a:schemeClr val="folHlink"/>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00" name="Line 140"/>
              <p:cNvSpPr>
                <a:spLocks noChangeShapeType="1"/>
              </p:cNvSpPr>
              <p:nvPr/>
            </p:nvSpPr>
            <p:spPr bwMode="auto">
              <a:xfrm rot="467865" flipH="1">
                <a:off x="2993" y="3196"/>
                <a:ext cx="208" cy="33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01" name="Line 141"/>
              <p:cNvSpPr>
                <a:spLocks noChangeShapeType="1"/>
              </p:cNvSpPr>
              <p:nvPr/>
            </p:nvSpPr>
            <p:spPr bwMode="auto">
              <a:xfrm rot="467865" flipH="1">
                <a:off x="3926" y="2147"/>
                <a:ext cx="604" cy="96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02" name="Freeform 142"/>
              <p:cNvSpPr>
                <a:spLocks/>
              </p:cNvSpPr>
              <p:nvPr/>
            </p:nvSpPr>
            <p:spPr bwMode="auto">
              <a:xfrm rot="11267865" flipV="1">
                <a:off x="3808" y="2973"/>
                <a:ext cx="203" cy="615"/>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4800"/>
              </a:p>
            </p:txBody>
          </p:sp>
          <p:sp>
            <p:nvSpPr>
              <p:cNvPr id="220303" name="Line 143"/>
              <p:cNvSpPr>
                <a:spLocks noChangeShapeType="1"/>
              </p:cNvSpPr>
              <p:nvPr/>
            </p:nvSpPr>
            <p:spPr bwMode="auto">
              <a:xfrm rot="467865" flipH="1">
                <a:off x="3699" y="2924"/>
                <a:ext cx="444" cy="706"/>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04" name="Text Box 144"/>
              <p:cNvSpPr txBox="1">
                <a:spLocks noChangeArrowheads="1"/>
              </p:cNvSpPr>
              <p:nvPr/>
            </p:nvSpPr>
            <p:spPr bwMode="auto">
              <a:xfrm rot="467865">
                <a:off x="2994" y="3559"/>
                <a:ext cx="224" cy="24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800" dirty="0">
                    <a:solidFill>
                      <a:schemeClr val="bg1"/>
                    </a:solidFill>
                  </a:rPr>
                  <a:t>x</a:t>
                </a:r>
              </a:p>
            </p:txBody>
          </p:sp>
          <p:sp>
            <p:nvSpPr>
              <p:cNvPr id="220305" name="Text Box 145"/>
              <p:cNvSpPr txBox="1">
                <a:spLocks noChangeArrowheads="1"/>
              </p:cNvSpPr>
              <p:nvPr/>
            </p:nvSpPr>
            <p:spPr bwMode="auto">
              <a:xfrm rot="467865">
                <a:off x="2635" y="3705"/>
                <a:ext cx="154" cy="24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800" dirty="0">
                    <a:solidFill>
                      <a:schemeClr val="bg1"/>
                    </a:solidFill>
                  </a:rPr>
                  <a:t>z</a:t>
                </a:r>
              </a:p>
            </p:txBody>
          </p:sp>
          <p:grpSp>
            <p:nvGrpSpPr>
              <p:cNvPr id="19480" name="Group 146"/>
              <p:cNvGrpSpPr>
                <a:grpSpLocks/>
              </p:cNvGrpSpPr>
              <p:nvPr/>
            </p:nvGrpSpPr>
            <p:grpSpPr bwMode="auto">
              <a:xfrm rot="467865">
                <a:off x="4611" y="2109"/>
                <a:ext cx="824" cy="858"/>
                <a:chOff x="3157" y="3025"/>
                <a:chExt cx="1026" cy="999"/>
              </a:xfrm>
            </p:grpSpPr>
            <p:grpSp>
              <p:nvGrpSpPr>
                <p:cNvPr id="19517" name="Group 147"/>
                <p:cNvGrpSpPr>
                  <a:grpSpLocks/>
                </p:cNvGrpSpPr>
                <p:nvPr/>
              </p:nvGrpSpPr>
              <p:grpSpPr bwMode="auto">
                <a:xfrm>
                  <a:off x="3157" y="3025"/>
                  <a:ext cx="1026" cy="999"/>
                  <a:chOff x="4130" y="2180"/>
                  <a:chExt cx="1026" cy="999"/>
                </a:xfrm>
              </p:grpSpPr>
              <p:sp>
                <p:nvSpPr>
                  <p:cNvPr id="220308" name="Oval 148"/>
                  <p:cNvSpPr>
                    <a:spLocks noChangeArrowheads="1"/>
                  </p:cNvSpPr>
                  <p:nvPr/>
                </p:nvSpPr>
                <p:spPr bwMode="auto">
                  <a:xfrm>
                    <a:off x="4148" y="2179"/>
                    <a:ext cx="981" cy="980"/>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09" name="Oval 149"/>
                  <p:cNvSpPr>
                    <a:spLocks noChangeArrowheads="1"/>
                  </p:cNvSpPr>
                  <p:nvPr/>
                </p:nvSpPr>
                <p:spPr bwMode="auto">
                  <a:xfrm>
                    <a:off x="4148" y="2177"/>
                    <a:ext cx="981" cy="982"/>
                  </a:xfrm>
                  <a:prstGeom prst="ellipse">
                    <a:avLst/>
                  </a:prstGeom>
                  <a:noFill/>
                  <a:ln w="19050">
                    <a:solidFill>
                      <a:schemeClr val="tx1"/>
                    </a:solidFill>
                    <a:round/>
                    <a:headEnd/>
                    <a:tailEnd/>
                  </a:ln>
                  <a:effectLst/>
                  <a:extLst>
                    <a:ext uri="{909E8E84-426E-40dd-AFC4-6F175D3DCCD1}">
                      <a14:hiddenFill xmlns:a14="http://schemas.microsoft.com/office/drawing/2010/main" xmlns="">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10" name="Freeform 150"/>
                  <p:cNvSpPr>
                    <a:spLocks/>
                  </p:cNvSpPr>
                  <p:nvPr/>
                </p:nvSpPr>
                <p:spPr bwMode="auto">
                  <a:xfrm>
                    <a:off x="4128" y="2575"/>
                    <a:ext cx="1024" cy="600"/>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000"/>
                    </a:schemeClr>
                  </a:soli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4800"/>
                  </a:p>
                </p:txBody>
              </p:sp>
              <p:sp>
                <p:nvSpPr>
                  <p:cNvPr id="220311" name="Freeform 151"/>
                  <p:cNvSpPr>
                    <a:spLocks/>
                  </p:cNvSpPr>
                  <p:nvPr/>
                </p:nvSpPr>
                <p:spPr bwMode="auto">
                  <a:xfrm>
                    <a:off x="4149" y="2604"/>
                    <a:ext cx="978" cy="256"/>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4800"/>
                  </a:p>
                </p:txBody>
              </p:sp>
            </p:grpSp>
            <p:sp>
              <p:nvSpPr>
                <p:cNvPr id="220312" name="Freeform 152"/>
                <p:cNvSpPr>
                  <a:spLocks/>
                </p:cNvSpPr>
                <p:nvPr/>
              </p:nvSpPr>
              <p:spPr bwMode="auto">
                <a:xfrm>
                  <a:off x="3171" y="3160"/>
                  <a:ext cx="251" cy="716"/>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4800"/>
                </a:p>
              </p:txBody>
            </p:sp>
          </p:grpSp>
          <p:sp>
            <p:nvSpPr>
              <p:cNvPr id="220313" name="Line 153"/>
              <p:cNvSpPr>
                <a:spLocks noChangeShapeType="1"/>
              </p:cNvSpPr>
              <p:nvPr/>
            </p:nvSpPr>
            <p:spPr bwMode="auto">
              <a:xfrm rot="467865">
                <a:off x="4146" y="2185"/>
                <a:ext cx="673" cy="3"/>
              </a:xfrm>
              <a:prstGeom prst="line">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14" name="Line 154"/>
              <p:cNvSpPr>
                <a:spLocks noChangeShapeType="1"/>
              </p:cNvSpPr>
              <p:nvPr/>
            </p:nvSpPr>
            <p:spPr bwMode="auto">
              <a:xfrm rot="467865">
                <a:off x="4366" y="2370"/>
                <a:ext cx="483" cy="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15" name="Line 155"/>
              <p:cNvSpPr>
                <a:spLocks noChangeShapeType="1"/>
              </p:cNvSpPr>
              <p:nvPr/>
            </p:nvSpPr>
            <p:spPr bwMode="auto">
              <a:xfrm rot="467865">
                <a:off x="3879" y="2500"/>
                <a:ext cx="958" cy="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16" name="Line 156"/>
              <p:cNvSpPr>
                <a:spLocks noChangeShapeType="1"/>
              </p:cNvSpPr>
              <p:nvPr/>
            </p:nvSpPr>
            <p:spPr bwMode="auto">
              <a:xfrm rot="467865" flipH="1">
                <a:off x="4551" y="2476"/>
                <a:ext cx="261" cy="416"/>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17" name="Line 157"/>
              <p:cNvSpPr>
                <a:spLocks noChangeShapeType="1"/>
              </p:cNvSpPr>
              <p:nvPr/>
            </p:nvSpPr>
            <p:spPr bwMode="auto">
              <a:xfrm rot="467865">
                <a:off x="3753" y="2693"/>
                <a:ext cx="1632" cy="0"/>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18" name="Line 158"/>
              <p:cNvSpPr>
                <a:spLocks noChangeShapeType="1"/>
              </p:cNvSpPr>
              <p:nvPr/>
            </p:nvSpPr>
            <p:spPr bwMode="auto">
              <a:xfrm rot="467865" flipH="1">
                <a:off x="3759" y="2142"/>
                <a:ext cx="958" cy="152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19" name="Line 159"/>
              <p:cNvSpPr>
                <a:spLocks noChangeShapeType="1"/>
              </p:cNvSpPr>
              <p:nvPr/>
            </p:nvSpPr>
            <p:spPr bwMode="auto">
              <a:xfrm rot="467865">
                <a:off x="3651" y="2832"/>
                <a:ext cx="1632" cy="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20" name="Line 160"/>
              <p:cNvSpPr>
                <a:spLocks noChangeShapeType="1"/>
              </p:cNvSpPr>
              <p:nvPr/>
            </p:nvSpPr>
            <p:spPr bwMode="auto">
              <a:xfrm rot="467865" flipH="1">
                <a:off x="4429" y="2599"/>
                <a:ext cx="719" cy="114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21" name="Line 161"/>
              <p:cNvSpPr>
                <a:spLocks noChangeShapeType="1"/>
              </p:cNvSpPr>
              <p:nvPr/>
            </p:nvSpPr>
            <p:spPr bwMode="auto">
              <a:xfrm rot="467865" flipH="1">
                <a:off x="4196" y="2628"/>
                <a:ext cx="678" cy="1078"/>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22" name="Line 162"/>
              <p:cNvSpPr>
                <a:spLocks noChangeShapeType="1"/>
              </p:cNvSpPr>
              <p:nvPr/>
            </p:nvSpPr>
            <p:spPr bwMode="auto">
              <a:xfrm rot="467865">
                <a:off x="4379" y="3046"/>
                <a:ext cx="750" cy="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23" name="Line 163"/>
              <p:cNvSpPr>
                <a:spLocks noChangeShapeType="1"/>
              </p:cNvSpPr>
              <p:nvPr/>
            </p:nvSpPr>
            <p:spPr bwMode="auto">
              <a:xfrm rot="467865" flipV="1">
                <a:off x="2783" y="3502"/>
                <a:ext cx="144" cy="191"/>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24" name="Line 164"/>
              <p:cNvSpPr>
                <a:spLocks noChangeShapeType="1"/>
              </p:cNvSpPr>
              <p:nvPr/>
            </p:nvSpPr>
            <p:spPr bwMode="auto">
              <a:xfrm rot="467865" flipH="1">
                <a:off x="3936" y="2919"/>
                <a:ext cx="454" cy="72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25" name="Line 165"/>
              <p:cNvSpPr>
                <a:spLocks noChangeShapeType="1"/>
              </p:cNvSpPr>
              <p:nvPr/>
            </p:nvSpPr>
            <p:spPr bwMode="auto">
              <a:xfrm rot="467865" flipH="1">
                <a:off x="4070" y="2955"/>
                <a:ext cx="111" cy="177"/>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26" name="Line 166"/>
              <p:cNvSpPr>
                <a:spLocks noChangeShapeType="1"/>
              </p:cNvSpPr>
              <p:nvPr/>
            </p:nvSpPr>
            <p:spPr bwMode="auto">
              <a:xfrm rot="467865">
                <a:off x="3832" y="2950"/>
                <a:ext cx="383" cy="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grpSp>
            <p:nvGrpSpPr>
              <p:cNvPr id="19495" name="Group 167"/>
              <p:cNvGrpSpPr>
                <a:grpSpLocks/>
              </p:cNvGrpSpPr>
              <p:nvPr/>
            </p:nvGrpSpPr>
            <p:grpSpPr bwMode="auto">
              <a:xfrm rot="467865">
                <a:off x="3214" y="2823"/>
                <a:ext cx="815" cy="859"/>
                <a:chOff x="3424" y="1488"/>
                <a:chExt cx="776" cy="764"/>
              </a:xfrm>
            </p:grpSpPr>
            <p:sp>
              <p:nvSpPr>
                <p:cNvPr id="220328" name="Oval 168"/>
                <p:cNvSpPr>
                  <a:spLocks noChangeArrowheads="1"/>
                </p:cNvSpPr>
                <p:nvPr/>
              </p:nvSpPr>
              <p:spPr bwMode="auto">
                <a:xfrm>
                  <a:off x="3431" y="1489"/>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29" name="Oval 169"/>
                <p:cNvSpPr>
                  <a:spLocks noChangeArrowheads="1"/>
                </p:cNvSpPr>
                <p:nvPr/>
              </p:nvSpPr>
              <p:spPr bwMode="auto">
                <a:xfrm>
                  <a:off x="3430" y="1488"/>
                  <a:ext cx="749" cy="749"/>
                </a:xfrm>
                <a:prstGeom prst="ellipse">
                  <a:avLst/>
                </a:prstGeom>
                <a:noFill/>
                <a:ln w="19050">
                  <a:solidFill>
                    <a:schemeClr val="tx1"/>
                  </a:solidFill>
                  <a:round/>
                  <a:headEnd/>
                  <a:tailEnd/>
                </a:ln>
                <a:effectLst/>
                <a:extLst>
                  <a:ext uri="{909E8E84-426E-40dd-AFC4-6F175D3DCCD1}">
                    <a14:hiddenFill xmlns:a14="http://schemas.microsoft.com/office/drawing/2010/main" xmlns="">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30" name="Freeform 170"/>
                <p:cNvSpPr>
                  <a:spLocks/>
                </p:cNvSpPr>
                <p:nvPr/>
              </p:nvSpPr>
              <p:spPr bwMode="auto">
                <a:xfrm>
                  <a:off x="3421" y="1796"/>
                  <a:ext cx="776" cy="451"/>
                </a:xfrm>
                <a:custGeom>
                  <a:avLst/>
                  <a:gdLst>
                    <a:gd name="T0" fmla="*/ 22 w 982"/>
                    <a:gd name="T1" fmla="*/ 106 h 568"/>
                    <a:gd name="T2" fmla="*/ 100 w 982"/>
                    <a:gd name="T3" fmla="*/ 166 h 568"/>
                    <a:gd name="T4" fmla="*/ 262 w 982"/>
                    <a:gd name="T5" fmla="*/ 238 h 568"/>
                    <a:gd name="T6" fmla="*/ 403 w 982"/>
                    <a:gd name="T7" fmla="*/ 262 h 568"/>
                    <a:gd name="T8" fmla="*/ 607 w 982"/>
                    <a:gd name="T9" fmla="*/ 244 h 568"/>
                    <a:gd name="T10" fmla="*/ 769 w 982"/>
                    <a:gd name="T11" fmla="*/ 183 h 568"/>
                    <a:gd name="T12" fmla="*/ 907 w 982"/>
                    <a:gd name="T13" fmla="*/ 82 h 568"/>
                    <a:gd name="T14" fmla="*/ 978 w 982"/>
                    <a:gd name="T15" fmla="*/ 7 h 568"/>
                    <a:gd name="T16" fmla="*/ 978 w 982"/>
                    <a:gd name="T17" fmla="*/ 123 h 568"/>
                    <a:gd name="T18" fmla="*/ 952 w 982"/>
                    <a:gd name="T19" fmla="*/ 243 h 568"/>
                    <a:gd name="T20" fmla="*/ 891 w 982"/>
                    <a:gd name="T21" fmla="*/ 357 h 568"/>
                    <a:gd name="T22" fmla="*/ 820 w 982"/>
                    <a:gd name="T23" fmla="*/ 438 h 568"/>
                    <a:gd name="T24" fmla="*/ 715 w 982"/>
                    <a:gd name="T25" fmla="*/ 511 h 568"/>
                    <a:gd name="T26" fmla="*/ 580 w 982"/>
                    <a:gd name="T27" fmla="*/ 556 h 568"/>
                    <a:gd name="T28" fmla="*/ 429 w 982"/>
                    <a:gd name="T29" fmla="*/ 562 h 568"/>
                    <a:gd name="T30" fmla="*/ 288 w 982"/>
                    <a:gd name="T31" fmla="*/ 522 h 568"/>
                    <a:gd name="T32" fmla="*/ 174 w 982"/>
                    <a:gd name="T33" fmla="*/ 450 h 568"/>
                    <a:gd name="T34" fmla="*/ 79 w 982"/>
                    <a:gd name="T35" fmla="*/ 342 h 568"/>
                    <a:gd name="T36" fmla="*/ 21 w 982"/>
                    <a:gd name="T37" fmla="*/ 214 h 568"/>
                    <a:gd name="T38" fmla="*/ 0 w 982"/>
                    <a:gd name="T39" fmla="*/ 81 h 568"/>
                    <a:gd name="T40" fmla="*/ 22 w 982"/>
                    <a:gd name="T41" fmla="*/ 10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000"/>
                  </a:schemeClr>
                </a:soli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4800"/>
                </a:p>
              </p:txBody>
            </p:sp>
            <p:sp>
              <p:nvSpPr>
                <p:cNvPr id="220331" name="Freeform 171"/>
                <p:cNvSpPr>
                  <a:spLocks/>
                </p:cNvSpPr>
                <p:nvPr/>
              </p:nvSpPr>
              <p:spPr bwMode="auto">
                <a:xfrm rot="10800000" flipV="1">
                  <a:off x="3988" y="1582"/>
                  <a:ext cx="192" cy="545"/>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4800"/>
                </a:p>
              </p:txBody>
            </p:sp>
            <p:sp>
              <p:nvSpPr>
                <p:cNvPr id="220332" name="Freeform 172"/>
                <p:cNvSpPr>
                  <a:spLocks/>
                </p:cNvSpPr>
                <p:nvPr/>
              </p:nvSpPr>
              <p:spPr bwMode="auto">
                <a:xfrm>
                  <a:off x="3971" y="1576"/>
                  <a:ext cx="87" cy="553"/>
                </a:xfrm>
                <a:custGeom>
                  <a:avLst/>
                  <a:gdLst>
                    <a:gd name="T0" fmla="*/ 90 w 114"/>
                    <a:gd name="T1" fmla="*/ 621 h 728"/>
                    <a:gd name="T2" fmla="*/ 84 w 114"/>
                    <a:gd name="T3" fmla="*/ 540 h 728"/>
                    <a:gd name="T4" fmla="*/ 78 w 114"/>
                    <a:gd name="T5" fmla="*/ 426 h 728"/>
                    <a:gd name="T6" fmla="*/ 81 w 114"/>
                    <a:gd name="T7" fmla="*/ 291 h 728"/>
                    <a:gd name="T8" fmla="*/ 84 w 114"/>
                    <a:gd name="T9" fmla="*/ 138 h 728"/>
                    <a:gd name="T10" fmla="*/ 86 w 114"/>
                    <a:gd name="T11" fmla="*/ 6 h 728"/>
                    <a:gd name="T12" fmla="*/ 27 w 114"/>
                    <a:gd name="T13" fmla="*/ 173 h 728"/>
                    <a:gd name="T14" fmla="*/ 3 w 114"/>
                    <a:gd name="T15" fmla="*/ 339 h 728"/>
                    <a:gd name="T16" fmla="*/ 11 w 114"/>
                    <a:gd name="T17" fmla="*/ 516 h 728"/>
                    <a:gd name="T18" fmla="*/ 52 w 114"/>
                    <a:gd name="T19" fmla="*/ 643 h 728"/>
                    <a:gd name="T20" fmla="*/ 114 w 114"/>
                    <a:gd name="T21" fmla="*/ 724 h 728"/>
                    <a:gd name="T22" fmla="*/ 90 w 114"/>
                    <a:gd name="T23" fmla="*/ 621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a:noFill/>
                </a:ln>
                <a:effectLst/>
                <a:extLst>
                  <a:ext uri="{91240B29-F687-4f45-9708-019B960494DF}">
                    <a14:hiddenLine xmlns:a14="http://schemas.microsoft.com/office/drawing/2010/main" xmlns="" w="38100" cap="flat" cmpd="sng">
                      <a:solidFill>
                        <a:schemeClr val="bg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4800"/>
                </a:p>
              </p:txBody>
            </p:sp>
            <p:sp>
              <p:nvSpPr>
                <p:cNvPr id="220333" name="Freeform 173"/>
                <p:cNvSpPr>
                  <a:spLocks/>
                </p:cNvSpPr>
                <p:nvPr/>
              </p:nvSpPr>
              <p:spPr bwMode="auto">
                <a:xfrm>
                  <a:off x="3433" y="1870"/>
                  <a:ext cx="601" cy="135"/>
                </a:xfrm>
                <a:custGeom>
                  <a:avLst/>
                  <a:gdLst>
                    <a:gd name="T0" fmla="*/ 0 w 790"/>
                    <a:gd name="T1" fmla="*/ 0 h 179"/>
                    <a:gd name="T2" fmla="*/ 101 w 790"/>
                    <a:gd name="T3" fmla="*/ 82 h 179"/>
                    <a:gd name="T4" fmla="*/ 263 w 790"/>
                    <a:gd name="T5" fmla="*/ 154 h 179"/>
                    <a:gd name="T6" fmla="*/ 404 w 790"/>
                    <a:gd name="T7" fmla="*/ 178 h 179"/>
                    <a:gd name="T8" fmla="*/ 608 w 790"/>
                    <a:gd name="T9" fmla="*/ 160 h 179"/>
                    <a:gd name="T10" fmla="*/ 714 w 790"/>
                    <a:gd name="T11" fmla="*/ 123 h 179"/>
                    <a:gd name="T12" fmla="*/ 768 w 790"/>
                    <a:gd name="T13" fmla="*/ 60 h 179"/>
                    <a:gd name="T14" fmla="*/ 790 w 790"/>
                    <a:gd name="T15" fmla="*/ 42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4800"/>
                </a:p>
              </p:txBody>
            </p:sp>
          </p:grpSp>
          <p:sp>
            <p:nvSpPr>
              <p:cNvPr id="220334" name="Line 174"/>
              <p:cNvSpPr>
                <a:spLocks noChangeShapeType="1"/>
              </p:cNvSpPr>
              <p:nvPr/>
            </p:nvSpPr>
            <p:spPr bwMode="auto">
              <a:xfrm rot="467865" flipH="1">
                <a:off x="3889" y="2783"/>
                <a:ext cx="182" cy="286"/>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35" name="Line 175"/>
              <p:cNvSpPr>
                <a:spLocks noChangeShapeType="1"/>
              </p:cNvSpPr>
              <p:nvPr/>
            </p:nvSpPr>
            <p:spPr bwMode="auto">
              <a:xfrm rot="467865">
                <a:off x="3852" y="3161"/>
                <a:ext cx="1013" cy="4"/>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36" name="Freeform 176"/>
              <p:cNvSpPr>
                <a:spLocks/>
              </p:cNvSpPr>
              <p:nvPr/>
            </p:nvSpPr>
            <p:spPr bwMode="auto">
              <a:xfrm rot="467865">
                <a:off x="3737" y="3427"/>
                <a:ext cx="1017" cy="47"/>
              </a:xfrm>
              <a:custGeom>
                <a:avLst/>
                <a:gdLst>
                  <a:gd name="T0" fmla="*/ 0 w 1266"/>
                  <a:gd name="T1" fmla="*/ 3 h 3"/>
                  <a:gd name="T2" fmla="*/ 1266 w 1266"/>
                  <a:gd name="T3" fmla="*/ 0 h 3"/>
                </a:gdLst>
                <a:ahLst/>
                <a:cxnLst>
                  <a:cxn ang="0">
                    <a:pos x="T0" y="T1"/>
                  </a:cxn>
                  <a:cxn ang="0">
                    <a:pos x="T2" y="T3"/>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4800"/>
              </a:p>
            </p:txBody>
          </p:sp>
          <p:sp>
            <p:nvSpPr>
              <p:cNvPr id="220337" name="Line 177"/>
              <p:cNvSpPr>
                <a:spLocks noChangeShapeType="1"/>
              </p:cNvSpPr>
              <p:nvPr/>
            </p:nvSpPr>
            <p:spPr bwMode="auto">
              <a:xfrm rot="467865">
                <a:off x="3819" y="3324"/>
                <a:ext cx="1071" cy="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38" name="Line 178"/>
              <p:cNvSpPr>
                <a:spLocks noChangeShapeType="1"/>
              </p:cNvSpPr>
              <p:nvPr/>
            </p:nvSpPr>
            <p:spPr bwMode="auto">
              <a:xfrm rot="467865" flipH="1">
                <a:off x="3688" y="3080"/>
                <a:ext cx="343" cy="547"/>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39" name="Line 179"/>
              <p:cNvSpPr>
                <a:spLocks noChangeShapeType="1"/>
              </p:cNvSpPr>
              <p:nvPr/>
            </p:nvSpPr>
            <p:spPr bwMode="auto">
              <a:xfrm rot="467865" flipH="1">
                <a:off x="3443" y="3402"/>
                <a:ext cx="115" cy="180"/>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40" name="Line 180"/>
              <p:cNvSpPr>
                <a:spLocks noChangeShapeType="1"/>
              </p:cNvSpPr>
              <p:nvPr/>
            </p:nvSpPr>
            <p:spPr bwMode="auto">
              <a:xfrm rot="467865" flipH="1">
                <a:off x="3221" y="3335"/>
                <a:ext cx="133" cy="21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41" name="Line 181"/>
              <p:cNvSpPr>
                <a:spLocks noChangeShapeType="1"/>
              </p:cNvSpPr>
              <p:nvPr/>
            </p:nvSpPr>
            <p:spPr bwMode="auto">
              <a:xfrm rot="467865">
                <a:off x="2998" y="3621"/>
                <a:ext cx="1593" cy="3"/>
              </a:xfrm>
              <a:prstGeom prst="line">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42" name="Freeform 182"/>
              <p:cNvSpPr>
                <a:spLocks/>
              </p:cNvSpPr>
              <p:nvPr/>
            </p:nvSpPr>
            <p:spPr bwMode="auto">
              <a:xfrm rot="467865">
                <a:off x="3244" y="3390"/>
                <a:ext cx="285" cy="267"/>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flatTx/>
              </a:bodyPr>
              <a:lstStyle/>
              <a:p>
                <a:pPr>
                  <a:defRPr/>
                </a:pPr>
                <a:endParaRPr lang="en-US" sz="4800"/>
              </a:p>
            </p:txBody>
          </p:sp>
          <p:sp>
            <p:nvSpPr>
              <p:cNvPr id="220343" name="Line 183"/>
              <p:cNvSpPr>
                <a:spLocks noChangeShapeType="1"/>
              </p:cNvSpPr>
              <p:nvPr/>
            </p:nvSpPr>
            <p:spPr bwMode="auto">
              <a:xfrm rot="467865">
                <a:off x="3131" y="3343"/>
                <a:ext cx="264" cy="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44" name="Line 184"/>
              <p:cNvSpPr>
                <a:spLocks noChangeShapeType="1"/>
              </p:cNvSpPr>
              <p:nvPr/>
            </p:nvSpPr>
            <p:spPr bwMode="auto">
              <a:xfrm rot="467865">
                <a:off x="5302" y="2639"/>
                <a:ext cx="198" cy="0"/>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45" name="Line 185"/>
              <p:cNvSpPr>
                <a:spLocks noChangeShapeType="1"/>
              </p:cNvSpPr>
              <p:nvPr/>
            </p:nvSpPr>
            <p:spPr bwMode="auto">
              <a:xfrm rot="467865" flipH="1">
                <a:off x="5423" y="2313"/>
                <a:ext cx="82" cy="13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46" name="Line 186"/>
              <p:cNvSpPr>
                <a:spLocks noChangeShapeType="1"/>
              </p:cNvSpPr>
              <p:nvPr/>
            </p:nvSpPr>
            <p:spPr bwMode="auto">
              <a:xfrm rot="467865">
                <a:off x="2976" y="3549"/>
                <a:ext cx="334"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47" name="Text Box 187"/>
              <p:cNvSpPr txBox="1">
                <a:spLocks noChangeArrowheads="1"/>
              </p:cNvSpPr>
              <p:nvPr/>
            </p:nvSpPr>
            <p:spPr bwMode="auto">
              <a:xfrm rot="467865">
                <a:off x="2826" y="3033"/>
                <a:ext cx="173" cy="24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dirty="0">
                    <a:solidFill>
                      <a:schemeClr val="bg1"/>
                    </a:solidFill>
                  </a:rPr>
                  <a:t>y</a:t>
                </a:r>
              </a:p>
            </p:txBody>
          </p:sp>
          <p:sp>
            <p:nvSpPr>
              <p:cNvPr id="220348" name="Line 188"/>
              <p:cNvSpPr>
                <a:spLocks noChangeShapeType="1"/>
              </p:cNvSpPr>
              <p:nvPr/>
            </p:nvSpPr>
            <p:spPr bwMode="auto">
              <a:xfrm rot="16667865" flipV="1">
                <a:off x="2806" y="3334"/>
                <a:ext cx="292" cy="49"/>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grpSp>
        <p:grpSp>
          <p:nvGrpSpPr>
            <p:cNvPr id="19465" name="Group 189"/>
            <p:cNvGrpSpPr>
              <a:grpSpLocks/>
            </p:cNvGrpSpPr>
            <p:nvPr/>
          </p:nvGrpSpPr>
          <p:grpSpPr bwMode="auto">
            <a:xfrm>
              <a:off x="2736" y="1968"/>
              <a:ext cx="480" cy="768"/>
              <a:chOff x="2352" y="1920"/>
              <a:chExt cx="480" cy="768"/>
            </a:xfrm>
          </p:grpSpPr>
          <p:sp>
            <p:nvSpPr>
              <p:cNvPr id="220350" name="Oval 190"/>
              <p:cNvSpPr>
                <a:spLocks noChangeArrowheads="1"/>
              </p:cNvSpPr>
              <p:nvPr/>
            </p:nvSpPr>
            <p:spPr bwMode="auto">
              <a:xfrm rot="743370">
                <a:off x="2352" y="1918"/>
                <a:ext cx="335" cy="768"/>
              </a:xfrm>
              <a:prstGeom prst="ellipse">
                <a:avLst/>
              </a:prstGeom>
              <a:gradFill rotWithShape="1">
                <a:gsLst>
                  <a:gs pos="0">
                    <a:srgbClr val="99FFCC"/>
                  </a:gs>
                  <a:gs pos="100000">
                    <a:srgbClr val="0066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220351" name="AutoShape 191"/>
              <p:cNvSpPr>
                <a:spLocks noChangeArrowheads="1"/>
              </p:cNvSpPr>
              <p:nvPr/>
            </p:nvSpPr>
            <p:spPr bwMode="auto">
              <a:xfrm rot="-4721404">
                <a:off x="2592" y="1967"/>
                <a:ext cx="290" cy="192"/>
              </a:xfrm>
              <a:prstGeom prst="curvedUp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grpSp>
      </p:grpSp>
      <p:pic>
        <p:nvPicPr>
          <p:cNvPr id="6" name="Picture 5">
            <a:extLst>
              <a:ext uri="{FF2B5EF4-FFF2-40B4-BE49-F238E27FC236}">
                <a16:creationId xmlns:a16="http://schemas.microsoft.com/office/drawing/2014/main" id="{2946B3A9-B6FF-3068-9540-0B21825EE203}"/>
              </a:ext>
            </a:extLst>
          </p:cNvPr>
          <p:cNvPicPr>
            <a:picLocks noChangeAspect="1"/>
          </p:cNvPicPr>
          <p:nvPr/>
        </p:nvPicPr>
        <p:blipFill>
          <a:blip r:embed="rId4"/>
          <a:stretch>
            <a:fillRect/>
          </a:stretch>
        </p:blipFill>
        <p:spPr>
          <a:xfrm>
            <a:off x="10920314" y="2779583"/>
            <a:ext cx="3614192" cy="1094810"/>
          </a:xfrm>
          <a:prstGeom prst="rect">
            <a:avLst/>
          </a:prstGeom>
        </p:spPr>
      </p:pic>
      <p:sp>
        <p:nvSpPr>
          <p:cNvPr id="7" name="TextBox 6">
            <a:extLst>
              <a:ext uri="{FF2B5EF4-FFF2-40B4-BE49-F238E27FC236}">
                <a16:creationId xmlns:a16="http://schemas.microsoft.com/office/drawing/2014/main" id="{79D8E1FD-310E-9BA1-5CE0-7585B0DC13F0}"/>
              </a:ext>
            </a:extLst>
          </p:cNvPr>
          <p:cNvSpPr txBox="1"/>
          <p:nvPr/>
        </p:nvSpPr>
        <p:spPr>
          <a:xfrm>
            <a:off x="482036" y="2050574"/>
            <a:ext cx="3986989" cy="1077218"/>
          </a:xfrm>
          <a:prstGeom prst="rect">
            <a:avLst/>
          </a:prstGeom>
          <a:noFill/>
        </p:spPr>
        <p:txBody>
          <a:bodyPr wrap="none" rtlCol="0">
            <a:spAutoFit/>
          </a:bodyPr>
          <a:lstStyle/>
          <a:p>
            <a:r>
              <a:rPr lang="en-US" sz="3200" dirty="0">
                <a:solidFill>
                  <a:srgbClr val="FFD30F"/>
                </a:solidFill>
              </a:rPr>
              <a:t>Liang &amp; Wang,</a:t>
            </a:r>
          </a:p>
          <a:p>
            <a:r>
              <a:rPr lang="en-US" sz="3200" dirty="0">
                <a:solidFill>
                  <a:srgbClr val="FFD30F"/>
                </a:solidFill>
              </a:rPr>
              <a:t>PRL94(2005)102301</a:t>
            </a:r>
          </a:p>
        </p:txBody>
      </p:sp>
      <p:pic>
        <p:nvPicPr>
          <p:cNvPr id="18" name="Picture 17" descr="Chart&#10;&#10;Description automatically generated">
            <a:extLst>
              <a:ext uri="{FF2B5EF4-FFF2-40B4-BE49-F238E27FC236}">
                <a16:creationId xmlns:a16="http://schemas.microsoft.com/office/drawing/2014/main" id="{0F526E8B-2CA7-7BE3-E7F4-B0190EC53EF6}"/>
              </a:ext>
            </a:extLst>
          </p:cNvPr>
          <p:cNvPicPr>
            <a:picLocks noChangeAspect="1"/>
          </p:cNvPicPr>
          <p:nvPr/>
        </p:nvPicPr>
        <p:blipFill rotWithShape="1">
          <a:blip r:embed="rId5"/>
          <a:srcRect l="4560" t="1884"/>
          <a:stretch/>
        </p:blipFill>
        <p:spPr>
          <a:xfrm>
            <a:off x="16596313" y="2705482"/>
            <a:ext cx="6801862" cy="6616147"/>
          </a:xfrm>
          <a:prstGeom prst="rect">
            <a:avLst/>
          </a:prstGeom>
        </p:spPr>
      </p:pic>
      <p:sp>
        <p:nvSpPr>
          <p:cNvPr id="19" name="TextBox 18">
            <a:extLst>
              <a:ext uri="{FF2B5EF4-FFF2-40B4-BE49-F238E27FC236}">
                <a16:creationId xmlns:a16="http://schemas.microsoft.com/office/drawing/2014/main" id="{7A5E1D38-0457-F09E-57B6-27CDDAEE4703}"/>
              </a:ext>
            </a:extLst>
          </p:cNvPr>
          <p:cNvSpPr txBox="1"/>
          <p:nvPr/>
        </p:nvSpPr>
        <p:spPr>
          <a:xfrm>
            <a:off x="16736393" y="1887078"/>
            <a:ext cx="6801862" cy="707886"/>
          </a:xfrm>
          <a:prstGeom prst="rect">
            <a:avLst/>
          </a:prstGeom>
          <a:noFill/>
        </p:spPr>
        <p:txBody>
          <a:bodyPr wrap="none" rtlCol="0">
            <a:spAutoFit/>
          </a:bodyPr>
          <a:lstStyle/>
          <a:p>
            <a:r>
              <a:rPr lang="en-US" sz="4000" dirty="0">
                <a:solidFill>
                  <a:schemeClr val="bg1"/>
                </a:solidFill>
              </a:rPr>
              <a:t>Vector meson spin alignment</a:t>
            </a:r>
          </a:p>
        </p:txBody>
      </p:sp>
      <p:sp>
        <p:nvSpPr>
          <p:cNvPr id="21" name="TextBox 20">
            <a:extLst>
              <a:ext uri="{FF2B5EF4-FFF2-40B4-BE49-F238E27FC236}">
                <a16:creationId xmlns:a16="http://schemas.microsoft.com/office/drawing/2014/main" id="{5DBA681C-BED9-06DE-42CC-B5EE3AB58278}"/>
              </a:ext>
            </a:extLst>
          </p:cNvPr>
          <p:cNvSpPr txBox="1"/>
          <p:nvPr/>
        </p:nvSpPr>
        <p:spPr>
          <a:xfrm>
            <a:off x="16885282" y="10936417"/>
            <a:ext cx="6223923" cy="1077218"/>
          </a:xfrm>
          <a:prstGeom prst="rect">
            <a:avLst/>
          </a:prstGeom>
          <a:noFill/>
        </p:spPr>
        <p:txBody>
          <a:bodyPr wrap="square">
            <a:spAutoFit/>
          </a:bodyPr>
          <a:lstStyle/>
          <a:p>
            <a:r>
              <a:rPr lang="en-US" sz="3200" i="1" dirty="0">
                <a:solidFill>
                  <a:srgbClr val="FFC000"/>
                </a:solidFill>
                <a:latin typeface="-apple-system"/>
              </a:rPr>
              <a:t>Sheng, Oliva, Liang, Wang &amp; XNW, PRL. </a:t>
            </a:r>
            <a:r>
              <a:rPr lang="en-US" sz="3200" b="0" i="0" u="none" strike="noStrike" dirty="0">
                <a:solidFill>
                  <a:srgbClr val="FFC000"/>
                </a:solidFill>
                <a:effectLst/>
                <a:latin typeface="-apple-system"/>
              </a:rPr>
              <a:t>131 (2023) 4, 042304</a:t>
            </a:r>
          </a:p>
        </p:txBody>
      </p:sp>
      <p:sp>
        <p:nvSpPr>
          <p:cNvPr id="23" name="TextBox 22">
            <a:extLst>
              <a:ext uri="{FF2B5EF4-FFF2-40B4-BE49-F238E27FC236}">
                <a16:creationId xmlns:a16="http://schemas.microsoft.com/office/drawing/2014/main" id="{3BC6A4A5-649E-BFDF-2C19-5F3BCD3EC5ED}"/>
              </a:ext>
            </a:extLst>
          </p:cNvPr>
          <p:cNvSpPr txBox="1"/>
          <p:nvPr/>
        </p:nvSpPr>
        <p:spPr>
          <a:xfrm>
            <a:off x="18719343" y="6068455"/>
            <a:ext cx="4065258" cy="1077218"/>
          </a:xfrm>
          <a:prstGeom prst="rect">
            <a:avLst/>
          </a:prstGeom>
          <a:noFill/>
        </p:spPr>
        <p:txBody>
          <a:bodyPr wrap="square">
            <a:spAutoFit/>
          </a:bodyPr>
          <a:lstStyle/>
          <a:p>
            <a:r>
              <a:rPr lang="en-US" sz="3200" b="0" i="1" u="none" strike="noStrike" dirty="0">
                <a:solidFill>
                  <a:srgbClr val="C00000"/>
                </a:solidFill>
                <a:effectLst/>
                <a:latin typeface="-apple-system"/>
              </a:rPr>
              <a:t>STAR</a:t>
            </a:r>
          </a:p>
          <a:p>
            <a:r>
              <a:rPr lang="en-US" sz="3200" b="0" i="1" u="none" strike="noStrike" dirty="0">
                <a:solidFill>
                  <a:srgbClr val="C00000"/>
                </a:solidFill>
                <a:effectLst/>
                <a:latin typeface="-apple-system"/>
              </a:rPr>
              <a:t>Nature</a:t>
            </a:r>
            <a:r>
              <a:rPr lang="en-US" sz="3200" b="0" i="0" u="none" strike="noStrike" dirty="0">
                <a:solidFill>
                  <a:srgbClr val="C00000"/>
                </a:solidFill>
                <a:effectLst/>
                <a:latin typeface="-apple-system"/>
              </a:rPr>
              <a:t> 614 (2023) 244</a:t>
            </a:r>
            <a:endParaRPr lang="en-US" sz="3200" dirty="0">
              <a:solidFill>
                <a:srgbClr val="C00000"/>
              </a:solidFill>
            </a:endParaRPr>
          </a:p>
        </p:txBody>
      </p:sp>
      <p:pic>
        <p:nvPicPr>
          <p:cNvPr id="24" name="Picture 23">
            <a:extLst>
              <a:ext uri="{FF2B5EF4-FFF2-40B4-BE49-F238E27FC236}">
                <a16:creationId xmlns:a16="http://schemas.microsoft.com/office/drawing/2014/main" id="{45594FD8-A3DD-A266-8E74-84615F41F449}"/>
              </a:ext>
            </a:extLst>
          </p:cNvPr>
          <p:cNvPicPr>
            <a:picLocks noChangeAspect="1"/>
          </p:cNvPicPr>
          <p:nvPr/>
        </p:nvPicPr>
        <p:blipFill>
          <a:blip r:embed="rId6"/>
          <a:stretch>
            <a:fillRect/>
          </a:stretch>
        </p:blipFill>
        <p:spPr>
          <a:xfrm>
            <a:off x="16780105" y="9708240"/>
            <a:ext cx="6223924" cy="1183342"/>
          </a:xfrm>
          <a:prstGeom prst="rect">
            <a:avLst/>
          </a:prstGeom>
        </p:spPr>
      </p:pic>
      <p:sp>
        <p:nvSpPr>
          <p:cNvPr id="4" name="TextBox 11">
            <a:extLst>
              <a:ext uri="{FF2B5EF4-FFF2-40B4-BE49-F238E27FC236}">
                <a16:creationId xmlns:a16="http://schemas.microsoft.com/office/drawing/2014/main" id="{517A6FA5-610B-8B57-2604-344BBF74ED0D}"/>
              </a:ext>
            </a:extLst>
          </p:cNvPr>
          <p:cNvSpPr txBox="1">
            <a:spLocks noChangeArrowheads="1"/>
          </p:cNvSpPr>
          <p:nvPr/>
        </p:nvSpPr>
        <p:spPr bwMode="auto">
          <a:xfrm>
            <a:off x="4044951" y="8398667"/>
            <a:ext cx="42184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3200" dirty="0">
                <a:solidFill>
                  <a:srgbClr val="C00000"/>
                </a:solidFill>
              </a:rPr>
              <a:t>STAR </a:t>
            </a:r>
          </a:p>
          <a:p>
            <a:pPr eaLnBrk="1" hangingPunct="1"/>
            <a:r>
              <a:rPr lang="en-US" altLang="en-US" sz="3200" dirty="0">
                <a:solidFill>
                  <a:srgbClr val="C00000"/>
                </a:solidFill>
              </a:rPr>
              <a:t>Nature 548 (2017) 62</a:t>
            </a:r>
          </a:p>
        </p:txBody>
      </p:sp>
      <p:sp>
        <p:nvSpPr>
          <p:cNvPr id="5" name="TextBox 4">
            <a:extLst>
              <a:ext uri="{FF2B5EF4-FFF2-40B4-BE49-F238E27FC236}">
                <a16:creationId xmlns:a16="http://schemas.microsoft.com/office/drawing/2014/main" id="{44552BD3-2D42-849E-5642-D1DE11EFF994}"/>
              </a:ext>
            </a:extLst>
          </p:cNvPr>
          <p:cNvSpPr txBox="1"/>
          <p:nvPr/>
        </p:nvSpPr>
        <p:spPr>
          <a:xfrm>
            <a:off x="9746511" y="7633331"/>
            <a:ext cx="1734449" cy="8822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FFFF00"/>
                </a:solidFill>
                <a:effectLst/>
                <a:uFillTx/>
                <a:latin typeface="+mn-lt"/>
                <a:ea typeface="+mn-ea"/>
                <a:cs typeface="+mn-cs"/>
                <a:sym typeface="Helvetica"/>
              </a:rPr>
              <a:t>P</a:t>
            </a:r>
            <a:r>
              <a:rPr kumimoji="0" lang="en-US" sz="4400" b="0" i="0" u="none" strike="noStrike" cap="none" spc="0" normalizeH="0" baseline="-25000" dirty="0">
                <a:ln>
                  <a:noFill/>
                </a:ln>
                <a:solidFill>
                  <a:srgbClr val="FFFF00"/>
                </a:solidFill>
                <a:effectLst/>
                <a:uFillTx/>
                <a:latin typeface="Symbol" pitchFamily="2" charset="2"/>
                <a:sym typeface="Helvetica"/>
              </a:rPr>
              <a:t>L</a:t>
            </a:r>
            <a:r>
              <a:rPr kumimoji="0" lang="en-US" sz="4400" b="0" i="0" u="none" strike="noStrike" cap="none" spc="0" normalizeH="0" baseline="0" dirty="0">
                <a:ln>
                  <a:noFill/>
                </a:ln>
                <a:solidFill>
                  <a:srgbClr val="FFFF00"/>
                </a:solidFill>
                <a:effectLst/>
                <a:uFillTx/>
                <a:latin typeface="+mn-lt"/>
                <a:ea typeface="+mn-ea"/>
                <a:cs typeface="+mn-cs"/>
                <a:sym typeface="Helvetica"/>
              </a:rPr>
              <a:t>=P</a:t>
            </a:r>
            <a:r>
              <a:rPr kumimoji="0" lang="en-US" sz="4400" b="0" i="0" u="none" strike="noStrike" cap="none" spc="0" normalizeH="0" baseline="-25000" dirty="0">
                <a:ln>
                  <a:noFill/>
                </a:ln>
                <a:solidFill>
                  <a:srgbClr val="FFFF00"/>
                </a:solidFill>
                <a:effectLst/>
                <a:uFillTx/>
                <a:latin typeface="+mn-lt"/>
                <a:ea typeface="+mn-ea"/>
                <a:cs typeface="+mn-cs"/>
                <a:sym typeface="Helvetica"/>
              </a:rPr>
              <a:t>s</a:t>
            </a:r>
          </a:p>
        </p:txBody>
      </p:sp>
      <p:sp>
        <p:nvSpPr>
          <p:cNvPr id="8" name="TextBox 7">
            <a:extLst>
              <a:ext uri="{FF2B5EF4-FFF2-40B4-BE49-F238E27FC236}">
                <a16:creationId xmlns:a16="http://schemas.microsoft.com/office/drawing/2014/main" id="{3FFD2C9F-F9B7-1FCC-9386-2A34A9767FAF}"/>
              </a:ext>
            </a:extLst>
          </p:cNvPr>
          <p:cNvSpPr txBox="1"/>
          <p:nvPr/>
        </p:nvSpPr>
        <p:spPr>
          <a:xfrm>
            <a:off x="11806410" y="7633332"/>
            <a:ext cx="3686907" cy="8822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mn-lt"/>
                <a:ea typeface="+mn-ea"/>
                <a:cs typeface="+mn-cs"/>
                <a:sym typeface="Helvetica"/>
              </a:rPr>
              <a:t>(quark model)</a:t>
            </a:r>
          </a:p>
        </p:txBody>
      </p:sp>
      <p:sp>
        <p:nvSpPr>
          <p:cNvPr id="15" name="TextBox 14">
            <a:extLst>
              <a:ext uri="{FF2B5EF4-FFF2-40B4-BE49-F238E27FC236}">
                <a16:creationId xmlns:a16="http://schemas.microsoft.com/office/drawing/2014/main" id="{4FFE6A9D-EEF1-7943-EA15-ED9C57385BC5}"/>
              </a:ext>
            </a:extLst>
          </p:cNvPr>
          <p:cNvSpPr txBox="1"/>
          <p:nvPr/>
        </p:nvSpPr>
        <p:spPr>
          <a:xfrm>
            <a:off x="10097673" y="8726066"/>
            <a:ext cx="4494820" cy="112851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6000" dirty="0">
                <a:solidFill>
                  <a:schemeClr val="bg1"/>
                </a:solidFill>
                <a:latin typeface="Symbol" pitchFamily="2" charset="2"/>
                <a:ea typeface="+mn-ea"/>
                <a:cs typeface="+mn-cs"/>
              </a:rPr>
              <a:t>w </a:t>
            </a:r>
            <a:r>
              <a:rPr kumimoji="0" lang="en-US" sz="6000" b="0" i="0" u="none" strike="noStrike" cap="none" spc="0" normalizeH="0" baseline="0" dirty="0">
                <a:ln>
                  <a:noFill/>
                </a:ln>
                <a:solidFill>
                  <a:schemeClr val="bg1"/>
                </a:solidFill>
                <a:effectLst/>
                <a:uFillTx/>
                <a:latin typeface="+mn-lt"/>
                <a:ea typeface="+mn-ea"/>
                <a:cs typeface="+mn-cs"/>
                <a:sym typeface="Helvetica"/>
              </a:rPr>
              <a:t>~ 10</a:t>
            </a:r>
            <a:r>
              <a:rPr kumimoji="0" lang="en-US" sz="6000" b="0" i="0" u="none" strike="noStrike" cap="none" spc="0" normalizeH="0" baseline="30000" dirty="0">
                <a:ln>
                  <a:noFill/>
                </a:ln>
                <a:solidFill>
                  <a:schemeClr val="bg1"/>
                </a:solidFill>
                <a:effectLst/>
                <a:uFillTx/>
                <a:latin typeface="+mn-lt"/>
                <a:ea typeface="+mn-ea"/>
                <a:cs typeface="+mn-cs"/>
                <a:sym typeface="Helvetica"/>
              </a:rPr>
              <a:t>19</a:t>
            </a:r>
            <a:r>
              <a:rPr kumimoji="0" lang="en-US" sz="6000" b="0" i="0" u="none" strike="noStrike" cap="none" spc="0" normalizeH="0" baseline="0" dirty="0">
                <a:ln>
                  <a:noFill/>
                </a:ln>
                <a:solidFill>
                  <a:schemeClr val="bg1"/>
                </a:solidFill>
                <a:effectLst/>
                <a:uFillTx/>
                <a:latin typeface="+mn-lt"/>
                <a:ea typeface="+mn-ea"/>
                <a:cs typeface="+mn-cs"/>
                <a:sym typeface="Helvetica"/>
              </a:rPr>
              <a:t>  s</a:t>
            </a:r>
            <a:r>
              <a:rPr kumimoji="0" lang="en-US" sz="6000" b="0" i="0" u="none" strike="noStrike" cap="none" spc="0" normalizeH="0" baseline="30000" dirty="0">
                <a:ln>
                  <a:noFill/>
                </a:ln>
                <a:solidFill>
                  <a:schemeClr val="bg1"/>
                </a:solidFill>
                <a:effectLst/>
                <a:uFillTx/>
                <a:latin typeface="+mn-lt"/>
                <a:ea typeface="+mn-ea"/>
                <a:cs typeface="+mn-cs"/>
                <a:sym typeface="Helvetica"/>
              </a:rPr>
              <a:t>-1</a:t>
            </a:r>
            <a:r>
              <a:rPr kumimoji="0" lang="en-US" sz="6000" b="0" i="0" u="none" strike="noStrike" cap="none" spc="0" normalizeH="0" baseline="0" dirty="0">
                <a:ln>
                  <a:noFill/>
                </a:ln>
                <a:solidFill>
                  <a:schemeClr val="bg1"/>
                </a:solidFill>
                <a:effectLst/>
                <a:uFillTx/>
                <a:latin typeface="+mn-lt"/>
                <a:ea typeface="+mn-ea"/>
                <a:cs typeface="+mn-cs"/>
                <a:sym typeface="Helvetica"/>
              </a:rPr>
              <a:t> </a:t>
            </a:r>
          </a:p>
        </p:txBody>
      </p:sp>
      <p:sp>
        <p:nvSpPr>
          <p:cNvPr id="17" name="TextBox 16">
            <a:extLst>
              <a:ext uri="{FF2B5EF4-FFF2-40B4-BE49-F238E27FC236}">
                <a16:creationId xmlns:a16="http://schemas.microsoft.com/office/drawing/2014/main" id="{4E6BDBFF-5EF7-ED7D-4635-C79D6CD85E72}"/>
              </a:ext>
            </a:extLst>
          </p:cNvPr>
          <p:cNvSpPr txBox="1"/>
          <p:nvPr/>
        </p:nvSpPr>
        <p:spPr>
          <a:xfrm>
            <a:off x="9523000" y="10526048"/>
            <a:ext cx="5338000" cy="8207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FFFF00"/>
                </a:solidFill>
                <a:effectLst/>
                <a:uFillTx/>
                <a:latin typeface="+mn-lt"/>
                <a:ea typeface="+mn-ea"/>
                <a:cs typeface="+mn-cs"/>
                <a:sym typeface="Helvetica"/>
              </a:rPr>
              <a:t>The most vortical fluid!</a:t>
            </a:r>
          </a:p>
        </p:txBody>
      </p:sp>
      <p:sp>
        <p:nvSpPr>
          <p:cNvPr id="10" name="TextBox 9">
            <a:extLst>
              <a:ext uri="{FF2B5EF4-FFF2-40B4-BE49-F238E27FC236}">
                <a16:creationId xmlns:a16="http://schemas.microsoft.com/office/drawing/2014/main" id="{A0D036F3-554B-0C67-C263-1083CE87734F}"/>
              </a:ext>
            </a:extLst>
          </p:cNvPr>
          <p:cNvSpPr txBox="1"/>
          <p:nvPr/>
        </p:nvSpPr>
        <p:spPr>
          <a:xfrm>
            <a:off x="9051827" y="2020448"/>
            <a:ext cx="3348674" cy="6976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n-lt"/>
                <a:ea typeface="+mn-ea"/>
                <a:cs typeface="+mn-cs"/>
                <a:sym typeface="Helvetica"/>
              </a:rPr>
              <a:t>Single</a:t>
            </a:r>
            <a:r>
              <a:rPr kumimoji="0" lang="zh-CN" altLang="en-US" sz="3200" b="0" i="0" u="none" strike="noStrike" cap="none" spc="0" normalizeH="0" baseline="0" dirty="0">
                <a:ln>
                  <a:noFill/>
                </a:ln>
                <a:solidFill>
                  <a:schemeClr val="bg1"/>
                </a:solidFill>
                <a:effectLst/>
                <a:uFillTx/>
                <a:latin typeface="+mn-lt"/>
                <a:ea typeface="+mn-ea"/>
                <a:cs typeface="+mn-cs"/>
                <a:sym typeface="Helvetica"/>
              </a:rPr>
              <a:t> </a:t>
            </a:r>
            <a:r>
              <a:rPr kumimoji="0" lang="en-US" altLang="zh-CN" sz="3200" b="0" i="0" u="none" strike="noStrike" cap="none" spc="0" normalizeH="0" baseline="0" dirty="0">
                <a:ln>
                  <a:noFill/>
                </a:ln>
                <a:solidFill>
                  <a:schemeClr val="bg1"/>
                </a:solidFill>
                <a:effectLst/>
                <a:uFillTx/>
                <a:latin typeface="+mn-lt"/>
                <a:ea typeface="+mn-ea"/>
                <a:cs typeface="+mn-cs"/>
                <a:sym typeface="Helvetica"/>
              </a:rPr>
              <a:t>scattering:</a:t>
            </a:r>
            <a:endParaRPr kumimoji="0" lang="en-US" sz="3200" b="0" i="0" u="none" strike="noStrike" cap="none" spc="0" normalizeH="0" baseline="0" dirty="0">
              <a:ln>
                <a:noFill/>
              </a:ln>
              <a:solidFill>
                <a:schemeClr val="bg1"/>
              </a:solidFill>
              <a:effectLst/>
              <a:uFillTx/>
              <a:latin typeface="+mn-lt"/>
              <a:ea typeface="+mn-ea"/>
              <a:cs typeface="+mn-cs"/>
              <a:sym typeface="Helvetica"/>
            </a:endParaRPr>
          </a:p>
        </p:txBody>
      </p:sp>
      <p:sp>
        <p:nvSpPr>
          <p:cNvPr id="11" name="TextBox 10">
            <a:extLst>
              <a:ext uri="{FF2B5EF4-FFF2-40B4-BE49-F238E27FC236}">
                <a16:creationId xmlns:a16="http://schemas.microsoft.com/office/drawing/2014/main" id="{26FC249F-C64B-7791-92A3-BA8E5BCC847D}"/>
              </a:ext>
            </a:extLst>
          </p:cNvPr>
          <p:cNvSpPr txBox="1"/>
          <p:nvPr/>
        </p:nvSpPr>
        <p:spPr>
          <a:xfrm>
            <a:off x="8725397" y="4035069"/>
            <a:ext cx="2755563" cy="6976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chemeClr val="bg1"/>
                </a:solidFill>
              </a:rPr>
              <a:t>In equilibrium:</a:t>
            </a:r>
            <a:endParaRPr kumimoji="0" lang="en-US" sz="3200" b="0" i="0" u="none" strike="noStrike" cap="none" spc="0" normalizeH="0" baseline="0" dirty="0">
              <a:ln>
                <a:noFill/>
              </a:ln>
              <a:solidFill>
                <a:schemeClr val="bg1"/>
              </a:solidFill>
              <a:effectLst/>
              <a:uFillTx/>
              <a:latin typeface="+mn-lt"/>
              <a:ea typeface="+mn-ea"/>
              <a:cs typeface="+mn-cs"/>
              <a:sym typeface="Helvetica"/>
            </a:endParaRPr>
          </a:p>
        </p:txBody>
      </p:sp>
      <p:pic>
        <p:nvPicPr>
          <p:cNvPr id="12" name="Picture 11">
            <a:extLst>
              <a:ext uri="{FF2B5EF4-FFF2-40B4-BE49-F238E27FC236}">
                <a16:creationId xmlns:a16="http://schemas.microsoft.com/office/drawing/2014/main" id="{15BA3D7F-70BA-5D98-FFDC-D88AFCF94891}"/>
              </a:ext>
            </a:extLst>
          </p:cNvPr>
          <p:cNvPicPr>
            <a:picLocks noChangeAspect="1"/>
          </p:cNvPicPr>
          <p:nvPr/>
        </p:nvPicPr>
        <p:blipFill>
          <a:blip r:embed="rId7"/>
          <a:stretch>
            <a:fillRect/>
          </a:stretch>
        </p:blipFill>
        <p:spPr>
          <a:xfrm>
            <a:off x="8458883" y="4974918"/>
            <a:ext cx="7772400" cy="1058778"/>
          </a:xfrm>
          <a:prstGeom prst="rect">
            <a:avLst/>
          </a:prstGeom>
        </p:spPr>
      </p:pic>
      <p:sp>
        <p:nvSpPr>
          <p:cNvPr id="13" name="TextBox 12">
            <a:extLst>
              <a:ext uri="{FF2B5EF4-FFF2-40B4-BE49-F238E27FC236}">
                <a16:creationId xmlns:a16="http://schemas.microsoft.com/office/drawing/2014/main" id="{F9F61CE9-8BB1-BDF1-C285-BC641C3FC9F2}"/>
              </a:ext>
            </a:extLst>
          </p:cNvPr>
          <p:cNvSpPr txBox="1"/>
          <p:nvPr/>
        </p:nvSpPr>
        <p:spPr>
          <a:xfrm>
            <a:off x="8774346" y="6438101"/>
            <a:ext cx="7497565" cy="523220"/>
          </a:xfrm>
          <a:prstGeom prst="rect">
            <a:avLst/>
          </a:prstGeom>
          <a:noFill/>
        </p:spPr>
        <p:txBody>
          <a:bodyPr wrap="none" rtlCol="0">
            <a:spAutoFit/>
          </a:bodyPr>
          <a:lstStyle/>
          <a:p>
            <a:r>
              <a:rPr lang="en-US" sz="2800" dirty="0">
                <a:solidFill>
                  <a:srgbClr val="FFD30F"/>
                </a:solidFill>
              </a:rPr>
              <a:t>F. </a:t>
            </a:r>
            <a:r>
              <a:rPr lang="en-US" sz="2800" dirty="0" err="1">
                <a:solidFill>
                  <a:srgbClr val="FFD30F"/>
                </a:solidFill>
              </a:rPr>
              <a:t>Becattini</a:t>
            </a:r>
            <a:r>
              <a:rPr lang="en-US" sz="2800" dirty="0">
                <a:solidFill>
                  <a:srgbClr val="FFD30F"/>
                </a:solidFill>
              </a:rPr>
              <a:t> et al, </a:t>
            </a:r>
            <a:r>
              <a:rPr lang="en-US" sz="2800" dirty="0" err="1">
                <a:solidFill>
                  <a:srgbClr val="FFD30F"/>
                </a:solidFill>
              </a:rPr>
              <a:t>Annsla</a:t>
            </a:r>
            <a:r>
              <a:rPr lang="en-US" sz="2800" dirty="0">
                <a:solidFill>
                  <a:srgbClr val="FFD30F"/>
                </a:solidFill>
              </a:rPr>
              <a:t> Phys. 338, 32 (2013)</a:t>
            </a:r>
          </a:p>
        </p:txBody>
      </p:sp>
      <p:sp>
        <p:nvSpPr>
          <p:cNvPr id="14" name="Rectangle 13">
            <a:extLst>
              <a:ext uri="{FF2B5EF4-FFF2-40B4-BE49-F238E27FC236}">
                <a16:creationId xmlns:a16="http://schemas.microsoft.com/office/drawing/2014/main" id="{833CCCE8-509F-A17D-44B3-5B7218BD080C}"/>
              </a:ext>
            </a:extLst>
          </p:cNvPr>
          <p:cNvSpPr/>
          <p:nvPr/>
        </p:nvSpPr>
        <p:spPr>
          <a:xfrm>
            <a:off x="9224814" y="7374770"/>
            <a:ext cx="6351373" cy="2702593"/>
          </a:xfrm>
          <a:prstGeom prst="rect">
            <a:avLst/>
          </a:prstGeom>
          <a:noFill/>
          <a:ln w="635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Tree>
    <p:extLst>
      <p:ext uri="{BB962C8B-B14F-4D97-AF65-F5344CB8AC3E}">
        <p14:creationId xmlns:p14="http://schemas.microsoft.com/office/powerpoint/2010/main" val="2406083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E7054746-2867-24CF-AD5D-B372D93CEA68}"/>
              </a:ext>
            </a:extLst>
          </p:cNvPr>
          <p:cNvSpPr>
            <a:spLocks noGrp="1" noChangeArrowheads="1"/>
          </p:cNvSpPr>
          <p:nvPr>
            <p:ph type="title" sz="quarter"/>
          </p:nvPr>
        </p:nvSpPr>
        <p:spPr/>
        <p:txBody>
          <a:bodyPr/>
          <a:lstStyle/>
          <a:p>
            <a:r>
              <a:rPr lang="en-US" altLang="en-US" dirty="0"/>
              <a:t>Hyperon spin correlations</a:t>
            </a:r>
          </a:p>
        </p:txBody>
      </p:sp>
      <p:pic>
        <p:nvPicPr>
          <p:cNvPr id="33799" name="Picture 2">
            <a:extLst>
              <a:ext uri="{FF2B5EF4-FFF2-40B4-BE49-F238E27FC236}">
                <a16:creationId xmlns:a16="http://schemas.microsoft.com/office/drawing/2014/main" id="{23AFE745-580E-9A96-EE0E-9BF86B520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94" t="21234" r="15108" b="24106"/>
          <a:stretch>
            <a:fillRect/>
          </a:stretch>
        </p:blipFill>
        <p:spPr bwMode="auto">
          <a:xfrm>
            <a:off x="18292940" y="7146820"/>
            <a:ext cx="5609165" cy="510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0" name="Group 5">
            <a:extLst>
              <a:ext uri="{FF2B5EF4-FFF2-40B4-BE49-F238E27FC236}">
                <a16:creationId xmlns:a16="http://schemas.microsoft.com/office/drawing/2014/main" id="{783E73AB-D900-6C85-CCD9-BA9E10FBBA5D}"/>
              </a:ext>
            </a:extLst>
          </p:cNvPr>
          <p:cNvGrpSpPr>
            <a:grpSpLocks/>
          </p:cNvGrpSpPr>
          <p:nvPr/>
        </p:nvGrpSpPr>
        <p:grpSpPr bwMode="auto">
          <a:xfrm rot="9452182">
            <a:off x="19259634" y="9696475"/>
            <a:ext cx="630765" cy="876299"/>
            <a:chOff x="7654369" y="1602228"/>
            <a:chExt cx="236061" cy="328513"/>
          </a:xfrm>
        </p:grpSpPr>
        <p:sp>
          <p:nvSpPr>
            <p:cNvPr id="33809" name="AutoShape 35">
              <a:extLst>
                <a:ext uri="{FF2B5EF4-FFF2-40B4-BE49-F238E27FC236}">
                  <a16:creationId xmlns:a16="http://schemas.microsoft.com/office/drawing/2014/main" id="{F9779178-672B-A214-80F7-DFB54CA02567}"/>
                </a:ext>
              </a:extLst>
            </p:cNvPr>
            <p:cNvSpPr>
              <a:spLocks noChangeArrowheads="1"/>
            </p:cNvSpPr>
            <p:nvPr/>
          </p:nvSpPr>
          <p:spPr bwMode="auto">
            <a:xfrm rot="10800000">
              <a:off x="7654369" y="1602228"/>
              <a:ext cx="236061" cy="245009"/>
            </a:xfrm>
            <a:prstGeom prst="curvedRightArrow">
              <a:avLst>
                <a:gd name="adj1" fmla="val 19999"/>
                <a:gd name="adj2" fmla="val 39998"/>
                <a:gd name="adj3" fmla="val 33333"/>
              </a:avLst>
            </a:prstGeom>
            <a:solidFill>
              <a:srgbClr val="FF33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6400"/>
            </a:p>
          </p:txBody>
        </p:sp>
        <p:sp>
          <p:nvSpPr>
            <p:cNvPr id="33810" name="Line 34">
              <a:extLst>
                <a:ext uri="{FF2B5EF4-FFF2-40B4-BE49-F238E27FC236}">
                  <a16:creationId xmlns:a16="http://schemas.microsoft.com/office/drawing/2014/main" id="{32E13881-7725-9ACC-C5E7-01FD120FD3C8}"/>
                </a:ext>
              </a:extLst>
            </p:cNvPr>
            <p:cNvSpPr>
              <a:spLocks noChangeShapeType="1"/>
            </p:cNvSpPr>
            <p:nvPr/>
          </p:nvSpPr>
          <p:spPr bwMode="auto">
            <a:xfrm rot="10800000" flipV="1">
              <a:off x="7744896" y="1604062"/>
              <a:ext cx="0" cy="326679"/>
            </a:xfrm>
            <a:prstGeom prst="line">
              <a:avLst/>
            </a:prstGeom>
            <a:noFill/>
            <a:ln w="28575">
              <a:solidFill>
                <a:schemeClr val="bg1"/>
              </a:solidFill>
              <a:round/>
              <a:headEnd/>
              <a:tailEnd type="triangle" w="med" len="lg"/>
            </a:ln>
            <a:extLst>
              <a:ext uri="{909E8E84-426E-40DD-AFC4-6F175D3DCCD1}">
                <a14:hiddenFill xmlns:a14="http://schemas.microsoft.com/office/drawing/2010/main">
                  <a:noFill/>
                </a14:hiddenFill>
              </a:ext>
            </a:extLst>
          </p:spPr>
          <p:txBody>
            <a:bodyPr/>
            <a:lstStyle/>
            <a:p>
              <a:endParaRPr lang="en-US" sz="6400"/>
            </a:p>
          </p:txBody>
        </p:sp>
      </p:grpSp>
      <p:grpSp>
        <p:nvGrpSpPr>
          <p:cNvPr id="33801" name="Group 6">
            <a:extLst>
              <a:ext uri="{FF2B5EF4-FFF2-40B4-BE49-F238E27FC236}">
                <a16:creationId xmlns:a16="http://schemas.microsoft.com/office/drawing/2014/main" id="{1AD61011-8DDE-30B5-AE04-DC38C01208E2}"/>
              </a:ext>
            </a:extLst>
          </p:cNvPr>
          <p:cNvGrpSpPr>
            <a:grpSpLocks/>
          </p:cNvGrpSpPr>
          <p:nvPr/>
        </p:nvGrpSpPr>
        <p:grpSpPr bwMode="auto">
          <a:xfrm rot="-9317666">
            <a:off x="20237531" y="9539842"/>
            <a:ext cx="626533" cy="876301"/>
            <a:chOff x="7654369" y="1602228"/>
            <a:chExt cx="236061" cy="328513"/>
          </a:xfrm>
        </p:grpSpPr>
        <p:sp>
          <p:nvSpPr>
            <p:cNvPr id="33807" name="AutoShape 35">
              <a:extLst>
                <a:ext uri="{FF2B5EF4-FFF2-40B4-BE49-F238E27FC236}">
                  <a16:creationId xmlns:a16="http://schemas.microsoft.com/office/drawing/2014/main" id="{1CB210B1-ED2A-A88C-D995-876455CEBD71}"/>
                </a:ext>
              </a:extLst>
            </p:cNvPr>
            <p:cNvSpPr>
              <a:spLocks noChangeArrowheads="1"/>
            </p:cNvSpPr>
            <p:nvPr/>
          </p:nvSpPr>
          <p:spPr bwMode="auto">
            <a:xfrm rot="10800000">
              <a:off x="7654369" y="1602228"/>
              <a:ext cx="236061" cy="245009"/>
            </a:xfrm>
            <a:prstGeom prst="curvedRightArrow">
              <a:avLst>
                <a:gd name="adj1" fmla="val 19999"/>
                <a:gd name="adj2" fmla="val 39998"/>
                <a:gd name="adj3" fmla="val 33333"/>
              </a:avLst>
            </a:prstGeom>
            <a:solidFill>
              <a:srgbClr val="FF33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6400"/>
            </a:p>
          </p:txBody>
        </p:sp>
        <p:sp>
          <p:nvSpPr>
            <p:cNvPr id="33808" name="Line 34">
              <a:extLst>
                <a:ext uri="{FF2B5EF4-FFF2-40B4-BE49-F238E27FC236}">
                  <a16:creationId xmlns:a16="http://schemas.microsoft.com/office/drawing/2014/main" id="{0E8D700A-8D06-B7BF-9C6F-5BEED131442E}"/>
                </a:ext>
              </a:extLst>
            </p:cNvPr>
            <p:cNvSpPr>
              <a:spLocks noChangeShapeType="1"/>
            </p:cNvSpPr>
            <p:nvPr/>
          </p:nvSpPr>
          <p:spPr bwMode="auto">
            <a:xfrm rot="10800000" flipV="1">
              <a:off x="7744896" y="1604062"/>
              <a:ext cx="0" cy="326679"/>
            </a:xfrm>
            <a:prstGeom prst="line">
              <a:avLst/>
            </a:prstGeom>
            <a:noFill/>
            <a:ln w="28575">
              <a:solidFill>
                <a:schemeClr val="bg1"/>
              </a:solidFill>
              <a:round/>
              <a:headEnd/>
              <a:tailEnd type="triangle" w="med" len="lg"/>
            </a:ln>
            <a:extLst>
              <a:ext uri="{909E8E84-426E-40DD-AFC4-6F175D3DCCD1}">
                <a14:hiddenFill xmlns:a14="http://schemas.microsoft.com/office/drawing/2010/main">
                  <a:noFill/>
                </a14:hiddenFill>
              </a:ext>
            </a:extLst>
          </p:spPr>
          <p:txBody>
            <a:bodyPr/>
            <a:lstStyle/>
            <a:p>
              <a:endParaRPr lang="en-US" sz="6400"/>
            </a:p>
          </p:txBody>
        </p:sp>
      </p:grpSp>
      <p:sp>
        <p:nvSpPr>
          <p:cNvPr id="33803" name="TextBox 11">
            <a:extLst>
              <a:ext uri="{FF2B5EF4-FFF2-40B4-BE49-F238E27FC236}">
                <a16:creationId xmlns:a16="http://schemas.microsoft.com/office/drawing/2014/main" id="{EBD3342B-0D3A-F92C-4E97-D10E1EA76C93}"/>
              </a:ext>
            </a:extLst>
          </p:cNvPr>
          <p:cNvSpPr txBox="1">
            <a:spLocks noChangeArrowheads="1"/>
          </p:cNvSpPr>
          <p:nvPr/>
        </p:nvSpPr>
        <p:spPr bwMode="auto">
          <a:xfrm>
            <a:off x="18383560" y="2574654"/>
            <a:ext cx="50837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4800" dirty="0">
                <a:solidFill>
                  <a:schemeClr val="bg1"/>
                </a:solidFill>
              </a:rPr>
              <a:t>strong-field induced hyperon spin correlation</a:t>
            </a:r>
          </a:p>
        </p:txBody>
      </p:sp>
      <p:pic>
        <p:nvPicPr>
          <p:cNvPr id="5" name="Picture 4" descr="A graph of a graph with different colored lines&#10;&#10;Description automatically generated">
            <a:extLst>
              <a:ext uri="{FF2B5EF4-FFF2-40B4-BE49-F238E27FC236}">
                <a16:creationId xmlns:a16="http://schemas.microsoft.com/office/drawing/2014/main" id="{E9272D74-7BD6-447A-E619-1006F1229AF6}"/>
              </a:ext>
            </a:extLst>
          </p:cNvPr>
          <p:cNvPicPr>
            <a:picLocks noChangeAspect="1"/>
          </p:cNvPicPr>
          <p:nvPr/>
        </p:nvPicPr>
        <p:blipFill>
          <a:blip r:embed="rId4"/>
          <a:stretch>
            <a:fillRect/>
          </a:stretch>
        </p:blipFill>
        <p:spPr>
          <a:xfrm>
            <a:off x="9346363" y="2817014"/>
            <a:ext cx="8445909" cy="6998043"/>
          </a:xfrm>
          <a:prstGeom prst="rect">
            <a:avLst/>
          </a:prstGeom>
        </p:spPr>
      </p:pic>
      <p:pic>
        <p:nvPicPr>
          <p:cNvPr id="7" name="Picture 6" descr="A graph of a number of lines&#10;&#10;Description automatically generated with medium confidence">
            <a:extLst>
              <a:ext uri="{FF2B5EF4-FFF2-40B4-BE49-F238E27FC236}">
                <a16:creationId xmlns:a16="http://schemas.microsoft.com/office/drawing/2014/main" id="{B436DA83-1DD6-0F48-4534-D5FC1C554946}"/>
              </a:ext>
            </a:extLst>
          </p:cNvPr>
          <p:cNvPicPr>
            <a:picLocks noChangeAspect="1"/>
          </p:cNvPicPr>
          <p:nvPr/>
        </p:nvPicPr>
        <p:blipFill>
          <a:blip r:embed="rId5"/>
          <a:stretch>
            <a:fillRect/>
          </a:stretch>
        </p:blipFill>
        <p:spPr>
          <a:xfrm>
            <a:off x="748137" y="2847296"/>
            <a:ext cx="8372819" cy="6937477"/>
          </a:xfrm>
          <a:prstGeom prst="rect">
            <a:avLst/>
          </a:prstGeom>
        </p:spPr>
      </p:pic>
      <p:pic>
        <p:nvPicPr>
          <p:cNvPr id="9" name="Picture 8">
            <a:extLst>
              <a:ext uri="{FF2B5EF4-FFF2-40B4-BE49-F238E27FC236}">
                <a16:creationId xmlns:a16="http://schemas.microsoft.com/office/drawing/2014/main" id="{B3786745-B8B2-11C7-EC4A-89199675620F}"/>
              </a:ext>
            </a:extLst>
          </p:cNvPr>
          <p:cNvPicPr>
            <a:picLocks noChangeAspect="1"/>
          </p:cNvPicPr>
          <p:nvPr/>
        </p:nvPicPr>
        <p:blipFill>
          <a:blip r:embed="rId6"/>
          <a:stretch>
            <a:fillRect/>
          </a:stretch>
        </p:blipFill>
        <p:spPr>
          <a:xfrm>
            <a:off x="11675454" y="3896919"/>
            <a:ext cx="2647189" cy="444728"/>
          </a:xfrm>
          <a:prstGeom prst="rect">
            <a:avLst/>
          </a:prstGeom>
        </p:spPr>
      </p:pic>
      <p:pic>
        <p:nvPicPr>
          <p:cNvPr id="10" name="Picture 9">
            <a:extLst>
              <a:ext uri="{FF2B5EF4-FFF2-40B4-BE49-F238E27FC236}">
                <a16:creationId xmlns:a16="http://schemas.microsoft.com/office/drawing/2014/main" id="{369FAD2D-226F-595C-474C-6E74E18CB0DF}"/>
              </a:ext>
            </a:extLst>
          </p:cNvPr>
          <p:cNvPicPr>
            <a:picLocks noChangeAspect="1"/>
          </p:cNvPicPr>
          <p:nvPr/>
        </p:nvPicPr>
        <p:blipFill>
          <a:blip r:embed="rId7"/>
          <a:stretch>
            <a:fillRect/>
          </a:stretch>
        </p:blipFill>
        <p:spPr>
          <a:xfrm>
            <a:off x="12584758" y="7146820"/>
            <a:ext cx="3359701" cy="618184"/>
          </a:xfrm>
          <a:prstGeom prst="rect">
            <a:avLst/>
          </a:prstGeom>
        </p:spPr>
      </p:pic>
      <p:pic>
        <p:nvPicPr>
          <p:cNvPr id="11" name="Picture 10">
            <a:extLst>
              <a:ext uri="{FF2B5EF4-FFF2-40B4-BE49-F238E27FC236}">
                <a16:creationId xmlns:a16="http://schemas.microsoft.com/office/drawing/2014/main" id="{BE95370B-E594-B502-9AE3-73F7CD44F3AE}"/>
              </a:ext>
            </a:extLst>
          </p:cNvPr>
          <p:cNvPicPr>
            <a:picLocks noChangeAspect="1"/>
          </p:cNvPicPr>
          <p:nvPr/>
        </p:nvPicPr>
        <p:blipFill>
          <a:blip r:embed="rId8"/>
          <a:stretch>
            <a:fillRect/>
          </a:stretch>
        </p:blipFill>
        <p:spPr>
          <a:xfrm>
            <a:off x="4437059" y="7295069"/>
            <a:ext cx="3583269" cy="659323"/>
          </a:xfrm>
          <a:prstGeom prst="rect">
            <a:avLst/>
          </a:prstGeom>
        </p:spPr>
      </p:pic>
      <p:pic>
        <p:nvPicPr>
          <p:cNvPr id="12" name="Picture 11">
            <a:extLst>
              <a:ext uri="{FF2B5EF4-FFF2-40B4-BE49-F238E27FC236}">
                <a16:creationId xmlns:a16="http://schemas.microsoft.com/office/drawing/2014/main" id="{599F5C82-CB75-3466-0A0A-A78FC8691C5E}"/>
              </a:ext>
            </a:extLst>
          </p:cNvPr>
          <p:cNvPicPr>
            <a:picLocks noChangeAspect="1"/>
          </p:cNvPicPr>
          <p:nvPr/>
        </p:nvPicPr>
        <p:blipFill>
          <a:blip r:embed="rId9"/>
          <a:stretch>
            <a:fillRect/>
          </a:stretch>
        </p:blipFill>
        <p:spPr>
          <a:xfrm>
            <a:off x="2959329" y="3828822"/>
            <a:ext cx="2917405" cy="490125"/>
          </a:xfrm>
          <a:prstGeom prst="rect">
            <a:avLst/>
          </a:prstGeom>
        </p:spPr>
      </p:pic>
      <p:pic>
        <p:nvPicPr>
          <p:cNvPr id="2" name="Picture 1">
            <a:extLst>
              <a:ext uri="{FF2B5EF4-FFF2-40B4-BE49-F238E27FC236}">
                <a16:creationId xmlns:a16="http://schemas.microsoft.com/office/drawing/2014/main" id="{2F67F7FD-0E65-623A-11BF-93E913D1438D}"/>
              </a:ext>
            </a:extLst>
          </p:cNvPr>
          <p:cNvPicPr>
            <a:picLocks noChangeAspect="1"/>
          </p:cNvPicPr>
          <p:nvPr/>
        </p:nvPicPr>
        <p:blipFill>
          <a:blip r:embed="rId10"/>
          <a:stretch>
            <a:fillRect/>
          </a:stretch>
        </p:blipFill>
        <p:spPr>
          <a:xfrm>
            <a:off x="1825214" y="10506927"/>
            <a:ext cx="12217102" cy="1230096"/>
          </a:xfrm>
          <a:prstGeom prst="rect">
            <a:avLst/>
          </a:prstGeom>
        </p:spPr>
      </p:pic>
      <p:sp>
        <p:nvSpPr>
          <p:cNvPr id="3" name="TextBox 21">
            <a:extLst>
              <a:ext uri="{FF2B5EF4-FFF2-40B4-BE49-F238E27FC236}">
                <a16:creationId xmlns:a16="http://schemas.microsoft.com/office/drawing/2014/main" id="{AF473255-6FF9-F6E2-83C4-AA30B4F86F7B}"/>
              </a:ext>
            </a:extLst>
          </p:cNvPr>
          <p:cNvSpPr txBox="1">
            <a:spLocks noChangeArrowheads="1"/>
          </p:cNvSpPr>
          <p:nvPr/>
        </p:nvSpPr>
        <p:spPr bwMode="auto">
          <a:xfrm>
            <a:off x="9959906" y="12373791"/>
            <a:ext cx="44641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4000" dirty="0">
                <a:solidFill>
                  <a:srgbClr val="FF0000"/>
                </a:solidFill>
              </a:rPr>
              <a:t>Strong interaction</a:t>
            </a:r>
          </a:p>
        </p:txBody>
      </p:sp>
      <p:cxnSp>
        <p:nvCxnSpPr>
          <p:cNvPr id="13" name="Straight Arrow Connector 12">
            <a:extLst>
              <a:ext uri="{FF2B5EF4-FFF2-40B4-BE49-F238E27FC236}">
                <a16:creationId xmlns:a16="http://schemas.microsoft.com/office/drawing/2014/main" id="{73CDC9EB-445F-5C8A-95EE-7DE37F90086E}"/>
              </a:ext>
            </a:extLst>
          </p:cNvPr>
          <p:cNvCxnSpPr>
            <a:cxnSpLocks/>
          </p:cNvCxnSpPr>
          <p:nvPr/>
        </p:nvCxnSpPr>
        <p:spPr>
          <a:xfrm flipV="1">
            <a:off x="12584758" y="11737023"/>
            <a:ext cx="0" cy="990711"/>
          </a:xfrm>
          <a:prstGeom prst="straightConnector1">
            <a:avLst/>
          </a:prstGeom>
          <a:noFill/>
          <a:ln w="508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B9668146-56C6-910F-612A-EF69EA0041DD}"/>
              </a:ext>
            </a:extLst>
          </p:cNvPr>
          <p:cNvSpPr txBox="1"/>
          <p:nvPr/>
        </p:nvSpPr>
        <p:spPr>
          <a:xfrm>
            <a:off x="18411352" y="5319967"/>
            <a:ext cx="5609165" cy="119006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C000"/>
                </a:solidFill>
                <a:effectLst/>
                <a:uFillTx/>
                <a:latin typeface="+mn-lt"/>
                <a:ea typeface="+mn-ea"/>
                <a:cs typeface="+mn-cs"/>
                <a:sym typeface="Helvetica"/>
              </a:rPr>
              <a:t>Sheng, Wu, </a:t>
            </a:r>
            <a:r>
              <a:rPr kumimoji="0" lang="en-US" sz="3200" b="0" i="0" u="none" strike="noStrike" cap="none" spc="0" normalizeH="0" baseline="0" dirty="0" err="1">
                <a:ln>
                  <a:noFill/>
                </a:ln>
                <a:solidFill>
                  <a:srgbClr val="FFC000"/>
                </a:solidFill>
                <a:effectLst/>
                <a:uFillTx/>
                <a:latin typeface="+mn-lt"/>
                <a:ea typeface="+mn-ea"/>
                <a:cs typeface="+mn-cs"/>
                <a:sym typeface="Helvetica"/>
              </a:rPr>
              <a:t>Rischke</a:t>
            </a:r>
            <a:r>
              <a:rPr kumimoji="0" lang="en-US" sz="3200" b="0" i="0" u="none" strike="noStrike" cap="none" spc="0" normalizeH="0" baseline="0" dirty="0">
                <a:ln>
                  <a:noFill/>
                </a:ln>
                <a:solidFill>
                  <a:srgbClr val="FFC000"/>
                </a:solidFill>
                <a:effectLst/>
                <a:uFillTx/>
                <a:latin typeface="+mn-lt"/>
                <a:ea typeface="+mn-ea"/>
                <a:cs typeface="+mn-cs"/>
                <a:sym typeface="Helvetica"/>
              </a:rPr>
              <a:t>, XNW, to be published </a:t>
            </a:r>
          </a:p>
        </p:txBody>
      </p:sp>
    </p:spTree>
    <p:extLst>
      <p:ext uri="{BB962C8B-B14F-4D97-AF65-F5344CB8AC3E}">
        <p14:creationId xmlns:p14="http://schemas.microsoft.com/office/powerpoint/2010/main" val="897746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hysics goals"/>
          <p:cNvSpPr txBox="1">
            <a:spLocks noGrp="1"/>
          </p:cNvSpPr>
          <p:nvPr>
            <p:ph type="title"/>
          </p:nvPr>
        </p:nvSpPr>
        <p:spPr>
          <a:prstGeom prst="rect">
            <a:avLst/>
          </a:prstGeom>
        </p:spPr>
        <p:txBody>
          <a:bodyPr/>
          <a:lstStyle>
            <a:lvl1pPr>
              <a:defRPr sz="8800" b="0">
                <a:solidFill>
                  <a:srgbClr val="3833CD"/>
                </a:solidFill>
                <a:uFill>
                  <a:solidFill>
                    <a:srgbClr val="3833CD"/>
                  </a:solidFill>
                </a:uFill>
              </a:defRPr>
            </a:lvl1pPr>
          </a:lstStyle>
          <a:p>
            <a:pPr>
              <a:defRPr sz="6400" b="1"/>
            </a:pPr>
            <a:r>
              <a:rPr lang="en-US" sz="7200" b="0" dirty="0">
                <a:solidFill>
                  <a:schemeClr val="bg1"/>
                </a:solidFill>
              </a:rPr>
              <a:t>Mapping out the phase </a:t>
            </a:r>
            <a:r>
              <a:rPr lang="en-US" sz="7200" dirty="0">
                <a:solidFill>
                  <a:schemeClr val="bg1"/>
                </a:solidFill>
              </a:rPr>
              <a:t>and properties</a:t>
            </a:r>
            <a:r>
              <a:rPr lang="en-US" sz="7200" b="0" dirty="0">
                <a:solidFill>
                  <a:schemeClr val="bg1"/>
                </a:solidFill>
              </a:rPr>
              <a:t> of nuclear matter</a:t>
            </a:r>
            <a:endParaRPr sz="7200" b="0" dirty="0">
              <a:solidFill>
                <a:schemeClr val="bg1"/>
              </a:solidFill>
            </a:endParaRPr>
          </a:p>
        </p:txBody>
      </p:sp>
      <p:sp>
        <p:nvSpPr>
          <p:cNvPr id="3" name="TextBox 2">
            <a:extLst>
              <a:ext uri="{FF2B5EF4-FFF2-40B4-BE49-F238E27FC236}">
                <a16:creationId xmlns:a16="http://schemas.microsoft.com/office/drawing/2014/main" id="{26452341-B2F7-8E00-66DF-F70ADF405FC9}"/>
              </a:ext>
            </a:extLst>
          </p:cNvPr>
          <p:cNvSpPr txBox="1"/>
          <p:nvPr/>
        </p:nvSpPr>
        <p:spPr>
          <a:xfrm>
            <a:off x="2894583" y="2126626"/>
            <a:ext cx="18594834" cy="103618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FFFF00"/>
                </a:solidFill>
                <a:effectLst/>
                <a:uFillTx/>
                <a:latin typeface="+mn-lt"/>
                <a:ea typeface="+mn-ea"/>
                <a:cs typeface="+mn-cs"/>
                <a:sym typeface="Helvetica"/>
              </a:rPr>
              <a:t>QGP: The most perfect, most vortical and most opaque fluid</a:t>
            </a:r>
          </a:p>
        </p:txBody>
      </p:sp>
      <p:pic>
        <p:nvPicPr>
          <p:cNvPr id="4" name="Grafik 4" descr="phasediagram.jpg">
            <a:extLst>
              <a:ext uri="{FF2B5EF4-FFF2-40B4-BE49-F238E27FC236}">
                <a16:creationId xmlns:a16="http://schemas.microsoft.com/office/drawing/2014/main" id="{8868DCC1-EB25-ED5C-7513-F3922EB778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2117" y="3562233"/>
            <a:ext cx="11492610" cy="7951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70B15EC-EA15-B5A5-526B-17B54F5DEEED}"/>
              </a:ext>
            </a:extLst>
          </p:cNvPr>
          <p:cNvSpPr txBox="1"/>
          <p:nvPr/>
        </p:nvSpPr>
        <p:spPr>
          <a:xfrm>
            <a:off x="1628078" y="9848967"/>
            <a:ext cx="7337502" cy="205184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6000" dirty="0">
                <a:solidFill>
                  <a:srgbClr val="FFC000"/>
                </a:solidFill>
              </a:rPr>
              <a:t>May the STAR Continues to Shine!</a:t>
            </a:r>
            <a:endParaRPr kumimoji="0" lang="en-US" sz="6000" b="0" i="0" u="none" strike="noStrike" cap="none" spc="0" normalizeH="0" baseline="0" dirty="0">
              <a:ln>
                <a:noFill/>
              </a:ln>
              <a:solidFill>
                <a:srgbClr val="FFC000"/>
              </a:solidFill>
              <a:effectLst/>
              <a:uFillTx/>
              <a:latin typeface="+mn-lt"/>
              <a:ea typeface="+mn-ea"/>
              <a:cs typeface="+mn-cs"/>
              <a:sym typeface="Helvetica"/>
            </a:endParaRPr>
          </a:p>
        </p:txBody>
      </p:sp>
      <p:sp>
        <p:nvSpPr>
          <p:cNvPr id="6" name="AutoShape 2" descr="Image of ">
            <a:extLst>
              <a:ext uri="{FF2B5EF4-FFF2-40B4-BE49-F238E27FC236}">
                <a16:creationId xmlns:a16="http://schemas.microsoft.com/office/drawing/2014/main" id="{70AA39CF-9AF5-E873-C416-4EDCE2DD5F6F}"/>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of ">
            <a:extLst>
              <a:ext uri="{FF2B5EF4-FFF2-40B4-BE49-F238E27FC236}">
                <a16:creationId xmlns:a16="http://schemas.microsoft.com/office/drawing/2014/main" id="{DD658718-A491-9E15-EC32-0E439F8DAAD8}"/>
              </a:ext>
            </a:extLst>
          </p:cNvPr>
          <p:cNvSpPr>
            <a:spLocks noChangeAspect="1" noChangeArrowheads="1"/>
          </p:cNvSpPr>
          <p:nvPr/>
        </p:nvSpPr>
        <p:spPr bwMode="auto">
          <a:xfrm>
            <a:off x="12192000" y="6858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screenshot of a computer generated image&#10;&#10;AI-generated content may be incorrect.">
            <a:extLst>
              <a:ext uri="{FF2B5EF4-FFF2-40B4-BE49-F238E27FC236}">
                <a16:creationId xmlns:a16="http://schemas.microsoft.com/office/drawing/2014/main" id="{D0CE4235-B207-EAA3-195B-746C7FFD5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07" y="3454400"/>
            <a:ext cx="6502400" cy="6502400"/>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A45A-22D7-53DA-C369-97CB48E8BD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B8DB29-7232-2BCD-289F-A57467E57D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5771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s of matter">
            <a:extLst>
              <a:ext uri="{FF2B5EF4-FFF2-40B4-BE49-F238E27FC236}">
                <a16:creationId xmlns:a16="http://schemas.microsoft.com/office/drawing/2014/main" id="{60E6F61D-9B9D-C0A0-A76D-A3C951B8CE7F}"/>
              </a:ext>
            </a:extLst>
          </p:cNvPr>
          <p:cNvSpPr txBox="1">
            <a:spLocks/>
          </p:cNvSpPr>
          <p:nvPr/>
        </p:nvSpPr>
        <p:spPr>
          <a:xfrm>
            <a:off x="1801907" y="152400"/>
            <a:ext cx="20923622" cy="1600200"/>
          </a:xfrm>
          <a:prstGeom prst="rect">
            <a:avLst/>
          </a:prstGeom>
        </p:spPr>
        <p:txBody>
          <a:bodyPr/>
          <a:lstStyle>
            <a:lvl1pPr marL="81279" marR="81279" indent="0" algn="ctr" defTabSz="1828800" rtl="0" latinLnBrk="0">
              <a:lnSpc>
                <a:spcPct val="100000"/>
              </a:lnSpc>
              <a:spcBef>
                <a:spcPts val="0"/>
              </a:spcBef>
              <a:spcAft>
                <a:spcPts val="0"/>
              </a:spcAft>
              <a:buClrTx/>
              <a:buSzTx/>
              <a:buFontTx/>
              <a:buNone/>
              <a:tabLst/>
              <a:defRPr sz="9600" b="1" i="0" u="none" strike="noStrike" cap="none" spc="0" baseline="0">
                <a:solidFill>
                  <a:srgbClr val="FFFFFF"/>
                </a:solidFill>
                <a:uFill>
                  <a:solidFill>
                    <a:srgbClr val="434ED6"/>
                  </a:solidFill>
                </a:uFill>
                <a:latin typeface="+mn-lt"/>
                <a:ea typeface="+mn-ea"/>
                <a:cs typeface="+mn-cs"/>
                <a:sym typeface="Helvetica"/>
              </a:defRPr>
            </a:lvl1pPr>
            <a:lvl2pPr marL="81279" marR="81279" indent="2286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2pPr>
            <a:lvl3pPr marL="81279" marR="81279" indent="4572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3pPr>
            <a:lvl4pPr marL="81279" marR="81279" indent="6858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4pPr>
            <a:lvl5pPr marL="81279" marR="81279" indent="9144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5pPr>
            <a:lvl6pPr marL="81279" marR="81279" indent="11430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6pPr>
            <a:lvl7pPr marL="81279" marR="81279" indent="13716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7pPr>
            <a:lvl8pPr marL="81279" marR="81279" indent="1600199"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8pPr>
            <a:lvl9pPr marL="81279" marR="81279" indent="1828800" algn="ctr" defTabSz="1828800" rtl="0" latinLnBrk="0">
              <a:lnSpc>
                <a:spcPct val="100000"/>
              </a:lnSpc>
              <a:spcBef>
                <a:spcPts val="0"/>
              </a:spcBef>
              <a:spcAft>
                <a:spcPts val="0"/>
              </a:spcAft>
              <a:buClrTx/>
              <a:buSzTx/>
              <a:buFontTx/>
              <a:buNone/>
              <a:tabLst/>
              <a:defRPr sz="6400" b="1" i="0" u="none" strike="noStrike" cap="none" spc="0" baseline="0">
                <a:solidFill>
                  <a:srgbClr val="434ED6"/>
                </a:solidFill>
                <a:uFill>
                  <a:solidFill>
                    <a:srgbClr val="434ED6"/>
                  </a:solidFill>
                </a:uFill>
                <a:latin typeface="+mn-lt"/>
                <a:ea typeface="+mn-ea"/>
                <a:cs typeface="+mn-cs"/>
                <a:sym typeface="Helvetica"/>
              </a:defRPr>
            </a:lvl9pPr>
          </a:lstStyle>
          <a:p>
            <a:pPr hangingPunct="1"/>
            <a:r>
              <a:rPr lang="en-US" sz="8000" dirty="0"/>
              <a:t>Hagedorn limiting temperature</a:t>
            </a:r>
          </a:p>
        </p:txBody>
      </p:sp>
      <p:sp>
        <p:nvSpPr>
          <p:cNvPr id="3" name="TextBox 2">
            <a:extLst>
              <a:ext uri="{FF2B5EF4-FFF2-40B4-BE49-F238E27FC236}">
                <a16:creationId xmlns:a16="http://schemas.microsoft.com/office/drawing/2014/main" id="{7ADA6D1D-8616-D63B-EB8D-2859B16092B3}"/>
              </a:ext>
            </a:extLst>
          </p:cNvPr>
          <p:cNvSpPr txBox="1"/>
          <p:nvPr/>
        </p:nvSpPr>
        <p:spPr>
          <a:xfrm>
            <a:off x="1381347" y="1975263"/>
            <a:ext cx="21621304" cy="94384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bg1"/>
                </a:solidFill>
                <a:effectLst/>
                <a:uFillTx/>
                <a:latin typeface="+mn-lt"/>
                <a:ea typeface="+mn-ea"/>
                <a:cs typeface="+mn-cs"/>
                <a:sym typeface="Helvetica"/>
              </a:rPr>
              <a:t>Increasing number of hadron production (and decays) in high-energy collisions</a:t>
            </a:r>
          </a:p>
        </p:txBody>
      </p:sp>
      <p:sp>
        <p:nvSpPr>
          <p:cNvPr id="4" name="TextBox 3">
            <a:extLst>
              <a:ext uri="{FF2B5EF4-FFF2-40B4-BE49-F238E27FC236}">
                <a16:creationId xmlns:a16="http://schemas.microsoft.com/office/drawing/2014/main" id="{F591254C-F509-44D2-2610-714C0722100C}"/>
              </a:ext>
            </a:extLst>
          </p:cNvPr>
          <p:cNvSpPr txBox="1"/>
          <p:nvPr/>
        </p:nvSpPr>
        <p:spPr>
          <a:xfrm>
            <a:off x="4569418" y="3596453"/>
            <a:ext cx="12133622" cy="94384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bg1"/>
                </a:solidFill>
                <a:effectLst/>
                <a:uFillTx/>
                <a:latin typeface="+mn-lt"/>
                <a:ea typeface="+mn-ea"/>
                <a:cs typeface="+mn-cs"/>
                <a:sym typeface="Helvetica"/>
              </a:rPr>
              <a:t>Hagedorn statistic boost trap model (1968):</a:t>
            </a:r>
          </a:p>
        </p:txBody>
      </p:sp>
      <p:pic>
        <p:nvPicPr>
          <p:cNvPr id="5" name="Picture 4">
            <a:extLst>
              <a:ext uri="{FF2B5EF4-FFF2-40B4-BE49-F238E27FC236}">
                <a16:creationId xmlns:a16="http://schemas.microsoft.com/office/drawing/2014/main" id="{55E5D472-570E-964A-ED6E-98664116DA6E}"/>
              </a:ext>
            </a:extLst>
          </p:cNvPr>
          <p:cNvPicPr>
            <a:picLocks noChangeAspect="1"/>
          </p:cNvPicPr>
          <p:nvPr/>
        </p:nvPicPr>
        <p:blipFill>
          <a:blip r:embed="rId3"/>
          <a:stretch>
            <a:fillRect/>
          </a:stretch>
        </p:blipFill>
        <p:spPr>
          <a:xfrm>
            <a:off x="4569418" y="4932193"/>
            <a:ext cx="19412388" cy="1682512"/>
          </a:xfrm>
          <a:prstGeom prst="rect">
            <a:avLst/>
          </a:prstGeom>
        </p:spPr>
      </p:pic>
      <p:pic>
        <p:nvPicPr>
          <p:cNvPr id="7" name="Picture 6">
            <a:extLst>
              <a:ext uri="{FF2B5EF4-FFF2-40B4-BE49-F238E27FC236}">
                <a16:creationId xmlns:a16="http://schemas.microsoft.com/office/drawing/2014/main" id="{E4EB99AA-916D-E168-2844-C9358BC4F589}"/>
              </a:ext>
            </a:extLst>
          </p:cNvPr>
          <p:cNvPicPr>
            <a:picLocks noChangeAspect="1"/>
          </p:cNvPicPr>
          <p:nvPr/>
        </p:nvPicPr>
        <p:blipFill>
          <a:blip r:embed="rId4"/>
          <a:stretch>
            <a:fillRect/>
          </a:stretch>
        </p:blipFill>
        <p:spPr>
          <a:xfrm>
            <a:off x="10687379" y="7739230"/>
            <a:ext cx="8456197" cy="837826"/>
          </a:xfrm>
          <a:prstGeom prst="rect">
            <a:avLst/>
          </a:prstGeom>
        </p:spPr>
      </p:pic>
      <p:sp>
        <p:nvSpPr>
          <p:cNvPr id="10" name="TextBox 9">
            <a:extLst>
              <a:ext uri="{FF2B5EF4-FFF2-40B4-BE49-F238E27FC236}">
                <a16:creationId xmlns:a16="http://schemas.microsoft.com/office/drawing/2014/main" id="{339A1633-06EA-BD3C-6952-C190A7E0EF05}"/>
              </a:ext>
            </a:extLst>
          </p:cNvPr>
          <p:cNvSpPr txBox="1"/>
          <p:nvPr/>
        </p:nvSpPr>
        <p:spPr>
          <a:xfrm>
            <a:off x="4569418" y="7812639"/>
            <a:ext cx="4621458" cy="8822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mn-lt"/>
                <a:ea typeface="+mn-ea"/>
                <a:cs typeface="+mn-cs"/>
                <a:sym typeface="Helvetica"/>
              </a:rPr>
              <a:t>With the solution:</a:t>
            </a:r>
            <a:r>
              <a:rPr kumimoji="0" lang="en-US" sz="2400" b="0" i="0" u="none" strike="noStrike" cap="none" spc="0" normalizeH="0" baseline="0" dirty="0">
                <a:ln>
                  <a:noFill/>
                </a:ln>
                <a:solidFill>
                  <a:srgbClr val="000000"/>
                </a:solidFill>
                <a:effectLst/>
                <a:uFillTx/>
                <a:latin typeface="+mn-lt"/>
                <a:ea typeface="+mn-ea"/>
                <a:cs typeface="+mn-cs"/>
                <a:sym typeface="Helvetica"/>
              </a:rPr>
              <a:t> </a:t>
            </a:r>
          </a:p>
        </p:txBody>
      </p:sp>
      <p:sp>
        <p:nvSpPr>
          <p:cNvPr id="11" name="TextBox 10">
            <a:extLst>
              <a:ext uri="{FF2B5EF4-FFF2-40B4-BE49-F238E27FC236}">
                <a16:creationId xmlns:a16="http://schemas.microsoft.com/office/drawing/2014/main" id="{EC7CEF2B-CF27-BECA-CF10-E70E8F47668F}"/>
              </a:ext>
            </a:extLst>
          </p:cNvPr>
          <p:cNvSpPr txBox="1"/>
          <p:nvPr/>
        </p:nvSpPr>
        <p:spPr>
          <a:xfrm>
            <a:off x="2311688" y="9482497"/>
            <a:ext cx="16751381" cy="8207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000" dirty="0">
                <a:solidFill>
                  <a:schemeClr val="bg1"/>
                </a:solidFill>
              </a:rPr>
              <a:t>Partition function of the Hagedorn (hadron) resonance gas (HRG) model:</a:t>
            </a:r>
            <a:endParaRPr kumimoji="0" lang="en-US" sz="4000" b="0" i="0" u="none" strike="noStrike" cap="none" spc="0" normalizeH="0" baseline="0" dirty="0">
              <a:ln>
                <a:noFill/>
              </a:ln>
              <a:solidFill>
                <a:schemeClr val="bg1"/>
              </a:solidFill>
              <a:effectLst/>
              <a:uFillTx/>
              <a:latin typeface="+mn-lt"/>
              <a:ea typeface="+mn-ea"/>
              <a:cs typeface="+mn-cs"/>
              <a:sym typeface="Helvetica"/>
            </a:endParaRPr>
          </a:p>
        </p:txBody>
      </p:sp>
      <p:pic>
        <p:nvPicPr>
          <p:cNvPr id="16" name="Picture 15">
            <a:extLst>
              <a:ext uri="{FF2B5EF4-FFF2-40B4-BE49-F238E27FC236}">
                <a16:creationId xmlns:a16="http://schemas.microsoft.com/office/drawing/2014/main" id="{D60B6B56-3D02-D5F0-4600-DFF6D24EC04C}"/>
              </a:ext>
            </a:extLst>
          </p:cNvPr>
          <p:cNvPicPr>
            <a:picLocks noChangeAspect="1"/>
          </p:cNvPicPr>
          <p:nvPr/>
        </p:nvPicPr>
        <p:blipFill>
          <a:blip r:embed="rId5"/>
          <a:stretch>
            <a:fillRect/>
          </a:stretch>
        </p:blipFill>
        <p:spPr>
          <a:xfrm>
            <a:off x="2015267" y="10930433"/>
            <a:ext cx="21621304" cy="1311610"/>
          </a:xfrm>
          <a:prstGeom prst="rect">
            <a:avLst/>
          </a:prstGeom>
        </p:spPr>
      </p:pic>
      <p:pic>
        <p:nvPicPr>
          <p:cNvPr id="18" name="Picture 17" descr="A close-up of a person&#10;&#10;Description automatically generated">
            <a:extLst>
              <a:ext uri="{FF2B5EF4-FFF2-40B4-BE49-F238E27FC236}">
                <a16:creationId xmlns:a16="http://schemas.microsoft.com/office/drawing/2014/main" id="{856004C0-9C87-A965-5610-2E7ED66F90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96" y="3027678"/>
            <a:ext cx="3240751" cy="4239982"/>
          </a:xfrm>
          <a:prstGeom prst="rect">
            <a:avLst/>
          </a:prstGeom>
        </p:spPr>
      </p:pic>
    </p:spTree>
    <p:extLst>
      <p:ext uri="{BB962C8B-B14F-4D97-AF65-F5344CB8AC3E}">
        <p14:creationId xmlns:p14="http://schemas.microsoft.com/office/powerpoint/2010/main" val="164568519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07212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6"/>
          <p:cNvSpPr>
            <a:spLocks noGrp="1" noChangeArrowheads="1"/>
          </p:cNvSpPr>
          <p:nvPr>
            <p:ph type="title"/>
          </p:nvPr>
        </p:nvSpPr>
        <p:spPr>
          <a:xfrm>
            <a:off x="3048005" y="16257"/>
            <a:ext cx="18287998" cy="1682994"/>
          </a:xfrm>
          <a:ln/>
        </p:spPr>
        <p:txBody>
          <a:bodyPr vert="horz" lIns="182880" tIns="91440" rIns="264160" bIns="91440" rtlCol="0" anchor="ctr">
            <a:normAutofit/>
          </a:bodyPr>
          <a:lstStyle/>
          <a:p>
            <a:r>
              <a:rPr lang="en-US" dirty="0"/>
              <a:t>Parton propagation in QCD medium</a:t>
            </a:r>
          </a:p>
        </p:txBody>
      </p:sp>
      <p:pic>
        <p:nvPicPr>
          <p:cNvPr id="37" name="Picture 36">
            <a:extLst>
              <a:ext uri="{FF2B5EF4-FFF2-40B4-BE49-F238E27FC236}">
                <a16:creationId xmlns:a16="http://schemas.microsoft.com/office/drawing/2014/main" id="{8CBA9FCC-EDDB-1A46-BAAB-0DCE7691B093}"/>
              </a:ext>
            </a:extLst>
          </p:cNvPr>
          <p:cNvPicPr>
            <a:picLocks noChangeAspect="1"/>
          </p:cNvPicPr>
          <p:nvPr/>
        </p:nvPicPr>
        <p:blipFill>
          <a:blip r:embed="rId3"/>
          <a:stretch>
            <a:fillRect/>
          </a:stretch>
        </p:blipFill>
        <p:spPr>
          <a:xfrm>
            <a:off x="12606197" y="10514945"/>
            <a:ext cx="10807552" cy="1306012"/>
          </a:xfrm>
          <a:prstGeom prst="rect">
            <a:avLst/>
          </a:prstGeom>
        </p:spPr>
      </p:pic>
      <p:sp>
        <p:nvSpPr>
          <p:cNvPr id="43" name="Rectangle 42">
            <a:extLst>
              <a:ext uri="{FF2B5EF4-FFF2-40B4-BE49-F238E27FC236}">
                <a16:creationId xmlns:a16="http://schemas.microsoft.com/office/drawing/2014/main" id="{223A435E-60A8-0A42-B852-31AF70A487EB}"/>
              </a:ext>
            </a:extLst>
          </p:cNvPr>
          <p:cNvSpPr/>
          <p:nvPr/>
        </p:nvSpPr>
        <p:spPr>
          <a:xfrm>
            <a:off x="14485285" y="12308717"/>
            <a:ext cx="7471510" cy="707886"/>
          </a:xfrm>
          <a:prstGeom prst="rect">
            <a:avLst/>
          </a:prstGeom>
        </p:spPr>
        <p:txBody>
          <a:bodyPr wrap="square">
            <a:spAutoFit/>
          </a:bodyPr>
          <a:lstStyle/>
          <a:p>
            <a:pPr>
              <a:spcBef>
                <a:spcPct val="0"/>
              </a:spcBef>
            </a:pPr>
            <a:r>
              <a:rPr lang="en-US" altLang="en-US" sz="4000" dirty="0">
                <a:solidFill>
                  <a:srgbClr val="FFFF00"/>
                </a:solidFill>
              </a:rPr>
              <a:t>Gluon formation time</a:t>
            </a:r>
          </a:p>
        </p:txBody>
      </p:sp>
      <p:pic>
        <p:nvPicPr>
          <p:cNvPr id="44" name="Picture 43">
            <a:extLst>
              <a:ext uri="{FF2B5EF4-FFF2-40B4-BE49-F238E27FC236}">
                <a16:creationId xmlns:a16="http://schemas.microsoft.com/office/drawing/2014/main" id="{EBD0F775-51DF-F549-95A0-6BF638D3B948}"/>
              </a:ext>
            </a:extLst>
          </p:cNvPr>
          <p:cNvPicPr>
            <a:picLocks noChangeAspect="1"/>
          </p:cNvPicPr>
          <p:nvPr/>
        </p:nvPicPr>
        <p:blipFill>
          <a:blip r:embed="rId4"/>
          <a:stretch>
            <a:fillRect/>
          </a:stretch>
        </p:blipFill>
        <p:spPr>
          <a:xfrm>
            <a:off x="20239407" y="12308717"/>
            <a:ext cx="1604356" cy="662668"/>
          </a:xfrm>
          <a:prstGeom prst="rect">
            <a:avLst/>
          </a:prstGeom>
        </p:spPr>
      </p:pic>
      <p:pic>
        <p:nvPicPr>
          <p:cNvPr id="47" name="Picture 46">
            <a:extLst>
              <a:ext uri="{FF2B5EF4-FFF2-40B4-BE49-F238E27FC236}">
                <a16:creationId xmlns:a16="http://schemas.microsoft.com/office/drawing/2014/main" id="{A2E861EA-C83C-A347-A8E8-22B7815ED17B}"/>
              </a:ext>
            </a:extLst>
          </p:cNvPr>
          <p:cNvPicPr>
            <a:picLocks noChangeAspect="1"/>
          </p:cNvPicPr>
          <p:nvPr/>
        </p:nvPicPr>
        <p:blipFill>
          <a:blip r:embed="rId5"/>
          <a:stretch>
            <a:fillRect/>
          </a:stretch>
        </p:blipFill>
        <p:spPr>
          <a:xfrm>
            <a:off x="12980526" y="12402119"/>
            <a:ext cx="696790" cy="584404"/>
          </a:xfrm>
          <a:prstGeom prst="rect">
            <a:avLst/>
          </a:prstGeom>
        </p:spPr>
      </p:pic>
      <p:sp>
        <p:nvSpPr>
          <p:cNvPr id="194" name="Rectangle 23">
            <a:extLst>
              <a:ext uri="{FF2B5EF4-FFF2-40B4-BE49-F238E27FC236}">
                <a16:creationId xmlns:a16="http://schemas.microsoft.com/office/drawing/2014/main" id="{1754A4CE-29CE-4C4C-8552-32747B289F7C}"/>
              </a:ext>
            </a:extLst>
          </p:cNvPr>
          <p:cNvSpPr>
            <a:spLocks noChangeArrowheads="1"/>
          </p:cNvSpPr>
          <p:nvPr/>
        </p:nvSpPr>
        <p:spPr bwMode="auto">
          <a:xfrm>
            <a:off x="20289519" y="5733029"/>
            <a:ext cx="32015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Times New Roman" panose="02020603050405020304" pitchFamily="18" charset="0"/>
              <a:buChar char="•"/>
              <a:defRPr sz="3200">
                <a:solidFill>
                  <a:schemeClr val="tx1"/>
                </a:solidFill>
                <a:latin typeface="Times New Roman" panose="02020603050405020304" pitchFamily="18" charset="0"/>
                <a:ea typeface="华文宋体" panose="02010600040101010101" pitchFamily="2" charset="-122"/>
                <a:sym typeface="Times New Roman" panose="02020603050405020304" pitchFamily="18" charset="0"/>
              </a:defRPr>
            </a:lvl1pPr>
            <a:lvl2pPr marL="742950" indent="-285750">
              <a:spcBef>
                <a:spcPts val="600"/>
              </a:spcBef>
              <a:buSzPct val="100000"/>
              <a:buFont typeface="Times New Roman" panose="02020603050405020304" pitchFamily="18" charset="0"/>
              <a:buChar char="–"/>
              <a:defRPr sz="2800">
                <a:solidFill>
                  <a:schemeClr val="tx1"/>
                </a:solidFill>
                <a:latin typeface="Times New Roman" panose="02020603050405020304" pitchFamily="18" charset="0"/>
                <a:ea typeface="华文宋体" panose="02010600040101010101" pitchFamily="2" charset="-122"/>
                <a:sym typeface="Times New Roman" panose="02020603050405020304" pitchFamily="18" charset="0"/>
              </a:defRPr>
            </a:lvl2pPr>
            <a:lvl3pPr marL="1143000" indent="-228600">
              <a:spcBef>
                <a:spcPts val="500"/>
              </a:spcBef>
              <a:buSzPct val="100000"/>
              <a:buFont typeface="Times New Roman" panose="02020603050405020304" pitchFamily="18" charset="0"/>
              <a:buChar char="•"/>
              <a:defRPr sz="2400">
                <a:solidFill>
                  <a:schemeClr val="tx1"/>
                </a:solidFill>
                <a:latin typeface="Times New Roman" panose="02020603050405020304" pitchFamily="18" charset="0"/>
                <a:ea typeface="华文宋体" panose="02010600040101010101" pitchFamily="2" charset="-122"/>
                <a:sym typeface="Times New Roman" panose="02020603050405020304" pitchFamily="18" charset="0"/>
              </a:defRPr>
            </a:lvl3pPr>
            <a:lvl4pPr marL="1600200" indent="-228600">
              <a:spcBef>
                <a:spcPts val="500"/>
              </a:spcBef>
              <a:buSzPct val="100000"/>
              <a:buFont typeface="Times New Roman" panose="02020603050405020304" pitchFamily="18" charset="0"/>
              <a:buChar char="–"/>
              <a:defRPr sz="2000">
                <a:solidFill>
                  <a:schemeClr val="tx1"/>
                </a:solidFill>
                <a:latin typeface="Times New Roman" panose="02020603050405020304" pitchFamily="18" charset="0"/>
                <a:ea typeface="华文宋体" panose="02010600040101010101" pitchFamily="2" charset="-122"/>
                <a:sym typeface="Times New Roman" panose="02020603050405020304" pitchFamily="18" charset="0"/>
              </a:defRPr>
            </a:lvl4pPr>
            <a:lvl5pPr marL="2057400" indent="-228600">
              <a:spcBef>
                <a:spcPts val="500"/>
              </a:spcBef>
              <a:buSzPct val="100000"/>
              <a:buFont typeface="Times New Roman" panose="02020603050405020304" pitchFamily="18" charset="0"/>
              <a:buChar char="»"/>
              <a:defRPr sz="2000">
                <a:solidFill>
                  <a:schemeClr val="tx1"/>
                </a:solidFill>
                <a:latin typeface="Times New Roman" panose="02020603050405020304" pitchFamily="18" charset="0"/>
                <a:ea typeface="华文宋体" panose="02010600040101010101" pitchFamily="2" charset="-122"/>
                <a:sym typeface="Times New Roman" panose="02020603050405020304" pitchFamily="18" charset="0"/>
              </a:defRPr>
            </a:lvl5pPr>
            <a:lvl6pPr marL="2514600" indent="-228600" eaLnBrk="0" fontAlgn="base" hangingPunct="0">
              <a:spcBef>
                <a:spcPts val="500"/>
              </a:spcBef>
              <a:spcAft>
                <a:spcPct val="0"/>
              </a:spcAft>
              <a:buSzPct val="100000"/>
              <a:buFont typeface="Times New Roman" panose="02020603050405020304" pitchFamily="18" charset="0"/>
              <a:buChar char="»"/>
              <a:defRPr sz="2000">
                <a:solidFill>
                  <a:schemeClr val="tx1"/>
                </a:solidFill>
                <a:latin typeface="Times New Roman" panose="02020603050405020304" pitchFamily="18" charset="0"/>
                <a:ea typeface="华文宋体" panose="02010600040101010101" pitchFamily="2" charset="-122"/>
                <a:sym typeface="Times New Roman" panose="02020603050405020304" pitchFamily="18" charset="0"/>
              </a:defRPr>
            </a:lvl6pPr>
            <a:lvl7pPr marL="2971800" indent="-228600" eaLnBrk="0" fontAlgn="base" hangingPunct="0">
              <a:spcBef>
                <a:spcPts val="500"/>
              </a:spcBef>
              <a:spcAft>
                <a:spcPct val="0"/>
              </a:spcAft>
              <a:buSzPct val="100000"/>
              <a:buFont typeface="Times New Roman" panose="02020603050405020304" pitchFamily="18" charset="0"/>
              <a:buChar char="»"/>
              <a:defRPr sz="2000">
                <a:solidFill>
                  <a:schemeClr val="tx1"/>
                </a:solidFill>
                <a:latin typeface="Times New Roman" panose="02020603050405020304" pitchFamily="18" charset="0"/>
                <a:ea typeface="华文宋体" panose="02010600040101010101" pitchFamily="2" charset="-122"/>
                <a:sym typeface="Times New Roman" panose="02020603050405020304" pitchFamily="18" charset="0"/>
              </a:defRPr>
            </a:lvl7pPr>
            <a:lvl8pPr marL="3429000" indent="-228600" eaLnBrk="0" fontAlgn="base" hangingPunct="0">
              <a:spcBef>
                <a:spcPts val="500"/>
              </a:spcBef>
              <a:spcAft>
                <a:spcPct val="0"/>
              </a:spcAft>
              <a:buSzPct val="100000"/>
              <a:buFont typeface="Times New Roman" panose="02020603050405020304" pitchFamily="18" charset="0"/>
              <a:buChar char="»"/>
              <a:defRPr sz="2000">
                <a:solidFill>
                  <a:schemeClr val="tx1"/>
                </a:solidFill>
                <a:latin typeface="Times New Roman" panose="02020603050405020304" pitchFamily="18" charset="0"/>
                <a:ea typeface="华文宋体" panose="02010600040101010101" pitchFamily="2" charset="-122"/>
                <a:sym typeface="Times New Roman" panose="02020603050405020304" pitchFamily="18" charset="0"/>
              </a:defRPr>
            </a:lvl8pPr>
            <a:lvl9pPr marL="3886200" indent="-228600" eaLnBrk="0" fontAlgn="base" hangingPunct="0">
              <a:spcBef>
                <a:spcPts val="500"/>
              </a:spcBef>
              <a:spcAft>
                <a:spcPct val="0"/>
              </a:spcAft>
              <a:buSzPct val="100000"/>
              <a:buFont typeface="Times New Roman" panose="02020603050405020304" pitchFamily="18" charset="0"/>
              <a:buChar char="»"/>
              <a:defRPr sz="2000">
                <a:solidFill>
                  <a:schemeClr val="tx1"/>
                </a:solidFill>
                <a:latin typeface="Times New Roman" panose="02020603050405020304" pitchFamily="18" charset="0"/>
                <a:ea typeface="华文宋体" panose="02010600040101010101" pitchFamily="2" charset="-122"/>
                <a:sym typeface="Times New Roman" panose="02020603050405020304" pitchFamily="18" charset="0"/>
              </a:defRPr>
            </a:lvl9pPr>
          </a:lstStyle>
          <a:p>
            <a:pPr hangingPunct="1">
              <a:spcBef>
                <a:spcPct val="0"/>
              </a:spcBef>
              <a:buSzTx/>
              <a:buNone/>
            </a:pPr>
            <a:r>
              <a:rPr lang="en-US" altLang="en-US" sz="2800" dirty="0">
                <a:solidFill>
                  <a:srgbClr val="FFC000"/>
                </a:solidFill>
                <a:latin typeface="Arial" panose="020B0604020202020204" pitchFamily="34" charset="0"/>
              </a:rPr>
              <a:t>Y Zhang &amp; XNW </a:t>
            </a:r>
            <a:r>
              <a:rPr lang="en-US" sz="1600" b="0" i="0" u="none" strike="noStrike" dirty="0">
                <a:effectLst/>
                <a:latin typeface="-apple-system"/>
              </a:rPr>
              <a:t> </a:t>
            </a:r>
          </a:p>
          <a:p>
            <a:pPr hangingPunct="1">
              <a:spcBef>
                <a:spcPct val="0"/>
              </a:spcBef>
              <a:buSzTx/>
              <a:buNone/>
            </a:pPr>
            <a:r>
              <a:rPr lang="en-US" b="0" i="0" u="none" strike="noStrike" dirty="0" err="1">
                <a:solidFill>
                  <a:srgbClr val="FFC000"/>
                </a:solidFill>
                <a:effectLst/>
                <a:latin typeface="-apple-system"/>
              </a:rPr>
              <a:t>arXiv</a:t>
            </a:r>
            <a:r>
              <a:rPr lang="en-US" b="0" i="0" u="none" strike="noStrike" dirty="0">
                <a:solidFill>
                  <a:srgbClr val="FFC000"/>
                </a:solidFill>
                <a:effectLst/>
                <a:latin typeface="-apple-system"/>
              </a:rPr>
              <a:t>: 2104.04520</a:t>
            </a:r>
          </a:p>
        </p:txBody>
      </p:sp>
      <p:sp>
        <p:nvSpPr>
          <p:cNvPr id="8" name="TextBox 7">
            <a:extLst>
              <a:ext uri="{FF2B5EF4-FFF2-40B4-BE49-F238E27FC236}">
                <a16:creationId xmlns:a16="http://schemas.microsoft.com/office/drawing/2014/main" id="{8C8D2F69-D6DF-7528-9883-EF2F38C5273D}"/>
              </a:ext>
            </a:extLst>
          </p:cNvPr>
          <p:cNvSpPr txBox="1"/>
          <p:nvPr/>
        </p:nvSpPr>
        <p:spPr>
          <a:xfrm>
            <a:off x="4094481" y="1888187"/>
            <a:ext cx="6222857" cy="8207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FFFF00"/>
                </a:solidFill>
                <a:effectLst/>
                <a:uFillTx/>
                <a:latin typeface="+mn-lt"/>
                <a:ea typeface="+mn-ea"/>
                <a:cs typeface="+mn-cs"/>
                <a:sym typeface="Helvetica"/>
              </a:rPr>
              <a:t>Elastic </a:t>
            </a:r>
            <a:r>
              <a:rPr kumimoji="0" lang="en-US" sz="4000" b="0" i="0" u="none" strike="noStrike" cap="none" spc="0" normalizeH="0" baseline="0" dirty="0" err="1">
                <a:ln>
                  <a:noFill/>
                </a:ln>
                <a:solidFill>
                  <a:srgbClr val="FFFF00"/>
                </a:solidFill>
                <a:effectLst/>
                <a:uFillTx/>
                <a:latin typeface="+mn-lt"/>
                <a:ea typeface="+mn-ea"/>
                <a:cs typeface="+mn-cs"/>
                <a:sym typeface="Helvetica"/>
              </a:rPr>
              <a:t>parton</a:t>
            </a:r>
            <a:r>
              <a:rPr kumimoji="0" lang="en-US" sz="4000" b="0" i="0" u="none" strike="noStrike" cap="none" spc="0" normalizeH="0" baseline="0" dirty="0">
                <a:ln>
                  <a:noFill/>
                </a:ln>
                <a:solidFill>
                  <a:srgbClr val="FFFF00"/>
                </a:solidFill>
                <a:effectLst/>
                <a:uFillTx/>
                <a:latin typeface="+mn-lt"/>
                <a:ea typeface="+mn-ea"/>
                <a:cs typeface="+mn-cs"/>
                <a:sym typeface="Helvetica"/>
              </a:rPr>
              <a:t> energy loss:</a:t>
            </a:r>
          </a:p>
        </p:txBody>
      </p:sp>
      <p:sp>
        <p:nvSpPr>
          <p:cNvPr id="11" name="TextBox 10">
            <a:extLst>
              <a:ext uri="{FF2B5EF4-FFF2-40B4-BE49-F238E27FC236}">
                <a16:creationId xmlns:a16="http://schemas.microsoft.com/office/drawing/2014/main" id="{CDD6A5B6-448E-3E6D-91AC-342F1E36D752}"/>
              </a:ext>
            </a:extLst>
          </p:cNvPr>
          <p:cNvSpPr txBox="1"/>
          <p:nvPr/>
        </p:nvSpPr>
        <p:spPr>
          <a:xfrm>
            <a:off x="4191607" y="3458110"/>
            <a:ext cx="4964501" cy="168251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err="1">
                <a:ln>
                  <a:noFill/>
                </a:ln>
                <a:solidFill>
                  <a:srgbClr val="FFFF00"/>
                </a:solidFill>
                <a:effectLst/>
                <a:uFillTx/>
                <a:latin typeface="+mn-lt"/>
                <a:ea typeface="+mn-ea"/>
                <a:cs typeface="+mn-cs"/>
                <a:sym typeface="Helvetica"/>
              </a:rPr>
              <a:t>Bjorken</a:t>
            </a:r>
            <a:r>
              <a:rPr kumimoji="0" lang="en-US" sz="3200" b="0" i="0" u="none" strike="noStrike" cap="none" spc="0" normalizeH="0" baseline="0" dirty="0">
                <a:ln>
                  <a:noFill/>
                </a:ln>
                <a:solidFill>
                  <a:srgbClr val="FFFF00"/>
                </a:solidFill>
                <a:effectLst/>
                <a:uFillTx/>
                <a:latin typeface="+mn-lt"/>
                <a:ea typeface="+mn-ea"/>
                <a:cs typeface="+mn-cs"/>
                <a:sym typeface="Helvetica"/>
              </a:rPr>
              <a:t> (1982)</a:t>
            </a:r>
          </a:p>
          <a:p>
            <a:pPr marL="0" marR="0"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00"/>
              </a:solidFill>
              <a:effectLst/>
              <a:uFillTx/>
              <a:latin typeface="+mn-lt"/>
              <a:ea typeface="+mn-ea"/>
              <a:cs typeface="+mn-cs"/>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3200" dirty="0" err="1">
                <a:solidFill>
                  <a:srgbClr val="FFFF00"/>
                </a:solidFill>
              </a:rPr>
              <a:t>Thoma</a:t>
            </a:r>
            <a:r>
              <a:rPr lang="en-US" sz="3200" dirty="0">
                <a:solidFill>
                  <a:srgbClr val="FFFF00"/>
                </a:solidFill>
              </a:rPr>
              <a:t> &amp; </a:t>
            </a:r>
            <a:r>
              <a:rPr lang="en-US" sz="3200" dirty="0" err="1">
                <a:solidFill>
                  <a:srgbClr val="FFFF00"/>
                </a:solidFill>
              </a:rPr>
              <a:t>Gyulassy</a:t>
            </a:r>
            <a:r>
              <a:rPr lang="en-US" sz="3200" dirty="0">
                <a:solidFill>
                  <a:srgbClr val="FFFF00"/>
                </a:solidFill>
              </a:rPr>
              <a:t> (1990)</a:t>
            </a:r>
            <a:endParaRPr kumimoji="0" lang="en-US" sz="3200" b="0" i="0" u="none" strike="noStrike" cap="none" spc="0" normalizeH="0" baseline="0" dirty="0">
              <a:ln>
                <a:noFill/>
              </a:ln>
              <a:solidFill>
                <a:srgbClr val="FFFF00"/>
              </a:solidFill>
              <a:effectLst/>
              <a:uFillTx/>
              <a:latin typeface="+mn-lt"/>
              <a:ea typeface="+mn-ea"/>
              <a:cs typeface="+mn-cs"/>
              <a:sym typeface="Helvetica"/>
            </a:endParaRPr>
          </a:p>
        </p:txBody>
      </p:sp>
      <p:sp>
        <p:nvSpPr>
          <p:cNvPr id="16" name="Line 34">
            <a:extLst>
              <a:ext uri="{FF2B5EF4-FFF2-40B4-BE49-F238E27FC236}">
                <a16:creationId xmlns:a16="http://schemas.microsoft.com/office/drawing/2014/main" id="{DB845EAE-33AD-F471-43C5-A0D56EF1D6CB}"/>
              </a:ext>
            </a:extLst>
          </p:cNvPr>
          <p:cNvSpPr>
            <a:spLocks noChangeShapeType="1"/>
          </p:cNvSpPr>
          <p:nvPr/>
        </p:nvSpPr>
        <p:spPr bwMode="auto">
          <a:xfrm rot="10800000" flipH="1">
            <a:off x="4452153" y="5854851"/>
            <a:ext cx="4234647" cy="37587"/>
          </a:xfrm>
          <a:prstGeom prst="line">
            <a:avLst/>
          </a:prstGeom>
          <a:noFill/>
          <a:ln w="60325" cap="flat">
            <a:solidFill>
              <a:srgbClr val="FF3CE5"/>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dirty="0"/>
          </a:p>
        </p:txBody>
      </p:sp>
      <p:grpSp>
        <p:nvGrpSpPr>
          <p:cNvPr id="18" name="Group 85">
            <a:extLst>
              <a:ext uri="{FF2B5EF4-FFF2-40B4-BE49-F238E27FC236}">
                <a16:creationId xmlns:a16="http://schemas.microsoft.com/office/drawing/2014/main" id="{C327DE8B-3E95-D839-6310-2A76C2D79210}"/>
              </a:ext>
            </a:extLst>
          </p:cNvPr>
          <p:cNvGrpSpPr>
            <a:grpSpLocks/>
          </p:cNvGrpSpPr>
          <p:nvPr/>
        </p:nvGrpSpPr>
        <p:grpSpPr bwMode="auto">
          <a:xfrm rot="16200000" flipH="1">
            <a:off x="5791879" y="6497096"/>
            <a:ext cx="1437720" cy="278217"/>
            <a:chOff x="0" y="0"/>
            <a:chExt cx="593" cy="128"/>
          </a:xfrm>
        </p:grpSpPr>
        <p:grpSp>
          <p:nvGrpSpPr>
            <p:cNvPr id="41" name="Group 63">
              <a:extLst>
                <a:ext uri="{FF2B5EF4-FFF2-40B4-BE49-F238E27FC236}">
                  <a16:creationId xmlns:a16="http://schemas.microsoft.com/office/drawing/2014/main" id="{7686FF62-3BD5-CA05-1517-2239CC356146}"/>
                </a:ext>
              </a:extLst>
            </p:cNvPr>
            <p:cNvGrpSpPr>
              <a:grpSpLocks/>
            </p:cNvGrpSpPr>
            <p:nvPr/>
          </p:nvGrpSpPr>
          <p:grpSpPr bwMode="auto">
            <a:xfrm>
              <a:off x="0" y="4"/>
              <a:ext cx="81" cy="124"/>
              <a:chOff x="0" y="0"/>
              <a:chExt cx="81" cy="123"/>
            </a:xfrm>
          </p:grpSpPr>
          <p:sp>
            <p:nvSpPr>
              <p:cNvPr id="14340" name="Freeform 61">
                <a:extLst>
                  <a:ext uri="{FF2B5EF4-FFF2-40B4-BE49-F238E27FC236}">
                    <a16:creationId xmlns:a16="http://schemas.microsoft.com/office/drawing/2014/main" id="{70E12F94-333D-E98F-9B04-8DB076BDF2B8}"/>
                  </a:ext>
                </a:extLst>
              </p:cNvPr>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41" name="Rectangle 62">
                <a:extLst>
                  <a:ext uri="{FF2B5EF4-FFF2-40B4-BE49-F238E27FC236}">
                    <a16:creationId xmlns:a16="http://schemas.microsoft.com/office/drawing/2014/main" id="{67C58016-42EB-216C-35D5-F7355651F1CA}"/>
                  </a:ext>
                </a:extLst>
              </p:cNvPr>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45" name="Group 66">
              <a:extLst>
                <a:ext uri="{FF2B5EF4-FFF2-40B4-BE49-F238E27FC236}">
                  <a16:creationId xmlns:a16="http://schemas.microsoft.com/office/drawing/2014/main" id="{0D8EC6C8-ACFD-CC4B-1099-AC3C3F86E1DE}"/>
                </a:ext>
              </a:extLst>
            </p:cNvPr>
            <p:cNvGrpSpPr>
              <a:grpSpLocks/>
            </p:cNvGrpSpPr>
            <p:nvPr/>
          </p:nvGrpSpPr>
          <p:grpSpPr bwMode="auto">
            <a:xfrm>
              <a:off x="143" y="3"/>
              <a:ext cx="81" cy="124"/>
              <a:chOff x="0" y="0"/>
              <a:chExt cx="81" cy="123"/>
            </a:xfrm>
          </p:grpSpPr>
          <p:sp>
            <p:nvSpPr>
              <p:cNvPr id="14338" name="Freeform 64">
                <a:extLst>
                  <a:ext uri="{FF2B5EF4-FFF2-40B4-BE49-F238E27FC236}">
                    <a16:creationId xmlns:a16="http://schemas.microsoft.com/office/drawing/2014/main" id="{8F1AEBEA-1A63-727F-2D2E-2E2BF0BB2B12}"/>
                  </a:ext>
                </a:extLst>
              </p:cNvPr>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39" name="Rectangle 65">
                <a:extLst>
                  <a:ext uri="{FF2B5EF4-FFF2-40B4-BE49-F238E27FC236}">
                    <a16:creationId xmlns:a16="http://schemas.microsoft.com/office/drawing/2014/main" id="{D6BFEF25-26E5-E198-78A6-40AE3E3DBE7D}"/>
                  </a:ext>
                </a:extLst>
              </p:cNvPr>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48" name="Group 69">
              <a:extLst>
                <a:ext uri="{FF2B5EF4-FFF2-40B4-BE49-F238E27FC236}">
                  <a16:creationId xmlns:a16="http://schemas.microsoft.com/office/drawing/2014/main" id="{4060194F-801F-6646-C3D5-7667E577268C}"/>
                </a:ext>
              </a:extLst>
            </p:cNvPr>
            <p:cNvGrpSpPr>
              <a:grpSpLocks/>
            </p:cNvGrpSpPr>
            <p:nvPr/>
          </p:nvGrpSpPr>
          <p:grpSpPr bwMode="auto">
            <a:xfrm>
              <a:off x="72" y="3"/>
              <a:ext cx="80" cy="124"/>
              <a:chOff x="0" y="0"/>
              <a:chExt cx="80" cy="123"/>
            </a:xfrm>
          </p:grpSpPr>
          <p:sp>
            <p:nvSpPr>
              <p:cNvPr id="14336" name="Freeform 67">
                <a:extLst>
                  <a:ext uri="{FF2B5EF4-FFF2-40B4-BE49-F238E27FC236}">
                    <a16:creationId xmlns:a16="http://schemas.microsoft.com/office/drawing/2014/main" id="{FE87C46E-1B2A-6869-D31D-C85D372BFA43}"/>
                  </a:ext>
                </a:extLst>
              </p:cNvPr>
              <p:cNvSpPr>
                <a:spLocks/>
              </p:cNvSpPr>
              <p:nvPr/>
            </p:nvSpPr>
            <p:spPr bwMode="auto">
              <a:xfrm>
                <a:off x="0" y="4"/>
                <a:ext cx="80"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37" name="Rectangle 68">
                <a:extLst>
                  <a:ext uri="{FF2B5EF4-FFF2-40B4-BE49-F238E27FC236}">
                    <a16:creationId xmlns:a16="http://schemas.microsoft.com/office/drawing/2014/main" id="{67B2AD02-FD88-5370-B72F-F791FEF619BC}"/>
                  </a:ext>
                </a:extLst>
              </p:cNvPr>
              <p:cNvSpPr>
                <a:spLocks/>
              </p:cNvSpPr>
              <p:nvPr/>
            </p:nvSpPr>
            <p:spPr bwMode="auto">
              <a:xfrm flipH="1">
                <a:off x="0" y="0"/>
                <a:ext cx="80"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49" name="Group 72">
              <a:extLst>
                <a:ext uri="{FF2B5EF4-FFF2-40B4-BE49-F238E27FC236}">
                  <a16:creationId xmlns:a16="http://schemas.microsoft.com/office/drawing/2014/main" id="{F7AD9D2B-6EB9-9BD5-DB54-E9CB96E0F6A8}"/>
                </a:ext>
              </a:extLst>
            </p:cNvPr>
            <p:cNvGrpSpPr>
              <a:grpSpLocks/>
            </p:cNvGrpSpPr>
            <p:nvPr/>
          </p:nvGrpSpPr>
          <p:grpSpPr bwMode="auto">
            <a:xfrm>
              <a:off x="215" y="2"/>
              <a:ext cx="81" cy="124"/>
              <a:chOff x="0" y="0"/>
              <a:chExt cx="80" cy="123"/>
            </a:xfrm>
          </p:grpSpPr>
          <p:sp>
            <p:nvSpPr>
              <p:cNvPr id="62" name="Freeform 70">
                <a:extLst>
                  <a:ext uri="{FF2B5EF4-FFF2-40B4-BE49-F238E27FC236}">
                    <a16:creationId xmlns:a16="http://schemas.microsoft.com/office/drawing/2014/main" id="{98D0F3F6-CB77-C8FE-E5E8-721C8662989F}"/>
                  </a:ext>
                </a:extLst>
              </p:cNvPr>
              <p:cNvSpPr>
                <a:spLocks/>
              </p:cNvSpPr>
              <p:nvPr/>
            </p:nvSpPr>
            <p:spPr bwMode="auto">
              <a:xfrm>
                <a:off x="0" y="4"/>
                <a:ext cx="80"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63" name="Rectangle 71">
                <a:extLst>
                  <a:ext uri="{FF2B5EF4-FFF2-40B4-BE49-F238E27FC236}">
                    <a16:creationId xmlns:a16="http://schemas.microsoft.com/office/drawing/2014/main" id="{5D8179E1-811D-3CDC-316F-9B96914651B5}"/>
                  </a:ext>
                </a:extLst>
              </p:cNvPr>
              <p:cNvSpPr>
                <a:spLocks/>
              </p:cNvSpPr>
              <p:nvPr/>
            </p:nvSpPr>
            <p:spPr bwMode="auto">
              <a:xfrm flipH="1">
                <a:off x="0" y="0"/>
                <a:ext cx="80"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dirty="0"/>
              </a:p>
            </p:txBody>
          </p:sp>
        </p:grpSp>
        <p:grpSp>
          <p:nvGrpSpPr>
            <p:cNvPr id="50" name="Group 75">
              <a:extLst>
                <a:ext uri="{FF2B5EF4-FFF2-40B4-BE49-F238E27FC236}">
                  <a16:creationId xmlns:a16="http://schemas.microsoft.com/office/drawing/2014/main" id="{B5CEAE6C-32DA-6ED1-B458-C8F94BB4B08E}"/>
                </a:ext>
              </a:extLst>
            </p:cNvPr>
            <p:cNvGrpSpPr>
              <a:grpSpLocks/>
            </p:cNvGrpSpPr>
            <p:nvPr/>
          </p:nvGrpSpPr>
          <p:grpSpPr bwMode="auto">
            <a:xfrm>
              <a:off x="287" y="1"/>
              <a:ext cx="81" cy="124"/>
              <a:chOff x="0" y="0"/>
              <a:chExt cx="81" cy="123"/>
            </a:xfrm>
          </p:grpSpPr>
          <p:sp>
            <p:nvSpPr>
              <p:cNvPr id="60" name="Freeform 73">
                <a:extLst>
                  <a:ext uri="{FF2B5EF4-FFF2-40B4-BE49-F238E27FC236}">
                    <a16:creationId xmlns:a16="http://schemas.microsoft.com/office/drawing/2014/main" id="{F3381B80-F68C-E694-334F-81DD088A124A}"/>
                  </a:ext>
                </a:extLst>
              </p:cNvPr>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61" name="Rectangle 74">
                <a:extLst>
                  <a:ext uri="{FF2B5EF4-FFF2-40B4-BE49-F238E27FC236}">
                    <a16:creationId xmlns:a16="http://schemas.microsoft.com/office/drawing/2014/main" id="{93DDEBB2-051D-D723-09DE-853338C18A93}"/>
                  </a:ext>
                </a:extLst>
              </p:cNvPr>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51" name="Group 78">
              <a:extLst>
                <a:ext uri="{FF2B5EF4-FFF2-40B4-BE49-F238E27FC236}">
                  <a16:creationId xmlns:a16="http://schemas.microsoft.com/office/drawing/2014/main" id="{191ABB6E-D8B8-5171-0B6F-FDBB3ECF94D1}"/>
                </a:ext>
              </a:extLst>
            </p:cNvPr>
            <p:cNvGrpSpPr>
              <a:grpSpLocks/>
            </p:cNvGrpSpPr>
            <p:nvPr/>
          </p:nvGrpSpPr>
          <p:grpSpPr bwMode="auto">
            <a:xfrm>
              <a:off x="368" y="1"/>
              <a:ext cx="81" cy="124"/>
              <a:chOff x="0" y="0"/>
              <a:chExt cx="81" cy="123"/>
            </a:xfrm>
          </p:grpSpPr>
          <p:sp>
            <p:nvSpPr>
              <p:cNvPr id="58" name="Freeform 76">
                <a:extLst>
                  <a:ext uri="{FF2B5EF4-FFF2-40B4-BE49-F238E27FC236}">
                    <a16:creationId xmlns:a16="http://schemas.microsoft.com/office/drawing/2014/main" id="{04E86A18-D6FB-189F-8DED-587F9AE292FD}"/>
                  </a:ext>
                </a:extLst>
              </p:cNvPr>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59" name="Rectangle 77">
                <a:extLst>
                  <a:ext uri="{FF2B5EF4-FFF2-40B4-BE49-F238E27FC236}">
                    <a16:creationId xmlns:a16="http://schemas.microsoft.com/office/drawing/2014/main" id="{CDD77A2A-7EA7-CA2A-8085-48D005D08F32}"/>
                  </a:ext>
                </a:extLst>
              </p:cNvPr>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52" name="Group 81">
              <a:extLst>
                <a:ext uri="{FF2B5EF4-FFF2-40B4-BE49-F238E27FC236}">
                  <a16:creationId xmlns:a16="http://schemas.microsoft.com/office/drawing/2014/main" id="{CFFE2805-9660-EBFC-E41F-908BAB3B351C}"/>
                </a:ext>
              </a:extLst>
            </p:cNvPr>
            <p:cNvGrpSpPr>
              <a:grpSpLocks/>
            </p:cNvGrpSpPr>
            <p:nvPr/>
          </p:nvGrpSpPr>
          <p:grpSpPr bwMode="auto">
            <a:xfrm>
              <a:off x="450" y="0"/>
              <a:ext cx="81" cy="124"/>
              <a:chOff x="0" y="0"/>
              <a:chExt cx="81" cy="123"/>
            </a:xfrm>
          </p:grpSpPr>
          <p:sp>
            <p:nvSpPr>
              <p:cNvPr id="56" name="Freeform 79">
                <a:extLst>
                  <a:ext uri="{FF2B5EF4-FFF2-40B4-BE49-F238E27FC236}">
                    <a16:creationId xmlns:a16="http://schemas.microsoft.com/office/drawing/2014/main" id="{818E5C51-0EAC-8EA4-9DE6-74AB70ADE34F}"/>
                  </a:ext>
                </a:extLst>
              </p:cNvPr>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57" name="Rectangle 80">
                <a:extLst>
                  <a:ext uri="{FF2B5EF4-FFF2-40B4-BE49-F238E27FC236}">
                    <a16:creationId xmlns:a16="http://schemas.microsoft.com/office/drawing/2014/main" id="{DAEBF040-97EB-5869-E213-68C6FCF33291}"/>
                  </a:ext>
                </a:extLst>
              </p:cNvPr>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53" name="Group 84">
              <a:extLst>
                <a:ext uri="{FF2B5EF4-FFF2-40B4-BE49-F238E27FC236}">
                  <a16:creationId xmlns:a16="http://schemas.microsoft.com/office/drawing/2014/main" id="{DF0520A9-1A3A-E5DF-43FE-D34A90224ADE}"/>
                </a:ext>
              </a:extLst>
            </p:cNvPr>
            <p:cNvGrpSpPr>
              <a:grpSpLocks/>
            </p:cNvGrpSpPr>
            <p:nvPr/>
          </p:nvGrpSpPr>
          <p:grpSpPr bwMode="auto">
            <a:xfrm>
              <a:off x="511" y="0"/>
              <a:ext cx="82" cy="123"/>
              <a:chOff x="0" y="0"/>
              <a:chExt cx="81" cy="123"/>
            </a:xfrm>
          </p:grpSpPr>
          <p:sp>
            <p:nvSpPr>
              <p:cNvPr id="54" name="Freeform 82">
                <a:extLst>
                  <a:ext uri="{FF2B5EF4-FFF2-40B4-BE49-F238E27FC236}">
                    <a16:creationId xmlns:a16="http://schemas.microsoft.com/office/drawing/2014/main" id="{30F09A21-3DCB-3EED-6D4B-DDE49712C1B6}"/>
                  </a:ext>
                </a:extLst>
              </p:cNvPr>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55" name="Rectangle 83">
                <a:extLst>
                  <a:ext uri="{FF2B5EF4-FFF2-40B4-BE49-F238E27FC236}">
                    <a16:creationId xmlns:a16="http://schemas.microsoft.com/office/drawing/2014/main" id="{FC8AD9F5-E9B6-1E5F-4C6B-E5915D8EBF61}"/>
                  </a:ext>
                </a:extLst>
              </p:cNvPr>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sp>
        <p:nvSpPr>
          <p:cNvPr id="20" name="Rectangle 89">
            <a:extLst>
              <a:ext uri="{FF2B5EF4-FFF2-40B4-BE49-F238E27FC236}">
                <a16:creationId xmlns:a16="http://schemas.microsoft.com/office/drawing/2014/main" id="{0D324BF3-E266-6274-9BF1-B96DE3D6CD29}"/>
              </a:ext>
            </a:extLst>
          </p:cNvPr>
          <p:cNvSpPr>
            <a:spLocks/>
          </p:cNvSpPr>
          <p:nvPr/>
        </p:nvSpPr>
        <p:spPr bwMode="auto">
          <a:xfrm>
            <a:off x="4094481" y="5793109"/>
            <a:ext cx="487418" cy="545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81278" bIns="0"/>
          <a:lstStyle/>
          <a:p>
            <a:pPr marL="79376"/>
            <a:r>
              <a:rPr lang="en-US" sz="4000" dirty="0">
                <a:solidFill>
                  <a:srgbClr val="FFFF00"/>
                </a:solidFill>
                <a:ea typeface="ＭＳ Ｐゴシック" charset="0"/>
                <a:cs typeface="Times New Roman" charset="0"/>
              </a:rPr>
              <a:t>E</a:t>
            </a:r>
            <a:endParaRPr lang="en-US" sz="4000" dirty="0">
              <a:ea typeface="ＭＳ Ｐゴシック" charset="0"/>
              <a:cs typeface="Times New Roman" charset="0"/>
            </a:endParaRPr>
          </a:p>
        </p:txBody>
      </p:sp>
      <p:sp>
        <p:nvSpPr>
          <p:cNvPr id="25" name="Line 101">
            <a:extLst>
              <a:ext uri="{FF2B5EF4-FFF2-40B4-BE49-F238E27FC236}">
                <a16:creationId xmlns:a16="http://schemas.microsoft.com/office/drawing/2014/main" id="{DC3EC3A0-364F-ED80-0F0B-8496E6C7CC53}"/>
              </a:ext>
            </a:extLst>
          </p:cNvPr>
          <p:cNvSpPr>
            <a:spLocks noChangeShapeType="1"/>
          </p:cNvSpPr>
          <p:nvPr/>
        </p:nvSpPr>
        <p:spPr bwMode="auto">
          <a:xfrm flipH="1" flipV="1">
            <a:off x="4470152" y="7199327"/>
            <a:ext cx="4216647" cy="4384"/>
          </a:xfrm>
          <a:prstGeom prst="line">
            <a:avLst/>
          </a:prstGeom>
          <a:noFill/>
          <a:ln w="38100" cap="flat">
            <a:solidFill>
              <a:srgbClr val="0DB76D"/>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27" name="Rectangle 89">
            <a:extLst>
              <a:ext uri="{FF2B5EF4-FFF2-40B4-BE49-F238E27FC236}">
                <a16:creationId xmlns:a16="http://schemas.microsoft.com/office/drawing/2014/main" id="{61D358A3-B16B-9DE4-E7BA-2504AE767BD9}"/>
              </a:ext>
            </a:extLst>
          </p:cNvPr>
          <p:cNvSpPr>
            <a:spLocks/>
          </p:cNvSpPr>
          <p:nvPr/>
        </p:nvSpPr>
        <p:spPr bwMode="auto">
          <a:xfrm>
            <a:off x="7208419" y="6280123"/>
            <a:ext cx="651997" cy="749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81278" bIns="0"/>
          <a:lstStyle/>
          <a:p>
            <a:pPr marL="79376"/>
            <a:r>
              <a:rPr lang="en-US" sz="4000" dirty="0">
                <a:solidFill>
                  <a:srgbClr val="FFFF00"/>
                </a:solidFill>
                <a:ea typeface="ＭＳ Ｐゴシック" charset="0"/>
                <a:cs typeface="Times New Roman" charset="0"/>
              </a:rPr>
              <a:t>k</a:t>
            </a:r>
            <a:endParaRPr lang="en-US" sz="4000" dirty="0">
              <a:ea typeface="ＭＳ Ｐゴシック" charset="0"/>
              <a:cs typeface="Times New Roman" charset="0"/>
            </a:endParaRPr>
          </a:p>
        </p:txBody>
      </p:sp>
      <p:sp>
        <p:nvSpPr>
          <p:cNvPr id="83" name="Rectangle 89">
            <a:extLst>
              <a:ext uri="{FF2B5EF4-FFF2-40B4-BE49-F238E27FC236}">
                <a16:creationId xmlns:a16="http://schemas.microsoft.com/office/drawing/2014/main" id="{D40FDD6C-D878-6006-1C82-0C954C4A0849}"/>
              </a:ext>
            </a:extLst>
          </p:cNvPr>
          <p:cNvSpPr>
            <a:spLocks/>
          </p:cNvSpPr>
          <p:nvPr/>
        </p:nvSpPr>
        <p:spPr bwMode="auto">
          <a:xfrm>
            <a:off x="4177122" y="7103096"/>
            <a:ext cx="651997" cy="749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81278" bIns="0"/>
          <a:lstStyle/>
          <a:p>
            <a:pPr marL="79376"/>
            <a:r>
              <a:rPr lang="en-US" sz="4000" dirty="0">
                <a:solidFill>
                  <a:srgbClr val="FFFF00"/>
                </a:solidFill>
                <a:latin typeface="Symbol" pitchFamily="2" charset="2"/>
                <a:ea typeface="ＭＳ Ｐゴシック" charset="0"/>
                <a:cs typeface="Times New Roman" charset="0"/>
              </a:rPr>
              <a:t>w</a:t>
            </a:r>
            <a:endParaRPr lang="en-US" sz="4000" dirty="0">
              <a:latin typeface="Symbol" pitchFamily="2" charset="2"/>
              <a:ea typeface="ＭＳ Ｐゴシック" charset="0"/>
              <a:cs typeface="Times New Roman" charset="0"/>
            </a:endParaRPr>
          </a:p>
        </p:txBody>
      </p:sp>
      <p:pic>
        <p:nvPicPr>
          <p:cNvPr id="85" name="Picture 84">
            <a:extLst>
              <a:ext uri="{FF2B5EF4-FFF2-40B4-BE49-F238E27FC236}">
                <a16:creationId xmlns:a16="http://schemas.microsoft.com/office/drawing/2014/main" id="{608EAA5D-8012-8E98-AA86-115F38EF7B96}"/>
              </a:ext>
            </a:extLst>
          </p:cNvPr>
          <p:cNvPicPr>
            <a:picLocks noChangeAspect="1"/>
          </p:cNvPicPr>
          <p:nvPr/>
        </p:nvPicPr>
        <p:blipFill>
          <a:blip r:embed="rId6"/>
          <a:stretch>
            <a:fillRect/>
          </a:stretch>
        </p:blipFill>
        <p:spPr>
          <a:xfrm>
            <a:off x="6654750" y="10077476"/>
            <a:ext cx="2374900" cy="596900"/>
          </a:xfrm>
          <a:prstGeom prst="rect">
            <a:avLst/>
          </a:prstGeom>
        </p:spPr>
      </p:pic>
      <p:pic>
        <p:nvPicPr>
          <p:cNvPr id="86" name="Picture 85">
            <a:extLst>
              <a:ext uri="{FF2B5EF4-FFF2-40B4-BE49-F238E27FC236}">
                <a16:creationId xmlns:a16="http://schemas.microsoft.com/office/drawing/2014/main" id="{71DE6639-011A-21A2-1DCB-065D884AF6C2}"/>
              </a:ext>
            </a:extLst>
          </p:cNvPr>
          <p:cNvPicPr>
            <a:picLocks noChangeAspect="1"/>
          </p:cNvPicPr>
          <p:nvPr/>
        </p:nvPicPr>
        <p:blipFill>
          <a:blip r:embed="rId7"/>
          <a:stretch>
            <a:fillRect/>
          </a:stretch>
        </p:blipFill>
        <p:spPr>
          <a:xfrm>
            <a:off x="1748972" y="8459425"/>
            <a:ext cx="7446193" cy="1172533"/>
          </a:xfrm>
          <a:prstGeom prst="rect">
            <a:avLst/>
          </a:prstGeom>
        </p:spPr>
      </p:pic>
      <p:pic>
        <p:nvPicPr>
          <p:cNvPr id="87" name="Picture 86">
            <a:extLst>
              <a:ext uri="{FF2B5EF4-FFF2-40B4-BE49-F238E27FC236}">
                <a16:creationId xmlns:a16="http://schemas.microsoft.com/office/drawing/2014/main" id="{E265ADDA-DEFF-B3B8-75AB-586B22221F4D}"/>
              </a:ext>
            </a:extLst>
          </p:cNvPr>
          <p:cNvPicPr>
            <a:picLocks noChangeAspect="1"/>
          </p:cNvPicPr>
          <p:nvPr/>
        </p:nvPicPr>
        <p:blipFill>
          <a:blip r:embed="rId8"/>
          <a:stretch>
            <a:fillRect/>
          </a:stretch>
        </p:blipFill>
        <p:spPr>
          <a:xfrm>
            <a:off x="3021621" y="11167951"/>
            <a:ext cx="4749800" cy="1143000"/>
          </a:xfrm>
          <a:prstGeom prst="rect">
            <a:avLst/>
          </a:prstGeom>
        </p:spPr>
      </p:pic>
      <p:pic>
        <p:nvPicPr>
          <p:cNvPr id="88" name="Picture 87">
            <a:extLst>
              <a:ext uri="{FF2B5EF4-FFF2-40B4-BE49-F238E27FC236}">
                <a16:creationId xmlns:a16="http://schemas.microsoft.com/office/drawing/2014/main" id="{7CC2FDA2-7F86-6254-E78C-761B2FE2DEC3}"/>
              </a:ext>
            </a:extLst>
          </p:cNvPr>
          <p:cNvPicPr>
            <a:picLocks noChangeAspect="1"/>
          </p:cNvPicPr>
          <p:nvPr/>
        </p:nvPicPr>
        <p:blipFill>
          <a:blip r:embed="rId9"/>
          <a:stretch>
            <a:fillRect/>
          </a:stretch>
        </p:blipFill>
        <p:spPr>
          <a:xfrm>
            <a:off x="13107895" y="7754407"/>
            <a:ext cx="10040390" cy="2365070"/>
          </a:xfrm>
          <a:prstGeom prst="rect">
            <a:avLst/>
          </a:prstGeom>
        </p:spPr>
      </p:pic>
      <p:grpSp>
        <p:nvGrpSpPr>
          <p:cNvPr id="90" name="Group 89">
            <a:extLst>
              <a:ext uri="{FF2B5EF4-FFF2-40B4-BE49-F238E27FC236}">
                <a16:creationId xmlns:a16="http://schemas.microsoft.com/office/drawing/2014/main" id="{76B9FE16-DE7C-B2AA-15BF-5CAB8B89C9D4}"/>
              </a:ext>
            </a:extLst>
          </p:cNvPr>
          <p:cNvGrpSpPr/>
          <p:nvPr/>
        </p:nvGrpSpPr>
        <p:grpSpPr>
          <a:xfrm>
            <a:off x="13677316" y="4842666"/>
            <a:ext cx="5643221" cy="2601344"/>
            <a:chOff x="15105577" y="3659154"/>
            <a:chExt cx="5643221" cy="2601344"/>
          </a:xfrm>
        </p:grpSpPr>
        <p:grpSp>
          <p:nvGrpSpPr>
            <p:cNvPr id="14369" name="Group 33"/>
            <p:cNvGrpSpPr>
              <a:grpSpLocks/>
            </p:cNvGrpSpPr>
            <p:nvPr/>
          </p:nvGrpSpPr>
          <p:grpSpPr bwMode="auto">
            <a:xfrm>
              <a:off x="17583229" y="4925821"/>
              <a:ext cx="2259458" cy="263057"/>
              <a:chOff x="0" y="0"/>
              <a:chExt cx="593" cy="123"/>
            </a:xfrm>
          </p:grpSpPr>
          <p:grpSp>
            <p:nvGrpSpPr>
              <p:cNvPr id="14347" name="Group 11"/>
              <p:cNvGrpSpPr>
                <a:grpSpLocks/>
              </p:cNvGrpSpPr>
              <p:nvPr/>
            </p:nvGrpSpPr>
            <p:grpSpPr bwMode="auto">
              <a:xfrm>
                <a:off x="0" y="0"/>
                <a:ext cx="81" cy="123"/>
                <a:chOff x="0" y="0"/>
                <a:chExt cx="81" cy="123"/>
              </a:xfrm>
            </p:grpSpPr>
            <p:sp>
              <p:nvSpPr>
                <p:cNvPr id="14345" name="Freeform 9"/>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46" name="Rectangle 10"/>
                <p:cNvSpPr>
                  <a:spLocks/>
                </p:cNvSpPr>
                <p:nvPr/>
              </p:nvSpPr>
              <p:spPr bwMode="auto">
                <a:xfrm>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350" name="Group 14"/>
              <p:cNvGrpSpPr>
                <a:grpSpLocks/>
              </p:cNvGrpSpPr>
              <p:nvPr/>
            </p:nvGrpSpPr>
            <p:grpSpPr bwMode="auto">
              <a:xfrm>
                <a:off x="143" y="0"/>
                <a:ext cx="81" cy="123"/>
                <a:chOff x="0" y="0"/>
                <a:chExt cx="81" cy="123"/>
              </a:xfrm>
            </p:grpSpPr>
            <p:sp>
              <p:nvSpPr>
                <p:cNvPr id="14348" name="Freeform 12"/>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49" name="Rectangle 13"/>
                <p:cNvSpPr>
                  <a:spLocks/>
                </p:cNvSpPr>
                <p:nvPr/>
              </p:nvSpPr>
              <p:spPr bwMode="auto">
                <a:xfrm>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353" name="Group 17"/>
              <p:cNvGrpSpPr>
                <a:grpSpLocks/>
              </p:cNvGrpSpPr>
              <p:nvPr/>
            </p:nvGrpSpPr>
            <p:grpSpPr bwMode="auto">
              <a:xfrm>
                <a:off x="72" y="0"/>
                <a:ext cx="80" cy="123"/>
                <a:chOff x="0" y="0"/>
                <a:chExt cx="80" cy="123"/>
              </a:xfrm>
            </p:grpSpPr>
            <p:sp>
              <p:nvSpPr>
                <p:cNvPr id="14351" name="Freeform 15"/>
                <p:cNvSpPr>
                  <a:spLocks/>
                </p:cNvSpPr>
                <p:nvPr/>
              </p:nvSpPr>
              <p:spPr bwMode="auto">
                <a:xfrm>
                  <a:off x="0" y="4"/>
                  <a:ext cx="80"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52" name="Rectangle 16"/>
                <p:cNvSpPr>
                  <a:spLocks/>
                </p:cNvSpPr>
                <p:nvPr/>
              </p:nvSpPr>
              <p:spPr bwMode="auto">
                <a:xfrm>
                  <a:off x="0" y="0"/>
                  <a:ext cx="80" cy="123"/>
                </a:xfrm>
                <a:prstGeom prst="rect">
                  <a:avLst/>
                </a:prstGeom>
                <a:noFill/>
                <a:ln w="12700" cap="flat">
                  <a:solidFill>
                    <a:schemeClr val="tx1"/>
                  </a:solidFill>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grpSp>
          <p:grpSp>
            <p:nvGrpSpPr>
              <p:cNvPr id="14356" name="Group 20"/>
              <p:cNvGrpSpPr>
                <a:grpSpLocks/>
              </p:cNvGrpSpPr>
              <p:nvPr/>
            </p:nvGrpSpPr>
            <p:grpSpPr bwMode="auto">
              <a:xfrm>
                <a:off x="215" y="0"/>
                <a:ext cx="81" cy="123"/>
                <a:chOff x="0" y="0"/>
                <a:chExt cx="80" cy="123"/>
              </a:xfrm>
            </p:grpSpPr>
            <p:sp>
              <p:nvSpPr>
                <p:cNvPr id="14354" name="Freeform 18"/>
                <p:cNvSpPr>
                  <a:spLocks/>
                </p:cNvSpPr>
                <p:nvPr/>
              </p:nvSpPr>
              <p:spPr bwMode="auto">
                <a:xfrm>
                  <a:off x="0" y="4"/>
                  <a:ext cx="80"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55" name="Rectangle 19"/>
                <p:cNvSpPr>
                  <a:spLocks/>
                </p:cNvSpPr>
                <p:nvPr/>
              </p:nvSpPr>
              <p:spPr bwMode="auto">
                <a:xfrm>
                  <a:off x="0" y="0"/>
                  <a:ext cx="80"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359" name="Group 23"/>
              <p:cNvGrpSpPr>
                <a:grpSpLocks/>
              </p:cNvGrpSpPr>
              <p:nvPr/>
            </p:nvGrpSpPr>
            <p:grpSpPr bwMode="auto">
              <a:xfrm>
                <a:off x="287" y="0"/>
                <a:ext cx="81" cy="123"/>
                <a:chOff x="0" y="0"/>
                <a:chExt cx="81" cy="123"/>
              </a:xfrm>
            </p:grpSpPr>
            <p:sp>
              <p:nvSpPr>
                <p:cNvPr id="14357" name="Freeform 21"/>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58" name="Rectangle 22"/>
                <p:cNvSpPr>
                  <a:spLocks/>
                </p:cNvSpPr>
                <p:nvPr/>
              </p:nvSpPr>
              <p:spPr bwMode="auto">
                <a:xfrm>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dirty="0"/>
                </a:p>
              </p:txBody>
            </p:sp>
          </p:grpSp>
          <p:grpSp>
            <p:nvGrpSpPr>
              <p:cNvPr id="14362" name="Group 26"/>
              <p:cNvGrpSpPr>
                <a:grpSpLocks/>
              </p:cNvGrpSpPr>
              <p:nvPr/>
            </p:nvGrpSpPr>
            <p:grpSpPr bwMode="auto">
              <a:xfrm>
                <a:off x="368" y="0"/>
                <a:ext cx="81" cy="123"/>
                <a:chOff x="0" y="0"/>
                <a:chExt cx="81" cy="123"/>
              </a:xfrm>
            </p:grpSpPr>
            <p:sp>
              <p:nvSpPr>
                <p:cNvPr id="14360" name="Freeform 24"/>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61" name="Rectangle 25"/>
                <p:cNvSpPr>
                  <a:spLocks/>
                </p:cNvSpPr>
                <p:nvPr/>
              </p:nvSpPr>
              <p:spPr bwMode="auto">
                <a:xfrm>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365" name="Group 29"/>
              <p:cNvGrpSpPr>
                <a:grpSpLocks/>
              </p:cNvGrpSpPr>
              <p:nvPr/>
            </p:nvGrpSpPr>
            <p:grpSpPr bwMode="auto">
              <a:xfrm>
                <a:off x="450" y="0"/>
                <a:ext cx="81" cy="123"/>
                <a:chOff x="0" y="0"/>
                <a:chExt cx="81" cy="123"/>
              </a:xfrm>
            </p:grpSpPr>
            <p:sp>
              <p:nvSpPr>
                <p:cNvPr id="14363" name="Freeform 27"/>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64" name="Rectangle 28"/>
                <p:cNvSpPr>
                  <a:spLocks/>
                </p:cNvSpPr>
                <p:nvPr/>
              </p:nvSpPr>
              <p:spPr bwMode="auto">
                <a:xfrm>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368" name="Group 32"/>
              <p:cNvGrpSpPr>
                <a:grpSpLocks/>
              </p:cNvGrpSpPr>
              <p:nvPr/>
            </p:nvGrpSpPr>
            <p:grpSpPr bwMode="auto">
              <a:xfrm>
                <a:off x="511" y="0"/>
                <a:ext cx="82" cy="123"/>
                <a:chOff x="0" y="0"/>
                <a:chExt cx="81" cy="123"/>
              </a:xfrm>
            </p:grpSpPr>
            <p:sp>
              <p:nvSpPr>
                <p:cNvPr id="14366" name="Freeform 30"/>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67" name="Rectangle 31"/>
                <p:cNvSpPr>
                  <a:spLocks/>
                </p:cNvSpPr>
                <p:nvPr/>
              </p:nvSpPr>
              <p:spPr bwMode="auto">
                <a:xfrm>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sp>
          <p:nvSpPr>
            <p:cNvPr id="14370" name="Line 34"/>
            <p:cNvSpPr>
              <a:spLocks noChangeShapeType="1"/>
            </p:cNvSpPr>
            <p:nvPr/>
          </p:nvSpPr>
          <p:spPr bwMode="auto">
            <a:xfrm rot="10800000" flipH="1">
              <a:off x="15784297" y="4380308"/>
              <a:ext cx="4964501" cy="61247"/>
            </a:xfrm>
            <a:prstGeom prst="line">
              <a:avLst/>
            </a:prstGeom>
            <a:noFill/>
            <a:ln w="44450" cap="flat">
              <a:solidFill>
                <a:srgbClr val="FF3CE5"/>
              </a:solidFill>
              <a:prstDash val="solid"/>
              <a:round/>
              <a:headEnd type="oval" w="lg" len="lg"/>
              <a:tailEnd type="arrow"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dirty="0"/>
            </a:p>
          </p:txBody>
        </p:sp>
        <p:grpSp>
          <p:nvGrpSpPr>
            <p:cNvPr id="14421" name="Group 85"/>
            <p:cNvGrpSpPr>
              <a:grpSpLocks/>
            </p:cNvGrpSpPr>
            <p:nvPr/>
          </p:nvGrpSpPr>
          <p:grpSpPr bwMode="auto">
            <a:xfrm rot="16200000" flipH="1">
              <a:off x="16778951" y="5048555"/>
              <a:ext cx="1437720" cy="278217"/>
              <a:chOff x="0" y="0"/>
              <a:chExt cx="593" cy="128"/>
            </a:xfrm>
          </p:grpSpPr>
          <p:grpSp>
            <p:nvGrpSpPr>
              <p:cNvPr id="14399" name="Group 63"/>
              <p:cNvGrpSpPr>
                <a:grpSpLocks/>
              </p:cNvGrpSpPr>
              <p:nvPr/>
            </p:nvGrpSpPr>
            <p:grpSpPr bwMode="auto">
              <a:xfrm>
                <a:off x="0" y="4"/>
                <a:ext cx="81" cy="124"/>
                <a:chOff x="0" y="0"/>
                <a:chExt cx="81" cy="123"/>
              </a:xfrm>
            </p:grpSpPr>
            <p:sp>
              <p:nvSpPr>
                <p:cNvPr id="14397" name="Freeform 61"/>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398" name="Rectangle 62"/>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402" name="Group 66"/>
              <p:cNvGrpSpPr>
                <a:grpSpLocks/>
              </p:cNvGrpSpPr>
              <p:nvPr/>
            </p:nvGrpSpPr>
            <p:grpSpPr bwMode="auto">
              <a:xfrm>
                <a:off x="143" y="3"/>
                <a:ext cx="81" cy="124"/>
                <a:chOff x="0" y="0"/>
                <a:chExt cx="81" cy="123"/>
              </a:xfrm>
            </p:grpSpPr>
            <p:sp>
              <p:nvSpPr>
                <p:cNvPr id="14400" name="Freeform 64"/>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401" name="Rectangle 65"/>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405" name="Group 69"/>
              <p:cNvGrpSpPr>
                <a:grpSpLocks/>
              </p:cNvGrpSpPr>
              <p:nvPr/>
            </p:nvGrpSpPr>
            <p:grpSpPr bwMode="auto">
              <a:xfrm>
                <a:off x="72" y="3"/>
                <a:ext cx="80" cy="124"/>
                <a:chOff x="0" y="0"/>
                <a:chExt cx="80" cy="123"/>
              </a:xfrm>
            </p:grpSpPr>
            <p:sp>
              <p:nvSpPr>
                <p:cNvPr id="14403" name="Freeform 67"/>
                <p:cNvSpPr>
                  <a:spLocks/>
                </p:cNvSpPr>
                <p:nvPr/>
              </p:nvSpPr>
              <p:spPr bwMode="auto">
                <a:xfrm>
                  <a:off x="0" y="4"/>
                  <a:ext cx="80"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404" name="Rectangle 68"/>
                <p:cNvSpPr>
                  <a:spLocks/>
                </p:cNvSpPr>
                <p:nvPr/>
              </p:nvSpPr>
              <p:spPr bwMode="auto">
                <a:xfrm flipH="1">
                  <a:off x="0" y="0"/>
                  <a:ext cx="80"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408" name="Group 72"/>
              <p:cNvGrpSpPr>
                <a:grpSpLocks/>
              </p:cNvGrpSpPr>
              <p:nvPr/>
            </p:nvGrpSpPr>
            <p:grpSpPr bwMode="auto">
              <a:xfrm>
                <a:off x="215" y="2"/>
                <a:ext cx="81" cy="124"/>
                <a:chOff x="0" y="0"/>
                <a:chExt cx="80" cy="123"/>
              </a:xfrm>
            </p:grpSpPr>
            <p:sp>
              <p:nvSpPr>
                <p:cNvPr id="14406" name="Freeform 70"/>
                <p:cNvSpPr>
                  <a:spLocks/>
                </p:cNvSpPr>
                <p:nvPr/>
              </p:nvSpPr>
              <p:spPr bwMode="auto">
                <a:xfrm>
                  <a:off x="0" y="4"/>
                  <a:ext cx="80"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407" name="Rectangle 71"/>
                <p:cNvSpPr>
                  <a:spLocks/>
                </p:cNvSpPr>
                <p:nvPr/>
              </p:nvSpPr>
              <p:spPr bwMode="auto">
                <a:xfrm flipH="1">
                  <a:off x="0" y="0"/>
                  <a:ext cx="80"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dirty="0"/>
                </a:p>
              </p:txBody>
            </p:sp>
          </p:grpSp>
          <p:grpSp>
            <p:nvGrpSpPr>
              <p:cNvPr id="14411" name="Group 75"/>
              <p:cNvGrpSpPr>
                <a:grpSpLocks/>
              </p:cNvGrpSpPr>
              <p:nvPr/>
            </p:nvGrpSpPr>
            <p:grpSpPr bwMode="auto">
              <a:xfrm>
                <a:off x="287" y="1"/>
                <a:ext cx="81" cy="124"/>
                <a:chOff x="0" y="0"/>
                <a:chExt cx="81" cy="123"/>
              </a:xfrm>
            </p:grpSpPr>
            <p:sp>
              <p:nvSpPr>
                <p:cNvPr id="14409" name="Freeform 73"/>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410" name="Rectangle 74"/>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414" name="Group 78"/>
              <p:cNvGrpSpPr>
                <a:grpSpLocks/>
              </p:cNvGrpSpPr>
              <p:nvPr/>
            </p:nvGrpSpPr>
            <p:grpSpPr bwMode="auto">
              <a:xfrm>
                <a:off x="368" y="1"/>
                <a:ext cx="81" cy="124"/>
                <a:chOff x="0" y="0"/>
                <a:chExt cx="81" cy="123"/>
              </a:xfrm>
            </p:grpSpPr>
            <p:sp>
              <p:nvSpPr>
                <p:cNvPr id="14412" name="Freeform 76"/>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413" name="Rectangle 77"/>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417" name="Group 81"/>
              <p:cNvGrpSpPr>
                <a:grpSpLocks/>
              </p:cNvGrpSpPr>
              <p:nvPr/>
            </p:nvGrpSpPr>
            <p:grpSpPr bwMode="auto">
              <a:xfrm>
                <a:off x="450" y="0"/>
                <a:ext cx="81" cy="124"/>
                <a:chOff x="0" y="0"/>
                <a:chExt cx="81" cy="123"/>
              </a:xfrm>
            </p:grpSpPr>
            <p:sp>
              <p:nvSpPr>
                <p:cNvPr id="14415" name="Freeform 79"/>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416" name="Rectangle 80"/>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nvGrpSpPr>
              <p:cNvPr id="14420" name="Group 84"/>
              <p:cNvGrpSpPr>
                <a:grpSpLocks/>
              </p:cNvGrpSpPr>
              <p:nvPr/>
            </p:nvGrpSpPr>
            <p:grpSpPr bwMode="auto">
              <a:xfrm>
                <a:off x="511" y="0"/>
                <a:ext cx="82" cy="123"/>
                <a:chOff x="0" y="0"/>
                <a:chExt cx="81" cy="123"/>
              </a:xfrm>
            </p:grpSpPr>
            <p:sp>
              <p:nvSpPr>
                <p:cNvPr id="14418" name="Freeform 82"/>
                <p:cNvSpPr>
                  <a:spLocks/>
                </p:cNvSpPr>
                <p:nvPr/>
              </p:nvSpPr>
              <p:spPr bwMode="auto">
                <a:xfrm>
                  <a:off x="0" y="4"/>
                  <a:ext cx="81" cy="119"/>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4419" name="Rectangle 83"/>
                <p:cNvSpPr>
                  <a:spLocks/>
                </p:cNvSpPr>
                <p:nvPr/>
              </p:nvSpPr>
              <p:spPr bwMode="auto">
                <a:xfrm flipH="1">
                  <a:off x="0" y="0"/>
                  <a:ext cx="81"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grpSp>
        <p:grpSp>
          <p:nvGrpSpPr>
            <p:cNvPr id="14424" name="Group 88"/>
            <p:cNvGrpSpPr>
              <a:grpSpLocks/>
            </p:cNvGrpSpPr>
            <p:nvPr/>
          </p:nvGrpSpPr>
          <p:grpSpPr bwMode="auto">
            <a:xfrm>
              <a:off x="16590911" y="5659226"/>
              <a:ext cx="4058944" cy="601272"/>
              <a:chOff x="0" y="0"/>
              <a:chExt cx="1881" cy="247"/>
            </a:xfrm>
          </p:grpSpPr>
          <p:sp>
            <p:nvSpPr>
              <p:cNvPr id="14422" name="Oval 86"/>
              <p:cNvSpPr>
                <a:spLocks/>
              </p:cNvSpPr>
              <p:nvPr/>
            </p:nvSpPr>
            <p:spPr bwMode="auto">
              <a:xfrm>
                <a:off x="0" y="0"/>
                <a:ext cx="1881" cy="247"/>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sz="4800"/>
              </a:p>
            </p:txBody>
          </p:sp>
          <p:sp>
            <p:nvSpPr>
              <p:cNvPr id="14423" name="Rectangle 87"/>
              <p:cNvSpPr>
                <a:spLocks/>
              </p:cNvSpPr>
              <p:nvPr/>
            </p:nvSpPr>
            <p:spPr bwMode="auto">
              <a:xfrm>
                <a:off x="275" y="36"/>
                <a:ext cx="1331" cy="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4800"/>
              </a:p>
            </p:txBody>
          </p:sp>
        </p:grpSp>
        <p:sp>
          <p:nvSpPr>
            <p:cNvPr id="14425" name="Rectangle 89"/>
            <p:cNvSpPr>
              <a:spLocks/>
            </p:cNvSpPr>
            <p:nvPr/>
          </p:nvSpPr>
          <p:spPr bwMode="auto">
            <a:xfrm>
              <a:off x="15848999" y="5242214"/>
              <a:ext cx="487418" cy="545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81278" bIns="0"/>
            <a:lstStyle/>
            <a:p>
              <a:pPr marL="79376"/>
              <a:r>
                <a:rPr lang="en-US" sz="4800" dirty="0">
                  <a:solidFill>
                    <a:srgbClr val="FFFF00"/>
                  </a:solidFill>
                  <a:ea typeface="ＭＳ Ｐゴシック" charset="0"/>
                  <a:cs typeface="Times New Roman" charset="0"/>
                </a:rPr>
                <a:t>p</a:t>
              </a:r>
              <a:endParaRPr lang="en-US" sz="4800" dirty="0">
                <a:ea typeface="ＭＳ Ｐゴシック" charset="0"/>
                <a:cs typeface="Times New Roman" charset="0"/>
              </a:endParaRPr>
            </a:p>
          </p:txBody>
        </p:sp>
        <p:sp>
          <p:nvSpPr>
            <p:cNvPr id="14437" name="Line 101"/>
            <p:cNvSpPr>
              <a:spLocks noChangeShapeType="1"/>
            </p:cNvSpPr>
            <p:nvPr/>
          </p:nvSpPr>
          <p:spPr bwMode="auto">
            <a:xfrm flipH="1">
              <a:off x="15547059" y="5993805"/>
              <a:ext cx="1127964" cy="0"/>
            </a:xfrm>
            <a:prstGeom prst="line">
              <a:avLst/>
            </a:prstGeom>
            <a:noFill/>
            <a:ln w="44450" cap="flat">
              <a:solidFill>
                <a:srgbClr val="0DB76D"/>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4800"/>
            </a:p>
          </p:txBody>
        </p:sp>
        <p:sp>
          <p:nvSpPr>
            <p:cNvPr id="105" name="Rectangle 89"/>
            <p:cNvSpPr>
              <a:spLocks/>
            </p:cNvSpPr>
            <p:nvPr/>
          </p:nvSpPr>
          <p:spPr bwMode="auto">
            <a:xfrm>
              <a:off x="16967067" y="5115678"/>
              <a:ext cx="651997" cy="749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81278" bIns="0"/>
            <a:lstStyle/>
            <a:p>
              <a:pPr marL="79376"/>
              <a:r>
                <a:rPr lang="en-US" sz="4800" dirty="0">
                  <a:solidFill>
                    <a:srgbClr val="FFFF00"/>
                  </a:solidFill>
                  <a:ea typeface="ＭＳ Ｐゴシック" charset="0"/>
                  <a:cs typeface="Times New Roman" charset="0"/>
                </a:rPr>
                <a:t>k</a:t>
              </a:r>
              <a:endParaRPr lang="en-US" sz="4800" dirty="0">
                <a:ea typeface="ＭＳ Ｐゴシック" charset="0"/>
                <a:cs typeface="Times New Roman" charset="0"/>
              </a:endParaRPr>
            </a:p>
          </p:txBody>
        </p:sp>
        <p:sp>
          <p:nvSpPr>
            <p:cNvPr id="39" name="TextBox 38">
              <a:extLst>
                <a:ext uri="{FF2B5EF4-FFF2-40B4-BE49-F238E27FC236}">
                  <a16:creationId xmlns:a16="http://schemas.microsoft.com/office/drawing/2014/main" id="{A7388A23-C846-7C47-8F95-7503F73FD332}"/>
                </a:ext>
              </a:extLst>
            </p:cNvPr>
            <p:cNvSpPr txBox="1"/>
            <p:nvPr/>
          </p:nvSpPr>
          <p:spPr>
            <a:xfrm>
              <a:off x="19910919" y="4634892"/>
              <a:ext cx="369082" cy="830997"/>
            </a:xfrm>
            <a:prstGeom prst="rect">
              <a:avLst/>
            </a:prstGeom>
            <a:noFill/>
          </p:spPr>
          <p:txBody>
            <a:bodyPr wrap="square" rtlCol="0">
              <a:spAutoFit/>
            </a:bodyPr>
            <a:lstStyle/>
            <a:p>
              <a:r>
                <a:rPr lang="en-US" sz="4800" dirty="0">
                  <a:solidFill>
                    <a:srgbClr val="FFFF00"/>
                  </a:solidFill>
                </a:rPr>
                <a:t>l</a:t>
              </a:r>
            </a:p>
          </p:txBody>
        </p:sp>
        <p:sp>
          <p:nvSpPr>
            <p:cNvPr id="89" name="Rectangle 89">
              <a:extLst>
                <a:ext uri="{FF2B5EF4-FFF2-40B4-BE49-F238E27FC236}">
                  <a16:creationId xmlns:a16="http://schemas.microsoft.com/office/drawing/2014/main" id="{3E9C5DA7-A5E9-4EC2-87FB-E33665B97DED}"/>
                </a:ext>
              </a:extLst>
            </p:cNvPr>
            <p:cNvSpPr>
              <a:spLocks/>
            </p:cNvSpPr>
            <p:nvPr/>
          </p:nvSpPr>
          <p:spPr bwMode="auto">
            <a:xfrm>
              <a:off x="15105577" y="3659154"/>
              <a:ext cx="882963" cy="71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81278" bIns="0"/>
            <a:lstStyle/>
            <a:p>
              <a:pPr marL="79376"/>
              <a:r>
                <a:rPr lang="en-US" sz="4800" dirty="0">
                  <a:solidFill>
                    <a:srgbClr val="FFFF00"/>
                  </a:solidFill>
                  <a:ea typeface="ＭＳ Ｐゴシック" charset="0"/>
                  <a:cs typeface="Times New Roman" charset="0"/>
                </a:rPr>
                <a:t>q</a:t>
              </a:r>
              <a:r>
                <a:rPr lang="en-US" sz="4800" baseline="30000" dirty="0">
                  <a:solidFill>
                    <a:srgbClr val="FFFF00"/>
                  </a:solidFill>
                  <a:ea typeface="ＭＳ Ｐゴシック" charset="0"/>
                  <a:cs typeface="Times New Roman" charset="0"/>
                </a:rPr>
                <a:t>-</a:t>
              </a:r>
              <a:endParaRPr lang="en-US" sz="4800" baseline="30000" dirty="0">
                <a:ea typeface="ＭＳ Ｐゴシック" charset="0"/>
                <a:cs typeface="Times New Roman" charset="0"/>
              </a:endParaRPr>
            </a:p>
          </p:txBody>
        </p:sp>
      </p:grpSp>
      <p:sp>
        <p:nvSpPr>
          <p:cNvPr id="91" name="TextBox 90">
            <a:extLst>
              <a:ext uri="{FF2B5EF4-FFF2-40B4-BE49-F238E27FC236}">
                <a16:creationId xmlns:a16="http://schemas.microsoft.com/office/drawing/2014/main" id="{A2370D28-D853-4F3F-79EA-65028679564B}"/>
              </a:ext>
            </a:extLst>
          </p:cNvPr>
          <p:cNvSpPr txBox="1"/>
          <p:nvPr/>
        </p:nvSpPr>
        <p:spPr>
          <a:xfrm>
            <a:off x="12567427" y="1946018"/>
            <a:ext cx="6594754" cy="8207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000" dirty="0">
                <a:solidFill>
                  <a:srgbClr val="FFFF00"/>
                </a:solidFill>
              </a:rPr>
              <a:t>Ine</a:t>
            </a:r>
            <a:r>
              <a:rPr kumimoji="0" lang="en-US" sz="4000" b="0" i="0" u="none" strike="noStrike" cap="none" spc="0" normalizeH="0" baseline="0" dirty="0">
                <a:ln>
                  <a:noFill/>
                </a:ln>
                <a:solidFill>
                  <a:srgbClr val="FFFF00"/>
                </a:solidFill>
                <a:effectLst/>
                <a:uFillTx/>
                <a:latin typeface="+mn-lt"/>
                <a:ea typeface="+mn-ea"/>
                <a:cs typeface="+mn-cs"/>
                <a:sym typeface="Helvetica"/>
              </a:rPr>
              <a:t>lastic </a:t>
            </a:r>
            <a:r>
              <a:rPr kumimoji="0" lang="en-US" sz="4000" b="0" i="0" u="none" strike="noStrike" cap="none" spc="0" normalizeH="0" baseline="0" dirty="0" err="1">
                <a:ln>
                  <a:noFill/>
                </a:ln>
                <a:solidFill>
                  <a:srgbClr val="FFFF00"/>
                </a:solidFill>
                <a:effectLst/>
                <a:uFillTx/>
                <a:latin typeface="+mn-lt"/>
                <a:ea typeface="+mn-ea"/>
                <a:cs typeface="+mn-cs"/>
                <a:sym typeface="Helvetica"/>
              </a:rPr>
              <a:t>parton</a:t>
            </a:r>
            <a:r>
              <a:rPr kumimoji="0" lang="en-US" sz="4000" b="0" i="0" u="none" strike="noStrike" cap="none" spc="0" normalizeH="0" baseline="0" dirty="0">
                <a:ln>
                  <a:noFill/>
                </a:ln>
                <a:solidFill>
                  <a:srgbClr val="FFFF00"/>
                </a:solidFill>
                <a:effectLst/>
                <a:uFillTx/>
                <a:latin typeface="+mn-lt"/>
                <a:ea typeface="+mn-ea"/>
                <a:cs typeface="+mn-cs"/>
                <a:sym typeface="Helvetica"/>
              </a:rPr>
              <a:t> energy loss:</a:t>
            </a:r>
          </a:p>
        </p:txBody>
      </p:sp>
      <p:sp>
        <p:nvSpPr>
          <p:cNvPr id="92" name="TextBox 91">
            <a:extLst>
              <a:ext uri="{FF2B5EF4-FFF2-40B4-BE49-F238E27FC236}">
                <a16:creationId xmlns:a16="http://schemas.microsoft.com/office/drawing/2014/main" id="{682FB0E3-061E-B087-8253-A61BD4D395AA}"/>
              </a:ext>
            </a:extLst>
          </p:cNvPr>
          <p:cNvSpPr txBox="1"/>
          <p:nvPr/>
        </p:nvSpPr>
        <p:spPr>
          <a:xfrm>
            <a:off x="12567427" y="3072380"/>
            <a:ext cx="10865154" cy="6976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err="1">
                <a:ln>
                  <a:noFill/>
                </a:ln>
                <a:solidFill>
                  <a:srgbClr val="FFFF00"/>
                </a:solidFill>
                <a:effectLst/>
                <a:uFillTx/>
                <a:latin typeface="+mn-lt"/>
                <a:ea typeface="+mn-ea"/>
                <a:cs typeface="+mn-cs"/>
                <a:sym typeface="Helvetica"/>
              </a:rPr>
              <a:t>Gyulassy</a:t>
            </a:r>
            <a:r>
              <a:rPr kumimoji="0" lang="en-US" sz="3200" b="0" i="0" u="none" strike="noStrike" cap="none" spc="0" normalizeH="0" baseline="0" dirty="0">
                <a:ln>
                  <a:noFill/>
                </a:ln>
                <a:solidFill>
                  <a:srgbClr val="FFFF00"/>
                </a:solidFill>
                <a:effectLst/>
                <a:uFillTx/>
                <a:latin typeface="+mn-lt"/>
                <a:ea typeface="+mn-ea"/>
                <a:cs typeface="+mn-cs"/>
                <a:sym typeface="Helvetica"/>
              </a:rPr>
              <a:t> &amp; XNW (1994), BDMPS (1995), </a:t>
            </a:r>
            <a:r>
              <a:rPr kumimoji="0" lang="en-US" sz="3200" b="0" i="0" u="none" strike="noStrike" cap="none" spc="0" normalizeH="0" baseline="0" dirty="0" err="1">
                <a:ln>
                  <a:noFill/>
                </a:ln>
                <a:solidFill>
                  <a:srgbClr val="FFFF00"/>
                </a:solidFill>
                <a:effectLst/>
                <a:uFillTx/>
                <a:latin typeface="+mn-lt"/>
                <a:ea typeface="+mn-ea"/>
                <a:cs typeface="+mn-cs"/>
                <a:sym typeface="Helvetica"/>
              </a:rPr>
              <a:t>Zakharov</a:t>
            </a:r>
            <a:r>
              <a:rPr kumimoji="0" lang="en-US" sz="3200" b="0" i="0" u="none" strike="noStrike" cap="none" spc="0" normalizeH="0" baseline="0" dirty="0">
                <a:ln>
                  <a:noFill/>
                </a:ln>
                <a:solidFill>
                  <a:srgbClr val="FFFF00"/>
                </a:solidFill>
                <a:effectLst/>
                <a:uFillTx/>
                <a:latin typeface="+mn-lt"/>
                <a:ea typeface="+mn-ea"/>
                <a:cs typeface="+mn-cs"/>
                <a:sym typeface="Helvetica"/>
              </a:rPr>
              <a:t> (1996)</a:t>
            </a:r>
          </a:p>
        </p:txBody>
      </p:sp>
    </p:spTree>
    <p:extLst>
      <p:ext uri="{BB962C8B-B14F-4D97-AF65-F5344CB8AC3E}">
        <p14:creationId xmlns:p14="http://schemas.microsoft.com/office/powerpoint/2010/main" val="332750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lide Number"/>
          <p:cNvSpPr txBox="1">
            <a:spLocks noGrp="1"/>
          </p:cNvSpPr>
          <p:nvPr>
            <p:ph type="sldNum" sz="quarter" idx="2"/>
          </p:nvPr>
        </p:nvSpPr>
        <p:spPr>
          <a:xfrm>
            <a:off x="23142544" y="12948252"/>
            <a:ext cx="486768" cy="5207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dirty="0"/>
          </a:p>
        </p:txBody>
      </p:sp>
      <p:pic>
        <p:nvPicPr>
          <p:cNvPr id="284" name="droppedImage.tiff" descr="droppedImage.tiff"/>
          <p:cNvPicPr>
            <a:picLocks noChangeAspect="1"/>
          </p:cNvPicPr>
          <p:nvPr/>
        </p:nvPicPr>
        <p:blipFill>
          <a:blip r:embed="rId3"/>
          <a:stretch>
            <a:fillRect/>
          </a:stretch>
        </p:blipFill>
        <p:spPr>
          <a:xfrm>
            <a:off x="12400935" y="3176937"/>
            <a:ext cx="9005106" cy="8616248"/>
          </a:xfrm>
          <a:prstGeom prst="rect">
            <a:avLst/>
          </a:prstGeom>
          <a:ln w="25400">
            <a:miter lim="400000"/>
          </a:ln>
        </p:spPr>
      </p:pic>
      <p:sp>
        <p:nvSpPr>
          <p:cNvPr id="285" name="Asymptotic freedom &amp;…"/>
          <p:cNvSpPr txBox="1"/>
          <p:nvPr/>
        </p:nvSpPr>
        <p:spPr>
          <a:xfrm>
            <a:off x="4575745" y="329258"/>
            <a:ext cx="16678193" cy="126188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spAutoFit/>
          </a:bodyPr>
          <a:lstStyle/>
          <a:p>
            <a:pPr>
              <a:buClr>
                <a:srgbClr val="000000"/>
              </a:buClr>
              <a:defRPr sz="7200" b="1">
                <a:solidFill>
                  <a:srgbClr val="FFFFFF"/>
                </a:solidFill>
                <a:uFill>
                  <a:solidFill>
                    <a:srgbClr val="FFFFFF"/>
                  </a:solidFill>
                </a:uFill>
                <a:latin typeface="Calibri"/>
                <a:ea typeface="Calibri"/>
                <a:cs typeface="Calibri"/>
                <a:sym typeface="Calibri"/>
              </a:defRPr>
            </a:pPr>
            <a:r>
              <a:rPr dirty="0"/>
              <a:t>Asymptotic freedom &amp;</a:t>
            </a:r>
            <a:r>
              <a:rPr lang="en-US" dirty="0"/>
              <a:t> </a:t>
            </a:r>
            <a:r>
              <a:rPr dirty="0"/>
              <a:t>confinement in QCD</a:t>
            </a:r>
          </a:p>
        </p:txBody>
      </p:sp>
      <p:pic>
        <p:nvPicPr>
          <p:cNvPr id="286" name="droppedImage.pdf" descr="droppedImage.pdf"/>
          <p:cNvPicPr>
            <a:picLocks noChangeAspect="1"/>
          </p:cNvPicPr>
          <p:nvPr/>
        </p:nvPicPr>
        <p:blipFill>
          <a:blip r:embed="rId4"/>
          <a:stretch>
            <a:fillRect/>
          </a:stretch>
        </p:blipFill>
        <p:spPr>
          <a:xfrm>
            <a:off x="1831548" y="3022040"/>
            <a:ext cx="2097508" cy="2936512"/>
          </a:xfrm>
          <a:prstGeom prst="rect">
            <a:avLst/>
          </a:prstGeom>
          <a:ln w="25400">
            <a:miter lim="400000"/>
          </a:ln>
        </p:spPr>
      </p:pic>
      <p:pic>
        <p:nvPicPr>
          <p:cNvPr id="287" name="droppedImage.pdf" descr="droppedImage.pdf"/>
          <p:cNvPicPr>
            <a:picLocks noChangeAspect="1"/>
          </p:cNvPicPr>
          <p:nvPr/>
        </p:nvPicPr>
        <p:blipFill>
          <a:blip r:embed="rId5"/>
          <a:stretch>
            <a:fillRect/>
          </a:stretch>
        </p:blipFill>
        <p:spPr>
          <a:xfrm>
            <a:off x="7635369" y="3042847"/>
            <a:ext cx="2097507" cy="2936509"/>
          </a:xfrm>
          <a:prstGeom prst="rect">
            <a:avLst/>
          </a:prstGeom>
          <a:ln w="25400">
            <a:miter lim="400000"/>
          </a:ln>
        </p:spPr>
      </p:pic>
      <p:pic>
        <p:nvPicPr>
          <p:cNvPr id="288" name="droppedImage.pdf" descr="droppedImage.pdf"/>
          <p:cNvPicPr>
            <a:picLocks noChangeAspect="1"/>
          </p:cNvPicPr>
          <p:nvPr/>
        </p:nvPicPr>
        <p:blipFill>
          <a:blip r:embed="rId6"/>
          <a:stretch>
            <a:fillRect/>
          </a:stretch>
        </p:blipFill>
        <p:spPr>
          <a:xfrm>
            <a:off x="4896016" y="3054199"/>
            <a:ext cx="2089399" cy="2925157"/>
          </a:xfrm>
          <a:prstGeom prst="rect">
            <a:avLst/>
          </a:prstGeom>
          <a:ln w="25400">
            <a:miter lim="400000"/>
          </a:ln>
        </p:spPr>
      </p:pic>
      <p:pic>
        <p:nvPicPr>
          <p:cNvPr id="2" name="Picture 1" descr="latex-image-1.pdf">
            <a:extLst>
              <a:ext uri="{FF2B5EF4-FFF2-40B4-BE49-F238E27FC236}">
                <a16:creationId xmlns:a16="http://schemas.microsoft.com/office/drawing/2014/main" id="{6735985E-6CB3-142B-215E-96CC8D5CE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0927" y="6736644"/>
            <a:ext cx="5033309" cy="1097309"/>
          </a:xfrm>
          <a:prstGeom prst="rect">
            <a:avLst/>
          </a:prstGeom>
        </p:spPr>
      </p:pic>
      <p:sp>
        <p:nvSpPr>
          <p:cNvPr id="4" name="TextBox 3">
            <a:extLst>
              <a:ext uri="{FF2B5EF4-FFF2-40B4-BE49-F238E27FC236}">
                <a16:creationId xmlns:a16="http://schemas.microsoft.com/office/drawing/2014/main" id="{8FED49E9-1A61-F57F-22D1-41EC0AA94CC3}"/>
              </a:ext>
            </a:extLst>
          </p:cNvPr>
          <p:cNvSpPr txBox="1"/>
          <p:nvPr/>
        </p:nvSpPr>
        <p:spPr>
          <a:xfrm>
            <a:off x="13705847" y="10350634"/>
            <a:ext cx="7548091"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1" hangingPunct="1"/>
            <a:r>
              <a:rPr lang="en-US" sz="3200" dirty="0">
                <a:solidFill>
                  <a:srgbClr val="FF6600"/>
                </a:solidFill>
              </a:rPr>
              <a:t>S </a:t>
            </a:r>
            <a:r>
              <a:rPr lang="en-US" sz="3200" dirty="0" err="1">
                <a:solidFill>
                  <a:srgbClr val="FF6600"/>
                </a:solidFill>
              </a:rPr>
              <a:t>Bethke</a:t>
            </a:r>
            <a:r>
              <a:rPr lang="en-US" sz="3200" dirty="0">
                <a:solidFill>
                  <a:srgbClr val="FF6600"/>
                </a:solidFill>
              </a:rPr>
              <a:t> J. Phys. G26 (2000) R27 </a:t>
            </a:r>
          </a:p>
        </p:txBody>
      </p:sp>
      <p:grpSp>
        <p:nvGrpSpPr>
          <p:cNvPr id="45" name="Group 79">
            <a:extLst>
              <a:ext uri="{FF2B5EF4-FFF2-40B4-BE49-F238E27FC236}">
                <a16:creationId xmlns:a16="http://schemas.microsoft.com/office/drawing/2014/main" id="{8446AD4B-009F-1A03-D100-67186D5ADAC3}"/>
              </a:ext>
            </a:extLst>
          </p:cNvPr>
          <p:cNvGrpSpPr>
            <a:grpSpLocks/>
          </p:cNvGrpSpPr>
          <p:nvPr/>
        </p:nvGrpSpPr>
        <p:grpSpPr bwMode="auto">
          <a:xfrm>
            <a:off x="3822199" y="8279926"/>
            <a:ext cx="3431122" cy="1097307"/>
            <a:chOff x="3073400" y="2174954"/>
            <a:chExt cx="2336800" cy="619046"/>
          </a:xfrm>
        </p:grpSpPr>
        <p:grpSp>
          <p:nvGrpSpPr>
            <p:cNvPr id="46" name="Group 145">
              <a:extLst>
                <a:ext uri="{FF2B5EF4-FFF2-40B4-BE49-F238E27FC236}">
                  <a16:creationId xmlns:a16="http://schemas.microsoft.com/office/drawing/2014/main" id="{A38C8A30-0581-25C7-A07C-94B8B9FD4A10}"/>
                </a:ext>
              </a:extLst>
            </p:cNvPr>
            <p:cNvGrpSpPr>
              <a:grpSpLocks/>
            </p:cNvGrpSpPr>
            <p:nvPr/>
          </p:nvGrpSpPr>
          <p:grpSpPr bwMode="auto">
            <a:xfrm>
              <a:off x="3073400" y="2419350"/>
              <a:ext cx="889000" cy="196850"/>
              <a:chOff x="1145" y="2408"/>
              <a:chExt cx="256" cy="51"/>
            </a:xfrm>
          </p:grpSpPr>
          <p:sp>
            <p:nvSpPr>
              <p:cNvPr id="56" name="Freeform 146">
                <a:extLst>
                  <a:ext uri="{FF2B5EF4-FFF2-40B4-BE49-F238E27FC236}">
                    <a16:creationId xmlns:a16="http://schemas.microsoft.com/office/drawing/2014/main" id="{4FC80512-112D-907B-5B58-0AB481DCB3B0}"/>
                  </a:ext>
                </a:extLst>
              </p:cNvPr>
              <p:cNvSpPr>
                <a:spLocks/>
              </p:cNvSpPr>
              <p:nvPr/>
            </p:nvSpPr>
            <p:spPr bwMode="auto">
              <a:xfrm>
                <a:off x="11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type="triangle" w="med" len="med"/>
                <a:tailEnd/>
              </a:ln>
            </p:spPr>
            <p:txBody>
              <a:bodyPr>
                <a:prstTxWarp prst="textNoShape">
                  <a:avLst/>
                </a:prstTxWarp>
              </a:bodyPr>
              <a:lstStyle/>
              <a:p>
                <a:endParaRPr lang="en-US"/>
              </a:p>
            </p:txBody>
          </p:sp>
          <p:sp>
            <p:nvSpPr>
              <p:cNvPr id="57" name="Freeform 147">
                <a:extLst>
                  <a:ext uri="{FF2B5EF4-FFF2-40B4-BE49-F238E27FC236}">
                    <a16:creationId xmlns:a16="http://schemas.microsoft.com/office/drawing/2014/main" id="{8CF9EC61-31DB-4760-D683-AC77C2A9C087}"/>
                  </a:ext>
                </a:extLst>
              </p:cNvPr>
              <p:cNvSpPr>
                <a:spLocks/>
              </p:cNvSpPr>
              <p:nvPr/>
            </p:nvSpPr>
            <p:spPr bwMode="auto">
              <a:xfrm>
                <a:off x="12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58" name="Freeform 148">
                <a:extLst>
                  <a:ext uri="{FF2B5EF4-FFF2-40B4-BE49-F238E27FC236}">
                    <a16:creationId xmlns:a16="http://schemas.microsoft.com/office/drawing/2014/main" id="{0DEFA176-A6AE-9B37-3087-F22FADF5A735}"/>
                  </a:ext>
                </a:extLst>
              </p:cNvPr>
              <p:cNvSpPr>
                <a:spLocks/>
              </p:cNvSpPr>
              <p:nvPr/>
            </p:nvSpPr>
            <p:spPr bwMode="auto">
              <a:xfrm>
                <a:off x="119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59" name="Freeform 149">
                <a:extLst>
                  <a:ext uri="{FF2B5EF4-FFF2-40B4-BE49-F238E27FC236}">
                    <a16:creationId xmlns:a16="http://schemas.microsoft.com/office/drawing/2014/main" id="{E7BA5EF9-87A5-985F-B62E-4F62F01E5BD0}"/>
                  </a:ext>
                </a:extLst>
              </p:cNvPr>
              <p:cNvSpPr>
                <a:spLocks/>
              </p:cNvSpPr>
              <p:nvPr/>
            </p:nvSpPr>
            <p:spPr bwMode="auto">
              <a:xfrm>
                <a:off x="129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60" name="Freeform 150">
                <a:extLst>
                  <a:ext uri="{FF2B5EF4-FFF2-40B4-BE49-F238E27FC236}">
                    <a16:creationId xmlns:a16="http://schemas.microsoft.com/office/drawing/2014/main" id="{43152CA7-6FD9-BDD6-54AB-F8F413805DCE}"/>
                  </a:ext>
                </a:extLst>
              </p:cNvPr>
              <p:cNvSpPr>
                <a:spLocks/>
              </p:cNvSpPr>
              <p:nvPr/>
            </p:nvSpPr>
            <p:spPr bwMode="auto">
              <a:xfrm>
                <a:off x="13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grpSp>
        <p:grpSp>
          <p:nvGrpSpPr>
            <p:cNvPr id="47" name="Group 167">
              <a:extLst>
                <a:ext uri="{FF2B5EF4-FFF2-40B4-BE49-F238E27FC236}">
                  <a16:creationId xmlns:a16="http://schemas.microsoft.com/office/drawing/2014/main" id="{FC431D06-68FF-D7EF-BE81-7BFED29D17B1}"/>
                </a:ext>
              </a:extLst>
            </p:cNvPr>
            <p:cNvGrpSpPr>
              <a:grpSpLocks/>
            </p:cNvGrpSpPr>
            <p:nvPr/>
          </p:nvGrpSpPr>
          <p:grpSpPr bwMode="auto">
            <a:xfrm>
              <a:off x="4618036" y="2393950"/>
              <a:ext cx="792164" cy="196849"/>
              <a:chOff x="1145" y="2408"/>
              <a:chExt cx="256" cy="51"/>
            </a:xfrm>
          </p:grpSpPr>
          <p:sp>
            <p:nvSpPr>
              <p:cNvPr id="51" name="Freeform 168">
                <a:extLst>
                  <a:ext uri="{FF2B5EF4-FFF2-40B4-BE49-F238E27FC236}">
                    <a16:creationId xmlns:a16="http://schemas.microsoft.com/office/drawing/2014/main" id="{BC42AE57-D0D9-22DA-6F08-458692B708B7}"/>
                  </a:ext>
                </a:extLst>
              </p:cNvPr>
              <p:cNvSpPr>
                <a:spLocks/>
              </p:cNvSpPr>
              <p:nvPr/>
            </p:nvSpPr>
            <p:spPr bwMode="auto">
              <a:xfrm>
                <a:off x="11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type="triangle" w="med" len="med"/>
                <a:tailEnd/>
              </a:ln>
            </p:spPr>
            <p:txBody>
              <a:bodyPr>
                <a:prstTxWarp prst="textNoShape">
                  <a:avLst/>
                </a:prstTxWarp>
              </a:bodyPr>
              <a:lstStyle/>
              <a:p>
                <a:endParaRPr lang="en-US"/>
              </a:p>
            </p:txBody>
          </p:sp>
          <p:sp>
            <p:nvSpPr>
              <p:cNvPr id="52" name="Freeform 169">
                <a:extLst>
                  <a:ext uri="{FF2B5EF4-FFF2-40B4-BE49-F238E27FC236}">
                    <a16:creationId xmlns:a16="http://schemas.microsoft.com/office/drawing/2014/main" id="{E2B15811-1D02-7145-4770-51920613CC4C}"/>
                  </a:ext>
                </a:extLst>
              </p:cNvPr>
              <p:cNvSpPr>
                <a:spLocks/>
              </p:cNvSpPr>
              <p:nvPr/>
            </p:nvSpPr>
            <p:spPr bwMode="auto">
              <a:xfrm>
                <a:off x="12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53" name="Freeform 170">
                <a:extLst>
                  <a:ext uri="{FF2B5EF4-FFF2-40B4-BE49-F238E27FC236}">
                    <a16:creationId xmlns:a16="http://schemas.microsoft.com/office/drawing/2014/main" id="{51D1ED90-72F3-5F99-1990-0AFBA4A0DCB2}"/>
                  </a:ext>
                </a:extLst>
              </p:cNvPr>
              <p:cNvSpPr>
                <a:spLocks/>
              </p:cNvSpPr>
              <p:nvPr/>
            </p:nvSpPr>
            <p:spPr bwMode="auto">
              <a:xfrm>
                <a:off x="119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54" name="Freeform 171">
                <a:extLst>
                  <a:ext uri="{FF2B5EF4-FFF2-40B4-BE49-F238E27FC236}">
                    <a16:creationId xmlns:a16="http://schemas.microsoft.com/office/drawing/2014/main" id="{D0D86264-1C7E-0655-0309-2FB323195BAA}"/>
                  </a:ext>
                </a:extLst>
              </p:cNvPr>
              <p:cNvSpPr>
                <a:spLocks/>
              </p:cNvSpPr>
              <p:nvPr/>
            </p:nvSpPr>
            <p:spPr bwMode="auto">
              <a:xfrm>
                <a:off x="129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55" name="Freeform 172">
                <a:extLst>
                  <a:ext uri="{FF2B5EF4-FFF2-40B4-BE49-F238E27FC236}">
                    <a16:creationId xmlns:a16="http://schemas.microsoft.com/office/drawing/2014/main" id="{3E8906AB-CF4C-7729-2CE8-4377042AFCEC}"/>
                  </a:ext>
                </a:extLst>
              </p:cNvPr>
              <p:cNvSpPr>
                <a:spLocks/>
              </p:cNvSpPr>
              <p:nvPr/>
            </p:nvSpPr>
            <p:spPr bwMode="auto">
              <a:xfrm>
                <a:off x="13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grpSp>
        <p:sp>
          <p:nvSpPr>
            <p:cNvPr id="48" name="Oval 173">
              <a:extLst>
                <a:ext uri="{FF2B5EF4-FFF2-40B4-BE49-F238E27FC236}">
                  <a16:creationId xmlns:a16="http://schemas.microsoft.com/office/drawing/2014/main" id="{06DC61C3-7CA2-64E2-ACF1-BAB468CF0034}"/>
                </a:ext>
              </a:extLst>
            </p:cNvPr>
            <p:cNvSpPr>
              <a:spLocks noChangeArrowheads="1"/>
            </p:cNvSpPr>
            <p:nvPr/>
          </p:nvSpPr>
          <p:spPr bwMode="auto">
            <a:xfrm rot="-5400000">
              <a:off x="3991989" y="2158066"/>
              <a:ext cx="619046" cy="652822"/>
            </a:xfrm>
            <a:prstGeom prst="ellipse">
              <a:avLst/>
            </a:prstGeom>
            <a:noFill/>
            <a:ln w="50800">
              <a:solidFill>
                <a:schemeClr val="accent1">
                  <a:lumMod val="60000"/>
                  <a:lumOff val="40000"/>
                </a:schemeClr>
              </a:solidFill>
              <a:round/>
              <a:headEnd/>
              <a:tailEnd/>
            </a:ln>
          </p:spPr>
          <p:txBody>
            <a:bodyPr wrap="none" anchor="ctr">
              <a:prstTxWarp prst="textNoShape">
                <a:avLst/>
              </a:prstTxWarp>
            </a:bodyPr>
            <a:lstStyle/>
            <a:p>
              <a:endParaRPr lang="en-US" dirty="0"/>
            </a:p>
          </p:txBody>
        </p:sp>
      </p:grpSp>
      <p:grpSp>
        <p:nvGrpSpPr>
          <p:cNvPr id="268" name="Group 267">
            <a:extLst>
              <a:ext uri="{FF2B5EF4-FFF2-40B4-BE49-F238E27FC236}">
                <a16:creationId xmlns:a16="http://schemas.microsoft.com/office/drawing/2014/main" id="{33358266-5E8C-3048-49A5-9A0BD24BD5F0}"/>
              </a:ext>
            </a:extLst>
          </p:cNvPr>
          <p:cNvGrpSpPr/>
          <p:nvPr/>
        </p:nvGrpSpPr>
        <p:grpSpPr>
          <a:xfrm>
            <a:off x="3899090" y="10477400"/>
            <a:ext cx="3354231" cy="1115908"/>
            <a:chOff x="7531082" y="9261828"/>
            <a:chExt cx="5133639" cy="1869695"/>
          </a:xfrm>
        </p:grpSpPr>
        <p:grpSp>
          <p:nvGrpSpPr>
            <p:cNvPr id="269" name="Group 268">
              <a:extLst>
                <a:ext uri="{FF2B5EF4-FFF2-40B4-BE49-F238E27FC236}">
                  <a16:creationId xmlns:a16="http://schemas.microsoft.com/office/drawing/2014/main" id="{054046A1-EC24-AC6D-BE8D-DC44464D53CE}"/>
                </a:ext>
              </a:extLst>
            </p:cNvPr>
            <p:cNvGrpSpPr/>
            <p:nvPr/>
          </p:nvGrpSpPr>
          <p:grpSpPr>
            <a:xfrm>
              <a:off x="9072770" y="9261828"/>
              <a:ext cx="1955686" cy="1869695"/>
              <a:chOff x="17715332" y="6718342"/>
              <a:chExt cx="2154950" cy="2188815"/>
            </a:xfrm>
          </p:grpSpPr>
          <p:grpSp>
            <p:nvGrpSpPr>
              <p:cNvPr id="296" name="Group 121">
                <a:extLst>
                  <a:ext uri="{FF2B5EF4-FFF2-40B4-BE49-F238E27FC236}">
                    <a16:creationId xmlns:a16="http://schemas.microsoft.com/office/drawing/2014/main" id="{30DCB251-F970-2E4A-B845-35A9E4F52443}"/>
                  </a:ext>
                </a:extLst>
              </p:cNvPr>
              <p:cNvGrpSpPr>
                <a:grpSpLocks/>
              </p:cNvGrpSpPr>
              <p:nvPr/>
            </p:nvGrpSpPr>
            <p:grpSpPr bwMode="auto">
              <a:xfrm rot="583581">
                <a:off x="18201767" y="6718342"/>
                <a:ext cx="1668515" cy="2084943"/>
                <a:chOff x="1240" y="1965"/>
                <a:chExt cx="598" cy="712"/>
              </a:xfrm>
              <a:scene3d>
                <a:camera prst="orthographicFront">
                  <a:rot lat="0" lon="0" rev="300000"/>
                </a:camera>
                <a:lightRig rig="threePt" dir="t"/>
              </a:scene3d>
            </p:grpSpPr>
            <p:sp>
              <p:nvSpPr>
                <p:cNvPr id="302" name="Freeform 122">
                  <a:extLst>
                    <a:ext uri="{FF2B5EF4-FFF2-40B4-BE49-F238E27FC236}">
                      <a16:creationId xmlns:a16="http://schemas.microsoft.com/office/drawing/2014/main" id="{FD9D2D04-2342-48C7-1588-340E7DF3FDCC}"/>
                    </a:ext>
                  </a:extLst>
                </p:cNvPr>
                <p:cNvSpPr>
                  <a:spLocks/>
                </p:cNvSpPr>
                <p:nvPr/>
              </p:nvSpPr>
              <p:spPr bwMode="auto">
                <a:xfrm>
                  <a:off x="1240" y="2014"/>
                  <a:ext cx="264" cy="117"/>
                </a:xfrm>
                <a:custGeom>
                  <a:avLst/>
                  <a:gdLst>
                    <a:gd name="T0" fmla="*/ 0 w 1064"/>
                    <a:gd name="T1" fmla="*/ 83 h 501"/>
                    <a:gd name="T2" fmla="*/ 113 w 1064"/>
                    <a:gd name="T3" fmla="*/ 43 h 501"/>
                    <a:gd name="T4" fmla="*/ 162 w 1064"/>
                    <a:gd name="T5" fmla="*/ 60 h 501"/>
                    <a:gd name="T6" fmla="*/ 172 w 1064"/>
                    <a:gd name="T7" fmla="*/ 76 h 501"/>
                    <a:gd name="T8" fmla="*/ 173 w 1064"/>
                    <a:gd name="T9" fmla="*/ 93 h 501"/>
                    <a:gd name="T10" fmla="*/ 156 w 1064"/>
                    <a:gd name="T11" fmla="*/ 111 h 501"/>
                    <a:gd name="T12" fmla="*/ 125 w 1064"/>
                    <a:gd name="T13" fmla="*/ 117 h 501"/>
                    <a:gd name="T14" fmla="*/ 113 w 1064"/>
                    <a:gd name="T15" fmla="*/ 107 h 501"/>
                    <a:gd name="T16" fmla="*/ 102 w 1064"/>
                    <a:gd name="T17" fmla="*/ 99 h 501"/>
                    <a:gd name="T18" fmla="*/ 99 w 1064"/>
                    <a:gd name="T19" fmla="*/ 82 h 501"/>
                    <a:gd name="T20" fmla="*/ 147 w 1064"/>
                    <a:gd name="T21" fmla="*/ 28 h 501"/>
                    <a:gd name="T22" fmla="*/ 210 w 1064"/>
                    <a:gd name="T23" fmla="*/ 4 h 501"/>
                    <a:gd name="T24" fmla="*/ 264 w 1064"/>
                    <a:gd name="T25" fmla="*/ 10 h 5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4"/>
                    <a:gd name="T40" fmla="*/ 0 h 501"/>
                    <a:gd name="T41" fmla="*/ 1064 w 1064"/>
                    <a:gd name="T42" fmla="*/ 501 h 5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4" h="501">
                      <a:moveTo>
                        <a:pt x="0" y="354"/>
                      </a:moveTo>
                      <a:cubicBezTo>
                        <a:pt x="200" y="256"/>
                        <a:pt x="272" y="209"/>
                        <a:pt x="454" y="186"/>
                      </a:cubicBezTo>
                      <a:cubicBezTo>
                        <a:pt x="589" y="210"/>
                        <a:pt x="553" y="202"/>
                        <a:pt x="654" y="257"/>
                      </a:cubicBezTo>
                      <a:cubicBezTo>
                        <a:pt x="685" y="274"/>
                        <a:pt x="695" y="325"/>
                        <a:pt x="695" y="325"/>
                      </a:cubicBezTo>
                      <a:cubicBezTo>
                        <a:pt x="713" y="344"/>
                        <a:pt x="710" y="374"/>
                        <a:pt x="698" y="399"/>
                      </a:cubicBezTo>
                      <a:cubicBezTo>
                        <a:pt x="686" y="424"/>
                        <a:pt x="659" y="458"/>
                        <a:pt x="627" y="475"/>
                      </a:cubicBezTo>
                      <a:cubicBezTo>
                        <a:pt x="589" y="473"/>
                        <a:pt x="572" y="492"/>
                        <a:pt x="504" y="501"/>
                      </a:cubicBezTo>
                      <a:cubicBezTo>
                        <a:pt x="469" y="466"/>
                        <a:pt x="454" y="458"/>
                        <a:pt x="454" y="458"/>
                      </a:cubicBezTo>
                      <a:cubicBezTo>
                        <a:pt x="424" y="446"/>
                        <a:pt x="420" y="440"/>
                        <a:pt x="411" y="423"/>
                      </a:cubicBezTo>
                      <a:cubicBezTo>
                        <a:pt x="401" y="405"/>
                        <a:pt x="369" y="399"/>
                        <a:pt x="400" y="349"/>
                      </a:cubicBezTo>
                      <a:cubicBezTo>
                        <a:pt x="430" y="256"/>
                        <a:pt x="452" y="217"/>
                        <a:pt x="592" y="122"/>
                      </a:cubicBezTo>
                      <a:cubicBezTo>
                        <a:pt x="666" y="74"/>
                        <a:pt x="848" y="18"/>
                        <a:pt x="848" y="18"/>
                      </a:cubicBezTo>
                      <a:cubicBezTo>
                        <a:pt x="910" y="0"/>
                        <a:pt x="1064" y="42"/>
                        <a:pt x="1064" y="42"/>
                      </a:cubicBezTo>
                    </a:path>
                  </a:pathLst>
                </a:custGeom>
                <a:noFill/>
                <a:ln w="50800">
                  <a:solidFill>
                    <a:schemeClr val="bg1"/>
                  </a:solidFill>
                  <a:round/>
                  <a:headEnd/>
                  <a:tailEnd/>
                </a:ln>
              </p:spPr>
              <p:txBody>
                <a:bodyPr>
                  <a:prstTxWarp prst="textNoShape">
                    <a:avLst/>
                  </a:prstTxWarp>
                </a:bodyPr>
                <a:lstStyle/>
                <a:p>
                  <a:pPr>
                    <a:defRPr/>
                  </a:pPr>
                  <a:endParaRPr lang="en-US">
                    <a:ea typeface="+mn-ea"/>
                    <a:cs typeface="+mn-cs"/>
                  </a:endParaRPr>
                </a:p>
              </p:txBody>
            </p:sp>
            <p:sp>
              <p:nvSpPr>
                <p:cNvPr id="303" name="Freeform 123">
                  <a:extLst>
                    <a:ext uri="{FF2B5EF4-FFF2-40B4-BE49-F238E27FC236}">
                      <a16:creationId xmlns:a16="http://schemas.microsoft.com/office/drawing/2014/main" id="{1FABD6CE-35E6-62D1-E6D2-0CA85F7B776B}"/>
                    </a:ext>
                  </a:extLst>
                </p:cNvPr>
                <p:cNvSpPr>
                  <a:spLocks/>
                </p:cNvSpPr>
                <p:nvPr/>
              </p:nvSpPr>
              <p:spPr bwMode="auto">
                <a:xfrm rot="2722161">
                  <a:off x="1480" y="2038"/>
                  <a:ext cx="264" cy="117"/>
                </a:xfrm>
                <a:custGeom>
                  <a:avLst/>
                  <a:gdLst>
                    <a:gd name="T0" fmla="*/ 0 w 1064"/>
                    <a:gd name="T1" fmla="*/ 83 h 501"/>
                    <a:gd name="T2" fmla="*/ 113 w 1064"/>
                    <a:gd name="T3" fmla="*/ 43 h 501"/>
                    <a:gd name="T4" fmla="*/ 162 w 1064"/>
                    <a:gd name="T5" fmla="*/ 60 h 501"/>
                    <a:gd name="T6" fmla="*/ 172 w 1064"/>
                    <a:gd name="T7" fmla="*/ 76 h 501"/>
                    <a:gd name="T8" fmla="*/ 173 w 1064"/>
                    <a:gd name="T9" fmla="*/ 93 h 501"/>
                    <a:gd name="T10" fmla="*/ 156 w 1064"/>
                    <a:gd name="T11" fmla="*/ 111 h 501"/>
                    <a:gd name="T12" fmla="*/ 125 w 1064"/>
                    <a:gd name="T13" fmla="*/ 117 h 501"/>
                    <a:gd name="T14" fmla="*/ 113 w 1064"/>
                    <a:gd name="T15" fmla="*/ 107 h 501"/>
                    <a:gd name="T16" fmla="*/ 102 w 1064"/>
                    <a:gd name="T17" fmla="*/ 99 h 501"/>
                    <a:gd name="T18" fmla="*/ 99 w 1064"/>
                    <a:gd name="T19" fmla="*/ 82 h 501"/>
                    <a:gd name="T20" fmla="*/ 147 w 1064"/>
                    <a:gd name="T21" fmla="*/ 28 h 501"/>
                    <a:gd name="T22" fmla="*/ 210 w 1064"/>
                    <a:gd name="T23" fmla="*/ 4 h 501"/>
                    <a:gd name="T24" fmla="*/ 264 w 1064"/>
                    <a:gd name="T25" fmla="*/ 10 h 5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4"/>
                    <a:gd name="T40" fmla="*/ 0 h 501"/>
                    <a:gd name="T41" fmla="*/ 1064 w 1064"/>
                    <a:gd name="T42" fmla="*/ 501 h 5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4" h="501">
                      <a:moveTo>
                        <a:pt x="0" y="354"/>
                      </a:moveTo>
                      <a:cubicBezTo>
                        <a:pt x="200" y="256"/>
                        <a:pt x="272" y="209"/>
                        <a:pt x="454" y="186"/>
                      </a:cubicBezTo>
                      <a:cubicBezTo>
                        <a:pt x="589" y="210"/>
                        <a:pt x="553" y="202"/>
                        <a:pt x="654" y="257"/>
                      </a:cubicBezTo>
                      <a:cubicBezTo>
                        <a:pt x="685" y="274"/>
                        <a:pt x="695" y="325"/>
                        <a:pt x="695" y="325"/>
                      </a:cubicBezTo>
                      <a:cubicBezTo>
                        <a:pt x="713" y="344"/>
                        <a:pt x="710" y="374"/>
                        <a:pt x="698" y="399"/>
                      </a:cubicBezTo>
                      <a:cubicBezTo>
                        <a:pt x="686" y="424"/>
                        <a:pt x="659" y="458"/>
                        <a:pt x="627" y="475"/>
                      </a:cubicBezTo>
                      <a:cubicBezTo>
                        <a:pt x="589" y="473"/>
                        <a:pt x="572" y="492"/>
                        <a:pt x="504" y="501"/>
                      </a:cubicBezTo>
                      <a:cubicBezTo>
                        <a:pt x="469" y="466"/>
                        <a:pt x="454" y="458"/>
                        <a:pt x="454" y="458"/>
                      </a:cubicBezTo>
                      <a:cubicBezTo>
                        <a:pt x="424" y="446"/>
                        <a:pt x="420" y="440"/>
                        <a:pt x="411" y="423"/>
                      </a:cubicBezTo>
                      <a:cubicBezTo>
                        <a:pt x="401" y="405"/>
                        <a:pt x="369" y="399"/>
                        <a:pt x="400" y="349"/>
                      </a:cubicBezTo>
                      <a:cubicBezTo>
                        <a:pt x="430" y="256"/>
                        <a:pt x="452" y="217"/>
                        <a:pt x="592" y="122"/>
                      </a:cubicBezTo>
                      <a:cubicBezTo>
                        <a:pt x="666" y="74"/>
                        <a:pt x="848" y="18"/>
                        <a:pt x="848" y="18"/>
                      </a:cubicBezTo>
                      <a:cubicBezTo>
                        <a:pt x="910" y="0"/>
                        <a:pt x="1064" y="42"/>
                        <a:pt x="1064" y="42"/>
                      </a:cubicBezTo>
                    </a:path>
                  </a:pathLst>
                </a:custGeom>
                <a:noFill/>
                <a:ln w="50800">
                  <a:solidFill>
                    <a:schemeClr val="bg1"/>
                  </a:solidFill>
                  <a:round/>
                  <a:headEnd/>
                  <a:tailEnd/>
                </a:ln>
              </p:spPr>
              <p:txBody>
                <a:bodyPr>
                  <a:prstTxWarp prst="textNoShape">
                    <a:avLst/>
                  </a:prstTxWarp>
                </a:bodyPr>
                <a:lstStyle/>
                <a:p>
                  <a:pPr>
                    <a:defRPr/>
                  </a:pPr>
                  <a:endParaRPr lang="en-US">
                    <a:ea typeface="+mn-ea"/>
                    <a:cs typeface="+mn-cs"/>
                  </a:endParaRPr>
                </a:p>
              </p:txBody>
            </p:sp>
            <p:sp>
              <p:nvSpPr>
                <p:cNvPr id="304" name="Freeform 124">
                  <a:extLst>
                    <a:ext uri="{FF2B5EF4-FFF2-40B4-BE49-F238E27FC236}">
                      <a16:creationId xmlns:a16="http://schemas.microsoft.com/office/drawing/2014/main" id="{9DA5A162-04D8-84FA-A3A7-878C45B4F6FD}"/>
                    </a:ext>
                  </a:extLst>
                </p:cNvPr>
                <p:cNvSpPr>
                  <a:spLocks/>
                </p:cNvSpPr>
                <p:nvPr/>
              </p:nvSpPr>
              <p:spPr bwMode="auto">
                <a:xfrm rot="5187127">
                  <a:off x="1648" y="2230"/>
                  <a:ext cx="264" cy="117"/>
                </a:xfrm>
                <a:custGeom>
                  <a:avLst/>
                  <a:gdLst>
                    <a:gd name="T0" fmla="*/ 0 w 1064"/>
                    <a:gd name="T1" fmla="*/ 83 h 501"/>
                    <a:gd name="T2" fmla="*/ 113 w 1064"/>
                    <a:gd name="T3" fmla="*/ 43 h 501"/>
                    <a:gd name="T4" fmla="*/ 162 w 1064"/>
                    <a:gd name="T5" fmla="*/ 60 h 501"/>
                    <a:gd name="T6" fmla="*/ 172 w 1064"/>
                    <a:gd name="T7" fmla="*/ 76 h 501"/>
                    <a:gd name="T8" fmla="*/ 173 w 1064"/>
                    <a:gd name="T9" fmla="*/ 93 h 501"/>
                    <a:gd name="T10" fmla="*/ 156 w 1064"/>
                    <a:gd name="T11" fmla="*/ 111 h 501"/>
                    <a:gd name="T12" fmla="*/ 125 w 1064"/>
                    <a:gd name="T13" fmla="*/ 117 h 501"/>
                    <a:gd name="T14" fmla="*/ 113 w 1064"/>
                    <a:gd name="T15" fmla="*/ 107 h 501"/>
                    <a:gd name="T16" fmla="*/ 102 w 1064"/>
                    <a:gd name="T17" fmla="*/ 99 h 501"/>
                    <a:gd name="T18" fmla="*/ 99 w 1064"/>
                    <a:gd name="T19" fmla="*/ 82 h 501"/>
                    <a:gd name="T20" fmla="*/ 147 w 1064"/>
                    <a:gd name="T21" fmla="*/ 28 h 501"/>
                    <a:gd name="T22" fmla="*/ 210 w 1064"/>
                    <a:gd name="T23" fmla="*/ 4 h 501"/>
                    <a:gd name="T24" fmla="*/ 264 w 1064"/>
                    <a:gd name="T25" fmla="*/ 10 h 5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4"/>
                    <a:gd name="T40" fmla="*/ 0 h 501"/>
                    <a:gd name="T41" fmla="*/ 1064 w 1064"/>
                    <a:gd name="T42" fmla="*/ 501 h 5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4" h="501">
                      <a:moveTo>
                        <a:pt x="0" y="354"/>
                      </a:moveTo>
                      <a:cubicBezTo>
                        <a:pt x="200" y="256"/>
                        <a:pt x="272" y="209"/>
                        <a:pt x="454" y="186"/>
                      </a:cubicBezTo>
                      <a:cubicBezTo>
                        <a:pt x="589" y="210"/>
                        <a:pt x="553" y="202"/>
                        <a:pt x="654" y="257"/>
                      </a:cubicBezTo>
                      <a:cubicBezTo>
                        <a:pt x="685" y="274"/>
                        <a:pt x="695" y="325"/>
                        <a:pt x="695" y="325"/>
                      </a:cubicBezTo>
                      <a:cubicBezTo>
                        <a:pt x="713" y="344"/>
                        <a:pt x="710" y="374"/>
                        <a:pt x="698" y="399"/>
                      </a:cubicBezTo>
                      <a:cubicBezTo>
                        <a:pt x="686" y="424"/>
                        <a:pt x="659" y="458"/>
                        <a:pt x="627" y="475"/>
                      </a:cubicBezTo>
                      <a:cubicBezTo>
                        <a:pt x="589" y="473"/>
                        <a:pt x="572" y="492"/>
                        <a:pt x="504" y="501"/>
                      </a:cubicBezTo>
                      <a:cubicBezTo>
                        <a:pt x="469" y="466"/>
                        <a:pt x="454" y="458"/>
                        <a:pt x="454" y="458"/>
                      </a:cubicBezTo>
                      <a:cubicBezTo>
                        <a:pt x="424" y="446"/>
                        <a:pt x="420" y="440"/>
                        <a:pt x="411" y="423"/>
                      </a:cubicBezTo>
                      <a:cubicBezTo>
                        <a:pt x="401" y="405"/>
                        <a:pt x="369" y="399"/>
                        <a:pt x="400" y="349"/>
                      </a:cubicBezTo>
                      <a:cubicBezTo>
                        <a:pt x="430" y="256"/>
                        <a:pt x="452" y="217"/>
                        <a:pt x="592" y="122"/>
                      </a:cubicBezTo>
                      <a:cubicBezTo>
                        <a:pt x="666" y="74"/>
                        <a:pt x="848" y="18"/>
                        <a:pt x="848" y="18"/>
                      </a:cubicBezTo>
                      <a:cubicBezTo>
                        <a:pt x="910" y="0"/>
                        <a:pt x="1064" y="42"/>
                        <a:pt x="1064" y="42"/>
                      </a:cubicBezTo>
                    </a:path>
                  </a:pathLst>
                </a:custGeom>
                <a:noFill/>
                <a:ln w="50800">
                  <a:solidFill>
                    <a:schemeClr val="bg1"/>
                  </a:solidFill>
                  <a:round/>
                  <a:headEnd/>
                  <a:tailEnd/>
                </a:ln>
              </p:spPr>
              <p:txBody>
                <a:bodyPr>
                  <a:prstTxWarp prst="textNoShape">
                    <a:avLst/>
                  </a:prstTxWarp>
                </a:bodyPr>
                <a:lstStyle/>
                <a:p>
                  <a:pPr>
                    <a:defRPr/>
                  </a:pPr>
                  <a:endParaRPr lang="en-US">
                    <a:ea typeface="+mn-ea"/>
                    <a:cs typeface="+mn-cs"/>
                  </a:endParaRPr>
                </a:p>
              </p:txBody>
            </p:sp>
            <p:sp>
              <p:nvSpPr>
                <p:cNvPr id="305" name="Freeform 125">
                  <a:extLst>
                    <a:ext uri="{FF2B5EF4-FFF2-40B4-BE49-F238E27FC236}">
                      <a16:creationId xmlns:a16="http://schemas.microsoft.com/office/drawing/2014/main" id="{37082145-BCA9-48B0-E881-55CD03755388}"/>
                    </a:ext>
                  </a:extLst>
                </p:cNvPr>
                <p:cNvSpPr>
                  <a:spLocks/>
                </p:cNvSpPr>
                <p:nvPr/>
              </p:nvSpPr>
              <p:spPr bwMode="auto">
                <a:xfrm rot="7620847">
                  <a:off x="1640" y="2486"/>
                  <a:ext cx="264" cy="117"/>
                </a:xfrm>
                <a:custGeom>
                  <a:avLst/>
                  <a:gdLst>
                    <a:gd name="T0" fmla="*/ 0 w 1064"/>
                    <a:gd name="T1" fmla="*/ 83 h 501"/>
                    <a:gd name="T2" fmla="*/ 113 w 1064"/>
                    <a:gd name="T3" fmla="*/ 43 h 501"/>
                    <a:gd name="T4" fmla="*/ 162 w 1064"/>
                    <a:gd name="T5" fmla="*/ 60 h 501"/>
                    <a:gd name="T6" fmla="*/ 172 w 1064"/>
                    <a:gd name="T7" fmla="*/ 76 h 501"/>
                    <a:gd name="T8" fmla="*/ 173 w 1064"/>
                    <a:gd name="T9" fmla="*/ 93 h 501"/>
                    <a:gd name="T10" fmla="*/ 156 w 1064"/>
                    <a:gd name="T11" fmla="*/ 111 h 501"/>
                    <a:gd name="T12" fmla="*/ 125 w 1064"/>
                    <a:gd name="T13" fmla="*/ 117 h 501"/>
                    <a:gd name="T14" fmla="*/ 113 w 1064"/>
                    <a:gd name="T15" fmla="*/ 107 h 501"/>
                    <a:gd name="T16" fmla="*/ 102 w 1064"/>
                    <a:gd name="T17" fmla="*/ 99 h 501"/>
                    <a:gd name="T18" fmla="*/ 99 w 1064"/>
                    <a:gd name="T19" fmla="*/ 82 h 501"/>
                    <a:gd name="T20" fmla="*/ 147 w 1064"/>
                    <a:gd name="T21" fmla="*/ 28 h 501"/>
                    <a:gd name="T22" fmla="*/ 210 w 1064"/>
                    <a:gd name="T23" fmla="*/ 4 h 501"/>
                    <a:gd name="T24" fmla="*/ 264 w 1064"/>
                    <a:gd name="T25" fmla="*/ 10 h 5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4"/>
                    <a:gd name="T40" fmla="*/ 0 h 501"/>
                    <a:gd name="T41" fmla="*/ 1064 w 1064"/>
                    <a:gd name="T42" fmla="*/ 501 h 5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4" h="501">
                      <a:moveTo>
                        <a:pt x="0" y="354"/>
                      </a:moveTo>
                      <a:cubicBezTo>
                        <a:pt x="200" y="256"/>
                        <a:pt x="272" y="209"/>
                        <a:pt x="454" y="186"/>
                      </a:cubicBezTo>
                      <a:cubicBezTo>
                        <a:pt x="589" y="210"/>
                        <a:pt x="553" y="202"/>
                        <a:pt x="654" y="257"/>
                      </a:cubicBezTo>
                      <a:cubicBezTo>
                        <a:pt x="685" y="274"/>
                        <a:pt x="695" y="325"/>
                        <a:pt x="695" y="325"/>
                      </a:cubicBezTo>
                      <a:cubicBezTo>
                        <a:pt x="713" y="344"/>
                        <a:pt x="710" y="374"/>
                        <a:pt x="698" y="399"/>
                      </a:cubicBezTo>
                      <a:cubicBezTo>
                        <a:pt x="686" y="424"/>
                        <a:pt x="659" y="458"/>
                        <a:pt x="627" y="475"/>
                      </a:cubicBezTo>
                      <a:cubicBezTo>
                        <a:pt x="589" y="473"/>
                        <a:pt x="572" y="492"/>
                        <a:pt x="504" y="501"/>
                      </a:cubicBezTo>
                      <a:cubicBezTo>
                        <a:pt x="469" y="466"/>
                        <a:pt x="454" y="458"/>
                        <a:pt x="454" y="458"/>
                      </a:cubicBezTo>
                      <a:cubicBezTo>
                        <a:pt x="424" y="446"/>
                        <a:pt x="420" y="440"/>
                        <a:pt x="411" y="423"/>
                      </a:cubicBezTo>
                      <a:cubicBezTo>
                        <a:pt x="401" y="405"/>
                        <a:pt x="369" y="399"/>
                        <a:pt x="400" y="349"/>
                      </a:cubicBezTo>
                      <a:cubicBezTo>
                        <a:pt x="430" y="256"/>
                        <a:pt x="452" y="217"/>
                        <a:pt x="592" y="122"/>
                      </a:cubicBezTo>
                      <a:cubicBezTo>
                        <a:pt x="666" y="74"/>
                        <a:pt x="848" y="18"/>
                        <a:pt x="848" y="18"/>
                      </a:cubicBezTo>
                      <a:cubicBezTo>
                        <a:pt x="910" y="0"/>
                        <a:pt x="1064" y="42"/>
                        <a:pt x="1064" y="42"/>
                      </a:cubicBezTo>
                    </a:path>
                  </a:pathLst>
                </a:custGeom>
                <a:noFill/>
                <a:ln w="50800">
                  <a:solidFill>
                    <a:schemeClr val="bg1"/>
                  </a:solidFill>
                  <a:round/>
                  <a:headEnd/>
                  <a:tailEnd/>
                </a:ln>
              </p:spPr>
              <p:txBody>
                <a:bodyPr>
                  <a:prstTxWarp prst="textNoShape">
                    <a:avLst/>
                  </a:prstTxWarp>
                </a:bodyPr>
                <a:lstStyle/>
                <a:p>
                  <a:pPr>
                    <a:defRPr/>
                  </a:pPr>
                  <a:endParaRPr lang="en-US">
                    <a:ea typeface="+mn-ea"/>
                    <a:cs typeface="+mn-cs"/>
                  </a:endParaRPr>
                </a:p>
              </p:txBody>
            </p:sp>
          </p:grpSp>
          <p:grpSp>
            <p:nvGrpSpPr>
              <p:cNvPr id="297" name="Group 126">
                <a:extLst>
                  <a:ext uri="{FF2B5EF4-FFF2-40B4-BE49-F238E27FC236}">
                    <a16:creationId xmlns:a16="http://schemas.microsoft.com/office/drawing/2014/main" id="{CDE6D9D3-D407-4182-BA7A-7C3859F87E37}"/>
                  </a:ext>
                </a:extLst>
              </p:cNvPr>
              <p:cNvGrpSpPr>
                <a:grpSpLocks/>
              </p:cNvGrpSpPr>
              <p:nvPr/>
            </p:nvGrpSpPr>
            <p:grpSpPr bwMode="auto">
              <a:xfrm rot="17076050" flipH="1">
                <a:off x="17791275" y="7058251"/>
                <a:ext cx="1772963" cy="1924850"/>
                <a:chOff x="1240" y="1965"/>
                <a:chExt cx="607" cy="770"/>
              </a:xfrm>
            </p:grpSpPr>
            <p:sp>
              <p:nvSpPr>
                <p:cNvPr id="298" name="Freeform 127">
                  <a:extLst>
                    <a:ext uri="{FF2B5EF4-FFF2-40B4-BE49-F238E27FC236}">
                      <a16:creationId xmlns:a16="http://schemas.microsoft.com/office/drawing/2014/main" id="{8F1985CF-4DAB-630E-C355-49B4F5782794}"/>
                    </a:ext>
                  </a:extLst>
                </p:cNvPr>
                <p:cNvSpPr>
                  <a:spLocks/>
                </p:cNvSpPr>
                <p:nvPr/>
              </p:nvSpPr>
              <p:spPr bwMode="auto">
                <a:xfrm>
                  <a:off x="1240" y="2014"/>
                  <a:ext cx="264" cy="117"/>
                </a:xfrm>
                <a:custGeom>
                  <a:avLst/>
                  <a:gdLst>
                    <a:gd name="T0" fmla="*/ 0 w 1064"/>
                    <a:gd name="T1" fmla="*/ 19 h 501"/>
                    <a:gd name="T2" fmla="*/ 28 w 1064"/>
                    <a:gd name="T3" fmla="*/ 10 h 501"/>
                    <a:gd name="T4" fmla="*/ 40 w 1064"/>
                    <a:gd name="T5" fmla="*/ 14 h 501"/>
                    <a:gd name="T6" fmla="*/ 43 w 1064"/>
                    <a:gd name="T7" fmla="*/ 18 h 501"/>
                    <a:gd name="T8" fmla="*/ 43 w 1064"/>
                    <a:gd name="T9" fmla="*/ 22 h 501"/>
                    <a:gd name="T10" fmla="*/ 39 w 1064"/>
                    <a:gd name="T11" fmla="*/ 26 h 501"/>
                    <a:gd name="T12" fmla="*/ 31 w 1064"/>
                    <a:gd name="T13" fmla="*/ 27 h 501"/>
                    <a:gd name="T14" fmla="*/ 28 w 1064"/>
                    <a:gd name="T15" fmla="*/ 25 h 501"/>
                    <a:gd name="T16" fmla="*/ 25 w 1064"/>
                    <a:gd name="T17" fmla="*/ 23 h 501"/>
                    <a:gd name="T18" fmla="*/ 25 w 1064"/>
                    <a:gd name="T19" fmla="*/ 19 h 501"/>
                    <a:gd name="T20" fmla="*/ 36 w 1064"/>
                    <a:gd name="T21" fmla="*/ 7 h 501"/>
                    <a:gd name="T22" fmla="*/ 52 w 1064"/>
                    <a:gd name="T23" fmla="*/ 1 h 501"/>
                    <a:gd name="T24" fmla="*/ 66 w 1064"/>
                    <a:gd name="T25" fmla="*/ 2 h 5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4"/>
                    <a:gd name="T40" fmla="*/ 0 h 501"/>
                    <a:gd name="T41" fmla="*/ 1064 w 1064"/>
                    <a:gd name="T42" fmla="*/ 501 h 5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4" h="501">
                      <a:moveTo>
                        <a:pt x="0" y="354"/>
                      </a:moveTo>
                      <a:cubicBezTo>
                        <a:pt x="200" y="256"/>
                        <a:pt x="272" y="209"/>
                        <a:pt x="454" y="186"/>
                      </a:cubicBezTo>
                      <a:cubicBezTo>
                        <a:pt x="589" y="210"/>
                        <a:pt x="553" y="202"/>
                        <a:pt x="654" y="257"/>
                      </a:cubicBezTo>
                      <a:cubicBezTo>
                        <a:pt x="685" y="274"/>
                        <a:pt x="695" y="325"/>
                        <a:pt x="695" y="325"/>
                      </a:cubicBezTo>
                      <a:cubicBezTo>
                        <a:pt x="713" y="344"/>
                        <a:pt x="710" y="374"/>
                        <a:pt x="698" y="399"/>
                      </a:cubicBezTo>
                      <a:cubicBezTo>
                        <a:pt x="686" y="424"/>
                        <a:pt x="659" y="458"/>
                        <a:pt x="627" y="475"/>
                      </a:cubicBezTo>
                      <a:cubicBezTo>
                        <a:pt x="589" y="473"/>
                        <a:pt x="572" y="492"/>
                        <a:pt x="504" y="501"/>
                      </a:cubicBezTo>
                      <a:cubicBezTo>
                        <a:pt x="469" y="466"/>
                        <a:pt x="454" y="458"/>
                        <a:pt x="454" y="458"/>
                      </a:cubicBezTo>
                      <a:cubicBezTo>
                        <a:pt x="424" y="446"/>
                        <a:pt x="420" y="440"/>
                        <a:pt x="411" y="423"/>
                      </a:cubicBezTo>
                      <a:cubicBezTo>
                        <a:pt x="401" y="405"/>
                        <a:pt x="369" y="399"/>
                        <a:pt x="400" y="349"/>
                      </a:cubicBezTo>
                      <a:cubicBezTo>
                        <a:pt x="430" y="256"/>
                        <a:pt x="452" y="217"/>
                        <a:pt x="592" y="122"/>
                      </a:cubicBezTo>
                      <a:cubicBezTo>
                        <a:pt x="666" y="74"/>
                        <a:pt x="848" y="18"/>
                        <a:pt x="848" y="18"/>
                      </a:cubicBezTo>
                      <a:cubicBezTo>
                        <a:pt x="910" y="0"/>
                        <a:pt x="1064" y="42"/>
                        <a:pt x="1064" y="42"/>
                      </a:cubicBezTo>
                    </a:path>
                  </a:pathLst>
                </a:custGeom>
                <a:noFill/>
                <a:ln w="50800">
                  <a:solidFill>
                    <a:schemeClr val="bg1"/>
                  </a:solidFill>
                  <a:round/>
                  <a:headEnd/>
                  <a:tailEnd/>
                </a:ln>
              </p:spPr>
              <p:txBody>
                <a:bodyPr>
                  <a:prstTxWarp prst="textNoShape">
                    <a:avLst/>
                  </a:prstTxWarp>
                </a:bodyPr>
                <a:lstStyle/>
                <a:p>
                  <a:endParaRPr lang="en-US"/>
                </a:p>
              </p:txBody>
            </p:sp>
            <p:sp>
              <p:nvSpPr>
                <p:cNvPr id="299" name="Freeform 128">
                  <a:extLst>
                    <a:ext uri="{FF2B5EF4-FFF2-40B4-BE49-F238E27FC236}">
                      <a16:creationId xmlns:a16="http://schemas.microsoft.com/office/drawing/2014/main" id="{0D71E40C-453B-B60C-3170-0412974E685E}"/>
                    </a:ext>
                  </a:extLst>
                </p:cNvPr>
                <p:cNvSpPr>
                  <a:spLocks/>
                </p:cNvSpPr>
                <p:nvPr/>
              </p:nvSpPr>
              <p:spPr bwMode="auto">
                <a:xfrm rot="2722161">
                  <a:off x="1480" y="2038"/>
                  <a:ext cx="264" cy="117"/>
                </a:xfrm>
                <a:custGeom>
                  <a:avLst/>
                  <a:gdLst>
                    <a:gd name="T0" fmla="*/ 0 w 1064"/>
                    <a:gd name="T1" fmla="*/ 19 h 501"/>
                    <a:gd name="T2" fmla="*/ 28 w 1064"/>
                    <a:gd name="T3" fmla="*/ 10 h 501"/>
                    <a:gd name="T4" fmla="*/ 40 w 1064"/>
                    <a:gd name="T5" fmla="*/ 14 h 501"/>
                    <a:gd name="T6" fmla="*/ 43 w 1064"/>
                    <a:gd name="T7" fmla="*/ 18 h 501"/>
                    <a:gd name="T8" fmla="*/ 43 w 1064"/>
                    <a:gd name="T9" fmla="*/ 22 h 501"/>
                    <a:gd name="T10" fmla="*/ 39 w 1064"/>
                    <a:gd name="T11" fmla="*/ 26 h 501"/>
                    <a:gd name="T12" fmla="*/ 31 w 1064"/>
                    <a:gd name="T13" fmla="*/ 27 h 501"/>
                    <a:gd name="T14" fmla="*/ 28 w 1064"/>
                    <a:gd name="T15" fmla="*/ 25 h 501"/>
                    <a:gd name="T16" fmla="*/ 25 w 1064"/>
                    <a:gd name="T17" fmla="*/ 23 h 501"/>
                    <a:gd name="T18" fmla="*/ 25 w 1064"/>
                    <a:gd name="T19" fmla="*/ 19 h 501"/>
                    <a:gd name="T20" fmla="*/ 36 w 1064"/>
                    <a:gd name="T21" fmla="*/ 7 h 501"/>
                    <a:gd name="T22" fmla="*/ 52 w 1064"/>
                    <a:gd name="T23" fmla="*/ 1 h 501"/>
                    <a:gd name="T24" fmla="*/ 66 w 1064"/>
                    <a:gd name="T25" fmla="*/ 2 h 5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4"/>
                    <a:gd name="T40" fmla="*/ 0 h 501"/>
                    <a:gd name="T41" fmla="*/ 1064 w 1064"/>
                    <a:gd name="T42" fmla="*/ 501 h 5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4" h="501">
                      <a:moveTo>
                        <a:pt x="0" y="354"/>
                      </a:moveTo>
                      <a:cubicBezTo>
                        <a:pt x="200" y="256"/>
                        <a:pt x="272" y="209"/>
                        <a:pt x="454" y="186"/>
                      </a:cubicBezTo>
                      <a:cubicBezTo>
                        <a:pt x="589" y="210"/>
                        <a:pt x="553" y="202"/>
                        <a:pt x="654" y="257"/>
                      </a:cubicBezTo>
                      <a:cubicBezTo>
                        <a:pt x="685" y="274"/>
                        <a:pt x="695" y="325"/>
                        <a:pt x="695" y="325"/>
                      </a:cubicBezTo>
                      <a:cubicBezTo>
                        <a:pt x="713" y="344"/>
                        <a:pt x="710" y="374"/>
                        <a:pt x="698" y="399"/>
                      </a:cubicBezTo>
                      <a:cubicBezTo>
                        <a:pt x="686" y="424"/>
                        <a:pt x="659" y="458"/>
                        <a:pt x="627" y="475"/>
                      </a:cubicBezTo>
                      <a:cubicBezTo>
                        <a:pt x="589" y="473"/>
                        <a:pt x="572" y="492"/>
                        <a:pt x="504" y="501"/>
                      </a:cubicBezTo>
                      <a:cubicBezTo>
                        <a:pt x="469" y="466"/>
                        <a:pt x="454" y="458"/>
                        <a:pt x="454" y="458"/>
                      </a:cubicBezTo>
                      <a:cubicBezTo>
                        <a:pt x="424" y="446"/>
                        <a:pt x="420" y="440"/>
                        <a:pt x="411" y="423"/>
                      </a:cubicBezTo>
                      <a:cubicBezTo>
                        <a:pt x="401" y="405"/>
                        <a:pt x="369" y="399"/>
                        <a:pt x="400" y="349"/>
                      </a:cubicBezTo>
                      <a:cubicBezTo>
                        <a:pt x="430" y="256"/>
                        <a:pt x="452" y="217"/>
                        <a:pt x="592" y="122"/>
                      </a:cubicBezTo>
                      <a:cubicBezTo>
                        <a:pt x="666" y="74"/>
                        <a:pt x="848" y="18"/>
                        <a:pt x="848" y="18"/>
                      </a:cubicBezTo>
                      <a:cubicBezTo>
                        <a:pt x="910" y="0"/>
                        <a:pt x="1064" y="42"/>
                        <a:pt x="1064" y="42"/>
                      </a:cubicBezTo>
                    </a:path>
                  </a:pathLst>
                </a:custGeom>
                <a:noFill/>
                <a:ln w="50800">
                  <a:solidFill>
                    <a:schemeClr val="bg1"/>
                  </a:solidFill>
                  <a:round/>
                  <a:headEnd/>
                  <a:tailEnd/>
                </a:ln>
              </p:spPr>
              <p:txBody>
                <a:bodyPr>
                  <a:prstTxWarp prst="textNoShape">
                    <a:avLst/>
                  </a:prstTxWarp>
                </a:bodyPr>
                <a:lstStyle/>
                <a:p>
                  <a:endParaRPr lang="en-US"/>
                </a:p>
              </p:txBody>
            </p:sp>
            <p:sp>
              <p:nvSpPr>
                <p:cNvPr id="300" name="Freeform 129">
                  <a:extLst>
                    <a:ext uri="{FF2B5EF4-FFF2-40B4-BE49-F238E27FC236}">
                      <a16:creationId xmlns:a16="http://schemas.microsoft.com/office/drawing/2014/main" id="{048F3662-3187-9E19-2FC0-B76CA536D408}"/>
                    </a:ext>
                  </a:extLst>
                </p:cNvPr>
                <p:cNvSpPr>
                  <a:spLocks/>
                </p:cNvSpPr>
                <p:nvPr/>
              </p:nvSpPr>
              <p:spPr bwMode="auto">
                <a:xfrm rot="5187127">
                  <a:off x="1648" y="2230"/>
                  <a:ext cx="264" cy="117"/>
                </a:xfrm>
                <a:custGeom>
                  <a:avLst/>
                  <a:gdLst>
                    <a:gd name="T0" fmla="*/ 0 w 1064"/>
                    <a:gd name="T1" fmla="*/ 19 h 501"/>
                    <a:gd name="T2" fmla="*/ 28 w 1064"/>
                    <a:gd name="T3" fmla="*/ 10 h 501"/>
                    <a:gd name="T4" fmla="*/ 40 w 1064"/>
                    <a:gd name="T5" fmla="*/ 14 h 501"/>
                    <a:gd name="T6" fmla="*/ 43 w 1064"/>
                    <a:gd name="T7" fmla="*/ 18 h 501"/>
                    <a:gd name="T8" fmla="*/ 43 w 1064"/>
                    <a:gd name="T9" fmla="*/ 22 h 501"/>
                    <a:gd name="T10" fmla="*/ 39 w 1064"/>
                    <a:gd name="T11" fmla="*/ 26 h 501"/>
                    <a:gd name="T12" fmla="*/ 31 w 1064"/>
                    <a:gd name="T13" fmla="*/ 27 h 501"/>
                    <a:gd name="T14" fmla="*/ 28 w 1064"/>
                    <a:gd name="T15" fmla="*/ 25 h 501"/>
                    <a:gd name="T16" fmla="*/ 25 w 1064"/>
                    <a:gd name="T17" fmla="*/ 23 h 501"/>
                    <a:gd name="T18" fmla="*/ 25 w 1064"/>
                    <a:gd name="T19" fmla="*/ 19 h 501"/>
                    <a:gd name="T20" fmla="*/ 36 w 1064"/>
                    <a:gd name="T21" fmla="*/ 7 h 501"/>
                    <a:gd name="T22" fmla="*/ 52 w 1064"/>
                    <a:gd name="T23" fmla="*/ 1 h 501"/>
                    <a:gd name="T24" fmla="*/ 66 w 1064"/>
                    <a:gd name="T25" fmla="*/ 2 h 5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4"/>
                    <a:gd name="T40" fmla="*/ 0 h 501"/>
                    <a:gd name="T41" fmla="*/ 1064 w 1064"/>
                    <a:gd name="T42" fmla="*/ 501 h 5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4" h="501">
                      <a:moveTo>
                        <a:pt x="0" y="354"/>
                      </a:moveTo>
                      <a:cubicBezTo>
                        <a:pt x="200" y="256"/>
                        <a:pt x="272" y="209"/>
                        <a:pt x="454" y="186"/>
                      </a:cubicBezTo>
                      <a:cubicBezTo>
                        <a:pt x="589" y="210"/>
                        <a:pt x="553" y="202"/>
                        <a:pt x="654" y="257"/>
                      </a:cubicBezTo>
                      <a:cubicBezTo>
                        <a:pt x="685" y="274"/>
                        <a:pt x="695" y="325"/>
                        <a:pt x="695" y="325"/>
                      </a:cubicBezTo>
                      <a:cubicBezTo>
                        <a:pt x="713" y="344"/>
                        <a:pt x="710" y="374"/>
                        <a:pt x="698" y="399"/>
                      </a:cubicBezTo>
                      <a:cubicBezTo>
                        <a:pt x="686" y="424"/>
                        <a:pt x="659" y="458"/>
                        <a:pt x="627" y="475"/>
                      </a:cubicBezTo>
                      <a:cubicBezTo>
                        <a:pt x="589" y="473"/>
                        <a:pt x="572" y="492"/>
                        <a:pt x="504" y="501"/>
                      </a:cubicBezTo>
                      <a:cubicBezTo>
                        <a:pt x="469" y="466"/>
                        <a:pt x="454" y="458"/>
                        <a:pt x="454" y="458"/>
                      </a:cubicBezTo>
                      <a:cubicBezTo>
                        <a:pt x="424" y="446"/>
                        <a:pt x="420" y="440"/>
                        <a:pt x="411" y="423"/>
                      </a:cubicBezTo>
                      <a:cubicBezTo>
                        <a:pt x="401" y="405"/>
                        <a:pt x="369" y="399"/>
                        <a:pt x="400" y="349"/>
                      </a:cubicBezTo>
                      <a:cubicBezTo>
                        <a:pt x="430" y="256"/>
                        <a:pt x="452" y="217"/>
                        <a:pt x="592" y="122"/>
                      </a:cubicBezTo>
                      <a:cubicBezTo>
                        <a:pt x="666" y="74"/>
                        <a:pt x="848" y="18"/>
                        <a:pt x="848" y="18"/>
                      </a:cubicBezTo>
                      <a:cubicBezTo>
                        <a:pt x="910" y="0"/>
                        <a:pt x="1064" y="42"/>
                        <a:pt x="1064" y="42"/>
                      </a:cubicBezTo>
                    </a:path>
                  </a:pathLst>
                </a:custGeom>
                <a:noFill/>
                <a:ln w="50800">
                  <a:solidFill>
                    <a:schemeClr val="bg1"/>
                  </a:solidFill>
                  <a:round/>
                  <a:headEnd/>
                  <a:tailEnd/>
                </a:ln>
              </p:spPr>
              <p:txBody>
                <a:bodyPr>
                  <a:prstTxWarp prst="textNoShape">
                    <a:avLst/>
                  </a:prstTxWarp>
                </a:bodyPr>
                <a:lstStyle/>
                <a:p>
                  <a:endParaRPr lang="en-US"/>
                </a:p>
              </p:txBody>
            </p:sp>
            <p:sp>
              <p:nvSpPr>
                <p:cNvPr id="301" name="Freeform 130">
                  <a:extLst>
                    <a:ext uri="{FF2B5EF4-FFF2-40B4-BE49-F238E27FC236}">
                      <a16:creationId xmlns:a16="http://schemas.microsoft.com/office/drawing/2014/main" id="{4C7653FA-ABAD-A3A6-8A54-E6C55EDEE540}"/>
                    </a:ext>
                  </a:extLst>
                </p:cNvPr>
                <p:cNvSpPr>
                  <a:spLocks/>
                </p:cNvSpPr>
                <p:nvPr/>
              </p:nvSpPr>
              <p:spPr bwMode="auto">
                <a:xfrm rot="7620847">
                  <a:off x="1613" y="2502"/>
                  <a:ext cx="317" cy="150"/>
                </a:xfrm>
                <a:custGeom>
                  <a:avLst/>
                  <a:gdLst>
                    <a:gd name="T0" fmla="*/ 0 w 1064"/>
                    <a:gd name="T1" fmla="*/ 19 h 501"/>
                    <a:gd name="T2" fmla="*/ 28 w 1064"/>
                    <a:gd name="T3" fmla="*/ 10 h 501"/>
                    <a:gd name="T4" fmla="*/ 40 w 1064"/>
                    <a:gd name="T5" fmla="*/ 14 h 501"/>
                    <a:gd name="T6" fmla="*/ 43 w 1064"/>
                    <a:gd name="T7" fmla="*/ 18 h 501"/>
                    <a:gd name="T8" fmla="*/ 43 w 1064"/>
                    <a:gd name="T9" fmla="*/ 22 h 501"/>
                    <a:gd name="T10" fmla="*/ 39 w 1064"/>
                    <a:gd name="T11" fmla="*/ 26 h 501"/>
                    <a:gd name="T12" fmla="*/ 31 w 1064"/>
                    <a:gd name="T13" fmla="*/ 27 h 501"/>
                    <a:gd name="T14" fmla="*/ 28 w 1064"/>
                    <a:gd name="T15" fmla="*/ 25 h 501"/>
                    <a:gd name="T16" fmla="*/ 25 w 1064"/>
                    <a:gd name="T17" fmla="*/ 23 h 501"/>
                    <a:gd name="T18" fmla="*/ 25 w 1064"/>
                    <a:gd name="T19" fmla="*/ 19 h 501"/>
                    <a:gd name="T20" fmla="*/ 36 w 1064"/>
                    <a:gd name="T21" fmla="*/ 7 h 501"/>
                    <a:gd name="T22" fmla="*/ 52 w 1064"/>
                    <a:gd name="T23" fmla="*/ 1 h 501"/>
                    <a:gd name="T24" fmla="*/ 66 w 1064"/>
                    <a:gd name="T25" fmla="*/ 2 h 5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4"/>
                    <a:gd name="T40" fmla="*/ 0 h 501"/>
                    <a:gd name="T41" fmla="*/ 1064 w 1064"/>
                    <a:gd name="T42" fmla="*/ 501 h 5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4" h="501">
                      <a:moveTo>
                        <a:pt x="0" y="354"/>
                      </a:moveTo>
                      <a:cubicBezTo>
                        <a:pt x="200" y="256"/>
                        <a:pt x="272" y="209"/>
                        <a:pt x="454" y="186"/>
                      </a:cubicBezTo>
                      <a:cubicBezTo>
                        <a:pt x="589" y="210"/>
                        <a:pt x="553" y="202"/>
                        <a:pt x="654" y="257"/>
                      </a:cubicBezTo>
                      <a:cubicBezTo>
                        <a:pt x="685" y="274"/>
                        <a:pt x="695" y="325"/>
                        <a:pt x="695" y="325"/>
                      </a:cubicBezTo>
                      <a:cubicBezTo>
                        <a:pt x="713" y="344"/>
                        <a:pt x="710" y="374"/>
                        <a:pt x="698" y="399"/>
                      </a:cubicBezTo>
                      <a:cubicBezTo>
                        <a:pt x="686" y="424"/>
                        <a:pt x="659" y="458"/>
                        <a:pt x="627" y="475"/>
                      </a:cubicBezTo>
                      <a:cubicBezTo>
                        <a:pt x="589" y="473"/>
                        <a:pt x="572" y="492"/>
                        <a:pt x="504" y="501"/>
                      </a:cubicBezTo>
                      <a:cubicBezTo>
                        <a:pt x="469" y="466"/>
                        <a:pt x="454" y="458"/>
                        <a:pt x="454" y="458"/>
                      </a:cubicBezTo>
                      <a:cubicBezTo>
                        <a:pt x="424" y="446"/>
                        <a:pt x="420" y="440"/>
                        <a:pt x="411" y="423"/>
                      </a:cubicBezTo>
                      <a:cubicBezTo>
                        <a:pt x="401" y="405"/>
                        <a:pt x="369" y="399"/>
                        <a:pt x="400" y="349"/>
                      </a:cubicBezTo>
                      <a:cubicBezTo>
                        <a:pt x="430" y="256"/>
                        <a:pt x="452" y="217"/>
                        <a:pt x="592" y="122"/>
                      </a:cubicBezTo>
                      <a:cubicBezTo>
                        <a:pt x="666" y="74"/>
                        <a:pt x="848" y="18"/>
                        <a:pt x="848" y="18"/>
                      </a:cubicBezTo>
                      <a:cubicBezTo>
                        <a:pt x="910" y="0"/>
                        <a:pt x="1064" y="42"/>
                        <a:pt x="1064" y="42"/>
                      </a:cubicBezTo>
                    </a:path>
                  </a:pathLst>
                </a:custGeom>
                <a:noFill/>
                <a:ln w="50800">
                  <a:solidFill>
                    <a:schemeClr val="bg1"/>
                  </a:solidFill>
                  <a:round/>
                  <a:headEnd/>
                  <a:tailEnd/>
                </a:ln>
              </p:spPr>
              <p:txBody>
                <a:bodyPr>
                  <a:prstTxWarp prst="textNoShape">
                    <a:avLst/>
                  </a:prstTxWarp>
                </a:bodyPr>
                <a:lstStyle/>
                <a:p>
                  <a:endParaRPr lang="en-US"/>
                </a:p>
              </p:txBody>
            </p:sp>
          </p:grpSp>
        </p:grpSp>
        <p:grpSp>
          <p:nvGrpSpPr>
            <p:cNvPr id="270" name="Group 269">
              <a:extLst>
                <a:ext uri="{FF2B5EF4-FFF2-40B4-BE49-F238E27FC236}">
                  <a16:creationId xmlns:a16="http://schemas.microsoft.com/office/drawing/2014/main" id="{428A216C-59E2-82DE-626B-DBDC6D185B6B}"/>
                </a:ext>
              </a:extLst>
            </p:cNvPr>
            <p:cNvGrpSpPr>
              <a:grpSpLocks/>
            </p:cNvGrpSpPr>
            <p:nvPr/>
          </p:nvGrpSpPr>
          <p:grpSpPr bwMode="auto">
            <a:xfrm>
              <a:off x="7531082" y="10196678"/>
              <a:ext cx="5133639" cy="607397"/>
              <a:chOff x="3073400" y="2393950"/>
              <a:chExt cx="2336800" cy="222250"/>
            </a:xfrm>
          </p:grpSpPr>
          <p:grpSp>
            <p:nvGrpSpPr>
              <p:cNvPr id="271" name="Group 145">
                <a:extLst>
                  <a:ext uri="{FF2B5EF4-FFF2-40B4-BE49-F238E27FC236}">
                    <a16:creationId xmlns:a16="http://schemas.microsoft.com/office/drawing/2014/main" id="{6431FBE4-4438-6FDC-D50D-7AC0F5D33FC9}"/>
                  </a:ext>
                </a:extLst>
              </p:cNvPr>
              <p:cNvGrpSpPr>
                <a:grpSpLocks/>
              </p:cNvGrpSpPr>
              <p:nvPr/>
            </p:nvGrpSpPr>
            <p:grpSpPr bwMode="auto">
              <a:xfrm>
                <a:off x="3073400" y="2419350"/>
                <a:ext cx="889000" cy="196850"/>
                <a:chOff x="1145" y="2408"/>
                <a:chExt cx="256" cy="51"/>
              </a:xfrm>
            </p:grpSpPr>
            <p:sp>
              <p:nvSpPr>
                <p:cNvPr id="280" name="Freeform 146">
                  <a:extLst>
                    <a:ext uri="{FF2B5EF4-FFF2-40B4-BE49-F238E27FC236}">
                      <a16:creationId xmlns:a16="http://schemas.microsoft.com/office/drawing/2014/main" id="{A42FFDA2-C74F-341B-04D5-2AFC9512A2E6}"/>
                    </a:ext>
                  </a:extLst>
                </p:cNvPr>
                <p:cNvSpPr>
                  <a:spLocks/>
                </p:cNvSpPr>
                <p:nvPr/>
              </p:nvSpPr>
              <p:spPr bwMode="auto">
                <a:xfrm>
                  <a:off x="11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type="triangle" w="med" len="med"/>
                  <a:tailEnd/>
                </a:ln>
              </p:spPr>
              <p:txBody>
                <a:bodyPr>
                  <a:prstTxWarp prst="textNoShape">
                    <a:avLst/>
                  </a:prstTxWarp>
                </a:bodyPr>
                <a:lstStyle/>
                <a:p>
                  <a:endParaRPr lang="en-US"/>
                </a:p>
              </p:txBody>
            </p:sp>
            <p:sp>
              <p:nvSpPr>
                <p:cNvPr id="281" name="Freeform 147">
                  <a:extLst>
                    <a:ext uri="{FF2B5EF4-FFF2-40B4-BE49-F238E27FC236}">
                      <a16:creationId xmlns:a16="http://schemas.microsoft.com/office/drawing/2014/main" id="{03EE4DF6-0575-3EFD-4DC6-A636F6ABDA91}"/>
                    </a:ext>
                  </a:extLst>
                </p:cNvPr>
                <p:cNvSpPr>
                  <a:spLocks/>
                </p:cNvSpPr>
                <p:nvPr/>
              </p:nvSpPr>
              <p:spPr bwMode="auto">
                <a:xfrm>
                  <a:off x="12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293" name="Freeform 148">
                  <a:extLst>
                    <a:ext uri="{FF2B5EF4-FFF2-40B4-BE49-F238E27FC236}">
                      <a16:creationId xmlns:a16="http://schemas.microsoft.com/office/drawing/2014/main" id="{78B87115-1054-D839-F4B4-F12CC5591B1E}"/>
                    </a:ext>
                  </a:extLst>
                </p:cNvPr>
                <p:cNvSpPr>
                  <a:spLocks/>
                </p:cNvSpPr>
                <p:nvPr/>
              </p:nvSpPr>
              <p:spPr bwMode="auto">
                <a:xfrm>
                  <a:off x="119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294" name="Freeform 149">
                  <a:extLst>
                    <a:ext uri="{FF2B5EF4-FFF2-40B4-BE49-F238E27FC236}">
                      <a16:creationId xmlns:a16="http://schemas.microsoft.com/office/drawing/2014/main" id="{76EA931D-2BFE-8838-7208-2B6F12A10FD2}"/>
                    </a:ext>
                  </a:extLst>
                </p:cNvPr>
                <p:cNvSpPr>
                  <a:spLocks/>
                </p:cNvSpPr>
                <p:nvPr/>
              </p:nvSpPr>
              <p:spPr bwMode="auto">
                <a:xfrm>
                  <a:off x="129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295" name="Freeform 150">
                  <a:extLst>
                    <a:ext uri="{FF2B5EF4-FFF2-40B4-BE49-F238E27FC236}">
                      <a16:creationId xmlns:a16="http://schemas.microsoft.com/office/drawing/2014/main" id="{035B4DBC-42A7-B4E5-E883-5082310ECCFB}"/>
                    </a:ext>
                  </a:extLst>
                </p:cNvPr>
                <p:cNvSpPr>
                  <a:spLocks/>
                </p:cNvSpPr>
                <p:nvPr/>
              </p:nvSpPr>
              <p:spPr bwMode="auto">
                <a:xfrm>
                  <a:off x="13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grpSp>
          <p:grpSp>
            <p:nvGrpSpPr>
              <p:cNvPr id="272" name="Group 167">
                <a:extLst>
                  <a:ext uri="{FF2B5EF4-FFF2-40B4-BE49-F238E27FC236}">
                    <a16:creationId xmlns:a16="http://schemas.microsoft.com/office/drawing/2014/main" id="{7B26C204-B06F-B0AF-0E08-B1FEB42DC66B}"/>
                  </a:ext>
                </a:extLst>
              </p:cNvPr>
              <p:cNvGrpSpPr>
                <a:grpSpLocks/>
              </p:cNvGrpSpPr>
              <p:nvPr/>
            </p:nvGrpSpPr>
            <p:grpSpPr bwMode="auto">
              <a:xfrm>
                <a:off x="4618036" y="2393950"/>
                <a:ext cx="792164" cy="196849"/>
                <a:chOff x="1145" y="2408"/>
                <a:chExt cx="256" cy="51"/>
              </a:xfrm>
            </p:grpSpPr>
            <p:sp>
              <p:nvSpPr>
                <p:cNvPr id="275" name="Freeform 168">
                  <a:extLst>
                    <a:ext uri="{FF2B5EF4-FFF2-40B4-BE49-F238E27FC236}">
                      <a16:creationId xmlns:a16="http://schemas.microsoft.com/office/drawing/2014/main" id="{3D8D8ED7-829D-0D4F-791E-A0C780F72347}"/>
                    </a:ext>
                  </a:extLst>
                </p:cNvPr>
                <p:cNvSpPr>
                  <a:spLocks/>
                </p:cNvSpPr>
                <p:nvPr/>
              </p:nvSpPr>
              <p:spPr bwMode="auto">
                <a:xfrm>
                  <a:off x="11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type="triangle" w="med" len="med"/>
                  <a:tailEnd/>
                </a:ln>
              </p:spPr>
              <p:txBody>
                <a:bodyPr>
                  <a:prstTxWarp prst="textNoShape">
                    <a:avLst/>
                  </a:prstTxWarp>
                </a:bodyPr>
                <a:lstStyle/>
                <a:p>
                  <a:endParaRPr lang="en-US"/>
                </a:p>
              </p:txBody>
            </p:sp>
            <p:sp>
              <p:nvSpPr>
                <p:cNvPr id="276" name="Freeform 169">
                  <a:extLst>
                    <a:ext uri="{FF2B5EF4-FFF2-40B4-BE49-F238E27FC236}">
                      <a16:creationId xmlns:a16="http://schemas.microsoft.com/office/drawing/2014/main" id="{309DA4BA-CC1F-A5B8-32CA-79DA3229C178}"/>
                    </a:ext>
                  </a:extLst>
                </p:cNvPr>
                <p:cNvSpPr>
                  <a:spLocks/>
                </p:cNvSpPr>
                <p:nvPr/>
              </p:nvSpPr>
              <p:spPr bwMode="auto">
                <a:xfrm>
                  <a:off x="12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277" name="Freeform 170">
                  <a:extLst>
                    <a:ext uri="{FF2B5EF4-FFF2-40B4-BE49-F238E27FC236}">
                      <a16:creationId xmlns:a16="http://schemas.microsoft.com/office/drawing/2014/main" id="{2AC311E4-EA7D-AFE0-5B7C-1F53EAF35782}"/>
                    </a:ext>
                  </a:extLst>
                </p:cNvPr>
                <p:cNvSpPr>
                  <a:spLocks/>
                </p:cNvSpPr>
                <p:nvPr/>
              </p:nvSpPr>
              <p:spPr bwMode="auto">
                <a:xfrm>
                  <a:off x="119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278" name="Freeform 171">
                  <a:extLst>
                    <a:ext uri="{FF2B5EF4-FFF2-40B4-BE49-F238E27FC236}">
                      <a16:creationId xmlns:a16="http://schemas.microsoft.com/office/drawing/2014/main" id="{AC90818D-8FA2-3238-DBBE-E7C31595D976}"/>
                    </a:ext>
                  </a:extLst>
                </p:cNvPr>
                <p:cNvSpPr>
                  <a:spLocks/>
                </p:cNvSpPr>
                <p:nvPr/>
              </p:nvSpPr>
              <p:spPr bwMode="auto">
                <a:xfrm>
                  <a:off x="129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sp>
              <p:nvSpPr>
                <p:cNvPr id="279" name="Freeform 172">
                  <a:extLst>
                    <a:ext uri="{FF2B5EF4-FFF2-40B4-BE49-F238E27FC236}">
                      <a16:creationId xmlns:a16="http://schemas.microsoft.com/office/drawing/2014/main" id="{B2ACA0AB-9D1C-A751-8AD5-91AF2AD1847D}"/>
                    </a:ext>
                  </a:extLst>
                </p:cNvPr>
                <p:cNvSpPr>
                  <a:spLocks/>
                </p:cNvSpPr>
                <p:nvPr/>
              </p:nvSpPr>
              <p:spPr bwMode="auto">
                <a:xfrm>
                  <a:off x="1345" y="2408"/>
                  <a:ext cx="56" cy="51"/>
                </a:xfrm>
                <a:custGeom>
                  <a:avLst/>
                  <a:gdLst>
                    <a:gd name="T0" fmla="*/ 0 w 216"/>
                    <a:gd name="T1" fmla="*/ 1 h 242"/>
                    <a:gd name="T2" fmla="*/ 7 w 216"/>
                    <a:gd name="T3" fmla="*/ 1 h 242"/>
                    <a:gd name="T4" fmla="*/ 10 w 216"/>
                    <a:gd name="T5" fmla="*/ 5 h 242"/>
                    <a:gd name="T6" fmla="*/ 10 w 216"/>
                    <a:gd name="T7" fmla="*/ 6 h 242"/>
                    <a:gd name="T8" fmla="*/ 5 w 216"/>
                    <a:gd name="T9" fmla="*/ 11 h 242"/>
                    <a:gd name="T10" fmla="*/ 2 w 216"/>
                    <a:gd name="T11" fmla="*/ 9 h 242"/>
                    <a:gd name="T12" fmla="*/ 1 w 216"/>
                    <a:gd name="T13" fmla="*/ 7 h 242"/>
                    <a:gd name="T14" fmla="*/ 3 w 216"/>
                    <a:gd name="T15" fmla="*/ 4 h 242"/>
                    <a:gd name="T16" fmla="*/ 9 w 216"/>
                    <a:gd name="T17" fmla="*/ 1 h 242"/>
                    <a:gd name="T18" fmla="*/ 12 w 216"/>
                    <a:gd name="T19" fmla="*/ 0 h 242"/>
                    <a:gd name="T20" fmla="*/ 15 w 216"/>
                    <a:gd name="T21" fmla="*/ 1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42"/>
                    <a:gd name="T35" fmla="*/ 216 w 216"/>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42">
                      <a:moveTo>
                        <a:pt x="0" y="14"/>
                      </a:moveTo>
                      <a:cubicBezTo>
                        <a:pt x="41" y="0"/>
                        <a:pt x="66" y="20"/>
                        <a:pt x="102" y="32"/>
                      </a:cubicBezTo>
                      <a:cubicBezTo>
                        <a:pt x="123" y="63"/>
                        <a:pt x="131" y="64"/>
                        <a:pt x="144" y="104"/>
                      </a:cubicBezTo>
                      <a:cubicBezTo>
                        <a:pt x="148" y="116"/>
                        <a:pt x="156" y="140"/>
                        <a:pt x="156" y="140"/>
                      </a:cubicBezTo>
                      <a:cubicBezTo>
                        <a:pt x="146" y="199"/>
                        <a:pt x="132" y="222"/>
                        <a:pt x="72" y="242"/>
                      </a:cubicBezTo>
                      <a:cubicBezTo>
                        <a:pt x="50" y="235"/>
                        <a:pt x="34" y="222"/>
                        <a:pt x="24" y="200"/>
                      </a:cubicBezTo>
                      <a:cubicBezTo>
                        <a:pt x="19" y="188"/>
                        <a:pt x="12" y="164"/>
                        <a:pt x="12" y="164"/>
                      </a:cubicBezTo>
                      <a:cubicBezTo>
                        <a:pt x="28" y="139"/>
                        <a:pt x="26" y="120"/>
                        <a:pt x="48" y="98"/>
                      </a:cubicBezTo>
                      <a:cubicBezTo>
                        <a:pt x="60" y="61"/>
                        <a:pt x="95" y="53"/>
                        <a:pt x="126" y="32"/>
                      </a:cubicBezTo>
                      <a:cubicBezTo>
                        <a:pt x="142" y="21"/>
                        <a:pt x="180" y="8"/>
                        <a:pt x="180" y="8"/>
                      </a:cubicBezTo>
                      <a:cubicBezTo>
                        <a:pt x="192" y="10"/>
                        <a:pt x="216" y="14"/>
                        <a:pt x="216" y="14"/>
                      </a:cubicBezTo>
                    </a:path>
                  </a:pathLst>
                </a:custGeom>
                <a:noFill/>
                <a:ln w="38100">
                  <a:solidFill>
                    <a:schemeClr val="bg1"/>
                  </a:solidFill>
                  <a:round/>
                  <a:headEnd/>
                  <a:tailEnd/>
                </a:ln>
              </p:spPr>
              <p:txBody>
                <a:bodyPr>
                  <a:prstTxWarp prst="textNoShape">
                    <a:avLst/>
                  </a:prstTxWarp>
                </a:bodyPr>
                <a:lstStyle/>
                <a:p>
                  <a:endParaRPr lang="en-US"/>
                </a:p>
              </p:txBody>
            </p:sp>
          </p:grpSp>
        </p:grpSp>
      </p:grpSp>
      <p:sp>
        <p:nvSpPr>
          <p:cNvPr id="306" name="TextBox 305">
            <a:extLst>
              <a:ext uri="{FF2B5EF4-FFF2-40B4-BE49-F238E27FC236}">
                <a16:creationId xmlns:a16="http://schemas.microsoft.com/office/drawing/2014/main" id="{91D5A748-7FCE-88A1-3753-74F66D2B6BD6}"/>
              </a:ext>
            </a:extLst>
          </p:cNvPr>
          <p:cNvSpPr txBox="1"/>
          <p:nvPr/>
        </p:nvSpPr>
        <p:spPr>
          <a:xfrm>
            <a:off x="4518936" y="9519355"/>
            <a:ext cx="2205732"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screening</a:t>
            </a:r>
            <a:endParaRPr kumimoji="0" 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307" name="TextBox 306">
            <a:extLst>
              <a:ext uri="{FF2B5EF4-FFF2-40B4-BE49-F238E27FC236}">
                <a16:creationId xmlns:a16="http://schemas.microsoft.com/office/drawing/2014/main" id="{DC839693-930B-9DC7-C850-AC8B59E6FF4D}"/>
              </a:ext>
            </a:extLst>
          </p:cNvPr>
          <p:cNvSpPr txBox="1"/>
          <p:nvPr/>
        </p:nvSpPr>
        <p:spPr>
          <a:xfrm>
            <a:off x="4025874" y="11793185"/>
            <a:ext cx="3103414"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a</a:t>
            </a:r>
            <a:r>
              <a:rPr kumimoji="0" lang="en-US" sz="3600" b="0" i="0" u="none" strike="noStrike" cap="none" spc="0" normalizeH="0" baseline="0" dirty="0">
                <a:ln>
                  <a:noFill/>
                </a:ln>
                <a:solidFill>
                  <a:schemeClr val="bg1"/>
                </a:solidFill>
                <a:effectLst/>
                <a:uFillTx/>
                <a:latin typeface="+mn-lt"/>
                <a:ea typeface="+mn-ea"/>
                <a:cs typeface="+mn-cs"/>
                <a:sym typeface="Helvetica"/>
              </a:rPr>
              <a:t>nti-screening</a:t>
            </a:r>
          </a:p>
        </p:txBody>
      </p:sp>
      <p:sp>
        <p:nvSpPr>
          <p:cNvPr id="308" name="Text Box 16">
            <a:extLst>
              <a:ext uri="{FF2B5EF4-FFF2-40B4-BE49-F238E27FC236}">
                <a16:creationId xmlns:a16="http://schemas.microsoft.com/office/drawing/2014/main" id="{83B4780D-71E6-A446-E0CF-1D0EF8A552EF}"/>
              </a:ext>
            </a:extLst>
          </p:cNvPr>
          <p:cNvSpPr txBox="1">
            <a:spLocks noChangeArrowheads="1"/>
          </p:cNvSpPr>
          <p:nvPr/>
        </p:nvSpPr>
        <p:spPr bwMode="auto">
          <a:xfrm>
            <a:off x="2764981" y="2235085"/>
            <a:ext cx="6416608" cy="584775"/>
          </a:xfrm>
          <a:prstGeom prst="rect">
            <a:avLst/>
          </a:prstGeom>
          <a:noFill/>
          <a:ln w="12700">
            <a:noFill/>
            <a:miter lim="800000"/>
            <a:headEnd/>
            <a:tailEnd/>
          </a:ln>
        </p:spPr>
        <p:txBody>
          <a:bodyPr wrap="square">
            <a:prstTxWarp prst="textNoShape">
              <a:avLst/>
            </a:prstTxWarp>
            <a:spAutoFit/>
          </a:bodyPr>
          <a:lstStyle/>
          <a:p>
            <a:r>
              <a:rPr lang="en-US" sz="3200" dirty="0">
                <a:solidFill>
                  <a:schemeClr val="bg1"/>
                </a:solidFill>
              </a:rPr>
              <a:t>Gross &amp; </a:t>
            </a:r>
            <a:r>
              <a:rPr lang="en-US" sz="3200" dirty="0" err="1">
                <a:solidFill>
                  <a:schemeClr val="bg1"/>
                </a:solidFill>
              </a:rPr>
              <a:t>Wilczek</a:t>
            </a:r>
            <a:r>
              <a:rPr lang="en-US" sz="3200" dirty="0">
                <a:solidFill>
                  <a:schemeClr val="bg1"/>
                </a:solidFill>
              </a:rPr>
              <a:t>; </a:t>
            </a:r>
            <a:r>
              <a:rPr lang="en-US" sz="3200" dirty="0" err="1">
                <a:solidFill>
                  <a:schemeClr val="bg1"/>
                </a:solidFill>
              </a:rPr>
              <a:t>Politzer</a:t>
            </a:r>
            <a:r>
              <a:rPr lang="en-US" sz="3200" dirty="0">
                <a:solidFill>
                  <a:schemeClr val="bg1"/>
                </a:solidFill>
              </a:rPr>
              <a:t> (1973)</a:t>
            </a:r>
          </a:p>
        </p:txBody>
      </p:sp>
      <p:sp>
        <p:nvSpPr>
          <p:cNvPr id="5" name="Oval 4">
            <a:extLst>
              <a:ext uri="{FF2B5EF4-FFF2-40B4-BE49-F238E27FC236}">
                <a16:creationId xmlns:a16="http://schemas.microsoft.com/office/drawing/2014/main" id="{94A97BED-EAC8-8E96-41A4-A6AEF04EF951}"/>
              </a:ext>
            </a:extLst>
          </p:cNvPr>
          <p:cNvSpPr/>
          <p:nvPr/>
        </p:nvSpPr>
        <p:spPr>
          <a:xfrm>
            <a:off x="3316268" y="8591241"/>
            <a:ext cx="541763" cy="502674"/>
          </a:xfrm>
          <a:prstGeom prst="ellips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
        <p:nvSpPr>
          <p:cNvPr id="6" name="Oval 5">
            <a:extLst>
              <a:ext uri="{FF2B5EF4-FFF2-40B4-BE49-F238E27FC236}">
                <a16:creationId xmlns:a16="http://schemas.microsoft.com/office/drawing/2014/main" id="{46C1C672-5435-2C54-4315-3A0DCE87D276}"/>
              </a:ext>
            </a:extLst>
          </p:cNvPr>
          <p:cNvSpPr/>
          <p:nvPr/>
        </p:nvSpPr>
        <p:spPr>
          <a:xfrm>
            <a:off x="3402054" y="10932659"/>
            <a:ext cx="541763" cy="502674"/>
          </a:xfrm>
          <a:prstGeom prst="ellipse">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
        <p:nvSpPr>
          <p:cNvPr id="7" name="Oval 6">
            <a:extLst>
              <a:ext uri="{FF2B5EF4-FFF2-40B4-BE49-F238E27FC236}">
                <a16:creationId xmlns:a16="http://schemas.microsoft.com/office/drawing/2014/main" id="{E4C66159-7486-C365-2232-82025FA07863}"/>
              </a:ext>
            </a:extLst>
          </p:cNvPr>
          <p:cNvSpPr/>
          <p:nvPr/>
        </p:nvSpPr>
        <p:spPr>
          <a:xfrm>
            <a:off x="7185067" y="8580499"/>
            <a:ext cx="541763" cy="502674"/>
          </a:xfrm>
          <a:prstGeom prst="ellipse">
            <a:avLst/>
          </a:prstGeom>
          <a:noFill/>
          <a:ln w="889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
        <p:nvSpPr>
          <p:cNvPr id="8" name="Oval 7">
            <a:extLst>
              <a:ext uri="{FF2B5EF4-FFF2-40B4-BE49-F238E27FC236}">
                <a16:creationId xmlns:a16="http://schemas.microsoft.com/office/drawing/2014/main" id="{7F101D92-F57D-31A6-86B0-E14B384AC341}"/>
              </a:ext>
            </a:extLst>
          </p:cNvPr>
          <p:cNvSpPr/>
          <p:nvPr/>
        </p:nvSpPr>
        <p:spPr>
          <a:xfrm>
            <a:off x="7253321" y="10932659"/>
            <a:ext cx="541763" cy="502674"/>
          </a:xfrm>
          <a:prstGeom prst="ellipse">
            <a:avLst/>
          </a:prstGeom>
          <a:noFill/>
          <a:ln w="698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
        <p:nvSpPr>
          <p:cNvPr id="3" name="TextBox 2">
            <a:extLst>
              <a:ext uri="{FF2B5EF4-FFF2-40B4-BE49-F238E27FC236}">
                <a16:creationId xmlns:a16="http://schemas.microsoft.com/office/drawing/2014/main" id="{B90E8A5A-7DC3-5C17-3596-146496407175}"/>
              </a:ext>
            </a:extLst>
          </p:cNvPr>
          <p:cNvSpPr txBox="1"/>
          <p:nvPr/>
        </p:nvSpPr>
        <p:spPr>
          <a:xfrm>
            <a:off x="18013680" y="12038961"/>
            <a:ext cx="4161396" cy="6976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n-lt"/>
                <a:ea typeface="+mn-ea"/>
                <a:cs typeface="+mn-cs"/>
                <a:sym typeface="Helvetica"/>
              </a:rPr>
              <a:t>Asymptotically free </a:t>
            </a:r>
            <a:r>
              <a:rPr kumimoji="0" lang="en-US" sz="3200" b="0" i="0" u="none" strike="noStrike" cap="none" spc="0" normalizeH="0" baseline="0" dirty="0">
                <a:ln>
                  <a:noFill/>
                </a:ln>
                <a:solidFill>
                  <a:schemeClr val="bg1"/>
                </a:solidFill>
                <a:effectLst/>
                <a:uFillTx/>
                <a:latin typeface="+mn-lt"/>
                <a:ea typeface="+mn-ea"/>
                <a:cs typeface="+mn-cs"/>
                <a:sym typeface="Wingdings" pitchFamily="2" charset="2"/>
              </a:rPr>
              <a:t></a:t>
            </a:r>
            <a:endParaRPr kumimoji="0" lang="en-US" sz="3200" b="0" i="0" u="none" strike="noStrike" cap="none" spc="0" normalizeH="0" baseline="0" dirty="0">
              <a:ln>
                <a:noFill/>
              </a:ln>
              <a:solidFill>
                <a:schemeClr val="bg1"/>
              </a:solidFill>
              <a:effectLst/>
              <a:uFillTx/>
              <a:latin typeface="+mn-lt"/>
              <a:ea typeface="+mn-ea"/>
              <a:cs typeface="+mn-cs"/>
              <a:sym typeface="Helvetica"/>
            </a:endParaRPr>
          </a:p>
        </p:txBody>
      </p:sp>
      <p:sp>
        <p:nvSpPr>
          <p:cNvPr id="9" name="TextBox 8">
            <a:extLst>
              <a:ext uri="{FF2B5EF4-FFF2-40B4-BE49-F238E27FC236}">
                <a16:creationId xmlns:a16="http://schemas.microsoft.com/office/drawing/2014/main" id="{B6E5EE28-5F0B-DDC4-00C2-BE181D49D995}"/>
              </a:ext>
            </a:extLst>
          </p:cNvPr>
          <p:cNvSpPr txBox="1"/>
          <p:nvPr/>
        </p:nvSpPr>
        <p:spPr>
          <a:xfrm>
            <a:off x="11493210" y="2431777"/>
            <a:ext cx="3157916" cy="6976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chemeClr val="bg1"/>
                </a:solidFill>
              </a:rPr>
              <a:t> </a:t>
            </a:r>
            <a:r>
              <a:rPr lang="en-US" sz="3200" dirty="0">
                <a:solidFill>
                  <a:schemeClr val="bg1"/>
                </a:solidFill>
                <a:sym typeface="Wingdings" pitchFamily="2" charset="2"/>
              </a:rPr>
              <a:t> </a:t>
            </a:r>
            <a:r>
              <a:rPr lang="en-US" sz="3200" dirty="0">
                <a:solidFill>
                  <a:schemeClr val="bg1"/>
                </a:solidFill>
              </a:rPr>
              <a:t>Confinement</a:t>
            </a:r>
            <a:endParaRPr kumimoji="0" lang="en-US" sz="3200" b="0" i="0" u="none" strike="noStrike" cap="none" spc="0" normalizeH="0" baseline="0" dirty="0">
              <a:ln>
                <a:noFill/>
              </a:ln>
              <a:solidFill>
                <a:schemeClr val="bg1"/>
              </a:solidFill>
              <a:effectLst/>
              <a:uFillTx/>
              <a:latin typeface="+mn-lt"/>
              <a:ea typeface="+mn-ea"/>
              <a:cs typeface="+mn-cs"/>
              <a:sym typeface="Helvetica"/>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symptotic freedom &amp;…">
            <a:extLst>
              <a:ext uri="{FF2B5EF4-FFF2-40B4-BE49-F238E27FC236}">
                <a16:creationId xmlns:a16="http://schemas.microsoft.com/office/drawing/2014/main" id="{3CFBACFA-58F9-4A07-B823-4E057E1B713E}"/>
              </a:ext>
            </a:extLst>
          </p:cNvPr>
          <p:cNvSpPr txBox="1"/>
          <p:nvPr/>
        </p:nvSpPr>
        <p:spPr>
          <a:xfrm>
            <a:off x="6274898" y="253709"/>
            <a:ext cx="10500704" cy="126188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spAutoFit/>
          </a:bodyPr>
          <a:lstStyle/>
          <a:p>
            <a:pPr>
              <a:buClr>
                <a:srgbClr val="000000"/>
              </a:buClr>
              <a:defRPr sz="7200" b="1">
                <a:solidFill>
                  <a:srgbClr val="FFFFFF"/>
                </a:solidFill>
                <a:uFill>
                  <a:solidFill>
                    <a:srgbClr val="FFFFFF"/>
                  </a:solidFill>
                </a:uFill>
                <a:latin typeface="Calibri"/>
                <a:ea typeface="Calibri"/>
                <a:cs typeface="Calibri"/>
                <a:sym typeface="Calibri"/>
              </a:defRPr>
            </a:pPr>
            <a:r>
              <a:rPr lang="en-US" dirty="0"/>
              <a:t>QGP - Quark-gluon plasma</a:t>
            </a:r>
            <a:endParaRPr dirty="0"/>
          </a:p>
        </p:txBody>
      </p:sp>
      <p:sp>
        <p:nvSpPr>
          <p:cNvPr id="5" name="TextBox 4">
            <a:extLst>
              <a:ext uri="{FF2B5EF4-FFF2-40B4-BE49-F238E27FC236}">
                <a16:creationId xmlns:a16="http://schemas.microsoft.com/office/drawing/2014/main" id="{BA20BCA3-5C0A-3322-4E90-99017C88D73F}"/>
              </a:ext>
            </a:extLst>
          </p:cNvPr>
          <p:cNvSpPr txBox="1"/>
          <p:nvPr/>
        </p:nvSpPr>
        <p:spPr>
          <a:xfrm>
            <a:off x="567215" y="3974591"/>
            <a:ext cx="7417752" cy="291361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r>
              <a:rPr lang="en-US" sz="4400" dirty="0">
                <a:solidFill>
                  <a:srgbClr val="FFFF00"/>
                </a:solidFill>
              </a:rPr>
              <a:t>N. Cabibbo and G. Parisi (1975), </a:t>
            </a:r>
            <a:r>
              <a:rPr kumimoji="0" lang="en-US" sz="4400" b="0" i="0" u="none" strike="noStrike" cap="none" spc="0" normalizeH="0" baseline="0" dirty="0">
                <a:ln>
                  <a:noFill/>
                </a:ln>
                <a:solidFill>
                  <a:srgbClr val="FFFF00"/>
                </a:solidFill>
                <a:effectLst/>
                <a:uFillTx/>
                <a:latin typeface="+mn-lt"/>
                <a:ea typeface="+mn-ea"/>
                <a:cs typeface="+mn-cs"/>
                <a:sym typeface="Helvetica"/>
              </a:rPr>
              <a:t>J</a:t>
            </a:r>
            <a:r>
              <a:rPr lang="en-US" sz="4400" dirty="0">
                <a:solidFill>
                  <a:srgbClr val="FFFF00"/>
                </a:solidFill>
              </a:rPr>
              <a:t>.</a:t>
            </a:r>
            <a:r>
              <a:rPr kumimoji="0" lang="en-US" sz="4400" b="0" i="0" u="none" strike="noStrike" cap="none" spc="0" normalizeH="0" baseline="0" dirty="0">
                <a:ln>
                  <a:noFill/>
                </a:ln>
                <a:solidFill>
                  <a:srgbClr val="FFFF00"/>
                </a:solidFill>
                <a:effectLst/>
                <a:uFillTx/>
                <a:latin typeface="+mn-lt"/>
                <a:ea typeface="+mn-ea"/>
                <a:cs typeface="+mn-cs"/>
                <a:sym typeface="Helvetica"/>
              </a:rPr>
              <a:t> Collins and M. Perry (1975), G. </a:t>
            </a:r>
            <a:r>
              <a:rPr kumimoji="0" lang="en-US" sz="4400" b="0" i="0" u="none" strike="noStrike" cap="none" spc="0" normalizeH="0" baseline="0" dirty="0" err="1">
                <a:ln>
                  <a:noFill/>
                </a:ln>
                <a:solidFill>
                  <a:srgbClr val="FFFF00"/>
                </a:solidFill>
                <a:effectLst/>
                <a:uFillTx/>
                <a:latin typeface="+mn-lt"/>
                <a:ea typeface="+mn-ea"/>
                <a:cs typeface="+mn-cs"/>
                <a:sym typeface="Helvetica"/>
              </a:rPr>
              <a:t>Baym</a:t>
            </a:r>
            <a:r>
              <a:rPr kumimoji="0" lang="en-US" sz="4400" b="0" i="0" u="none" strike="noStrike" cap="none" spc="0" normalizeH="0" baseline="0" dirty="0">
                <a:ln>
                  <a:noFill/>
                </a:ln>
                <a:solidFill>
                  <a:srgbClr val="FFFF00"/>
                </a:solidFill>
                <a:effectLst/>
                <a:uFillTx/>
                <a:latin typeface="+mn-lt"/>
                <a:ea typeface="+mn-ea"/>
                <a:cs typeface="+mn-cs"/>
                <a:sym typeface="Helvetica"/>
              </a:rPr>
              <a:t> and S. Chin (1976)</a:t>
            </a:r>
            <a:endParaRPr kumimoji="0" lang="en-US" sz="4400" b="0" i="0" u="none" strike="noStrike" cap="none" spc="0" normalizeH="0" baseline="0" dirty="0">
              <a:ln>
                <a:noFill/>
              </a:ln>
              <a:solidFill>
                <a:schemeClr val="bg1"/>
              </a:solidFill>
              <a:effectLst/>
              <a:uFillTx/>
              <a:latin typeface="+mn-lt"/>
              <a:ea typeface="+mn-ea"/>
              <a:cs typeface="+mn-cs"/>
              <a:sym typeface="Helvetica"/>
            </a:endParaRPr>
          </a:p>
        </p:txBody>
      </p:sp>
      <p:pic>
        <p:nvPicPr>
          <p:cNvPr id="34" name="Picture 33" descr="A close-up of a document&#10;&#10;AI-generated content may be incorrect.">
            <a:extLst>
              <a:ext uri="{FF2B5EF4-FFF2-40B4-BE49-F238E27FC236}">
                <a16:creationId xmlns:a16="http://schemas.microsoft.com/office/drawing/2014/main" id="{038565BA-0C65-E03C-3F3A-809164B43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059" y="7246452"/>
            <a:ext cx="12666963" cy="4398585"/>
          </a:xfrm>
          <a:prstGeom prst="rect">
            <a:avLst/>
          </a:prstGeom>
        </p:spPr>
      </p:pic>
      <p:pic>
        <p:nvPicPr>
          <p:cNvPr id="36" name="Picture 35" descr="A diagram of a diagram&#10;&#10;AI-generated content may be incorrect.">
            <a:extLst>
              <a:ext uri="{FF2B5EF4-FFF2-40B4-BE49-F238E27FC236}">
                <a16:creationId xmlns:a16="http://schemas.microsoft.com/office/drawing/2014/main" id="{93667C60-C13E-3B63-3584-28C34FB15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1657" y="7238137"/>
            <a:ext cx="3606800" cy="4406900"/>
          </a:xfrm>
          <a:prstGeom prst="rect">
            <a:avLst/>
          </a:prstGeom>
        </p:spPr>
      </p:pic>
      <p:sp>
        <p:nvSpPr>
          <p:cNvPr id="40" name="TextBox 39">
            <a:extLst>
              <a:ext uri="{FF2B5EF4-FFF2-40B4-BE49-F238E27FC236}">
                <a16:creationId xmlns:a16="http://schemas.microsoft.com/office/drawing/2014/main" id="{275DC37E-5E8E-BA96-ADDE-FFD84033DA63}"/>
              </a:ext>
            </a:extLst>
          </p:cNvPr>
          <p:cNvSpPr txBox="1"/>
          <p:nvPr/>
        </p:nvSpPr>
        <p:spPr>
          <a:xfrm>
            <a:off x="12597414" y="7602992"/>
            <a:ext cx="6096000" cy="1569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buFont typeface="Arial" panose="020B0604020202020204" pitchFamily="34" charset="0"/>
              <a:buChar char="•"/>
            </a:pPr>
            <a:r>
              <a:rPr lang="en-US" sz="3200" b="0" i="0" u="none" strike="noStrike" dirty="0">
                <a:solidFill>
                  <a:srgbClr val="C00000"/>
                </a:solidFill>
                <a:effectLst/>
                <a:latin typeface="Times New Roman" panose="02020603050405020304" pitchFamily="18" charset="0"/>
                <a:cs typeface="Times New Roman" panose="02020603050405020304" pitchFamily="18" charset="0"/>
              </a:rPr>
              <a:t> </a:t>
            </a:r>
            <a:r>
              <a:rPr lang="en-US" sz="3200" b="0" i="1" u="none" strike="noStrike" dirty="0" err="1">
                <a:solidFill>
                  <a:srgbClr val="C00000"/>
                </a:solidFill>
                <a:effectLst/>
                <a:latin typeface="Times New Roman" panose="02020603050405020304" pitchFamily="18" charset="0"/>
                <a:cs typeface="Times New Roman" panose="02020603050405020304" pitchFamily="18" charset="0"/>
              </a:rPr>
              <a:t>Phys.Lett.B</a:t>
            </a:r>
            <a:r>
              <a:rPr lang="en-US" sz="3200" b="0" i="0" u="none" strike="noStrike" dirty="0">
                <a:solidFill>
                  <a:srgbClr val="C00000"/>
                </a:solidFill>
                <a:effectLst/>
                <a:latin typeface="Times New Roman" panose="02020603050405020304" pitchFamily="18" charset="0"/>
                <a:cs typeface="Times New Roman" panose="02020603050405020304" pitchFamily="18" charset="0"/>
              </a:rPr>
              <a:t> 78 (1978) 150, </a:t>
            </a:r>
          </a:p>
          <a:p>
            <a:pPr algn="l" rtl="0">
              <a:buFont typeface="Arial" panose="020B0604020202020204" pitchFamily="34" charset="0"/>
              <a:buChar char="•"/>
            </a:pPr>
            <a:r>
              <a:rPr lang="en-US" sz="3200" b="0" i="1" u="none" strike="noStrike" dirty="0" err="1">
                <a:solidFill>
                  <a:srgbClr val="C00000"/>
                </a:solidFill>
                <a:effectLst/>
                <a:latin typeface="Times New Roman" panose="02020603050405020304" pitchFamily="18" charset="0"/>
                <a:cs typeface="Times New Roman" panose="02020603050405020304" pitchFamily="18" charset="0"/>
              </a:rPr>
              <a:t>Sov.J.Nucl.Phys</a:t>
            </a:r>
            <a:r>
              <a:rPr lang="en-US" sz="3200" b="0" i="1" u="none" strike="noStrike" dirty="0">
                <a:solidFill>
                  <a:srgbClr val="C00000"/>
                </a:solidFill>
                <a:effectLst/>
                <a:latin typeface="Times New Roman" panose="02020603050405020304" pitchFamily="18" charset="0"/>
                <a:cs typeface="Times New Roman" panose="02020603050405020304" pitchFamily="18" charset="0"/>
              </a:rPr>
              <a:t>.</a:t>
            </a:r>
            <a:r>
              <a:rPr lang="en-US" sz="3200" b="0" i="0" u="none" strike="noStrike" dirty="0">
                <a:solidFill>
                  <a:srgbClr val="C00000"/>
                </a:solidFill>
                <a:effectLst/>
                <a:latin typeface="Times New Roman" panose="02020603050405020304" pitchFamily="18" charset="0"/>
                <a:cs typeface="Times New Roman" panose="02020603050405020304" pitchFamily="18" charset="0"/>
              </a:rPr>
              <a:t> 28 (1978) 408, </a:t>
            </a:r>
          </a:p>
          <a:p>
            <a:pPr algn="l" rtl="0">
              <a:buFont typeface="Arial" panose="020B0604020202020204" pitchFamily="34" charset="0"/>
              <a:buChar char="•"/>
            </a:pPr>
            <a:r>
              <a:rPr lang="en-US" sz="3200" b="0" i="1" u="none" strike="noStrike" dirty="0" err="1">
                <a:solidFill>
                  <a:srgbClr val="C00000"/>
                </a:solidFill>
                <a:effectLst/>
                <a:latin typeface="Times New Roman" panose="02020603050405020304" pitchFamily="18" charset="0"/>
                <a:cs typeface="Times New Roman" panose="02020603050405020304" pitchFamily="18" charset="0"/>
              </a:rPr>
              <a:t>Yad.Fiz</a:t>
            </a:r>
            <a:r>
              <a:rPr lang="en-US" sz="3200" b="0" i="1" u="none" strike="noStrike" dirty="0">
                <a:solidFill>
                  <a:srgbClr val="C00000"/>
                </a:solidFill>
                <a:effectLst/>
                <a:latin typeface="Times New Roman" panose="02020603050405020304" pitchFamily="18" charset="0"/>
                <a:cs typeface="Times New Roman" panose="02020603050405020304" pitchFamily="18" charset="0"/>
              </a:rPr>
              <a:t>.</a:t>
            </a:r>
            <a:r>
              <a:rPr lang="en-US" sz="3200" b="0" i="0" u="none" strike="noStrike" dirty="0">
                <a:solidFill>
                  <a:srgbClr val="C00000"/>
                </a:solidFill>
                <a:effectLst/>
                <a:latin typeface="Times New Roman" panose="02020603050405020304" pitchFamily="18" charset="0"/>
                <a:cs typeface="Times New Roman" panose="02020603050405020304" pitchFamily="18" charset="0"/>
              </a:rPr>
              <a:t> 28 (1978) 796-808</a:t>
            </a:r>
          </a:p>
        </p:txBody>
      </p:sp>
      <p:pic>
        <p:nvPicPr>
          <p:cNvPr id="49" name="Picture 4">
            <a:extLst>
              <a:ext uri="{FF2B5EF4-FFF2-40B4-BE49-F238E27FC236}">
                <a16:creationId xmlns:a16="http://schemas.microsoft.com/office/drawing/2014/main" id="{657D4187-B699-ED73-74D5-D76687B89D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70" t="10720" r="15701" b="9493"/>
          <a:stretch>
            <a:fillRect/>
          </a:stretch>
        </p:blipFill>
        <p:spPr bwMode="auto">
          <a:xfrm>
            <a:off x="19587572" y="2596570"/>
            <a:ext cx="4051487" cy="429107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A75BA561-BAEB-568E-C378-A088BBED5017}"/>
              </a:ext>
            </a:extLst>
          </p:cNvPr>
          <p:cNvSpPr txBox="1"/>
          <p:nvPr/>
        </p:nvSpPr>
        <p:spPr>
          <a:xfrm>
            <a:off x="416036" y="2734056"/>
            <a:ext cx="7720111" cy="8822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r>
              <a:rPr lang="en-US" sz="4400" dirty="0">
                <a:solidFill>
                  <a:srgbClr val="FFFF00"/>
                </a:solidFill>
              </a:rPr>
              <a:t>T. D. Lee and G. Wick (1974)</a:t>
            </a:r>
          </a:p>
        </p:txBody>
      </p:sp>
      <p:pic>
        <p:nvPicPr>
          <p:cNvPr id="4" name="droppedImage.pdf" descr="droppedImage.pdf">
            <a:extLst>
              <a:ext uri="{FF2B5EF4-FFF2-40B4-BE49-F238E27FC236}">
                <a16:creationId xmlns:a16="http://schemas.microsoft.com/office/drawing/2014/main" id="{079E0999-B7C3-C7D1-64EF-5E696CBEBB12}"/>
              </a:ext>
            </a:extLst>
          </p:cNvPr>
          <p:cNvPicPr>
            <a:picLocks noChangeAspect="1"/>
          </p:cNvPicPr>
          <p:nvPr/>
        </p:nvPicPr>
        <p:blipFill>
          <a:blip r:embed="rId6"/>
          <a:stretch>
            <a:fillRect/>
          </a:stretch>
        </p:blipFill>
        <p:spPr>
          <a:xfrm>
            <a:off x="8665230" y="10348390"/>
            <a:ext cx="3390764" cy="2975229"/>
          </a:xfrm>
          <a:prstGeom prst="rect">
            <a:avLst/>
          </a:prstGeom>
          <a:ln w="25400">
            <a:miter lim="400000"/>
          </a:ln>
        </p:spPr>
      </p:pic>
      <p:sp>
        <p:nvSpPr>
          <p:cNvPr id="6" name="TextBox 5">
            <a:extLst>
              <a:ext uri="{FF2B5EF4-FFF2-40B4-BE49-F238E27FC236}">
                <a16:creationId xmlns:a16="http://schemas.microsoft.com/office/drawing/2014/main" id="{9CF53ABC-0237-4D4B-0F49-33F8AAB765BE}"/>
              </a:ext>
            </a:extLst>
          </p:cNvPr>
          <p:cNvSpPr txBox="1"/>
          <p:nvPr/>
        </p:nvSpPr>
        <p:spPr>
          <a:xfrm>
            <a:off x="3162703" y="11704017"/>
            <a:ext cx="6224389" cy="8822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mn-lt"/>
                <a:ea typeface="+mn-ea"/>
                <a:cs typeface="+mn-cs"/>
                <a:sym typeface="Helvetica"/>
              </a:rPr>
              <a:t>Normal nuclear matter</a:t>
            </a:r>
          </a:p>
        </p:txBody>
      </p:sp>
      <p:sp>
        <p:nvSpPr>
          <p:cNvPr id="7" name="TextBox 6">
            <a:extLst>
              <a:ext uri="{FF2B5EF4-FFF2-40B4-BE49-F238E27FC236}">
                <a16:creationId xmlns:a16="http://schemas.microsoft.com/office/drawing/2014/main" id="{5582B427-110F-B3EE-EB4D-FA02CB7D1010}"/>
              </a:ext>
            </a:extLst>
          </p:cNvPr>
          <p:cNvSpPr txBox="1"/>
          <p:nvPr/>
        </p:nvSpPr>
        <p:spPr>
          <a:xfrm>
            <a:off x="19507018" y="11582926"/>
            <a:ext cx="2883388" cy="8822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mn-lt"/>
                <a:ea typeface="+mn-ea"/>
                <a:cs typeface="+mn-cs"/>
                <a:sym typeface="Helvetica"/>
              </a:rPr>
              <a:t>QGP</a:t>
            </a:r>
          </a:p>
        </p:txBody>
      </p:sp>
      <p:sp>
        <p:nvSpPr>
          <p:cNvPr id="8" name="Right Arrow 7">
            <a:extLst>
              <a:ext uri="{FF2B5EF4-FFF2-40B4-BE49-F238E27FC236}">
                <a16:creationId xmlns:a16="http://schemas.microsoft.com/office/drawing/2014/main" id="{A20DD519-96AD-B2C8-08F7-645BAB0700BD}"/>
              </a:ext>
            </a:extLst>
          </p:cNvPr>
          <p:cNvSpPr/>
          <p:nvPr/>
        </p:nvSpPr>
        <p:spPr>
          <a:xfrm>
            <a:off x="12622317" y="11770997"/>
            <a:ext cx="2730429" cy="506153"/>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812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pic>
        <p:nvPicPr>
          <p:cNvPr id="9" name="Content Placeholder 5" descr="A close-up of a document&#10;&#10;Description automatically generated">
            <a:extLst>
              <a:ext uri="{FF2B5EF4-FFF2-40B4-BE49-F238E27FC236}">
                <a16:creationId xmlns:a16="http://schemas.microsoft.com/office/drawing/2014/main" id="{9122C7AC-899E-0DC8-454B-4E50CE296053}"/>
              </a:ext>
            </a:extLst>
          </p:cNvPr>
          <p:cNvPicPr>
            <a:picLocks noChangeAspect="1"/>
          </p:cNvPicPr>
          <p:nvPr/>
        </p:nvPicPr>
        <p:blipFill>
          <a:blip r:embed="rId7"/>
          <a:stretch>
            <a:fillRect/>
          </a:stretch>
        </p:blipFill>
        <p:spPr>
          <a:xfrm>
            <a:off x="7942843" y="2621529"/>
            <a:ext cx="11362564" cy="4398585"/>
          </a:xfrm>
          <a:prstGeom prst="rect">
            <a:avLst/>
          </a:prstGeom>
        </p:spPr>
      </p:pic>
      <p:pic>
        <p:nvPicPr>
          <p:cNvPr id="10" name="Picture 2" descr="ШУРЯК Эдуард Владимирович (Edward V. Shuryak) | Объединение учителей  Санкт-Петербурга">
            <a:extLst>
              <a:ext uri="{FF2B5EF4-FFF2-40B4-BE49-F238E27FC236}">
                <a16:creationId xmlns:a16="http://schemas.microsoft.com/office/drawing/2014/main" id="{B5609068-E273-B787-9F25-CFB7B80EFC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556" r="8861"/>
          <a:stretch>
            <a:fillRect/>
          </a:stretch>
        </p:blipFill>
        <p:spPr bwMode="auto">
          <a:xfrm>
            <a:off x="1901626" y="7602992"/>
            <a:ext cx="4320295" cy="3671818"/>
          </a:xfrm>
          <a:prstGeom prst="rect">
            <a:avLst/>
          </a:prstGeom>
          <a:noFill/>
          <a:extLst>
            <a:ext uri="{909E8E84-426E-40DD-AFC4-6F175D3DCCD1}">
              <a14:hiddenFill xmlns:a14="http://schemas.microsoft.com/office/drawing/2010/main">
                <a:solidFill>
                  <a:srgbClr val="FFFFFF"/>
                </a:solidFill>
              </a14:hiddenFill>
            </a:ext>
          </a:extLst>
        </p:spPr>
      </p:pic>
      <p:pic>
        <p:nvPicPr>
          <p:cNvPr id="3" name="droppedImage.pdf" descr="droppedImage.pdf">
            <a:extLst>
              <a:ext uri="{FF2B5EF4-FFF2-40B4-BE49-F238E27FC236}">
                <a16:creationId xmlns:a16="http://schemas.microsoft.com/office/drawing/2014/main" id="{DAA16F73-BF7C-F5DD-41BE-9FBF2FF467E6}"/>
              </a:ext>
            </a:extLst>
          </p:cNvPr>
          <p:cNvPicPr>
            <a:picLocks noChangeAspect="1"/>
          </p:cNvPicPr>
          <p:nvPr/>
        </p:nvPicPr>
        <p:blipFill>
          <a:blip r:embed="rId9"/>
          <a:stretch>
            <a:fillRect/>
          </a:stretch>
        </p:blipFill>
        <p:spPr>
          <a:xfrm>
            <a:off x="15919070" y="10212886"/>
            <a:ext cx="3021624" cy="2954477"/>
          </a:xfrm>
          <a:prstGeom prst="rect">
            <a:avLst/>
          </a:prstGeom>
          <a:ln w="25400">
            <a:miter lim="400000"/>
          </a:ln>
        </p:spPr>
      </p:pic>
    </p:spTree>
    <p:extLst>
      <p:ext uri="{BB962C8B-B14F-4D97-AF65-F5344CB8AC3E}">
        <p14:creationId xmlns:p14="http://schemas.microsoft.com/office/powerpoint/2010/main" val="125533380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048000" y="0"/>
            <a:ext cx="18034000" cy="2133600"/>
          </a:xfrm>
        </p:spPr>
        <p:txBody>
          <a:bodyPr>
            <a:normAutofit/>
          </a:bodyPr>
          <a:lstStyle/>
          <a:p>
            <a:pPr eaLnBrk="1" hangingPunct="1">
              <a:defRPr/>
            </a:pPr>
            <a:r>
              <a:rPr lang="en-US" dirty="0">
                <a:cs typeface="+mj-cs"/>
              </a:rPr>
              <a:t>Properties of QGP in A+A Collisions </a:t>
            </a:r>
          </a:p>
        </p:txBody>
      </p:sp>
      <p:sp>
        <p:nvSpPr>
          <p:cNvPr id="143363" name="Oval 3"/>
          <p:cNvSpPr>
            <a:spLocks noChangeArrowheads="1"/>
          </p:cNvSpPr>
          <p:nvPr/>
        </p:nvSpPr>
        <p:spPr bwMode="auto">
          <a:xfrm>
            <a:off x="19450680" y="4747982"/>
            <a:ext cx="2981712" cy="2854200"/>
          </a:xfrm>
          <a:prstGeom prst="ellipse">
            <a:avLst/>
          </a:prstGeom>
          <a:gradFill rotWithShape="1">
            <a:gsLst>
              <a:gs pos="0">
                <a:srgbClr val="FFFFFF"/>
              </a:gs>
              <a:gs pos="100000">
                <a:srgbClr val="FF9900"/>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grpSp>
        <p:nvGrpSpPr>
          <p:cNvPr id="143403" name="Group 43"/>
          <p:cNvGrpSpPr>
            <a:grpSpLocks/>
          </p:cNvGrpSpPr>
          <p:nvPr/>
        </p:nvGrpSpPr>
        <p:grpSpPr bwMode="auto">
          <a:xfrm>
            <a:off x="813339" y="2927822"/>
            <a:ext cx="22538418" cy="5533230"/>
            <a:chOff x="-2812" y="501"/>
            <a:chExt cx="8508" cy="2147"/>
          </a:xfrm>
        </p:grpSpPr>
        <p:sp>
          <p:nvSpPr>
            <p:cNvPr id="143384" name="Text Box 24"/>
            <p:cNvSpPr txBox="1">
              <a:spLocks noChangeArrowheads="1"/>
            </p:cNvSpPr>
            <p:nvPr/>
          </p:nvSpPr>
          <p:spPr bwMode="auto">
            <a:xfrm>
              <a:off x="-2812" y="501"/>
              <a:ext cx="3480" cy="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buFont typeface="Wingdings" charset="0"/>
                <a:buChar char="§"/>
                <a:defRPr/>
              </a:pPr>
              <a:r>
                <a:rPr lang="en-US" sz="4800" dirty="0">
                  <a:solidFill>
                    <a:schemeClr val="bg1"/>
                  </a:solidFill>
                </a:rPr>
                <a:t>Soft probes:  collective flow - bulk properties, </a:t>
              </a:r>
              <a:r>
                <a:rPr lang="en-US" sz="4800" dirty="0" err="1">
                  <a:solidFill>
                    <a:schemeClr val="bg1"/>
                  </a:solidFill>
                </a:rPr>
                <a:t>EoS</a:t>
              </a:r>
              <a:r>
                <a:rPr lang="en-US" sz="4800" dirty="0">
                  <a:solidFill>
                    <a:schemeClr val="bg1"/>
                  </a:solidFill>
                </a:rPr>
                <a:t>, transport properties, initial conditions</a:t>
              </a:r>
            </a:p>
          </p:txBody>
        </p:sp>
        <p:grpSp>
          <p:nvGrpSpPr>
            <p:cNvPr id="20492" name="Group 30"/>
            <p:cNvGrpSpPr>
              <a:grpSpLocks/>
            </p:cNvGrpSpPr>
            <p:nvPr/>
          </p:nvGrpSpPr>
          <p:grpSpPr bwMode="auto">
            <a:xfrm>
              <a:off x="3864" y="912"/>
              <a:ext cx="1832" cy="1736"/>
              <a:chOff x="3384" y="719"/>
              <a:chExt cx="1832" cy="1736"/>
            </a:xfrm>
          </p:grpSpPr>
          <p:sp>
            <p:nvSpPr>
              <p:cNvPr id="143391" name="AutoShape 31"/>
              <p:cNvSpPr>
                <a:spLocks noChangeArrowheads="1"/>
              </p:cNvSpPr>
              <p:nvPr/>
            </p:nvSpPr>
            <p:spPr bwMode="auto">
              <a:xfrm flipV="1">
                <a:off x="4912" y="1533"/>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392" name="AutoShape 32"/>
              <p:cNvSpPr>
                <a:spLocks noChangeArrowheads="1"/>
              </p:cNvSpPr>
              <p:nvPr/>
            </p:nvSpPr>
            <p:spPr bwMode="auto">
              <a:xfrm flipH="1" flipV="1">
                <a:off x="3384" y="1485"/>
                <a:ext cx="304" cy="83"/>
              </a:xfrm>
              <a:prstGeom prst="rightArrow">
                <a:avLst>
                  <a:gd name="adj1" fmla="val 100000"/>
                  <a:gd name="adj2" fmla="val 120494"/>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393" name="AutoShape 33"/>
              <p:cNvSpPr>
                <a:spLocks noChangeArrowheads="1"/>
              </p:cNvSpPr>
              <p:nvPr/>
            </p:nvSpPr>
            <p:spPr bwMode="auto">
              <a:xfrm rot="5400000" flipV="1">
                <a:off x="4208" y="2261"/>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394" name="AutoShape 34"/>
              <p:cNvSpPr>
                <a:spLocks noChangeArrowheads="1"/>
              </p:cNvSpPr>
              <p:nvPr/>
            </p:nvSpPr>
            <p:spPr bwMode="auto">
              <a:xfrm rot="-5400000">
                <a:off x="4168" y="829"/>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395" name="AutoShape 35"/>
              <p:cNvSpPr>
                <a:spLocks noChangeArrowheads="1"/>
              </p:cNvSpPr>
              <p:nvPr/>
            </p:nvSpPr>
            <p:spPr bwMode="auto">
              <a:xfrm rot="17904760" flipV="1">
                <a:off x="4528" y="901"/>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396" name="AutoShape 36"/>
              <p:cNvSpPr>
                <a:spLocks noChangeArrowheads="1"/>
              </p:cNvSpPr>
              <p:nvPr/>
            </p:nvSpPr>
            <p:spPr bwMode="auto">
              <a:xfrm rot="4116487">
                <a:off x="4536" y="2189"/>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397" name="AutoShape 37"/>
              <p:cNvSpPr>
                <a:spLocks noChangeArrowheads="1"/>
              </p:cNvSpPr>
              <p:nvPr/>
            </p:nvSpPr>
            <p:spPr bwMode="auto">
              <a:xfrm rot="3806097" flipH="1" flipV="1">
                <a:off x="3800" y="901"/>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398" name="AutoShape 38"/>
              <p:cNvSpPr>
                <a:spLocks noChangeArrowheads="1"/>
              </p:cNvSpPr>
              <p:nvPr/>
            </p:nvSpPr>
            <p:spPr bwMode="auto">
              <a:xfrm rot="-1593903">
                <a:off x="4840" y="1237"/>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399" name="AutoShape 39"/>
              <p:cNvSpPr>
                <a:spLocks noChangeArrowheads="1"/>
              </p:cNvSpPr>
              <p:nvPr/>
            </p:nvSpPr>
            <p:spPr bwMode="auto">
              <a:xfrm rot="17793903" flipH="1">
                <a:off x="3800" y="2197"/>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400" name="AutoShape 40"/>
              <p:cNvSpPr>
                <a:spLocks noChangeArrowheads="1"/>
              </p:cNvSpPr>
              <p:nvPr/>
            </p:nvSpPr>
            <p:spPr bwMode="auto">
              <a:xfrm rot="1593903" flipV="1">
                <a:off x="4840" y="1909"/>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401" name="AutoShape 41"/>
              <p:cNvSpPr>
                <a:spLocks noChangeArrowheads="1"/>
              </p:cNvSpPr>
              <p:nvPr/>
            </p:nvSpPr>
            <p:spPr bwMode="auto">
              <a:xfrm rot="-1593903" flipH="1" flipV="1">
                <a:off x="3520" y="1869"/>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sp>
            <p:nvSpPr>
              <p:cNvPr id="143402" name="AutoShape 42"/>
              <p:cNvSpPr>
                <a:spLocks noChangeArrowheads="1"/>
              </p:cNvSpPr>
              <p:nvPr/>
            </p:nvSpPr>
            <p:spPr bwMode="auto">
              <a:xfrm rot="1593903" flipH="1">
                <a:off x="3488" y="1133"/>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800"/>
              </a:p>
            </p:txBody>
          </p:sp>
        </p:grpSp>
      </p:grpSp>
      <p:grpSp>
        <p:nvGrpSpPr>
          <p:cNvPr id="4" name="Group 3"/>
          <p:cNvGrpSpPr/>
          <p:nvPr/>
        </p:nvGrpSpPr>
        <p:grpSpPr>
          <a:xfrm>
            <a:off x="981320" y="4192437"/>
            <a:ext cx="21730186" cy="8050146"/>
            <a:chOff x="-1033343" y="1812426"/>
            <a:chExt cx="10865093" cy="4025068"/>
          </a:xfrm>
        </p:grpSpPr>
        <p:sp>
          <p:nvSpPr>
            <p:cNvPr id="2" name="Rectangle 1"/>
            <p:cNvSpPr/>
            <p:nvPr/>
          </p:nvSpPr>
          <p:spPr>
            <a:xfrm>
              <a:off x="-1033343" y="4683333"/>
              <a:ext cx="6226991" cy="1154161"/>
            </a:xfrm>
            <a:prstGeom prst="rect">
              <a:avLst/>
            </a:prstGeom>
          </p:spPr>
          <p:txBody>
            <a:bodyPr wrap="square">
              <a:spAutoFit/>
            </a:bodyPr>
            <a:lstStyle/>
            <a:p>
              <a:pPr>
                <a:buFont typeface="Wingdings" charset="0"/>
                <a:buChar char="§"/>
                <a:defRPr/>
              </a:pPr>
              <a:r>
                <a:rPr lang="en-US" sz="4800" dirty="0">
                  <a:solidFill>
                    <a:srgbClr val="FF3300"/>
                  </a:solidFill>
                </a:rPr>
                <a:t>EM Probes: EM emission – Temperature, EM response, medium modification of resonances</a:t>
              </a:r>
            </a:p>
          </p:txBody>
        </p:sp>
        <p:sp>
          <p:nvSpPr>
            <p:cNvPr id="31" name="Freeform 12"/>
            <p:cNvSpPr>
              <a:spLocks/>
            </p:cNvSpPr>
            <p:nvPr/>
          </p:nvSpPr>
          <p:spPr bwMode="auto">
            <a:xfrm>
              <a:off x="9008875" y="1812426"/>
              <a:ext cx="822875" cy="594702"/>
            </a:xfrm>
            <a:custGeom>
              <a:avLst/>
              <a:gdLst>
                <a:gd name="T0" fmla="*/ 0 w 720"/>
                <a:gd name="T1" fmla="*/ 384 h 384"/>
                <a:gd name="T2" fmla="*/ 96 w 720"/>
                <a:gd name="T3" fmla="*/ 192 h 384"/>
                <a:gd name="T4" fmla="*/ 240 w 720"/>
                <a:gd name="T5" fmla="*/ 336 h 384"/>
                <a:gd name="T6" fmla="*/ 336 w 720"/>
                <a:gd name="T7" fmla="*/ 144 h 384"/>
                <a:gd name="T8" fmla="*/ 480 w 720"/>
                <a:gd name="T9" fmla="*/ 240 h 384"/>
                <a:gd name="T10" fmla="*/ 528 w 720"/>
                <a:gd name="T11" fmla="*/ 48 h 384"/>
                <a:gd name="T12" fmla="*/ 672 w 720"/>
                <a:gd name="T13" fmla="*/ 144 h 384"/>
                <a:gd name="T14" fmla="*/ 720 w 720"/>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84">
                  <a:moveTo>
                    <a:pt x="0" y="384"/>
                  </a:moveTo>
                  <a:cubicBezTo>
                    <a:pt x="28" y="292"/>
                    <a:pt x="56" y="200"/>
                    <a:pt x="96" y="192"/>
                  </a:cubicBezTo>
                  <a:cubicBezTo>
                    <a:pt x="136" y="184"/>
                    <a:pt x="200" y="344"/>
                    <a:pt x="240" y="336"/>
                  </a:cubicBezTo>
                  <a:cubicBezTo>
                    <a:pt x="280" y="328"/>
                    <a:pt x="296" y="160"/>
                    <a:pt x="336" y="144"/>
                  </a:cubicBezTo>
                  <a:cubicBezTo>
                    <a:pt x="376" y="128"/>
                    <a:pt x="448" y="256"/>
                    <a:pt x="480" y="240"/>
                  </a:cubicBezTo>
                  <a:cubicBezTo>
                    <a:pt x="512" y="224"/>
                    <a:pt x="496" y="64"/>
                    <a:pt x="528" y="48"/>
                  </a:cubicBezTo>
                  <a:cubicBezTo>
                    <a:pt x="560" y="32"/>
                    <a:pt x="640" y="152"/>
                    <a:pt x="672" y="144"/>
                  </a:cubicBezTo>
                  <a:cubicBezTo>
                    <a:pt x="704" y="136"/>
                    <a:pt x="712" y="68"/>
                    <a:pt x="720" y="0"/>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4800"/>
            </a:p>
          </p:txBody>
        </p:sp>
      </p:grpSp>
      <p:grpSp>
        <p:nvGrpSpPr>
          <p:cNvPr id="5" name="Group 4"/>
          <p:cNvGrpSpPr/>
          <p:nvPr/>
        </p:nvGrpSpPr>
        <p:grpSpPr>
          <a:xfrm>
            <a:off x="720635" y="5814911"/>
            <a:ext cx="21401658" cy="3200399"/>
            <a:chOff x="-1163692" y="2907453"/>
            <a:chExt cx="10700829" cy="1600200"/>
          </a:xfrm>
        </p:grpSpPr>
        <p:sp>
          <p:nvSpPr>
            <p:cNvPr id="3" name="Rectangle 2"/>
            <p:cNvSpPr/>
            <p:nvPr/>
          </p:nvSpPr>
          <p:spPr>
            <a:xfrm>
              <a:off x="-1163692" y="3515919"/>
              <a:ext cx="8699499" cy="723275"/>
            </a:xfrm>
            <a:prstGeom prst="rect">
              <a:avLst/>
            </a:prstGeom>
          </p:spPr>
          <p:txBody>
            <a:bodyPr wrap="square">
              <a:spAutoFit/>
            </a:bodyPr>
            <a:lstStyle/>
            <a:p>
              <a:pPr>
                <a:buFont typeface="Wingdings" charset="0"/>
                <a:buChar char="§"/>
                <a:defRPr/>
              </a:pPr>
              <a:r>
                <a:rPr lang="en-US" sz="4400" dirty="0">
                  <a:solidFill>
                    <a:srgbClr val="FFFF00"/>
                  </a:solidFill>
                </a:rPr>
                <a:t>Hard probes: Jet quenching, heavy quarks– Jet transport coefficients, diffusion constant</a:t>
              </a:r>
            </a:p>
          </p:txBody>
        </p:sp>
        <p:sp>
          <p:nvSpPr>
            <p:cNvPr id="32" name="Line 21"/>
            <p:cNvSpPr>
              <a:spLocks noChangeShapeType="1"/>
            </p:cNvSpPr>
            <p:nvPr/>
          </p:nvSpPr>
          <p:spPr bwMode="auto">
            <a:xfrm>
              <a:off x="8912564" y="2907453"/>
              <a:ext cx="624573" cy="1600200"/>
            </a:xfrm>
            <a:prstGeom prst="line">
              <a:avLst/>
            </a:prstGeom>
            <a:noFill/>
            <a:ln w="9525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4800"/>
            </a:p>
          </p:txBody>
        </p:sp>
      </p:grpSp>
      <p:pic>
        <p:nvPicPr>
          <p:cNvPr id="6" name="Picture 5" descr="latex-image-1.pdf">
            <a:extLst>
              <a:ext uri="{FF2B5EF4-FFF2-40B4-BE49-F238E27FC236}">
                <a16:creationId xmlns:a16="http://schemas.microsoft.com/office/drawing/2014/main" id="{9A0B7C63-325B-C7A4-0F1A-EDADAB8EC5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79889" y="3093809"/>
            <a:ext cx="5343922" cy="700238"/>
          </a:xfrm>
          <a:prstGeom prst="rect">
            <a:avLst/>
          </a:prstGeom>
        </p:spPr>
      </p:pic>
      <p:pic>
        <p:nvPicPr>
          <p:cNvPr id="7" name="Picture 6" descr="latex-image-1.pdf">
            <a:extLst>
              <a:ext uri="{FF2B5EF4-FFF2-40B4-BE49-F238E27FC236}">
                <a16:creationId xmlns:a16="http://schemas.microsoft.com/office/drawing/2014/main" id="{FA817C68-2253-C13A-5F9D-A77DBA1952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57207" y="4225333"/>
            <a:ext cx="6520202" cy="673962"/>
          </a:xfrm>
          <a:prstGeom prst="rect">
            <a:avLst/>
          </a:prstGeom>
        </p:spPr>
      </p:pic>
      <p:pic>
        <p:nvPicPr>
          <p:cNvPr id="8" name="Picture 7" descr="latex-image-1.pdf">
            <a:extLst>
              <a:ext uri="{FF2B5EF4-FFF2-40B4-BE49-F238E27FC236}">
                <a16:creationId xmlns:a16="http://schemas.microsoft.com/office/drawing/2014/main" id="{5353CA14-45D4-E8E0-8448-67F8819CB9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7758" y="5351273"/>
            <a:ext cx="9035088" cy="1156494"/>
          </a:xfrm>
          <a:prstGeom prst="rect">
            <a:avLst/>
          </a:prstGeom>
        </p:spPr>
      </p:pic>
      <p:pic>
        <p:nvPicPr>
          <p:cNvPr id="9" name="Picture 8" descr="latex-image-1.pdf">
            <a:extLst>
              <a:ext uri="{FF2B5EF4-FFF2-40B4-BE49-F238E27FC236}">
                <a16:creationId xmlns:a16="http://schemas.microsoft.com/office/drawing/2014/main" id="{53B71629-6745-751E-7F65-D7D70F7C3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856983" y="10843588"/>
            <a:ext cx="7191298" cy="1191622"/>
          </a:xfrm>
          <a:prstGeom prst="rect">
            <a:avLst/>
          </a:prstGeom>
        </p:spPr>
      </p:pic>
      <p:pic>
        <p:nvPicPr>
          <p:cNvPr id="10" name="Picture 9" descr="latex-image-1.pdf">
            <a:extLst>
              <a:ext uri="{FF2B5EF4-FFF2-40B4-BE49-F238E27FC236}">
                <a16:creationId xmlns:a16="http://schemas.microsoft.com/office/drawing/2014/main" id="{62D7856A-44E3-7B34-64CB-62C975D47A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40909" y="8242840"/>
            <a:ext cx="8571562" cy="1307276"/>
          </a:xfrm>
          <a:prstGeom prst="rect">
            <a:avLst/>
          </a:prstGeom>
        </p:spPr>
      </p:pic>
      <p:sp>
        <p:nvSpPr>
          <p:cNvPr id="11" name="TextBox 10">
            <a:extLst>
              <a:ext uri="{FF2B5EF4-FFF2-40B4-BE49-F238E27FC236}">
                <a16:creationId xmlns:a16="http://schemas.microsoft.com/office/drawing/2014/main" id="{432967D4-4493-3BAD-3685-D46726166211}"/>
              </a:ext>
            </a:extLst>
          </p:cNvPr>
          <p:cNvSpPr txBox="1"/>
          <p:nvPr/>
        </p:nvSpPr>
        <p:spPr>
          <a:xfrm>
            <a:off x="3352618" y="1794165"/>
            <a:ext cx="19008730" cy="954107"/>
          </a:xfrm>
          <a:prstGeom prst="rect">
            <a:avLst/>
          </a:prstGeom>
          <a:noFill/>
        </p:spPr>
        <p:txBody>
          <a:bodyPr wrap="none" rtlCol="0">
            <a:spAutoFit/>
          </a:bodyPr>
          <a:lstStyle/>
          <a:p>
            <a:r>
              <a:rPr lang="en-US" sz="5600" dirty="0">
                <a:solidFill>
                  <a:srgbClr val="FFFF00"/>
                </a:solidFill>
              </a:rPr>
              <a:t>Multi-messenger study of dynamics and properties of QGP </a:t>
            </a:r>
          </a:p>
        </p:txBody>
      </p:sp>
    </p:spTree>
    <p:extLst>
      <p:ext uri="{BB962C8B-B14F-4D97-AF65-F5344CB8AC3E}">
        <p14:creationId xmlns:p14="http://schemas.microsoft.com/office/powerpoint/2010/main" val="311634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DA51-9A5D-195D-7928-1D6E17F02F68}"/>
              </a:ext>
            </a:extLst>
          </p:cNvPr>
          <p:cNvSpPr>
            <a:spLocks noGrp="1"/>
          </p:cNvSpPr>
          <p:nvPr>
            <p:ph type="title"/>
          </p:nvPr>
        </p:nvSpPr>
        <p:spPr>
          <a:xfrm>
            <a:off x="156117" y="152400"/>
            <a:ext cx="23952820" cy="1600200"/>
          </a:xfrm>
        </p:spPr>
        <p:txBody>
          <a:bodyPr/>
          <a:lstStyle/>
          <a:p>
            <a:r>
              <a:rPr lang="en-US" dirty="0"/>
              <a:t>One of </a:t>
            </a:r>
            <a:r>
              <a:rPr lang="en-US" dirty="0" err="1"/>
              <a:t>Bjorken’s</a:t>
            </a:r>
            <a:r>
              <a:rPr lang="en-US" dirty="0"/>
              <a:t> two preprints in the summer of 1982</a:t>
            </a:r>
          </a:p>
        </p:txBody>
      </p:sp>
      <p:pic>
        <p:nvPicPr>
          <p:cNvPr id="5" name="Picture 4" descr="A close-up of a document&#10;&#10;AI-generated content may be incorrect.">
            <a:extLst>
              <a:ext uri="{FF2B5EF4-FFF2-40B4-BE49-F238E27FC236}">
                <a16:creationId xmlns:a16="http://schemas.microsoft.com/office/drawing/2014/main" id="{298BB137-9862-1438-9D10-5C32C606E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49" y="2487542"/>
            <a:ext cx="8750435" cy="3564332"/>
          </a:xfrm>
          <a:prstGeom prst="rect">
            <a:avLst/>
          </a:prstGeom>
        </p:spPr>
      </p:pic>
      <p:pic>
        <p:nvPicPr>
          <p:cNvPr id="7" name="Picture 6" descr="Diagram of a diagram of a graph&#10;&#10;AI-generated content may be incorrect.">
            <a:extLst>
              <a:ext uri="{FF2B5EF4-FFF2-40B4-BE49-F238E27FC236}">
                <a16:creationId xmlns:a16="http://schemas.microsoft.com/office/drawing/2014/main" id="{CD09077D-B3A9-A641-0AE2-0C61B2F85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350" y="6040581"/>
            <a:ext cx="8750435" cy="6343251"/>
          </a:xfrm>
          <a:prstGeom prst="rect">
            <a:avLst/>
          </a:prstGeom>
        </p:spPr>
      </p:pic>
      <p:pic>
        <p:nvPicPr>
          <p:cNvPr id="8" name="Picture 2" descr="SLAC theoretical physicist James D. &quot;BJ&quot; Bjorken ">
            <a:extLst>
              <a:ext uri="{FF2B5EF4-FFF2-40B4-BE49-F238E27FC236}">
                <a16:creationId xmlns:a16="http://schemas.microsoft.com/office/drawing/2014/main" id="{8EFA2CB2-2DEE-1856-07F8-631975FA3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8372" y="2487542"/>
            <a:ext cx="8321824" cy="55547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ack text on a white background&#10;&#10;AI-generated content may be incorrect.">
            <a:extLst>
              <a:ext uri="{FF2B5EF4-FFF2-40B4-BE49-F238E27FC236}">
                <a16:creationId xmlns:a16="http://schemas.microsoft.com/office/drawing/2014/main" id="{976B2BD5-2C0F-3995-AB20-E8ECD91EF1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8373" y="8364128"/>
            <a:ext cx="8451592" cy="2785895"/>
          </a:xfrm>
          <a:prstGeom prst="rect">
            <a:avLst/>
          </a:prstGeom>
        </p:spPr>
      </p:pic>
      <p:pic>
        <p:nvPicPr>
          <p:cNvPr id="12" name="Picture 11" descr="A white background with black and white clouds&#10;&#10;AI-generated content may be incorrect.">
            <a:extLst>
              <a:ext uri="{FF2B5EF4-FFF2-40B4-BE49-F238E27FC236}">
                <a16:creationId xmlns:a16="http://schemas.microsoft.com/office/drawing/2014/main" id="{9D7FD407-81A5-11FC-9CD5-71CB25933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8373" y="11150023"/>
            <a:ext cx="8451592" cy="1233809"/>
          </a:xfrm>
          <a:prstGeom prst="rect">
            <a:avLst/>
          </a:prstGeom>
        </p:spPr>
      </p:pic>
      <p:sp>
        <p:nvSpPr>
          <p:cNvPr id="14" name="TextBox 13">
            <a:extLst>
              <a:ext uri="{FF2B5EF4-FFF2-40B4-BE49-F238E27FC236}">
                <a16:creationId xmlns:a16="http://schemas.microsoft.com/office/drawing/2014/main" id="{F1709F9D-2E6B-0E68-2B86-073567319EDD}"/>
              </a:ext>
            </a:extLst>
          </p:cNvPr>
          <p:cNvSpPr txBox="1"/>
          <p:nvPr/>
        </p:nvSpPr>
        <p:spPr>
          <a:xfrm>
            <a:off x="2313402" y="6158924"/>
            <a:ext cx="7946328"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r>
              <a:rPr lang="en-US" sz="3200" b="0" i="1" u="none" strike="noStrike" dirty="0" err="1">
                <a:solidFill>
                  <a:srgbClr val="C00000"/>
                </a:solidFill>
                <a:effectLst/>
                <a:latin typeface="Times New Roman" panose="02020603050405020304" pitchFamily="18" charset="0"/>
                <a:cs typeface="Times New Roman" panose="02020603050405020304" pitchFamily="18" charset="0"/>
              </a:rPr>
              <a:t>Phys.Rev.D</a:t>
            </a:r>
            <a:r>
              <a:rPr lang="en-US" sz="3200" b="0" i="0" u="none" strike="noStrike" dirty="0">
                <a:solidFill>
                  <a:srgbClr val="C00000"/>
                </a:solidFill>
                <a:effectLst/>
                <a:latin typeface="Times New Roman" panose="02020603050405020304" pitchFamily="18" charset="0"/>
                <a:cs typeface="Times New Roman" panose="02020603050405020304" pitchFamily="18" charset="0"/>
              </a:rPr>
              <a:t> 27 (1983) 140-151 (citations 3822)</a:t>
            </a:r>
          </a:p>
        </p:txBody>
      </p:sp>
      <p:pic>
        <p:nvPicPr>
          <p:cNvPr id="18" name="Picture 17">
            <a:extLst>
              <a:ext uri="{FF2B5EF4-FFF2-40B4-BE49-F238E27FC236}">
                <a16:creationId xmlns:a16="http://schemas.microsoft.com/office/drawing/2014/main" id="{289D735D-607B-0097-7BC2-863F6D3A5471}"/>
              </a:ext>
            </a:extLst>
          </p:cNvPr>
          <p:cNvPicPr>
            <a:picLocks noChangeAspect="1"/>
          </p:cNvPicPr>
          <p:nvPr/>
        </p:nvPicPr>
        <p:blipFill>
          <a:blip r:embed="rId7"/>
          <a:stretch>
            <a:fillRect/>
          </a:stretch>
        </p:blipFill>
        <p:spPr>
          <a:xfrm>
            <a:off x="18059399" y="10469928"/>
            <a:ext cx="2077873" cy="1164868"/>
          </a:xfrm>
          <a:prstGeom prst="rect">
            <a:avLst/>
          </a:prstGeom>
        </p:spPr>
      </p:pic>
      <p:sp>
        <p:nvSpPr>
          <p:cNvPr id="19" name="TextBox 18">
            <a:extLst>
              <a:ext uri="{FF2B5EF4-FFF2-40B4-BE49-F238E27FC236}">
                <a16:creationId xmlns:a16="http://schemas.microsoft.com/office/drawing/2014/main" id="{B4FFB16A-0519-D64F-97FF-7632F422E853}"/>
              </a:ext>
            </a:extLst>
          </p:cNvPr>
          <p:cNvSpPr txBox="1"/>
          <p:nvPr/>
        </p:nvSpPr>
        <p:spPr>
          <a:xfrm>
            <a:off x="17837727" y="9554661"/>
            <a:ext cx="2654573" cy="7591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err="1">
                <a:solidFill>
                  <a:srgbClr val="2D01FF"/>
                </a:solidFill>
                <a:latin typeface="Times New Roman" panose="02020603050405020304" pitchFamily="18" charset="0"/>
                <a:cs typeface="Times New Roman" panose="02020603050405020304" pitchFamily="18" charset="0"/>
              </a:rPr>
              <a:t>Bjorken</a:t>
            </a:r>
            <a:r>
              <a:rPr lang="en-US" sz="3600" dirty="0">
                <a:solidFill>
                  <a:srgbClr val="2D01FF"/>
                </a:solidFill>
                <a:latin typeface="Times New Roman" panose="02020603050405020304" pitchFamily="18" charset="0"/>
                <a:cs typeface="Times New Roman" panose="02020603050405020304" pitchFamily="18" charset="0"/>
              </a:rPr>
              <a:t> flow</a:t>
            </a:r>
            <a:endParaRPr kumimoji="0" lang="en-US" sz="3600" b="0" i="0" u="none" strike="noStrike" cap="none" spc="0" normalizeH="0" baseline="0" dirty="0">
              <a:ln>
                <a:noFill/>
              </a:ln>
              <a:solidFill>
                <a:srgbClr val="2D01FF"/>
              </a:solidFill>
              <a:effectLst/>
              <a:uFillTx/>
              <a:latin typeface="Times New Roman" panose="02020603050405020304" pitchFamily="18" charset="0"/>
              <a:cs typeface="Times New Roman" panose="02020603050405020304" pitchFamily="18" charset="0"/>
              <a:sym typeface="Helvetica"/>
            </a:endParaRPr>
          </a:p>
        </p:txBody>
      </p:sp>
    </p:spTree>
    <p:extLst>
      <p:ext uri="{BB962C8B-B14F-4D97-AF65-F5344CB8AC3E}">
        <p14:creationId xmlns:p14="http://schemas.microsoft.com/office/powerpoint/2010/main" val="38336749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Collective flow of QGP</a:t>
            </a:r>
          </a:p>
        </p:txBody>
      </p:sp>
      <p:sp>
        <p:nvSpPr>
          <p:cNvPr id="3" name="Content Placeholder 2"/>
          <p:cNvSpPr>
            <a:spLocks noGrp="1"/>
          </p:cNvSpPr>
          <p:nvPr>
            <p:ph idx="1"/>
          </p:nvPr>
        </p:nvSpPr>
        <p:spPr>
          <a:xfrm>
            <a:off x="1198127" y="1979084"/>
            <a:ext cx="21044358" cy="9507552"/>
          </a:xfrm>
        </p:spPr>
        <p:txBody>
          <a:bodyPr>
            <a:normAutofit/>
          </a:bodyPr>
          <a:lstStyle/>
          <a:p>
            <a:r>
              <a:rPr lang="en-US" dirty="0"/>
              <a:t>Hydrodynamics:</a:t>
            </a:r>
          </a:p>
          <a:p>
            <a:endParaRPr lang="en-US" dirty="0"/>
          </a:p>
          <a:p>
            <a:endParaRPr lang="en-US" dirty="0"/>
          </a:p>
          <a:p>
            <a:endParaRPr lang="en-US" dirty="0"/>
          </a:p>
          <a:p>
            <a:pPr marL="0" indent="0">
              <a:buNone/>
            </a:pPr>
            <a:endParaRPr lang="en-US" dirty="0"/>
          </a:p>
          <a:p>
            <a:pPr lvl="1"/>
            <a:r>
              <a:rPr lang="en-US" dirty="0">
                <a:solidFill>
                  <a:schemeClr val="bg1"/>
                </a:solidFill>
              </a:rPr>
              <a:t>a low-momentum effective theory</a:t>
            </a:r>
          </a:p>
          <a:p>
            <a:pPr lvl="1"/>
            <a:r>
              <a:rPr lang="en-US" dirty="0">
                <a:solidFill>
                  <a:schemeClr val="bg1"/>
                </a:solidFill>
              </a:rPr>
              <a:t>Inputs from first principle QCD (lattice QCD)</a:t>
            </a:r>
            <a:br>
              <a:rPr lang="en-US" dirty="0">
                <a:solidFill>
                  <a:schemeClr val="bg1"/>
                </a:solidFill>
              </a:rPr>
            </a:br>
            <a:r>
              <a:rPr lang="en-US" dirty="0" err="1">
                <a:solidFill>
                  <a:schemeClr val="bg1"/>
                </a:solidFill>
              </a:rPr>
              <a:t>EoS</a:t>
            </a:r>
            <a:r>
              <a:rPr lang="en-US" dirty="0">
                <a:solidFill>
                  <a:schemeClr val="bg1"/>
                </a:solidFill>
              </a:rPr>
              <a:t>  p(</a:t>
            </a:r>
            <a:r>
              <a:rPr lang="en-US" dirty="0">
                <a:solidFill>
                  <a:schemeClr val="bg1"/>
                </a:solidFill>
                <a:latin typeface="Symbol" charset="2"/>
                <a:cs typeface="Symbol" charset="2"/>
              </a:rPr>
              <a:t>e</a:t>
            </a:r>
            <a:r>
              <a:rPr lang="en-US" dirty="0">
                <a:solidFill>
                  <a:schemeClr val="bg1"/>
                </a:solidFill>
              </a:rPr>
              <a:t>), transport coefficients </a:t>
            </a:r>
            <a:r>
              <a:rPr lang="en-US" dirty="0">
                <a:solidFill>
                  <a:schemeClr val="bg1"/>
                </a:solidFill>
                <a:latin typeface="Symbol" charset="2"/>
                <a:cs typeface="Symbol" charset="2"/>
              </a:rPr>
              <a:t>x</a:t>
            </a:r>
            <a:r>
              <a:rPr lang="en-US" dirty="0">
                <a:solidFill>
                  <a:schemeClr val="bg1"/>
                </a:solidFill>
              </a:rPr>
              <a:t>(T), </a:t>
            </a:r>
            <a:r>
              <a:rPr lang="en-US" dirty="0">
                <a:solidFill>
                  <a:schemeClr val="bg1"/>
                </a:solidFill>
                <a:latin typeface="Symbol" charset="2"/>
                <a:cs typeface="Symbol" charset="2"/>
              </a:rPr>
              <a:t>z</a:t>
            </a:r>
            <a:r>
              <a:rPr lang="en-US" dirty="0">
                <a:solidFill>
                  <a:schemeClr val="bg1"/>
                </a:solidFill>
              </a:rPr>
              <a:t>(T)  (??)</a:t>
            </a:r>
          </a:p>
          <a:p>
            <a:pPr lvl="1"/>
            <a:r>
              <a:rPr lang="en-US" dirty="0">
                <a:solidFill>
                  <a:schemeClr val="bg1"/>
                </a:solidFill>
              </a:rPr>
              <a:t>Initial condition: </a:t>
            </a:r>
            <a:r>
              <a:rPr lang="en-US" dirty="0" err="1">
                <a:solidFill>
                  <a:schemeClr val="bg1"/>
                </a:solidFill>
              </a:rPr>
              <a:t>parton</a:t>
            </a:r>
            <a:r>
              <a:rPr lang="en-US" dirty="0">
                <a:solidFill>
                  <a:schemeClr val="bg1"/>
                </a:solidFill>
              </a:rPr>
              <a:t> prod. &amp; </a:t>
            </a:r>
            <a:r>
              <a:rPr lang="en-US" dirty="0" err="1">
                <a:solidFill>
                  <a:schemeClr val="bg1"/>
                </a:solidFill>
              </a:rPr>
              <a:t>thermalization</a:t>
            </a:r>
            <a:endParaRPr lang="en-US" dirty="0">
              <a:solidFill>
                <a:schemeClr val="bg1"/>
              </a:solidFill>
            </a:endParaRPr>
          </a:p>
        </p:txBody>
      </p:sp>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5993" y="3974711"/>
            <a:ext cx="10711998" cy="709022"/>
          </a:xfrm>
          <a:prstGeom prst="rect">
            <a:avLst/>
          </a:prstGeom>
        </p:spPr>
      </p:pic>
      <p:pic>
        <p:nvPicPr>
          <p:cNvPr id="6" name="Picture 5"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2565" y="2302995"/>
            <a:ext cx="4305426" cy="977306"/>
          </a:xfrm>
          <a:prstGeom prst="rect">
            <a:avLst/>
          </a:prstGeom>
        </p:spPr>
      </p:pic>
      <p:pic>
        <p:nvPicPr>
          <p:cNvPr id="7" name="Picture 6"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5993" y="5073036"/>
            <a:ext cx="12581262" cy="1289492"/>
          </a:xfrm>
          <a:prstGeom prst="rect">
            <a:avLst/>
          </a:prstGeom>
        </p:spPr>
      </p:pic>
      <p:pic>
        <p:nvPicPr>
          <p:cNvPr id="8" name="EDxy.mp4">
            <a:hlinkClick r:id="" action="ppaction://media"/>
            <a:extLst>
              <a:ext uri="{FF2B5EF4-FFF2-40B4-BE49-F238E27FC236}">
                <a16:creationId xmlns:a16="http://schemas.microsoft.com/office/drawing/2014/main" id="{C5006F8F-E386-205F-9BEC-AC9CFFE6259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7595546" y="2372865"/>
            <a:ext cx="5502558" cy="5051220"/>
          </a:xfrm>
          <a:prstGeom prst="rect">
            <a:avLst/>
          </a:prstGeom>
        </p:spPr>
      </p:pic>
      <p:pic>
        <p:nvPicPr>
          <p:cNvPr id="9" name="EDxh.mp4">
            <a:hlinkClick r:id="" action="ppaction://media"/>
            <a:extLst>
              <a:ext uri="{FF2B5EF4-FFF2-40B4-BE49-F238E27FC236}">
                <a16:creationId xmlns:a16="http://schemas.microsoft.com/office/drawing/2014/main" id="{B43E6EBC-B769-800B-E14A-F9468D573012}"/>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7595548" y="6934369"/>
            <a:ext cx="5502556" cy="5051220"/>
          </a:xfrm>
          <a:prstGeom prst="rect">
            <a:avLst/>
          </a:prstGeom>
        </p:spPr>
      </p:pic>
      <p:cxnSp>
        <p:nvCxnSpPr>
          <p:cNvPr id="10" name="Straight Arrow Connector 9">
            <a:extLst>
              <a:ext uri="{FF2B5EF4-FFF2-40B4-BE49-F238E27FC236}">
                <a16:creationId xmlns:a16="http://schemas.microsoft.com/office/drawing/2014/main" id="{7D4C979C-3821-8B33-B11C-F3423A549174}"/>
              </a:ext>
            </a:extLst>
          </p:cNvPr>
          <p:cNvCxnSpPr/>
          <p:nvPr/>
        </p:nvCxnSpPr>
        <p:spPr>
          <a:xfrm flipV="1">
            <a:off x="18667644" y="3924734"/>
            <a:ext cx="0" cy="2717800"/>
          </a:xfrm>
          <a:prstGeom prst="straightConnector1">
            <a:avLst/>
          </a:prstGeom>
          <a:ln w="4445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57D0170-9E7E-8046-EB56-C3189E547DD1}"/>
              </a:ext>
            </a:extLst>
          </p:cNvPr>
          <p:cNvCxnSpPr>
            <a:cxnSpLocks/>
          </p:cNvCxnSpPr>
          <p:nvPr/>
        </p:nvCxnSpPr>
        <p:spPr>
          <a:xfrm rot="10800000" flipH="1">
            <a:off x="18625826" y="6642534"/>
            <a:ext cx="2628024" cy="0"/>
          </a:xfrm>
          <a:prstGeom prst="straightConnector1">
            <a:avLst/>
          </a:prstGeom>
          <a:ln w="444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D3CD449-8389-3081-F2E8-E672A0B13F69}"/>
              </a:ext>
            </a:extLst>
          </p:cNvPr>
          <p:cNvSpPr txBox="1"/>
          <p:nvPr/>
        </p:nvSpPr>
        <p:spPr>
          <a:xfrm>
            <a:off x="21254781" y="6575535"/>
            <a:ext cx="492443" cy="830997"/>
          </a:xfrm>
          <a:prstGeom prst="rect">
            <a:avLst/>
          </a:prstGeom>
          <a:noFill/>
        </p:spPr>
        <p:txBody>
          <a:bodyPr wrap="none" rtlCol="0">
            <a:spAutoFit/>
          </a:bodyPr>
          <a:lstStyle/>
          <a:p>
            <a:r>
              <a:rPr lang="en-US" sz="4800" dirty="0">
                <a:solidFill>
                  <a:srgbClr val="FFFFFF"/>
                </a:solidFill>
                <a:latin typeface="Times New Roman"/>
                <a:cs typeface="Times New Roman"/>
              </a:rPr>
              <a:t>x</a:t>
            </a:r>
          </a:p>
        </p:txBody>
      </p:sp>
      <p:sp>
        <p:nvSpPr>
          <p:cNvPr id="13" name="TextBox 12">
            <a:extLst>
              <a:ext uri="{FF2B5EF4-FFF2-40B4-BE49-F238E27FC236}">
                <a16:creationId xmlns:a16="http://schemas.microsoft.com/office/drawing/2014/main" id="{AACB6629-84E7-3F10-3D5F-1F95BF275BDA}"/>
              </a:ext>
            </a:extLst>
          </p:cNvPr>
          <p:cNvSpPr txBox="1"/>
          <p:nvPr/>
        </p:nvSpPr>
        <p:spPr>
          <a:xfrm>
            <a:off x="18054690" y="3937412"/>
            <a:ext cx="492443" cy="830997"/>
          </a:xfrm>
          <a:prstGeom prst="rect">
            <a:avLst/>
          </a:prstGeom>
          <a:noFill/>
        </p:spPr>
        <p:txBody>
          <a:bodyPr wrap="none" rtlCol="0">
            <a:spAutoFit/>
          </a:bodyPr>
          <a:lstStyle/>
          <a:p>
            <a:r>
              <a:rPr lang="en-US" sz="4800" dirty="0">
                <a:solidFill>
                  <a:srgbClr val="FFFFFF"/>
                </a:solidFill>
                <a:latin typeface="Times New Roman"/>
                <a:cs typeface="Times New Roman"/>
              </a:rPr>
              <a:t>y</a:t>
            </a:r>
          </a:p>
        </p:txBody>
      </p:sp>
      <p:cxnSp>
        <p:nvCxnSpPr>
          <p:cNvPr id="14" name="Straight Arrow Connector 13">
            <a:extLst>
              <a:ext uri="{FF2B5EF4-FFF2-40B4-BE49-F238E27FC236}">
                <a16:creationId xmlns:a16="http://schemas.microsoft.com/office/drawing/2014/main" id="{BF8A3C50-DBCB-41CB-96A1-6CB007EB061C}"/>
              </a:ext>
            </a:extLst>
          </p:cNvPr>
          <p:cNvCxnSpPr/>
          <p:nvPr/>
        </p:nvCxnSpPr>
        <p:spPr>
          <a:xfrm flipV="1">
            <a:off x="18632192" y="8701365"/>
            <a:ext cx="0" cy="2717800"/>
          </a:xfrm>
          <a:prstGeom prst="straightConnector1">
            <a:avLst/>
          </a:prstGeom>
          <a:ln w="4445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76E6B57-E74A-2F27-0F92-3576FE662F60}"/>
              </a:ext>
            </a:extLst>
          </p:cNvPr>
          <p:cNvCxnSpPr/>
          <p:nvPr/>
        </p:nvCxnSpPr>
        <p:spPr>
          <a:xfrm>
            <a:off x="18625826" y="11414929"/>
            <a:ext cx="2260600" cy="0"/>
          </a:xfrm>
          <a:prstGeom prst="straightConnector1">
            <a:avLst/>
          </a:prstGeom>
          <a:ln w="444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551B476-4829-D087-92D7-D8C19B7519AA}"/>
              </a:ext>
            </a:extLst>
          </p:cNvPr>
          <p:cNvSpPr txBox="1"/>
          <p:nvPr/>
        </p:nvSpPr>
        <p:spPr>
          <a:xfrm>
            <a:off x="18132067" y="8098062"/>
            <a:ext cx="556563" cy="830997"/>
          </a:xfrm>
          <a:prstGeom prst="rect">
            <a:avLst/>
          </a:prstGeom>
          <a:noFill/>
        </p:spPr>
        <p:txBody>
          <a:bodyPr wrap="none" rtlCol="0">
            <a:spAutoFit/>
          </a:bodyPr>
          <a:lstStyle/>
          <a:p>
            <a:r>
              <a:rPr lang="en-US" sz="4800" dirty="0">
                <a:solidFill>
                  <a:srgbClr val="FFFFFF"/>
                </a:solidFill>
                <a:latin typeface="Symbol" charset="2"/>
                <a:cs typeface="Symbol" charset="2"/>
              </a:rPr>
              <a:t>h</a:t>
            </a:r>
          </a:p>
        </p:txBody>
      </p:sp>
      <p:sp>
        <p:nvSpPr>
          <p:cNvPr id="17" name="TextBox 16">
            <a:extLst>
              <a:ext uri="{FF2B5EF4-FFF2-40B4-BE49-F238E27FC236}">
                <a16:creationId xmlns:a16="http://schemas.microsoft.com/office/drawing/2014/main" id="{E84B74CA-8B48-08B5-8CEA-3C58C1FDAEC1}"/>
              </a:ext>
            </a:extLst>
          </p:cNvPr>
          <p:cNvSpPr txBox="1"/>
          <p:nvPr/>
        </p:nvSpPr>
        <p:spPr>
          <a:xfrm>
            <a:off x="21274878" y="11216798"/>
            <a:ext cx="492443" cy="830997"/>
          </a:xfrm>
          <a:prstGeom prst="rect">
            <a:avLst/>
          </a:prstGeom>
          <a:noFill/>
        </p:spPr>
        <p:txBody>
          <a:bodyPr wrap="none" rtlCol="0">
            <a:spAutoFit/>
          </a:bodyPr>
          <a:lstStyle/>
          <a:p>
            <a:r>
              <a:rPr lang="en-US" sz="4800" dirty="0">
                <a:solidFill>
                  <a:srgbClr val="FFFFFF"/>
                </a:solidFill>
                <a:latin typeface="Times New Roman"/>
                <a:cs typeface="Times New Roman"/>
              </a:rPr>
              <a:t>x</a:t>
            </a:r>
          </a:p>
        </p:txBody>
      </p:sp>
      <p:sp>
        <p:nvSpPr>
          <p:cNvPr id="18" name="TextBox 17">
            <a:extLst>
              <a:ext uri="{FF2B5EF4-FFF2-40B4-BE49-F238E27FC236}">
                <a16:creationId xmlns:a16="http://schemas.microsoft.com/office/drawing/2014/main" id="{820EB074-9E44-D385-6CA0-5EFEE2D7859A}"/>
              </a:ext>
            </a:extLst>
          </p:cNvPr>
          <p:cNvSpPr txBox="1"/>
          <p:nvPr/>
        </p:nvSpPr>
        <p:spPr>
          <a:xfrm>
            <a:off x="17722407" y="11997346"/>
            <a:ext cx="5301420" cy="1015663"/>
          </a:xfrm>
          <a:prstGeom prst="rect">
            <a:avLst/>
          </a:prstGeom>
          <a:noFill/>
        </p:spPr>
        <p:txBody>
          <a:bodyPr wrap="square" rtlCol="0">
            <a:spAutoFit/>
          </a:bodyPr>
          <a:lstStyle/>
          <a:p>
            <a:r>
              <a:rPr lang="en-US" sz="2800" dirty="0">
                <a:solidFill>
                  <a:schemeClr val="bg1"/>
                </a:solidFill>
              </a:rPr>
              <a:t>(3+1)D viscous hydro (</a:t>
            </a:r>
            <a:r>
              <a:rPr lang="en-US" sz="2800" dirty="0" err="1">
                <a:solidFill>
                  <a:schemeClr val="bg1"/>
                </a:solidFill>
              </a:rPr>
              <a:t>CLVisc</a:t>
            </a:r>
            <a:r>
              <a:rPr lang="en-US" sz="2800" dirty="0">
                <a:solidFill>
                  <a:schemeClr val="bg1"/>
                </a:solidFill>
              </a:rPr>
              <a:t>) with AMPT initial condition</a:t>
            </a:r>
            <a:r>
              <a:rPr lang="en-US" sz="3200" dirty="0">
                <a:solidFill>
                  <a:schemeClr val="bg1"/>
                </a:solidFill>
              </a:rPr>
              <a:t> </a:t>
            </a:r>
          </a:p>
        </p:txBody>
      </p:sp>
      <p:sp>
        <p:nvSpPr>
          <p:cNvPr id="19" name="TextBox 18">
            <a:extLst>
              <a:ext uri="{FF2B5EF4-FFF2-40B4-BE49-F238E27FC236}">
                <a16:creationId xmlns:a16="http://schemas.microsoft.com/office/drawing/2014/main" id="{0146F850-0001-9572-E833-A46227AB6F29}"/>
              </a:ext>
            </a:extLst>
          </p:cNvPr>
          <p:cNvSpPr txBox="1"/>
          <p:nvPr/>
        </p:nvSpPr>
        <p:spPr>
          <a:xfrm>
            <a:off x="1313839" y="10487108"/>
            <a:ext cx="15120703" cy="1323439"/>
          </a:xfrm>
          <a:prstGeom prst="rect">
            <a:avLst/>
          </a:prstGeom>
          <a:noFill/>
        </p:spPr>
        <p:txBody>
          <a:bodyPr wrap="square" rtlCol="0">
            <a:spAutoFit/>
          </a:bodyPr>
          <a:lstStyle/>
          <a:p>
            <a:r>
              <a:rPr lang="en-US" sz="4000" dirty="0">
                <a:solidFill>
                  <a:srgbClr val="FFFF00"/>
                </a:solidFill>
              </a:rPr>
              <a:t>Initial thermalization: hydrodynamic attractors, </a:t>
            </a:r>
            <a:r>
              <a:rPr lang="en-US" sz="4000" dirty="0" err="1">
                <a:solidFill>
                  <a:srgbClr val="FFFF00"/>
                </a:solidFill>
              </a:rPr>
              <a:t>hydrodynamization</a:t>
            </a:r>
            <a:r>
              <a:rPr lang="en-US" sz="4000" dirty="0">
                <a:solidFill>
                  <a:srgbClr val="FFFF00"/>
                </a:solidFill>
              </a:rPr>
              <a:t>, anisotropic hydrodynamics, kinetic theory, </a:t>
            </a:r>
            <a:r>
              <a:rPr lang="en-US" sz="4000" dirty="0" err="1">
                <a:solidFill>
                  <a:srgbClr val="FFFF00"/>
                </a:solidFill>
              </a:rPr>
              <a:t>etc</a:t>
            </a:r>
            <a:endParaRPr lang="en-US" sz="4000" dirty="0">
              <a:solidFill>
                <a:srgbClr val="FFFF00"/>
              </a:solidFill>
            </a:endParaRPr>
          </a:p>
        </p:txBody>
      </p:sp>
      <p:sp>
        <p:nvSpPr>
          <p:cNvPr id="20" name="TextBox 19">
            <a:extLst>
              <a:ext uri="{FF2B5EF4-FFF2-40B4-BE49-F238E27FC236}">
                <a16:creationId xmlns:a16="http://schemas.microsoft.com/office/drawing/2014/main" id="{3AEF809D-93FB-C004-71D2-EAAFEDFC5F52}"/>
              </a:ext>
            </a:extLst>
          </p:cNvPr>
          <p:cNvSpPr txBox="1"/>
          <p:nvPr/>
        </p:nvSpPr>
        <p:spPr>
          <a:xfrm>
            <a:off x="16940860" y="1905321"/>
            <a:ext cx="7233224"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r>
              <a:rPr lang="en-US" b="0" u="none" strike="noStrike" dirty="0">
                <a:solidFill>
                  <a:srgbClr val="FFC000"/>
                </a:solidFill>
                <a:effectLst/>
                <a:latin typeface="-apple-system"/>
              </a:rPr>
              <a:t>Pang, Petersen &amp; XNW, </a:t>
            </a:r>
            <a:r>
              <a:rPr lang="en-US" b="0" i="1" u="none" strike="noStrike" dirty="0" err="1">
                <a:solidFill>
                  <a:srgbClr val="FFC000"/>
                </a:solidFill>
                <a:effectLst/>
                <a:latin typeface="-apple-system"/>
              </a:rPr>
              <a:t>Phys.Rev.C</a:t>
            </a:r>
            <a:r>
              <a:rPr lang="en-US" b="0" i="0" u="none" strike="noStrike" dirty="0">
                <a:solidFill>
                  <a:srgbClr val="FFC000"/>
                </a:solidFill>
                <a:effectLst/>
                <a:latin typeface="-apple-system"/>
              </a:rPr>
              <a:t> 97 (2018) 6, 064918</a:t>
            </a:r>
          </a:p>
        </p:txBody>
      </p:sp>
    </p:spTree>
    <p:extLst>
      <p:ext uri="{BB962C8B-B14F-4D97-AF65-F5344CB8AC3E}">
        <p14:creationId xmlns:p14="http://schemas.microsoft.com/office/powerpoint/2010/main" val="46190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00" fill="hold"/>
                                        <p:tgtEl>
                                          <p:spTgt spid="8"/>
                                        </p:tgtEl>
                                      </p:cBhvr>
                                    </p:cmd>
                                  </p:childTnLst>
                                </p:cTn>
                              </p:par>
                              <p:par>
                                <p:cTn id="7" presetID="1" presetClass="mediacall" presetSubtype="0" fill="hold" nodeType="withEffect">
                                  <p:stCondLst>
                                    <p:cond delay="0"/>
                                  </p:stCondLst>
                                  <p:childTnLst>
                                    <p:cmd type="call" cmd="playFrom(0.0)">
                                      <p:cBhvr>
                                        <p:cTn id="8" dur="122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repeatCount="10000"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repeatCount="10000"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C615-1D77-6B53-AB35-0DF3D7235979}"/>
              </a:ext>
            </a:extLst>
          </p:cNvPr>
          <p:cNvSpPr>
            <a:spLocks noGrp="1"/>
          </p:cNvSpPr>
          <p:nvPr>
            <p:ph type="title"/>
          </p:nvPr>
        </p:nvSpPr>
        <p:spPr/>
        <p:txBody>
          <a:bodyPr/>
          <a:lstStyle/>
          <a:p>
            <a:r>
              <a:rPr lang="en-US" dirty="0"/>
              <a:t>Bayesian inference of transport coefficients</a:t>
            </a:r>
          </a:p>
        </p:txBody>
      </p:sp>
      <p:pic>
        <p:nvPicPr>
          <p:cNvPr id="6" name="Content Placeholder 5" descr="Chart&#10;&#10;Description automatically generated">
            <a:extLst>
              <a:ext uri="{FF2B5EF4-FFF2-40B4-BE49-F238E27FC236}">
                <a16:creationId xmlns:a16="http://schemas.microsoft.com/office/drawing/2014/main" id="{6F6F8F33-CB75-7440-9DF3-47D1A953FA39}"/>
              </a:ext>
            </a:extLst>
          </p:cNvPr>
          <p:cNvPicPr>
            <a:picLocks noGrp="1" noChangeAspect="1"/>
          </p:cNvPicPr>
          <p:nvPr>
            <p:ph idx="1"/>
          </p:nvPr>
        </p:nvPicPr>
        <p:blipFill>
          <a:blip r:embed="rId3"/>
          <a:stretch>
            <a:fillRect/>
          </a:stretch>
        </p:blipFill>
        <p:spPr>
          <a:xfrm>
            <a:off x="1016764" y="1836144"/>
            <a:ext cx="9515364" cy="4030524"/>
          </a:xfrm>
        </p:spPr>
      </p:pic>
      <p:sp>
        <p:nvSpPr>
          <p:cNvPr id="4" name="Slide Number Placeholder 3">
            <a:extLst>
              <a:ext uri="{FF2B5EF4-FFF2-40B4-BE49-F238E27FC236}">
                <a16:creationId xmlns:a16="http://schemas.microsoft.com/office/drawing/2014/main" id="{C14C99A8-7E21-37D4-7823-590571A6A306}"/>
              </a:ext>
            </a:extLst>
          </p:cNvPr>
          <p:cNvSpPr>
            <a:spLocks noGrp="1"/>
          </p:cNvSpPr>
          <p:nvPr>
            <p:ph type="sldNum" sz="quarter" idx="12"/>
          </p:nvPr>
        </p:nvSpPr>
        <p:spPr>
          <a:xfrm>
            <a:off x="21282719" y="12985753"/>
            <a:ext cx="512961" cy="943848"/>
          </a:xfrm>
        </p:spPr>
        <p:txBody>
          <a:bodyPr/>
          <a:lstStyle/>
          <a:p>
            <a:fld id="{1B9BAA04-AEB2-8147-AF42-90F4B815825D}" type="slidenum">
              <a:rPr lang="en-US" smtClean="0"/>
              <a:pPr/>
              <a:t>9</a:t>
            </a:fld>
            <a:endParaRPr lang="en-US"/>
          </a:p>
        </p:txBody>
      </p:sp>
      <p:sp>
        <p:nvSpPr>
          <p:cNvPr id="8" name="TextBox 7">
            <a:extLst>
              <a:ext uri="{FF2B5EF4-FFF2-40B4-BE49-F238E27FC236}">
                <a16:creationId xmlns:a16="http://schemas.microsoft.com/office/drawing/2014/main" id="{5853C531-5E7E-6E4E-5BCB-8874672AF40C}"/>
              </a:ext>
            </a:extLst>
          </p:cNvPr>
          <p:cNvSpPr txBox="1"/>
          <p:nvPr/>
        </p:nvSpPr>
        <p:spPr>
          <a:xfrm>
            <a:off x="790001" y="6165324"/>
            <a:ext cx="5516594" cy="1569660"/>
          </a:xfrm>
          <a:prstGeom prst="rect">
            <a:avLst/>
          </a:prstGeom>
          <a:noFill/>
        </p:spPr>
        <p:txBody>
          <a:bodyPr wrap="square">
            <a:spAutoFit/>
          </a:bodyPr>
          <a:lstStyle/>
          <a:p>
            <a:pPr algn="l"/>
            <a:r>
              <a:rPr lang="en-US" sz="4800" dirty="0">
                <a:solidFill>
                  <a:srgbClr val="FFD30F"/>
                </a:solidFill>
                <a:latin typeface="-apple-system"/>
              </a:rPr>
              <a:t>e-Print: 2010.03928</a:t>
            </a:r>
          </a:p>
          <a:p>
            <a:r>
              <a:rPr lang="en-US" sz="4800" dirty="0">
                <a:latin typeface="-apple-system"/>
              </a:rPr>
              <a:t>              </a:t>
            </a:r>
            <a:r>
              <a:rPr lang="en-US" sz="4800" dirty="0">
                <a:solidFill>
                  <a:srgbClr val="FFD30F"/>
                </a:solidFill>
                <a:latin typeface="-apple-system"/>
              </a:rPr>
              <a:t>2011.01430</a:t>
            </a:r>
          </a:p>
        </p:txBody>
      </p:sp>
      <p:pic>
        <p:nvPicPr>
          <p:cNvPr id="10" name="Picture 9" descr="Chart, line chart&#10;&#10;Description automatically generated">
            <a:extLst>
              <a:ext uri="{FF2B5EF4-FFF2-40B4-BE49-F238E27FC236}">
                <a16:creationId xmlns:a16="http://schemas.microsoft.com/office/drawing/2014/main" id="{2723D152-498D-B4C1-EB81-1B5E07F1B13D}"/>
              </a:ext>
            </a:extLst>
          </p:cNvPr>
          <p:cNvPicPr>
            <a:picLocks noChangeAspect="1"/>
          </p:cNvPicPr>
          <p:nvPr/>
        </p:nvPicPr>
        <p:blipFill>
          <a:blip r:embed="rId4"/>
          <a:stretch>
            <a:fillRect/>
          </a:stretch>
        </p:blipFill>
        <p:spPr>
          <a:xfrm>
            <a:off x="7476260" y="5644533"/>
            <a:ext cx="10495028" cy="3611026"/>
          </a:xfrm>
          <a:prstGeom prst="rect">
            <a:avLst/>
          </a:prstGeom>
        </p:spPr>
      </p:pic>
      <p:pic>
        <p:nvPicPr>
          <p:cNvPr id="12" name="Picture 11" descr="Chart, line chart&#10;&#10;Description automatically generated">
            <a:extLst>
              <a:ext uri="{FF2B5EF4-FFF2-40B4-BE49-F238E27FC236}">
                <a16:creationId xmlns:a16="http://schemas.microsoft.com/office/drawing/2014/main" id="{322338A6-A9B3-56B2-889F-FAFC7525FFF3}"/>
              </a:ext>
            </a:extLst>
          </p:cNvPr>
          <p:cNvPicPr>
            <a:picLocks noChangeAspect="1"/>
          </p:cNvPicPr>
          <p:nvPr/>
        </p:nvPicPr>
        <p:blipFill>
          <a:blip r:embed="rId5"/>
          <a:stretch>
            <a:fillRect/>
          </a:stretch>
        </p:blipFill>
        <p:spPr>
          <a:xfrm>
            <a:off x="12723774" y="9339436"/>
            <a:ext cx="10656170" cy="3917710"/>
          </a:xfrm>
          <a:prstGeom prst="rect">
            <a:avLst/>
          </a:prstGeom>
        </p:spPr>
      </p:pic>
      <p:sp>
        <p:nvSpPr>
          <p:cNvPr id="14" name="TextBox 13">
            <a:extLst>
              <a:ext uri="{FF2B5EF4-FFF2-40B4-BE49-F238E27FC236}">
                <a16:creationId xmlns:a16="http://schemas.microsoft.com/office/drawing/2014/main" id="{4FC869FB-046F-1D62-E4E8-DFB523CF1A88}"/>
              </a:ext>
            </a:extLst>
          </p:cNvPr>
          <p:cNvSpPr txBox="1"/>
          <p:nvPr/>
        </p:nvSpPr>
        <p:spPr>
          <a:xfrm>
            <a:off x="10757647" y="4730658"/>
            <a:ext cx="8035678" cy="830997"/>
          </a:xfrm>
          <a:prstGeom prst="rect">
            <a:avLst/>
          </a:prstGeom>
          <a:noFill/>
        </p:spPr>
        <p:txBody>
          <a:bodyPr wrap="square">
            <a:spAutoFit/>
          </a:bodyPr>
          <a:lstStyle/>
          <a:p>
            <a:r>
              <a:rPr lang="en-US" sz="3200" dirty="0">
                <a:solidFill>
                  <a:srgbClr val="FFD30F"/>
                </a:solidFill>
                <a:latin typeface="Arial" panose="020B0604020202020204" pitchFamily="34" charset="0"/>
              </a:rPr>
              <a:t>e-Print: 2010.15130</a:t>
            </a:r>
            <a:r>
              <a:rPr lang="en-US" sz="4800" dirty="0">
                <a:solidFill>
                  <a:srgbClr val="FFD30F"/>
                </a:solidFill>
                <a:latin typeface="Arial" panose="020B0604020202020204" pitchFamily="34" charset="0"/>
              </a:rPr>
              <a:t>;</a:t>
            </a:r>
            <a:r>
              <a:rPr lang="en-US" sz="4800" dirty="0">
                <a:latin typeface="-apple-system"/>
              </a:rPr>
              <a:t>   </a:t>
            </a:r>
            <a:r>
              <a:rPr lang="en-US" sz="3600" dirty="0">
                <a:solidFill>
                  <a:srgbClr val="FFD30F"/>
                </a:solidFill>
                <a:latin typeface="-apple-system"/>
              </a:rPr>
              <a:t>2010.15134 </a:t>
            </a:r>
          </a:p>
        </p:txBody>
      </p:sp>
      <p:sp>
        <p:nvSpPr>
          <p:cNvPr id="16" name="TextBox 15">
            <a:extLst>
              <a:ext uri="{FF2B5EF4-FFF2-40B4-BE49-F238E27FC236}">
                <a16:creationId xmlns:a16="http://schemas.microsoft.com/office/drawing/2014/main" id="{2B714AE3-6F53-B1DD-E274-F9B22BEEA761}"/>
              </a:ext>
            </a:extLst>
          </p:cNvPr>
          <p:cNvSpPr txBox="1"/>
          <p:nvPr/>
        </p:nvSpPr>
        <p:spPr>
          <a:xfrm>
            <a:off x="18850372" y="8679936"/>
            <a:ext cx="4497450" cy="584775"/>
          </a:xfrm>
          <a:prstGeom prst="rect">
            <a:avLst/>
          </a:prstGeom>
          <a:noFill/>
        </p:spPr>
        <p:txBody>
          <a:bodyPr wrap="square">
            <a:spAutoFit/>
          </a:bodyPr>
          <a:lstStyle/>
          <a:p>
            <a:r>
              <a:rPr lang="en-US" sz="3200" dirty="0">
                <a:solidFill>
                  <a:srgbClr val="FFD30F"/>
                </a:solidFill>
                <a:latin typeface="Arial" panose="020B0604020202020204" pitchFamily="34" charset="0"/>
              </a:rPr>
              <a:t>e-Print: 2111.08145 </a:t>
            </a:r>
            <a:endParaRPr lang="en-US" sz="3200" dirty="0">
              <a:solidFill>
                <a:srgbClr val="FFD30F"/>
              </a:solidFill>
            </a:endParaRPr>
          </a:p>
        </p:txBody>
      </p:sp>
      <p:sp>
        <p:nvSpPr>
          <p:cNvPr id="18" name="TextBox 17">
            <a:extLst>
              <a:ext uri="{FF2B5EF4-FFF2-40B4-BE49-F238E27FC236}">
                <a16:creationId xmlns:a16="http://schemas.microsoft.com/office/drawing/2014/main" id="{3AE98423-16F3-F293-A9B3-393B41DFCB1B}"/>
              </a:ext>
            </a:extLst>
          </p:cNvPr>
          <p:cNvSpPr txBox="1"/>
          <p:nvPr/>
        </p:nvSpPr>
        <p:spPr>
          <a:xfrm>
            <a:off x="10945126" y="5664676"/>
            <a:ext cx="2906747" cy="830997"/>
          </a:xfrm>
          <a:prstGeom prst="rect">
            <a:avLst/>
          </a:prstGeom>
          <a:noFill/>
        </p:spPr>
        <p:txBody>
          <a:bodyPr wrap="square">
            <a:spAutoFit/>
          </a:bodyPr>
          <a:lstStyle/>
          <a:p>
            <a:r>
              <a:rPr lang="en-US" sz="4800" dirty="0" err="1">
                <a:latin typeface="-apple-system"/>
              </a:rPr>
              <a:t>trajectum</a:t>
            </a:r>
            <a:endParaRPr lang="en-US" sz="4800" dirty="0"/>
          </a:p>
        </p:txBody>
      </p:sp>
      <p:sp>
        <p:nvSpPr>
          <p:cNvPr id="20" name="TextBox 19">
            <a:extLst>
              <a:ext uri="{FF2B5EF4-FFF2-40B4-BE49-F238E27FC236}">
                <a16:creationId xmlns:a16="http://schemas.microsoft.com/office/drawing/2014/main" id="{B3A0D2C8-B4E7-933E-44C1-F651544FF279}"/>
              </a:ext>
            </a:extLst>
          </p:cNvPr>
          <p:cNvSpPr txBox="1"/>
          <p:nvPr/>
        </p:nvSpPr>
        <p:spPr>
          <a:xfrm>
            <a:off x="14330803" y="11701906"/>
            <a:ext cx="4138079" cy="830997"/>
          </a:xfrm>
          <a:prstGeom prst="rect">
            <a:avLst/>
          </a:prstGeom>
          <a:noFill/>
        </p:spPr>
        <p:txBody>
          <a:bodyPr wrap="square">
            <a:spAutoFit/>
          </a:bodyPr>
          <a:lstStyle/>
          <a:p>
            <a:r>
              <a:rPr lang="en-US" sz="4800" dirty="0" err="1">
                <a:solidFill>
                  <a:srgbClr val="0050B3"/>
                </a:solidFill>
                <a:latin typeface="-apple-system"/>
              </a:rPr>
              <a:t>Parkkila</a:t>
            </a:r>
            <a:r>
              <a:rPr lang="en-US" sz="4800" dirty="0">
                <a:solidFill>
                  <a:srgbClr val="0050B3"/>
                </a:solidFill>
                <a:latin typeface="-apple-system"/>
              </a:rPr>
              <a:t>, et al.</a:t>
            </a:r>
            <a:endParaRPr lang="en-US" sz="4800" dirty="0"/>
          </a:p>
        </p:txBody>
      </p:sp>
      <p:pic>
        <p:nvPicPr>
          <p:cNvPr id="21" name="Picture 20">
            <a:extLst>
              <a:ext uri="{FF2B5EF4-FFF2-40B4-BE49-F238E27FC236}">
                <a16:creationId xmlns:a16="http://schemas.microsoft.com/office/drawing/2014/main" id="{F9EC601A-92E8-CDE6-6CF6-62E3C431A928}"/>
              </a:ext>
            </a:extLst>
          </p:cNvPr>
          <p:cNvPicPr>
            <a:picLocks noChangeAspect="1"/>
          </p:cNvPicPr>
          <p:nvPr/>
        </p:nvPicPr>
        <p:blipFill>
          <a:blip r:embed="rId6"/>
          <a:stretch>
            <a:fillRect/>
          </a:stretch>
        </p:blipFill>
        <p:spPr>
          <a:xfrm>
            <a:off x="10705198" y="2713208"/>
            <a:ext cx="7763684" cy="1462286"/>
          </a:xfrm>
          <a:prstGeom prst="rect">
            <a:avLst/>
          </a:prstGeom>
        </p:spPr>
      </p:pic>
      <p:sp>
        <p:nvSpPr>
          <p:cNvPr id="23" name="TextBox 22">
            <a:extLst>
              <a:ext uri="{FF2B5EF4-FFF2-40B4-BE49-F238E27FC236}">
                <a16:creationId xmlns:a16="http://schemas.microsoft.com/office/drawing/2014/main" id="{6BA509BE-C156-E28C-6449-F6395CB8F585}"/>
              </a:ext>
            </a:extLst>
          </p:cNvPr>
          <p:cNvSpPr txBox="1"/>
          <p:nvPr/>
        </p:nvSpPr>
        <p:spPr>
          <a:xfrm>
            <a:off x="631373" y="7784000"/>
            <a:ext cx="7141699" cy="1938992"/>
          </a:xfrm>
          <a:prstGeom prst="rect">
            <a:avLst/>
          </a:prstGeom>
          <a:noFill/>
        </p:spPr>
        <p:txBody>
          <a:bodyPr wrap="none" rtlCol="0">
            <a:spAutoFit/>
          </a:bodyPr>
          <a:lstStyle/>
          <a:p>
            <a:r>
              <a:rPr lang="en-US" sz="4000" dirty="0">
                <a:solidFill>
                  <a:schemeClr val="bg1"/>
                </a:solidFill>
              </a:rPr>
              <a:t>2+1D viscous hydro</a:t>
            </a:r>
          </a:p>
          <a:p>
            <a:r>
              <a:rPr lang="en-US" sz="4000" dirty="0">
                <a:solidFill>
                  <a:schemeClr val="bg1"/>
                </a:solidFill>
              </a:rPr>
              <a:t>Trento initial condition</a:t>
            </a:r>
          </a:p>
          <a:p>
            <a:r>
              <a:rPr lang="en-US" sz="4000" dirty="0" err="1">
                <a:solidFill>
                  <a:schemeClr val="bg1"/>
                </a:solidFill>
              </a:rPr>
              <a:t>Hadr</a:t>
            </a:r>
            <a:r>
              <a:rPr lang="en-US" sz="4000" dirty="0">
                <a:solidFill>
                  <a:schemeClr val="bg1"/>
                </a:solidFill>
              </a:rPr>
              <a:t> </a:t>
            </a:r>
            <a:r>
              <a:rPr lang="en-US" sz="4000" dirty="0" err="1">
                <a:solidFill>
                  <a:schemeClr val="bg1"/>
                </a:solidFill>
              </a:rPr>
              <a:t>transpt</a:t>
            </a:r>
            <a:r>
              <a:rPr lang="en-US" sz="4000" dirty="0">
                <a:solidFill>
                  <a:schemeClr val="bg1"/>
                </a:solidFill>
              </a:rPr>
              <a:t>: SMASH, </a:t>
            </a:r>
            <a:r>
              <a:rPr lang="en-US" sz="4000" dirty="0" err="1">
                <a:solidFill>
                  <a:schemeClr val="bg1"/>
                </a:solidFill>
              </a:rPr>
              <a:t>UrQMD</a:t>
            </a:r>
            <a:endParaRPr lang="en-US" sz="4000" dirty="0">
              <a:solidFill>
                <a:schemeClr val="bg1"/>
              </a:solidFill>
            </a:endParaRPr>
          </a:p>
        </p:txBody>
      </p:sp>
      <p:pic>
        <p:nvPicPr>
          <p:cNvPr id="25" name="Picture 24" descr="Chart, line chart&#10;&#10;Description automatically generated">
            <a:extLst>
              <a:ext uri="{FF2B5EF4-FFF2-40B4-BE49-F238E27FC236}">
                <a16:creationId xmlns:a16="http://schemas.microsoft.com/office/drawing/2014/main" id="{BA454DE4-151D-F15E-B48E-7B697769E659}"/>
              </a:ext>
            </a:extLst>
          </p:cNvPr>
          <p:cNvPicPr>
            <a:picLocks noChangeAspect="1"/>
          </p:cNvPicPr>
          <p:nvPr/>
        </p:nvPicPr>
        <p:blipFill rotWithShape="1">
          <a:blip r:embed="rId7"/>
          <a:srcRect b="56702"/>
          <a:stretch/>
        </p:blipFill>
        <p:spPr>
          <a:xfrm>
            <a:off x="18694401" y="1822744"/>
            <a:ext cx="5135774" cy="3591040"/>
          </a:xfrm>
          <a:prstGeom prst="rect">
            <a:avLst/>
          </a:prstGeom>
        </p:spPr>
      </p:pic>
      <p:pic>
        <p:nvPicPr>
          <p:cNvPr id="26" name="Picture 25" descr="Chart, line chart&#10;&#10;Description automatically generated">
            <a:extLst>
              <a:ext uri="{FF2B5EF4-FFF2-40B4-BE49-F238E27FC236}">
                <a16:creationId xmlns:a16="http://schemas.microsoft.com/office/drawing/2014/main" id="{6E73328E-62DB-B661-833F-B56A7C3AFE92}"/>
              </a:ext>
            </a:extLst>
          </p:cNvPr>
          <p:cNvPicPr>
            <a:picLocks noChangeAspect="1"/>
          </p:cNvPicPr>
          <p:nvPr/>
        </p:nvPicPr>
        <p:blipFill rotWithShape="1">
          <a:blip r:embed="rId7"/>
          <a:srcRect t="60561"/>
          <a:stretch/>
        </p:blipFill>
        <p:spPr>
          <a:xfrm>
            <a:off x="18694401" y="5188283"/>
            <a:ext cx="5135774" cy="3270934"/>
          </a:xfrm>
          <a:prstGeom prst="rect">
            <a:avLst/>
          </a:prstGeom>
        </p:spPr>
      </p:pic>
      <p:sp>
        <p:nvSpPr>
          <p:cNvPr id="28" name="TextBox 27">
            <a:extLst>
              <a:ext uri="{FF2B5EF4-FFF2-40B4-BE49-F238E27FC236}">
                <a16:creationId xmlns:a16="http://schemas.microsoft.com/office/drawing/2014/main" id="{F452AC2E-956E-83C7-F704-01D58B5B7EDA}"/>
              </a:ext>
            </a:extLst>
          </p:cNvPr>
          <p:cNvSpPr txBox="1"/>
          <p:nvPr/>
        </p:nvSpPr>
        <p:spPr>
          <a:xfrm>
            <a:off x="18684830" y="4665775"/>
            <a:ext cx="5283404" cy="523220"/>
          </a:xfrm>
          <a:prstGeom prst="rect">
            <a:avLst/>
          </a:prstGeom>
          <a:noFill/>
        </p:spPr>
        <p:txBody>
          <a:bodyPr wrap="square">
            <a:spAutoFit/>
          </a:bodyPr>
          <a:lstStyle/>
          <a:p>
            <a:pPr algn="l"/>
            <a:r>
              <a:rPr lang="en-US" sz="2800" i="1" dirty="0">
                <a:latin typeface="-apple-system"/>
              </a:rPr>
              <a:t>Nature Phys.</a:t>
            </a:r>
            <a:r>
              <a:rPr lang="en-US" sz="2800" dirty="0">
                <a:latin typeface="-apple-system"/>
              </a:rPr>
              <a:t> 15 (2019) 11, 1113</a:t>
            </a:r>
          </a:p>
        </p:txBody>
      </p:sp>
      <p:sp>
        <p:nvSpPr>
          <p:cNvPr id="29" name="TextBox 28">
            <a:extLst>
              <a:ext uri="{FF2B5EF4-FFF2-40B4-BE49-F238E27FC236}">
                <a16:creationId xmlns:a16="http://schemas.microsoft.com/office/drawing/2014/main" id="{44F6E9DC-8814-FDB6-EF11-3ECC5CC5254A}"/>
              </a:ext>
            </a:extLst>
          </p:cNvPr>
          <p:cNvSpPr txBox="1"/>
          <p:nvPr/>
        </p:nvSpPr>
        <p:spPr>
          <a:xfrm>
            <a:off x="749564" y="9562860"/>
            <a:ext cx="11974210" cy="2554545"/>
          </a:xfrm>
          <a:prstGeom prst="rect">
            <a:avLst/>
          </a:prstGeom>
          <a:noFill/>
        </p:spPr>
        <p:txBody>
          <a:bodyPr wrap="square" rtlCol="0">
            <a:spAutoFit/>
          </a:bodyPr>
          <a:lstStyle/>
          <a:p>
            <a:r>
              <a:rPr lang="en-US" sz="4000" dirty="0">
                <a:solidFill>
                  <a:srgbClr val="FFFF00"/>
                </a:solidFill>
              </a:rPr>
              <a:t>Uncertainties: </a:t>
            </a:r>
          </a:p>
          <a:p>
            <a:r>
              <a:rPr lang="en-US" sz="4000" dirty="0">
                <a:solidFill>
                  <a:srgbClr val="FFFF00"/>
                </a:solidFill>
              </a:rPr>
              <a:t>modeling of initial condition (short distance correlation, early non-equilibrium evolution), transition to hadron transport ( resonances)  etc.</a:t>
            </a:r>
            <a:endParaRPr lang="en-US" sz="4000" dirty="0"/>
          </a:p>
        </p:txBody>
      </p:sp>
      <p:sp>
        <p:nvSpPr>
          <p:cNvPr id="32" name="TextBox 31">
            <a:extLst>
              <a:ext uri="{FF2B5EF4-FFF2-40B4-BE49-F238E27FC236}">
                <a16:creationId xmlns:a16="http://schemas.microsoft.com/office/drawing/2014/main" id="{FCB7B7A5-9C6C-ADE5-28FD-AEC048E17A34}"/>
              </a:ext>
            </a:extLst>
          </p:cNvPr>
          <p:cNvSpPr txBox="1"/>
          <p:nvPr/>
        </p:nvSpPr>
        <p:spPr>
          <a:xfrm>
            <a:off x="21725262" y="1882211"/>
            <a:ext cx="1622560" cy="830997"/>
          </a:xfrm>
          <a:prstGeom prst="rect">
            <a:avLst/>
          </a:prstGeom>
          <a:noFill/>
        </p:spPr>
        <p:txBody>
          <a:bodyPr wrap="none" rtlCol="0">
            <a:spAutoFit/>
          </a:bodyPr>
          <a:lstStyle/>
          <a:p>
            <a:r>
              <a:rPr lang="en-US" sz="4800" dirty="0"/>
              <a:t>Duke</a:t>
            </a:r>
          </a:p>
        </p:txBody>
      </p:sp>
    </p:spTree>
    <p:extLst>
      <p:ext uri="{BB962C8B-B14F-4D97-AF65-F5344CB8AC3E}">
        <p14:creationId xmlns:p14="http://schemas.microsoft.com/office/powerpoint/2010/main" val="35656224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ctr" defTabSz="812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ctr" defTabSz="812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14792</TotalTime>
  <Words>3397</Words>
  <Application>Microsoft Macintosh PowerPoint</Application>
  <PresentationFormat>Custom</PresentationFormat>
  <Paragraphs>314</Paragraphs>
  <Slides>31</Slides>
  <Notes>19</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3" baseType="lpstr">
      <vt:lpstr>-apple-system</vt:lpstr>
      <vt:lpstr>ＭＳ Ｐゴシック</vt:lpstr>
      <vt:lpstr>Arial</vt:lpstr>
      <vt:lpstr>Calibri</vt:lpstr>
      <vt:lpstr>Helvetica</vt:lpstr>
      <vt:lpstr>Lucida Grande</vt:lpstr>
      <vt:lpstr>Monaco</vt:lpstr>
      <vt:lpstr>Symbol</vt:lpstr>
      <vt:lpstr>Times New Roman</vt:lpstr>
      <vt:lpstr>Wingdings</vt:lpstr>
      <vt:lpstr>Black</vt:lpstr>
      <vt:lpstr>Photo Editor Photo</vt:lpstr>
      <vt:lpstr>PowerPoint Presentation</vt:lpstr>
      <vt:lpstr>PowerPoint Presentation</vt:lpstr>
      <vt:lpstr>PowerPoint Presentation</vt:lpstr>
      <vt:lpstr>PowerPoint Presentation</vt:lpstr>
      <vt:lpstr>PowerPoint Presentation</vt:lpstr>
      <vt:lpstr>Properties of QGP in A+A Collisions </vt:lpstr>
      <vt:lpstr>One of Bjorken’s two preprints in the summer of 1982</vt:lpstr>
      <vt:lpstr>Collective flow of QGP</vt:lpstr>
      <vt:lpstr>Bayesian inference of transport coefficients</vt:lpstr>
      <vt:lpstr>Bjorken’s second preprint in 1982</vt:lpstr>
      <vt:lpstr>Jet Physics at the center of STAR conceptual design</vt:lpstr>
      <vt:lpstr>Discovery of jet quenching at RHIC</vt:lpstr>
      <vt:lpstr>Parton energy loss and jet transport</vt:lpstr>
      <vt:lpstr>Jet transport coefficient at RHIC and LHC</vt:lpstr>
      <vt:lpstr>Bayesian inference of jet transport coefficient</vt:lpstr>
      <vt:lpstr>Jet suppression at RHIC and LHC</vt:lpstr>
      <vt:lpstr>JET modification at RHIC and LHC</vt:lpstr>
      <vt:lpstr>LBT: Jet-induced medium response</vt:lpstr>
      <vt:lpstr>Modification of jets and  medium response</vt:lpstr>
      <vt:lpstr>Emergence of thermal recoil jets</vt:lpstr>
      <vt:lpstr>Substructure of thermal recoil jets</vt:lpstr>
      <vt:lpstr>Search for jet-induced diffusion wake</vt:lpstr>
      <vt:lpstr>Rapidity asymmetry: background-free signal of diffusion wake</vt:lpstr>
      <vt:lpstr>Asymmetric jet shape</vt:lpstr>
      <vt:lpstr>From QCD to QGP: Precision Frontier in the Future </vt:lpstr>
      <vt:lpstr>Spin dynamics in heavy-ion collisions</vt:lpstr>
      <vt:lpstr>Hyperon spin correlations</vt:lpstr>
      <vt:lpstr>Mapping out the phase and properties of nuclear matter</vt:lpstr>
      <vt:lpstr>PowerPoint Presentation</vt:lpstr>
      <vt:lpstr>PowerPoint Presentation</vt:lpstr>
      <vt:lpstr>Parton propagation in QCD medium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Xin-Nian Wang</cp:lastModifiedBy>
  <cp:revision>29</cp:revision>
  <dcterms:modified xsi:type="dcterms:W3CDTF">2025-12-18T17:01:07Z</dcterms:modified>
</cp:coreProperties>
</file>