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2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10077450" cy="5668963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6840" y="273240"/>
            <a:ext cx="82267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>
              <a:buNone/>
            </a:pPr>
            <a:endParaRPr lang="en-US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6840" y="1604160"/>
            <a:ext cx="822672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>
              <a:buNone/>
            </a:pP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F0EFDEF6-17BA-4DEB-847B-BDA1DB680363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6840" y="273240"/>
            <a:ext cx="82267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>
              <a:buNone/>
            </a:pPr>
            <a:endParaRPr lang="en-US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456840" y="1604160"/>
            <a:ext cx="822672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4"/>
              </a:spcBef>
              <a:buNone/>
            </a:pP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811AE33C-46D4-4D67-8083-2AFB2A987047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6840" y="273240"/>
            <a:ext cx="82267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>
              <a:buNone/>
            </a:pPr>
            <a:endParaRPr lang="en-US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E8488BD4-1B34-4079-A275-873CCA09EF92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4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9068760" cy="3287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4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 idx="1"/>
          </p:nvPr>
        </p:nvSpPr>
        <p:spPr>
          <a:xfrm>
            <a:off x="503640" y="5164560"/>
            <a:ext cx="2347560" cy="39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&lt;date/time&gt;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ftr" idx="2"/>
          </p:nvPr>
        </p:nvSpPr>
        <p:spPr>
          <a:xfrm>
            <a:off x="3445920" y="5164560"/>
            <a:ext cx="3193920" cy="39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sldNum" idx="3"/>
          </p:nvPr>
        </p:nvSpPr>
        <p:spPr>
          <a:xfrm>
            <a:off x="7224840" y="5164560"/>
            <a:ext cx="2347560" cy="39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buNone/>
            </a:pPr>
            <a:fld id="{E82FAB9D-08DD-448A-AC7D-EDA2DC506FDB}" type="slidenum"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‹#›</a:t>
            </a:fld>
            <a:endParaRPr lang="en-US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6840" y="273240"/>
            <a:ext cx="822672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4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456840" y="1604160"/>
            <a:ext cx="822672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4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9F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>
              <a:buNone/>
            </a:pPr>
            <a:r>
              <a:rPr lang="en-US" sz="4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Remembrances of STAR</a:t>
            </a:r>
          </a:p>
        </p:txBody>
      </p:sp>
      <p:sp>
        <p:nvSpPr>
          <p:cNvPr id="13" name="PlaceHolder 2"/>
          <p:cNvSpPr>
            <a:spLocks noGrp="1"/>
          </p:cNvSpPr>
          <p:nvPr>
            <p:ph type="subTitle"/>
          </p:nvPr>
        </p:nvSpPr>
        <p:spPr>
          <a:xfrm>
            <a:off x="503640" y="1326240"/>
            <a:ext cx="9068760" cy="3287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>
              <a:buNone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Jim Sowinski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9F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3932640" y="685800"/>
            <a:ext cx="5668560" cy="297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>
              <a:buNone/>
            </a:pPr>
            <a:r>
              <a:rPr lang="en-US" sz="4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EEMC </a:t>
            </a:r>
          </a:p>
        </p:txBody>
      </p:sp>
      <p:pic>
        <p:nvPicPr>
          <p:cNvPr id="48" name="Picture 47"/>
          <p:cNvPicPr/>
          <p:nvPr/>
        </p:nvPicPr>
        <p:blipFill>
          <a:blip r:embed="rId2"/>
          <a:stretch/>
        </p:blipFill>
        <p:spPr>
          <a:xfrm>
            <a:off x="772920" y="685440"/>
            <a:ext cx="3154680" cy="475488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9F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629400" y="685800"/>
            <a:ext cx="3200400" cy="342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>
              <a:buNone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STAR Control Room</a:t>
            </a:r>
            <a:br>
              <a:rPr sz="3200"/>
            </a:b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Gary Epply</a:t>
            </a:r>
            <a:br>
              <a:rPr sz="2800"/>
            </a:b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Zhangbu</a:t>
            </a:r>
            <a:br>
              <a:rPr sz="2800"/>
            </a:b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Dick Majka</a:t>
            </a:r>
            <a:br>
              <a:rPr sz="2800"/>
            </a:b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Steve Trentalange</a:t>
            </a:r>
          </a:p>
        </p:txBody>
      </p:sp>
      <p:pic>
        <p:nvPicPr>
          <p:cNvPr id="50" name="Picture 49"/>
          <p:cNvPicPr/>
          <p:nvPr/>
        </p:nvPicPr>
        <p:blipFill>
          <a:blip r:embed="rId2"/>
          <a:stretch/>
        </p:blipFill>
        <p:spPr>
          <a:xfrm>
            <a:off x="228600" y="457200"/>
            <a:ext cx="6400800" cy="48006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9F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>
              <a:buNone/>
            </a:pPr>
            <a:r>
              <a:rPr lang="en-US" sz="4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Will Beginning to End</a:t>
            </a:r>
          </a:p>
        </p:txBody>
      </p:sp>
      <p:sp>
        <p:nvSpPr>
          <p:cNvPr id="52" name="PlaceHolder 2"/>
          <p:cNvSpPr>
            <a:spLocks noGrp="1"/>
          </p:cNvSpPr>
          <p:nvPr>
            <p:ph/>
          </p:nvPr>
        </p:nvSpPr>
        <p:spPr>
          <a:xfrm>
            <a:off x="532440" y="1284120"/>
            <a:ext cx="9068760" cy="3287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Fibering EEMC    On Will’s computer till the end</a:t>
            </a:r>
          </a:p>
        </p:txBody>
      </p:sp>
      <p:pic>
        <p:nvPicPr>
          <p:cNvPr id="53" name="Picture 52"/>
          <p:cNvPicPr/>
          <p:nvPr/>
        </p:nvPicPr>
        <p:blipFill>
          <a:blip r:embed="rId2"/>
          <a:srcRect l="31882"/>
          <a:stretch/>
        </p:blipFill>
        <p:spPr>
          <a:xfrm>
            <a:off x="685800" y="1801440"/>
            <a:ext cx="3200400" cy="3529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4" name="Picture 53"/>
          <p:cNvPicPr/>
          <p:nvPr/>
        </p:nvPicPr>
        <p:blipFill>
          <a:blip r:embed="rId3"/>
          <a:stretch/>
        </p:blipFill>
        <p:spPr>
          <a:xfrm>
            <a:off x="4114800" y="2011680"/>
            <a:ext cx="2743200" cy="3246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5" name="Picture 54"/>
          <p:cNvPicPr/>
          <p:nvPr/>
        </p:nvPicPr>
        <p:blipFill>
          <a:blip r:embed="rId4"/>
          <a:stretch/>
        </p:blipFill>
        <p:spPr>
          <a:xfrm>
            <a:off x="7086600" y="2021400"/>
            <a:ext cx="2743200" cy="324612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/>
          <p:nvPr/>
        </p:nvPicPr>
        <p:blipFill>
          <a:blip r:embed="rId2"/>
          <a:srcRect l="11442" t="15324" r="2687" b="24194"/>
          <a:stretch/>
        </p:blipFill>
        <p:spPr>
          <a:xfrm>
            <a:off x="325440" y="312840"/>
            <a:ext cx="9144000" cy="42886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7" name="TextBox 56"/>
          <p:cNvSpPr txBox="1"/>
          <p:nvPr/>
        </p:nvSpPr>
        <p:spPr>
          <a:xfrm>
            <a:off x="771840" y="4776480"/>
            <a:ext cx="8577360" cy="10018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DOE Award to STAR for the Perfect Liquid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9F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>
              <a:buNone/>
            </a:pPr>
            <a:r>
              <a:rPr lang="en-US" sz="4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Indiana University Group</a:t>
            </a: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503640" y="1326240"/>
            <a:ext cx="9068760" cy="2559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Joined around 2000 with interest in spin program and constructing the Endcap EM Calorimeter</a:t>
            </a: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Originally Les Bland, Will Jacobs, Me, Scott Wissink, Steve Vigdor</a:t>
            </a:r>
          </a:p>
        </p:txBody>
      </p:sp>
      <p:pic>
        <p:nvPicPr>
          <p:cNvPr id="16" name="Picture 15"/>
          <p:cNvPicPr/>
          <p:nvPr/>
        </p:nvPicPr>
        <p:blipFill>
          <a:blip r:embed="rId2"/>
          <a:srcRect l="62" t="25155"/>
          <a:stretch/>
        </p:blipFill>
        <p:spPr>
          <a:xfrm>
            <a:off x="6172200" y="3472560"/>
            <a:ext cx="2740680" cy="2039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" name="Rectangle 16"/>
          <p:cNvSpPr/>
          <p:nvPr/>
        </p:nvSpPr>
        <p:spPr>
          <a:xfrm>
            <a:off x="6039000" y="3465000"/>
            <a:ext cx="228600" cy="2057400"/>
          </a:xfrm>
          <a:prstGeom prst="rect">
            <a:avLst/>
          </a:prstGeom>
          <a:solidFill>
            <a:srgbClr val="00003C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9F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798800" y="914040"/>
            <a:ext cx="4799160" cy="3200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>
              <a:buNone/>
            </a:pPr>
            <a:r>
              <a:rPr lang="en-US" sz="4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Tim, Ralph and Bill in the Wide Angle Hall</a:t>
            </a:r>
          </a:p>
        </p:txBody>
      </p:sp>
      <p:pic>
        <p:nvPicPr>
          <p:cNvPr id="19" name="Picture 20_1"/>
          <p:cNvPicPr/>
          <p:nvPr/>
        </p:nvPicPr>
        <p:blipFill>
          <a:blip r:embed="rId2"/>
          <a:stretch/>
        </p:blipFill>
        <p:spPr>
          <a:xfrm>
            <a:off x="789120" y="839880"/>
            <a:ext cx="3656520" cy="46080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52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1007640" y="188280"/>
            <a:ext cx="9069120" cy="94500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indent="0"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0" u="none" strike="noStrike">
                <a:solidFill>
                  <a:srgbClr val="CCCC00"/>
                </a:solidFill>
                <a:effectLst/>
                <a:uFillTx/>
                <a:latin typeface="Arial"/>
              </a:rPr>
              <a:t>Au on Au Event at CM Energy ~ 130 GeV*A</a:t>
            </a:r>
            <a:endParaRPr lang="en-US" sz="4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71400" y="4409280"/>
            <a:ext cx="3359160" cy="878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sp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0" u="none" strike="noStrike">
                <a:solidFill>
                  <a:srgbClr val="CC9900"/>
                </a:solidFill>
                <a:effectLst/>
                <a:uFillTx/>
                <a:latin typeface="Arial"/>
              </a:rPr>
              <a:t>Real-time track reconstruction  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0" u="none" strike="noStrike">
                <a:solidFill>
                  <a:srgbClr val="CC9900"/>
                </a:solidFill>
                <a:effectLst/>
                <a:uFillTx/>
                <a:latin typeface="Arial"/>
              </a:rPr>
              <a:t>Pictures from Level 3 online display.          ( &lt; 70 mSec )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492080" y="1196640"/>
            <a:ext cx="4786560" cy="659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sp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0" u="none" strike="noStrike">
                <a:solidFill>
                  <a:srgbClr val="CC9900"/>
                </a:solidFill>
                <a:effectLst/>
                <a:uFillTx/>
                <a:latin typeface="Arial"/>
              </a:rPr>
              <a:t>Data taken June 25, 2000.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0" u="none" strike="noStrike">
                <a:solidFill>
                  <a:srgbClr val="CC9900"/>
                </a:solidFill>
                <a:effectLst/>
                <a:uFillTx/>
                <a:latin typeface="Arial"/>
              </a:rPr>
              <a:t>The  first 12 events were captured on tape!</a:t>
            </a:r>
            <a:endParaRPr lang="en-US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3" name="Straight Connector 22"/>
          <p:cNvSpPr/>
          <p:nvPr/>
        </p:nvSpPr>
        <p:spPr>
          <a:xfrm>
            <a:off x="419400" y="692280"/>
            <a:ext cx="9237240" cy="0"/>
          </a:xfrm>
          <a:prstGeom prst="line">
            <a:avLst/>
          </a:prstGeom>
          <a:ln w="38160">
            <a:solidFill>
              <a:srgbClr val="CC99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6800" rIns="90000" bIns="-46800" anchor="t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4" name="Picture 23"/>
          <p:cNvPicPr/>
          <p:nvPr/>
        </p:nvPicPr>
        <p:blipFill>
          <a:blip r:embed="rId2"/>
          <a:srcRect l="10701" r="10835"/>
          <a:stretch/>
        </p:blipFill>
        <p:spPr>
          <a:xfrm>
            <a:off x="393120" y="831600"/>
            <a:ext cx="3637440" cy="35776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5" name="Picture 24"/>
          <p:cNvPicPr/>
          <p:nvPr/>
        </p:nvPicPr>
        <p:blipFill>
          <a:blip r:embed="rId3"/>
          <a:srcRect l="3001" r="3131" b="1948"/>
          <a:stretch/>
        </p:blipFill>
        <p:spPr>
          <a:xfrm>
            <a:off x="4798800" y="1947240"/>
            <a:ext cx="4113360" cy="33098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9F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>
              <a:buNone/>
            </a:pPr>
            <a:r>
              <a:rPr lang="en-US" sz="4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Test fitting SMD at IUCF</a:t>
            </a: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4341960" y="1599840"/>
            <a:ext cx="3609720" cy="3287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Hal Spinka</a:t>
            </a: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John Puskar Pasewicz lead EEMC Engineer</a:t>
            </a:r>
          </a:p>
        </p:txBody>
      </p:sp>
      <p:pic>
        <p:nvPicPr>
          <p:cNvPr id="28" name="Picture 27"/>
          <p:cNvPicPr/>
          <p:nvPr/>
        </p:nvPicPr>
        <p:blipFill>
          <a:blip r:embed="rId2"/>
          <a:stretch/>
        </p:blipFill>
        <p:spPr>
          <a:xfrm>
            <a:off x="18325440" y="7133040"/>
            <a:ext cx="3655080" cy="2741040"/>
          </a:xfrm>
          <a:prstGeom prst="rect">
            <a:avLst/>
          </a:prstGeom>
          <a:noFill/>
          <a:ln w="9360">
            <a:solidFill>
              <a:srgbClr val="000000"/>
            </a:solidFill>
            <a:miter/>
          </a:ln>
        </p:spPr>
      </p:pic>
      <p:pic>
        <p:nvPicPr>
          <p:cNvPr id="29" name="Picture 28"/>
          <p:cNvPicPr/>
          <p:nvPr/>
        </p:nvPicPr>
        <p:blipFill>
          <a:blip r:embed="rId2"/>
          <a:stretch/>
        </p:blipFill>
        <p:spPr>
          <a:xfrm>
            <a:off x="18325440" y="7133040"/>
            <a:ext cx="3655080" cy="2741040"/>
          </a:xfrm>
          <a:prstGeom prst="rect">
            <a:avLst/>
          </a:prstGeom>
          <a:noFill/>
          <a:ln w="9360">
            <a:solidFill>
              <a:srgbClr val="000000"/>
            </a:solidFill>
            <a:miter/>
          </a:ln>
        </p:spPr>
      </p:pic>
      <p:pic>
        <p:nvPicPr>
          <p:cNvPr id="30" name="Picture 29"/>
          <p:cNvPicPr/>
          <p:nvPr/>
        </p:nvPicPr>
        <p:blipFill>
          <a:blip r:embed="rId2"/>
          <a:stretch/>
        </p:blipFill>
        <p:spPr>
          <a:xfrm>
            <a:off x="18325440" y="7133040"/>
            <a:ext cx="3655080" cy="2741040"/>
          </a:xfrm>
          <a:prstGeom prst="rect">
            <a:avLst/>
          </a:prstGeom>
          <a:noFill/>
          <a:ln w="9360">
            <a:solidFill>
              <a:srgbClr val="000000"/>
            </a:solidFill>
            <a:miter/>
          </a:ln>
        </p:spPr>
      </p:pic>
      <p:pic>
        <p:nvPicPr>
          <p:cNvPr id="31" name="Picture 30"/>
          <p:cNvPicPr/>
          <p:nvPr/>
        </p:nvPicPr>
        <p:blipFill>
          <a:blip r:embed="rId2"/>
          <a:stretch/>
        </p:blipFill>
        <p:spPr>
          <a:xfrm>
            <a:off x="18325440" y="7133040"/>
            <a:ext cx="3655080" cy="2741040"/>
          </a:xfrm>
          <a:prstGeom prst="rect">
            <a:avLst/>
          </a:prstGeom>
          <a:noFill/>
          <a:ln w="9360">
            <a:solidFill>
              <a:srgbClr val="000000"/>
            </a:solidFill>
            <a:miter/>
          </a:ln>
        </p:spPr>
      </p:pic>
      <p:pic>
        <p:nvPicPr>
          <p:cNvPr id="32" name="Picture 31"/>
          <p:cNvPicPr/>
          <p:nvPr/>
        </p:nvPicPr>
        <p:blipFill>
          <a:blip r:embed="rId2"/>
          <a:stretch/>
        </p:blipFill>
        <p:spPr>
          <a:xfrm>
            <a:off x="18325440" y="7133040"/>
            <a:ext cx="3655080" cy="2741040"/>
          </a:xfrm>
          <a:prstGeom prst="rect">
            <a:avLst/>
          </a:prstGeom>
          <a:noFill/>
          <a:ln w="9360">
            <a:solidFill>
              <a:srgbClr val="000000"/>
            </a:solidFill>
            <a:miter/>
          </a:ln>
        </p:spPr>
      </p:pic>
      <p:pic>
        <p:nvPicPr>
          <p:cNvPr id="33" name="Picture 32"/>
          <p:cNvPicPr/>
          <p:nvPr/>
        </p:nvPicPr>
        <p:blipFill>
          <a:blip r:embed="rId2"/>
          <a:stretch/>
        </p:blipFill>
        <p:spPr>
          <a:xfrm>
            <a:off x="156600" y="1709280"/>
            <a:ext cx="3655080" cy="2741040"/>
          </a:xfrm>
          <a:prstGeom prst="rect">
            <a:avLst/>
          </a:prstGeom>
          <a:noFill/>
          <a:ln w="9360">
            <a:solidFill>
              <a:srgbClr val="000000"/>
            </a:solidFill>
            <a:miter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83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1"/>
          <p:cNvPicPr/>
          <p:nvPr/>
        </p:nvPicPr>
        <p:blipFill>
          <a:blip r:embed="rId2"/>
          <a:stretch/>
        </p:blipFill>
        <p:spPr>
          <a:xfrm>
            <a:off x="1546200" y="1371240"/>
            <a:ext cx="5484600" cy="4114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5" name="CustomShape 3"/>
          <p:cNvSpPr/>
          <p:nvPr/>
        </p:nvSpPr>
        <p:spPr>
          <a:xfrm>
            <a:off x="2049120" y="131040"/>
            <a:ext cx="4805280" cy="993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Delivery of the EEMC</a:t>
            </a:r>
            <a:endParaRPr lang="en-US" sz="3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DejaVu Sans"/>
              </a:rPr>
              <a:t>Bill   Ralph     Me</a:t>
            </a:r>
            <a:endParaRPr lang="en-US" sz="3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36" name="Line 7"/>
          <p:cNvSpPr/>
          <p:nvPr/>
        </p:nvSpPr>
        <p:spPr>
          <a:xfrm flipH="1">
            <a:off x="3884760" y="1086120"/>
            <a:ext cx="914040" cy="1199520"/>
          </a:xfrm>
          <a:prstGeom prst="line">
            <a:avLst/>
          </a:prstGeom>
          <a:ln w="36720">
            <a:solidFill>
              <a:srgbClr val="FF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37" name="Line 8"/>
          <p:cNvSpPr/>
          <p:nvPr/>
        </p:nvSpPr>
        <p:spPr>
          <a:xfrm>
            <a:off x="3427560" y="1086120"/>
            <a:ext cx="360" cy="1199520"/>
          </a:xfrm>
          <a:prstGeom prst="line">
            <a:avLst/>
          </a:prstGeom>
          <a:ln w="36720">
            <a:solidFill>
              <a:srgbClr val="FF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38" name="Line 9"/>
          <p:cNvSpPr/>
          <p:nvPr/>
        </p:nvSpPr>
        <p:spPr>
          <a:xfrm>
            <a:off x="2513520" y="1086120"/>
            <a:ext cx="457200" cy="1199520"/>
          </a:xfrm>
          <a:prstGeom prst="line">
            <a:avLst/>
          </a:prstGeom>
          <a:ln w="36720">
            <a:solidFill>
              <a:srgbClr val="FF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en-US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83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/>
          <p:nvPr/>
        </p:nvPicPr>
        <p:blipFill>
          <a:blip r:embed="rId2"/>
          <a:stretch/>
        </p:blipFill>
        <p:spPr>
          <a:xfrm>
            <a:off x="457200" y="384120"/>
            <a:ext cx="6400800" cy="48736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0" name="TextBox 39"/>
          <p:cNvSpPr txBox="1"/>
          <p:nvPr/>
        </p:nvSpPr>
        <p:spPr>
          <a:xfrm>
            <a:off x="7067520" y="1799280"/>
            <a:ext cx="3050280" cy="27727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n-US" sz="2800" b="0" u="none" strike="noStrike">
                <a:solidFill>
                  <a:srgbClr val="FFFFFF"/>
                </a:solidFill>
                <a:effectLst/>
                <a:uFillTx/>
                <a:latin typeface="Arial"/>
              </a:rPr>
              <a:t>Mounting lower half of EEMC.  Ralph says to John “You are off by 0.2 degrees from vertical”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9F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/>
          <p:nvPr/>
        </p:nvPicPr>
        <p:blipFill>
          <a:blip r:embed="rId2"/>
          <a:stretch/>
        </p:blipFill>
        <p:spPr>
          <a:xfrm>
            <a:off x="1144080" y="780120"/>
            <a:ext cx="3429000" cy="4572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2" name="TextBox 41"/>
          <p:cNvSpPr txBox="1"/>
          <p:nvPr/>
        </p:nvSpPr>
        <p:spPr>
          <a:xfrm>
            <a:off x="5486400" y="1143000"/>
            <a:ext cx="3886200" cy="2971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Installing the upper half of the EEMC.</a:t>
            </a:r>
          </a:p>
          <a:p>
            <a:endParaRPr lang="en-US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Tony Krupien and Bob Soja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9F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503640" y="75600"/>
            <a:ext cx="4525560" cy="124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>
              <a:buNone/>
            </a:pPr>
            <a:r>
              <a:rPr lang="en-US" sz="4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EEMC fully installed</a:t>
            </a:r>
          </a:p>
        </p:txBody>
      </p:sp>
      <p:sp>
        <p:nvSpPr>
          <p:cNvPr id="44" name="PlaceHolder 2"/>
          <p:cNvSpPr>
            <a:spLocks noGrp="1"/>
          </p:cNvSpPr>
          <p:nvPr>
            <p:ph/>
          </p:nvPr>
        </p:nvSpPr>
        <p:spPr>
          <a:xfrm>
            <a:off x="303840" y="1828800"/>
            <a:ext cx="3353760" cy="3287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Will Jacobs in the shadows</a:t>
            </a:r>
          </a:p>
        </p:txBody>
      </p:sp>
      <p:pic>
        <p:nvPicPr>
          <p:cNvPr id="45" name="Picture 44"/>
          <p:cNvPicPr/>
          <p:nvPr/>
        </p:nvPicPr>
        <p:blipFill>
          <a:blip r:embed="rId2"/>
          <a:srcRect l="7500" t="1875" r="5000" b="11250"/>
          <a:stretch/>
        </p:blipFill>
        <p:spPr>
          <a:xfrm>
            <a:off x="5192280" y="228240"/>
            <a:ext cx="3948480" cy="52635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6" name="Straight Connector 45"/>
          <p:cNvSpPr/>
          <p:nvPr/>
        </p:nvSpPr>
        <p:spPr>
          <a:xfrm>
            <a:off x="3429000" y="2286000"/>
            <a:ext cx="1600200" cy="1600200"/>
          </a:xfrm>
          <a:prstGeom prst="line">
            <a:avLst/>
          </a:prstGeom>
          <a:ln w="3672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716</TotalTime>
  <Application>Microsoft Office PowerPoint</Application>
  <PresentationFormat>Custom</PresentationFormat>
  <Slides>13</Slides>
  <Notes>0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Office</vt:lpstr>
      <vt:lpstr>Office Theme</vt:lpstr>
      <vt:lpstr>Remembrances of STAR</vt:lpstr>
      <vt:lpstr>Indiana University Group</vt:lpstr>
      <vt:lpstr>Tim, Ralph and Bill in the Wide Angle Hall</vt:lpstr>
      <vt:lpstr>Au on Au Event at CM Energy ~ 130 GeV*A</vt:lpstr>
      <vt:lpstr>Test fitting SMD at IUCF</vt:lpstr>
      <vt:lpstr>PowerPoint Presentation</vt:lpstr>
      <vt:lpstr>PowerPoint Presentation</vt:lpstr>
      <vt:lpstr>PowerPoint Presentation</vt:lpstr>
      <vt:lpstr>EEMC fully installed</vt:lpstr>
      <vt:lpstr>EEMC </vt:lpstr>
      <vt:lpstr>STAR Control Room Gary Epply Zhangbu Dick Majka Steve Trentalange</vt:lpstr>
      <vt:lpstr>Will Beginning to End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dc:description/>
  <cp:lastModifiedBy/>
  <cp:revision>10</cp:revision>
  <dcterms:created xsi:type="dcterms:W3CDTF">2025-12-15T16:20:35Z</dcterms:created>
  <dcterms:modified xsi:type="dcterms:W3CDTF">2025-12-18T14:52:12Z</dcterms:modified>
  <dc:language>en-US</dc:language>
</cp:coreProperties>
</file>