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7" r:id="rId2"/>
    <p:sldId id="304" r:id="rId3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1"/>
    <p:restoredTop sz="94640"/>
  </p:normalViewPr>
  <p:slideViewPr>
    <p:cSldViewPr snapToGrid="0">
      <p:cViewPr varScale="1">
        <p:scale>
          <a:sx n="94" d="100"/>
          <a:sy n="94" d="100"/>
        </p:scale>
        <p:origin x="21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14:43:57.798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53,'73'0,"9"3,9 1,-42-2,2 0,1-1,-1 1,34-2,-9 0,-8 0,-10 0,9 0,-14 0,-1 0,2 0,3-2,2-3,1-2,0-3,-3 1,-3-2,-5 4,-7 3,-5 2,-7 2,-2 0,-1-2,1-1,2 1,-2 0,-2 2,-2 0,0 0,2 0,0 0,3 0,-1 0,0 0,-1 0,-2 0,2 0,-4 0,0 0,-3 0,1 0,2 0,1 0,3 0,-1 0,0 0,-3 2,-2 2,-2 1,-1 1,0-2,0 1,0 1,5-1,5 2,2-1,0 2,-6-2,-6 1,-7-2,-2-1,-1 1,4 0,-2-1,1 1,-1-2,-1 1,7 0,0 1,2 2,0-1,0-1,-1 0,-2-1,-2 0,1 0,5 2,6-2,3 2,-1-2,-6-1,-2 1,-4-1,1 1,-1 0,-1-1,-1-1,-3 0,1 0,-2 2,5 0,2-1,4-1,7-2,1 0,-1 0,-5 0,-8 0,-1 0,-3 0,5 0,-5 0,4 0,-4 0,-1 0,2 0,2 0,1 0,1 0,0 0,2 0,0 0,-2 0,-7 0,-3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14:45:18.139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58,'45'-7,"13"3,4 4,18 0,5 0,-12 0,1 0,-2 0,7 0,13 0,-5 2,-6 2,-8-1,-5 0,-1-3,4 0,-1 0,0 0,-2 0,-2-3,-1-1,-6-2,-5-1,-9 2,-9-1,-9 1,-6 1,-7 2,-3 2,-2 0,4-3,-4 2,2-2,0 3,-2-1,5 0,-2-1,-1-1,0 1,0 2,2 0,0 0,1 0,-1 0,-1 0,3 0,0 0,0 0,-2 0,-2 0,-1 0,0 0,3 0,-4 0,2 0,3 0,-2 0,7 0,-4 0,2 0,-2 0,-2 0,-2 0,0 0,1 0,-1 0,0 0,3 0,-1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14:45:24.270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1,'33'0,"7"0,-11 0,13 0,2 0,-9 0,5 0,-2 0,4 0,10 0,-5 0,0 0,-1 0,-5 0,3 0,0 0,2 0,-2 0,-5 0,-6 0,-5 0,-6 0,-2 0,-2 0,-1 0,2 0,3 0,6 0,2 0,1 0,-1 0,-3 0,-1 0,-3 0,-2 0,-1 0,-2 0,0 0,0 0,-1 0,1 0,3 0,4 0,1 0,2 0,-3 0,-4 0,-1 0,-3 0,0 0,2 0,1 2,1 0,-1 3,-2-1,-1 0,1 1,-1 0,-1-1,-2 0,-1-1,0-1,-2 0,0-1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14:58:55.504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1,'33'0,"7"0,-11 0,13 0,2 0,-9 0,5 0,-2 0,4 0,10 0,-5 0,0 0,-1 0,-5 0,3 0,0 0,2 0,-2 0,-5 0,-6 0,-5 0,-6 0,-2 0,-2 0,-1 0,2 0,3 0,6 0,2 0,1 0,-1 0,-3 0,-1 0,-3 0,-2 0,-1 0,-2 0,0 0,0 0,-1 0,1 0,3 0,4 0,1 0,2 0,-3 0,-4 0,-1 0,-3 0,0 0,2 0,1 2,1 0,-1 3,-2-1,-1 0,1 1,-1 0,-1-1,-2 0,-1-1,0-1,-2 0,0-1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15:16:15.267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1 185,'76'0,"4"0,9-3,-39 2,1-1,5-3,-1 0,42-5,1 3,-5 1,-3 5,7 0,-17 1,-9 0,-10 0,-9 0,-2 0,-3 0,-1 0,-3 0,-6 0,-4 0,-3 0,-3 0,-1 0,1-2,1-3,5-2,0-2,-3 2,-1 0,-5 2,-3 1,0 0,0 1,4-1,5 0,6 1,1-1,0 1,-1 1,-3 1,-2 1,0 0,-2 0,1-2,-2-1,2 1,-4-1,-3 1,-2-2,-3-1,0 0,-2 1,-1 1,-2 0,0-2,3 0,-1-1,1 1,-2 3,-3 0,0 0,3 0,0 0,-1 0,0 1,-2 1,2 0,3 0,0 0,0 0,-1 0,-1 0,-2 0,0 0,2 0,2 0,-1 0,-1 0,-3 0,-1 0,0 0,4 0,0 0,6 0,1 0,-3 2,-4-1,-5 1,0 0,3-2,-1 1,0-1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14:44:13.399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1 143,'76'0,"11"0,-35 0,2 0,2 1,0 1,3 0,-2 0,40 2,0-1,-2-3,1 0,-40 0,2 0,-5 0,1 0,-2 0,-1 0,45 0,-10 0,-12 0,-11 0,-12 0,-12 0,-7 0,-4 0,0 0,-1 0,-2 0,-3 0,-4 0,0 0,3 0,3-2,7-4,5-2,5-3,6 3,3 4,5 2,-1 2,-3 0,-5 0,-3 0,-2 0,-1 0,-1 0,1 0,0 0,-6 0,-4 0,-3 0,2 0,0 0,1 0,-3 0,-6 0,-5 0,-4 0,-1 0,2 0,5-3,5 0,4-2,4 0,0-1,1-1,2 1,0 2,0 0,-4 1,-1 1,-3-1,-4 2,-1 1,-3 0,0 0,-3 0,1 0,-3 0,0 0,2 0,1 0,2 0,0 0,0 0,0 0,0 0,0 0,-1 0,-2 0,0 0,1 0,4 0,7 0,7 0,7 0,5 0,4-1,1-1,1-4,-1-1,-3-3,-1 2,-6 0,-4 0,-7 2,-6 1,-4 3,-5 1,-6 1,-5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14:44:21.348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44,'61'0,"-1"0,-3 0,-5 2,-7 1,-9 0,-5 2,-3-2,3 0,6-1,3-2,6 0,1 0,-3 0,-4 0,-7 0,-5 0,-2 0,-1 0,1 0,2 0,2 0,1 0,-1 0,-2 0,-4 0,-4 0,-2-2,0 0,0-1,2 1,2 1,1-2,1 1,-3 0,2 2,0 0,-3 0,-2 0,-7 0,-1 0,-1 0,3 0,5 0,5 0,8 0,4 0,0 0,-2 0,-1 0,-4 0,0 0,-3 0,-3 0,0 0,-4-1,-3-1,-3 0,0 0,-1 1,2 0,0 1,2-2,0-1,3-2,-2 1,-4 0,-3 1,6 0,-1 1,8 0,-3 0,-3-2,-4 1,-7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14:44:35.731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1 185,'76'0,"4"0,9-3,-39 2,1-1,5-3,-1 0,42-5,1 3,-5 1,-3 5,7 0,-17 1,-9 0,-10 0,-9 0,-2 0,-3 0,-1 0,-3 0,-6 0,-4 0,-3 0,-3 0,-1 0,1-2,1-3,5-2,0-2,-3 2,-1 0,-5 2,-3 1,0 0,0 1,4-1,5 0,6 1,1-1,0 1,-1 1,-3 1,-2 1,0 0,-2 0,1-2,-2-1,2 1,-4-1,-3 1,-2-2,-3-1,0 0,-2 1,-1 1,-2 0,0-2,3 0,-1-1,1 1,-2 3,-3 0,0 0,3 0,0 0,-1 0,0 1,-2 1,2 0,3 0,0 0,0 0,-1 0,-1 0,-2 0,0 0,2 0,2 0,-1 0,-1 0,-3 0,-1 0,0 0,4 0,0 0,6 0,1 0,-3 2,-4-1,-5 1,0 0,3-2,-1 1,0-1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14:44:45.132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1 180,'80'0,"8"0,3-7,-42 1,1-1,1-2,-1 0,31-10,-7 6,-10 4,-4 4,3-2,-9 2,0-1,1-2,6 0,4-2,6 0,0 2,-4-1,-9 1,-11 0,-9 3,-9 3,-2 0,-3 2,-1 0,-2 0,-5 0,-3 0,-3 0,3 0,-2 0,6 0,-9 0,-1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14:44:51.256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7,'50'0,"7"0,-4 0,9 0,5 2,-13 1,6 0,-2 0,1-2,10-1,-4 0,1 0,4 0,6 0,3 0,0 0,0 0,-1 0,-3 0,-4 0,-8 0,-9 0,-6 0,-5 0,-4 0,-4 0,-5-3,-5 0,-4 1,-1 0,-2 2,-2 0,-1 0,0 0,1-2,2 0,-2-1,-3 1,-2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14:44:57.696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8,'69'0,"0"0,-15 0,4 0,1 2,4 2,6-1,-11 0,-10-3,-7 0,-6 0,-6 0,-1 0,-4 0,0 0,5 0,5 0,5 0,3-3,-5 0,-7 1,-7-1,-8 3,-1 0,-2 0,1 0,0 0,-1 0,0 0,-1 0,3 0,-1 0,1 0,-1 0,0 0,0 0,0 0,3 0,3 0,2-2,3 0,0-1,-3 2,-5 1,-5 0,-1 0,0 0,1 0,0 0,0 1,0 2,2 1,1 1,1 0,-6-1,-2-2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14:45:01.307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71,'46'0,"7"0,2 0,7 0,0 0,-5 0,3 0,8 0,2 0,12 0,-4 0,-6-3,-5 0,-5-3,-6 1,-3 2,-3 1,1 0,-2-1,-1 0,-8-1,-9 1,-9 0,-9 2,-3 1,-1 0,1 0,2 0,3 0,1-2,5-1,6-2,7 1,9 1,4-2,0 2,-5 0,-9 1,-7 2,-8 0,-5 0,-2 0,-2 0,4 0,-3 0,6 0,-1 0,1 0,-1 1,-3 0,-4 4,-1 2,0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8T14:45:05.884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0,'67'0,"2"0,3 0,0 0,2 0,-7 0,9 0,15 0,4 0,5 0,-17 0,-17 0,-9 0,2 0,3 0,2 0,-2 0,-4 0,-13 0,-8 0,-9 0,-6 0,-3 0,-3 0,-3 0,-2 0,1 0,1 0,3 0,2 0,-1 0,1 0,1 0,2 0,3 0,0 0,-1 0,-2 0,-3 0,0 0,-3 0,-3 0,-3 0,4 3,-2 0,5 2,-4-2,1 1,0-1,0 1,3 1,0-1,2 2,0-1,3 0,3-4,3 0,1 1,-2 0,-2 1,-7-2,-7-2,-5-1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CB99-ADFE-6B40-8379-6B195B2CB2C4}" type="datetimeFigureOut">
              <a:rPr lang="en-CH" smtClean="0"/>
              <a:t>18.12.2025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2E3A9-56BA-DF4A-AE11-7ACEA48B1C0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8433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43C96-9CB7-083A-EC80-4C0A0680D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744687-C04C-8873-3D9C-1AC3146D3A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504D6-5E86-ECB4-3879-F1CB297FD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8A-44D3-E549-AC4A-1A089D5B5EA1}" type="datetimeFigureOut">
              <a:rPr lang="en-CH" smtClean="0"/>
              <a:t>18.12.2025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E90E5-E626-6FB7-9F31-85B90DD14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275D6-5EDA-80E0-6011-84CA5AACB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CB6D-1F86-064F-9DE4-2823F76DE3D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3869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3B51-4D66-33B4-4B2D-ED0A637A6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C965B3-18AB-A6FE-A495-92B72CCDD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1104D-B4FC-FE58-FAC4-78045997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8A-44D3-E549-AC4A-1A089D5B5EA1}" type="datetimeFigureOut">
              <a:rPr lang="en-CH" smtClean="0"/>
              <a:t>18.12.2025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2B3FC-1893-BE09-409F-F05ACA257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307A9-906B-D5C7-07ED-CBB6231E3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CB6D-1F86-064F-9DE4-2823F76DE3D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22390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7EBC9-0DA7-1CE6-4198-0511D58EDC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5AB22E-F259-938F-71EC-AFE38C259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F0D07-D889-3ADC-64E6-99198287B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8A-44D3-E549-AC4A-1A089D5B5EA1}" type="datetimeFigureOut">
              <a:rPr lang="en-CH" smtClean="0"/>
              <a:t>18.12.2025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F44A-4694-0A19-A07A-5CAE98DB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E5A69-C88D-E962-96E3-4D1924C1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CB6D-1F86-064F-9DE4-2823F76DE3D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14282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C2080-E638-B6F8-E44A-EA5515E19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D23D5-A02B-188D-9323-3E2370D53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82294-814D-E942-44F1-9CA25643B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8A-44D3-E549-AC4A-1A089D5B5EA1}" type="datetimeFigureOut">
              <a:rPr lang="en-CH" smtClean="0"/>
              <a:t>18.12.2025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50BE3-57CC-4454-9F41-90F4AC4F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E8995-47E2-89DA-AADD-F1F28A63B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CB6D-1F86-064F-9DE4-2823F76DE3D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4061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057EA-167A-F245-E704-C49132E4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53B3C-F684-D299-FE2C-8DA3D5353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52B3-4878-D9C0-3830-5C18E7DFD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8A-44D3-E549-AC4A-1A089D5B5EA1}" type="datetimeFigureOut">
              <a:rPr lang="en-CH" smtClean="0"/>
              <a:t>18.12.2025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C0F1F-862B-0C2C-6459-C93D3EA4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E5422-A8D5-5D26-5BCC-625F4D49F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CB6D-1F86-064F-9DE4-2823F76DE3D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16082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CEFC9-B3F3-CB7F-15BA-A021EF261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EC0E6-CA92-B192-858F-A2D784CB7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AC310-D337-2778-2EAD-B4E10B058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28A43-89AF-1CE3-C846-D14BB5050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8A-44D3-E549-AC4A-1A089D5B5EA1}" type="datetimeFigureOut">
              <a:rPr lang="en-CH" smtClean="0"/>
              <a:t>18.12.2025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58FAA-89D5-E37F-C877-A807905D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454A9-34B1-441E-C2F8-79E8CCEB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CB6D-1F86-064F-9DE4-2823F76DE3D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3710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36B08-0368-D4F9-86E6-D658FA4E0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1C56B-B82C-252B-5A73-8354F6BF1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9C562-5791-820A-4266-4CD352C61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3AFDE1-E55F-2A0A-0827-B38677185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1BB68C-AB66-7970-0C73-176E49175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546C41-89A0-3BD0-7924-1ACEB9B00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8A-44D3-E549-AC4A-1A089D5B5EA1}" type="datetimeFigureOut">
              <a:rPr lang="en-CH" smtClean="0"/>
              <a:t>18.12.2025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F163C7-7BF4-BE70-6747-AF270C6F1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CDC15B-282C-4960-D648-327DCCCC9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CB6D-1F86-064F-9DE4-2823F76DE3D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49818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063EF-6C65-DDB7-25B0-FCB6A709B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DE151-44AB-30B6-E386-79187FEC9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8A-44D3-E549-AC4A-1A089D5B5EA1}" type="datetimeFigureOut">
              <a:rPr lang="en-CH" smtClean="0"/>
              <a:t>18.12.2025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CF447F-D501-11DB-F393-93A563C69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43CB5-03DC-E016-6E5F-BFBD516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CB6D-1F86-064F-9DE4-2823F76DE3D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9466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10257-B369-FF85-81CE-A26A881EC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8A-44D3-E549-AC4A-1A089D5B5EA1}" type="datetimeFigureOut">
              <a:rPr lang="en-CH" smtClean="0"/>
              <a:t>18.12.2025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D43FF3-F635-FD25-3BEA-B2D718895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61A67-1497-F68D-6E66-6A779C5AB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CB6D-1F86-064F-9DE4-2823F76DE3D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91872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3E302-9266-EE16-1A58-EA8B2E9B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10742-1744-7F05-7521-40E919CA7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31003-9D21-0724-6746-D3296CA96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9C955-41EE-DA76-F28D-47AACF189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8A-44D3-E549-AC4A-1A089D5B5EA1}" type="datetimeFigureOut">
              <a:rPr lang="en-CH" smtClean="0"/>
              <a:t>18.12.2025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C1C7A-E77E-3078-0810-AA01CD015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00407-27EF-8C85-8A34-EF6818BD9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CB6D-1F86-064F-9DE4-2823F76DE3D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68259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10A5F-FE91-359B-A456-C50BBA08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E2E17B-47B5-6B28-BC89-096272A75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F654B-E5B1-FFCF-E306-BA644EB4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47B33-BDF9-82D7-2A29-D7CAA0B74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8A-44D3-E549-AC4A-1A089D5B5EA1}" type="datetimeFigureOut">
              <a:rPr lang="en-CH" smtClean="0"/>
              <a:t>18.12.2025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CE3BD2-94CA-0863-0AB8-EBDC3364C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76B1-A6B4-B416-B724-491C76A52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CB6D-1F86-064F-9DE4-2823F76DE3D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30434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11FD4C-ADAD-EAFF-166E-D84DAC371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B5863-ADE9-E44C-B0EF-85021B1D4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1FC66-CFB4-A42E-21E2-F168C805D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BB758A-44D3-E549-AC4A-1A089D5B5EA1}" type="datetimeFigureOut">
              <a:rPr lang="en-CH" smtClean="0"/>
              <a:t>18.12.2025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7F43F-03F4-B499-9594-FB4F898D1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3D5E8-7051-DCFE-D6C8-8EEEDCAA8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26CB6D-1F86-064F-9DE4-2823F76DE3D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3174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customXml" Target="../ink/ink4.xml"/><Relationship Id="rId26" Type="http://schemas.openxmlformats.org/officeDocument/2006/relationships/customXml" Target="../ink/ink8.xml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34" Type="http://schemas.openxmlformats.org/officeDocument/2006/relationships/customXml" Target="../ink/ink12.xml"/><Relationship Id="rId7" Type="http://schemas.openxmlformats.org/officeDocument/2006/relationships/image" Target="../media/image6.png"/><Relationship Id="rId12" Type="http://schemas.openxmlformats.org/officeDocument/2006/relationships/customXml" Target="../ink/ink1.xml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33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customXml" Target="../ink/ink3.xml"/><Relationship Id="rId20" Type="http://schemas.openxmlformats.org/officeDocument/2006/relationships/customXml" Target="../ink/ink5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customXml" Target="../ink/ink7.xml"/><Relationship Id="rId32" Type="http://schemas.openxmlformats.org/officeDocument/2006/relationships/customXml" Target="../ink/ink11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openxmlformats.org/officeDocument/2006/relationships/customXml" Target="../ink/ink9.xml"/><Relationship Id="rId36" Type="http://schemas.openxmlformats.org/officeDocument/2006/relationships/customXml" Target="../ink/ink13.xml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customXml" Target="../ink/ink2.xml"/><Relationship Id="rId22" Type="http://schemas.openxmlformats.org/officeDocument/2006/relationships/customXml" Target="../ink/ink6.xml"/><Relationship Id="rId27" Type="http://schemas.openxmlformats.org/officeDocument/2006/relationships/image" Target="../media/image18.png"/><Relationship Id="rId30" Type="http://schemas.openxmlformats.org/officeDocument/2006/relationships/customXml" Target="../ink/ink10.xml"/><Relationship Id="rId35" Type="http://schemas.openxmlformats.org/officeDocument/2006/relationships/image" Target="../media/image210.png"/><Relationship Id="rId8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B1C2AF-1D57-FF6C-EB03-4BE4548A82AE}"/>
              </a:ext>
            </a:extLst>
          </p:cNvPr>
          <p:cNvSpPr txBox="1"/>
          <p:nvPr/>
        </p:nvSpPr>
        <p:spPr>
          <a:xfrm>
            <a:off x="179967" y="-13289"/>
            <a:ext cx="4867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b="1" dirty="0">
                <a:solidFill>
                  <a:srgbClr val="FF0000"/>
                </a:solidFill>
              </a:rPr>
              <a:t>STAR Photon Multiplicity Detector (PMD)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43FB12-A55D-208A-4FA0-B195F6F541F3}"/>
              </a:ext>
            </a:extLst>
          </p:cNvPr>
          <p:cNvGrpSpPr/>
          <p:nvPr/>
        </p:nvGrpSpPr>
        <p:grpSpPr>
          <a:xfrm>
            <a:off x="88846" y="355865"/>
            <a:ext cx="5658627" cy="1966366"/>
            <a:chOff x="0" y="413402"/>
            <a:chExt cx="5658627" cy="19663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CE1C1A-E304-62BF-F014-074A3CC49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2013" b="21888"/>
            <a:stretch>
              <a:fillRect/>
            </a:stretch>
          </p:blipFill>
          <p:spPr>
            <a:xfrm>
              <a:off x="0" y="672353"/>
              <a:ext cx="5658627" cy="1707415"/>
            </a:xfrm>
            <a:prstGeom prst="rect">
              <a:avLst/>
            </a:prstGeom>
            <a:ln w="25400">
              <a:solidFill>
                <a:srgbClr val="C00000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96C385-01DA-CDB2-5425-AB6CCD261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22" y="413402"/>
              <a:ext cx="4648200" cy="381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68105F5-B459-F27C-7B41-31F18FDFDC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64" b="36967"/>
          <a:stretch>
            <a:fillRect/>
          </a:stretch>
        </p:blipFill>
        <p:spPr>
          <a:xfrm>
            <a:off x="8848258" y="57973"/>
            <a:ext cx="3277729" cy="3270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437E5A-CB73-43E8-D3D0-7505447C3797}"/>
              </a:ext>
            </a:extLst>
          </p:cNvPr>
          <p:cNvSpPr txBox="1"/>
          <p:nvPr/>
        </p:nvSpPr>
        <p:spPr>
          <a:xfrm>
            <a:off x="9843247" y="44375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11B165-ECF9-A115-2B31-627F665D9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726" y="3404735"/>
            <a:ext cx="2716264" cy="1682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595285-170C-8E6E-D8C0-CDA20C9AA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280" y="4953738"/>
            <a:ext cx="2542598" cy="16824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26AB48-4719-0DB3-8DA8-1EDA0D215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5532" y="3625225"/>
            <a:ext cx="2663831" cy="252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2FC541-73B7-2D84-328D-E1D354669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2652" y="5196634"/>
            <a:ext cx="1749567" cy="16880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82CDA14-B08B-2A99-8229-80F603E3988C}"/>
              </a:ext>
            </a:extLst>
          </p:cNvPr>
          <p:cNvSpPr txBox="1"/>
          <p:nvPr/>
        </p:nvSpPr>
        <p:spPr>
          <a:xfrm>
            <a:off x="9413986" y="6196334"/>
            <a:ext cx="255198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H" sz="1400" dirty="0"/>
              <a:t>Charged-to-neutral correlation</a:t>
            </a:r>
          </a:p>
        </p:txBody>
      </p:sp>
      <p:pic>
        <p:nvPicPr>
          <p:cNvPr id="22" name="Picture 6" descr="tapan1">
            <a:extLst>
              <a:ext uri="{FF2B5EF4-FFF2-40B4-BE49-F238E27FC236}">
                <a16:creationId xmlns:a16="http://schemas.microsoft.com/office/drawing/2014/main" id="{DDC4B60D-879A-97EB-7EA4-3DBFE58FD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714" y="1289790"/>
            <a:ext cx="2782828" cy="192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unitmodule">
            <a:extLst>
              <a:ext uri="{FF2B5EF4-FFF2-40B4-BE49-F238E27FC236}">
                <a16:creationId xmlns:a16="http://schemas.microsoft.com/office/drawing/2014/main" id="{43E47ED8-AC8E-5D5E-B138-9AC9D0F99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596" y="54981"/>
            <a:ext cx="2161759" cy="116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1741C85-FD7B-B696-E928-EF2FF39A8DFD}"/>
              </a:ext>
            </a:extLst>
          </p:cNvPr>
          <p:cNvSpPr txBox="1"/>
          <p:nvPr/>
        </p:nvSpPr>
        <p:spPr>
          <a:xfrm>
            <a:off x="2091393" y="2938876"/>
            <a:ext cx="1730537" cy="138499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IOP, Bhubaneshwar</a:t>
            </a:r>
          </a:p>
          <a:p>
            <a:r>
              <a:rPr lang="en-US" sz="1200" dirty="0">
                <a:solidFill>
                  <a:srgbClr val="0432FF"/>
                </a:solidFill>
              </a:rPr>
              <a:t>Panjab University</a:t>
            </a:r>
          </a:p>
          <a:p>
            <a:r>
              <a:rPr lang="en-US" sz="1200" dirty="0">
                <a:solidFill>
                  <a:srgbClr val="0432FF"/>
                </a:solidFill>
              </a:rPr>
              <a:t>University of Rajasthan</a:t>
            </a:r>
          </a:p>
          <a:p>
            <a:r>
              <a:rPr lang="en-US" sz="1200" dirty="0">
                <a:solidFill>
                  <a:srgbClr val="0432FF"/>
                </a:solidFill>
              </a:rPr>
              <a:t>University of Jammu</a:t>
            </a:r>
          </a:p>
          <a:p>
            <a:r>
              <a:rPr lang="en-US" sz="1200" dirty="0">
                <a:solidFill>
                  <a:srgbClr val="0432FF"/>
                </a:solidFill>
              </a:rPr>
              <a:t>VECC, Kolkata</a:t>
            </a:r>
          </a:p>
          <a:p>
            <a:r>
              <a:rPr lang="en-US" sz="1200" dirty="0">
                <a:solidFill>
                  <a:srgbClr val="0432FF"/>
                </a:solidFill>
              </a:rPr>
              <a:t>IIT-Bombay, Mumbai</a:t>
            </a:r>
          </a:p>
          <a:p>
            <a:r>
              <a:rPr lang="en-US" sz="1200" dirty="0">
                <a:solidFill>
                  <a:srgbClr val="0432FF"/>
                </a:solidFill>
              </a:rPr>
              <a:t>NISER, Bhubaneshwar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AB63675-DF8F-7E66-9EFD-5F60DB676B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8338" y="4533668"/>
            <a:ext cx="2295157" cy="19352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F13800A-107B-3EC2-7276-14AF7287F429}"/>
              </a:ext>
            </a:extLst>
          </p:cNvPr>
          <p:cNvSpPr txBox="1"/>
          <p:nvPr/>
        </p:nvSpPr>
        <p:spPr>
          <a:xfrm>
            <a:off x="79403" y="2458837"/>
            <a:ext cx="15233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Monika Sharma</a:t>
            </a:r>
          </a:p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Sunil D</a:t>
            </a:r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o</a:t>
            </a:r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gra</a:t>
            </a:r>
          </a:p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Nihar Sahoo</a:t>
            </a:r>
          </a:p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Niraj Gupta</a:t>
            </a:r>
          </a:p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Pawan Netrakanti</a:t>
            </a:r>
          </a:p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Lokesh Kumar</a:t>
            </a:r>
          </a:p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Renu Bala</a:t>
            </a:r>
          </a:p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Arghya Chatterjee</a:t>
            </a:r>
          </a:p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Dronika Solanki</a:t>
            </a:r>
          </a:p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Bhanu Sharma</a:t>
            </a:r>
          </a:p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Sabita Das</a:t>
            </a:r>
          </a:p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Amol Sarkar</a:t>
            </a:r>
          </a:p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Basanta Nandi</a:t>
            </a:r>
          </a:p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Zubayer Ahmad</a:t>
            </a:r>
          </a:p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Arnab </a:t>
            </a:r>
          </a:p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Debasish Das</a:t>
            </a:r>
          </a:p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Arindam</a:t>
            </a:r>
          </a:p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Nasim</a:t>
            </a:r>
          </a:p>
          <a:p>
            <a:r>
              <a:rPr lang="en-CH" sz="1200" dirty="0">
                <a:solidFill>
                  <a:schemeClr val="accent5">
                    <a:lumMod val="75000"/>
                  </a:schemeClr>
                </a:solidFill>
              </a:rPr>
              <a:t>Rehan</a:t>
            </a:r>
          </a:p>
          <a:p>
            <a:r>
              <a:rPr lang="en-CH" sz="1200" b="1" dirty="0">
                <a:solidFill>
                  <a:schemeClr val="accent5">
                    <a:lumMod val="75000"/>
                  </a:schemeClr>
                </a:solidFill>
              </a:rPr>
              <a:t>Prithwish Tribedy</a:t>
            </a:r>
            <a:endParaRPr lang="en-CH" sz="1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CH" sz="1000" dirty="0">
                <a:solidFill>
                  <a:schemeClr val="accent5">
                    <a:lumMod val="75000"/>
                  </a:schemeClr>
                </a:solidFill>
              </a:rPr>
              <a:t>.. </a:t>
            </a:r>
            <a:r>
              <a:rPr lang="en-GB" sz="1000" dirty="0">
                <a:solidFill>
                  <a:schemeClr val="accent5">
                    <a:lumMod val="75000"/>
                  </a:schemeClr>
                </a:solidFill>
              </a:rPr>
              <a:t>and many more students and techs who did tests and operated the PMD.</a:t>
            </a:r>
            <a:endParaRPr lang="en-CH" sz="10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DEE9782-F149-87C2-62EB-20FCA75923CE}"/>
                  </a:ext>
                </a:extLst>
              </p14:cNvPr>
              <p14:cNvContentPartPr/>
              <p14:nvPr/>
            </p14:nvContentPartPr>
            <p14:xfrm>
              <a:off x="4229280" y="1213830"/>
              <a:ext cx="1168560" cy="759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DEE9782-F149-87C2-62EB-20FCA75923C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93280" y="1142190"/>
                <a:ext cx="124020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F9EAF44-E41C-D1AC-4BBA-5DE07025A99B}"/>
                  </a:ext>
                </a:extLst>
              </p14:cNvPr>
              <p14:cNvContentPartPr/>
              <p14:nvPr/>
            </p14:nvContentPartPr>
            <p14:xfrm>
              <a:off x="2918160" y="1400670"/>
              <a:ext cx="1485720" cy="56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F9EAF44-E41C-D1AC-4BBA-5DE07025A99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82520" y="1328670"/>
                <a:ext cx="155736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A61696F-19AF-859E-750E-8E54911DEBAE}"/>
                  </a:ext>
                </a:extLst>
              </p14:cNvPr>
              <p14:cNvContentPartPr/>
              <p14:nvPr/>
            </p14:nvContentPartPr>
            <p14:xfrm>
              <a:off x="4560120" y="1449630"/>
              <a:ext cx="668520" cy="23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A61696F-19AF-859E-750E-8E54911DEBA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24120" y="1377990"/>
                <a:ext cx="74016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58F190E-2F7E-04DF-8F29-1BC08AA28EB7}"/>
                  </a:ext>
                </a:extLst>
              </p14:cNvPr>
              <p14:cNvContentPartPr/>
              <p14:nvPr/>
            </p14:nvContentPartPr>
            <p14:xfrm>
              <a:off x="523440" y="1697040"/>
              <a:ext cx="1038240" cy="669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58F190E-2F7E-04DF-8F29-1BC08AA28EB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7440" y="1625040"/>
                <a:ext cx="110988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E871823-BF94-F78F-C1BD-A2FB1B5C2D9C}"/>
                  </a:ext>
                </a:extLst>
              </p14:cNvPr>
              <p14:cNvContentPartPr/>
              <p14:nvPr/>
            </p14:nvContentPartPr>
            <p14:xfrm>
              <a:off x="2910240" y="1728270"/>
              <a:ext cx="598320" cy="651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E871823-BF94-F78F-C1BD-A2FB1B5C2D9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74600" y="1656270"/>
                <a:ext cx="66996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CAAFCC9-2206-4B42-F6AE-511C57A5F307}"/>
                  </a:ext>
                </a:extLst>
              </p14:cNvPr>
              <p14:cNvContentPartPr/>
              <p14:nvPr/>
            </p14:nvContentPartPr>
            <p14:xfrm>
              <a:off x="3764880" y="1771110"/>
              <a:ext cx="663480" cy="72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CAAFCC9-2206-4B42-F6AE-511C57A5F30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28880" y="1699110"/>
                <a:ext cx="73512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7D8BB3D-AE53-F26F-F8D3-9EC4B0A4DCB0}"/>
                  </a:ext>
                </a:extLst>
              </p14:cNvPr>
              <p14:cNvContentPartPr/>
              <p14:nvPr/>
            </p14:nvContentPartPr>
            <p14:xfrm>
              <a:off x="1513800" y="1884150"/>
              <a:ext cx="515520" cy="9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7D8BB3D-AE53-F26F-F8D3-9EC4B0A4DCB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477800" y="1812150"/>
                <a:ext cx="58716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27A8D8A-2F6E-6CF1-0A0D-546066D4AF88}"/>
                  </a:ext>
                </a:extLst>
              </p14:cNvPr>
              <p14:cNvContentPartPr/>
              <p14:nvPr/>
            </p14:nvContentPartPr>
            <p14:xfrm>
              <a:off x="2228400" y="1903050"/>
              <a:ext cx="673200" cy="25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27A8D8A-2F6E-6CF1-0A0D-546066D4AF8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192400" y="1831050"/>
                <a:ext cx="74484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AD372D5-53D3-7C40-12B9-F072150E6811}"/>
                  </a:ext>
                </a:extLst>
              </p14:cNvPr>
              <p14:cNvContentPartPr/>
              <p14:nvPr/>
            </p14:nvContentPartPr>
            <p14:xfrm>
              <a:off x="4519440" y="1941390"/>
              <a:ext cx="765000" cy="219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AD372D5-53D3-7C40-12B9-F072150E681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483440" y="1869390"/>
                <a:ext cx="83664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07CA6C0-AFAD-3E36-C86F-543BD0AF40BE}"/>
                  </a:ext>
                </a:extLst>
              </p14:cNvPr>
              <p14:cNvContentPartPr/>
              <p14:nvPr/>
            </p14:nvContentPartPr>
            <p14:xfrm>
              <a:off x="2978640" y="2079630"/>
              <a:ext cx="817200" cy="21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07CA6C0-AFAD-3E36-C86F-543BD0AF40B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942640" y="2007990"/>
                <a:ext cx="88884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A3B94C6-7E3C-883C-768B-661B1901A64A}"/>
                  </a:ext>
                </a:extLst>
              </p14:cNvPr>
              <p14:cNvContentPartPr/>
              <p14:nvPr/>
            </p14:nvContentPartPr>
            <p14:xfrm>
              <a:off x="3673970" y="2388111"/>
              <a:ext cx="621720" cy="1584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A3B94C6-7E3C-883C-768B-661B1901A64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637949" y="2316111"/>
                <a:ext cx="693402" cy="159480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87325B9-83BB-FC1E-957E-52171097116C}"/>
              </a:ext>
            </a:extLst>
          </p:cNvPr>
          <p:cNvSpPr txBox="1"/>
          <p:nvPr/>
        </p:nvSpPr>
        <p:spPr>
          <a:xfrm>
            <a:off x="3966511" y="3080760"/>
            <a:ext cx="2161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Two sensitive planes - </a:t>
            </a:r>
          </a:p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Each -arrays of 41472 gas proportional counters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BE3E866-8700-0767-DF7C-32A0E63393C6}"/>
                  </a:ext>
                </a:extLst>
              </p14:cNvPr>
              <p14:cNvContentPartPr/>
              <p14:nvPr/>
            </p14:nvContentPartPr>
            <p14:xfrm>
              <a:off x="1956540" y="1422840"/>
              <a:ext cx="621720" cy="158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BE3E866-8700-0767-DF7C-32A0E63393C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20900" y="1351200"/>
                <a:ext cx="693360" cy="159480"/>
              </a:xfrm>
              <a:prstGeom prst="rect">
                <a:avLst/>
              </a:prstGeom>
            </p:spPr>
          </p:pic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0D22A279-0416-58CA-F059-38AA213496FA}"/>
              </a:ext>
            </a:extLst>
          </p:cNvPr>
          <p:cNvSpPr txBox="1"/>
          <p:nvPr/>
        </p:nvSpPr>
        <p:spPr>
          <a:xfrm>
            <a:off x="1874475" y="2549006"/>
            <a:ext cx="207152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FF0000"/>
                </a:solidFill>
              </a:rPr>
              <a:t>Efforts from India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A348350-C656-838C-CA05-4CC5DEE18B35}"/>
                  </a:ext>
                </a:extLst>
              </p14:cNvPr>
              <p14:cNvContentPartPr/>
              <p14:nvPr/>
            </p14:nvContentPartPr>
            <p14:xfrm>
              <a:off x="515820" y="1849440"/>
              <a:ext cx="1038240" cy="66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A348350-C656-838C-CA05-4CC5DEE18B3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9820" y="1777440"/>
                <a:ext cx="1109880" cy="2106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2E7EC4F-60E5-8EEF-4C6A-E5DAAB88790B}"/>
              </a:ext>
            </a:extLst>
          </p:cNvPr>
          <p:cNvSpPr txBox="1"/>
          <p:nvPr/>
        </p:nvSpPr>
        <p:spPr>
          <a:xfrm>
            <a:off x="5022851" y="304652"/>
            <a:ext cx="123379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CH" sz="1400" b="1" dirty="0">
                <a:solidFill>
                  <a:srgbClr val="FF0000"/>
                </a:solidFill>
              </a:rPr>
              <a:t>Bikash Sinha</a:t>
            </a:r>
          </a:p>
          <a:p>
            <a:pPr algn="ctr"/>
            <a:r>
              <a:rPr lang="en-CH" sz="1400" b="1" dirty="0">
                <a:solidFill>
                  <a:srgbClr val="FF0000"/>
                </a:solidFill>
              </a:rPr>
              <a:t>Y.P. Viyogi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CB950-7A6C-B55E-B503-C5B0100CFC2D}"/>
              </a:ext>
            </a:extLst>
          </p:cNvPr>
          <p:cNvSpPr txBox="1"/>
          <p:nvPr/>
        </p:nvSpPr>
        <p:spPr>
          <a:xfrm>
            <a:off x="9552430" y="6490710"/>
            <a:ext cx="2454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b="1" dirty="0">
                <a:solidFill>
                  <a:srgbClr val="FF0000"/>
                </a:solidFill>
              </a:rPr>
              <a:t>Disoriented chiral condensates?</a:t>
            </a:r>
          </a:p>
        </p:txBody>
      </p:sp>
    </p:spTree>
    <p:extLst>
      <p:ext uri="{BB962C8B-B14F-4D97-AF65-F5344CB8AC3E}">
        <p14:creationId xmlns:p14="http://schemas.microsoft.com/office/powerpoint/2010/main" val="3708418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C:\STAR\PMD\Photo\Mvc-005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1" y="3819332"/>
            <a:ext cx="3733080" cy="279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STAR\PMD\Photo\Mvc-012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206" y="3819328"/>
            <a:ext cx="3733081" cy="279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602F25C-1523-8A0F-76FA-4AB823820B45}"/>
              </a:ext>
            </a:extLst>
          </p:cNvPr>
          <p:cNvGrpSpPr/>
          <p:nvPr/>
        </p:nvGrpSpPr>
        <p:grpSpPr>
          <a:xfrm>
            <a:off x="4128206" y="238858"/>
            <a:ext cx="5433938" cy="3427461"/>
            <a:chOff x="7162565" y="1173708"/>
            <a:chExt cx="4478150" cy="2692653"/>
          </a:xfrm>
        </p:grpSpPr>
        <p:pic>
          <p:nvPicPr>
            <p:cNvPr id="6" name="Picture 5" descr="PMD1">
              <a:extLst>
                <a:ext uri="{FF2B5EF4-FFF2-40B4-BE49-F238E27FC236}">
                  <a16:creationId xmlns:a16="http://schemas.microsoft.com/office/drawing/2014/main" id="{2EF5FC5C-1FBF-1AD5-4BC4-A808F1B7B5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51"/>
            <a:stretch>
              <a:fillRect/>
            </a:stretch>
          </p:blipFill>
          <p:spPr bwMode="auto">
            <a:xfrm>
              <a:off x="7162565" y="1173708"/>
              <a:ext cx="4478150" cy="2692653"/>
            </a:xfrm>
            <a:prstGeom prst="rect">
              <a:avLst/>
            </a:prstGeom>
            <a:noFill/>
            <a:ln w="635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1B3AC2-D33C-A8E8-994A-E7CA39E44F57}"/>
                </a:ext>
              </a:extLst>
            </p:cNvPr>
            <p:cNvSpPr txBox="1"/>
            <p:nvPr/>
          </p:nvSpPr>
          <p:spPr>
            <a:xfrm>
              <a:off x="8043707" y="1669268"/>
              <a:ext cx="9220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800" dirty="0">
                  <a:solidFill>
                    <a:srgbClr val="FFFF00"/>
                  </a:solidFill>
                </a:rPr>
                <a:t>PMD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CB0F375-D5C6-84A7-2AB0-1F8E32320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26" y="774119"/>
            <a:ext cx="4041980" cy="279981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8AF331A-288B-98B2-4B37-6DC1A33B766C}"/>
              </a:ext>
            </a:extLst>
          </p:cNvPr>
          <p:cNvGrpSpPr/>
          <p:nvPr/>
        </p:nvGrpSpPr>
        <p:grpSpPr>
          <a:xfrm>
            <a:off x="9239534" y="2825087"/>
            <a:ext cx="2866240" cy="3886445"/>
            <a:chOff x="6708984" y="247682"/>
            <a:chExt cx="2937680" cy="391690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5FB45BE-74B8-EFF0-071C-878E7FC1E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8984" y="247682"/>
              <a:ext cx="2937680" cy="391690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6E32D4-B94D-8B9A-354D-7974DAAF50EB}"/>
                </a:ext>
              </a:extLst>
            </p:cNvPr>
            <p:cNvSpPr txBox="1"/>
            <p:nvPr/>
          </p:nvSpPr>
          <p:spPr>
            <a:xfrm>
              <a:off x="7349245" y="3298714"/>
              <a:ext cx="21806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PMD Dismantled d</a:t>
              </a:r>
            </a:p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uring</a:t>
              </a:r>
              <a:r>
                <a:rPr lang="en-US" sz="1200" dirty="0">
                  <a:solidFill>
                    <a:schemeClr val="bg1"/>
                  </a:solidFill>
                </a:rPr>
                <a:t> the week of 21 </a:t>
              </a:r>
              <a:r>
                <a:rPr lang="en-US" sz="1200" dirty="0" err="1">
                  <a:solidFill>
                    <a:schemeClr val="bg1"/>
                  </a:solidFill>
                </a:rPr>
                <a:t>sep</a:t>
              </a:r>
              <a:r>
                <a:rPr lang="en-US" sz="1200" dirty="0">
                  <a:solidFill>
                    <a:schemeClr val="bg1"/>
                  </a:solidFill>
                </a:rPr>
                <a:t>, 2011</a:t>
              </a:r>
              <a:endParaRPr lang="en-CH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742A84F-167B-761C-E2A9-43B7455E6549}"/>
              </a:ext>
            </a:extLst>
          </p:cNvPr>
          <p:cNvSpPr txBox="1"/>
          <p:nvPr/>
        </p:nvSpPr>
        <p:spPr>
          <a:xfrm>
            <a:off x="1128511" y="238858"/>
            <a:ext cx="1371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b="1" dirty="0">
                <a:solidFill>
                  <a:srgbClr val="FF0000"/>
                </a:solidFill>
              </a:rPr>
              <a:t>STAR PMD</a:t>
            </a:r>
          </a:p>
        </p:txBody>
      </p:sp>
    </p:spTree>
    <p:extLst>
      <p:ext uri="{BB962C8B-B14F-4D97-AF65-F5344CB8AC3E}">
        <p14:creationId xmlns:p14="http://schemas.microsoft.com/office/powerpoint/2010/main" val="3727730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122</Words>
  <Application>Microsoft Macintosh PowerPoint</Application>
  <PresentationFormat>Widescreen</PresentationFormat>
  <Paragraphs>40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Tapan Nayak</dc:creator>
  <cp:lastModifiedBy>Tapan Nayak</cp:lastModifiedBy>
  <cp:revision>23</cp:revision>
  <dcterms:created xsi:type="dcterms:W3CDTF">2025-12-18T11:45:48Z</dcterms:created>
  <dcterms:modified xsi:type="dcterms:W3CDTF">2025-12-18T18:32:22Z</dcterms:modified>
</cp:coreProperties>
</file>