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66" r:id="rId3"/>
  </p:sldMasterIdLst>
  <p:notesMasterIdLst>
    <p:notesMasterId r:id="rId40"/>
  </p:notesMasterIdLst>
  <p:handoutMasterIdLst>
    <p:handoutMasterId r:id="rId41"/>
  </p:handoutMasterIdLst>
  <p:sldIdLst>
    <p:sldId id="4729" r:id="rId4"/>
    <p:sldId id="2147375463" r:id="rId5"/>
    <p:sldId id="2147469541" r:id="rId6"/>
    <p:sldId id="2147469539" r:id="rId7"/>
    <p:sldId id="2147469537" r:id="rId8"/>
    <p:sldId id="2147375456" r:id="rId9"/>
    <p:sldId id="2147375479" r:id="rId10"/>
    <p:sldId id="2147375464" r:id="rId11"/>
    <p:sldId id="5988" r:id="rId12"/>
    <p:sldId id="2147469538" r:id="rId13"/>
    <p:sldId id="2147469545" r:id="rId14"/>
    <p:sldId id="2147375348" r:id="rId15"/>
    <p:sldId id="2147375462" r:id="rId16"/>
    <p:sldId id="2147375459" r:id="rId17"/>
    <p:sldId id="2147375431" r:id="rId18"/>
    <p:sldId id="2147375392" r:id="rId19"/>
    <p:sldId id="2147375365" r:id="rId20"/>
    <p:sldId id="2147469543" r:id="rId21"/>
    <p:sldId id="2147375347" r:id="rId22"/>
    <p:sldId id="2147375437" r:id="rId23"/>
    <p:sldId id="2147375435" r:id="rId24"/>
    <p:sldId id="2147469542" r:id="rId25"/>
    <p:sldId id="2147469544" r:id="rId26"/>
    <p:sldId id="259" r:id="rId27"/>
    <p:sldId id="258" r:id="rId28"/>
    <p:sldId id="5821" r:id="rId29"/>
    <p:sldId id="5759" r:id="rId30"/>
    <p:sldId id="5854" r:id="rId31"/>
    <p:sldId id="5855" r:id="rId32"/>
    <p:sldId id="2147375434" r:id="rId33"/>
    <p:sldId id="281" r:id="rId34"/>
    <p:sldId id="2147469540" r:id="rId35"/>
    <p:sldId id="5916" r:id="rId36"/>
    <p:sldId id="2147375342" r:id="rId37"/>
    <p:sldId id="2147375343" r:id="rId38"/>
    <p:sldId id="2147469546" r:id="rId39"/>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58" autoAdjust="0"/>
    <p:restoredTop sz="91562" autoAdjust="0"/>
  </p:normalViewPr>
  <p:slideViewPr>
    <p:cSldViewPr snapToGrid="0">
      <p:cViewPr varScale="1">
        <p:scale>
          <a:sx n="85" d="100"/>
          <a:sy n="85" d="100"/>
        </p:scale>
        <p:origin x="252"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798"/>
    </p:cViewPr>
  </p:sorterViewPr>
  <p:notesViewPr>
    <p:cSldViewPr snapToGrid="0">
      <p:cViewPr varScale="1">
        <p:scale>
          <a:sx n="68" d="100"/>
          <a:sy n="68" d="100"/>
        </p:scale>
        <p:origin x="344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1B380B-59BD-4648-99FC-57D8C3A05C90}"/>
              </a:ext>
            </a:extLst>
          </p:cNvPr>
          <p:cNvSpPr>
            <a:spLocks noGrp="1"/>
          </p:cNvSpPr>
          <p:nvPr>
            <p:ph type="hdr" sz="quarter"/>
          </p:nvPr>
        </p:nvSpPr>
        <p:spPr>
          <a:xfrm>
            <a:off x="0" y="0"/>
            <a:ext cx="3169558" cy="618223"/>
          </a:xfrm>
          <a:prstGeom prst="rect">
            <a:avLst/>
          </a:prstGeom>
        </p:spPr>
        <p:txBody>
          <a:bodyPr vert="horz" lIns="99158" tIns="49579" rIns="99158" bIns="49579" rtlCol="0"/>
          <a:lstStyle>
            <a:lvl1pPr algn="l">
              <a:defRPr sz="1300"/>
            </a:lvl1pPr>
          </a:lstStyle>
          <a:p>
            <a:endParaRPr lang="en-US"/>
          </a:p>
        </p:txBody>
      </p:sp>
      <p:sp>
        <p:nvSpPr>
          <p:cNvPr id="3" name="Date Placeholder 2">
            <a:extLst>
              <a:ext uri="{FF2B5EF4-FFF2-40B4-BE49-F238E27FC236}">
                <a16:creationId xmlns:a16="http://schemas.microsoft.com/office/drawing/2014/main" id="{E22FF8C0-86E1-4C7D-B2E7-755CD23850E5}"/>
              </a:ext>
            </a:extLst>
          </p:cNvPr>
          <p:cNvSpPr>
            <a:spLocks noGrp="1"/>
          </p:cNvSpPr>
          <p:nvPr>
            <p:ph type="dt" sz="quarter" idx="1"/>
          </p:nvPr>
        </p:nvSpPr>
        <p:spPr>
          <a:xfrm>
            <a:off x="4143829" y="0"/>
            <a:ext cx="3169558" cy="618223"/>
          </a:xfrm>
          <a:prstGeom prst="rect">
            <a:avLst/>
          </a:prstGeom>
        </p:spPr>
        <p:txBody>
          <a:bodyPr vert="horz" lIns="99158" tIns="49579" rIns="99158" bIns="49579" rtlCol="0"/>
          <a:lstStyle>
            <a:lvl1pPr algn="r">
              <a:defRPr sz="1300"/>
            </a:lvl1pPr>
          </a:lstStyle>
          <a:p>
            <a:fld id="{A9BEFCC0-7B02-4266-B144-81B583BBDA70}" type="datetimeFigureOut">
              <a:rPr lang="en-US" smtClean="0"/>
              <a:t>10/3/2025</a:t>
            </a:fld>
            <a:endParaRPr lang="en-US"/>
          </a:p>
        </p:txBody>
      </p:sp>
      <p:sp>
        <p:nvSpPr>
          <p:cNvPr id="4" name="Footer Placeholder 3">
            <a:extLst>
              <a:ext uri="{FF2B5EF4-FFF2-40B4-BE49-F238E27FC236}">
                <a16:creationId xmlns:a16="http://schemas.microsoft.com/office/drawing/2014/main" id="{1DA903E7-9306-4A12-9B25-53A9033FB314}"/>
              </a:ext>
            </a:extLst>
          </p:cNvPr>
          <p:cNvSpPr>
            <a:spLocks noGrp="1"/>
          </p:cNvSpPr>
          <p:nvPr>
            <p:ph type="ftr" sz="quarter" idx="2"/>
          </p:nvPr>
        </p:nvSpPr>
        <p:spPr>
          <a:xfrm>
            <a:off x="0" y="11726178"/>
            <a:ext cx="3169558" cy="618223"/>
          </a:xfrm>
          <a:prstGeom prst="rect">
            <a:avLst/>
          </a:prstGeom>
        </p:spPr>
        <p:txBody>
          <a:bodyPr vert="horz" lIns="99158" tIns="49579" rIns="99158" bIns="49579"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85FF0B37-24CF-4EFC-94A7-680BE6966C7F}"/>
              </a:ext>
            </a:extLst>
          </p:cNvPr>
          <p:cNvSpPr>
            <a:spLocks noGrp="1"/>
          </p:cNvSpPr>
          <p:nvPr>
            <p:ph type="sldNum" sz="quarter" idx="3"/>
          </p:nvPr>
        </p:nvSpPr>
        <p:spPr>
          <a:xfrm>
            <a:off x="4143829" y="11726178"/>
            <a:ext cx="3169558" cy="618223"/>
          </a:xfrm>
          <a:prstGeom prst="rect">
            <a:avLst/>
          </a:prstGeom>
        </p:spPr>
        <p:txBody>
          <a:bodyPr vert="horz" lIns="99158" tIns="49579" rIns="99158" bIns="49579" rtlCol="0" anchor="b"/>
          <a:lstStyle>
            <a:lvl1pPr algn="r">
              <a:defRPr sz="1300"/>
            </a:lvl1pPr>
          </a:lstStyle>
          <a:p>
            <a:fld id="{15CD4F64-A18C-4548-A7E3-DDEA481A0F57}" type="slidenum">
              <a:rPr lang="en-US" smtClean="0"/>
              <a:t>‹#›</a:t>
            </a:fld>
            <a:endParaRPr lang="en-US"/>
          </a:p>
        </p:txBody>
      </p:sp>
    </p:spTree>
    <p:extLst>
      <p:ext uri="{BB962C8B-B14F-4D97-AF65-F5344CB8AC3E}">
        <p14:creationId xmlns:p14="http://schemas.microsoft.com/office/powerpoint/2010/main" val="3770994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619365"/>
          </a:xfrm>
          <a:prstGeom prst="rect">
            <a:avLst/>
          </a:prstGeom>
        </p:spPr>
        <p:txBody>
          <a:bodyPr vert="horz" lIns="112284" tIns="56143" rIns="112284" bIns="56143" rtlCol="0"/>
          <a:lstStyle>
            <a:lvl1pPr algn="l">
              <a:defRPr sz="1500"/>
            </a:lvl1pPr>
          </a:lstStyle>
          <a:p>
            <a:endParaRPr lang="en-US"/>
          </a:p>
        </p:txBody>
      </p:sp>
      <p:sp>
        <p:nvSpPr>
          <p:cNvPr id="3" name="Date Placeholder 2"/>
          <p:cNvSpPr>
            <a:spLocks noGrp="1"/>
          </p:cNvSpPr>
          <p:nvPr>
            <p:ph type="dt" idx="1"/>
          </p:nvPr>
        </p:nvSpPr>
        <p:spPr>
          <a:xfrm>
            <a:off x="4143587" y="0"/>
            <a:ext cx="3169920" cy="619365"/>
          </a:xfrm>
          <a:prstGeom prst="rect">
            <a:avLst/>
          </a:prstGeom>
        </p:spPr>
        <p:txBody>
          <a:bodyPr vert="horz" lIns="112284" tIns="56143" rIns="112284" bIns="56143" rtlCol="0"/>
          <a:lstStyle>
            <a:lvl1pPr algn="r">
              <a:defRPr sz="1500"/>
            </a:lvl1pPr>
          </a:lstStyle>
          <a:p>
            <a:fld id="{10A07F3E-2FAC-4F25-AB2D-57652CFB3F76}" type="datetimeFigureOut">
              <a:rPr lang="en-US" smtClean="0"/>
              <a:t>10/3/2025</a:t>
            </a:fld>
            <a:endParaRPr lang="en-US"/>
          </a:p>
        </p:txBody>
      </p:sp>
      <p:sp>
        <p:nvSpPr>
          <p:cNvPr id="4" name="Slide Image Placeholder 3"/>
          <p:cNvSpPr>
            <a:spLocks noGrp="1" noRot="1" noChangeAspect="1"/>
          </p:cNvSpPr>
          <p:nvPr>
            <p:ph type="sldImg" idx="2"/>
          </p:nvPr>
        </p:nvSpPr>
        <p:spPr>
          <a:xfrm>
            <a:off x="-44450" y="1544638"/>
            <a:ext cx="7404100" cy="4164012"/>
          </a:xfrm>
          <a:prstGeom prst="rect">
            <a:avLst/>
          </a:prstGeom>
          <a:noFill/>
          <a:ln w="12700">
            <a:solidFill>
              <a:prstClr val="black"/>
            </a:solidFill>
          </a:ln>
        </p:spPr>
        <p:txBody>
          <a:bodyPr vert="horz" lIns="112284" tIns="56143" rIns="112284" bIns="56143" rtlCol="0" anchor="ctr"/>
          <a:lstStyle/>
          <a:p>
            <a:endParaRPr lang="en-US"/>
          </a:p>
        </p:txBody>
      </p:sp>
      <p:sp>
        <p:nvSpPr>
          <p:cNvPr id="5" name="Notes Placeholder 4"/>
          <p:cNvSpPr>
            <a:spLocks noGrp="1"/>
          </p:cNvSpPr>
          <p:nvPr>
            <p:ph type="body" sz="quarter" idx="3"/>
          </p:nvPr>
        </p:nvSpPr>
        <p:spPr>
          <a:xfrm>
            <a:off x="731520" y="5940742"/>
            <a:ext cx="5852160" cy="4860608"/>
          </a:xfrm>
          <a:prstGeom prst="rect">
            <a:avLst/>
          </a:prstGeom>
        </p:spPr>
        <p:txBody>
          <a:bodyPr vert="horz" lIns="112284" tIns="56143" rIns="112284" bIns="5614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725038"/>
            <a:ext cx="3169920" cy="619362"/>
          </a:xfrm>
          <a:prstGeom prst="rect">
            <a:avLst/>
          </a:prstGeom>
        </p:spPr>
        <p:txBody>
          <a:bodyPr vert="horz" lIns="112284" tIns="56143" rIns="112284" bIns="56143" rtlCol="0" anchor="b"/>
          <a:lstStyle>
            <a:lvl1pPr algn="l">
              <a:defRPr sz="1500"/>
            </a:lvl1pPr>
          </a:lstStyle>
          <a:p>
            <a:endParaRPr lang="en-US"/>
          </a:p>
        </p:txBody>
      </p:sp>
      <p:sp>
        <p:nvSpPr>
          <p:cNvPr id="7" name="Slide Number Placeholder 6"/>
          <p:cNvSpPr>
            <a:spLocks noGrp="1"/>
          </p:cNvSpPr>
          <p:nvPr>
            <p:ph type="sldNum" sz="quarter" idx="5"/>
          </p:nvPr>
        </p:nvSpPr>
        <p:spPr>
          <a:xfrm>
            <a:off x="4143587" y="11725038"/>
            <a:ext cx="3169920" cy="619362"/>
          </a:xfrm>
          <a:prstGeom prst="rect">
            <a:avLst/>
          </a:prstGeom>
        </p:spPr>
        <p:txBody>
          <a:bodyPr vert="horz" lIns="112284" tIns="56143" rIns="112284" bIns="56143" rtlCol="0" anchor="b"/>
          <a:lstStyle>
            <a:lvl1pPr algn="r">
              <a:defRPr sz="1500"/>
            </a:lvl1pPr>
          </a:lstStyle>
          <a:p>
            <a:fld id="{0F27E3DE-8F3D-4442-9E56-0EDB4E26FAF2}" type="slidenum">
              <a:rPr lang="en-US" smtClean="0"/>
              <a:t>‹#›</a:t>
            </a:fld>
            <a:endParaRPr lang="en-US"/>
          </a:p>
        </p:txBody>
      </p:sp>
    </p:spTree>
    <p:extLst>
      <p:ext uri="{BB962C8B-B14F-4D97-AF65-F5344CB8AC3E}">
        <p14:creationId xmlns:p14="http://schemas.microsoft.com/office/powerpoint/2010/main" val="1929796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7E3DE-8F3D-4442-9E56-0EDB4E26FAF2}" type="slidenum">
              <a:rPr lang="en-US" smtClean="0"/>
              <a:t>1</a:t>
            </a:fld>
            <a:endParaRPr lang="en-US"/>
          </a:p>
        </p:txBody>
      </p:sp>
    </p:spTree>
    <p:extLst>
      <p:ext uri="{BB962C8B-B14F-4D97-AF65-F5344CB8AC3E}">
        <p14:creationId xmlns:p14="http://schemas.microsoft.com/office/powerpoint/2010/main" val="2990593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839EF-EF2D-A244-8B03-02564FD387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638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CC285-335E-F7F0-4C94-D2879878A7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295F74-6588-FCFD-54AE-15E0CA2E98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DE5DC4-76EA-3BB9-5A33-43E15D6B43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33E494-F2B2-A73F-E0D6-C1260525C699}"/>
              </a:ext>
            </a:extLst>
          </p:cNvPr>
          <p:cNvSpPr>
            <a:spLocks noGrp="1"/>
          </p:cNvSpPr>
          <p:nvPr>
            <p:ph type="sldNum" sz="quarter" idx="5"/>
          </p:nvPr>
        </p:nvSpPr>
        <p:spPr/>
        <p:txBody>
          <a:bodyPr/>
          <a:lstStyle/>
          <a:p>
            <a:pPr defTabSz="942289">
              <a:defRPr/>
            </a:pPr>
            <a:fld id="{515839EF-EF2D-A244-8B03-02564FD38722}" type="slidenum">
              <a:rPr lang="en-US">
                <a:solidFill>
                  <a:prstClr val="black"/>
                </a:solidFill>
                <a:latin typeface="Calibri" panose="020F0502020204030204"/>
              </a:rPr>
              <a:pPr defTabSz="942289">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813628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7E3DE-8F3D-4442-9E56-0EDB4E26FAF2}" type="slidenum">
              <a:rPr kumimoji="0" lang="en-US" sz="15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728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5AB34-511A-FD0A-45FB-B3D367E76A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947CD7-C734-21F6-81DC-8290AD721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45552A-C9A1-3B8D-7A2D-F5441EEA6A8E}"/>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4207893C-2C1F-EBE1-FB9B-B608C68488F9}"/>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4D856ED7-D41B-2D16-06CA-A7C673BE3CC3}"/>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688530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E58DC-EC7D-1AAE-FC0C-EFA2DBBA96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119D6F-A165-85EA-8148-8317F9EDFE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50DB6-7CEF-B406-D3D9-151521C949CE}"/>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FAE2322C-6410-55F0-D892-B131B6997969}"/>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E88312EE-FC0C-F3A3-E0D7-778686D8C375}"/>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708137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399AC2-BF2C-3B86-904C-346D92D26B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EC373F-E4F1-6A11-3C23-AEBA271E78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73865-0919-6864-3097-95B6E7972ED2}"/>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EBA333B7-AA9C-C8D3-A171-FE697565EE4F}"/>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AA9917D7-4F3D-F06C-89C8-B22ED9066061}"/>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988542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3"/>
          <a:srcRect/>
          <a:stretch/>
        </p:blipFill>
        <p:spPr>
          <a:xfrm>
            <a:off x="6983308" y="450531"/>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4"/>
          <a:stretch>
            <a:fillRect/>
          </a:stretch>
        </p:blipFill>
        <p:spPr>
          <a:xfrm>
            <a:off x="4655554" y="457965"/>
            <a:ext cx="1825604" cy="4572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C982CCA-1B74-BF6E-B229-11EF11E8D20A}"/>
              </a:ext>
            </a:extLst>
          </p:cNvPr>
          <p:cNvPicPr>
            <a:picLocks noChangeAspect="1"/>
          </p:cNvPicPr>
          <p:nvPr userDrawn="1"/>
        </p:nvPicPr>
        <p:blipFill>
          <a:blip r:embed="rId5"/>
          <a:stretch>
            <a:fillRect/>
          </a:stretch>
        </p:blipFill>
        <p:spPr>
          <a:xfrm>
            <a:off x="9294996" y="480267"/>
            <a:ext cx="2309706" cy="408248"/>
          </a:xfrm>
          <a:prstGeom prst="rect">
            <a:avLst/>
          </a:prstGeom>
        </p:spPr>
      </p:pic>
    </p:spTree>
    <p:extLst>
      <p:ext uri="{BB962C8B-B14F-4D97-AF65-F5344CB8AC3E}">
        <p14:creationId xmlns:p14="http://schemas.microsoft.com/office/powerpoint/2010/main" val="1336523545"/>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606175"/>
          </a:xfrm>
          <a:prstGeom prst="rect">
            <a:avLst/>
          </a:prstGeom>
        </p:spPr>
        <p:txBody>
          <a:bodyPr vert="horz" lIns="91440" tIns="45720" rIns="91440" bIns="45720" rtlCol="0" anchor="ctr">
            <a:normAutofit/>
          </a:bodyPr>
          <a:lstStyle/>
          <a:p>
            <a:r>
              <a:rPr lang="en-US" dirty="0"/>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6045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31841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4" name="Text Placeholder 2">
            <a:extLst>
              <a:ext uri="{FF2B5EF4-FFF2-40B4-BE49-F238E27FC236}">
                <a16:creationId xmlns:a16="http://schemas.microsoft.com/office/drawing/2014/main" id="{4074F84E-EF76-CA39-E301-A3348DE274D5}"/>
              </a:ext>
            </a:extLst>
          </p:cNvPr>
          <p:cNvSpPr txBox="1">
            <a:spLocks/>
          </p:cNvSpPr>
          <p:nvPr userDrawn="1"/>
        </p:nvSpPr>
        <p:spPr>
          <a:xfrm>
            <a:off x="8841202" y="6328469"/>
            <a:ext cx="2648199" cy="365125"/>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R. Ent, E.C. </a:t>
            </a:r>
            <a:r>
              <a:rPr lang="en-US" dirty="0" err="1"/>
              <a:t>Aschenauer</a:t>
            </a:r>
            <a:endParaRPr lang="en-US" dirty="0"/>
          </a:p>
        </p:txBody>
      </p:sp>
      <p:sp>
        <p:nvSpPr>
          <p:cNvPr id="6" name="Text Placeholder 2">
            <a:extLst>
              <a:ext uri="{FF2B5EF4-FFF2-40B4-BE49-F238E27FC236}">
                <a16:creationId xmlns:a16="http://schemas.microsoft.com/office/drawing/2014/main" id="{84606582-D36F-CC3D-2707-211D1BDF8842}"/>
              </a:ext>
            </a:extLst>
          </p:cNvPr>
          <p:cNvSpPr txBox="1">
            <a:spLocks/>
          </p:cNvSpPr>
          <p:nvPr userDrawn="1"/>
        </p:nvSpPr>
        <p:spPr>
          <a:xfrm>
            <a:off x="369000" y="6511032"/>
            <a:ext cx="10841306" cy="246028"/>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Incremental Preliminary Design and Safety Review of the EIC Detector DAQ and Electronics, September 3 &amp; 4, 2025</a:t>
            </a:r>
          </a:p>
        </p:txBody>
      </p:sp>
    </p:spTree>
    <p:extLst>
      <p:ext uri="{BB962C8B-B14F-4D97-AF65-F5344CB8AC3E}">
        <p14:creationId xmlns:p14="http://schemas.microsoft.com/office/powerpoint/2010/main" val="2383339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rge">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92B54326-9283-87C5-2211-07467D152889}"/>
              </a:ext>
            </a:extLst>
          </p:cNvPr>
          <p:cNvSpPr>
            <a:spLocks noGrp="1"/>
          </p:cNvSpPr>
          <p:nvPr>
            <p:ph type="body" sz="quarter" idx="10" hasCustomPrompt="1"/>
          </p:nvPr>
        </p:nvSpPr>
        <p:spPr>
          <a:xfrm>
            <a:off x="461963" y="930274"/>
            <a:ext cx="11521440" cy="5212080"/>
          </a:xfrm>
        </p:spPr>
        <p:txBody>
          <a:bodyPr>
            <a:normAutofit/>
          </a:bodyPr>
          <a:lstStyle>
            <a:lvl1pPr marL="346075" indent="-346075">
              <a:buFont typeface="+mj-lt"/>
              <a:buAutoNum type="arabicPeriod"/>
              <a:defRPr sz="2000"/>
            </a:lvl1pPr>
            <a:lvl2pPr marL="684212" indent="-457200">
              <a:buFont typeface="+mj-lt"/>
              <a:buAutoNum type="alphaUcPeriod"/>
              <a:defRPr/>
            </a:lvl2pPr>
            <a:lvl3pPr marL="803275" indent="-342900">
              <a:buFont typeface="+mj-lt"/>
              <a:buAutoNum type="romanLcPeriod"/>
              <a:defRPr/>
            </a:lvl3pPr>
            <a:lvl4pPr marL="1030287" indent="-342900">
              <a:buFont typeface="+mj-lt"/>
              <a:buAutoNum type="alphaLcPeriod"/>
              <a:defRPr/>
            </a:lvl4pPr>
            <a:lvl5pPr marL="1257300" indent="-342900">
              <a:buFont typeface="+mj-lt"/>
              <a:buAutoNum type="arabicPeriod"/>
              <a:defRPr/>
            </a:lvl5pPr>
          </a:lstStyle>
          <a:p>
            <a:pPr lvl="0"/>
            <a:r>
              <a:rPr lang="en-US"/>
              <a:t>Charges – Arial 20</a:t>
            </a:r>
          </a:p>
        </p:txBody>
      </p:sp>
      <p:sp>
        <p:nvSpPr>
          <p:cNvPr id="6" name="Title 1">
            <a:extLst>
              <a:ext uri="{FF2B5EF4-FFF2-40B4-BE49-F238E27FC236}">
                <a16:creationId xmlns:a16="http://schemas.microsoft.com/office/drawing/2014/main" id="{DB03C22F-5552-870B-477F-48CD0374834F}"/>
              </a:ext>
            </a:extLst>
          </p:cNvPr>
          <p:cNvSpPr>
            <a:spLocks noGrp="1"/>
          </p:cNvSpPr>
          <p:nvPr>
            <p:ph type="title" hasCustomPrompt="1"/>
          </p:nvPr>
        </p:nvSpPr>
        <p:spPr>
          <a:xfrm>
            <a:off x="461963" y="0"/>
            <a:ext cx="11499234" cy="534256"/>
          </a:xfrm>
        </p:spPr>
        <p:txBody>
          <a:bodyPr/>
          <a:lstStyle>
            <a:lvl1pPr>
              <a:defRPr/>
            </a:lvl1pPr>
          </a:lstStyle>
          <a:p>
            <a:r>
              <a:rPr lang="en-US" dirty="0"/>
              <a:t>Charge Questions Addressed</a:t>
            </a:r>
          </a:p>
        </p:txBody>
      </p:sp>
    </p:spTree>
    <p:extLst>
      <p:ext uri="{BB962C8B-B14F-4D97-AF65-F5344CB8AC3E}">
        <p14:creationId xmlns:p14="http://schemas.microsoft.com/office/powerpoint/2010/main" val="952763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35169"/>
            <a:ext cx="11499234" cy="480349"/>
          </a:xfrm>
        </p:spPr>
        <p:txBody>
          <a:bodyPr/>
          <a:lstStyle>
            <a:lvl1pPr>
              <a:defRPr/>
            </a:lvl1pPr>
          </a:lstStyle>
          <a:p>
            <a:r>
              <a:rPr lang="en-US"/>
              <a:t>Title Only</a:t>
            </a:r>
          </a:p>
        </p:txBody>
      </p:sp>
    </p:spTree>
    <p:extLst>
      <p:ext uri="{BB962C8B-B14F-4D97-AF65-F5344CB8AC3E}">
        <p14:creationId xmlns:p14="http://schemas.microsoft.com/office/powerpoint/2010/main" val="3031636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8/21/2025</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605366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8/21/2025</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246936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8/21/2025</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873915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BA92-7908-1273-E767-7B2A32132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4B9B4-47EF-CC1D-C064-45CA347A2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C63157-7AFE-02D8-18E0-37EED59654C4}"/>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2A3DEC48-4944-1100-0E64-1C1DB3CCDB24}"/>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4060AB3E-0CF0-B66D-CA0A-3C4AA0A736C3}"/>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748189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8/21/2025</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671634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8/21/2025</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914289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8/21/2025</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2582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8/21/2025</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001180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8/21/2025</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873969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8/21/2025</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701600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8/21/2025</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468898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8/21/2025</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25110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69262-B510-C432-D04D-8499F967DC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94D96B-5635-2E89-C26B-ACC811BE17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62199A-CBEA-7765-2943-D1FF7675EA1A}"/>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2B8D99E3-67B5-E122-9252-424B616A7BB5}"/>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442C15FD-16DF-FC3D-4F1B-9BFF1310DA51}"/>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111908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D5E06-5C5A-4089-57EC-176D40AC4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BF8A1A-0A38-BD51-B130-3E61C224E7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58B401-440A-2CFD-4FAD-13FC6AC691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EFB9E2-BA7B-0D56-B8F3-60E2AB38DDBD}"/>
              </a:ext>
            </a:extLst>
          </p:cNvPr>
          <p:cNvSpPr>
            <a:spLocks noGrp="1"/>
          </p:cNvSpPr>
          <p:nvPr>
            <p:ph type="dt" sz="half" idx="10"/>
          </p:nvPr>
        </p:nvSpPr>
        <p:spPr/>
        <p:txBody>
          <a:bodyPr/>
          <a:lstStyle/>
          <a:p>
            <a:r>
              <a:rPr lang="en-US"/>
              <a:t>10/6/2025</a:t>
            </a:r>
          </a:p>
        </p:txBody>
      </p:sp>
      <p:sp>
        <p:nvSpPr>
          <p:cNvPr id="6" name="Footer Placeholder 5">
            <a:extLst>
              <a:ext uri="{FF2B5EF4-FFF2-40B4-BE49-F238E27FC236}">
                <a16:creationId xmlns:a16="http://schemas.microsoft.com/office/drawing/2014/main" id="{46B24088-5AEC-4DA0-5C47-F543B1B489C4}"/>
              </a:ext>
            </a:extLst>
          </p:cNvPr>
          <p:cNvSpPr>
            <a:spLocks noGrp="1"/>
          </p:cNvSpPr>
          <p:nvPr>
            <p:ph type="ftr" sz="quarter" idx="11"/>
          </p:nvPr>
        </p:nvSpPr>
        <p:spPr/>
        <p:txBody>
          <a:bodyPr/>
          <a:lstStyle/>
          <a:p>
            <a:r>
              <a:rPr lang="en-US"/>
              <a:t>ePIC Software and Computing Review</a:t>
            </a:r>
          </a:p>
        </p:txBody>
      </p:sp>
      <p:sp>
        <p:nvSpPr>
          <p:cNvPr id="7" name="Slide Number Placeholder 6">
            <a:extLst>
              <a:ext uri="{FF2B5EF4-FFF2-40B4-BE49-F238E27FC236}">
                <a16:creationId xmlns:a16="http://schemas.microsoft.com/office/drawing/2014/main" id="{CB1F257F-693C-3229-7620-D94FA6D81377}"/>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754850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4561-025E-004B-C7A8-4739232C9A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AC9AB3-9AAD-BAA5-E760-92E2508A39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B52426-AE55-6BE5-ADC7-2590154B6F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9B071D-0BA2-447D-120F-23A5BE6F9A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FD439-6179-397E-53A2-0C9D40C57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2BBDD-4F03-E7A6-7A03-86CB71834B89}"/>
              </a:ext>
            </a:extLst>
          </p:cNvPr>
          <p:cNvSpPr>
            <a:spLocks noGrp="1"/>
          </p:cNvSpPr>
          <p:nvPr>
            <p:ph type="dt" sz="half" idx="10"/>
          </p:nvPr>
        </p:nvSpPr>
        <p:spPr/>
        <p:txBody>
          <a:bodyPr/>
          <a:lstStyle/>
          <a:p>
            <a:r>
              <a:rPr lang="en-US"/>
              <a:t>10/6/2025</a:t>
            </a:r>
          </a:p>
        </p:txBody>
      </p:sp>
      <p:sp>
        <p:nvSpPr>
          <p:cNvPr id="8" name="Footer Placeholder 7">
            <a:extLst>
              <a:ext uri="{FF2B5EF4-FFF2-40B4-BE49-F238E27FC236}">
                <a16:creationId xmlns:a16="http://schemas.microsoft.com/office/drawing/2014/main" id="{B437E2B5-E85C-FFB5-7CB4-227258449C8B}"/>
              </a:ext>
            </a:extLst>
          </p:cNvPr>
          <p:cNvSpPr>
            <a:spLocks noGrp="1"/>
          </p:cNvSpPr>
          <p:nvPr>
            <p:ph type="ftr" sz="quarter" idx="11"/>
          </p:nvPr>
        </p:nvSpPr>
        <p:spPr/>
        <p:txBody>
          <a:bodyPr/>
          <a:lstStyle/>
          <a:p>
            <a:r>
              <a:rPr lang="en-US"/>
              <a:t>ePIC Software and Computing Review</a:t>
            </a:r>
          </a:p>
        </p:txBody>
      </p:sp>
      <p:sp>
        <p:nvSpPr>
          <p:cNvPr id="9" name="Slide Number Placeholder 8">
            <a:extLst>
              <a:ext uri="{FF2B5EF4-FFF2-40B4-BE49-F238E27FC236}">
                <a16:creationId xmlns:a16="http://schemas.microsoft.com/office/drawing/2014/main" id="{B7ED8C27-580B-ECD0-7760-DB9DF74B0DE9}"/>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1661692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81C7B-176A-7987-56DF-4FB1FF9844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DB5906-75B8-CA47-90FF-B40E10E463AF}"/>
              </a:ext>
            </a:extLst>
          </p:cNvPr>
          <p:cNvSpPr>
            <a:spLocks noGrp="1"/>
          </p:cNvSpPr>
          <p:nvPr>
            <p:ph type="dt" sz="half" idx="10"/>
          </p:nvPr>
        </p:nvSpPr>
        <p:spPr/>
        <p:txBody>
          <a:bodyPr/>
          <a:lstStyle/>
          <a:p>
            <a:r>
              <a:rPr lang="en-US"/>
              <a:t>10/6/2025</a:t>
            </a:r>
          </a:p>
        </p:txBody>
      </p:sp>
      <p:sp>
        <p:nvSpPr>
          <p:cNvPr id="4" name="Footer Placeholder 3">
            <a:extLst>
              <a:ext uri="{FF2B5EF4-FFF2-40B4-BE49-F238E27FC236}">
                <a16:creationId xmlns:a16="http://schemas.microsoft.com/office/drawing/2014/main" id="{9BF0E031-C721-04CB-329B-5C3D894CCC0D}"/>
              </a:ext>
            </a:extLst>
          </p:cNvPr>
          <p:cNvSpPr>
            <a:spLocks noGrp="1"/>
          </p:cNvSpPr>
          <p:nvPr>
            <p:ph type="ftr" sz="quarter" idx="11"/>
          </p:nvPr>
        </p:nvSpPr>
        <p:spPr/>
        <p:txBody>
          <a:bodyPr/>
          <a:lstStyle/>
          <a:p>
            <a:r>
              <a:rPr lang="en-US"/>
              <a:t>ePIC Software and Computing Review</a:t>
            </a:r>
          </a:p>
        </p:txBody>
      </p:sp>
      <p:sp>
        <p:nvSpPr>
          <p:cNvPr id="5" name="Slide Number Placeholder 4">
            <a:extLst>
              <a:ext uri="{FF2B5EF4-FFF2-40B4-BE49-F238E27FC236}">
                <a16:creationId xmlns:a16="http://schemas.microsoft.com/office/drawing/2014/main" id="{9FF6CBF7-6901-0C83-6C7C-815088464A96}"/>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41554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0E1C9B-B735-78AF-127B-A74A000FB63E}"/>
              </a:ext>
            </a:extLst>
          </p:cNvPr>
          <p:cNvSpPr>
            <a:spLocks noGrp="1"/>
          </p:cNvSpPr>
          <p:nvPr>
            <p:ph type="dt" sz="half" idx="10"/>
          </p:nvPr>
        </p:nvSpPr>
        <p:spPr/>
        <p:txBody>
          <a:bodyPr/>
          <a:lstStyle/>
          <a:p>
            <a:r>
              <a:rPr lang="en-US"/>
              <a:t>10/6/2025</a:t>
            </a:r>
          </a:p>
        </p:txBody>
      </p:sp>
      <p:sp>
        <p:nvSpPr>
          <p:cNvPr id="3" name="Footer Placeholder 2">
            <a:extLst>
              <a:ext uri="{FF2B5EF4-FFF2-40B4-BE49-F238E27FC236}">
                <a16:creationId xmlns:a16="http://schemas.microsoft.com/office/drawing/2014/main" id="{66608120-3DBA-5C15-1F08-AAD72542C0E1}"/>
              </a:ext>
            </a:extLst>
          </p:cNvPr>
          <p:cNvSpPr>
            <a:spLocks noGrp="1"/>
          </p:cNvSpPr>
          <p:nvPr>
            <p:ph type="ftr" sz="quarter" idx="11"/>
          </p:nvPr>
        </p:nvSpPr>
        <p:spPr/>
        <p:txBody>
          <a:bodyPr/>
          <a:lstStyle/>
          <a:p>
            <a:r>
              <a:rPr lang="en-US"/>
              <a:t>ePIC Software and Computing Review</a:t>
            </a:r>
          </a:p>
        </p:txBody>
      </p:sp>
      <p:sp>
        <p:nvSpPr>
          <p:cNvPr id="4" name="Slide Number Placeholder 3">
            <a:extLst>
              <a:ext uri="{FF2B5EF4-FFF2-40B4-BE49-F238E27FC236}">
                <a16:creationId xmlns:a16="http://schemas.microsoft.com/office/drawing/2014/main" id="{66305029-1627-473B-0BAB-1C2F3271431A}"/>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817206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A2A3A-ED7F-C1A1-3087-72B30DE6FD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4F622D-E5C4-97C5-3E1F-B8EA3C7139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26DACA-02F4-D01D-3321-F37E2906D0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0041F7-FB4D-016B-36A3-3AAEAF741DC0}"/>
              </a:ext>
            </a:extLst>
          </p:cNvPr>
          <p:cNvSpPr>
            <a:spLocks noGrp="1"/>
          </p:cNvSpPr>
          <p:nvPr>
            <p:ph type="dt" sz="half" idx="10"/>
          </p:nvPr>
        </p:nvSpPr>
        <p:spPr/>
        <p:txBody>
          <a:bodyPr/>
          <a:lstStyle/>
          <a:p>
            <a:r>
              <a:rPr lang="en-US"/>
              <a:t>10/6/2025</a:t>
            </a:r>
          </a:p>
        </p:txBody>
      </p:sp>
      <p:sp>
        <p:nvSpPr>
          <p:cNvPr id="6" name="Footer Placeholder 5">
            <a:extLst>
              <a:ext uri="{FF2B5EF4-FFF2-40B4-BE49-F238E27FC236}">
                <a16:creationId xmlns:a16="http://schemas.microsoft.com/office/drawing/2014/main" id="{9E469B2C-598D-7489-04C4-53A0E599E0C5}"/>
              </a:ext>
            </a:extLst>
          </p:cNvPr>
          <p:cNvSpPr>
            <a:spLocks noGrp="1"/>
          </p:cNvSpPr>
          <p:nvPr>
            <p:ph type="ftr" sz="quarter" idx="11"/>
          </p:nvPr>
        </p:nvSpPr>
        <p:spPr/>
        <p:txBody>
          <a:bodyPr/>
          <a:lstStyle/>
          <a:p>
            <a:r>
              <a:rPr lang="en-US"/>
              <a:t>ePIC Software and Computing Review</a:t>
            </a:r>
          </a:p>
        </p:txBody>
      </p:sp>
      <p:sp>
        <p:nvSpPr>
          <p:cNvPr id="7" name="Slide Number Placeholder 6">
            <a:extLst>
              <a:ext uri="{FF2B5EF4-FFF2-40B4-BE49-F238E27FC236}">
                <a16:creationId xmlns:a16="http://schemas.microsoft.com/office/drawing/2014/main" id="{99DFCB9C-A0FF-8B09-B7F6-0AE1B6242CDD}"/>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244543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AD3AD-A53C-9FD4-318C-1F4BA8DA0C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E6B677-3CCB-AAD5-582C-4375F193A3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99CB5C-76BD-9AED-2315-60B5A0F1F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673BD1-9B5C-105B-746B-AB71A898972F}"/>
              </a:ext>
            </a:extLst>
          </p:cNvPr>
          <p:cNvSpPr>
            <a:spLocks noGrp="1"/>
          </p:cNvSpPr>
          <p:nvPr>
            <p:ph type="dt" sz="half" idx="10"/>
          </p:nvPr>
        </p:nvSpPr>
        <p:spPr/>
        <p:txBody>
          <a:bodyPr/>
          <a:lstStyle/>
          <a:p>
            <a:r>
              <a:rPr lang="en-US"/>
              <a:t>10/6/2025</a:t>
            </a:r>
          </a:p>
        </p:txBody>
      </p:sp>
      <p:sp>
        <p:nvSpPr>
          <p:cNvPr id="6" name="Footer Placeholder 5">
            <a:extLst>
              <a:ext uri="{FF2B5EF4-FFF2-40B4-BE49-F238E27FC236}">
                <a16:creationId xmlns:a16="http://schemas.microsoft.com/office/drawing/2014/main" id="{BB9F82F6-6F88-C36E-4EA2-B88F37AF8737}"/>
              </a:ext>
            </a:extLst>
          </p:cNvPr>
          <p:cNvSpPr>
            <a:spLocks noGrp="1"/>
          </p:cNvSpPr>
          <p:nvPr>
            <p:ph type="ftr" sz="quarter" idx="11"/>
          </p:nvPr>
        </p:nvSpPr>
        <p:spPr/>
        <p:txBody>
          <a:bodyPr/>
          <a:lstStyle/>
          <a:p>
            <a:r>
              <a:rPr lang="en-US"/>
              <a:t>ePIC Software and Computing Review</a:t>
            </a:r>
          </a:p>
        </p:txBody>
      </p:sp>
      <p:sp>
        <p:nvSpPr>
          <p:cNvPr id="7" name="Slide Number Placeholder 6">
            <a:extLst>
              <a:ext uri="{FF2B5EF4-FFF2-40B4-BE49-F238E27FC236}">
                <a16:creationId xmlns:a16="http://schemas.microsoft.com/office/drawing/2014/main" id="{30082276-A3E9-F29D-EF5F-FBAE65D27E78}"/>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251633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EBB4CE-BDD6-0140-7004-520D4D62AC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65F9E5-1D88-D574-889C-49955B5818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9A1C8-C595-E3AC-0813-004238830A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10/6/2025</a:t>
            </a:r>
          </a:p>
        </p:txBody>
      </p:sp>
      <p:sp>
        <p:nvSpPr>
          <p:cNvPr id="5" name="Footer Placeholder 4">
            <a:extLst>
              <a:ext uri="{FF2B5EF4-FFF2-40B4-BE49-F238E27FC236}">
                <a16:creationId xmlns:a16="http://schemas.microsoft.com/office/drawing/2014/main" id="{B1E72998-AA47-DCE8-6929-79E93B1702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Software and Computing Review</a:t>
            </a:r>
          </a:p>
        </p:txBody>
      </p:sp>
      <p:sp>
        <p:nvSpPr>
          <p:cNvPr id="6" name="Slide Number Placeholder 5">
            <a:extLst>
              <a:ext uri="{FF2B5EF4-FFF2-40B4-BE49-F238E27FC236}">
                <a16:creationId xmlns:a16="http://schemas.microsoft.com/office/drawing/2014/main" id="{07F8CAE8-F96F-3E9F-7C41-E6C6FBAE85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A14187-AF44-4271-AA62-1C5C376B8E74}" type="slidenum">
              <a:rPr lang="en-US" smtClean="0"/>
              <a:t>‹#›</a:t>
            </a:fld>
            <a:endParaRPr lang="en-US"/>
          </a:p>
        </p:txBody>
      </p:sp>
    </p:spTree>
    <p:extLst>
      <p:ext uri="{BB962C8B-B14F-4D97-AF65-F5344CB8AC3E}">
        <p14:creationId xmlns:p14="http://schemas.microsoft.com/office/powerpoint/2010/main" val="4047613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555154"/>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667824"/>
            <a:ext cx="11499925" cy="54434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F13863-74DF-E737-6E5D-784BD5DB11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10/6/2025</a:t>
            </a:r>
          </a:p>
        </p:txBody>
      </p:sp>
      <p:sp>
        <p:nvSpPr>
          <p:cNvPr id="6" name="Footer Placeholder 4">
            <a:extLst>
              <a:ext uri="{FF2B5EF4-FFF2-40B4-BE49-F238E27FC236}">
                <a16:creationId xmlns:a16="http://schemas.microsoft.com/office/drawing/2014/main" id="{584809B9-BF30-8113-3D67-0C84444E3A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Software and Computing Review</a:t>
            </a:r>
          </a:p>
        </p:txBody>
      </p:sp>
      <p:sp>
        <p:nvSpPr>
          <p:cNvPr id="7" name="Slide Number Placeholder 5">
            <a:extLst>
              <a:ext uri="{FF2B5EF4-FFF2-40B4-BE49-F238E27FC236}">
                <a16:creationId xmlns:a16="http://schemas.microsoft.com/office/drawing/2014/main" id="{4D4F7F87-12A5-D87B-B1F0-9FF0F30812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A14187-AF44-4271-AA62-1C5C376B8E74}" type="slidenum">
              <a:rPr lang="en-US" smtClean="0"/>
              <a:t>‹#›</a:t>
            </a:fld>
            <a:endParaRPr lang="en-US"/>
          </a:p>
        </p:txBody>
      </p:sp>
    </p:spTree>
    <p:extLst>
      <p:ext uri="{BB962C8B-B14F-4D97-AF65-F5344CB8AC3E}">
        <p14:creationId xmlns:p14="http://schemas.microsoft.com/office/powerpoint/2010/main" val="3744140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p:txStyles>
    <p:titleStyle>
      <a:lvl1pPr algn="l" defTabSz="914400" rtl="0" eaLnBrk="1" latinLnBrk="0" hangingPunct="1">
        <a:lnSpc>
          <a:spcPct val="90000"/>
        </a:lnSpc>
        <a:spcBef>
          <a:spcPct val="0"/>
        </a:spcBef>
        <a:buNone/>
        <a:defRPr sz="32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8/21/2025</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48549487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8.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indico.bnl.gov/event/29343/"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s://eic.github.io/documentation/tutorials.html" TargetMode="External"/><Relationship Id="rId3" Type="http://schemas.openxmlformats.org/officeDocument/2006/relationships/hyperlink" Target="https://lists.bnl.gov/mailman/listinfo" TargetMode="External"/><Relationship Id="rId7" Type="http://schemas.openxmlformats.org/officeDocument/2006/relationships/hyperlink" Target="https://eic.github.io/documentation/landingpage.html" TargetMode="External"/><Relationship Id="rId2" Type="http://schemas.openxmlformats.org/officeDocument/2006/relationships/hyperlink" Target="https://www.bnl.gov/eic/epic.php" TargetMode="External"/><Relationship Id="rId1" Type="http://schemas.openxmlformats.org/officeDocument/2006/relationships/slideLayout" Target="../slideLayouts/slideLayout2.xml"/><Relationship Id="rId6" Type="http://schemas.openxmlformats.org/officeDocument/2006/relationships/hyperlink" Target="https://wiki.bnl.gov/EPIC/index.php?title=Early-Career_Election" TargetMode="External"/><Relationship Id="rId11" Type="http://schemas.openxmlformats.org/officeDocument/2006/relationships/image" Target="../media/image8.png"/><Relationship Id="rId5" Type="http://schemas.openxmlformats.org/officeDocument/2006/relationships/hyperlink" Target="https://indico.bnl.gov/category/435/" TargetMode="External"/><Relationship Id="rId10" Type="http://schemas.openxmlformats.org/officeDocument/2006/relationships/hyperlink" Target="https://zenodo.org/communities/epic" TargetMode="External"/><Relationship Id="rId4" Type="http://schemas.openxmlformats.org/officeDocument/2006/relationships/hyperlink" Target="https://indico.bnl.gov/category/402/" TargetMode="External"/><Relationship Id="rId9" Type="http://schemas.openxmlformats.org/officeDocument/2006/relationships/hyperlink" Target="https://chat.epic-eic.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6.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greybook.cern.ch/experiment/recognized" TargetMode="External"/><Relationship Id="rId7" Type="http://schemas.openxmlformats.org/officeDocument/2006/relationships/image" Target="../media/image8.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hyperlink" Target="mailto:Users.Office@cern.ch" TargetMode="External"/><Relationship Id="rId5" Type="http://schemas.openxmlformats.org/officeDocument/2006/relationships/hyperlink" Target="https://usersoffice.web.cern.ch/team-leaders-corner" TargetMode="External"/><Relationship Id="rId4" Type="http://schemas.openxmlformats.org/officeDocument/2006/relationships/hyperlink" Target="https://usersoffice.web.cern.ch/"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en.wikipedia.org/wiki/Flag_of_Italy" TargetMode="External"/><Relationship Id="rId13" Type="http://schemas.openxmlformats.org/officeDocument/2006/relationships/hyperlink" Target="https://www.publicdomainpictures.net/view-image.php?image=119665&amp;picture=&amp;jazyk=DE" TargetMode="External"/><Relationship Id="rId18" Type="http://schemas.openxmlformats.org/officeDocument/2006/relationships/image" Target="../media/image68.png"/><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63.jpeg"/><Relationship Id="rId17" Type="http://schemas.openxmlformats.org/officeDocument/2006/relationships/image" Target="../media/image67.png"/><Relationship Id="rId2" Type="http://schemas.openxmlformats.org/officeDocument/2006/relationships/image" Target="../media/image56.png"/><Relationship Id="rId16" Type="http://schemas.openxmlformats.org/officeDocument/2006/relationships/image" Target="../media/image66.jpeg"/><Relationship Id="rId1" Type="http://schemas.openxmlformats.org/officeDocument/2006/relationships/slideLayout" Target="../slideLayouts/slideLayout16.xml"/><Relationship Id="rId6" Type="http://schemas.openxmlformats.org/officeDocument/2006/relationships/image" Target="../media/image59.png"/><Relationship Id="rId11" Type="http://schemas.openxmlformats.org/officeDocument/2006/relationships/image" Target="../media/image62.png"/><Relationship Id="rId5" Type="http://schemas.openxmlformats.org/officeDocument/2006/relationships/hyperlink" Target="https://en.wikipedia.org/wiki/Flag_of_the_United_Kingdom" TargetMode="External"/><Relationship Id="rId15" Type="http://schemas.openxmlformats.org/officeDocument/2006/relationships/image" Target="../media/image65.png"/><Relationship Id="rId10" Type="http://schemas.openxmlformats.org/officeDocument/2006/relationships/hyperlink" Target="https://www.flickr.com/photos/lac-bac/6483307775" TargetMode="External"/><Relationship Id="rId4" Type="http://schemas.openxmlformats.org/officeDocument/2006/relationships/image" Target="../media/image58.png"/><Relationship Id="rId9" Type="http://schemas.openxmlformats.org/officeDocument/2006/relationships/image" Target="../media/image61.jpeg"/><Relationship Id="rId1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6D571-64DA-59D8-BC2D-1823DE1E1914}"/>
              </a:ext>
            </a:extLst>
          </p:cNvPr>
          <p:cNvSpPr>
            <a:spLocks noGrp="1"/>
          </p:cNvSpPr>
          <p:nvPr>
            <p:ph type="ctrTitle"/>
          </p:nvPr>
        </p:nvSpPr>
        <p:spPr>
          <a:xfrm>
            <a:off x="805984" y="1353873"/>
            <a:ext cx="5429865" cy="1766291"/>
          </a:xfrm>
          <a:ln>
            <a:noFill/>
          </a:ln>
        </p:spPr>
        <p:txBody>
          <a:bodyPr>
            <a:normAutofit/>
          </a:bodyPr>
          <a:lstStyle/>
          <a:p>
            <a:pPr algn="l"/>
            <a:r>
              <a:rPr lang="en-US" b="1" dirty="0">
                <a:solidFill>
                  <a:schemeClr val="accent1"/>
                </a:solidFill>
                <a:latin typeface="+mn-lt"/>
              </a:rPr>
              <a:t>   EIC and               </a:t>
            </a:r>
            <a:br>
              <a:rPr lang="en-US" b="1" dirty="0">
                <a:solidFill>
                  <a:schemeClr val="accent1"/>
                </a:solidFill>
                <a:latin typeface="+mn-lt"/>
              </a:rPr>
            </a:br>
            <a:r>
              <a:rPr lang="en-US" b="1" dirty="0">
                <a:solidFill>
                  <a:schemeClr val="accent1"/>
                </a:solidFill>
                <a:latin typeface="+mn-lt"/>
              </a:rPr>
              <a:t>Status Report</a:t>
            </a:r>
          </a:p>
        </p:txBody>
      </p:sp>
      <p:sp>
        <p:nvSpPr>
          <p:cNvPr id="3" name="Subtitle 2">
            <a:extLst>
              <a:ext uri="{FF2B5EF4-FFF2-40B4-BE49-F238E27FC236}">
                <a16:creationId xmlns:a16="http://schemas.microsoft.com/office/drawing/2014/main" id="{CB1727CA-4AC4-2EC8-0469-970BF3E2EB79}"/>
              </a:ext>
            </a:extLst>
          </p:cNvPr>
          <p:cNvSpPr>
            <a:spLocks noGrp="1"/>
          </p:cNvSpPr>
          <p:nvPr>
            <p:ph type="subTitle" idx="1"/>
          </p:nvPr>
        </p:nvSpPr>
        <p:spPr>
          <a:xfrm>
            <a:off x="1088053" y="3299908"/>
            <a:ext cx="4391680" cy="964931"/>
          </a:xfrm>
        </p:spPr>
        <p:txBody>
          <a:bodyPr>
            <a:normAutofit/>
          </a:bodyPr>
          <a:lstStyle/>
          <a:p>
            <a:r>
              <a:rPr lang="en-US" dirty="0">
                <a:solidFill>
                  <a:schemeClr val="bg2">
                    <a:lumMod val="75000"/>
                  </a:schemeClr>
                </a:solidFill>
              </a:rPr>
              <a:t>John Lajoie</a:t>
            </a:r>
          </a:p>
          <a:p>
            <a:r>
              <a:rPr lang="en-US" i="1" dirty="0">
                <a:solidFill>
                  <a:schemeClr val="bg2">
                    <a:lumMod val="75000"/>
                  </a:schemeClr>
                </a:solidFill>
              </a:rPr>
              <a:t>Oak Ridge National Laboratory</a:t>
            </a:r>
          </a:p>
        </p:txBody>
      </p:sp>
      <p:pic>
        <p:nvPicPr>
          <p:cNvPr id="15" name="Picture 14" descr="A picture containing text&#10;&#10;Description automatically generated">
            <a:extLst>
              <a:ext uri="{FF2B5EF4-FFF2-40B4-BE49-F238E27FC236}">
                <a16:creationId xmlns:a16="http://schemas.microsoft.com/office/drawing/2014/main" id="{C3F0B00B-8131-0F7B-AE7F-980386277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412" y="5310945"/>
            <a:ext cx="3153398" cy="1020913"/>
          </a:xfrm>
          <a:prstGeom prst="rect">
            <a:avLst/>
          </a:prstGeom>
        </p:spPr>
      </p:pic>
      <p:pic>
        <p:nvPicPr>
          <p:cNvPr id="2050" name="Picture 2" descr="Logos – Website Standards">
            <a:extLst>
              <a:ext uri="{FF2B5EF4-FFF2-40B4-BE49-F238E27FC236}">
                <a16:creationId xmlns:a16="http://schemas.microsoft.com/office/drawing/2014/main" id="{53A8FA21-CE72-7157-BAD5-55139C874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8406" y="5419969"/>
            <a:ext cx="3342843" cy="8028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C7C64AE8-6DD8-3DB7-CF47-F3E3DC98D27E}"/>
              </a:ext>
            </a:extLst>
          </p:cNvPr>
          <p:cNvPicPr>
            <a:picLocks noChangeAspect="1"/>
          </p:cNvPicPr>
          <p:nvPr/>
        </p:nvPicPr>
        <p:blipFill>
          <a:blip r:embed="rId5"/>
          <a:stretch>
            <a:fillRect/>
          </a:stretch>
        </p:blipFill>
        <p:spPr>
          <a:xfrm>
            <a:off x="3791721" y="1108502"/>
            <a:ext cx="1779377" cy="1280859"/>
          </a:xfrm>
          <a:prstGeom prst="rect">
            <a:avLst/>
          </a:prstGeom>
        </p:spPr>
      </p:pic>
      <p:pic>
        <p:nvPicPr>
          <p:cNvPr id="5" name="Picture 4">
            <a:extLst>
              <a:ext uri="{FF2B5EF4-FFF2-40B4-BE49-F238E27FC236}">
                <a16:creationId xmlns:a16="http://schemas.microsoft.com/office/drawing/2014/main" id="{D86F358B-1178-214A-1EA0-9636B2BE9C18}"/>
              </a:ext>
            </a:extLst>
          </p:cNvPr>
          <p:cNvPicPr>
            <a:picLocks noChangeAspect="1"/>
          </p:cNvPicPr>
          <p:nvPr/>
        </p:nvPicPr>
        <p:blipFill>
          <a:blip r:embed="rId6"/>
          <a:srcRect/>
          <a:stretch/>
        </p:blipFill>
        <p:spPr>
          <a:xfrm>
            <a:off x="5621953" y="139421"/>
            <a:ext cx="6067035" cy="5014812"/>
          </a:xfrm>
          <a:prstGeom prst="rect">
            <a:avLst/>
          </a:prstGeom>
        </p:spPr>
      </p:pic>
    </p:spTree>
    <p:extLst>
      <p:ext uri="{BB962C8B-B14F-4D97-AF65-F5344CB8AC3E}">
        <p14:creationId xmlns:p14="http://schemas.microsoft.com/office/powerpoint/2010/main" val="121603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diagram of a machine&#10;&#10;AI-generated content may be incorrect.">
            <a:extLst>
              <a:ext uri="{FF2B5EF4-FFF2-40B4-BE49-F238E27FC236}">
                <a16:creationId xmlns:a16="http://schemas.microsoft.com/office/drawing/2014/main" id="{918F3A02-326E-2E6E-5551-6E009F001EB7}"/>
              </a:ext>
            </a:extLst>
          </p:cNvPr>
          <p:cNvPicPr>
            <a:picLocks noChangeAspect="1"/>
          </p:cNvPicPr>
          <p:nvPr/>
        </p:nvPicPr>
        <p:blipFill>
          <a:blip r:embed="rId2"/>
          <a:stretch>
            <a:fillRect/>
          </a:stretch>
        </p:blipFill>
        <p:spPr>
          <a:xfrm>
            <a:off x="899697" y="2916820"/>
            <a:ext cx="5918758" cy="3941180"/>
          </a:xfrm>
          <a:prstGeom prst="rect">
            <a:avLst/>
          </a:prstGeom>
        </p:spPr>
      </p:pic>
      <p:sp>
        <p:nvSpPr>
          <p:cNvPr id="2" name="Title 1">
            <a:extLst>
              <a:ext uri="{FF2B5EF4-FFF2-40B4-BE49-F238E27FC236}">
                <a16:creationId xmlns:a16="http://schemas.microsoft.com/office/drawing/2014/main" id="{727D9768-DFD6-33B8-CF61-5AE16D64D7DE}"/>
              </a:ext>
            </a:extLst>
          </p:cNvPr>
          <p:cNvSpPr>
            <a:spLocks noGrp="1"/>
          </p:cNvSpPr>
          <p:nvPr>
            <p:ph type="title"/>
          </p:nvPr>
        </p:nvSpPr>
        <p:spPr>
          <a:xfrm>
            <a:off x="418345" y="102883"/>
            <a:ext cx="11499234" cy="480349"/>
          </a:xfrm>
        </p:spPr>
        <p:txBody>
          <a:bodyPr>
            <a:normAutofit fontScale="90000"/>
          </a:bodyPr>
          <a:lstStyle/>
          <a:p>
            <a:r>
              <a:rPr lang="en-US" sz="3200" dirty="0" err="1">
                <a:solidFill>
                  <a:srgbClr val="0070C0"/>
                </a:solidFill>
              </a:rPr>
              <a:t>ePIC</a:t>
            </a:r>
            <a:r>
              <a:rPr lang="en-US" sz="3200" dirty="0">
                <a:solidFill>
                  <a:srgbClr val="0070C0"/>
                </a:solidFill>
              </a:rPr>
              <a:t> – The EIC State-of-the-Art General-Purpose Detector</a:t>
            </a:r>
          </a:p>
        </p:txBody>
      </p:sp>
      <p:pic>
        <p:nvPicPr>
          <p:cNvPr id="3" name="Picture 2">
            <a:extLst>
              <a:ext uri="{FF2B5EF4-FFF2-40B4-BE49-F238E27FC236}">
                <a16:creationId xmlns:a16="http://schemas.microsoft.com/office/drawing/2014/main" id="{83797DD5-062C-0E14-41D1-FF9263B000E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786248"/>
            <a:ext cx="12192000" cy="2498436"/>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43A8F2EC-13C1-D364-39E0-FA6E8625E987}"/>
              </a:ext>
            </a:extLst>
          </p:cNvPr>
          <p:cNvPicPr>
            <a:picLocks noChangeAspect="1"/>
          </p:cNvPicPr>
          <p:nvPr/>
        </p:nvPicPr>
        <p:blipFill>
          <a:blip r:embed="rId4"/>
          <a:stretch>
            <a:fillRect/>
          </a:stretch>
        </p:blipFill>
        <p:spPr>
          <a:xfrm>
            <a:off x="7377932" y="2233618"/>
            <a:ext cx="438709" cy="315627"/>
          </a:xfrm>
          <a:prstGeom prst="rect">
            <a:avLst/>
          </a:prstGeom>
        </p:spPr>
      </p:pic>
      <p:cxnSp>
        <p:nvCxnSpPr>
          <p:cNvPr id="14" name="Straight Arrow Connector 13">
            <a:extLst>
              <a:ext uri="{FF2B5EF4-FFF2-40B4-BE49-F238E27FC236}">
                <a16:creationId xmlns:a16="http://schemas.microsoft.com/office/drawing/2014/main" id="{46F1529A-EE13-BFB9-6C81-DA108B94B830}"/>
              </a:ext>
            </a:extLst>
          </p:cNvPr>
          <p:cNvCxnSpPr>
            <a:cxnSpLocks/>
          </p:cNvCxnSpPr>
          <p:nvPr/>
        </p:nvCxnSpPr>
        <p:spPr>
          <a:xfrm flipV="1">
            <a:off x="3518704" y="1208519"/>
            <a:ext cx="1655930" cy="136714"/>
          </a:xfrm>
          <a:prstGeom prst="straightConnector1">
            <a:avLst/>
          </a:prstGeom>
          <a:ln w="38100">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2DE921C-AC5E-70C7-8E68-325FA80CD0F4}"/>
              </a:ext>
            </a:extLst>
          </p:cNvPr>
          <p:cNvCxnSpPr>
            <a:cxnSpLocks/>
          </p:cNvCxnSpPr>
          <p:nvPr/>
        </p:nvCxnSpPr>
        <p:spPr>
          <a:xfrm flipH="1">
            <a:off x="7630689" y="873829"/>
            <a:ext cx="1883701" cy="183214"/>
          </a:xfrm>
          <a:prstGeom prst="straightConnector1">
            <a:avLst/>
          </a:prstGeom>
          <a:ln w="38100">
            <a:solidFill>
              <a:srgbClr val="FF85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264F1B9-B2AA-CEA4-0416-77138C820877}"/>
              </a:ext>
            </a:extLst>
          </p:cNvPr>
          <p:cNvSpPr txBox="1"/>
          <p:nvPr/>
        </p:nvSpPr>
        <p:spPr>
          <a:xfrm rot="21264767">
            <a:off x="7760083" y="656948"/>
            <a:ext cx="16466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electron beam</a:t>
            </a:r>
          </a:p>
        </p:txBody>
      </p:sp>
      <p:sp>
        <p:nvSpPr>
          <p:cNvPr id="17" name="TextBox 16">
            <a:extLst>
              <a:ext uri="{FF2B5EF4-FFF2-40B4-BE49-F238E27FC236}">
                <a16:creationId xmlns:a16="http://schemas.microsoft.com/office/drawing/2014/main" id="{7E361DE3-FF88-CA72-28B0-4CE5C09D16A6}"/>
              </a:ext>
            </a:extLst>
          </p:cNvPr>
          <p:cNvSpPr txBox="1"/>
          <p:nvPr/>
        </p:nvSpPr>
        <p:spPr>
          <a:xfrm rot="21333826">
            <a:off x="3777056" y="920894"/>
            <a:ext cx="12312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 beam</a:t>
            </a:r>
          </a:p>
        </p:txBody>
      </p:sp>
      <p:sp>
        <p:nvSpPr>
          <p:cNvPr id="22" name="TextBox 21">
            <a:extLst>
              <a:ext uri="{FF2B5EF4-FFF2-40B4-BE49-F238E27FC236}">
                <a16:creationId xmlns:a16="http://schemas.microsoft.com/office/drawing/2014/main" id="{34F9B5D4-EAF2-D106-1FA9-CE46ED644653}"/>
              </a:ext>
            </a:extLst>
          </p:cNvPr>
          <p:cNvSpPr txBox="1"/>
          <p:nvPr/>
        </p:nvSpPr>
        <p:spPr>
          <a:xfrm>
            <a:off x="7015734" y="2933910"/>
            <a:ext cx="5176265"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M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MT"/>
                <a:ea typeface="+mn-ea"/>
                <a:cs typeface="+mn-cs"/>
              </a:rPr>
              <a:t>26 subsystems over </a:t>
            </a:r>
            <a:r>
              <a:rPr kumimoji="0" lang="en-US" sz="1800" b="0" i="0" u="none" strike="noStrike" kern="1200" cap="none" spc="0" normalizeH="0" baseline="0" noProof="0" dirty="0">
                <a:ln>
                  <a:noFill/>
                </a:ln>
                <a:solidFill>
                  <a:srgbClr val="000000"/>
                </a:solidFill>
                <a:effectLst/>
                <a:uLnTx/>
                <a:uFillTx/>
                <a:latin typeface="CambriaMath"/>
                <a:ea typeface="+mn-ea"/>
                <a:cs typeface="+mn-cs"/>
              </a:rPr>
              <a:t>± </a:t>
            </a:r>
            <a:r>
              <a:rPr kumimoji="0" lang="en-US" sz="1800" b="0" i="0" u="none" strike="noStrike" kern="1200" cap="none" spc="0" normalizeH="0" baseline="0" noProof="0" dirty="0">
                <a:ln>
                  <a:noFill/>
                </a:ln>
                <a:solidFill>
                  <a:srgbClr val="000000"/>
                </a:solidFill>
                <a:effectLst/>
                <a:uLnTx/>
                <a:uFillTx/>
                <a:latin typeface="ArialMT"/>
                <a:ea typeface="+mn-ea"/>
                <a:cs typeface="+mn-cs"/>
              </a:rPr>
              <a:t>40 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to measure particle momenta, energy and particle type</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3 electromagnetic calorimeters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3 hadronic calorimeters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Silicon and Multi-pattern gas detectors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3 RICH detector + time-of-flight</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7 Auxiliary detectors (Si + </a:t>
            </a: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HCal</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 </a:t>
            </a: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ECals</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electron and hadron polarimetry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Integration, Installation and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Non-Beam Commissioning</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3" name="Picture 22" descr="A picture containing icon&#10;&#10;Description automatically generated">
            <a:extLst>
              <a:ext uri="{FF2B5EF4-FFF2-40B4-BE49-F238E27FC236}">
                <a16:creationId xmlns:a16="http://schemas.microsoft.com/office/drawing/2014/main" id="{93EA2200-B648-F095-33B6-B2C9FC754C8E}"/>
              </a:ext>
            </a:extLst>
          </p:cNvPr>
          <p:cNvPicPr>
            <a:picLocks noChangeAspect="1"/>
          </p:cNvPicPr>
          <p:nvPr/>
        </p:nvPicPr>
        <p:blipFill>
          <a:blip r:embed="rId4"/>
          <a:stretch>
            <a:fillRect/>
          </a:stretch>
        </p:blipFill>
        <p:spPr>
          <a:xfrm>
            <a:off x="1990806" y="679644"/>
            <a:ext cx="556781" cy="400573"/>
          </a:xfrm>
          <a:prstGeom prst="rect">
            <a:avLst/>
          </a:prstGeom>
        </p:spPr>
      </p:pic>
      <p:sp>
        <p:nvSpPr>
          <p:cNvPr id="24" name="TextBox 23">
            <a:extLst>
              <a:ext uri="{FF2B5EF4-FFF2-40B4-BE49-F238E27FC236}">
                <a16:creationId xmlns:a16="http://schemas.microsoft.com/office/drawing/2014/main" id="{98BEC045-E0BE-5A97-1EC6-5516C8BD3B82}"/>
              </a:ext>
            </a:extLst>
          </p:cNvPr>
          <p:cNvSpPr txBox="1"/>
          <p:nvPr/>
        </p:nvSpPr>
        <p:spPr>
          <a:xfrm>
            <a:off x="7015733" y="5752981"/>
            <a:ext cx="4767652" cy="80021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Highest scientific flexibility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a:ea typeface="+mn-ea"/>
                <a:cs typeface="+mn-cs"/>
                <a:sym typeface="Wingdings" pitchFamily="2" charset="2"/>
              </a:rPr>
              <a:t></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itchFamily="2" charset="2"/>
              </a:rPr>
              <a:t> fully s</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treaming readout electronics and data acquisition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a:ea typeface="+mn-ea"/>
                <a:cs typeface="+mn-cs"/>
                <a:sym typeface="Wingdings" pitchFamily="2" charset="2"/>
              </a:rPr>
              <a:t></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itchFamily="2" charset="2"/>
              </a:rPr>
              <a:t> integration AI/ML capabilities from the start</a:t>
            </a: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7" name="Picture 26" descr="A picture containing icon&#10;&#10;Description automatically generated">
            <a:extLst>
              <a:ext uri="{FF2B5EF4-FFF2-40B4-BE49-F238E27FC236}">
                <a16:creationId xmlns:a16="http://schemas.microsoft.com/office/drawing/2014/main" id="{BB735236-AD62-DA22-51D0-6A77057B957E}"/>
              </a:ext>
            </a:extLst>
          </p:cNvPr>
          <p:cNvPicPr>
            <a:picLocks noChangeAspect="1"/>
          </p:cNvPicPr>
          <p:nvPr/>
        </p:nvPicPr>
        <p:blipFill>
          <a:blip r:embed="rId4"/>
          <a:stretch>
            <a:fillRect/>
          </a:stretch>
        </p:blipFill>
        <p:spPr>
          <a:xfrm>
            <a:off x="7123409" y="2802941"/>
            <a:ext cx="705051" cy="507245"/>
          </a:xfrm>
          <a:prstGeom prst="rect">
            <a:avLst/>
          </a:prstGeom>
        </p:spPr>
      </p:pic>
      <p:cxnSp>
        <p:nvCxnSpPr>
          <p:cNvPr id="29" name="Straight Arrow Connector 28">
            <a:extLst>
              <a:ext uri="{FF2B5EF4-FFF2-40B4-BE49-F238E27FC236}">
                <a16:creationId xmlns:a16="http://schemas.microsoft.com/office/drawing/2014/main" id="{4D56AF36-C897-F4C0-C415-40B19470AA83}"/>
              </a:ext>
            </a:extLst>
          </p:cNvPr>
          <p:cNvCxnSpPr>
            <a:cxnSpLocks/>
          </p:cNvCxnSpPr>
          <p:nvPr/>
        </p:nvCxnSpPr>
        <p:spPr>
          <a:xfrm flipH="1">
            <a:off x="5927252" y="2337418"/>
            <a:ext cx="1401362" cy="835078"/>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102C89B-DAB0-D202-A76B-E5758FCA9218}"/>
              </a:ext>
            </a:extLst>
          </p:cNvPr>
          <p:cNvCxnSpPr>
            <a:cxnSpLocks/>
          </p:cNvCxnSpPr>
          <p:nvPr/>
        </p:nvCxnSpPr>
        <p:spPr>
          <a:xfrm flipH="1">
            <a:off x="1686345" y="2389885"/>
            <a:ext cx="4751065" cy="688981"/>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4" name="Line">
            <a:extLst>
              <a:ext uri="{FF2B5EF4-FFF2-40B4-BE49-F238E27FC236}">
                <a16:creationId xmlns:a16="http://schemas.microsoft.com/office/drawing/2014/main" id="{67A45868-8373-2DC2-BB1F-004B2F625F16}"/>
              </a:ext>
            </a:extLst>
          </p:cNvPr>
          <p:cNvSpPr/>
          <p:nvPr/>
        </p:nvSpPr>
        <p:spPr>
          <a:xfrm>
            <a:off x="3021980" y="1582372"/>
            <a:ext cx="629905" cy="729353"/>
          </a:xfrm>
          <a:prstGeom prst="line">
            <a:avLst/>
          </a:prstGeom>
          <a:ln w="19050">
            <a:solidFill>
              <a:schemeClr val="tx1"/>
            </a:solidFill>
            <a:miter lim="400000"/>
            <a:tailEnd type="triangle"/>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Line">
            <a:extLst>
              <a:ext uri="{FF2B5EF4-FFF2-40B4-BE49-F238E27FC236}">
                <a16:creationId xmlns:a16="http://schemas.microsoft.com/office/drawing/2014/main" id="{29078175-DC1A-E3EE-8982-D1D8D667A207}"/>
              </a:ext>
            </a:extLst>
          </p:cNvPr>
          <p:cNvSpPr/>
          <p:nvPr/>
        </p:nvSpPr>
        <p:spPr>
          <a:xfrm>
            <a:off x="1990805" y="1582372"/>
            <a:ext cx="73567" cy="944528"/>
          </a:xfrm>
          <a:prstGeom prst="line">
            <a:avLst/>
          </a:prstGeom>
          <a:ln w="19050">
            <a:solidFill>
              <a:schemeClr val="tx1"/>
            </a:solidFill>
            <a:miter lim="400000"/>
            <a:tailEnd type="triangle"/>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Line">
            <a:extLst>
              <a:ext uri="{FF2B5EF4-FFF2-40B4-BE49-F238E27FC236}">
                <a16:creationId xmlns:a16="http://schemas.microsoft.com/office/drawing/2014/main" id="{F3FEFB21-78AC-1038-9385-C22B5E1E4AF0}"/>
              </a:ext>
            </a:extLst>
          </p:cNvPr>
          <p:cNvSpPr/>
          <p:nvPr/>
        </p:nvSpPr>
        <p:spPr>
          <a:xfrm flipH="1">
            <a:off x="319230" y="1582372"/>
            <a:ext cx="198231" cy="1000506"/>
          </a:xfrm>
          <a:prstGeom prst="line">
            <a:avLst/>
          </a:prstGeom>
          <a:ln w="19050">
            <a:solidFill>
              <a:schemeClr val="tx1"/>
            </a:solidFill>
            <a:miter lim="400000"/>
            <a:tailEnd type="triangle"/>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TextBox 33">
            <a:extLst>
              <a:ext uri="{FF2B5EF4-FFF2-40B4-BE49-F238E27FC236}">
                <a16:creationId xmlns:a16="http://schemas.microsoft.com/office/drawing/2014/main" id="{EF71E5D3-9D82-53DC-E21E-BB486CEC656D}"/>
              </a:ext>
            </a:extLst>
          </p:cNvPr>
          <p:cNvSpPr txBox="1"/>
          <p:nvPr/>
        </p:nvSpPr>
        <p:spPr>
          <a:xfrm>
            <a:off x="314186" y="1092595"/>
            <a:ext cx="936051" cy="5539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tIns="91439" bIns="91439">
            <a:spAutoFit/>
          </a:bodyPr>
          <a:lstStyle>
            <a:lvl1pPr defTabSz="1828800">
              <a:lnSpc>
                <a:spcPct val="100000"/>
              </a:lnSpc>
              <a:spcBef>
                <a:spcPts val="0"/>
              </a:spcBef>
              <a:defRPr sz="3000" b="1">
                <a:latin typeface="Arial"/>
                <a:ea typeface="Arial"/>
                <a:cs typeface="Arial"/>
                <a:sym typeface="Arial"/>
              </a:defRPr>
            </a:lvl1p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Luminosity</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S</a:t>
            </a:r>
            <a:r>
              <a:rPr kumimoji="0"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ystem </a:t>
            </a:r>
          </a:p>
        </p:txBody>
      </p:sp>
      <p:sp>
        <p:nvSpPr>
          <p:cNvPr id="9" name="TextBox 33">
            <a:extLst>
              <a:ext uri="{FF2B5EF4-FFF2-40B4-BE49-F238E27FC236}">
                <a16:creationId xmlns:a16="http://schemas.microsoft.com/office/drawing/2014/main" id="{E9623A74-E7A8-D1AF-6695-20AA13C026C4}"/>
              </a:ext>
            </a:extLst>
          </p:cNvPr>
          <p:cNvSpPr txBox="1"/>
          <p:nvPr/>
        </p:nvSpPr>
        <p:spPr>
          <a:xfrm>
            <a:off x="1854226" y="1289932"/>
            <a:ext cx="1780505" cy="369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tIns="91439" bIns="91439">
            <a:spAutoFit/>
          </a:bodyPr>
          <a:lstStyle>
            <a:lvl1pPr defTabSz="1828800">
              <a:lnSpc>
                <a:spcPct val="100000"/>
              </a:lnSpc>
              <a:spcBef>
                <a:spcPts val="0"/>
              </a:spcBef>
              <a:defRPr sz="3000" b="1">
                <a:latin typeface="Arial"/>
                <a:ea typeface="Arial"/>
                <a:cs typeface="Arial"/>
                <a:sym typeface="Arial"/>
              </a:defRPr>
            </a:lvl1p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Low-Q2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a:t>
            </a:r>
            <a:r>
              <a:rPr kumimoji="0"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aggers</a:t>
            </a:r>
          </a:p>
        </p:txBody>
      </p:sp>
      <p:sp>
        <p:nvSpPr>
          <p:cNvPr id="10" name="TextBox 33">
            <a:extLst>
              <a:ext uri="{FF2B5EF4-FFF2-40B4-BE49-F238E27FC236}">
                <a16:creationId xmlns:a16="http://schemas.microsoft.com/office/drawing/2014/main" id="{4A2C8418-B5DE-4F81-EB1E-666BFAF79BC8}"/>
              </a:ext>
            </a:extLst>
          </p:cNvPr>
          <p:cNvSpPr txBox="1"/>
          <p:nvPr/>
        </p:nvSpPr>
        <p:spPr>
          <a:xfrm>
            <a:off x="9847373" y="561975"/>
            <a:ext cx="1883701" cy="369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tIns="91439" bIns="91439">
            <a:spAutoFit/>
          </a:bodyPr>
          <a:lstStyle>
            <a:lvl1pPr defTabSz="1828800">
              <a:lnSpc>
                <a:spcPct val="100000"/>
              </a:lnSpc>
              <a:spcBef>
                <a:spcPts val="0"/>
              </a:spcBef>
              <a:defRPr sz="3000" b="1">
                <a:latin typeface="Arial"/>
                <a:ea typeface="Arial"/>
                <a:cs typeface="Arial"/>
                <a:sym typeface="Arial"/>
              </a:defRPr>
            </a:lvl1p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Zero Degree Calorimeter</a:t>
            </a:r>
            <a:endParaRPr kumimoji="0" sz="12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1" name="Line">
            <a:extLst>
              <a:ext uri="{FF2B5EF4-FFF2-40B4-BE49-F238E27FC236}">
                <a16:creationId xmlns:a16="http://schemas.microsoft.com/office/drawing/2014/main" id="{22F9000E-329E-3E0A-E236-95223D7AD3F8}"/>
              </a:ext>
            </a:extLst>
          </p:cNvPr>
          <p:cNvSpPr/>
          <p:nvPr/>
        </p:nvSpPr>
        <p:spPr>
          <a:xfrm flipH="1" flipV="1">
            <a:off x="9754840" y="1530014"/>
            <a:ext cx="357697" cy="543466"/>
          </a:xfrm>
          <a:prstGeom prst="line">
            <a:avLst/>
          </a:prstGeom>
          <a:ln w="19050">
            <a:solidFill>
              <a:schemeClr val="tx1"/>
            </a:solidFill>
            <a:miter lim="400000"/>
            <a:tailEnd type="triangle"/>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Line">
            <a:extLst>
              <a:ext uri="{FF2B5EF4-FFF2-40B4-BE49-F238E27FC236}">
                <a16:creationId xmlns:a16="http://schemas.microsoft.com/office/drawing/2014/main" id="{90E91119-D30C-038A-8912-6CBD3F698E1D}"/>
              </a:ext>
            </a:extLst>
          </p:cNvPr>
          <p:cNvSpPr/>
          <p:nvPr/>
        </p:nvSpPr>
        <p:spPr>
          <a:xfrm>
            <a:off x="10691115" y="832848"/>
            <a:ext cx="361757" cy="553996"/>
          </a:xfrm>
          <a:prstGeom prst="line">
            <a:avLst/>
          </a:prstGeom>
          <a:ln w="19050">
            <a:solidFill>
              <a:schemeClr val="tx1"/>
            </a:solidFill>
            <a:miter lim="400000"/>
            <a:tailEnd type="triangle"/>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TextBox 5">
            <a:extLst>
              <a:ext uri="{FF2B5EF4-FFF2-40B4-BE49-F238E27FC236}">
                <a16:creationId xmlns:a16="http://schemas.microsoft.com/office/drawing/2014/main" id="{8FC5B667-84F0-A4EA-6877-417B055436BE}"/>
              </a:ext>
            </a:extLst>
          </p:cNvPr>
          <p:cNvSpPr txBox="1"/>
          <p:nvPr/>
        </p:nvSpPr>
        <p:spPr>
          <a:xfrm>
            <a:off x="8388677" y="1909370"/>
            <a:ext cx="1106393" cy="5539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tIns="91439" bIns="91439">
            <a:spAutoFit/>
          </a:bodyPr>
          <a:lstStyle>
            <a:lvl1pPr defTabSz="1828800">
              <a:lnSpc>
                <a:spcPct val="100000"/>
              </a:lnSpc>
              <a:spcBef>
                <a:spcPts val="0"/>
              </a:spcBef>
              <a:defRPr sz="3000" b="1">
                <a:solidFill>
                  <a:srgbClr val="010101"/>
                </a:solidFill>
                <a:latin typeface="Arial"/>
                <a:ea typeface="Arial"/>
                <a:cs typeface="Arial"/>
                <a:sym typeface="Arial"/>
              </a:defRPr>
            </a:lvl1p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010101"/>
                </a:solidFill>
                <a:effectLst/>
                <a:uLnTx/>
                <a:uFillTx/>
                <a:latin typeface="Arial"/>
                <a:cs typeface="Arial"/>
                <a:sym typeface="Arial"/>
              </a:rPr>
              <a:t>B0 </a:t>
            </a:r>
            <a:r>
              <a:rPr kumimoji="0" lang="en-US" sz="1200" b="0" i="0" u="none" strike="noStrike" kern="1200" cap="none" spc="0" normalizeH="0" baseline="0" noProof="0" dirty="0">
                <a:ln>
                  <a:noFill/>
                </a:ln>
                <a:solidFill>
                  <a:srgbClr val="010101"/>
                </a:solidFill>
                <a:effectLst/>
                <a:uLnTx/>
                <a:uFillTx/>
                <a:latin typeface="Arial"/>
                <a:cs typeface="Arial"/>
                <a:sym typeface="Arial"/>
              </a:rPr>
              <a:t>M</a:t>
            </a:r>
            <a:r>
              <a:rPr kumimoji="0" sz="1200" b="0" i="0" u="none" strike="noStrike" kern="1200" cap="none" spc="0" normalizeH="0" baseline="0" noProof="0" dirty="0">
                <a:ln>
                  <a:noFill/>
                </a:ln>
                <a:solidFill>
                  <a:srgbClr val="010101"/>
                </a:solidFill>
                <a:effectLst/>
                <a:uLnTx/>
                <a:uFillTx/>
                <a:latin typeface="Arial"/>
                <a:cs typeface="Arial"/>
                <a:sym typeface="Arial"/>
              </a:rPr>
              <a:t>agnet</a:t>
            </a:r>
            <a:r>
              <a:rPr kumimoji="0" lang="en-US" sz="1200" b="0" i="0" u="none" strike="noStrike" kern="1200" cap="none" spc="0" normalizeH="0" baseline="0" noProof="0" dirty="0">
                <a:ln>
                  <a:noFill/>
                </a:ln>
                <a:solidFill>
                  <a:srgbClr val="010101"/>
                </a:solidFill>
                <a:effectLst/>
                <a:uLnTx/>
                <a:uFillTx/>
                <a:latin typeface="Arial"/>
                <a:cs typeface="Arial"/>
                <a:sym typeface="Arial"/>
              </a:rPr>
              <a:t> </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10101"/>
                </a:solidFill>
                <a:effectLst/>
                <a:uLnTx/>
                <a:uFillTx/>
                <a:latin typeface="Arial"/>
                <a:cs typeface="Arial"/>
                <a:sym typeface="Arial"/>
              </a:rPr>
              <a:t>Spectrometer</a:t>
            </a:r>
            <a:endParaRPr kumimoji="0" sz="1200" b="0" i="0" u="none" strike="noStrike" kern="1200" cap="none" spc="0" normalizeH="0" baseline="0" noProof="0" dirty="0">
              <a:ln>
                <a:noFill/>
              </a:ln>
              <a:solidFill>
                <a:srgbClr val="010101"/>
              </a:solidFill>
              <a:effectLst/>
              <a:uLnTx/>
              <a:uFillTx/>
              <a:latin typeface="Arial"/>
              <a:cs typeface="Arial"/>
              <a:sym typeface="Arial"/>
            </a:endParaRPr>
          </a:p>
        </p:txBody>
      </p:sp>
      <p:sp>
        <p:nvSpPr>
          <p:cNvPr id="19" name="Line">
            <a:extLst>
              <a:ext uri="{FF2B5EF4-FFF2-40B4-BE49-F238E27FC236}">
                <a16:creationId xmlns:a16="http://schemas.microsoft.com/office/drawing/2014/main" id="{D2568108-C697-4E16-3A0B-96D6939FF739}"/>
              </a:ext>
            </a:extLst>
          </p:cNvPr>
          <p:cNvSpPr/>
          <p:nvPr/>
        </p:nvSpPr>
        <p:spPr>
          <a:xfrm flipH="1" flipV="1">
            <a:off x="7502279" y="1867055"/>
            <a:ext cx="1017711" cy="330816"/>
          </a:xfrm>
          <a:prstGeom prst="line">
            <a:avLst/>
          </a:prstGeom>
          <a:ln w="19050">
            <a:solidFill>
              <a:schemeClr val="tx1"/>
            </a:solidFill>
            <a:miter lim="400000"/>
            <a:tailEnd type="triangle"/>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TextBox 33">
            <a:extLst>
              <a:ext uri="{FF2B5EF4-FFF2-40B4-BE49-F238E27FC236}">
                <a16:creationId xmlns:a16="http://schemas.microsoft.com/office/drawing/2014/main" id="{07C9FEC6-88BE-2780-FC2E-B9E4FD5E36E3}"/>
              </a:ext>
            </a:extLst>
          </p:cNvPr>
          <p:cNvSpPr txBox="1"/>
          <p:nvPr/>
        </p:nvSpPr>
        <p:spPr>
          <a:xfrm>
            <a:off x="9691977" y="1978039"/>
            <a:ext cx="2524682" cy="5539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tIns="91439" bIns="91439">
            <a:spAutoFit/>
          </a:bodyPr>
          <a:lstStyle>
            <a:lvl1pPr defTabSz="1828800">
              <a:lnSpc>
                <a:spcPct val="100000"/>
              </a:lnSpc>
              <a:spcBef>
                <a:spcPts val="0"/>
              </a:spcBef>
              <a:defRPr sz="3000" b="1">
                <a:latin typeface="Arial"/>
                <a:ea typeface="Arial"/>
                <a:cs typeface="Arial"/>
                <a:sym typeface="Arial"/>
              </a:defRPr>
            </a:lvl1p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000000"/>
                </a:solidFill>
                <a:effectLst/>
                <a:uLnTx/>
                <a:uFillTx/>
                <a:latin typeface="Arial"/>
                <a:cs typeface="Arial"/>
                <a:sym typeface="Arial"/>
              </a:rPr>
              <a:t>Roman Pots </a:t>
            </a:r>
            <a:r>
              <a:rPr kumimoji="0" lang="en-US" sz="1200" b="0" i="0" u="none" strike="noStrike" kern="1200" cap="none" spc="0" normalizeH="0" baseline="0" noProof="0" dirty="0">
                <a:ln>
                  <a:noFill/>
                </a:ln>
                <a:solidFill>
                  <a:srgbClr val="000000"/>
                </a:solidFill>
                <a:effectLst/>
                <a:uLnTx/>
                <a:uFillTx/>
                <a:latin typeface="Arial"/>
                <a:cs typeface="Arial"/>
                <a:sym typeface="Arial"/>
              </a:rPr>
              <a:t>(RPs) </a:t>
            </a:r>
            <a:r>
              <a:rPr kumimoji="0" sz="1200" b="0" i="0" u="none" strike="noStrike" kern="1200" cap="none" spc="0" normalizeH="0" baseline="0" noProof="0" dirty="0">
                <a:ln>
                  <a:noFill/>
                </a:ln>
                <a:solidFill>
                  <a:srgbClr val="000000"/>
                </a:solidFill>
                <a:effectLst/>
                <a:uLnTx/>
                <a:uFillTx/>
                <a:latin typeface="Arial"/>
                <a:cs typeface="Arial"/>
                <a:sym typeface="Arial"/>
              </a:rPr>
              <a:t>and </a:t>
            </a:r>
            <a:endParaRPr kumimoji="0" lang="en-US" sz="1200" b="0" i="0" u="none" strike="noStrike" kern="1200" cap="none" spc="0" normalizeH="0" baseline="0" noProof="0" dirty="0">
              <a:ln>
                <a:noFill/>
              </a:ln>
              <a:solidFill>
                <a:srgbClr val="000000"/>
              </a:solidFill>
              <a:effectLst/>
              <a:uLnTx/>
              <a:uFillTx/>
              <a:latin typeface="Arial"/>
              <a:cs typeface="Arial"/>
              <a:sym typeface="Arial"/>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srgbClr val="000000"/>
                </a:solidFill>
                <a:effectLst/>
                <a:uLnTx/>
                <a:uFillTx/>
                <a:latin typeface="Arial"/>
                <a:cs typeface="Arial"/>
                <a:sym typeface="Arial"/>
              </a:rPr>
              <a:t>Off-Momentum </a:t>
            </a:r>
            <a:r>
              <a:rPr kumimoji="0" lang="en-US" sz="1200" b="0" i="0" u="none" strike="noStrike" kern="1200" cap="none" spc="0" normalizeH="0" baseline="0" noProof="0" dirty="0">
                <a:ln>
                  <a:noFill/>
                </a:ln>
                <a:solidFill>
                  <a:srgbClr val="000000"/>
                </a:solidFill>
                <a:effectLst/>
                <a:uLnTx/>
                <a:uFillTx/>
                <a:latin typeface="Arial"/>
                <a:cs typeface="Arial"/>
                <a:sym typeface="Arial"/>
              </a:rPr>
              <a:t>D</a:t>
            </a:r>
            <a:r>
              <a:rPr kumimoji="0" sz="1200" b="0" i="0" u="none" strike="noStrike" kern="1200" cap="none" spc="0" normalizeH="0" baseline="0" noProof="0" dirty="0">
                <a:ln>
                  <a:noFill/>
                </a:ln>
                <a:solidFill>
                  <a:srgbClr val="000000"/>
                </a:solidFill>
                <a:effectLst/>
                <a:uLnTx/>
                <a:uFillTx/>
                <a:latin typeface="Arial"/>
                <a:cs typeface="Arial"/>
                <a:sym typeface="Arial"/>
              </a:rPr>
              <a:t>etectors</a:t>
            </a:r>
            <a:r>
              <a:rPr kumimoji="0" lang="en-US" sz="1200" b="0" i="0" u="none" strike="noStrike" kern="1200" cap="none" spc="0" normalizeH="0" baseline="0" noProof="0" dirty="0">
                <a:ln>
                  <a:noFill/>
                </a:ln>
                <a:solidFill>
                  <a:srgbClr val="000000"/>
                </a:solidFill>
                <a:effectLst/>
                <a:uLnTx/>
                <a:uFillTx/>
                <a:latin typeface="Arial"/>
                <a:cs typeface="Arial"/>
                <a:sym typeface="Arial"/>
              </a:rPr>
              <a:t> (OMDs)</a:t>
            </a:r>
            <a:r>
              <a:rPr kumimoji="0" sz="1200" b="0" i="0" u="none" strike="noStrike" kern="1200" cap="none" spc="0" normalizeH="0" baseline="0" noProof="0" dirty="0">
                <a:ln>
                  <a:noFill/>
                </a:ln>
                <a:solidFill>
                  <a:srgbClr val="000000"/>
                </a:solidFill>
                <a:effectLst/>
                <a:uLnTx/>
                <a:uFillTx/>
                <a:latin typeface="Arial"/>
                <a:cs typeface="Arial"/>
                <a:sym typeface="Arial"/>
              </a:rPr>
              <a:t> </a:t>
            </a:r>
          </a:p>
        </p:txBody>
      </p:sp>
      <p:sp>
        <p:nvSpPr>
          <p:cNvPr id="21" name="Line">
            <a:extLst>
              <a:ext uri="{FF2B5EF4-FFF2-40B4-BE49-F238E27FC236}">
                <a16:creationId xmlns:a16="http://schemas.microsoft.com/office/drawing/2014/main" id="{94991121-01ED-16E2-E15E-EAA24590A7AF}"/>
              </a:ext>
            </a:extLst>
          </p:cNvPr>
          <p:cNvSpPr/>
          <p:nvPr/>
        </p:nvSpPr>
        <p:spPr>
          <a:xfrm flipV="1">
            <a:off x="10597481" y="1478118"/>
            <a:ext cx="213273" cy="595361"/>
          </a:xfrm>
          <a:prstGeom prst="line">
            <a:avLst/>
          </a:prstGeom>
          <a:ln w="19050">
            <a:solidFill>
              <a:schemeClr val="tx1"/>
            </a:solidFill>
            <a:miter lim="400000"/>
            <a:tailEnd type="triangle"/>
          </a:ln>
        </p:spPr>
        <p:txBody>
          <a:bodyPr lIns="50800" tIns="50800" rIns="50800" bIns="50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Slide Number Placeholder 5">
            <a:extLst>
              <a:ext uri="{FF2B5EF4-FFF2-40B4-BE49-F238E27FC236}">
                <a16:creationId xmlns:a16="http://schemas.microsoft.com/office/drawing/2014/main" id="{7B1E8B34-9BEA-C57D-F323-3633A69DEFC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A14187-AF44-4271-AA62-1C5C376B8E74}" type="slidenum">
              <a:rPr lang="en-US" smtClean="0">
                <a:solidFill>
                  <a:prstClr val="black">
                    <a:tint val="75000"/>
                  </a:prstClr>
                </a:solidFill>
                <a:latin typeface="Calibri" panose="020F0502020204030204"/>
              </a:rPr>
              <a:pPr/>
              <a:t>10</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850319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04AB-8402-5FCA-349E-2CD01B70E225}"/>
              </a:ext>
            </a:extLst>
          </p:cNvPr>
          <p:cNvSpPr>
            <a:spLocks noGrp="1"/>
          </p:cNvSpPr>
          <p:nvPr>
            <p:ph type="title"/>
          </p:nvPr>
        </p:nvSpPr>
        <p:spPr>
          <a:xfrm>
            <a:off x="346383" y="312057"/>
            <a:ext cx="11499234" cy="480349"/>
          </a:xfrm>
        </p:spPr>
        <p:txBody>
          <a:bodyPr>
            <a:normAutofit fontScale="90000"/>
          </a:bodyPr>
          <a:lstStyle/>
          <a:p>
            <a:r>
              <a:rPr lang="en-US" dirty="0">
                <a:solidFill>
                  <a:srgbClr val="0070C0"/>
                </a:solidFill>
              </a:rPr>
              <a:t>Compute-Detector Integration</a:t>
            </a:r>
          </a:p>
        </p:txBody>
      </p:sp>
      <p:pic>
        <p:nvPicPr>
          <p:cNvPr id="4" name="Picture 3" descr="Diagram, engineering drawing&#10;&#10;AI-generated content may be incorrect.">
            <a:extLst>
              <a:ext uri="{FF2B5EF4-FFF2-40B4-BE49-F238E27FC236}">
                <a16:creationId xmlns:a16="http://schemas.microsoft.com/office/drawing/2014/main" id="{E55D473F-25D2-244C-FDF8-078999AA20A9}"/>
              </a:ext>
            </a:extLst>
          </p:cNvPr>
          <p:cNvPicPr>
            <a:picLocks noChangeAspect="1"/>
          </p:cNvPicPr>
          <p:nvPr/>
        </p:nvPicPr>
        <p:blipFill>
          <a:blip r:embed="rId2"/>
          <a:stretch>
            <a:fillRect/>
          </a:stretch>
        </p:blipFill>
        <p:spPr>
          <a:xfrm>
            <a:off x="272186" y="1320799"/>
            <a:ext cx="5468363" cy="5225144"/>
          </a:xfrm>
          <a:prstGeom prst="rect">
            <a:avLst/>
          </a:prstGeom>
        </p:spPr>
      </p:pic>
      <p:sp>
        <p:nvSpPr>
          <p:cNvPr id="5" name="TextBox 4">
            <a:extLst>
              <a:ext uri="{FF2B5EF4-FFF2-40B4-BE49-F238E27FC236}">
                <a16:creationId xmlns:a16="http://schemas.microsoft.com/office/drawing/2014/main" id="{17B01860-2319-1450-E6A2-1C7FC0A02427}"/>
              </a:ext>
            </a:extLst>
          </p:cNvPr>
          <p:cNvSpPr txBox="1"/>
          <p:nvPr/>
        </p:nvSpPr>
        <p:spPr>
          <a:xfrm>
            <a:off x="272186" y="1436915"/>
            <a:ext cx="4564743" cy="338554"/>
          </a:xfrm>
          <a:prstGeom prst="rect">
            <a:avLst/>
          </a:prstGeom>
          <a:noFill/>
        </p:spPr>
        <p:txBody>
          <a:bodyPr wrap="square" rtlCol="0">
            <a:spAutoFit/>
          </a:bodyPr>
          <a:lstStyle/>
          <a:p>
            <a:r>
              <a:rPr lang="en-US" sz="1600" dirty="0" err="1"/>
              <a:t>ePIC</a:t>
            </a:r>
            <a:r>
              <a:rPr lang="en-US" sz="1600" dirty="0"/>
              <a:t> event display by Dmitry Romanov</a:t>
            </a:r>
          </a:p>
        </p:txBody>
      </p:sp>
      <p:sp>
        <p:nvSpPr>
          <p:cNvPr id="6" name="TextBox 5">
            <a:extLst>
              <a:ext uri="{FF2B5EF4-FFF2-40B4-BE49-F238E27FC236}">
                <a16:creationId xmlns:a16="http://schemas.microsoft.com/office/drawing/2014/main" id="{7640D5AC-183D-A0A6-0A93-A12956ECD841}"/>
              </a:ext>
            </a:extLst>
          </p:cNvPr>
          <p:cNvSpPr txBox="1"/>
          <p:nvPr/>
        </p:nvSpPr>
        <p:spPr>
          <a:xfrm>
            <a:off x="6096000" y="312057"/>
            <a:ext cx="5621884" cy="6217087"/>
          </a:xfrm>
          <a:prstGeom prst="rect">
            <a:avLst/>
          </a:prstGeom>
          <a:noFill/>
        </p:spPr>
        <p:txBody>
          <a:bodyPr wrap="square" rtlCol="0">
            <a:spAutoFit/>
          </a:bodyPr>
          <a:lstStyle/>
          <a:p>
            <a:pPr>
              <a:spcAft>
                <a:spcPts val="1200"/>
              </a:spcAft>
            </a:pPr>
            <a:r>
              <a:rPr lang="en-US" sz="2400" dirty="0"/>
              <a:t>Streaming Readout and DAQ: </a:t>
            </a:r>
          </a:p>
          <a:p>
            <a:pPr marL="285750" indent="-285750">
              <a:buFont typeface="Arial" panose="020B0604020202020204" pitchFamily="34" charset="0"/>
              <a:buChar char="•"/>
            </a:pPr>
            <a:r>
              <a:rPr lang="en-US" sz="1600" b="1" dirty="0"/>
              <a:t>High-speed data flow: </a:t>
            </a:r>
            <a:r>
              <a:rPr lang="en-US" sz="1600" dirty="0"/>
              <a:t>The front-end electronics are designed to support a total bandwidth of up to 50 </a:t>
            </a:r>
            <a:r>
              <a:rPr lang="en-US" sz="1600" dirty="0" err="1"/>
              <a:t>Tbps</a:t>
            </a:r>
            <a:r>
              <a:rPr lang="en-US" sz="1600" dirty="0"/>
              <a:t>, with over 3,000 fiber streams feeding data from the detector to the computing system.</a:t>
            </a:r>
          </a:p>
          <a:p>
            <a:pPr marL="285750" indent="-285750">
              <a:buFont typeface="Arial" panose="020B0604020202020204" pitchFamily="34" charset="0"/>
              <a:buChar char="•"/>
            </a:pPr>
            <a:r>
              <a:rPr lang="en-US" sz="1600" b="1" dirty="0"/>
              <a:t>Zero dead time: </a:t>
            </a:r>
            <a:r>
              <a:rPr lang="en-US" sz="1600" dirty="0"/>
              <a:t>By avoiding a traditional hardware trigger, the system eliminates dead time and allows for unbiased data collection.</a:t>
            </a:r>
          </a:p>
          <a:p>
            <a:endParaRPr lang="en-US" dirty="0"/>
          </a:p>
          <a:p>
            <a:pPr>
              <a:spcAft>
                <a:spcPts val="1200"/>
              </a:spcAft>
            </a:pPr>
            <a:r>
              <a:rPr lang="en-US" sz="2400" dirty="0"/>
              <a:t>AI and ML in the Data Pipeline: </a:t>
            </a:r>
          </a:p>
          <a:p>
            <a:pPr marL="285750" indent="-285750">
              <a:buFont typeface="Arial" panose="020B0604020202020204" pitchFamily="34" charset="0"/>
              <a:buChar char="•"/>
            </a:pPr>
            <a:r>
              <a:rPr lang="en-US" sz="1600" b="1" dirty="0"/>
              <a:t>Intelligent data filtering: </a:t>
            </a:r>
            <a:r>
              <a:rPr lang="en-US" sz="1600" dirty="0"/>
              <a:t>AI/ML algorithms can select the most relevant collision events to study. </a:t>
            </a:r>
          </a:p>
          <a:p>
            <a:pPr marL="285750" indent="-285750">
              <a:buFont typeface="Arial" panose="020B0604020202020204" pitchFamily="34" charset="0"/>
              <a:buChar char="•"/>
            </a:pPr>
            <a:r>
              <a:rPr lang="en-US" sz="1600" b="1" dirty="0"/>
              <a:t>Real-time feedback:</a:t>
            </a:r>
            <a:r>
              <a:rPr lang="en-US" sz="1600" dirty="0"/>
              <a:t> AI can enable rapid detector diagnostics and optimization, with systems capable of automatically calibrating detectors and validating data.</a:t>
            </a:r>
          </a:p>
          <a:p>
            <a:pPr marL="285750" indent="-285750">
              <a:buFont typeface="Arial" panose="020B0604020202020204" pitchFamily="34" charset="0"/>
              <a:buChar char="•"/>
            </a:pPr>
            <a:endParaRPr lang="en-US" sz="1600" dirty="0"/>
          </a:p>
          <a:p>
            <a:r>
              <a:rPr lang="en-US" sz="2400" dirty="0"/>
              <a:t>Streaming Computing Model:</a:t>
            </a:r>
          </a:p>
          <a:p>
            <a:pPr marL="342900" indent="-342900">
              <a:buFont typeface="Arial" panose="020B0604020202020204" pitchFamily="34" charset="0"/>
              <a:buChar char="•"/>
            </a:pPr>
            <a:r>
              <a:rPr lang="en-US" sz="1600" b="1" dirty="0"/>
              <a:t>Continuous calibration and alignment: </a:t>
            </a:r>
            <a:r>
              <a:rPr lang="en-US" sz="1600" dirty="0"/>
              <a:t>Enables rapid delivery of scientific results. </a:t>
            </a:r>
          </a:p>
          <a:p>
            <a:pPr marL="342900" indent="-342900">
              <a:buFont typeface="Arial" panose="020B0604020202020204" pitchFamily="34" charset="0"/>
              <a:buChar char="•"/>
            </a:pPr>
            <a:r>
              <a:rPr lang="en-US" sz="1600" b="1" dirty="0"/>
              <a:t>Echelon Model:  </a:t>
            </a:r>
            <a:r>
              <a:rPr lang="en-US" sz="1600" dirty="0"/>
              <a:t>Organizes resources across the computing hierarchy and enables international contributions. </a:t>
            </a:r>
          </a:p>
        </p:txBody>
      </p:sp>
    </p:spTree>
    <p:extLst>
      <p:ext uri="{BB962C8B-B14F-4D97-AF65-F5344CB8AC3E}">
        <p14:creationId xmlns:p14="http://schemas.microsoft.com/office/powerpoint/2010/main" val="1661412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3C96C0C-C80B-786F-71CF-6F1D4469B1EA}"/>
              </a:ext>
            </a:extLst>
          </p:cNvPr>
          <p:cNvGrpSpPr/>
          <p:nvPr/>
        </p:nvGrpSpPr>
        <p:grpSpPr>
          <a:xfrm>
            <a:off x="4604495" y="1023950"/>
            <a:ext cx="7542712" cy="3159278"/>
            <a:chOff x="4604495" y="1023950"/>
            <a:chExt cx="7542712" cy="3159278"/>
          </a:xfrm>
        </p:grpSpPr>
        <p:pic>
          <p:nvPicPr>
            <p:cNvPr id="13" name="Picture 12" descr="A large group of people walking&#10;&#10;Description automatically generated with medium confidence">
              <a:extLst>
                <a:ext uri="{FF2B5EF4-FFF2-40B4-BE49-F238E27FC236}">
                  <a16:creationId xmlns:a16="http://schemas.microsoft.com/office/drawing/2014/main" id="{765A675B-27A9-37C1-872A-BBDF3D9DB0B3}"/>
                </a:ext>
              </a:extLst>
            </p:cNvPr>
            <p:cNvPicPr>
              <a:picLocks noChangeAspect="1"/>
            </p:cNvPicPr>
            <p:nvPr/>
          </p:nvPicPr>
          <p:blipFill>
            <a:blip r:embed="rId2"/>
            <a:stretch>
              <a:fillRect/>
            </a:stretch>
          </p:blipFill>
          <p:spPr>
            <a:xfrm>
              <a:off x="4604495" y="1023950"/>
              <a:ext cx="7508076" cy="3159278"/>
            </a:xfrm>
            <a:prstGeom prst="rect">
              <a:avLst/>
            </a:prstGeom>
          </p:spPr>
        </p:pic>
        <p:sp>
          <p:nvSpPr>
            <p:cNvPr id="15" name="TextBox 14">
              <a:extLst>
                <a:ext uri="{FF2B5EF4-FFF2-40B4-BE49-F238E27FC236}">
                  <a16:creationId xmlns:a16="http://schemas.microsoft.com/office/drawing/2014/main" id="{38B0574A-0FC6-F94B-625A-F570A0C372E9}"/>
                </a:ext>
              </a:extLst>
            </p:cNvPr>
            <p:cNvSpPr txBox="1"/>
            <p:nvPr/>
          </p:nvSpPr>
          <p:spPr>
            <a:xfrm>
              <a:off x="10192901" y="1156533"/>
              <a:ext cx="1954306" cy="369332"/>
            </a:xfrm>
            <a:prstGeom prst="rect">
              <a:avLst/>
            </a:prstGeom>
            <a:noFill/>
          </p:spPr>
          <p:txBody>
            <a:bodyPr wrap="square" rtlCol="0">
              <a:spAutoFit/>
            </a:bodyPr>
            <a:lstStyle/>
            <a:p>
              <a:r>
                <a:rPr lang="en-US" dirty="0">
                  <a:solidFill>
                    <a:schemeClr val="bg1"/>
                  </a:solidFill>
                </a:rPr>
                <a:t>Warsaw, July 2023</a:t>
              </a:r>
            </a:p>
          </p:txBody>
        </p:sp>
      </p:grpSp>
      <p:sp>
        <p:nvSpPr>
          <p:cNvPr id="2" name="Title 1">
            <a:extLst>
              <a:ext uri="{FF2B5EF4-FFF2-40B4-BE49-F238E27FC236}">
                <a16:creationId xmlns:a16="http://schemas.microsoft.com/office/drawing/2014/main" id="{C9037ACF-CCFD-EEA1-23B0-B6CCDFF47826}"/>
              </a:ext>
            </a:extLst>
          </p:cNvPr>
          <p:cNvSpPr>
            <a:spLocks noGrp="1"/>
          </p:cNvSpPr>
          <p:nvPr>
            <p:ph type="title"/>
          </p:nvPr>
        </p:nvSpPr>
        <p:spPr>
          <a:xfrm>
            <a:off x="285970" y="175906"/>
            <a:ext cx="10515600" cy="852961"/>
          </a:xfrm>
        </p:spPr>
        <p:txBody>
          <a:bodyPr/>
          <a:lstStyle/>
          <a:p>
            <a:r>
              <a:rPr lang="en-US" b="1" dirty="0">
                <a:solidFill>
                  <a:schemeClr val="accent1"/>
                </a:solidFill>
              </a:rPr>
              <a:t>The             Collaboration</a:t>
            </a:r>
          </a:p>
        </p:txBody>
      </p:sp>
      <p:pic>
        <p:nvPicPr>
          <p:cNvPr id="9" name="Content Placeholder 8" descr="A group of people sitting in a room&#10;&#10;Description automatically generated with medium confidence">
            <a:extLst>
              <a:ext uri="{FF2B5EF4-FFF2-40B4-BE49-F238E27FC236}">
                <a16:creationId xmlns:a16="http://schemas.microsoft.com/office/drawing/2014/main" id="{E495F920-2BAE-7BD7-045B-F123841E7DFF}"/>
              </a:ext>
            </a:extLst>
          </p:cNvPr>
          <p:cNvPicPr>
            <a:picLocks noGrp="1" noChangeAspect="1"/>
          </p:cNvPicPr>
          <p:nvPr>
            <p:ph idx="1"/>
          </p:nvPr>
        </p:nvPicPr>
        <p:blipFill>
          <a:blip r:embed="rId3"/>
          <a:stretch>
            <a:fillRect/>
          </a:stretch>
        </p:blipFill>
        <p:spPr>
          <a:xfrm>
            <a:off x="2793345" y="3669675"/>
            <a:ext cx="9197788" cy="3051800"/>
          </a:xfrm>
        </p:spPr>
      </p:pic>
      <p:grpSp>
        <p:nvGrpSpPr>
          <p:cNvPr id="18" name="Group 17">
            <a:extLst>
              <a:ext uri="{FF2B5EF4-FFF2-40B4-BE49-F238E27FC236}">
                <a16:creationId xmlns:a16="http://schemas.microsoft.com/office/drawing/2014/main" id="{DA27A7C1-9DA2-D60E-B490-5B8E64A69DD1}"/>
              </a:ext>
            </a:extLst>
          </p:cNvPr>
          <p:cNvGrpSpPr/>
          <p:nvPr/>
        </p:nvGrpSpPr>
        <p:grpSpPr>
          <a:xfrm>
            <a:off x="552230" y="1180661"/>
            <a:ext cx="4239353" cy="3090292"/>
            <a:chOff x="560410" y="1180662"/>
            <a:chExt cx="4239353" cy="3090292"/>
          </a:xfrm>
        </p:grpSpPr>
        <p:pic>
          <p:nvPicPr>
            <p:cNvPr id="14" name="Picture 13" descr="A group of people posing for a photo&#10;&#10;Description automatically generated">
              <a:extLst>
                <a:ext uri="{FF2B5EF4-FFF2-40B4-BE49-F238E27FC236}">
                  <a16:creationId xmlns:a16="http://schemas.microsoft.com/office/drawing/2014/main" id="{CF11FFA9-CF24-A601-B346-BE0BA99C8010}"/>
                </a:ext>
              </a:extLst>
            </p:cNvPr>
            <p:cNvPicPr>
              <a:picLocks noChangeAspect="1"/>
            </p:cNvPicPr>
            <p:nvPr/>
          </p:nvPicPr>
          <p:blipFill>
            <a:blip r:embed="rId4"/>
            <a:stretch>
              <a:fillRect/>
            </a:stretch>
          </p:blipFill>
          <p:spPr>
            <a:xfrm>
              <a:off x="560410" y="1531272"/>
              <a:ext cx="4239353" cy="2739682"/>
            </a:xfrm>
            <a:prstGeom prst="rect">
              <a:avLst/>
            </a:prstGeom>
          </p:spPr>
        </p:pic>
        <p:sp>
          <p:nvSpPr>
            <p:cNvPr id="17" name="TextBox 16">
              <a:extLst>
                <a:ext uri="{FF2B5EF4-FFF2-40B4-BE49-F238E27FC236}">
                  <a16:creationId xmlns:a16="http://schemas.microsoft.com/office/drawing/2014/main" id="{AAC41EEE-2600-6DBA-D586-3A72256914BD}"/>
                </a:ext>
              </a:extLst>
            </p:cNvPr>
            <p:cNvSpPr txBox="1"/>
            <p:nvPr/>
          </p:nvSpPr>
          <p:spPr>
            <a:xfrm>
              <a:off x="2650189" y="1180662"/>
              <a:ext cx="1954306" cy="369332"/>
            </a:xfrm>
            <a:prstGeom prst="rect">
              <a:avLst/>
            </a:prstGeom>
            <a:noFill/>
          </p:spPr>
          <p:txBody>
            <a:bodyPr wrap="square" rtlCol="0">
              <a:spAutoFit/>
            </a:bodyPr>
            <a:lstStyle/>
            <a:p>
              <a:r>
                <a:rPr lang="en-US" dirty="0" err="1"/>
                <a:t>JLab</a:t>
              </a:r>
              <a:r>
                <a:rPr lang="en-US" dirty="0"/>
                <a:t>, Jan. 2023</a:t>
              </a:r>
            </a:p>
          </p:txBody>
        </p:sp>
      </p:grpSp>
      <p:pic>
        <p:nvPicPr>
          <p:cNvPr id="22" name="Picture 21" descr="Logo&#10;&#10;Description automatically generated">
            <a:extLst>
              <a:ext uri="{FF2B5EF4-FFF2-40B4-BE49-F238E27FC236}">
                <a16:creationId xmlns:a16="http://schemas.microsoft.com/office/drawing/2014/main" id="{51F23E86-2ACC-81AC-BC99-B3E7A91F0750}"/>
              </a:ext>
            </a:extLst>
          </p:cNvPr>
          <p:cNvPicPr>
            <a:picLocks noChangeAspect="1"/>
          </p:cNvPicPr>
          <p:nvPr/>
        </p:nvPicPr>
        <p:blipFill>
          <a:blip r:embed="rId5"/>
          <a:stretch>
            <a:fillRect/>
          </a:stretch>
        </p:blipFill>
        <p:spPr>
          <a:xfrm>
            <a:off x="1394005" y="63407"/>
            <a:ext cx="1314575" cy="946278"/>
          </a:xfrm>
          <a:prstGeom prst="rect">
            <a:avLst/>
          </a:prstGeom>
        </p:spPr>
      </p:pic>
      <p:sp>
        <p:nvSpPr>
          <p:cNvPr id="23" name="TextBox 22">
            <a:extLst>
              <a:ext uri="{FF2B5EF4-FFF2-40B4-BE49-F238E27FC236}">
                <a16:creationId xmlns:a16="http://schemas.microsoft.com/office/drawing/2014/main" id="{0F9FF67A-AC92-8886-F863-48142E6051D2}"/>
              </a:ext>
            </a:extLst>
          </p:cNvPr>
          <p:cNvSpPr txBox="1"/>
          <p:nvPr/>
        </p:nvSpPr>
        <p:spPr>
          <a:xfrm>
            <a:off x="94114" y="4413151"/>
            <a:ext cx="2580467" cy="2308324"/>
          </a:xfrm>
          <a:prstGeom prst="rect">
            <a:avLst/>
          </a:prstGeom>
          <a:solidFill>
            <a:schemeClr val="bg1"/>
          </a:solidFill>
        </p:spPr>
        <p:txBody>
          <a:bodyPr wrap="square" rtlCol="0">
            <a:spAutoFit/>
          </a:bodyPr>
          <a:lstStyle/>
          <a:p>
            <a:r>
              <a:rPr lang="en-US" dirty="0"/>
              <a:t>ePIC is a community of scientists dedicated to realizing the EIC science mission. </a:t>
            </a:r>
          </a:p>
          <a:p>
            <a:endParaRPr lang="en-US" dirty="0"/>
          </a:p>
          <a:p>
            <a:r>
              <a:rPr lang="en-US" dirty="0"/>
              <a:t>The ePIC Collaboration is as unique as the ePIC detector. </a:t>
            </a:r>
          </a:p>
        </p:txBody>
      </p:sp>
      <p:sp>
        <p:nvSpPr>
          <p:cNvPr id="16" name="TextBox 15">
            <a:extLst>
              <a:ext uri="{FF2B5EF4-FFF2-40B4-BE49-F238E27FC236}">
                <a16:creationId xmlns:a16="http://schemas.microsoft.com/office/drawing/2014/main" id="{419D4638-EAD6-2458-11EE-1B2B363BB6EE}"/>
              </a:ext>
            </a:extLst>
          </p:cNvPr>
          <p:cNvSpPr txBox="1"/>
          <p:nvPr/>
        </p:nvSpPr>
        <p:spPr>
          <a:xfrm>
            <a:off x="10084976" y="6272859"/>
            <a:ext cx="1773043" cy="369332"/>
          </a:xfrm>
          <a:prstGeom prst="rect">
            <a:avLst/>
          </a:prstGeom>
          <a:noFill/>
        </p:spPr>
        <p:txBody>
          <a:bodyPr wrap="square" rtlCol="0">
            <a:spAutoFit/>
          </a:bodyPr>
          <a:lstStyle/>
          <a:p>
            <a:r>
              <a:rPr lang="en-US" dirty="0">
                <a:solidFill>
                  <a:schemeClr val="bg1"/>
                </a:solidFill>
              </a:rPr>
              <a:t>ANL, Jan 2024</a:t>
            </a:r>
          </a:p>
        </p:txBody>
      </p:sp>
      <p:grpSp>
        <p:nvGrpSpPr>
          <p:cNvPr id="10" name="Group 9">
            <a:extLst>
              <a:ext uri="{FF2B5EF4-FFF2-40B4-BE49-F238E27FC236}">
                <a16:creationId xmlns:a16="http://schemas.microsoft.com/office/drawing/2014/main" id="{08B62BB5-A789-9D56-D1AB-7BB35283EFBA}"/>
              </a:ext>
            </a:extLst>
          </p:cNvPr>
          <p:cNvGrpSpPr/>
          <p:nvPr/>
        </p:nvGrpSpPr>
        <p:grpSpPr>
          <a:xfrm>
            <a:off x="285970" y="1807800"/>
            <a:ext cx="10080774" cy="3523732"/>
            <a:chOff x="419100" y="1615440"/>
            <a:chExt cx="11353800" cy="4011230"/>
          </a:xfrm>
        </p:grpSpPr>
        <p:pic>
          <p:nvPicPr>
            <p:cNvPr id="7" name="Picture 6" descr="A group of people standing in a field&#10;&#10;Description automatically generated">
              <a:extLst>
                <a:ext uri="{FF2B5EF4-FFF2-40B4-BE49-F238E27FC236}">
                  <a16:creationId xmlns:a16="http://schemas.microsoft.com/office/drawing/2014/main" id="{9B6016D1-C9E8-A898-6F24-2AEE310FAA91}"/>
                </a:ext>
              </a:extLst>
            </p:cNvPr>
            <p:cNvPicPr>
              <a:picLocks noChangeAspect="1"/>
            </p:cNvPicPr>
            <p:nvPr/>
          </p:nvPicPr>
          <p:blipFill>
            <a:blip r:embed="rId6"/>
            <a:stretch>
              <a:fillRect/>
            </a:stretch>
          </p:blipFill>
          <p:spPr>
            <a:xfrm>
              <a:off x="419100" y="1615440"/>
              <a:ext cx="11353800" cy="4005762"/>
            </a:xfrm>
            <a:prstGeom prst="rect">
              <a:avLst/>
            </a:prstGeom>
          </p:spPr>
        </p:pic>
        <p:sp>
          <p:nvSpPr>
            <p:cNvPr id="8" name="TextBox 7">
              <a:extLst>
                <a:ext uri="{FF2B5EF4-FFF2-40B4-BE49-F238E27FC236}">
                  <a16:creationId xmlns:a16="http://schemas.microsoft.com/office/drawing/2014/main" id="{28CD9EE6-C4D8-BC0F-F3DE-1CBF2C4D63AF}"/>
                </a:ext>
              </a:extLst>
            </p:cNvPr>
            <p:cNvSpPr txBox="1"/>
            <p:nvPr/>
          </p:nvSpPr>
          <p:spPr>
            <a:xfrm>
              <a:off x="6611561" y="5206242"/>
              <a:ext cx="4916023" cy="420428"/>
            </a:xfrm>
            <a:prstGeom prst="rect">
              <a:avLst/>
            </a:prstGeom>
            <a:noFill/>
          </p:spPr>
          <p:txBody>
            <a:bodyPr wrap="square" rtlCol="0">
              <a:spAutoFit/>
            </a:bodyPr>
            <a:lstStyle/>
            <a:p>
              <a:r>
                <a:rPr lang="en-US" dirty="0">
                  <a:solidFill>
                    <a:schemeClr val="bg1"/>
                  </a:solidFill>
                </a:rPr>
                <a:t>EICUG/ePIC Meeting – Lehigh, July 2024</a:t>
              </a:r>
            </a:p>
          </p:txBody>
        </p:sp>
      </p:grpSp>
      <p:grpSp>
        <p:nvGrpSpPr>
          <p:cNvPr id="12" name="Group 11">
            <a:extLst>
              <a:ext uri="{FF2B5EF4-FFF2-40B4-BE49-F238E27FC236}">
                <a16:creationId xmlns:a16="http://schemas.microsoft.com/office/drawing/2014/main" id="{88109470-7FAA-B3B1-1E80-6888A379E992}"/>
              </a:ext>
            </a:extLst>
          </p:cNvPr>
          <p:cNvGrpSpPr/>
          <p:nvPr/>
        </p:nvGrpSpPr>
        <p:grpSpPr>
          <a:xfrm>
            <a:off x="4978257" y="913908"/>
            <a:ext cx="6635507" cy="4412821"/>
            <a:chOff x="1897192" y="1023950"/>
            <a:chExt cx="6635507" cy="4412821"/>
          </a:xfrm>
        </p:grpSpPr>
        <p:pic>
          <p:nvPicPr>
            <p:cNvPr id="6" name="Picture 5" descr="A group of people posing for a photo in front of a building&#10;&#10;Description automatically generated">
              <a:extLst>
                <a:ext uri="{FF2B5EF4-FFF2-40B4-BE49-F238E27FC236}">
                  <a16:creationId xmlns:a16="http://schemas.microsoft.com/office/drawing/2014/main" id="{CD0B9EF9-DAC8-6AE1-A315-1AA67A7AD0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7192" y="1023950"/>
              <a:ext cx="6635507" cy="4412821"/>
            </a:xfrm>
            <a:prstGeom prst="rect">
              <a:avLst/>
            </a:prstGeom>
          </p:spPr>
        </p:pic>
        <p:sp>
          <p:nvSpPr>
            <p:cNvPr id="11" name="TextBox 10">
              <a:extLst>
                <a:ext uri="{FF2B5EF4-FFF2-40B4-BE49-F238E27FC236}">
                  <a16:creationId xmlns:a16="http://schemas.microsoft.com/office/drawing/2014/main" id="{DED54C68-ABBF-7746-2363-DD58E06580B4}"/>
                </a:ext>
              </a:extLst>
            </p:cNvPr>
            <p:cNvSpPr txBox="1"/>
            <p:nvPr/>
          </p:nvSpPr>
          <p:spPr>
            <a:xfrm>
              <a:off x="6041069" y="4735779"/>
              <a:ext cx="2366010" cy="369332"/>
            </a:xfrm>
            <a:prstGeom prst="rect">
              <a:avLst/>
            </a:prstGeom>
            <a:noFill/>
          </p:spPr>
          <p:txBody>
            <a:bodyPr wrap="square" rtlCol="0">
              <a:spAutoFit/>
            </a:bodyPr>
            <a:lstStyle/>
            <a:p>
              <a:r>
                <a:rPr lang="en-US" dirty="0">
                  <a:solidFill>
                    <a:schemeClr val="bg1"/>
                  </a:solidFill>
                </a:rPr>
                <a:t>Frascati, January 2025</a:t>
              </a:r>
            </a:p>
          </p:txBody>
        </p:sp>
      </p:grpSp>
      <p:sp>
        <p:nvSpPr>
          <p:cNvPr id="4" name="Footer Placeholder 3">
            <a:extLst>
              <a:ext uri="{FF2B5EF4-FFF2-40B4-BE49-F238E27FC236}">
                <a16:creationId xmlns:a16="http://schemas.microsoft.com/office/drawing/2014/main" id="{D1ACE348-5ACF-0424-7E3B-FC909B1B9245}"/>
              </a:ext>
            </a:extLst>
          </p:cNvPr>
          <p:cNvSpPr>
            <a:spLocks noGrp="1"/>
          </p:cNvSpPr>
          <p:nvPr>
            <p:ph type="ftr" sz="quarter" idx="11"/>
          </p:nvPr>
        </p:nvSpPr>
        <p:spPr/>
        <p:txBody>
          <a:bodyPr/>
          <a:lstStyle/>
          <a:p>
            <a:r>
              <a:rPr lang="en-US"/>
              <a:t>ePIC Software and Computing Review</a:t>
            </a:r>
          </a:p>
        </p:txBody>
      </p:sp>
      <p:sp>
        <p:nvSpPr>
          <p:cNvPr id="5" name="Slide Number Placeholder 4">
            <a:extLst>
              <a:ext uri="{FF2B5EF4-FFF2-40B4-BE49-F238E27FC236}">
                <a16:creationId xmlns:a16="http://schemas.microsoft.com/office/drawing/2014/main" id="{6E65B8C2-702B-6D03-7A66-2E0DFEFB50C9}"/>
              </a:ext>
            </a:extLst>
          </p:cNvPr>
          <p:cNvSpPr>
            <a:spLocks noGrp="1"/>
          </p:cNvSpPr>
          <p:nvPr>
            <p:ph type="sldNum" sz="quarter" idx="12"/>
          </p:nvPr>
        </p:nvSpPr>
        <p:spPr/>
        <p:txBody>
          <a:bodyPr/>
          <a:lstStyle/>
          <a:p>
            <a:fld id="{00A14187-AF44-4271-AA62-1C5C376B8E74}" type="slidenum">
              <a:rPr lang="en-US" smtClean="0"/>
              <a:t>12</a:t>
            </a:fld>
            <a:endParaRPr lang="en-US"/>
          </a:p>
        </p:txBody>
      </p:sp>
      <p:grpSp>
        <p:nvGrpSpPr>
          <p:cNvPr id="25" name="Group 24">
            <a:extLst>
              <a:ext uri="{FF2B5EF4-FFF2-40B4-BE49-F238E27FC236}">
                <a16:creationId xmlns:a16="http://schemas.microsoft.com/office/drawing/2014/main" id="{8487146C-B51D-1CD5-ADF7-D50B2ADB9621}"/>
              </a:ext>
            </a:extLst>
          </p:cNvPr>
          <p:cNvGrpSpPr/>
          <p:nvPr/>
        </p:nvGrpSpPr>
        <p:grpSpPr>
          <a:xfrm>
            <a:off x="1825256" y="1171065"/>
            <a:ext cx="8126606" cy="5313025"/>
            <a:chOff x="1825256" y="1171065"/>
            <a:chExt cx="8126606" cy="5313025"/>
          </a:xfrm>
        </p:grpSpPr>
        <p:pic>
          <p:nvPicPr>
            <p:cNvPr id="21" name="Picture 20" descr="A large group of people posing for a photo&#10;&#10;AI-generated content may be incorrect.">
              <a:extLst>
                <a:ext uri="{FF2B5EF4-FFF2-40B4-BE49-F238E27FC236}">
                  <a16:creationId xmlns:a16="http://schemas.microsoft.com/office/drawing/2014/main" id="{C4A77455-950E-F0A2-88CC-363FF5E65905}"/>
                </a:ext>
              </a:extLst>
            </p:cNvPr>
            <p:cNvPicPr>
              <a:picLocks noChangeAspect="1"/>
            </p:cNvPicPr>
            <p:nvPr/>
          </p:nvPicPr>
          <p:blipFill>
            <a:blip r:embed="rId8"/>
            <a:stretch>
              <a:fillRect/>
            </a:stretch>
          </p:blipFill>
          <p:spPr>
            <a:xfrm>
              <a:off x="1825256" y="1171065"/>
              <a:ext cx="8126606" cy="5313025"/>
            </a:xfrm>
            <a:prstGeom prst="rect">
              <a:avLst/>
            </a:prstGeom>
          </p:spPr>
        </p:pic>
        <p:sp>
          <p:nvSpPr>
            <p:cNvPr id="24" name="TextBox 23">
              <a:extLst>
                <a:ext uri="{FF2B5EF4-FFF2-40B4-BE49-F238E27FC236}">
                  <a16:creationId xmlns:a16="http://schemas.microsoft.com/office/drawing/2014/main" id="{5EF84C8D-E0EC-FD35-1CFB-C5DC1ADBA71E}"/>
                </a:ext>
              </a:extLst>
            </p:cNvPr>
            <p:cNvSpPr txBox="1"/>
            <p:nvPr/>
          </p:nvSpPr>
          <p:spPr>
            <a:xfrm>
              <a:off x="4860773" y="5944092"/>
              <a:ext cx="2470454" cy="369332"/>
            </a:xfrm>
            <a:prstGeom prst="rect">
              <a:avLst/>
            </a:prstGeom>
            <a:noFill/>
          </p:spPr>
          <p:txBody>
            <a:bodyPr wrap="square" rtlCol="0">
              <a:spAutoFit/>
            </a:bodyPr>
            <a:lstStyle/>
            <a:p>
              <a:r>
                <a:rPr lang="en-US" dirty="0">
                  <a:solidFill>
                    <a:schemeClr val="bg1"/>
                  </a:solidFill>
                </a:rPr>
                <a:t>Jefferson Lab, July 2025</a:t>
              </a:r>
            </a:p>
          </p:txBody>
        </p:sp>
      </p:grpSp>
    </p:spTree>
    <p:extLst>
      <p:ext uri="{BB962C8B-B14F-4D97-AF65-F5344CB8AC3E}">
        <p14:creationId xmlns:p14="http://schemas.microsoft.com/office/powerpoint/2010/main" val="136656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nodeType="withEffect">
                                  <p:stCondLst>
                                    <p:cond delay="2000"/>
                                  </p:stCondLst>
                                  <p:childTnLst>
                                    <p:set>
                                      <p:cBhvr>
                                        <p:cTn id="17" dur="1" fill="hold">
                                          <p:stCondLst>
                                            <p:cond delay="0"/>
                                          </p:stCondLst>
                                        </p:cTn>
                                        <p:tgtEl>
                                          <p:spTgt spid="12"/>
                                        </p:tgtEl>
                                        <p:attrNameLst>
                                          <p:attrName>style.visibility</p:attrName>
                                        </p:attrNameLst>
                                      </p:cBhvr>
                                      <p:to>
                                        <p:strVal val="visible"/>
                                      </p:to>
                                    </p:set>
                                  </p:childTnLst>
                                </p:cTn>
                              </p:par>
                            </p:childTnLst>
                          </p:cTn>
                        </p:par>
                        <p:par>
                          <p:cTn id="18" fill="hold">
                            <p:stCondLst>
                              <p:cond delay="4000"/>
                            </p:stCondLst>
                            <p:childTnLst>
                              <p:par>
                                <p:cTn id="19" presetID="1" presetClass="entr" presetSubtype="0" fill="hold" nodeType="afterEffect">
                                  <p:stCondLst>
                                    <p:cond delay="100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10;&#10;AI-generated content may be incorrect.">
            <a:extLst>
              <a:ext uri="{FF2B5EF4-FFF2-40B4-BE49-F238E27FC236}">
                <a16:creationId xmlns:a16="http://schemas.microsoft.com/office/drawing/2014/main" id="{B41D32BD-2A36-97C8-60A2-DAFA796B1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272" y="0"/>
            <a:ext cx="7985435" cy="5181211"/>
          </a:xfrm>
          <a:prstGeom prst="rect">
            <a:avLst/>
          </a:prstGeom>
        </p:spPr>
      </p:pic>
      <p:grpSp>
        <p:nvGrpSpPr>
          <p:cNvPr id="51" name="Group 50">
            <a:extLst>
              <a:ext uri="{FF2B5EF4-FFF2-40B4-BE49-F238E27FC236}">
                <a16:creationId xmlns:a16="http://schemas.microsoft.com/office/drawing/2014/main" id="{B5C24F37-D63E-40B4-5573-2477C2784283}"/>
              </a:ext>
            </a:extLst>
          </p:cNvPr>
          <p:cNvGrpSpPr/>
          <p:nvPr/>
        </p:nvGrpSpPr>
        <p:grpSpPr>
          <a:xfrm>
            <a:off x="621000" y="341573"/>
            <a:ext cx="4021012" cy="2160793"/>
            <a:chOff x="2741443" y="4474838"/>
            <a:chExt cx="4021012" cy="2160793"/>
          </a:xfrm>
        </p:grpSpPr>
        <p:pic>
          <p:nvPicPr>
            <p:cNvPr id="13" name="Picture 12" descr="Chart, pie chart&#10;&#10;AI-generated content may be incorrect.">
              <a:extLst>
                <a:ext uri="{FF2B5EF4-FFF2-40B4-BE49-F238E27FC236}">
                  <a16:creationId xmlns:a16="http://schemas.microsoft.com/office/drawing/2014/main" id="{6BDED916-C868-2DEA-02CB-163E6A19C29C}"/>
                </a:ext>
              </a:extLst>
            </p:cNvPr>
            <p:cNvPicPr>
              <a:picLocks noChangeAspect="1"/>
            </p:cNvPicPr>
            <p:nvPr/>
          </p:nvPicPr>
          <p:blipFill>
            <a:blip r:embed="rId4"/>
            <a:stretch>
              <a:fillRect/>
            </a:stretch>
          </p:blipFill>
          <p:spPr>
            <a:xfrm>
              <a:off x="2741443" y="4771509"/>
              <a:ext cx="2143089" cy="1864122"/>
            </a:xfrm>
            <a:prstGeom prst="rect">
              <a:avLst/>
            </a:prstGeom>
          </p:spPr>
        </p:pic>
        <p:sp>
          <p:nvSpPr>
            <p:cNvPr id="40" name="TextBox 39">
              <a:extLst>
                <a:ext uri="{FF2B5EF4-FFF2-40B4-BE49-F238E27FC236}">
                  <a16:creationId xmlns:a16="http://schemas.microsoft.com/office/drawing/2014/main" id="{B0C679AF-E916-2373-2615-668146527165}"/>
                </a:ext>
              </a:extLst>
            </p:cNvPr>
            <p:cNvSpPr txBox="1"/>
            <p:nvPr/>
          </p:nvSpPr>
          <p:spPr>
            <a:xfrm>
              <a:off x="2741444" y="4474838"/>
              <a:ext cx="13565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Institutions:</a:t>
              </a:r>
            </a:p>
          </p:txBody>
        </p:sp>
        <p:sp>
          <p:nvSpPr>
            <p:cNvPr id="45" name="TextBox 44">
              <a:extLst>
                <a:ext uri="{FF2B5EF4-FFF2-40B4-BE49-F238E27FC236}">
                  <a16:creationId xmlns:a16="http://schemas.microsoft.com/office/drawing/2014/main" id="{C6136C71-6596-45EF-6BD1-A769FBD7B78D}"/>
                </a:ext>
              </a:extLst>
            </p:cNvPr>
            <p:cNvSpPr txBox="1"/>
            <p:nvPr/>
          </p:nvSpPr>
          <p:spPr>
            <a:xfrm>
              <a:off x="4884532" y="4474838"/>
              <a:ext cx="13565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Collaborators:</a:t>
              </a:r>
            </a:p>
          </p:txBody>
        </p:sp>
        <p:pic>
          <p:nvPicPr>
            <p:cNvPr id="49" name="Picture 48" descr="A picture containing text, device, meter&#10;&#10;AI-generated content may be incorrect.">
              <a:extLst>
                <a:ext uri="{FF2B5EF4-FFF2-40B4-BE49-F238E27FC236}">
                  <a16:creationId xmlns:a16="http://schemas.microsoft.com/office/drawing/2014/main" id="{8BFDB525-5D53-4200-0B69-432CB2F863E4}"/>
                </a:ext>
              </a:extLst>
            </p:cNvPr>
            <p:cNvPicPr>
              <a:picLocks noChangeAspect="1"/>
            </p:cNvPicPr>
            <p:nvPr/>
          </p:nvPicPr>
          <p:blipFill>
            <a:blip r:embed="rId5"/>
            <a:stretch>
              <a:fillRect/>
            </a:stretch>
          </p:blipFill>
          <p:spPr>
            <a:xfrm>
              <a:off x="4925605" y="4771509"/>
              <a:ext cx="1836850" cy="1864122"/>
            </a:xfrm>
            <a:prstGeom prst="rect">
              <a:avLst/>
            </a:prstGeom>
          </p:spPr>
        </p:pic>
      </p:grpSp>
      <p:sp>
        <p:nvSpPr>
          <p:cNvPr id="35" name="TextBox 34">
            <a:extLst>
              <a:ext uri="{FF2B5EF4-FFF2-40B4-BE49-F238E27FC236}">
                <a16:creationId xmlns:a16="http://schemas.microsoft.com/office/drawing/2014/main" id="{61AA95BF-203F-101F-F8E7-39AE53E0C52A}"/>
              </a:ext>
            </a:extLst>
          </p:cNvPr>
          <p:cNvSpPr txBox="1"/>
          <p:nvPr/>
        </p:nvSpPr>
        <p:spPr>
          <a:xfrm>
            <a:off x="8615989" y="592653"/>
            <a:ext cx="2919005" cy="646331"/>
          </a:xfrm>
          <a:prstGeom prst="rect">
            <a:avLst/>
          </a:prstGeom>
          <a:solidFill>
            <a:schemeClr val="bg1"/>
          </a:solidFill>
          <a:ln>
            <a:solidFill>
              <a:schemeClr val="accent1">
                <a:shade val="1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&gt;1000 collaborators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182 institutions, 26 countries</a:t>
            </a:r>
          </a:p>
        </p:txBody>
      </p:sp>
      <p:pic>
        <p:nvPicPr>
          <p:cNvPr id="11" name="Picture 10" descr="Logo&#10;&#10;Description automatically generated">
            <a:extLst>
              <a:ext uri="{FF2B5EF4-FFF2-40B4-BE49-F238E27FC236}">
                <a16:creationId xmlns:a16="http://schemas.microsoft.com/office/drawing/2014/main" id="{CBE5FA54-1B2F-49A0-EA26-D89AE0920A57}"/>
              </a:ext>
            </a:extLst>
          </p:cNvPr>
          <p:cNvPicPr>
            <a:picLocks noChangeAspect="1"/>
          </p:cNvPicPr>
          <p:nvPr/>
        </p:nvPicPr>
        <p:blipFill>
          <a:blip r:embed="rId6"/>
          <a:stretch>
            <a:fillRect/>
          </a:stretch>
        </p:blipFill>
        <p:spPr>
          <a:xfrm>
            <a:off x="4822015" y="66638"/>
            <a:ext cx="1721204" cy="1238984"/>
          </a:xfrm>
          <a:prstGeom prst="rect">
            <a:avLst/>
          </a:prstGeom>
        </p:spPr>
      </p:pic>
      <p:grpSp>
        <p:nvGrpSpPr>
          <p:cNvPr id="19" name="Group 18">
            <a:extLst>
              <a:ext uri="{FF2B5EF4-FFF2-40B4-BE49-F238E27FC236}">
                <a16:creationId xmlns:a16="http://schemas.microsoft.com/office/drawing/2014/main" id="{9402CEC7-CADE-212F-E4F6-DB375E5D0030}"/>
              </a:ext>
            </a:extLst>
          </p:cNvPr>
          <p:cNvGrpSpPr/>
          <p:nvPr/>
        </p:nvGrpSpPr>
        <p:grpSpPr>
          <a:xfrm>
            <a:off x="5758360" y="4014062"/>
            <a:ext cx="6346128" cy="2657959"/>
            <a:chOff x="5633624" y="4069411"/>
            <a:chExt cx="6530083" cy="2788589"/>
          </a:xfrm>
        </p:grpSpPr>
        <p:pic>
          <p:nvPicPr>
            <p:cNvPr id="17" name="Picture 16" descr="A large group of people posing for a photo&#10;&#10;AI-generated content may be incorrect.">
              <a:extLst>
                <a:ext uri="{FF2B5EF4-FFF2-40B4-BE49-F238E27FC236}">
                  <a16:creationId xmlns:a16="http://schemas.microsoft.com/office/drawing/2014/main" id="{5AAE719B-2F23-14FE-FADC-796A8AC780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3624" y="4069411"/>
              <a:ext cx="6530083" cy="2788589"/>
            </a:xfrm>
            <a:prstGeom prst="rect">
              <a:avLst/>
            </a:prstGeom>
          </p:spPr>
        </p:pic>
        <p:sp>
          <p:nvSpPr>
            <p:cNvPr id="18" name="TextBox 17">
              <a:extLst>
                <a:ext uri="{FF2B5EF4-FFF2-40B4-BE49-F238E27FC236}">
                  <a16:creationId xmlns:a16="http://schemas.microsoft.com/office/drawing/2014/main" id="{51A502A7-1B21-3903-B045-D671436B7803}"/>
                </a:ext>
              </a:extLst>
            </p:cNvPr>
            <p:cNvSpPr txBox="1"/>
            <p:nvPr/>
          </p:nvSpPr>
          <p:spPr>
            <a:xfrm>
              <a:off x="7262192" y="6488668"/>
              <a:ext cx="3048000" cy="369332"/>
            </a:xfrm>
            <a:prstGeom prst="rect">
              <a:avLst/>
            </a:prstGeom>
            <a:noFill/>
          </p:spPr>
          <p:txBody>
            <a:bodyPr wrap="square" rtlCol="0">
              <a:spAutoFit/>
            </a:bodyPr>
            <a:lstStyle/>
            <a:p>
              <a:r>
                <a:rPr lang="en-US" dirty="0" err="1">
                  <a:solidFill>
                    <a:schemeClr val="bg1"/>
                  </a:solidFill>
                </a:rPr>
                <a:t>ePIC</a:t>
              </a:r>
              <a:r>
                <a:rPr lang="en-US" dirty="0">
                  <a:solidFill>
                    <a:schemeClr val="bg1"/>
                  </a:solidFill>
                </a:rPr>
                <a:t> Collaboration - July 2025</a:t>
              </a:r>
            </a:p>
          </p:txBody>
        </p:sp>
      </p:grpSp>
      <p:sp>
        <p:nvSpPr>
          <p:cNvPr id="2" name="TextBox 1">
            <a:extLst>
              <a:ext uri="{FF2B5EF4-FFF2-40B4-BE49-F238E27FC236}">
                <a16:creationId xmlns:a16="http://schemas.microsoft.com/office/drawing/2014/main" id="{EDF84926-7CDF-3B85-4D67-50AB4B8E882D}"/>
              </a:ext>
            </a:extLst>
          </p:cNvPr>
          <p:cNvSpPr txBox="1"/>
          <p:nvPr/>
        </p:nvSpPr>
        <p:spPr>
          <a:xfrm>
            <a:off x="87512" y="3357434"/>
            <a:ext cx="5730067" cy="2862322"/>
          </a:xfrm>
          <a:prstGeom prst="rect">
            <a:avLst/>
          </a:prstGeom>
          <a:noFill/>
        </p:spPr>
        <p:txBody>
          <a:bodyPr wrap="square" rtlCol="0">
            <a:spAutoFit/>
          </a:bodyPr>
          <a:lstStyle/>
          <a:p>
            <a:r>
              <a:rPr lang="en-US" dirty="0"/>
              <a:t>The </a:t>
            </a:r>
            <a:r>
              <a:rPr lang="en-US" dirty="0" err="1"/>
              <a:t>ePIC</a:t>
            </a:r>
            <a:r>
              <a:rPr lang="en-US" dirty="0"/>
              <a:t> Collaboration is strong, active and growing:</a:t>
            </a:r>
          </a:p>
          <a:p>
            <a:pPr marL="285750" indent="-285750">
              <a:buFont typeface="Arial" panose="020B0604020202020204" pitchFamily="34" charset="0"/>
              <a:buChar char="•"/>
            </a:pPr>
            <a:r>
              <a:rPr lang="en-US" dirty="0"/>
              <a:t>CERN Recognized Experiment</a:t>
            </a:r>
          </a:p>
          <a:p>
            <a:pPr marL="285750" indent="-285750">
              <a:buFont typeface="Arial" panose="020B0604020202020204" pitchFamily="34" charset="0"/>
              <a:buChar char="•"/>
            </a:pPr>
            <a:r>
              <a:rPr lang="en-US" dirty="0"/>
              <a:t>Adding new collaborating institutions</a:t>
            </a:r>
          </a:p>
          <a:p>
            <a:pPr marL="285750" indent="-285750">
              <a:buFont typeface="Arial" panose="020B0604020202020204" pitchFamily="34" charset="0"/>
              <a:buChar char="•"/>
            </a:pPr>
            <a:r>
              <a:rPr lang="en-US" dirty="0"/>
              <a:t>Ongoing subdetector design reviews</a:t>
            </a:r>
          </a:p>
          <a:p>
            <a:endParaRPr lang="en-US" dirty="0"/>
          </a:p>
          <a:p>
            <a:r>
              <a:rPr lang="en-US" b="1" dirty="0"/>
              <a:t>Current Collaboration Priorities:</a:t>
            </a:r>
            <a:r>
              <a:rPr lang="en-US" dirty="0"/>
              <a:t> </a:t>
            </a:r>
          </a:p>
          <a:p>
            <a:pPr marL="285750" indent="-285750">
              <a:buFont typeface="Arial" panose="020B0604020202020204" pitchFamily="34" charset="0"/>
              <a:buChar char="•"/>
            </a:pPr>
            <a:r>
              <a:rPr lang="en-US" dirty="0"/>
              <a:t>Writing </a:t>
            </a:r>
            <a:r>
              <a:rPr lang="en-US" dirty="0" err="1"/>
              <a:t>ePIC</a:t>
            </a:r>
            <a:r>
              <a:rPr lang="en-US" dirty="0"/>
              <a:t> </a:t>
            </a:r>
            <a:r>
              <a:rPr lang="en-US" dirty="0" err="1"/>
              <a:t>preTDR</a:t>
            </a:r>
            <a:r>
              <a:rPr lang="en-US" dirty="0"/>
              <a:t>, v2.2 due Dec. 2025</a:t>
            </a:r>
          </a:p>
          <a:p>
            <a:pPr marL="285750" indent="-285750">
              <a:buFont typeface="Arial" panose="020B0604020202020204" pitchFamily="34" charset="0"/>
              <a:buChar char="•"/>
            </a:pPr>
            <a:r>
              <a:rPr lang="en-US" dirty="0"/>
              <a:t>Developing the EIC Early Science plan: </a:t>
            </a:r>
          </a:p>
          <a:p>
            <a:endParaRPr lang="en-US" dirty="0"/>
          </a:p>
          <a:p>
            <a:r>
              <a:rPr lang="en-US" b="1" dirty="0"/>
              <a:t>Supporting baselining for the </a:t>
            </a:r>
            <a:r>
              <a:rPr lang="en-US" b="1" dirty="0" err="1"/>
              <a:t>ePIC</a:t>
            </a:r>
            <a:r>
              <a:rPr lang="en-US" b="1" dirty="0"/>
              <a:t> detector in 2026</a:t>
            </a:r>
          </a:p>
        </p:txBody>
      </p:sp>
      <p:sp>
        <p:nvSpPr>
          <p:cNvPr id="3" name="Date Placeholder 2">
            <a:extLst>
              <a:ext uri="{FF2B5EF4-FFF2-40B4-BE49-F238E27FC236}">
                <a16:creationId xmlns:a16="http://schemas.microsoft.com/office/drawing/2014/main" id="{3145DBA6-6CD3-59CB-8413-62B04947613A}"/>
              </a:ext>
            </a:extLst>
          </p:cNvPr>
          <p:cNvSpPr>
            <a:spLocks noGrp="1"/>
          </p:cNvSpPr>
          <p:nvPr>
            <p:ph type="dt" sz="half" idx="10"/>
          </p:nvPr>
        </p:nvSpPr>
        <p:spPr/>
        <p:txBody>
          <a:bodyPr/>
          <a:lstStyle/>
          <a:p>
            <a:r>
              <a:rPr lang="en-US"/>
              <a:t>10/6/2025</a:t>
            </a:r>
          </a:p>
        </p:txBody>
      </p:sp>
      <p:sp>
        <p:nvSpPr>
          <p:cNvPr id="5" name="Slide Number Placeholder 4">
            <a:extLst>
              <a:ext uri="{FF2B5EF4-FFF2-40B4-BE49-F238E27FC236}">
                <a16:creationId xmlns:a16="http://schemas.microsoft.com/office/drawing/2014/main" id="{346D4664-4BE3-C032-EEF3-1C937E9E1EEC}"/>
              </a:ext>
            </a:extLst>
          </p:cNvPr>
          <p:cNvSpPr>
            <a:spLocks noGrp="1"/>
          </p:cNvSpPr>
          <p:nvPr>
            <p:ph type="sldNum" sz="quarter" idx="12"/>
          </p:nvPr>
        </p:nvSpPr>
        <p:spPr/>
        <p:txBody>
          <a:bodyPr/>
          <a:lstStyle/>
          <a:p>
            <a:fld id="{00A14187-AF44-4271-AA62-1C5C376B8E74}" type="slidenum">
              <a:rPr lang="en-US" smtClean="0"/>
              <a:t>13</a:t>
            </a:fld>
            <a:endParaRPr lang="en-US"/>
          </a:p>
        </p:txBody>
      </p:sp>
    </p:spTree>
    <p:extLst>
      <p:ext uri="{BB962C8B-B14F-4D97-AF65-F5344CB8AC3E}">
        <p14:creationId xmlns:p14="http://schemas.microsoft.com/office/powerpoint/2010/main" val="2453904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E7A976-62F2-D69E-3995-512CD4A23E44}"/>
              </a:ext>
            </a:extLst>
          </p:cNvPr>
          <p:cNvSpPr>
            <a:spLocks noGrp="1"/>
          </p:cNvSpPr>
          <p:nvPr>
            <p:ph type="title"/>
          </p:nvPr>
        </p:nvSpPr>
        <p:spPr>
          <a:xfrm>
            <a:off x="688427" y="355971"/>
            <a:ext cx="10515600" cy="614589"/>
          </a:xfrm>
        </p:spPr>
        <p:txBody>
          <a:bodyPr>
            <a:noAutofit/>
          </a:bodyPr>
          <a:lstStyle/>
          <a:p>
            <a:pPr algn="l"/>
            <a:r>
              <a:rPr lang="en-US" sz="4000" b="1" i="0" dirty="0" err="1">
                <a:solidFill>
                  <a:schemeClr val="accent1"/>
                </a:solidFill>
                <a:effectLst/>
              </a:rPr>
              <a:t>ePIC</a:t>
            </a:r>
            <a:r>
              <a:rPr lang="en-US" sz="4000" b="1" i="0" dirty="0">
                <a:solidFill>
                  <a:schemeClr val="accent1"/>
                </a:solidFill>
                <a:effectLst/>
              </a:rPr>
              <a:t> Collaboration Structure </a:t>
            </a:r>
          </a:p>
        </p:txBody>
      </p:sp>
      <p:pic>
        <p:nvPicPr>
          <p:cNvPr id="2" name="Google Shape;389;p41" descr="Logo&#10;&#10;Description automatically generated">
            <a:extLst>
              <a:ext uri="{FF2B5EF4-FFF2-40B4-BE49-F238E27FC236}">
                <a16:creationId xmlns:a16="http://schemas.microsoft.com/office/drawing/2014/main" id="{F013533C-D746-830B-2FEC-4D56E768AD03}"/>
              </a:ext>
            </a:extLst>
          </p:cNvPr>
          <p:cNvPicPr preferRelativeResize="0"/>
          <p:nvPr/>
        </p:nvPicPr>
        <p:blipFill rotWithShape="1">
          <a:blip r:embed="rId2">
            <a:alphaModFix/>
          </a:blip>
          <a:srcRect/>
          <a:stretch/>
        </p:blipFill>
        <p:spPr>
          <a:xfrm>
            <a:off x="10705672" y="74877"/>
            <a:ext cx="1384185" cy="1054678"/>
          </a:xfrm>
          <a:prstGeom prst="rect">
            <a:avLst/>
          </a:prstGeom>
          <a:noFill/>
          <a:ln>
            <a:noFill/>
          </a:ln>
        </p:spPr>
      </p:pic>
      <p:grpSp>
        <p:nvGrpSpPr>
          <p:cNvPr id="31" name="Group 30">
            <a:extLst>
              <a:ext uri="{FF2B5EF4-FFF2-40B4-BE49-F238E27FC236}">
                <a16:creationId xmlns:a16="http://schemas.microsoft.com/office/drawing/2014/main" id="{F51B7224-A23A-1621-75B3-F3B407949003}"/>
              </a:ext>
            </a:extLst>
          </p:cNvPr>
          <p:cNvGrpSpPr/>
          <p:nvPr/>
        </p:nvGrpSpPr>
        <p:grpSpPr>
          <a:xfrm>
            <a:off x="613322" y="1251654"/>
            <a:ext cx="11248478" cy="2909119"/>
            <a:chOff x="685305" y="279869"/>
            <a:chExt cx="11248478" cy="2909119"/>
          </a:xfrm>
        </p:grpSpPr>
        <p:sp>
          <p:nvSpPr>
            <p:cNvPr id="32" name="Rectangle 31">
              <a:extLst>
                <a:ext uri="{FF2B5EF4-FFF2-40B4-BE49-F238E27FC236}">
                  <a16:creationId xmlns:a16="http://schemas.microsoft.com/office/drawing/2014/main" id="{850BF6E0-85DF-B318-B792-7696D9A0117F}"/>
                </a:ext>
              </a:extLst>
            </p:cNvPr>
            <p:cNvSpPr/>
            <p:nvPr/>
          </p:nvSpPr>
          <p:spPr>
            <a:xfrm>
              <a:off x="685305" y="279869"/>
              <a:ext cx="4722920" cy="106532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t>Collaboration Council</a:t>
              </a:r>
            </a:p>
            <a:p>
              <a:pPr algn="ctr"/>
              <a:r>
                <a:rPr lang="en-US" dirty="0"/>
                <a:t>Institutional Representatives</a:t>
              </a:r>
            </a:p>
          </p:txBody>
        </p:sp>
        <p:sp>
          <p:nvSpPr>
            <p:cNvPr id="33" name="Rectangle 32">
              <a:extLst>
                <a:ext uri="{FF2B5EF4-FFF2-40B4-BE49-F238E27FC236}">
                  <a16:creationId xmlns:a16="http://schemas.microsoft.com/office/drawing/2014/main" id="{2986244D-5EE7-F3C8-AA24-74C48E99A8B1}"/>
                </a:ext>
              </a:extLst>
            </p:cNvPr>
            <p:cNvSpPr/>
            <p:nvPr/>
          </p:nvSpPr>
          <p:spPr>
            <a:xfrm>
              <a:off x="3334979" y="1754904"/>
              <a:ext cx="2073246" cy="414669"/>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Ad-Hoc Committees</a:t>
              </a:r>
            </a:p>
          </p:txBody>
        </p:sp>
        <p:sp>
          <p:nvSpPr>
            <p:cNvPr id="34" name="Rectangle 33">
              <a:extLst>
                <a:ext uri="{FF2B5EF4-FFF2-40B4-BE49-F238E27FC236}">
                  <a16:creationId xmlns:a16="http://schemas.microsoft.com/office/drawing/2014/main" id="{75B33C2F-8863-AF48-4A6D-C0397F0EA651}"/>
                </a:ext>
              </a:extLst>
            </p:cNvPr>
            <p:cNvSpPr/>
            <p:nvPr/>
          </p:nvSpPr>
          <p:spPr>
            <a:xfrm>
              <a:off x="685305" y="1754904"/>
              <a:ext cx="2320065" cy="143036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Standing Committees</a:t>
              </a:r>
            </a:p>
            <a:p>
              <a:pPr algn="ctr"/>
              <a:r>
                <a:rPr lang="en-US" sz="1400">
                  <a:solidFill>
                    <a:schemeClr val="tx1"/>
                  </a:solidFill>
                </a:rPr>
                <a:t>Professional Conduct</a:t>
              </a:r>
              <a:endParaRPr lang="en-US" sz="1400" dirty="0">
                <a:solidFill>
                  <a:schemeClr val="tx1"/>
                </a:solidFill>
              </a:endParaRPr>
            </a:p>
            <a:p>
              <a:pPr algn="ctr"/>
              <a:r>
                <a:rPr lang="en-US" sz="1400" dirty="0">
                  <a:solidFill>
                    <a:schemeClr val="tx1"/>
                  </a:solidFill>
                </a:rPr>
                <a:t>Conferences and Talks</a:t>
              </a:r>
            </a:p>
            <a:p>
              <a:pPr algn="ctr"/>
              <a:r>
                <a:rPr lang="en-US" sz="1400" dirty="0">
                  <a:solidFill>
                    <a:schemeClr val="tx1"/>
                  </a:solidFill>
                </a:rPr>
                <a:t>Membership</a:t>
              </a:r>
            </a:p>
            <a:p>
              <a:pPr algn="ctr"/>
              <a:r>
                <a:rPr lang="en-US" sz="1400" dirty="0">
                  <a:solidFill>
                    <a:schemeClr val="tx1"/>
                  </a:solidFill>
                </a:rPr>
                <a:t>Elections</a:t>
              </a:r>
            </a:p>
            <a:p>
              <a:pPr algn="ctr"/>
              <a:r>
                <a:rPr lang="en-US" sz="1400" dirty="0">
                  <a:solidFill>
                    <a:schemeClr val="tx1"/>
                  </a:solidFill>
                </a:rPr>
                <a:t>Publications</a:t>
              </a:r>
            </a:p>
          </p:txBody>
        </p:sp>
        <p:cxnSp>
          <p:nvCxnSpPr>
            <p:cNvPr id="35" name="Straight Arrow Connector 34">
              <a:extLst>
                <a:ext uri="{FF2B5EF4-FFF2-40B4-BE49-F238E27FC236}">
                  <a16:creationId xmlns:a16="http://schemas.microsoft.com/office/drawing/2014/main" id="{ABF354BF-DF0E-1221-6701-AEFD80A21116}"/>
                </a:ext>
              </a:extLst>
            </p:cNvPr>
            <p:cNvCxnSpPr>
              <a:cxnSpLocks/>
            </p:cNvCxnSpPr>
            <p:nvPr/>
          </p:nvCxnSpPr>
          <p:spPr>
            <a:xfrm flipV="1">
              <a:off x="4015463" y="1345189"/>
              <a:ext cx="0" cy="409715"/>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F0067BD-FAB7-D58A-7AE7-74A08CEA880A}"/>
                </a:ext>
              </a:extLst>
            </p:cNvPr>
            <p:cNvCxnSpPr>
              <a:cxnSpLocks/>
            </p:cNvCxnSpPr>
            <p:nvPr/>
          </p:nvCxnSpPr>
          <p:spPr>
            <a:xfrm flipV="1">
              <a:off x="1849965" y="1345189"/>
              <a:ext cx="0" cy="409715"/>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5E282DE0-0BE5-4849-A129-3AC09DE52C60}"/>
                </a:ext>
              </a:extLst>
            </p:cNvPr>
            <p:cNvSpPr/>
            <p:nvPr/>
          </p:nvSpPr>
          <p:spPr>
            <a:xfrm>
              <a:off x="6396667" y="279869"/>
              <a:ext cx="2030819" cy="1444474"/>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t>Spokesperson’s Office</a:t>
              </a:r>
            </a:p>
            <a:p>
              <a:pPr algn="ctr"/>
              <a:r>
                <a:rPr lang="en-US" sz="1600" dirty="0"/>
                <a:t>Spokesperson (SP)</a:t>
              </a:r>
            </a:p>
            <a:p>
              <a:pPr algn="ctr"/>
              <a:r>
                <a:rPr lang="en-US" sz="1600" dirty="0"/>
                <a:t>Deputies</a:t>
              </a:r>
            </a:p>
          </p:txBody>
        </p:sp>
        <p:sp>
          <p:nvSpPr>
            <p:cNvPr id="38" name="Rectangle 37">
              <a:extLst>
                <a:ext uri="{FF2B5EF4-FFF2-40B4-BE49-F238E27FC236}">
                  <a16:creationId xmlns:a16="http://schemas.microsoft.com/office/drawing/2014/main" id="{44D58520-2D96-203B-A495-EE21B543F361}"/>
                </a:ext>
              </a:extLst>
            </p:cNvPr>
            <p:cNvSpPr/>
            <p:nvPr/>
          </p:nvSpPr>
          <p:spPr>
            <a:xfrm>
              <a:off x="8804837" y="1160722"/>
              <a:ext cx="1646638" cy="44862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Executive Board</a:t>
              </a:r>
            </a:p>
          </p:txBody>
        </p:sp>
        <p:cxnSp>
          <p:nvCxnSpPr>
            <p:cNvPr id="39" name="Straight Arrow Connector 38">
              <a:extLst>
                <a:ext uri="{FF2B5EF4-FFF2-40B4-BE49-F238E27FC236}">
                  <a16:creationId xmlns:a16="http://schemas.microsoft.com/office/drawing/2014/main" id="{5D6CC22A-179E-D245-3D41-00479499AF33}"/>
                </a:ext>
              </a:extLst>
            </p:cNvPr>
            <p:cNvCxnSpPr>
              <a:cxnSpLocks/>
            </p:cNvCxnSpPr>
            <p:nvPr/>
          </p:nvCxnSpPr>
          <p:spPr>
            <a:xfrm flipH="1">
              <a:off x="8420656" y="1345189"/>
              <a:ext cx="391521" cy="0"/>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6A4AD32-0676-3EB0-6EB4-2A62829BFF4F}"/>
                </a:ext>
              </a:extLst>
            </p:cNvPr>
            <p:cNvSpPr/>
            <p:nvPr/>
          </p:nvSpPr>
          <p:spPr>
            <a:xfrm>
              <a:off x="3117665" y="2543945"/>
              <a:ext cx="2647507" cy="645043"/>
            </a:xfrm>
            <a:prstGeom prst="rect">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Technical Coordination (TC)</a:t>
              </a:r>
            </a:p>
          </p:txBody>
        </p:sp>
        <p:sp>
          <p:nvSpPr>
            <p:cNvPr id="41" name="Rectangle 40">
              <a:extLst>
                <a:ext uri="{FF2B5EF4-FFF2-40B4-BE49-F238E27FC236}">
                  <a16:creationId xmlns:a16="http://schemas.microsoft.com/office/drawing/2014/main" id="{B29CCE86-6492-CA12-757A-A5CE587BDAC7}"/>
                </a:ext>
              </a:extLst>
            </p:cNvPr>
            <p:cNvSpPr/>
            <p:nvPr/>
          </p:nvSpPr>
          <p:spPr>
            <a:xfrm>
              <a:off x="6088322" y="2540223"/>
              <a:ext cx="2647507" cy="645043"/>
            </a:xfrm>
            <a:prstGeom prst="rect">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Software and Computing Coordination (SCC)</a:t>
              </a:r>
            </a:p>
          </p:txBody>
        </p:sp>
        <p:sp>
          <p:nvSpPr>
            <p:cNvPr id="42" name="Rectangle 41">
              <a:extLst>
                <a:ext uri="{FF2B5EF4-FFF2-40B4-BE49-F238E27FC236}">
                  <a16:creationId xmlns:a16="http://schemas.microsoft.com/office/drawing/2014/main" id="{F720A2EE-3066-9E68-8BAD-4CD9A02613E2}"/>
                </a:ext>
              </a:extLst>
            </p:cNvPr>
            <p:cNvSpPr/>
            <p:nvPr/>
          </p:nvSpPr>
          <p:spPr>
            <a:xfrm>
              <a:off x="8893994" y="2543945"/>
              <a:ext cx="3039789" cy="645043"/>
            </a:xfrm>
            <a:prstGeom prst="rect">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Physics Analysis Coordination </a:t>
              </a:r>
              <a:br>
                <a:rPr lang="en-US" b="1" dirty="0">
                  <a:solidFill>
                    <a:schemeClr val="tx1"/>
                  </a:solidFill>
                </a:rPr>
              </a:br>
              <a:r>
                <a:rPr lang="en-US" b="1" dirty="0">
                  <a:solidFill>
                    <a:schemeClr val="tx1"/>
                  </a:solidFill>
                </a:rPr>
                <a:t>(AC)</a:t>
              </a:r>
            </a:p>
          </p:txBody>
        </p:sp>
        <p:cxnSp>
          <p:nvCxnSpPr>
            <p:cNvPr id="43" name="Connector: Elbow 42">
              <a:extLst>
                <a:ext uri="{FF2B5EF4-FFF2-40B4-BE49-F238E27FC236}">
                  <a16:creationId xmlns:a16="http://schemas.microsoft.com/office/drawing/2014/main" id="{560CA00E-8FA4-03A7-E217-7D60ED2B8DDE}"/>
                </a:ext>
              </a:extLst>
            </p:cNvPr>
            <p:cNvCxnSpPr>
              <a:cxnSpLocks/>
            </p:cNvCxnSpPr>
            <p:nvPr/>
          </p:nvCxnSpPr>
          <p:spPr>
            <a:xfrm rot="5400000" flipH="1" flipV="1">
              <a:off x="5666097" y="775981"/>
              <a:ext cx="180148" cy="3311810"/>
            </a:xfrm>
            <a:prstGeom prst="bentConnector2">
              <a:avLst/>
            </a:prstGeom>
            <a:ln w="158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4FEFFB0-4DF6-013C-04B0-2EB5B464CD0B}"/>
                </a:ext>
              </a:extLst>
            </p:cNvPr>
            <p:cNvCxnSpPr>
              <a:cxnSpLocks/>
              <a:stCxn id="37" idx="2"/>
              <a:endCxn id="41" idx="0"/>
            </p:cNvCxnSpPr>
            <p:nvPr/>
          </p:nvCxnSpPr>
          <p:spPr>
            <a:xfrm flipH="1">
              <a:off x="7412076" y="1724343"/>
              <a:ext cx="1" cy="815880"/>
            </a:xfrm>
            <a:prstGeom prst="straightConnector1">
              <a:avLst/>
            </a:prstGeom>
            <a:ln w="15875">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E11D0A2C-9ACB-15C4-1A67-4956967F1C3E}"/>
                </a:ext>
              </a:extLst>
            </p:cNvPr>
            <p:cNvSpPr/>
            <p:nvPr/>
          </p:nvSpPr>
          <p:spPr>
            <a:xfrm>
              <a:off x="9492471" y="342211"/>
              <a:ext cx="1646638" cy="607988"/>
            </a:xfrm>
            <a:prstGeom prst="rect">
              <a:avLst/>
            </a:prstGeom>
            <a:ln w="127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EIC Project</a:t>
              </a:r>
            </a:p>
          </p:txBody>
        </p:sp>
        <p:cxnSp>
          <p:nvCxnSpPr>
            <p:cNvPr id="46" name="Straight Arrow Connector 45">
              <a:extLst>
                <a:ext uri="{FF2B5EF4-FFF2-40B4-BE49-F238E27FC236}">
                  <a16:creationId xmlns:a16="http://schemas.microsoft.com/office/drawing/2014/main" id="{1AD5F587-1087-2876-0830-5A289FE780FD}"/>
                </a:ext>
              </a:extLst>
            </p:cNvPr>
            <p:cNvCxnSpPr>
              <a:cxnSpLocks/>
            </p:cNvCxnSpPr>
            <p:nvPr/>
          </p:nvCxnSpPr>
          <p:spPr>
            <a:xfrm flipH="1">
              <a:off x="8387223" y="640426"/>
              <a:ext cx="1064985" cy="0"/>
            </a:xfrm>
            <a:prstGeom prst="straightConnector1">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48C6661-CE54-F889-6990-E8462C48C19B}"/>
                </a:ext>
              </a:extLst>
            </p:cNvPr>
            <p:cNvCxnSpPr>
              <a:cxnSpLocks/>
            </p:cNvCxnSpPr>
            <p:nvPr/>
          </p:nvCxnSpPr>
          <p:spPr>
            <a:xfrm flipH="1">
              <a:off x="5408225" y="886738"/>
              <a:ext cx="988442" cy="0"/>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35CE50A6-CE01-B924-9B9F-1CDAE89D3AD4}"/>
                </a:ext>
              </a:extLst>
            </p:cNvPr>
            <p:cNvCxnSpPr>
              <a:cxnSpLocks/>
              <a:stCxn id="42" idx="0"/>
            </p:cNvCxnSpPr>
            <p:nvPr/>
          </p:nvCxnSpPr>
          <p:spPr>
            <a:xfrm rot="16200000" flipV="1">
              <a:off x="8811435" y="941490"/>
              <a:ext cx="203104" cy="3001805"/>
            </a:xfrm>
            <a:prstGeom prst="bentConnector2">
              <a:avLst/>
            </a:prstGeom>
            <a:ln w="158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BC4FDE8A-B96D-1B5B-E5A5-79F3C14889D7}"/>
              </a:ext>
            </a:extLst>
          </p:cNvPr>
          <p:cNvGrpSpPr/>
          <p:nvPr/>
        </p:nvGrpSpPr>
        <p:grpSpPr>
          <a:xfrm>
            <a:off x="2115443" y="3419815"/>
            <a:ext cx="3715020" cy="2754719"/>
            <a:chOff x="2115443" y="3419815"/>
            <a:chExt cx="3715020" cy="2754719"/>
          </a:xfrm>
        </p:grpSpPr>
        <p:grpSp>
          <p:nvGrpSpPr>
            <p:cNvPr id="56" name="Group 55">
              <a:extLst>
                <a:ext uri="{FF2B5EF4-FFF2-40B4-BE49-F238E27FC236}">
                  <a16:creationId xmlns:a16="http://schemas.microsoft.com/office/drawing/2014/main" id="{E0252892-F078-4507-7258-52CA7AD37ECF}"/>
                </a:ext>
              </a:extLst>
            </p:cNvPr>
            <p:cNvGrpSpPr/>
            <p:nvPr/>
          </p:nvGrpSpPr>
          <p:grpSpPr>
            <a:xfrm>
              <a:off x="2495592" y="3419815"/>
              <a:ext cx="3334871" cy="2754719"/>
              <a:chOff x="2495592" y="3419815"/>
              <a:chExt cx="3334871" cy="2754719"/>
            </a:xfrm>
          </p:grpSpPr>
          <p:sp>
            <p:nvSpPr>
              <p:cNvPr id="49" name="TextBox 48">
                <a:extLst>
                  <a:ext uri="{FF2B5EF4-FFF2-40B4-BE49-F238E27FC236}">
                    <a16:creationId xmlns:a16="http://schemas.microsoft.com/office/drawing/2014/main" id="{FAE980E5-BA92-9558-5ADD-BCD7D0A7FCD6}"/>
                  </a:ext>
                </a:extLst>
              </p:cNvPr>
              <p:cNvSpPr txBox="1"/>
              <p:nvPr/>
            </p:nvSpPr>
            <p:spPr>
              <a:xfrm>
                <a:off x="2495592" y="4450985"/>
                <a:ext cx="3334871" cy="1723549"/>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u="sng" dirty="0">
                    <a:latin typeface="Calibri" panose="020F0502020204030204" pitchFamily="34" charset="0"/>
                    <a:ea typeface="Calibri" panose="020F0502020204030204" pitchFamily="34" charset="0"/>
                  </a:rPr>
                  <a:t>Technical </a:t>
                </a:r>
                <a:r>
                  <a:rPr lang="en-US" sz="1800" u="sng" dirty="0">
                    <a:effectLst/>
                    <a:latin typeface="Calibri" panose="020F0502020204030204" pitchFamily="34" charset="0"/>
                    <a:ea typeface="Calibri" panose="020F0502020204030204" pitchFamily="34" charset="0"/>
                  </a:rPr>
                  <a:t>Coordinator (Acting)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Silvia Dalla Torre (INFN)</a:t>
                </a:r>
              </a:p>
              <a:p>
                <a:pPr marR="0">
                  <a:spcBef>
                    <a:spcPts val="0"/>
                  </a:spcBef>
                  <a:spcAft>
                    <a:spcPts val="0"/>
                  </a:spcAft>
                </a:pPr>
                <a:r>
                  <a:rPr lang="en-US" sz="1400" dirty="0">
                    <a:latin typeface="Calibri" panose="020F0502020204030204" pitchFamily="34" charset="0"/>
                    <a:ea typeface="Calibri" panose="020F0502020204030204" pitchFamily="34" charset="0"/>
                  </a:rPr>
                  <a:t>Deputy TC’s:</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Prakhar Garg (Yale)</a:t>
                </a:r>
              </a:p>
              <a:p>
                <a:pPr marR="0">
                  <a:spcBef>
                    <a:spcPts val="0"/>
                  </a:spcBef>
                  <a:spcAft>
                    <a:spcPts val="0"/>
                  </a:spcAft>
                </a:pPr>
                <a:r>
                  <a:rPr lang="en-US" sz="1400" dirty="0">
                    <a:latin typeface="Calibri" panose="020F0502020204030204" pitchFamily="34" charset="0"/>
                    <a:ea typeface="Calibri" panose="020F0502020204030204" pitchFamily="34" charset="0"/>
                  </a:rPr>
                  <a:t>John Haggerty (BNL)</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Oskar Hartbrich (ORNL)</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Matt Posik (Temple)</a:t>
                </a:r>
              </a:p>
            </p:txBody>
          </p:sp>
          <p:pic>
            <p:nvPicPr>
              <p:cNvPr id="50" name="Picture 49" descr="A person wearing glasses and a blue shirt&#10;&#10;Description automatically generated">
                <a:extLst>
                  <a:ext uri="{FF2B5EF4-FFF2-40B4-BE49-F238E27FC236}">
                    <a16:creationId xmlns:a16="http://schemas.microsoft.com/office/drawing/2014/main" id="{0DCC1FDE-0FBD-4BF5-AB5E-A3E9105BC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458" y="3419815"/>
                <a:ext cx="1054432" cy="993932"/>
              </a:xfrm>
              <a:prstGeom prst="rect">
                <a:avLst/>
              </a:prstGeom>
            </p:spPr>
          </p:pic>
        </p:grpSp>
        <p:pic>
          <p:nvPicPr>
            <p:cNvPr id="3" name="Picture 2" descr="Flag of Italy - Wikipedia">
              <a:extLst>
                <a:ext uri="{FF2B5EF4-FFF2-40B4-BE49-F238E27FC236}">
                  <a16:creationId xmlns:a16="http://schemas.microsoft.com/office/drawing/2014/main" id="{34E1D303-FA2C-903C-1C00-0C8FAFFE61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5443" y="4443212"/>
              <a:ext cx="501311" cy="3349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EBB58801-1745-7836-F76E-A671EDDA60FD}"/>
              </a:ext>
            </a:extLst>
          </p:cNvPr>
          <p:cNvGrpSpPr/>
          <p:nvPr/>
        </p:nvGrpSpPr>
        <p:grpSpPr>
          <a:xfrm>
            <a:off x="5107003" y="3407523"/>
            <a:ext cx="3921057" cy="3036358"/>
            <a:chOff x="5107003" y="3407523"/>
            <a:chExt cx="3921057" cy="3036358"/>
          </a:xfrm>
        </p:grpSpPr>
        <p:grpSp>
          <p:nvGrpSpPr>
            <p:cNvPr id="57" name="Group 56">
              <a:extLst>
                <a:ext uri="{FF2B5EF4-FFF2-40B4-BE49-F238E27FC236}">
                  <a16:creationId xmlns:a16="http://schemas.microsoft.com/office/drawing/2014/main" id="{D9E3CEAF-CE1E-B758-55A3-E39397C730CD}"/>
                </a:ext>
              </a:extLst>
            </p:cNvPr>
            <p:cNvGrpSpPr/>
            <p:nvPr/>
          </p:nvGrpSpPr>
          <p:grpSpPr>
            <a:xfrm>
              <a:off x="5693189" y="3407523"/>
              <a:ext cx="3334871" cy="2985332"/>
              <a:chOff x="5693189" y="3407523"/>
              <a:chExt cx="3334871" cy="2985332"/>
            </a:xfrm>
          </p:grpSpPr>
          <p:sp>
            <p:nvSpPr>
              <p:cNvPr id="51" name="TextBox 50">
                <a:extLst>
                  <a:ext uri="{FF2B5EF4-FFF2-40B4-BE49-F238E27FC236}">
                    <a16:creationId xmlns:a16="http://schemas.microsoft.com/office/drawing/2014/main" id="{ECC89405-F95D-9AC3-ACC0-F1E6BF0C6B59}"/>
                  </a:ext>
                </a:extLst>
              </p:cNvPr>
              <p:cNvSpPr txBox="1"/>
              <p:nvPr/>
            </p:nvSpPr>
            <p:spPr>
              <a:xfrm>
                <a:off x="5693189" y="4453863"/>
                <a:ext cx="3334871" cy="1938992"/>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u="sng" dirty="0">
                    <a:latin typeface="Calibri" panose="020F0502020204030204" pitchFamily="34" charset="0"/>
                    <a:ea typeface="Calibri" panose="020F0502020204030204" pitchFamily="34" charset="0"/>
                  </a:rPr>
                  <a:t>SCC </a:t>
                </a:r>
                <a:r>
                  <a:rPr lang="en-US" sz="1800" u="sng" dirty="0">
                    <a:effectLst/>
                    <a:latin typeface="Calibri" panose="020F0502020204030204" pitchFamily="34" charset="0"/>
                    <a:ea typeface="Calibri" panose="020F0502020204030204" pitchFamily="34" charset="0"/>
                  </a:rPr>
                  <a:t>Coordinator</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Markus Diefenthaler (</a:t>
                </a:r>
                <a:r>
                  <a:rPr lang="en-US" sz="1800" dirty="0" err="1">
                    <a:effectLst/>
                    <a:latin typeface="Calibri" panose="020F0502020204030204" pitchFamily="34" charset="0"/>
                    <a:ea typeface="Calibri" panose="020F0502020204030204" pitchFamily="34" charset="0"/>
                  </a:rPr>
                  <a:t>JLab</a:t>
                </a:r>
                <a:r>
                  <a:rPr lang="en-US" sz="18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Dmitry </a:t>
                </a:r>
                <a:r>
                  <a:rPr lang="en-US" sz="1400" dirty="0" err="1">
                    <a:effectLst/>
                    <a:latin typeface="Calibri" panose="020F0502020204030204" pitchFamily="34" charset="0"/>
                    <a:ea typeface="Calibri" panose="020F0502020204030204" pitchFamily="34" charset="0"/>
                  </a:rPr>
                  <a:t>Kalinkin</a:t>
                </a:r>
                <a:r>
                  <a:rPr lang="en-US" sz="14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(BNL, Deputy SCC for </a:t>
                </a:r>
                <a:r>
                  <a:rPr lang="en-US" sz="1400" dirty="0">
                    <a:latin typeface="Calibri" panose="020F0502020204030204" pitchFamily="34" charset="0"/>
                    <a:ea typeface="Calibri" panose="020F0502020204030204" pitchFamily="34" charset="0"/>
                  </a:rPr>
                  <a:t>Development</a:t>
                </a:r>
                <a:r>
                  <a:rPr lang="en-US" sz="14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Torre Wenaus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(BNL, Deputy SCC for Infrastructure)</a:t>
                </a:r>
              </a:p>
              <a:p>
                <a:r>
                  <a:rPr lang="en-US" sz="1400" dirty="0">
                    <a:latin typeface="Calibri" panose="020F0502020204030204" pitchFamily="34" charset="0"/>
                    <a:ea typeface="Calibri" panose="020F0502020204030204" pitchFamily="34" charset="0"/>
                  </a:rPr>
                  <a:t>Wouter Deconinck </a:t>
                </a:r>
              </a:p>
              <a:p>
                <a:r>
                  <a:rPr lang="en-US" sz="1400" dirty="0">
                    <a:latin typeface="Calibri" panose="020F0502020204030204" pitchFamily="34" charset="0"/>
                    <a:ea typeface="Calibri" panose="020F0502020204030204" pitchFamily="34" charset="0"/>
                  </a:rPr>
                  <a:t>(U. Manitoba, Deputy SCC for Operations)</a:t>
                </a:r>
              </a:p>
            </p:txBody>
          </p:sp>
          <p:pic>
            <p:nvPicPr>
              <p:cNvPr id="52" name="Picture 4" descr="About Us">
                <a:extLst>
                  <a:ext uri="{FF2B5EF4-FFF2-40B4-BE49-F238E27FC236}">
                    <a16:creationId xmlns:a16="http://schemas.microsoft.com/office/drawing/2014/main" id="{D2C21F26-4314-3E96-23BE-12CEE8682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3831" y="3407523"/>
                <a:ext cx="1018516" cy="101851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0" descr="Flags, Symbols &amp; Currency of Canada - World Atlas">
              <a:extLst>
                <a:ext uri="{FF2B5EF4-FFF2-40B4-BE49-F238E27FC236}">
                  <a16:creationId xmlns:a16="http://schemas.microsoft.com/office/drawing/2014/main" id="{239D185E-29A6-0982-8557-A7E4AC3DAE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7003" y="6062381"/>
              <a:ext cx="634707" cy="381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0E4204D9-2708-A387-F449-6EBEB545D191}"/>
              </a:ext>
            </a:extLst>
          </p:cNvPr>
          <p:cNvGrpSpPr/>
          <p:nvPr/>
        </p:nvGrpSpPr>
        <p:grpSpPr>
          <a:xfrm>
            <a:off x="8818145" y="3359314"/>
            <a:ext cx="3334871" cy="2815220"/>
            <a:chOff x="8758254" y="3380188"/>
            <a:chExt cx="3334871" cy="2815220"/>
          </a:xfrm>
        </p:grpSpPr>
        <p:grpSp>
          <p:nvGrpSpPr>
            <p:cNvPr id="14" name="Group 13">
              <a:extLst>
                <a:ext uri="{FF2B5EF4-FFF2-40B4-BE49-F238E27FC236}">
                  <a16:creationId xmlns:a16="http://schemas.microsoft.com/office/drawing/2014/main" id="{C6C6F81D-A3D4-6B26-010E-9A1918410062}"/>
                </a:ext>
              </a:extLst>
            </p:cNvPr>
            <p:cNvGrpSpPr/>
            <p:nvPr/>
          </p:nvGrpSpPr>
          <p:grpSpPr>
            <a:xfrm>
              <a:off x="8758254" y="3380188"/>
              <a:ext cx="3334871" cy="2815220"/>
              <a:chOff x="8758254" y="3380188"/>
              <a:chExt cx="3334871" cy="2815220"/>
            </a:xfrm>
          </p:grpSpPr>
          <p:grpSp>
            <p:nvGrpSpPr>
              <p:cNvPr id="12" name="Group 11">
                <a:extLst>
                  <a:ext uri="{FF2B5EF4-FFF2-40B4-BE49-F238E27FC236}">
                    <a16:creationId xmlns:a16="http://schemas.microsoft.com/office/drawing/2014/main" id="{723450E0-AFC0-35F6-AD14-B41FEFA3ECF9}"/>
                  </a:ext>
                </a:extLst>
              </p:cNvPr>
              <p:cNvGrpSpPr/>
              <p:nvPr/>
            </p:nvGrpSpPr>
            <p:grpSpPr>
              <a:xfrm>
                <a:off x="8758254" y="3380188"/>
                <a:ext cx="3334871" cy="2815220"/>
                <a:chOff x="8758254" y="3380188"/>
                <a:chExt cx="3334871" cy="2815220"/>
              </a:xfrm>
            </p:grpSpPr>
            <p:grpSp>
              <p:nvGrpSpPr>
                <p:cNvPr id="58" name="Group 57">
                  <a:extLst>
                    <a:ext uri="{FF2B5EF4-FFF2-40B4-BE49-F238E27FC236}">
                      <a16:creationId xmlns:a16="http://schemas.microsoft.com/office/drawing/2014/main" id="{5DEDBDB6-3072-1083-7B29-C6F6E042CB64}"/>
                    </a:ext>
                  </a:extLst>
                </p:cNvPr>
                <p:cNvGrpSpPr/>
                <p:nvPr/>
              </p:nvGrpSpPr>
              <p:grpSpPr>
                <a:xfrm>
                  <a:off x="8758254" y="3380188"/>
                  <a:ext cx="3334871" cy="2815220"/>
                  <a:chOff x="8758254" y="3380188"/>
                  <a:chExt cx="3334871" cy="2815220"/>
                </a:xfrm>
              </p:grpSpPr>
              <p:pic>
                <p:nvPicPr>
                  <p:cNvPr id="54" name="Picture 53" descr="A person in a red shirt&#10;&#10;Description automatically generated with medium confidence">
                    <a:extLst>
                      <a:ext uri="{FF2B5EF4-FFF2-40B4-BE49-F238E27FC236}">
                        <a16:creationId xmlns:a16="http://schemas.microsoft.com/office/drawing/2014/main" id="{E1A37EF6-7927-518B-75C0-672F3A949E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6889" y="3380188"/>
                    <a:ext cx="710591" cy="888566"/>
                  </a:xfrm>
                  <a:prstGeom prst="rect">
                    <a:avLst/>
                  </a:prstGeom>
                </p:spPr>
              </p:pic>
              <p:sp>
                <p:nvSpPr>
                  <p:cNvPr id="55" name="TextBox 54">
                    <a:extLst>
                      <a:ext uri="{FF2B5EF4-FFF2-40B4-BE49-F238E27FC236}">
                        <a16:creationId xmlns:a16="http://schemas.microsoft.com/office/drawing/2014/main" id="{9BC4039A-F47C-53A9-8C9F-280D5D79BE34}"/>
                      </a:ext>
                    </a:extLst>
                  </p:cNvPr>
                  <p:cNvSpPr txBox="1"/>
                  <p:nvPr/>
                </p:nvSpPr>
                <p:spPr>
                  <a:xfrm>
                    <a:off x="8758254" y="4471859"/>
                    <a:ext cx="3334871" cy="1723549"/>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sz="1800" u="sng" dirty="0">
                        <a:effectLst/>
                        <a:latin typeface="Calibri" panose="020F0502020204030204" pitchFamily="34" charset="0"/>
                        <a:ea typeface="Calibri" panose="020F0502020204030204" pitchFamily="34" charset="0"/>
                      </a:rPr>
                      <a:t>Physics Analysis Co-Coordinators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Rachel Montgomery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Glasgow</a:t>
                    </a:r>
                    <a:r>
                      <a:rPr lang="en-US" sz="18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Salvatore Fazio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(Univ. Calabria)</a:t>
                    </a:r>
                  </a:p>
                  <a:p>
                    <a:pPr marL="285750" marR="0" indent="-285750">
                      <a:spcBef>
                        <a:spcPts val="0"/>
                      </a:spcBef>
                      <a:spcAft>
                        <a:spcPts val="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Rosi Reed (Deputy, Lehigh)</a:t>
                    </a:r>
                  </a:p>
                </p:txBody>
              </p:sp>
            </p:grpSp>
            <p:pic>
              <p:nvPicPr>
                <p:cNvPr id="8" name="Picture 2" descr="Flag of Italy - Wikipedia">
                  <a:extLst>
                    <a:ext uri="{FF2B5EF4-FFF2-40B4-BE49-F238E27FC236}">
                      <a16:creationId xmlns:a16="http://schemas.microsoft.com/office/drawing/2014/main" id="{0F5960B4-7785-1E1E-B71D-4FA9DCD69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5672" y="5496010"/>
                  <a:ext cx="501311" cy="3349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13" name="Picture 2" descr="Rachel Montgomery (@physicsrachelm) / X">
                <a:extLst>
                  <a:ext uri="{FF2B5EF4-FFF2-40B4-BE49-F238E27FC236}">
                    <a16:creationId xmlns:a16="http://schemas.microsoft.com/office/drawing/2014/main" id="{2A145ECB-F8A4-A61C-A6E5-1A9D935B4C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80225" y="3388307"/>
                <a:ext cx="888567" cy="888567"/>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0" descr="Flag of the United Kingdom - Wikipedia">
              <a:extLst>
                <a:ext uri="{FF2B5EF4-FFF2-40B4-BE49-F238E27FC236}">
                  <a16:creationId xmlns:a16="http://schemas.microsoft.com/office/drawing/2014/main" id="{1E38DFEA-14F9-951D-F88F-29FAB4E5B4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67126" y="4867705"/>
              <a:ext cx="501311" cy="3237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4" name="Date Placeholder 3">
            <a:extLst>
              <a:ext uri="{FF2B5EF4-FFF2-40B4-BE49-F238E27FC236}">
                <a16:creationId xmlns:a16="http://schemas.microsoft.com/office/drawing/2014/main" id="{19B5A7C6-C91D-AD5D-F873-CD2F1A268378}"/>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12DE1758-9E0C-7C06-D711-5E43569C8F30}"/>
              </a:ext>
            </a:extLst>
          </p:cNvPr>
          <p:cNvSpPr>
            <a:spLocks noGrp="1"/>
          </p:cNvSpPr>
          <p:nvPr>
            <p:ph type="ftr" sz="quarter" idx="11"/>
          </p:nvPr>
        </p:nvSpPr>
        <p:spPr/>
        <p:txBody>
          <a:bodyPr/>
          <a:lstStyle/>
          <a:p>
            <a:r>
              <a:rPr lang="en-US" dirty="0" err="1"/>
              <a:t>ePIC</a:t>
            </a:r>
            <a:r>
              <a:rPr lang="en-US" dirty="0"/>
              <a:t> Software and Computing Review</a:t>
            </a:r>
          </a:p>
        </p:txBody>
      </p:sp>
      <p:sp>
        <p:nvSpPr>
          <p:cNvPr id="6" name="Slide Number Placeholder 5">
            <a:extLst>
              <a:ext uri="{FF2B5EF4-FFF2-40B4-BE49-F238E27FC236}">
                <a16:creationId xmlns:a16="http://schemas.microsoft.com/office/drawing/2014/main" id="{53BBC194-D83C-1DFF-97F3-6AE2F6CC5B6A}"/>
              </a:ext>
            </a:extLst>
          </p:cNvPr>
          <p:cNvSpPr>
            <a:spLocks noGrp="1"/>
          </p:cNvSpPr>
          <p:nvPr>
            <p:ph type="sldNum" sz="quarter" idx="12"/>
          </p:nvPr>
        </p:nvSpPr>
        <p:spPr/>
        <p:txBody>
          <a:bodyPr/>
          <a:lstStyle/>
          <a:p>
            <a:fld id="{00A14187-AF44-4271-AA62-1C5C376B8E74}" type="slidenum">
              <a:rPr lang="en-US" smtClean="0"/>
              <a:t>14</a:t>
            </a:fld>
            <a:endParaRPr lang="en-US"/>
          </a:p>
        </p:txBody>
      </p:sp>
    </p:spTree>
    <p:extLst>
      <p:ext uri="{BB962C8B-B14F-4D97-AF65-F5344CB8AC3E}">
        <p14:creationId xmlns:p14="http://schemas.microsoft.com/office/powerpoint/2010/main" val="303303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Vectors | 3D Arrow Right Green">
            <a:extLst>
              <a:ext uri="{FF2B5EF4-FFF2-40B4-BE49-F238E27FC236}">
                <a16:creationId xmlns:a16="http://schemas.microsoft.com/office/drawing/2014/main" id="{EA86CB8E-9667-813F-6534-F5A668241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88" y="2337228"/>
            <a:ext cx="11875773" cy="3238500"/>
          </a:xfrm>
          <a:prstGeom prst="rect">
            <a:avLst/>
          </a:prstGeom>
          <a:noFill/>
          <a:extLst>
            <a:ext uri="{909E8E84-426E-40DD-AFC4-6F175D3DCCD1}">
              <a14:hiddenFill xmlns:a14="http://schemas.microsoft.com/office/drawing/2010/main">
                <a:solidFill>
                  <a:srgbClr val="FFFFFF"/>
                </a:solidFill>
              </a14:hiddenFill>
            </a:ext>
          </a:extLst>
        </p:spPr>
      </p:pic>
      <p:grpSp>
        <p:nvGrpSpPr>
          <p:cNvPr id="1026" name="Group 1025">
            <a:extLst>
              <a:ext uri="{FF2B5EF4-FFF2-40B4-BE49-F238E27FC236}">
                <a16:creationId xmlns:a16="http://schemas.microsoft.com/office/drawing/2014/main" id="{0E1517A9-15B2-59E4-3637-31EF7340E70C}"/>
              </a:ext>
            </a:extLst>
          </p:cNvPr>
          <p:cNvGrpSpPr/>
          <p:nvPr/>
        </p:nvGrpSpPr>
        <p:grpSpPr>
          <a:xfrm>
            <a:off x="6257489" y="1253892"/>
            <a:ext cx="1397987" cy="2515392"/>
            <a:chOff x="6257489" y="1253892"/>
            <a:chExt cx="1397987" cy="2515392"/>
          </a:xfrm>
        </p:grpSpPr>
        <p:cxnSp>
          <p:nvCxnSpPr>
            <p:cNvPr id="1024" name="Straight Arrow Connector 1023">
              <a:extLst>
                <a:ext uri="{FF2B5EF4-FFF2-40B4-BE49-F238E27FC236}">
                  <a16:creationId xmlns:a16="http://schemas.microsoft.com/office/drawing/2014/main" id="{AD40859B-4F5B-3DFC-965C-E0777AA33283}"/>
                </a:ext>
              </a:extLst>
            </p:cNvPr>
            <p:cNvCxnSpPr>
              <a:cxnSpLocks/>
            </p:cNvCxnSpPr>
            <p:nvPr/>
          </p:nvCxnSpPr>
          <p:spPr>
            <a:xfrm>
              <a:off x="6707748" y="1830973"/>
              <a:ext cx="0" cy="1938311"/>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F8E1A0C-AD78-DCA6-4559-CBB287D57DA3}"/>
                </a:ext>
              </a:extLst>
            </p:cNvPr>
            <p:cNvSpPr txBox="1"/>
            <p:nvPr/>
          </p:nvSpPr>
          <p:spPr>
            <a:xfrm>
              <a:off x="6257489" y="1253892"/>
              <a:ext cx="1397987" cy="57708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Physics Readiness Workshop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Sept. 17-18</a:t>
              </a:r>
              <a:r>
                <a:rPr kumimoji="0" lang="en-US" sz="1050" b="1" i="0" u="none" strike="noStrike" kern="1200" cap="none" spc="0" normalizeH="0" baseline="30000" noProof="0" dirty="0">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2025</a:t>
              </a:r>
            </a:p>
          </p:txBody>
        </p:sp>
      </p:grpSp>
      <p:sp>
        <p:nvSpPr>
          <p:cNvPr id="2" name="Title 1">
            <a:extLst>
              <a:ext uri="{FF2B5EF4-FFF2-40B4-BE49-F238E27FC236}">
                <a16:creationId xmlns:a16="http://schemas.microsoft.com/office/drawing/2014/main" id="{5B758D90-69F9-4840-D220-8445B3268A8D}"/>
              </a:ext>
            </a:extLst>
          </p:cNvPr>
          <p:cNvSpPr>
            <a:spLocks noGrp="1"/>
          </p:cNvSpPr>
          <p:nvPr>
            <p:ph type="title"/>
          </p:nvPr>
        </p:nvSpPr>
        <p:spPr>
          <a:xfrm>
            <a:off x="776585" y="258427"/>
            <a:ext cx="10515600" cy="1032919"/>
          </a:xfrm>
        </p:spPr>
        <p:txBody>
          <a:bodyPr/>
          <a:lstStyle/>
          <a:p>
            <a:r>
              <a:rPr lang="en-US" b="1" dirty="0">
                <a:solidFill>
                  <a:schemeClr val="accent1"/>
                </a:solidFill>
              </a:rPr>
              <a:t>               2025 -2026</a:t>
            </a:r>
          </a:p>
        </p:txBody>
      </p:sp>
      <p:sp>
        <p:nvSpPr>
          <p:cNvPr id="57" name="Rectangle 56">
            <a:extLst>
              <a:ext uri="{FF2B5EF4-FFF2-40B4-BE49-F238E27FC236}">
                <a16:creationId xmlns:a16="http://schemas.microsoft.com/office/drawing/2014/main" id="{EA3D427B-E578-BF6F-0798-BDD3DC27A671}"/>
              </a:ext>
            </a:extLst>
          </p:cNvPr>
          <p:cNvSpPr/>
          <p:nvPr/>
        </p:nvSpPr>
        <p:spPr>
          <a:xfrm>
            <a:off x="6003241" y="5390016"/>
            <a:ext cx="1816283" cy="121455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C058975-A478-213F-0F20-B35E68B1EC59}"/>
              </a:ext>
            </a:extLst>
          </p:cNvPr>
          <p:cNvSpPr/>
          <p:nvPr/>
        </p:nvSpPr>
        <p:spPr>
          <a:xfrm>
            <a:off x="6694474" y="2258654"/>
            <a:ext cx="1140244" cy="5843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2EAE4B43-AD77-DAE4-4EAC-ECA61DE19D7A}"/>
              </a:ext>
            </a:extLst>
          </p:cNvPr>
          <p:cNvSpPr/>
          <p:nvPr/>
        </p:nvSpPr>
        <p:spPr>
          <a:xfrm>
            <a:off x="5870937" y="1378248"/>
            <a:ext cx="1140244" cy="5843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5D0D92E5-ACE9-8689-5150-C5B0F4C05949}"/>
              </a:ext>
            </a:extLst>
          </p:cNvPr>
          <p:cNvSpPr/>
          <p:nvPr/>
        </p:nvSpPr>
        <p:spPr>
          <a:xfrm>
            <a:off x="5065457" y="4968697"/>
            <a:ext cx="1264449" cy="58430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67" name="Straight Connector 1066">
            <a:extLst>
              <a:ext uri="{FF2B5EF4-FFF2-40B4-BE49-F238E27FC236}">
                <a16:creationId xmlns:a16="http://schemas.microsoft.com/office/drawing/2014/main" id="{572927D0-CAE3-A09F-C8A5-3AABF7B4D693}"/>
              </a:ext>
            </a:extLst>
          </p:cNvPr>
          <p:cNvCxnSpPr>
            <a:cxnSpLocks/>
          </p:cNvCxnSpPr>
          <p:nvPr/>
        </p:nvCxnSpPr>
        <p:spPr>
          <a:xfrm flipV="1">
            <a:off x="89838" y="3803912"/>
            <a:ext cx="11912497" cy="8938"/>
          </a:xfrm>
          <a:prstGeom prst="line">
            <a:avLst/>
          </a:prstGeom>
          <a:ln w="15875">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1110" name="Group 1109">
            <a:extLst>
              <a:ext uri="{FF2B5EF4-FFF2-40B4-BE49-F238E27FC236}">
                <a16:creationId xmlns:a16="http://schemas.microsoft.com/office/drawing/2014/main" id="{281DCDB6-D2BA-D747-F2E7-348FE5158C69}"/>
              </a:ext>
            </a:extLst>
          </p:cNvPr>
          <p:cNvGrpSpPr/>
          <p:nvPr/>
        </p:nvGrpSpPr>
        <p:grpSpPr>
          <a:xfrm>
            <a:off x="0" y="2660811"/>
            <a:ext cx="1471769" cy="1339342"/>
            <a:chOff x="10562764" y="3493347"/>
            <a:chExt cx="1471769" cy="1339342"/>
          </a:xfrm>
        </p:grpSpPr>
        <p:sp>
          <p:nvSpPr>
            <p:cNvPr id="53" name="TextBox 52">
              <a:extLst>
                <a:ext uri="{FF2B5EF4-FFF2-40B4-BE49-F238E27FC236}">
                  <a16:creationId xmlns:a16="http://schemas.microsoft.com/office/drawing/2014/main" id="{4F39B412-6948-6B08-7159-0DB26F0AD119}"/>
                </a:ext>
              </a:extLst>
            </p:cNvPr>
            <p:cNvSpPr txBox="1"/>
            <p:nvPr/>
          </p:nvSpPr>
          <p:spPr>
            <a:xfrm>
              <a:off x="10562764" y="3493347"/>
              <a:ext cx="1471769" cy="584775"/>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Calibri" panose="020F0502020204030204"/>
                  <a:ea typeface="+mn-ea"/>
                  <a:cs typeface="+mn-cs"/>
                </a:rPr>
                <a:t>Frascati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Calibri" panose="020F0502020204030204"/>
                  <a:ea typeface="+mn-ea"/>
                  <a:cs typeface="+mn-cs"/>
                </a:rPr>
                <a:t>Jan 20-24,2025</a:t>
              </a:r>
            </a:p>
          </p:txBody>
        </p:sp>
        <p:pic>
          <p:nvPicPr>
            <p:cNvPr id="1080" name="Picture 1079">
              <a:extLst>
                <a:ext uri="{FF2B5EF4-FFF2-40B4-BE49-F238E27FC236}">
                  <a16:creationId xmlns:a16="http://schemas.microsoft.com/office/drawing/2014/main" id="{D1240A29-7AFE-DB0C-4CB4-E53CC0D92456}"/>
                </a:ext>
              </a:extLst>
            </p:cNvPr>
            <p:cNvPicPr>
              <a:picLocks noChangeAspect="1"/>
            </p:cNvPicPr>
            <p:nvPr/>
          </p:nvPicPr>
          <p:blipFill>
            <a:blip r:embed="rId3"/>
            <a:stretch>
              <a:fillRect/>
            </a:stretch>
          </p:blipFill>
          <p:spPr>
            <a:xfrm>
              <a:off x="11208194" y="4005209"/>
              <a:ext cx="704774" cy="827480"/>
            </a:xfrm>
            <a:prstGeom prst="rect">
              <a:avLst/>
            </a:prstGeom>
          </p:spPr>
        </p:pic>
      </p:grpSp>
      <p:pic>
        <p:nvPicPr>
          <p:cNvPr id="1099" name="Picture 1098" descr="Logo&#10;&#10;Description automatically generated">
            <a:extLst>
              <a:ext uri="{FF2B5EF4-FFF2-40B4-BE49-F238E27FC236}">
                <a16:creationId xmlns:a16="http://schemas.microsoft.com/office/drawing/2014/main" id="{50FFC686-45E9-F919-AC75-28860ED5A0D6}"/>
              </a:ext>
            </a:extLst>
          </p:cNvPr>
          <p:cNvPicPr>
            <a:picLocks noChangeAspect="1"/>
          </p:cNvPicPr>
          <p:nvPr/>
        </p:nvPicPr>
        <p:blipFill>
          <a:blip r:embed="rId4"/>
          <a:stretch>
            <a:fillRect/>
          </a:stretch>
        </p:blipFill>
        <p:spPr>
          <a:xfrm>
            <a:off x="776585" y="37396"/>
            <a:ext cx="1804597" cy="1299014"/>
          </a:xfrm>
          <a:prstGeom prst="rect">
            <a:avLst/>
          </a:prstGeom>
        </p:spPr>
      </p:pic>
      <p:grpSp>
        <p:nvGrpSpPr>
          <p:cNvPr id="26" name="Group 25">
            <a:extLst>
              <a:ext uri="{FF2B5EF4-FFF2-40B4-BE49-F238E27FC236}">
                <a16:creationId xmlns:a16="http://schemas.microsoft.com/office/drawing/2014/main" id="{7A70BEF0-666A-B898-F9A9-3C07355205F9}"/>
              </a:ext>
            </a:extLst>
          </p:cNvPr>
          <p:cNvGrpSpPr/>
          <p:nvPr/>
        </p:nvGrpSpPr>
        <p:grpSpPr>
          <a:xfrm>
            <a:off x="5569398" y="822577"/>
            <a:ext cx="6505430" cy="5893554"/>
            <a:chOff x="5569398" y="822577"/>
            <a:chExt cx="6505430" cy="5893554"/>
          </a:xfrm>
        </p:grpSpPr>
        <p:grpSp>
          <p:nvGrpSpPr>
            <p:cNvPr id="3" name="Group 2">
              <a:extLst>
                <a:ext uri="{FF2B5EF4-FFF2-40B4-BE49-F238E27FC236}">
                  <a16:creationId xmlns:a16="http://schemas.microsoft.com/office/drawing/2014/main" id="{CC8912FB-E4B7-DB16-8653-711C157CB403}"/>
                </a:ext>
              </a:extLst>
            </p:cNvPr>
            <p:cNvGrpSpPr/>
            <p:nvPr/>
          </p:nvGrpSpPr>
          <p:grpSpPr>
            <a:xfrm>
              <a:off x="5569398" y="822577"/>
              <a:ext cx="1226631" cy="2970045"/>
              <a:chOff x="6106188" y="1412835"/>
              <a:chExt cx="1226631" cy="2970045"/>
            </a:xfrm>
          </p:grpSpPr>
          <p:sp>
            <p:nvSpPr>
              <p:cNvPr id="6" name="TextBox 5">
                <a:extLst>
                  <a:ext uri="{FF2B5EF4-FFF2-40B4-BE49-F238E27FC236}">
                    <a16:creationId xmlns:a16="http://schemas.microsoft.com/office/drawing/2014/main" id="{CCEE0B54-744B-5FBA-2A4E-E9BDB37D0AA8}"/>
                  </a:ext>
                </a:extLst>
              </p:cNvPr>
              <p:cNvSpPr txBox="1"/>
              <p:nvPr/>
            </p:nvSpPr>
            <p:spPr>
              <a:xfrm>
                <a:off x="6106188" y="1412835"/>
                <a:ext cx="1226631"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DOE OPA Status </a:t>
                </a:r>
                <a:b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5-7</a:t>
                </a:r>
                <a:r>
                  <a:rPr kumimoji="0" lang="en-US" sz="1050" b="0" i="0" u="none" strike="noStrike" kern="1200" cap="none" spc="0" normalizeH="0" baseline="30000" noProof="0" dirty="0">
                    <a:ln>
                      <a:noFill/>
                    </a:ln>
                    <a:solidFill>
                      <a:srgbClr val="ED7D31"/>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 August, 2025</a:t>
                </a:r>
              </a:p>
            </p:txBody>
          </p:sp>
          <p:cxnSp>
            <p:nvCxnSpPr>
              <p:cNvPr id="10" name="Straight Connector 9">
                <a:extLst>
                  <a:ext uri="{FF2B5EF4-FFF2-40B4-BE49-F238E27FC236}">
                    <a16:creationId xmlns:a16="http://schemas.microsoft.com/office/drawing/2014/main" id="{C0C00C86-6E67-829E-3A63-B14674B5CE35}"/>
                  </a:ext>
                </a:extLst>
              </p:cNvPr>
              <p:cNvCxnSpPr>
                <a:cxnSpLocks/>
              </p:cNvCxnSpPr>
              <p:nvPr/>
            </p:nvCxnSpPr>
            <p:spPr>
              <a:xfrm>
                <a:off x="6461579" y="1926668"/>
                <a:ext cx="0" cy="24562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8AF505E3-9C45-6A68-C57E-C6C0DC0715E8}"/>
                </a:ext>
              </a:extLst>
            </p:cNvPr>
            <p:cNvGrpSpPr/>
            <p:nvPr/>
          </p:nvGrpSpPr>
          <p:grpSpPr>
            <a:xfrm>
              <a:off x="9405259" y="3854660"/>
              <a:ext cx="1226631" cy="2861471"/>
              <a:chOff x="6338317" y="961155"/>
              <a:chExt cx="1226631" cy="2861471"/>
            </a:xfrm>
          </p:grpSpPr>
          <p:sp>
            <p:nvSpPr>
              <p:cNvPr id="13" name="TextBox 12">
                <a:extLst>
                  <a:ext uri="{FF2B5EF4-FFF2-40B4-BE49-F238E27FC236}">
                    <a16:creationId xmlns:a16="http://schemas.microsoft.com/office/drawing/2014/main" id="{8D1C42B5-C1DA-76FA-C19B-7C5D070CF2BC}"/>
                  </a:ext>
                </a:extLst>
              </p:cNvPr>
              <p:cNvSpPr txBox="1"/>
              <p:nvPr/>
            </p:nvSpPr>
            <p:spPr>
              <a:xfrm>
                <a:off x="6338317" y="2760797"/>
                <a:ext cx="1226631" cy="10618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D7D31"/>
                    </a:solidFill>
                    <a:effectLst/>
                    <a:uLnTx/>
                    <a:uFillTx/>
                    <a:latin typeface="Aptos" panose="020B0004020202020204" pitchFamily="34" charset="0"/>
                    <a:ea typeface="+mn-ea"/>
                    <a:cs typeface="+mn-cs"/>
                  </a:rPr>
                  <a:t>Detector Subproject Baseline Readiness Director's Review </a:t>
                </a:r>
                <a:b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lang="en-US" sz="1050" dirty="0">
                    <a:solidFill>
                      <a:srgbClr val="ED7D31"/>
                    </a:solidFill>
                    <a:latin typeface="Calibri" panose="020F0502020204030204"/>
                  </a:rPr>
                  <a:t>12-14</a:t>
                </a: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 Nov. 2025</a:t>
                </a:r>
              </a:p>
            </p:txBody>
          </p:sp>
          <p:cxnSp>
            <p:nvCxnSpPr>
              <p:cNvPr id="15" name="Straight Connector 14">
                <a:extLst>
                  <a:ext uri="{FF2B5EF4-FFF2-40B4-BE49-F238E27FC236}">
                    <a16:creationId xmlns:a16="http://schemas.microsoft.com/office/drawing/2014/main" id="{992E363D-BA8A-07B9-66F1-147FDAB8C928}"/>
                  </a:ext>
                </a:extLst>
              </p:cNvPr>
              <p:cNvCxnSpPr>
                <a:cxnSpLocks/>
              </p:cNvCxnSpPr>
              <p:nvPr/>
            </p:nvCxnSpPr>
            <p:spPr>
              <a:xfrm>
                <a:off x="6642648" y="961155"/>
                <a:ext cx="25793" cy="1822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12E10FB-481E-43A9-CA3C-FF668EAFF6B7}"/>
                </a:ext>
              </a:extLst>
            </p:cNvPr>
            <p:cNvGrpSpPr/>
            <p:nvPr/>
          </p:nvGrpSpPr>
          <p:grpSpPr>
            <a:xfrm>
              <a:off x="11186078" y="2285768"/>
              <a:ext cx="888750" cy="1506854"/>
              <a:chOff x="11186078" y="2285768"/>
              <a:chExt cx="888750" cy="1506854"/>
            </a:xfrm>
          </p:grpSpPr>
          <p:sp>
            <p:nvSpPr>
              <p:cNvPr id="22" name="TextBox 21">
                <a:extLst>
                  <a:ext uri="{FF2B5EF4-FFF2-40B4-BE49-F238E27FC236}">
                    <a16:creationId xmlns:a16="http://schemas.microsoft.com/office/drawing/2014/main" id="{A713F0BF-97E7-DBC7-C5F9-9D30E224BF1A}"/>
                  </a:ext>
                </a:extLst>
              </p:cNvPr>
              <p:cNvSpPr txBox="1"/>
              <p:nvPr/>
            </p:nvSpPr>
            <p:spPr>
              <a:xfrm>
                <a:off x="11186078" y="2285768"/>
                <a:ext cx="888750"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DOE IPR and ICR, </a:t>
                </a:r>
                <a:r>
                  <a:rPr lang="en-US" sz="1050" dirty="0">
                    <a:solidFill>
                      <a:srgbClr val="ED7D31"/>
                    </a:solidFill>
                    <a:latin typeface="Calibri" panose="020F0502020204030204"/>
                  </a:rPr>
                  <a:t>9</a:t>
                </a: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-13</a:t>
                </a:r>
                <a:r>
                  <a:rPr kumimoji="0" lang="en-US" sz="1050" b="0" i="0" u="none" strike="noStrike" kern="1200" cap="none" spc="0" normalizeH="0" baseline="30000" noProof="0" dirty="0">
                    <a:ln>
                      <a:noFill/>
                    </a:ln>
                    <a:solidFill>
                      <a:srgbClr val="ED7D31"/>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 </a:t>
                </a:r>
                <a:r>
                  <a:rPr lang="en-US" sz="1050" dirty="0">
                    <a:solidFill>
                      <a:srgbClr val="ED7D31"/>
                    </a:solidFill>
                    <a:latin typeface="Calibri" panose="020F0502020204030204"/>
                  </a:rPr>
                  <a:t>March</a:t>
                </a:r>
                <a:r>
                  <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rPr>
                  <a:t>. 2026</a:t>
                </a:r>
              </a:p>
            </p:txBody>
          </p:sp>
          <p:cxnSp>
            <p:nvCxnSpPr>
              <p:cNvPr id="23" name="Straight Connector 22">
                <a:extLst>
                  <a:ext uri="{FF2B5EF4-FFF2-40B4-BE49-F238E27FC236}">
                    <a16:creationId xmlns:a16="http://schemas.microsoft.com/office/drawing/2014/main" id="{8B2E02F8-E053-FF25-C195-E1DA1AAC87F4}"/>
                  </a:ext>
                </a:extLst>
              </p:cNvPr>
              <p:cNvCxnSpPr>
                <a:cxnSpLocks/>
              </p:cNvCxnSpPr>
              <p:nvPr/>
            </p:nvCxnSpPr>
            <p:spPr>
              <a:xfrm>
                <a:off x="11570939" y="2849903"/>
                <a:ext cx="0" cy="9427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9" name="TextBox 28">
            <a:extLst>
              <a:ext uri="{FF2B5EF4-FFF2-40B4-BE49-F238E27FC236}">
                <a16:creationId xmlns:a16="http://schemas.microsoft.com/office/drawing/2014/main" id="{11F6A843-1CB4-946C-C687-A2124D10900E}"/>
              </a:ext>
            </a:extLst>
          </p:cNvPr>
          <p:cNvSpPr txBox="1"/>
          <p:nvPr/>
        </p:nvSpPr>
        <p:spPr>
          <a:xfrm>
            <a:off x="10859081" y="5566621"/>
            <a:ext cx="1228756" cy="830997"/>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CD-2 Review</a:t>
            </a:r>
            <a:b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late 2026</a:t>
            </a:r>
          </a:p>
        </p:txBody>
      </p:sp>
      <p:grpSp>
        <p:nvGrpSpPr>
          <p:cNvPr id="1042" name="Group 1041">
            <a:extLst>
              <a:ext uri="{FF2B5EF4-FFF2-40B4-BE49-F238E27FC236}">
                <a16:creationId xmlns:a16="http://schemas.microsoft.com/office/drawing/2014/main" id="{C29A10AA-2BE1-5D40-E1E9-48230A7B0878}"/>
              </a:ext>
            </a:extLst>
          </p:cNvPr>
          <p:cNvGrpSpPr/>
          <p:nvPr/>
        </p:nvGrpSpPr>
        <p:grpSpPr>
          <a:xfrm>
            <a:off x="1345242" y="159407"/>
            <a:ext cx="10630348" cy="6499116"/>
            <a:chOff x="1345242" y="159407"/>
            <a:chExt cx="10630348" cy="6499116"/>
          </a:xfrm>
        </p:grpSpPr>
        <p:grpSp>
          <p:nvGrpSpPr>
            <p:cNvPr id="1031" name="Group 1030">
              <a:extLst>
                <a:ext uri="{FF2B5EF4-FFF2-40B4-BE49-F238E27FC236}">
                  <a16:creationId xmlns:a16="http://schemas.microsoft.com/office/drawing/2014/main" id="{65F50065-4265-A4F1-4D08-7448F34A9856}"/>
                </a:ext>
              </a:extLst>
            </p:cNvPr>
            <p:cNvGrpSpPr/>
            <p:nvPr/>
          </p:nvGrpSpPr>
          <p:grpSpPr>
            <a:xfrm>
              <a:off x="7698572" y="4643070"/>
              <a:ext cx="1048881" cy="1686486"/>
              <a:chOff x="1538010" y="4172291"/>
              <a:chExt cx="1048881" cy="1150629"/>
            </a:xfrm>
          </p:grpSpPr>
          <p:cxnSp>
            <p:nvCxnSpPr>
              <p:cNvPr id="1032" name="Straight Connector 1031">
                <a:extLst>
                  <a:ext uri="{FF2B5EF4-FFF2-40B4-BE49-F238E27FC236}">
                    <a16:creationId xmlns:a16="http://schemas.microsoft.com/office/drawing/2014/main" id="{A08CF25F-69F2-7940-16C5-3E719A28F093}"/>
                  </a:ext>
                </a:extLst>
              </p:cNvPr>
              <p:cNvCxnSpPr>
                <a:cxnSpLocks/>
              </p:cNvCxnSpPr>
              <p:nvPr/>
            </p:nvCxnSpPr>
            <p:spPr>
              <a:xfrm>
                <a:off x="2091781" y="4172291"/>
                <a:ext cx="9880" cy="5833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3" name="TextBox 1032">
                <a:extLst>
                  <a:ext uri="{FF2B5EF4-FFF2-40B4-BE49-F238E27FC236}">
                    <a16:creationId xmlns:a16="http://schemas.microsoft.com/office/drawing/2014/main" id="{E38AD4E9-0E62-A649-4FDA-11DDE0D5F021}"/>
                  </a:ext>
                </a:extLst>
              </p:cNvPr>
              <p:cNvSpPr txBox="1"/>
              <p:nvPr/>
            </p:nvSpPr>
            <p:spPr>
              <a:xfrm>
                <a:off x="1538010" y="4818956"/>
                <a:ext cx="1048881" cy="5039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Integ</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 Installation</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(outside GST)</a:t>
                </a:r>
                <a:br>
                  <a:rPr lang="en-US" sz="1050" dirty="0">
                    <a:solidFill>
                      <a:prstClr val="black"/>
                    </a:solidFill>
                    <a:latin typeface="Calibri" panose="020F0502020204030204"/>
                  </a:rPr>
                </a:br>
                <a:r>
                  <a:rPr lang="en-US" sz="1050" dirty="0">
                    <a:solidFill>
                      <a:prstClr val="black"/>
                    </a:solidFill>
                    <a:latin typeface="Calibri" panose="020F0502020204030204"/>
                  </a:rPr>
                  <a:t>Oct. 30</a:t>
                </a:r>
                <a:r>
                  <a:rPr lang="en-US" sz="1050" baseline="30000" dirty="0">
                    <a:solidFill>
                      <a:prstClr val="black"/>
                    </a:solidFill>
                    <a:latin typeface="Calibri" panose="020F0502020204030204"/>
                  </a:rPr>
                  <a:t>th</a:t>
                </a:r>
                <a:r>
                  <a:rPr lang="en-US" sz="1050" dirty="0">
                    <a:solidFill>
                      <a:prstClr val="black"/>
                    </a:solidFill>
                    <a:latin typeface="Calibri" panose="020F0502020204030204"/>
                  </a:rPr>
                  <a:t>, 2025</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34" name="Group 1033">
              <a:extLst>
                <a:ext uri="{FF2B5EF4-FFF2-40B4-BE49-F238E27FC236}">
                  <a16:creationId xmlns:a16="http://schemas.microsoft.com/office/drawing/2014/main" id="{FBE8E766-3453-E9C5-7FC8-AD338A8203A9}"/>
                </a:ext>
              </a:extLst>
            </p:cNvPr>
            <p:cNvGrpSpPr/>
            <p:nvPr/>
          </p:nvGrpSpPr>
          <p:grpSpPr>
            <a:xfrm>
              <a:off x="1345242" y="1418028"/>
              <a:ext cx="1306043" cy="2341959"/>
              <a:chOff x="3490989" y="1467514"/>
              <a:chExt cx="1306043" cy="2341959"/>
            </a:xfrm>
          </p:grpSpPr>
          <p:cxnSp>
            <p:nvCxnSpPr>
              <p:cNvPr id="1035" name="Straight Connector 1034">
                <a:extLst>
                  <a:ext uri="{FF2B5EF4-FFF2-40B4-BE49-F238E27FC236}">
                    <a16:creationId xmlns:a16="http://schemas.microsoft.com/office/drawing/2014/main" id="{A55D02ED-04FB-3E13-C071-9A8014B9DAC0}"/>
                  </a:ext>
                </a:extLst>
              </p:cNvPr>
              <p:cNvCxnSpPr>
                <a:cxnSpLocks/>
              </p:cNvCxnSpPr>
              <p:nvPr/>
            </p:nvCxnSpPr>
            <p:spPr>
              <a:xfrm>
                <a:off x="4061592" y="2253882"/>
                <a:ext cx="0" cy="15555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6" name="TextBox 1035">
                <a:extLst>
                  <a:ext uri="{FF2B5EF4-FFF2-40B4-BE49-F238E27FC236}">
                    <a16:creationId xmlns:a16="http://schemas.microsoft.com/office/drawing/2014/main" id="{F1F52E58-220B-1D1C-9D0A-A7654604A113}"/>
                  </a:ext>
                </a:extLst>
              </p:cNvPr>
              <p:cNvSpPr txBox="1"/>
              <p:nvPr/>
            </p:nvSpPr>
            <p:spPr>
              <a:xfrm>
                <a:off x="3490989" y="1467514"/>
                <a:ext cx="1306043"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Cerenkov PID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April 1-2,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FDR: BABAR DIRC Bar Refurbishment</a:t>
                </a:r>
              </a:p>
            </p:txBody>
          </p:sp>
        </p:grpSp>
        <p:grpSp>
          <p:nvGrpSpPr>
            <p:cNvPr id="1027" name="Group 1026">
              <a:extLst>
                <a:ext uri="{FF2B5EF4-FFF2-40B4-BE49-F238E27FC236}">
                  <a16:creationId xmlns:a16="http://schemas.microsoft.com/office/drawing/2014/main" id="{80191080-32B9-4041-109E-B57E40DE1FEA}"/>
                </a:ext>
              </a:extLst>
            </p:cNvPr>
            <p:cNvGrpSpPr/>
            <p:nvPr/>
          </p:nvGrpSpPr>
          <p:grpSpPr>
            <a:xfrm>
              <a:off x="4905491" y="1266879"/>
              <a:ext cx="1007114" cy="2520249"/>
              <a:chOff x="3735584" y="2097600"/>
              <a:chExt cx="1007114" cy="3013185"/>
            </a:xfrm>
          </p:grpSpPr>
          <p:cxnSp>
            <p:nvCxnSpPr>
              <p:cNvPr id="1030" name="Straight Connector 1029">
                <a:extLst>
                  <a:ext uri="{FF2B5EF4-FFF2-40B4-BE49-F238E27FC236}">
                    <a16:creationId xmlns:a16="http://schemas.microsoft.com/office/drawing/2014/main" id="{BFDC8A9E-1A7C-715F-2653-73CA99CF5C83}"/>
                  </a:ext>
                </a:extLst>
              </p:cNvPr>
              <p:cNvCxnSpPr>
                <a:cxnSpLocks/>
              </p:cNvCxnSpPr>
              <p:nvPr/>
            </p:nvCxnSpPr>
            <p:spPr>
              <a:xfrm>
                <a:off x="4200843" y="3225098"/>
                <a:ext cx="15045" cy="18856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9" name="TextBox 1028">
                <a:extLst>
                  <a:ext uri="{FF2B5EF4-FFF2-40B4-BE49-F238E27FC236}">
                    <a16:creationId xmlns:a16="http://schemas.microsoft.com/office/drawing/2014/main" id="{5CC3C030-1F63-2A96-6523-FAE7E7E179C7}"/>
                  </a:ext>
                </a:extLst>
              </p:cNvPr>
              <p:cNvSpPr txBox="1"/>
              <p:nvPr/>
            </p:nvSpPr>
            <p:spPr>
              <a:xfrm>
                <a:off x="3735584" y="2097600"/>
                <a:ext cx="1007114" cy="10763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10th Detector Advisory Committee</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June 11-13</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 </a:t>
                </a:r>
              </a:p>
            </p:txBody>
          </p:sp>
        </p:grpSp>
        <p:sp>
          <p:nvSpPr>
            <p:cNvPr id="1059" name="TextBox 1058">
              <a:extLst>
                <a:ext uri="{FF2B5EF4-FFF2-40B4-BE49-F238E27FC236}">
                  <a16:creationId xmlns:a16="http://schemas.microsoft.com/office/drawing/2014/main" id="{E3F3AF97-F880-7416-72E6-4958977EDE0C}"/>
                </a:ext>
              </a:extLst>
            </p:cNvPr>
            <p:cNvSpPr txBox="1"/>
            <p:nvPr/>
          </p:nvSpPr>
          <p:spPr>
            <a:xfrm>
              <a:off x="10613700" y="777606"/>
              <a:ext cx="122663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Si Tracking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~Jan 2026</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0" name="TextBox 1059">
              <a:extLst>
                <a:ext uri="{FF2B5EF4-FFF2-40B4-BE49-F238E27FC236}">
                  <a16:creationId xmlns:a16="http://schemas.microsoft.com/office/drawing/2014/main" id="{1989055B-2AED-269A-4DD0-F74A309B6B06}"/>
                </a:ext>
              </a:extLst>
            </p:cNvPr>
            <p:cNvSpPr txBox="1"/>
            <p:nvPr/>
          </p:nvSpPr>
          <p:spPr>
            <a:xfrm>
              <a:off x="8504363" y="2917489"/>
              <a:ext cx="122663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AC-LGAD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November</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grpSp>
          <p:nvGrpSpPr>
            <p:cNvPr id="1064" name="Group 1063">
              <a:extLst>
                <a:ext uri="{FF2B5EF4-FFF2-40B4-BE49-F238E27FC236}">
                  <a16:creationId xmlns:a16="http://schemas.microsoft.com/office/drawing/2014/main" id="{66F18D52-024A-D349-60DC-CC26F3A2B333}"/>
                </a:ext>
              </a:extLst>
            </p:cNvPr>
            <p:cNvGrpSpPr/>
            <p:nvPr/>
          </p:nvGrpSpPr>
          <p:grpSpPr>
            <a:xfrm>
              <a:off x="6461579" y="2838148"/>
              <a:ext cx="1584234" cy="2597997"/>
              <a:chOff x="6461579" y="2838148"/>
              <a:chExt cx="1584234" cy="2597997"/>
            </a:xfrm>
          </p:grpSpPr>
          <p:sp>
            <p:nvSpPr>
              <p:cNvPr id="1061" name="TextBox 1060">
                <a:extLst>
                  <a:ext uri="{FF2B5EF4-FFF2-40B4-BE49-F238E27FC236}">
                    <a16:creationId xmlns:a16="http://schemas.microsoft.com/office/drawing/2014/main" id="{09A940AA-5FA1-DA03-9ED3-483405FD0722}"/>
                  </a:ext>
                </a:extLst>
              </p:cNvPr>
              <p:cNvSpPr txBox="1"/>
              <p:nvPr/>
            </p:nvSpPr>
            <p:spPr>
              <a:xfrm>
                <a:off x="6819182" y="4697481"/>
                <a:ext cx="1226631"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PDR3: Barrel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EMCal</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Sept. 17-18</a:t>
                </a:r>
                <a:r>
                  <a:rPr lang="en-US" sz="1050" baseline="30000" dirty="0">
                    <a:solidFill>
                      <a:prstClr val="black"/>
                    </a:solidFill>
                    <a:latin typeface="Calibri" panose="020F0502020204030204"/>
                  </a:rPr>
                  <a:t>th</a:t>
                </a:r>
                <a:br>
                  <a:rPr lang="en-US" sz="1050" dirty="0">
                    <a:solidFill>
                      <a:prstClr val="black"/>
                    </a:solidFill>
                    <a:latin typeface="Calibri" panose="020F0502020204030204"/>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cxnSp>
            <p:nvCxnSpPr>
              <p:cNvPr id="1062" name="Straight Connector 1061">
                <a:extLst>
                  <a:ext uri="{FF2B5EF4-FFF2-40B4-BE49-F238E27FC236}">
                    <a16:creationId xmlns:a16="http://schemas.microsoft.com/office/drawing/2014/main" id="{B573FB0B-EC8F-2BBC-1DB5-B2A0CF8D606A}"/>
                  </a:ext>
                </a:extLst>
              </p:cNvPr>
              <p:cNvCxnSpPr>
                <a:cxnSpLocks/>
              </p:cNvCxnSpPr>
              <p:nvPr/>
            </p:nvCxnSpPr>
            <p:spPr>
              <a:xfrm>
                <a:off x="6461579" y="2838148"/>
                <a:ext cx="0" cy="9308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71" name="Group 1070">
              <a:extLst>
                <a:ext uri="{FF2B5EF4-FFF2-40B4-BE49-F238E27FC236}">
                  <a16:creationId xmlns:a16="http://schemas.microsoft.com/office/drawing/2014/main" id="{587CFFEA-6F94-D09A-E01E-F60D3E735E31}"/>
                </a:ext>
              </a:extLst>
            </p:cNvPr>
            <p:cNvGrpSpPr/>
            <p:nvPr/>
          </p:nvGrpSpPr>
          <p:grpSpPr>
            <a:xfrm>
              <a:off x="5990396" y="2426655"/>
              <a:ext cx="1226631" cy="2210138"/>
              <a:chOff x="5515632" y="1650976"/>
              <a:chExt cx="1226631" cy="2210138"/>
            </a:xfrm>
          </p:grpSpPr>
          <p:cxnSp>
            <p:nvCxnSpPr>
              <p:cNvPr id="1073" name="Straight Connector 1072">
                <a:extLst>
                  <a:ext uri="{FF2B5EF4-FFF2-40B4-BE49-F238E27FC236}">
                    <a16:creationId xmlns:a16="http://schemas.microsoft.com/office/drawing/2014/main" id="{CEB7FE3A-7098-F235-1C9D-0DEE025AE483}"/>
                  </a:ext>
                </a:extLst>
              </p:cNvPr>
              <p:cNvCxnSpPr>
                <a:cxnSpLocks/>
              </p:cNvCxnSpPr>
              <p:nvPr/>
            </p:nvCxnSpPr>
            <p:spPr>
              <a:xfrm>
                <a:off x="6626368" y="3068047"/>
                <a:ext cx="0" cy="793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2" name="TextBox 1071">
                <a:extLst>
                  <a:ext uri="{FF2B5EF4-FFF2-40B4-BE49-F238E27FC236}">
                    <a16:creationId xmlns:a16="http://schemas.microsoft.com/office/drawing/2014/main" id="{35FB91D3-93D1-4A79-AC03-C7C01383CDAE}"/>
                  </a:ext>
                </a:extLst>
              </p:cNvPr>
              <p:cNvSpPr txBox="1"/>
              <p:nvPr/>
            </p:nvSpPr>
            <p:spPr>
              <a:xfrm>
                <a:off x="5515632" y="1650976"/>
                <a:ext cx="1226631"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PDR3: Elec./DAQ</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Sept. 3-4</a:t>
                </a:r>
                <a:r>
                  <a:rPr lang="en-US" sz="1050" baseline="30000" dirty="0">
                    <a:solidFill>
                      <a:prstClr val="black"/>
                    </a:solidFill>
                    <a:latin typeface="Calibri" panose="020F0502020204030204"/>
                  </a:rPr>
                  <a:t>th</a:t>
                </a:r>
                <a:r>
                  <a:rPr lang="en-US" sz="1050" dirty="0">
                    <a:solidFill>
                      <a:prstClr val="black"/>
                    </a:solidFill>
                    <a:latin typeface="Calibri" panose="020F0502020204030204"/>
                  </a:rPr>
                  <a:t>, 2025</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65" name="Group 1064">
              <a:extLst>
                <a:ext uri="{FF2B5EF4-FFF2-40B4-BE49-F238E27FC236}">
                  <a16:creationId xmlns:a16="http://schemas.microsoft.com/office/drawing/2014/main" id="{8353EB94-74CF-AC63-B692-6A2BB2787001}"/>
                </a:ext>
              </a:extLst>
            </p:cNvPr>
            <p:cNvGrpSpPr/>
            <p:nvPr/>
          </p:nvGrpSpPr>
          <p:grpSpPr>
            <a:xfrm>
              <a:off x="6782708" y="1770398"/>
              <a:ext cx="1226631" cy="2023090"/>
              <a:chOff x="5662683" y="1757633"/>
              <a:chExt cx="1226631" cy="2023090"/>
            </a:xfrm>
          </p:grpSpPr>
          <p:sp>
            <p:nvSpPr>
              <p:cNvPr id="1066" name="TextBox 1065">
                <a:extLst>
                  <a:ext uri="{FF2B5EF4-FFF2-40B4-BE49-F238E27FC236}">
                    <a16:creationId xmlns:a16="http://schemas.microsoft.com/office/drawing/2014/main" id="{87384E81-DAFE-1795-9851-A6CF96C3C6CC}"/>
                  </a:ext>
                </a:extLst>
              </p:cNvPr>
              <p:cNvSpPr txBox="1"/>
              <p:nvPr/>
            </p:nvSpPr>
            <p:spPr>
              <a:xfrm>
                <a:off x="5662683" y="1757633"/>
                <a:ext cx="1226631"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HCals</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October 2026</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68" name="Straight Connector 1067">
                <a:extLst>
                  <a:ext uri="{FF2B5EF4-FFF2-40B4-BE49-F238E27FC236}">
                    <a16:creationId xmlns:a16="http://schemas.microsoft.com/office/drawing/2014/main" id="{EAD9C827-C599-6B11-3BF9-2701380F7A47}"/>
                  </a:ext>
                </a:extLst>
              </p:cNvPr>
              <p:cNvCxnSpPr>
                <a:cxnSpLocks/>
              </p:cNvCxnSpPr>
              <p:nvPr/>
            </p:nvCxnSpPr>
            <p:spPr>
              <a:xfrm>
                <a:off x="6245995" y="2175043"/>
                <a:ext cx="0" cy="16056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6" name="TextBox 1075">
              <a:extLst>
                <a:ext uri="{FF2B5EF4-FFF2-40B4-BE49-F238E27FC236}">
                  <a16:creationId xmlns:a16="http://schemas.microsoft.com/office/drawing/2014/main" id="{6E22BF83-9FE3-1F93-4E80-BDA767687575}"/>
                </a:ext>
              </a:extLst>
            </p:cNvPr>
            <p:cNvSpPr txBox="1"/>
            <p:nvPr/>
          </p:nvSpPr>
          <p:spPr>
            <a:xfrm>
              <a:off x="9569984" y="189285"/>
              <a:ext cx="122663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DAQ - Slow</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Controls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Early 2026</a:t>
              </a:r>
            </a:p>
          </p:txBody>
        </p:sp>
        <p:grpSp>
          <p:nvGrpSpPr>
            <p:cNvPr id="1078" name="Group 1077">
              <a:extLst>
                <a:ext uri="{FF2B5EF4-FFF2-40B4-BE49-F238E27FC236}">
                  <a16:creationId xmlns:a16="http://schemas.microsoft.com/office/drawing/2014/main" id="{0070B11E-403E-7083-FA94-FC07495B41FF}"/>
                </a:ext>
              </a:extLst>
            </p:cNvPr>
            <p:cNvGrpSpPr/>
            <p:nvPr/>
          </p:nvGrpSpPr>
          <p:grpSpPr>
            <a:xfrm>
              <a:off x="9809339" y="3820329"/>
              <a:ext cx="1048881" cy="1815576"/>
              <a:chOff x="3278396" y="2934567"/>
              <a:chExt cx="1048881" cy="1238702"/>
            </a:xfrm>
          </p:grpSpPr>
          <p:cxnSp>
            <p:nvCxnSpPr>
              <p:cNvPr id="1079" name="Straight Connector 1078">
                <a:extLst>
                  <a:ext uri="{FF2B5EF4-FFF2-40B4-BE49-F238E27FC236}">
                    <a16:creationId xmlns:a16="http://schemas.microsoft.com/office/drawing/2014/main" id="{B2C24C02-30B2-A55F-03F5-B2B317A874BD}"/>
                  </a:ext>
                </a:extLst>
              </p:cNvPr>
              <p:cNvCxnSpPr>
                <a:cxnSpLocks/>
              </p:cNvCxnSpPr>
              <p:nvPr/>
            </p:nvCxnSpPr>
            <p:spPr>
              <a:xfrm>
                <a:off x="3487631" y="2934567"/>
                <a:ext cx="0" cy="9668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1" name="TextBox 1080">
                <a:extLst>
                  <a:ext uri="{FF2B5EF4-FFF2-40B4-BE49-F238E27FC236}">
                    <a16:creationId xmlns:a16="http://schemas.microsoft.com/office/drawing/2014/main" id="{F6C43950-D12C-B95F-A133-3303D776202D}"/>
                  </a:ext>
                </a:extLst>
              </p:cNvPr>
              <p:cNvSpPr txBox="1"/>
              <p:nvPr/>
            </p:nvSpPr>
            <p:spPr>
              <a:xfrm>
                <a:off x="3278396" y="3669305"/>
                <a:ext cx="1048881" cy="5039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Integ</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 Installation</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(inside GST)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Dec. 15</a:t>
                </a:r>
                <a:r>
                  <a:rPr lang="en-US" sz="1050" baseline="30000" dirty="0">
                    <a:solidFill>
                      <a:prstClr val="black"/>
                    </a:solidFill>
                    <a:latin typeface="Calibri" panose="020F0502020204030204"/>
                  </a:rPr>
                  <a:t>th</a:t>
                </a:r>
                <a:r>
                  <a:rPr lang="en-US" sz="1050" dirty="0">
                    <a:solidFill>
                      <a:prstClr val="black"/>
                    </a:solidFill>
                    <a:latin typeface="Calibri" panose="020F0502020204030204"/>
                  </a:rPr>
                  <a:t>, 2026</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85" name="TextBox 1084">
              <a:extLst>
                <a:ext uri="{FF2B5EF4-FFF2-40B4-BE49-F238E27FC236}">
                  <a16:creationId xmlns:a16="http://schemas.microsoft.com/office/drawing/2014/main" id="{0033D5FF-E00E-1626-54AB-7AF401DCDE82}"/>
                </a:ext>
              </a:extLst>
            </p:cNvPr>
            <p:cNvSpPr txBox="1"/>
            <p:nvPr/>
          </p:nvSpPr>
          <p:spPr>
            <a:xfrm>
              <a:off x="10194962" y="2372271"/>
              <a:ext cx="1059752"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PDR3:  IR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Integ</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&amp; Aux. Det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March 2026</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9" name="TextBox 1088">
              <a:extLst>
                <a:ext uri="{FF2B5EF4-FFF2-40B4-BE49-F238E27FC236}">
                  <a16:creationId xmlns:a16="http://schemas.microsoft.com/office/drawing/2014/main" id="{21F3360B-F23F-2584-9933-9248AEE53B10}"/>
                </a:ext>
              </a:extLst>
            </p:cNvPr>
            <p:cNvSpPr txBox="1"/>
            <p:nvPr/>
          </p:nvSpPr>
          <p:spPr>
            <a:xfrm>
              <a:off x="10748959" y="159407"/>
              <a:ext cx="1226631" cy="4154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Polarimetry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Jan 2026</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98" name="Group 1097">
              <a:extLst>
                <a:ext uri="{FF2B5EF4-FFF2-40B4-BE49-F238E27FC236}">
                  <a16:creationId xmlns:a16="http://schemas.microsoft.com/office/drawing/2014/main" id="{FF9E5F5A-E13C-B67A-7A92-67A2418F5A66}"/>
                </a:ext>
              </a:extLst>
            </p:cNvPr>
            <p:cNvGrpSpPr/>
            <p:nvPr/>
          </p:nvGrpSpPr>
          <p:grpSpPr>
            <a:xfrm>
              <a:off x="4858990" y="3833755"/>
              <a:ext cx="1226631" cy="2006384"/>
              <a:chOff x="3079044" y="3801388"/>
              <a:chExt cx="1226631" cy="2006384"/>
            </a:xfrm>
          </p:grpSpPr>
          <p:sp>
            <p:nvSpPr>
              <p:cNvPr id="1094" name="TextBox 1093">
                <a:extLst>
                  <a:ext uri="{FF2B5EF4-FFF2-40B4-BE49-F238E27FC236}">
                    <a16:creationId xmlns:a16="http://schemas.microsoft.com/office/drawing/2014/main" id="{CDCC5381-0CB3-D2A1-37D1-F97642E724CB}"/>
                  </a:ext>
                </a:extLst>
              </p:cNvPr>
              <p:cNvSpPr txBox="1"/>
              <p:nvPr/>
            </p:nvSpPr>
            <p:spPr>
              <a:xfrm>
                <a:off x="3079044" y="4907526"/>
                <a:ext cx="1226631" cy="90024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Calibri" panose="020F0502020204030204"/>
                    <a:ea typeface="+mn-ea"/>
                    <a:cs typeface="+mn-cs"/>
                  </a:rPr>
                  <a:t>FDR: Backward &amp; Forward EM Calorimetry, Barrel &amp; Forward HCAL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Calibri" panose="020F0502020204030204"/>
                    <a:ea typeface="+mn-ea"/>
                    <a:cs typeface="+mn-cs"/>
                  </a:rPr>
                  <a:t>July 2025</a:t>
                </a:r>
              </a:p>
            </p:txBody>
          </p:sp>
          <p:cxnSp>
            <p:nvCxnSpPr>
              <p:cNvPr id="1095" name="Straight Connector 1094">
                <a:extLst>
                  <a:ext uri="{FF2B5EF4-FFF2-40B4-BE49-F238E27FC236}">
                    <a16:creationId xmlns:a16="http://schemas.microsoft.com/office/drawing/2014/main" id="{469E181D-9E37-F647-0575-E91EA37A0541}"/>
                  </a:ext>
                </a:extLst>
              </p:cNvPr>
              <p:cNvCxnSpPr>
                <a:cxnSpLocks/>
              </p:cNvCxnSpPr>
              <p:nvPr/>
            </p:nvCxnSpPr>
            <p:spPr>
              <a:xfrm>
                <a:off x="3789452" y="3801388"/>
                <a:ext cx="0" cy="11349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00" name="Group 1099">
              <a:extLst>
                <a:ext uri="{FF2B5EF4-FFF2-40B4-BE49-F238E27FC236}">
                  <a16:creationId xmlns:a16="http://schemas.microsoft.com/office/drawing/2014/main" id="{755C75AE-A62C-2ED9-1B7B-E9D0FCA59CCC}"/>
                </a:ext>
              </a:extLst>
            </p:cNvPr>
            <p:cNvGrpSpPr/>
            <p:nvPr/>
          </p:nvGrpSpPr>
          <p:grpSpPr>
            <a:xfrm>
              <a:off x="2450230" y="3812358"/>
              <a:ext cx="1178610" cy="2846165"/>
              <a:chOff x="3658177" y="3225098"/>
              <a:chExt cx="1178610" cy="3402849"/>
            </a:xfrm>
          </p:grpSpPr>
          <p:sp>
            <p:nvSpPr>
              <p:cNvPr id="1104" name="TextBox 1103">
                <a:extLst>
                  <a:ext uri="{FF2B5EF4-FFF2-40B4-BE49-F238E27FC236}">
                    <a16:creationId xmlns:a16="http://schemas.microsoft.com/office/drawing/2014/main" id="{65451B28-2606-6261-FA7B-39F9D42C9143}"/>
                  </a:ext>
                </a:extLst>
              </p:cNvPr>
              <p:cNvSpPr txBox="1"/>
              <p:nvPr/>
            </p:nvSpPr>
            <p:spPr>
              <a:xfrm>
                <a:off x="3658177" y="5937994"/>
                <a:ext cx="1178610" cy="6899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Detector R&amp;D Day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ePIC</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/Project)</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16-17</a:t>
                </a: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April 2025 </a:t>
                </a:r>
              </a:p>
            </p:txBody>
          </p:sp>
          <p:cxnSp>
            <p:nvCxnSpPr>
              <p:cNvPr id="1105" name="Straight Connector 1104">
                <a:extLst>
                  <a:ext uri="{FF2B5EF4-FFF2-40B4-BE49-F238E27FC236}">
                    <a16:creationId xmlns:a16="http://schemas.microsoft.com/office/drawing/2014/main" id="{ECBFA884-C239-EC8A-C08C-30972012313E}"/>
                  </a:ext>
                </a:extLst>
              </p:cNvPr>
              <p:cNvCxnSpPr>
                <a:cxnSpLocks/>
              </p:cNvCxnSpPr>
              <p:nvPr/>
            </p:nvCxnSpPr>
            <p:spPr>
              <a:xfrm>
                <a:off x="4200843" y="3225098"/>
                <a:ext cx="3761" cy="26631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58" name="TextBox 1057">
              <a:extLst>
                <a:ext uri="{FF2B5EF4-FFF2-40B4-BE49-F238E27FC236}">
                  <a16:creationId xmlns:a16="http://schemas.microsoft.com/office/drawing/2014/main" id="{1873D8A7-B6F2-7210-9276-F3AE0F4358F8}"/>
                </a:ext>
              </a:extLst>
            </p:cNvPr>
            <p:cNvSpPr txBox="1"/>
            <p:nvPr/>
          </p:nvSpPr>
          <p:spPr>
            <a:xfrm>
              <a:off x="10485723" y="1519222"/>
              <a:ext cx="1048881"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PDR2: MPGD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~Nov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2025 – Jan 2026</a:t>
              </a:r>
            </a:p>
          </p:txBody>
        </p:sp>
        <p:sp>
          <p:nvSpPr>
            <p:cNvPr id="1069" name="TextBox 1068">
              <a:extLst>
                <a:ext uri="{FF2B5EF4-FFF2-40B4-BE49-F238E27FC236}">
                  <a16:creationId xmlns:a16="http://schemas.microsoft.com/office/drawing/2014/main" id="{1F361114-952E-F393-5327-9A4512590CC1}"/>
                </a:ext>
              </a:extLst>
            </p:cNvPr>
            <p:cNvSpPr txBox="1"/>
            <p:nvPr/>
          </p:nvSpPr>
          <p:spPr>
            <a:xfrm>
              <a:off x="8990865" y="2075224"/>
              <a:ext cx="1226631" cy="5770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PDR: Magnet/</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Cryo</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prstClr val="black"/>
                  </a:solidFill>
                  <a:latin typeface="Calibri" panose="020F0502020204030204"/>
                </a:rPr>
                <a:t>Nov.</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grpSp>
      <p:grpSp>
        <p:nvGrpSpPr>
          <p:cNvPr id="1126" name="Group 1125">
            <a:extLst>
              <a:ext uri="{FF2B5EF4-FFF2-40B4-BE49-F238E27FC236}">
                <a16:creationId xmlns:a16="http://schemas.microsoft.com/office/drawing/2014/main" id="{5A33CBBE-49C2-1703-DBFD-D07A5E1CC106}"/>
              </a:ext>
            </a:extLst>
          </p:cNvPr>
          <p:cNvGrpSpPr/>
          <p:nvPr/>
        </p:nvGrpSpPr>
        <p:grpSpPr>
          <a:xfrm>
            <a:off x="5354882" y="3814749"/>
            <a:ext cx="1337187" cy="694327"/>
            <a:chOff x="4323757" y="4318293"/>
            <a:chExt cx="1337187" cy="694327"/>
          </a:xfrm>
        </p:grpSpPr>
        <p:sp>
          <p:nvSpPr>
            <p:cNvPr id="35" name="TextBox 34">
              <a:extLst>
                <a:ext uri="{FF2B5EF4-FFF2-40B4-BE49-F238E27FC236}">
                  <a16:creationId xmlns:a16="http://schemas.microsoft.com/office/drawing/2014/main" id="{321EE819-0FF0-9036-0C8D-F93D9E5D21B8}"/>
                </a:ext>
              </a:extLst>
            </p:cNvPr>
            <p:cNvSpPr txBox="1"/>
            <p:nvPr/>
          </p:nvSpPr>
          <p:spPr>
            <a:xfrm>
              <a:off x="4323757" y="4489400"/>
              <a:ext cx="1337187" cy="523220"/>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Calibri" panose="020F0502020204030204"/>
                  <a:ea typeface="+mn-ea"/>
                  <a:cs typeface="+mn-cs"/>
                </a:rPr>
                <a:t>Jefferson Lab</a:t>
              </a:r>
              <a:r>
                <a:rPr lang="en-US" sz="1400" b="1" dirty="0">
                  <a:solidFill>
                    <a:schemeClr val="accent1"/>
                  </a:solidFill>
                  <a:latin typeface="Calibri" panose="020F0502020204030204"/>
                </a:rPr>
                <a:t>.</a:t>
              </a:r>
              <a:r>
                <a:rPr kumimoji="0" lang="en-US" sz="1400" b="1" i="0" u="none" strike="noStrike" kern="1200" cap="none" spc="0" normalizeH="0" baseline="0" noProof="0" dirty="0">
                  <a:ln>
                    <a:noFill/>
                  </a:ln>
                  <a:solidFill>
                    <a:schemeClr val="accent1"/>
                  </a:solidFill>
                  <a:effectLst/>
                  <a:uLnTx/>
                  <a:uFillTx/>
                  <a:latin typeface="Calibri" panose="020F0502020204030204"/>
                  <a:ea typeface="+mn-ea"/>
                  <a:cs typeface="+mn-cs"/>
                </a:rPr>
                <a:t> July 14-18</a:t>
              </a:r>
            </a:p>
          </p:txBody>
        </p:sp>
        <p:cxnSp>
          <p:nvCxnSpPr>
            <p:cNvPr id="44" name="Straight Connector 43">
              <a:extLst>
                <a:ext uri="{FF2B5EF4-FFF2-40B4-BE49-F238E27FC236}">
                  <a16:creationId xmlns:a16="http://schemas.microsoft.com/office/drawing/2014/main" id="{7BFF325E-EDCA-FD01-8C5B-F473AED78D4C}"/>
                </a:ext>
              </a:extLst>
            </p:cNvPr>
            <p:cNvCxnSpPr>
              <a:cxnSpLocks/>
            </p:cNvCxnSpPr>
            <p:nvPr/>
          </p:nvCxnSpPr>
          <p:spPr>
            <a:xfrm>
              <a:off x="4978442" y="4318293"/>
              <a:ext cx="0" cy="171107"/>
            </a:xfrm>
            <a:prstGeom prst="line">
              <a:avLst/>
            </a:prstGeom>
          </p:spPr>
          <p:style>
            <a:lnRef idx="1">
              <a:schemeClr val="dk1"/>
            </a:lnRef>
            <a:fillRef idx="0">
              <a:schemeClr val="dk1"/>
            </a:fillRef>
            <a:effectRef idx="0">
              <a:schemeClr val="dk1"/>
            </a:effectRef>
            <a:fontRef idx="minor">
              <a:schemeClr val="tx1"/>
            </a:fontRef>
          </p:style>
        </p:cxnSp>
      </p:grpSp>
      <p:grpSp>
        <p:nvGrpSpPr>
          <p:cNvPr id="1044" name="Group 1043">
            <a:extLst>
              <a:ext uri="{FF2B5EF4-FFF2-40B4-BE49-F238E27FC236}">
                <a16:creationId xmlns:a16="http://schemas.microsoft.com/office/drawing/2014/main" id="{1FEF40E6-2D17-06BF-F16C-355144A58F9B}"/>
              </a:ext>
            </a:extLst>
          </p:cNvPr>
          <p:cNvGrpSpPr/>
          <p:nvPr/>
        </p:nvGrpSpPr>
        <p:grpSpPr>
          <a:xfrm>
            <a:off x="1660870" y="976521"/>
            <a:ext cx="8736689" cy="5076487"/>
            <a:chOff x="1660870" y="976521"/>
            <a:chExt cx="8736689" cy="5076487"/>
          </a:xfrm>
        </p:grpSpPr>
        <p:grpSp>
          <p:nvGrpSpPr>
            <p:cNvPr id="1057" name="Group 1056">
              <a:extLst>
                <a:ext uri="{FF2B5EF4-FFF2-40B4-BE49-F238E27FC236}">
                  <a16:creationId xmlns:a16="http://schemas.microsoft.com/office/drawing/2014/main" id="{30BB4AFA-9BCE-99E9-5765-E7D3BCC62E2F}"/>
                </a:ext>
              </a:extLst>
            </p:cNvPr>
            <p:cNvGrpSpPr/>
            <p:nvPr/>
          </p:nvGrpSpPr>
          <p:grpSpPr>
            <a:xfrm>
              <a:off x="3332040" y="2147067"/>
              <a:ext cx="1070606" cy="1669597"/>
              <a:chOff x="3923024" y="2152198"/>
              <a:chExt cx="1070606" cy="1669597"/>
            </a:xfrm>
          </p:grpSpPr>
          <p:sp>
            <p:nvSpPr>
              <p:cNvPr id="47" name="TextBox 46">
                <a:extLst>
                  <a:ext uri="{FF2B5EF4-FFF2-40B4-BE49-F238E27FC236}">
                    <a16:creationId xmlns:a16="http://schemas.microsoft.com/office/drawing/2014/main" id="{70285ACE-41A2-E2E5-01EE-CCCB52473273}"/>
                  </a:ext>
                </a:extLst>
              </p:cNvPr>
              <p:cNvSpPr txBox="1"/>
              <p:nvPr/>
            </p:nvSpPr>
            <p:spPr>
              <a:xfrm>
                <a:off x="3923024" y="2152198"/>
                <a:ext cx="1070606" cy="1061829"/>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Software and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Computing Technical Interchange – May 12</a:t>
                </a:r>
                <a:r>
                  <a:rPr kumimoji="0" lang="en-US" sz="1050" b="1" i="0" u="none" strike="noStrike" kern="1200" cap="none" spc="0" normalizeH="0" baseline="30000" noProof="0" dirty="0">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a:t>
                </a:r>
              </a:p>
            </p:txBody>
          </p:sp>
          <p:cxnSp>
            <p:nvCxnSpPr>
              <p:cNvPr id="1055" name="Straight Connector 1054">
                <a:extLst>
                  <a:ext uri="{FF2B5EF4-FFF2-40B4-BE49-F238E27FC236}">
                    <a16:creationId xmlns:a16="http://schemas.microsoft.com/office/drawing/2014/main" id="{751484D4-6ADF-D0B2-9A79-8AC7E588BB18}"/>
                  </a:ext>
                </a:extLst>
              </p:cNvPr>
              <p:cNvCxnSpPr>
                <a:cxnSpLocks/>
              </p:cNvCxnSpPr>
              <p:nvPr/>
            </p:nvCxnSpPr>
            <p:spPr>
              <a:xfrm>
                <a:off x="4139310" y="3214027"/>
                <a:ext cx="0" cy="607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2DF65D60-FF65-A57E-6384-53ED19785CCC}"/>
                </a:ext>
              </a:extLst>
            </p:cNvPr>
            <p:cNvGrpSpPr/>
            <p:nvPr/>
          </p:nvGrpSpPr>
          <p:grpSpPr>
            <a:xfrm>
              <a:off x="2815809" y="1377858"/>
              <a:ext cx="1237691" cy="2430725"/>
              <a:chOff x="7432359" y="1150419"/>
              <a:chExt cx="1237691" cy="2430725"/>
            </a:xfrm>
          </p:grpSpPr>
          <p:cxnSp>
            <p:nvCxnSpPr>
              <p:cNvPr id="8" name="Straight Arrow Connector 7">
                <a:extLst>
                  <a:ext uri="{FF2B5EF4-FFF2-40B4-BE49-F238E27FC236}">
                    <a16:creationId xmlns:a16="http://schemas.microsoft.com/office/drawing/2014/main" id="{13CC3DC5-294F-C15D-9B7C-184F7441BDB5}"/>
                  </a:ext>
                </a:extLst>
              </p:cNvPr>
              <p:cNvCxnSpPr>
                <a:cxnSpLocks/>
              </p:cNvCxnSpPr>
              <p:nvPr/>
            </p:nvCxnSpPr>
            <p:spPr>
              <a:xfrm>
                <a:off x="7850350" y="1766799"/>
                <a:ext cx="0" cy="181434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5795986-B893-FFE2-60C1-92CAEB953B68}"/>
                  </a:ext>
                </a:extLst>
              </p:cNvPr>
              <p:cNvSpPr txBox="1"/>
              <p:nvPr/>
            </p:nvSpPr>
            <p:spPr>
              <a:xfrm>
                <a:off x="7432359" y="1150419"/>
                <a:ext cx="1237691" cy="57708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Early Physics Workshop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April 24-25, 2025</a:t>
                </a:r>
              </a:p>
            </p:txBody>
          </p:sp>
        </p:grpSp>
        <p:grpSp>
          <p:nvGrpSpPr>
            <p:cNvPr id="40" name="Group 39">
              <a:extLst>
                <a:ext uri="{FF2B5EF4-FFF2-40B4-BE49-F238E27FC236}">
                  <a16:creationId xmlns:a16="http://schemas.microsoft.com/office/drawing/2014/main" id="{90A6558E-336E-F7B0-A3B3-110366CDE69D}"/>
                </a:ext>
              </a:extLst>
            </p:cNvPr>
            <p:cNvGrpSpPr/>
            <p:nvPr/>
          </p:nvGrpSpPr>
          <p:grpSpPr>
            <a:xfrm>
              <a:off x="9170928" y="976521"/>
              <a:ext cx="1226631" cy="2853114"/>
              <a:chOff x="1293450" y="1522812"/>
              <a:chExt cx="680654" cy="2598480"/>
            </a:xfrm>
          </p:grpSpPr>
          <p:cxnSp>
            <p:nvCxnSpPr>
              <p:cNvPr id="42" name="Straight Connector 41">
                <a:extLst>
                  <a:ext uri="{FF2B5EF4-FFF2-40B4-BE49-F238E27FC236}">
                    <a16:creationId xmlns:a16="http://schemas.microsoft.com/office/drawing/2014/main" id="{F9FBF5BE-C3C5-9760-3D1A-3304B9A9871B}"/>
                  </a:ext>
                </a:extLst>
              </p:cNvPr>
              <p:cNvCxnSpPr>
                <a:cxnSpLocks/>
              </p:cNvCxnSpPr>
              <p:nvPr/>
            </p:nvCxnSpPr>
            <p:spPr>
              <a:xfrm>
                <a:off x="1653151" y="2066688"/>
                <a:ext cx="10818" cy="20546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A01AD7F-DDE1-F6FA-5384-A1FF51E96FB6}"/>
                  </a:ext>
                </a:extLst>
              </p:cNvPr>
              <p:cNvSpPr txBox="1"/>
              <p:nvPr/>
            </p:nvSpPr>
            <p:spPr>
              <a:xfrm>
                <a:off x="1293450" y="1522812"/>
                <a:ext cx="680654" cy="672740"/>
              </a:xfrm>
              <a:prstGeom prst="rect">
                <a:avLst/>
              </a:prstGeom>
              <a:solidFill>
                <a:schemeClr val="bg1"/>
              </a:solidFill>
              <a:ln w="2222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 pre-TDR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V2.2</a:t>
                </a:r>
                <a:b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4472C4"/>
                    </a:solidFill>
                    <a:effectLst/>
                    <a:uLnTx/>
                    <a:uFillTx/>
                    <a:latin typeface="Calibri" panose="020F0502020204030204"/>
                    <a:ea typeface="+mn-ea"/>
                    <a:cs typeface="+mn-cs"/>
                  </a:rPr>
                  <a:t>(Dec 2025)</a:t>
                </a:r>
              </a:p>
            </p:txBody>
          </p:sp>
        </p:grpSp>
        <p:grpSp>
          <p:nvGrpSpPr>
            <p:cNvPr id="11" name="Group 10">
              <a:extLst>
                <a:ext uri="{FF2B5EF4-FFF2-40B4-BE49-F238E27FC236}">
                  <a16:creationId xmlns:a16="http://schemas.microsoft.com/office/drawing/2014/main" id="{10205390-DCEC-7A4A-F755-B710CAD222A2}"/>
                </a:ext>
              </a:extLst>
            </p:cNvPr>
            <p:cNvGrpSpPr/>
            <p:nvPr/>
          </p:nvGrpSpPr>
          <p:grpSpPr>
            <a:xfrm>
              <a:off x="1660870" y="3800530"/>
              <a:ext cx="766204" cy="1640677"/>
              <a:chOff x="3733929" y="3225098"/>
              <a:chExt cx="766204" cy="1961579"/>
            </a:xfrm>
          </p:grpSpPr>
          <p:sp>
            <p:nvSpPr>
              <p:cNvPr id="16" name="TextBox 15">
                <a:extLst>
                  <a:ext uri="{FF2B5EF4-FFF2-40B4-BE49-F238E27FC236}">
                    <a16:creationId xmlns:a16="http://schemas.microsoft.com/office/drawing/2014/main" id="{86EC16FC-55C9-354D-5BE8-FF153E700585}"/>
                  </a:ext>
                </a:extLst>
              </p:cNvPr>
              <p:cNvSpPr txBox="1"/>
              <p:nvPr/>
            </p:nvSpPr>
            <p:spPr>
              <a:xfrm>
                <a:off x="3733929" y="4496724"/>
                <a:ext cx="766204" cy="6899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accent1"/>
                    </a:solidFill>
                    <a:effectLst/>
                    <a:uLnTx/>
                    <a:uFillTx/>
                    <a:latin typeface="Calibri" panose="020F0502020204030204"/>
                    <a:ea typeface="+mn-ea"/>
                    <a:cs typeface="+mn-cs"/>
                  </a:rPr>
                  <a:t>EICO </a:t>
                </a:r>
                <a:br>
                  <a:rPr kumimoji="0" lang="en-US" sz="1050" b="1" i="0" u="none" strike="noStrike" kern="1200" cap="none" spc="0" normalizeH="0" baseline="0" noProof="0" dirty="0">
                    <a:ln>
                      <a:noFill/>
                    </a:ln>
                    <a:solidFill>
                      <a:schemeClr val="accent1"/>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chemeClr val="accent1"/>
                    </a:solidFill>
                    <a:effectLst/>
                    <a:uLnTx/>
                    <a:uFillTx/>
                    <a:latin typeface="Calibri" panose="020F0502020204030204"/>
                    <a:ea typeface="+mn-ea"/>
                    <a:cs typeface="+mn-cs"/>
                  </a:rPr>
                  <a:t>2-4</a:t>
                </a:r>
                <a:r>
                  <a:rPr kumimoji="0" lang="en-US" sz="1050" b="1" i="0" u="none" strike="noStrike" kern="1200" cap="none" spc="0" normalizeH="0" baseline="30000" noProof="0" dirty="0" err="1">
                    <a:ln>
                      <a:noFill/>
                    </a:ln>
                    <a:solidFill>
                      <a:schemeClr val="accent1"/>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chemeClr val="accent1"/>
                    </a:solidFill>
                    <a:effectLst/>
                    <a:uLnTx/>
                    <a:uFillTx/>
                    <a:latin typeface="Calibri" panose="020F0502020204030204"/>
                    <a:ea typeface="+mn-ea"/>
                    <a:cs typeface="+mn-cs"/>
                  </a:rPr>
                  <a:t> April 2025 </a:t>
                </a:r>
              </a:p>
            </p:txBody>
          </p:sp>
          <p:cxnSp>
            <p:nvCxnSpPr>
              <p:cNvPr id="17" name="Straight Connector 16">
                <a:extLst>
                  <a:ext uri="{FF2B5EF4-FFF2-40B4-BE49-F238E27FC236}">
                    <a16:creationId xmlns:a16="http://schemas.microsoft.com/office/drawing/2014/main" id="{65659BF5-40BF-8932-626E-D951B1DD2822}"/>
                  </a:ext>
                </a:extLst>
              </p:cNvPr>
              <p:cNvCxnSpPr>
                <a:cxnSpLocks/>
              </p:cNvCxnSpPr>
              <p:nvPr/>
            </p:nvCxnSpPr>
            <p:spPr>
              <a:xfrm flipH="1">
                <a:off x="4194574" y="3225098"/>
                <a:ext cx="6269" cy="1212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FBC11A1E-CD77-7311-300E-BE82D981D6D2}"/>
                </a:ext>
              </a:extLst>
            </p:cNvPr>
            <p:cNvGrpSpPr/>
            <p:nvPr/>
          </p:nvGrpSpPr>
          <p:grpSpPr>
            <a:xfrm>
              <a:off x="3088034" y="3800530"/>
              <a:ext cx="1237691" cy="2252478"/>
              <a:chOff x="7340205" y="477818"/>
              <a:chExt cx="1237691" cy="2252478"/>
            </a:xfrm>
          </p:grpSpPr>
          <p:cxnSp>
            <p:nvCxnSpPr>
              <p:cNvPr id="33" name="Straight Arrow Connector 32">
                <a:extLst>
                  <a:ext uri="{FF2B5EF4-FFF2-40B4-BE49-F238E27FC236}">
                    <a16:creationId xmlns:a16="http://schemas.microsoft.com/office/drawing/2014/main" id="{6FB02C6C-49E7-116D-EB2C-F61A877CB148}"/>
                  </a:ext>
                </a:extLst>
              </p:cNvPr>
              <p:cNvCxnSpPr>
                <a:cxnSpLocks/>
              </p:cNvCxnSpPr>
              <p:nvPr/>
            </p:nvCxnSpPr>
            <p:spPr>
              <a:xfrm>
                <a:off x="7975835" y="477818"/>
                <a:ext cx="0" cy="164067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885B80F-C463-AE07-8665-7DE674CBFDAF}"/>
                  </a:ext>
                </a:extLst>
              </p:cNvPr>
              <p:cNvSpPr txBox="1"/>
              <p:nvPr/>
            </p:nvSpPr>
            <p:spPr>
              <a:xfrm>
                <a:off x="7340205" y="2153215"/>
                <a:ext cx="1237691" cy="57708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HSF-India/</a:t>
                </a: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Workshop</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May 13-17</a:t>
                </a:r>
                <a:r>
                  <a:rPr kumimoji="0" lang="en-US" sz="1050" b="1" i="0" u="none" strike="noStrike" kern="1200" cap="none" spc="0" normalizeH="0" baseline="30000" noProof="0" dirty="0">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2025</a:t>
                </a:r>
              </a:p>
            </p:txBody>
          </p:sp>
        </p:grpSp>
        <p:grpSp>
          <p:nvGrpSpPr>
            <p:cNvPr id="46" name="Group 45">
              <a:extLst>
                <a:ext uri="{FF2B5EF4-FFF2-40B4-BE49-F238E27FC236}">
                  <a16:creationId xmlns:a16="http://schemas.microsoft.com/office/drawing/2014/main" id="{6FF18E07-2EC3-E200-8A70-EE007B9AD42D}"/>
                </a:ext>
              </a:extLst>
            </p:cNvPr>
            <p:cNvGrpSpPr/>
            <p:nvPr/>
          </p:nvGrpSpPr>
          <p:grpSpPr>
            <a:xfrm>
              <a:off x="2307412" y="2242651"/>
              <a:ext cx="943457" cy="1526370"/>
              <a:chOff x="7408957" y="2038142"/>
              <a:chExt cx="943457" cy="1543002"/>
            </a:xfrm>
          </p:grpSpPr>
          <p:cxnSp>
            <p:nvCxnSpPr>
              <p:cNvPr id="48" name="Straight Arrow Connector 47">
                <a:extLst>
                  <a:ext uri="{FF2B5EF4-FFF2-40B4-BE49-F238E27FC236}">
                    <a16:creationId xmlns:a16="http://schemas.microsoft.com/office/drawing/2014/main" id="{83E7D35E-3D3C-DDE9-F2E4-9B1435988CCC}"/>
                  </a:ext>
                </a:extLst>
              </p:cNvPr>
              <p:cNvCxnSpPr>
                <a:cxnSpLocks/>
              </p:cNvCxnSpPr>
              <p:nvPr/>
            </p:nvCxnSpPr>
            <p:spPr>
              <a:xfrm>
                <a:off x="7850350" y="2782457"/>
                <a:ext cx="0" cy="79868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FF035E0-06BB-41F7-DB4F-FFCBEC83DD9E}"/>
                  </a:ext>
                </a:extLst>
              </p:cNvPr>
              <p:cNvSpPr txBox="1"/>
              <p:nvPr/>
            </p:nvSpPr>
            <p:spPr>
              <a:xfrm>
                <a:off x="7408957" y="2038142"/>
                <a:ext cx="943457" cy="74671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rgbClr val="4472C4"/>
                    </a:solidFill>
                    <a:latin typeface="Calibri" panose="020F0502020204030204"/>
                  </a:rPr>
                  <a:t>BIC In-Person</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Workshop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April </a:t>
                </a:r>
                <a:r>
                  <a:rPr lang="en-US" sz="1050" b="1" dirty="0">
                    <a:solidFill>
                      <a:srgbClr val="4472C4"/>
                    </a:solidFill>
                    <a:latin typeface="Calibri" panose="020F0502020204030204"/>
                  </a:rPr>
                  <a:t>9</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-11,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2025</a:t>
                </a:r>
              </a:p>
            </p:txBody>
          </p:sp>
        </p:grpSp>
        <p:grpSp>
          <p:nvGrpSpPr>
            <p:cNvPr id="52" name="Group 51">
              <a:extLst>
                <a:ext uri="{FF2B5EF4-FFF2-40B4-BE49-F238E27FC236}">
                  <a16:creationId xmlns:a16="http://schemas.microsoft.com/office/drawing/2014/main" id="{2A9070AE-727B-54F7-8CB1-A145961E33D3}"/>
                </a:ext>
              </a:extLst>
            </p:cNvPr>
            <p:cNvGrpSpPr/>
            <p:nvPr/>
          </p:nvGrpSpPr>
          <p:grpSpPr>
            <a:xfrm>
              <a:off x="4553229" y="2286997"/>
              <a:ext cx="943457" cy="1526370"/>
              <a:chOff x="7408957" y="2038142"/>
              <a:chExt cx="943457" cy="1543002"/>
            </a:xfrm>
          </p:grpSpPr>
          <p:cxnSp>
            <p:nvCxnSpPr>
              <p:cNvPr id="55" name="Straight Arrow Connector 54">
                <a:extLst>
                  <a:ext uri="{FF2B5EF4-FFF2-40B4-BE49-F238E27FC236}">
                    <a16:creationId xmlns:a16="http://schemas.microsoft.com/office/drawing/2014/main" id="{C6470837-4A8F-E565-C784-4556B79C5A26}"/>
                  </a:ext>
                </a:extLst>
              </p:cNvPr>
              <p:cNvCxnSpPr>
                <a:cxnSpLocks/>
              </p:cNvCxnSpPr>
              <p:nvPr/>
            </p:nvCxnSpPr>
            <p:spPr>
              <a:xfrm>
                <a:off x="7850350" y="2782457"/>
                <a:ext cx="0" cy="798687"/>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7B04BD7E-F64F-AC0A-CB32-11E99CA1D5E8}"/>
                  </a:ext>
                </a:extLst>
              </p:cNvPr>
              <p:cNvSpPr txBox="1"/>
              <p:nvPr/>
            </p:nvSpPr>
            <p:spPr>
              <a:xfrm>
                <a:off x="7408957" y="2038142"/>
                <a:ext cx="943457" cy="74671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SVT Summer</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Workfest</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lang="en-US" sz="1050" b="1" dirty="0">
                    <a:solidFill>
                      <a:srgbClr val="4472C4"/>
                    </a:solidFill>
                    <a:latin typeface="Calibri" panose="020F0502020204030204"/>
                  </a:rPr>
                  <a:t>June</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a:t>
                </a:r>
                <a:r>
                  <a:rPr lang="en-US" sz="1050" b="1" dirty="0">
                    <a:solidFill>
                      <a:srgbClr val="4472C4"/>
                    </a:solidFill>
                    <a:latin typeface="Calibri" panose="020F0502020204030204"/>
                  </a:rPr>
                  <a:t>9</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-11,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2025</a:t>
                </a:r>
              </a:p>
            </p:txBody>
          </p:sp>
        </p:grpSp>
        <p:grpSp>
          <p:nvGrpSpPr>
            <p:cNvPr id="61" name="Group 60">
              <a:extLst>
                <a:ext uri="{FF2B5EF4-FFF2-40B4-BE49-F238E27FC236}">
                  <a16:creationId xmlns:a16="http://schemas.microsoft.com/office/drawing/2014/main" id="{FF27F832-D0C4-550F-3C79-D1C5B7323191}"/>
                </a:ext>
              </a:extLst>
            </p:cNvPr>
            <p:cNvGrpSpPr/>
            <p:nvPr/>
          </p:nvGrpSpPr>
          <p:grpSpPr>
            <a:xfrm>
              <a:off x="3803683" y="3817645"/>
              <a:ext cx="944630" cy="1659804"/>
              <a:chOff x="7518391" y="477818"/>
              <a:chExt cx="944630" cy="1659804"/>
            </a:xfrm>
          </p:grpSpPr>
          <p:cxnSp>
            <p:nvCxnSpPr>
              <p:cNvPr id="62" name="Straight Arrow Connector 61">
                <a:extLst>
                  <a:ext uri="{FF2B5EF4-FFF2-40B4-BE49-F238E27FC236}">
                    <a16:creationId xmlns:a16="http://schemas.microsoft.com/office/drawing/2014/main" id="{A7C7139A-9E96-7ECE-6BD9-D9A891FF1F6C}"/>
                  </a:ext>
                </a:extLst>
              </p:cNvPr>
              <p:cNvCxnSpPr>
                <a:cxnSpLocks/>
                <a:endCxn id="63" idx="0"/>
              </p:cNvCxnSpPr>
              <p:nvPr/>
            </p:nvCxnSpPr>
            <p:spPr>
              <a:xfrm>
                <a:off x="7975835" y="477818"/>
                <a:ext cx="14871" cy="92114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EC4600A-07E4-13E0-BA4C-D918F0B0E516}"/>
                  </a:ext>
                </a:extLst>
              </p:cNvPr>
              <p:cNvSpPr txBox="1"/>
              <p:nvPr/>
            </p:nvSpPr>
            <p:spPr>
              <a:xfrm>
                <a:off x="7518391" y="1398958"/>
                <a:ext cx="944630" cy="7386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Calorimetry</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Workshop</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lang="en-US" sz="1050" b="1" dirty="0">
                    <a:solidFill>
                      <a:srgbClr val="4472C4"/>
                    </a:solidFill>
                    <a:latin typeface="Calibri" panose="020F0502020204030204"/>
                  </a:rPr>
                  <a:t>June 5-9</a:t>
                </a:r>
                <a:r>
                  <a:rPr kumimoji="0" lang="en-US" sz="1050" b="1" i="0" u="none" strike="noStrike" kern="1200" cap="none" spc="0" normalizeH="0" baseline="30000" noProof="0" dirty="0" err="1">
                    <a:ln>
                      <a:noFill/>
                    </a:ln>
                    <a:solidFill>
                      <a:srgbClr val="4472C4"/>
                    </a:solidFill>
                    <a:effectLst/>
                    <a:uLnTx/>
                    <a:uFillTx/>
                    <a:latin typeface="Calibri" panose="020F0502020204030204"/>
                    <a:ea typeface="+mn-ea"/>
                    <a:cs typeface="+mn-cs"/>
                  </a:rPr>
                  <a:t>th</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2025</a:t>
                </a:r>
              </a:p>
            </p:txBody>
          </p:sp>
        </p:grpSp>
        <p:grpSp>
          <p:nvGrpSpPr>
            <p:cNvPr id="19" name="Group 18">
              <a:extLst>
                <a:ext uri="{FF2B5EF4-FFF2-40B4-BE49-F238E27FC236}">
                  <a16:creationId xmlns:a16="http://schemas.microsoft.com/office/drawing/2014/main" id="{A430783E-5627-E6D5-6EC5-95B65DBC5B4C}"/>
                </a:ext>
              </a:extLst>
            </p:cNvPr>
            <p:cNvGrpSpPr/>
            <p:nvPr/>
          </p:nvGrpSpPr>
          <p:grpSpPr>
            <a:xfrm>
              <a:off x="7682727" y="1930120"/>
              <a:ext cx="1266104" cy="1879156"/>
              <a:chOff x="1560165" y="2191278"/>
              <a:chExt cx="787682" cy="1576261"/>
            </a:xfrm>
          </p:grpSpPr>
          <p:sp>
            <p:nvSpPr>
              <p:cNvPr id="20" name="TextBox 19">
                <a:extLst>
                  <a:ext uri="{FF2B5EF4-FFF2-40B4-BE49-F238E27FC236}">
                    <a16:creationId xmlns:a16="http://schemas.microsoft.com/office/drawing/2014/main" id="{65B02CA8-B607-1E93-B22B-5D6D446A9FB8}"/>
                  </a:ext>
                </a:extLst>
              </p:cNvPr>
              <p:cNvSpPr txBox="1"/>
              <p:nvPr/>
            </p:nvSpPr>
            <p:spPr>
              <a:xfrm>
                <a:off x="1560165" y="2191278"/>
                <a:ext cx="787682" cy="484063"/>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4472C4"/>
                    </a:solidFill>
                    <a:effectLst/>
                    <a:uLnTx/>
                    <a:uFillTx/>
                    <a:latin typeface="Calibri" panose="020F0502020204030204"/>
                    <a:ea typeface="+mn-ea"/>
                    <a:cs typeface="+mn-cs"/>
                  </a:rPr>
                  <a:t>ePIC</a:t>
                </a: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 Software and </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Computing Review</a:t>
                </a:r>
                <a:b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050" b="1" i="0" u="none" strike="noStrike" kern="1200" cap="none" spc="0" normalizeH="0" baseline="0" noProof="0" dirty="0">
                    <a:ln>
                      <a:noFill/>
                    </a:ln>
                    <a:solidFill>
                      <a:srgbClr val="4472C4"/>
                    </a:solidFill>
                    <a:effectLst/>
                    <a:uLnTx/>
                    <a:uFillTx/>
                    <a:latin typeface="Calibri" panose="020F0502020204030204"/>
                    <a:ea typeface="+mn-ea"/>
                    <a:cs typeface="+mn-cs"/>
                  </a:rPr>
                  <a:t>Oct 6-7, 2025</a:t>
                </a:r>
              </a:p>
            </p:txBody>
          </p:sp>
          <p:cxnSp>
            <p:nvCxnSpPr>
              <p:cNvPr id="21" name="Straight Connector 20">
                <a:extLst>
                  <a:ext uri="{FF2B5EF4-FFF2-40B4-BE49-F238E27FC236}">
                    <a16:creationId xmlns:a16="http://schemas.microsoft.com/office/drawing/2014/main" id="{008140A9-5213-5160-95F7-DF20AE808FD6}"/>
                  </a:ext>
                </a:extLst>
              </p:cNvPr>
              <p:cNvCxnSpPr>
                <a:cxnSpLocks/>
              </p:cNvCxnSpPr>
              <p:nvPr/>
            </p:nvCxnSpPr>
            <p:spPr>
              <a:xfrm>
                <a:off x="1637161" y="2653615"/>
                <a:ext cx="2698" cy="1113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24" name="Picture 4" descr="You Are Here PNG Transparent Images Free Download | Vector Files | Pngtree">
            <a:extLst>
              <a:ext uri="{FF2B5EF4-FFF2-40B4-BE49-F238E27FC236}">
                <a16:creationId xmlns:a16="http://schemas.microsoft.com/office/drawing/2014/main" id="{CCE87F71-02C8-94F2-D313-E6F14F39C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4863" y="2650050"/>
            <a:ext cx="1241874" cy="1241874"/>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5ACC04B-2111-8B8F-94DE-4EAB5CB949CF}"/>
              </a:ext>
            </a:extLst>
          </p:cNvPr>
          <p:cNvSpPr>
            <a:spLocks noGrp="1"/>
          </p:cNvSpPr>
          <p:nvPr>
            <p:ph type="dt" sz="half" idx="10"/>
          </p:nvPr>
        </p:nvSpPr>
        <p:spPr/>
        <p:txBody>
          <a:bodyPr/>
          <a:lstStyle/>
          <a:p>
            <a:r>
              <a:rPr lang="en-US"/>
              <a:t>10/6/2025</a:t>
            </a:r>
          </a:p>
        </p:txBody>
      </p:sp>
      <p:sp>
        <p:nvSpPr>
          <p:cNvPr id="18" name="Slide Number Placeholder 17">
            <a:extLst>
              <a:ext uri="{FF2B5EF4-FFF2-40B4-BE49-F238E27FC236}">
                <a16:creationId xmlns:a16="http://schemas.microsoft.com/office/drawing/2014/main" id="{CB58164B-5367-5E8A-F216-7CC547F4342E}"/>
              </a:ext>
            </a:extLst>
          </p:cNvPr>
          <p:cNvSpPr>
            <a:spLocks noGrp="1"/>
          </p:cNvSpPr>
          <p:nvPr>
            <p:ph type="sldNum" sz="quarter" idx="12"/>
          </p:nvPr>
        </p:nvSpPr>
        <p:spPr/>
        <p:txBody>
          <a:bodyPr/>
          <a:lstStyle/>
          <a:p>
            <a:fld id="{00A14187-AF44-4271-AA62-1C5C376B8E74}" type="slidenum">
              <a:rPr lang="en-US" smtClean="0"/>
              <a:t>15</a:t>
            </a:fld>
            <a:endParaRPr lang="en-US"/>
          </a:p>
        </p:txBody>
      </p:sp>
      <p:pic>
        <p:nvPicPr>
          <p:cNvPr id="32" name="Picture 31" descr="A picture containing logo&#10;&#10;AI-generated content may be incorrect.">
            <a:extLst>
              <a:ext uri="{FF2B5EF4-FFF2-40B4-BE49-F238E27FC236}">
                <a16:creationId xmlns:a16="http://schemas.microsoft.com/office/drawing/2014/main" id="{3496CADD-4493-6409-F461-26C09AC2FABD}"/>
              </a:ext>
            </a:extLst>
          </p:cNvPr>
          <p:cNvPicPr>
            <a:picLocks noChangeAspect="1"/>
          </p:cNvPicPr>
          <p:nvPr/>
        </p:nvPicPr>
        <p:blipFill>
          <a:blip r:embed="rId6"/>
          <a:stretch>
            <a:fillRect/>
          </a:stretch>
        </p:blipFill>
        <p:spPr>
          <a:xfrm>
            <a:off x="5934232" y="4502067"/>
            <a:ext cx="786377" cy="674037"/>
          </a:xfrm>
          <a:prstGeom prst="rect">
            <a:avLst/>
          </a:prstGeom>
          <a:ln>
            <a:solidFill>
              <a:schemeClr val="tx1"/>
            </a:solidFill>
          </a:ln>
        </p:spPr>
      </p:pic>
      <p:grpSp>
        <p:nvGrpSpPr>
          <p:cNvPr id="1037" name="Group 1036">
            <a:extLst>
              <a:ext uri="{FF2B5EF4-FFF2-40B4-BE49-F238E27FC236}">
                <a16:creationId xmlns:a16="http://schemas.microsoft.com/office/drawing/2014/main" id="{F5BC0B88-E0ED-872D-EC28-17A6A55F1896}"/>
              </a:ext>
            </a:extLst>
          </p:cNvPr>
          <p:cNvGrpSpPr/>
          <p:nvPr/>
        </p:nvGrpSpPr>
        <p:grpSpPr>
          <a:xfrm>
            <a:off x="4216857" y="3802546"/>
            <a:ext cx="5109165" cy="2994629"/>
            <a:chOff x="4216857" y="3802546"/>
            <a:chExt cx="5109165" cy="2994629"/>
          </a:xfrm>
        </p:grpSpPr>
        <p:grpSp>
          <p:nvGrpSpPr>
            <p:cNvPr id="1129" name="Group 1128">
              <a:extLst>
                <a:ext uri="{FF2B5EF4-FFF2-40B4-BE49-F238E27FC236}">
                  <a16:creationId xmlns:a16="http://schemas.microsoft.com/office/drawing/2014/main" id="{D5B22BE1-38E6-0B63-1315-6E7652881A2E}"/>
                </a:ext>
              </a:extLst>
            </p:cNvPr>
            <p:cNvGrpSpPr/>
            <p:nvPr/>
          </p:nvGrpSpPr>
          <p:grpSpPr>
            <a:xfrm>
              <a:off x="4216857" y="3829634"/>
              <a:ext cx="859902" cy="2967541"/>
              <a:chOff x="971130" y="3076186"/>
              <a:chExt cx="859902" cy="2589854"/>
            </a:xfrm>
          </p:grpSpPr>
          <p:sp>
            <p:nvSpPr>
              <p:cNvPr id="59" name="TextBox 58">
                <a:extLst>
                  <a:ext uri="{FF2B5EF4-FFF2-40B4-BE49-F238E27FC236}">
                    <a16:creationId xmlns:a16="http://schemas.microsoft.com/office/drawing/2014/main" id="{55EF9008-DFE5-A24A-B259-359E0B4CCAA3}"/>
                  </a:ext>
                </a:extLst>
              </p:cNvPr>
              <p:cNvSpPr txBox="1"/>
              <p:nvPr/>
            </p:nvSpPr>
            <p:spPr>
              <a:xfrm>
                <a:off x="971130" y="4896599"/>
                <a:ext cx="859902"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5th EIC RRB Meeting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June 5-6</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cxnSp>
            <p:nvCxnSpPr>
              <p:cNvPr id="1084" name="Straight Connector 1083">
                <a:extLst>
                  <a:ext uri="{FF2B5EF4-FFF2-40B4-BE49-F238E27FC236}">
                    <a16:creationId xmlns:a16="http://schemas.microsoft.com/office/drawing/2014/main" id="{F982EE87-43B0-3710-CF0A-99B96737CBCC}"/>
                  </a:ext>
                </a:extLst>
              </p:cNvPr>
              <p:cNvCxnSpPr>
                <a:cxnSpLocks/>
              </p:cNvCxnSpPr>
              <p:nvPr/>
            </p:nvCxnSpPr>
            <p:spPr>
              <a:xfrm>
                <a:off x="1537783" y="3076186"/>
                <a:ext cx="0" cy="1820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0" name="Group 1129">
              <a:extLst>
                <a:ext uri="{FF2B5EF4-FFF2-40B4-BE49-F238E27FC236}">
                  <a16:creationId xmlns:a16="http://schemas.microsoft.com/office/drawing/2014/main" id="{85EAD17D-D537-C9B9-5611-F910C7F300DB}"/>
                </a:ext>
              </a:extLst>
            </p:cNvPr>
            <p:cNvGrpSpPr/>
            <p:nvPr/>
          </p:nvGrpSpPr>
          <p:grpSpPr>
            <a:xfrm>
              <a:off x="8446066" y="3802546"/>
              <a:ext cx="879956" cy="1624266"/>
              <a:chOff x="9261321" y="3771386"/>
              <a:chExt cx="879956" cy="1264699"/>
            </a:xfrm>
          </p:grpSpPr>
          <p:cxnSp>
            <p:nvCxnSpPr>
              <p:cNvPr id="54" name="Straight Connector 53">
                <a:extLst>
                  <a:ext uri="{FF2B5EF4-FFF2-40B4-BE49-F238E27FC236}">
                    <a16:creationId xmlns:a16="http://schemas.microsoft.com/office/drawing/2014/main" id="{636AF918-05F4-1360-F75B-FBD96E47F52B}"/>
                  </a:ext>
                </a:extLst>
              </p:cNvPr>
              <p:cNvCxnSpPr>
                <a:cxnSpLocks/>
              </p:cNvCxnSpPr>
              <p:nvPr/>
            </p:nvCxnSpPr>
            <p:spPr>
              <a:xfrm>
                <a:off x="9670682" y="3771386"/>
                <a:ext cx="0" cy="901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C1E4C629-3185-0040-2F52-B1C76BFC90E8}"/>
                  </a:ext>
                </a:extLst>
              </p:cNvPr>
              <p:cNvSpPr txBox="1"/>
              <p:nvPr/>
            </p:nvSpPr>
            <p:spPr>
              <a:xfrm>
                <a:off x="9261321" y="4436976"/>
                <a:ext cx="879956" cy="59910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6th EIC RRB Meeting </a:t>
                </a: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Nov. 4-5</a:t>
                </a:r>
                <a:r>
                  <a:rPr kumimoji="0" lang="en-US" sz="11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2025</a:t>
                </a:r>
              </a:p>
            </p:txBody>
          </p:sp>
        </p:grpSp>
      </p:grpSp>
      <p:grpSp>
        <p:nvGrpSpPr>
          <p:cNvPr id="39" name="Group 38">
            <a:extLst>
              <a:ext uri="{FF2B5EF4-FFF2-40B4-BE49-F238E27FC236}">
                <a16:creationId xmlns:a16="http://schemas.microsoft.com/office/drawing/2014/main" id="{DA09946A-C1F8-AF35-8A91-B7293DB4051D}"/>
              </a:ext>
            </a:extLst>
          </p:cNvPr>
          <p:cNvGrpSpPr/>
          <p:nvPr/>
        </p:nvGrpSpPr>
        <p:grpSpPr>
          <a:xfrm>
            <a:off x="10665148" y="3808381"/>
            <a:ext cx="1337187" cy="694327"/>
            <a:chOff x="4323757" y="4318293"/>
            <a:chExt cx="1337187" cy="694327"/>
          </a:xfrm>
        </p:grpSpPr>
        <p:sp>
          <p:nvSpPr>
            <p:cNvPr id="50" name="TextBox 49">
              <a:extLst>
                <a:ext uri="{FF2B5EF4-FFF2-40B4-BE49-F238E27FC236}">
                  <a16:creationId xmlns:a16="http://schemas.microsoft.com/office/drawing/2014/main" id="{708F9447-61AA-DB71-CD63-080A86CC2A01}"/>
                </a:ext>
              </a:extLst>
            </p:cNvPr>
            <p:cNvSpPr txBox="1"/>
            <p:nvPr/>
          </p:nvSpPr>
          <p:spPr>
            <a:xfrm>
              <a:off x="4323757" y="4489400"/>
              <a:ext cx="1337187" cy="523220"/>
            </a:xfrm>
            <a:prstGeom prst="rect">
              <a:avLst/>
            </a:prstGeom>
            <a:solidFill>
              <a:schemeClr val="bg1"/>
            </a:solidFill>
            <a:ln>
              <a:solidFill>
                <a:schemeClr val="accent1">
                  <a:shade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Calibri" panose="020F0502020204030204"/>
                  <a:ea typeface="+mn-ea"/>
                  <a:cs typeface="+mn-cs"/>
                </a:rPr>
                <a:t>Vancouver</a:t>
              </a:r>
              <a:br>
                <a:rPr kumimoji="0" lang="en-US" sz="1400" b="1" i="0" u="none" strike="noStrike" kern="1200" cap="none" spc="0" normalizeH="0" baseline="0" noProof="0" dirty="0">
                  <a:ln>
                    <a:noFill/>
                  </a:ln>
                  <a:solidFill>
                    <a:schemeClr val="accent1"/>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chemeClr val="accent1"/>
                  </a:solidFill>
                  <a:effectLst/>
                  <a:uLnTx/>
                  <a:uFillTx/>
                  <a:latin typeface="Calibri" panose="020F0502020204030204"/>
                  <a:ea typeface="+mn-ea"/>
                  <a:cs typeface="+mn-cs"/>
                </a:rPr>
                <a:t>Jan. 12-16</a:t>
              </a:r>
            </a:p>
          </p:txBody>
        </p:sp>
        <p:cxnSp>
          <p:nvCxnSpPr>
            <p:cNvPr id="51" name="Straight Connector 50">
              <a:extLst>
                <a:ext uri="{FF2B5EF4-FFF2-40B4-BE49-F238E27FC236}">
                  <a16:creationId xmlns:a16="http://schemas.microsoft.com/office/drawing/2014/main" id="{64725CB5-9D56-0895-F5F7-82A44C18B5AA}"/>
                </a:ext>
              </a:extLst>
            </p:cNvPr>
            <p:cNvCxnSpPr>
              <a:cxnSpLocks/>
            </p:cNvCxnSpPr>
            <p:nvPr/>
          </p:nvCxnSpPr>
          <p:spPr>
            <a:xfrm>
              <a:off x="4978442" y="4318293"/>
              <a:ext cx="0" cy="171107"/>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35882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rrow: Chevron 43">
            <a:extLst>
              <a:ext uri="{FF2B5EF4-FFF2-40B4-BE49-F238E27FC236}">
                <a16:creationId xmlns:a16="http://schemas.microsoft.com/office/drawing/2014/main" id="{51C6A651-2A5C-D6E2-A270-FC97B5A8938D}"/>
              </a:ext>
            </a:extLst>
          </p:cNvPr>
          <p:cNvSpPr/>
          <p:nvPr/>
        </p:nvSpPr>
        <p:spPr>
          <a:xfrm>
            <a:off x="8931987" y="1226718"/>
            <a:ext cx="855024" cy="899935"/>
          </a:xfrm>
          <a:prstGeom prst="chevron">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26F8C3-EF93-B290-D91C-48B1846EE5B1}"/>
              </a:ext>
            </a:extLst>
          </p:cNvPr>
          <p:cNvSpPr>
            <a:spLocks noGrp="1"/>
          </p:cNvSpPr>
          <p:nvPr>
            <p:ph type="title"/>
          </p:nvPr>
        </p:nvSpPr>
        <p:spPr>
          <a:xfrm>
            <a:off x="838200" y="365125"/>
            <a:ext cx="10515600" cy="665913"/>
          </a:xfrm>
        </p:spPr>
        <p:txBody>
          <a:bodyPr>
            <a:normAutofit fontScale="90000"/>
          </a:bodyPr>
          <a:lstStyle/>
          <a:p>
            <a:r>
              <a:rPr lang="en-US" b="1" dirty="0" err="1">
                <a:solidFill>
                  <a:schemeClr val="accent1"/>
                </a:solidFill>
              </a:rPr>
              <a:t>ePIC</a:t>
            </a:r>
            <a:r>
              <a:rPr lang="en-US" b="1" dirty="0">
                <a:solidFill>
                  <a:schemeClr val="accent1"/>
                </a:solidFill>
              </a:rPr>
              <a:t> </a:t>
            </a:r>
            <a:r>
              <a:rPr lang="en-US" b="1" dirty="0" err="1">
                <a:solidFill>
                  <a:schemeClr val="accent1"/>
                </a:solidFill>
              </a:rPr>
              <a:t>preTDR</a:t>
            </a:r>
            <a:r>
              <a:rPr lang="en-US" b="1" dirty="0">
                <a:solidFill>
                  <a:schemeClr val="accent1"/>
                </a:solidFill>
              </a:rPr>
              <a:t> and Publication Plan</a:t>
            </a:r>
          </a:p>
        </p:txBody>
      </p:sp>
      <p:sp>
        <p:nvSpPr>
          <p:cNvPr id="35" name="Content Placeholder 34">
            <a:extLst>
              <a:ext uri="{FF2B5EF4-FFF2-40B4-BE49-F238E27FC236}">
                <a16:creationId xmlns:a16="http://schemas.microsoft.com/office/drawing/2014/main" id="{8E9C2DB4-1CE7-4A6E-088A-A48552BB7402}"/>
              </a:ext>
            </a:extLst>
          </p:cNvPr>
          <p:cNvSpPr>
            <a:spLocks noGrp="1"/>
          </p:cNvSpPr>
          <p:nvPr>
            <p:ph idx="1"/>
          </p:nvPr>
        </p:nvSpPr>
        <p:spPr>
          <a:xfrm>
            <a:off x="1279291" y="3654394"/>
            <a:ext cx="9853387" cy="2862745"/>
          </a:xfrm>
        </p:spPr>
        <p:txBody>
          <a:bodyPr>
            <a:normAutofit fontScale="92500" lnSpcReduction="20000"/>
          </a:bodyPr>
          <a:lstStyle/>
          <a:p>
            <a:r>
              <a:rPr lang="en-US" dirty="0"/>
              <a:t>Preparation of the pre-TDR a major focus for the collaboration </a:t>
            </a:r>
          </a:p>
          <a:p>
            <a:pPr lvl="1"/>
            <a:r>
              <a:rPr lang="en-US" dirty="0"/>
              <a:t>Required for CD-2 baseline review</a:t>
            </a:r>
          </a:p>
          <a:p>
            <a:pPr lvl="1"/>
            <a:r>
              <a:rPr lang="en-US" dirty="0"/>
              <a:t>Critical support for simulations, reconstruction, and data preservation from </a:t>
            </a:r>
            <a:br>
              <a:rPr lang="en-US" dirty="0"/>
            </a:br>
            <a:r>
              <a:rPr lang="en-US" dirty="0"/>
              <a:t>Software and Computing </a:t>
            </a:r>
          </a:p>
          <a:p>
            <a:r>
              <a:rPr lang="en-US" dirty="0"/>
              <a:t>Will open a NIM Special Issue in early 2026, open for ~6 </a:t>
            </a:r>
            <a:r>
              <a:rPr lang="en-US" dirty="0" err="1"/>
              <a:t>mos</a:t>
            </a:r>
            <a:endParaRPr lang="en-US" dirty="0"/>
          </a:p>
          <a:p>
            <a:pPr lvl="1"/>
            <a:r>
              <a:rPr lang="en-US" dirty="0"/>
              <a:t>Publish a super-set of the material prepared for the pre-TDR </a:t>
            </a:r>
          </a:p>
          <a:p>
            <a:pPr lvl="1"/>
            <a:r>
              <a:rPr lang="en-US" dirty="0"/>
              <a:t>Early Science whitepaper</a:t>
            </a:r>
          </a:p>
          <a:p>
            <a:r>
              <a:rPr lang="en-US" dirty="0"/>
              <a:t>Streaming Computing Model publication in preparation</a:t>
            </a:r>
          </a:p>
        </p:txBody>
      </p:sp>
      <p:sp>
        <p:nvSpPr>
          <p:cNvPr id="6" name="Arrow: Chevron 5">
            <a:extLst>
              <a:ext uri="{FF2B5EF4-FFF2-40B4-BE49-F238E27FC236}">
                <a16:creationId xmlns:a16="http://schemas.microsoft.com/office/drawing/2014/main" id="{553BB87D-4E3E-DA9F-28CA-DE72F71720A7}"/>
              </a:ext>
            </a:extLst>
          </p:cNvPr>
          <p:cNvSpPr/>
          <p:nvPr/>
        </p:nvSpPr>
        <p:spPr>
          <a:xfrm>
            <a:off x="5105395" y="1252298"/>
            <a:ext cx="2112952" cy="899935"/>
          </a:xfrm>
          <a:prstGeom prst="chevron">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rrow: Chevron 6">
            <a:extLst>
              <a:ext uri="{FF2B5EF4-FFF2-40B4-BE49-F238E27FC236}">
                <a16:creationId xmlns:a16="http://schemas.microsoft.com/office/drawing/2014/main" id="{60785AE7-A1AE-D34F-3400-3B9223131A1A}"/>
              </a:ext>
            </a:extLst>
          </p:cNvPr>
          <p:cNvSpPr/>
          <p:nvPr/>
        </p:nvSpPr>
        <p:spPr>
          <a:xfrm>
            <a:off x="313566" y="1250194"/>
            <a:ext cx="1931451" cy="899936"/>
          </a:xfrm>
          <a:prstGeom prst="chevron">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Arrow: Chevron 7">
            <a:extLst>
              <a:ext uri="{FF2B5EF4-FFF2-40B4-BE49-F238E27FC236}">
                <a16:creationId xmlns:a16="http://schemas.microsoft.com/office/drawing/2014/main" id="{4967A4A4-626D-8E48-E0D1-3D799C6E6F98}"/>
              </a:ext>
            </a:extLst>
          </p:cNvPr>
          <p:cNvSpPr/>
          <p:nvPr/>
        </p:nvSpPr>
        <p:spPr>
          <a:xfrm>
            <a:off x="1787187" y="1250194"/>
            <a:ext cx="2050691" cy="899937"/>
          </a:xfrm>
          <a:prstGeom prst="chevron">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row: Chevron 8">
            <a:extLst>
              <a:ext uri="{FF2B5EF4-FFF2-40B4-BE49-F238E27FC236}">
                <a16:creationId xmlns:a16="http://schemas.microsoft.com/office/drawing/2014/main" id="{CF292165-BDDE-0B15-D567-8C88DBF2E5C6}"/>
              </a:ext>
            </a:extLst>
          </p:cNvPr>
          <p:cNvSpPr/>
          <p:nvPr/>
        </p:nvSpPr>
        <p:spPr>
          <a:xfrm>
            <a:off x="3417566" y="1244342"/>
            <a:ext cx="2117529" cy="899935"/>
          </a:xfrm>
          <a:prstGeom prst="chevr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rrow: Chevron 9">
            <a:extLst>
              <a:ext uri="{FF2B5EF4-FFF2-40B4-BE49-F238E27FC236}">
                <a16:creationId xmlns:a16="http://schemas.microsoft.com/office/drawing/2014/main" id="{B8C2072C-4C0C-5AF6-627B-B532B67C426B}"/>
              </a:ext>
            </a:extLst>
          </p:cNvPr>
          <p:cNvSpPr/>
          <p:nvPr/>
        </p:nvSpPr>
        <p:spPr>
          <a:xfrm>
            <a:off x="9468904" y="1214535"/>
            <a:ext cx="2083413" cy="899935"/>
          </a:xfrm>
          <a:prstGeom prst="chevron">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8EBDAB1-5EFD-93BE-B2DF-EB54CA4B1852}"/>
              </a:ext>
            </a:extLst>
          </p:cNvPr>
          <p:cNvSpPr txBox="1"/>
          <p:nvPr/>
        </p:nvSpPr>
        <p:spPr>
          <a:xfrm>
            <a:off x="914924" y="1302047"/>
            <a:ext cx="1323565" cy="796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process design phase</a:t>
            </a:r>
          </a:p>
        </p:txBody>
      </p:sp>
      <p:sp>
        <p:nvSpPr>
          <p:cNvPr id="12" name="TextBox 11">
            <a:extLst>
              <a:ext uri="{FF2B5EF4-FFF2-40B4-BE49-F238E27FC236}">
                <a16:creationId xmlns:a16="http://schemas.microsoft.com/office/drawing/2014/main" id="{A7A2717B-3602-6E9F-7E74-5BB2136730DB}"/>
              </a:ext>
            </a:extLst>
          </p:cNvPr>
          <p:cNvSpPr txBox="1"/>
          <p:nvPr/>
        </p:nvSpPr>
        <p:spPr>
          <a:xfrm>
            <a:off x="2206612" y="1420007"/>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structuring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effort</a:t>
            </a:r>
          </a:p>
        </p:txBody>
      </p:sp>
      <p:sp>
        <p:nvSpPr>
          <p:cNvPr id="13" name="TextBox 12">
            <a:extLst>
              <a:ext uri="{FF2B5EF4-FFF2-40B4-BE49-F238E27FC236}">
                <a16:creationId xmlns:a16="http://schemas.microsoft.com/office/drawing/2014/main" id="{54ABA8F6-22F8-5E38-95FC-14072A19C5D8}"/>
              </a:ext>
            </a:extLst>
          </p:cNvPr>
          <p:cNvSpPr txBox="1"/>
          <p:nvPr/>
        </p:nvSpPr>
        <p:spPr>
          <a:xfrm>
            <a:off x="3836145" y="1321928"/>
            <a:ext cx="1607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(TDR/notes)</a:t>
            </a:r>
          </a:p>
        </p:txBody>
      </p:sp>
      <p:sp>
        <p:nvSpPr>
          <p:cNvPr id="15" name="TextBox 14">
            <a:extLst>
              <a:ext uri="{FF2B5EF4-FFF2-40B4-BE49-F238E27FC236}">
                <a16:creationId xmlns:a16="http://schemas.microsoft.com/office/drawing/2014/main" id="{CC54AC92-5F03-F664-580E-6F780252717D}"/>
              </a:ext>
            </a:extLst>
          </p:cNvPr>
          <p:cNvSpPr txBox="1"/>
          <p:nvPr/>
        </p:nvSpPr>
        <p:spPr>
          <a:xfrm>
            <a:off x="9885736" y="1208415"/>
            <a:ext cx="16072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Prepare</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papers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publication</a:t>
            </a:r>
          </a:p>
        </p:txBody>
      </p:sp>
      <p:grpSp>
        <p:nvGrpSpPr>
          <p:cNvPr id="16" name="Group 15">
            <a:extLst>
              <a:ext uri="{FF2B5EF4-FFF2-40B4-BE49-F238E27FC236}">
                <a16:creationId xmlns:a16="http://schemas.microsoft.com/office/drawing/2014/main" id="{207EA415-6E87-EBA3-36AD-D19B8EAB010B}"/>
              </a:ext>
            </a:extLst>
          </p:cNvPr>
          <p:cNvGrpSpPr/>
          <p:nvPr/>
        </p:nvGrpSpPr>
        <p:grpSpPr>
          <a:xfrm>
            <a:off x="1123812" y="2243094"/>
            <a:ext cx="1199925" cy="590641"/>
            <a:chOff x="2381475" y="5248468"/>
            <a:chExt cx="1199925" cy="616433"/>
          </a:xfrm>
        </p:grpSpPr>
        <p:sp>
          <p:nvSpPr>
            <p:cNvPr id="17" name="TextBox 16">
              <a:extLst>
                <a:ext uri="{FF2B5EF4-FFF2-40B4-BE49-F238E27FC236}">
                  <a16:creationId xmlns:a16="http://schemas.microsoft.com/office/drawing/2014/main" id="{FCF19FA7-1E06-1B0B-95E1-14624F5EA3BE}"/>
                </a:ext>
              </a:extLst>
            </p:cNvPr>
            <p:cNvSpPr txBox="1"/>
            <p:nvPr/>
          </p:nvSpPr>
          <p:spPr>
            <a:xfrm>
              <a:off x="2381475" y="552634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Jan.24</a:t>
              </a:r>
            </a:p>
          </p:txBody>
        </p:sp>
        <p:cxnSp>
          <p:nvCxnSpPr>
            <p:cNvPr id="18" name="Straight Arrow Connector 17">
              <a:extLst>
                <a:ext uri="{FF2B5EF4-FFF2-40B4-BE49-F238E27FC236}">
                  <a16:creationId xmlns:a16="http://schemas.microsoft.com/office/drawing/2014/main" id="{D9393344-77E2-7C88-112A-5E26E420DF06}"/>
                </a:ext>
              </a:extLst>
            </p:cNvPr>
            <p:cNvCxnSpPr>
              <a:cxnSpLocks/>
              <a:stCxn id="17" idx="0"/>
            </p:cNvCxnSpPr>
            <p:nvPr/>
          </p:nvCxnSpPr>
          <p:spPr>
            <a:xfrm flipV="1">
              <a:off x="2981438" y="5248468"/>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47F449FD-1115-6104-EEE0-EBC6C0DE96B2}"/>
              </a:ext>
            </a:extLst>
          </p:cNvPr>
          <p:cNvSpPr txBox="1"/>
          <p:nvPr/>
        </p:nvSpPr>
        <p:spPr>
          <a:xfrm>
            <a:off x="6384866" y="2402110"/>
            <a:ext cx="120660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July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Formation of Editorial Board</a:t>
            </a:r>
          </a:p>
        </p:txBody>
      </p:sp>
      <p:grpSp>
        <p:nvGrpSpPr>
          <p:cNvPr id="20" name="Group 19">
            <a:extLst>
              <a:ext uri="{FF2B5EF4-FFF2-40B4-BE49-F238E27FC236}">
                <a16:creationId xmlns:a16="http://schemas.microsoft.com/office/drawing/2014/main" id="{411F39DC-4CB3-C2DB-9617-A8ECC15D718D}"/>
              </a:ext>
            </a:extLst>
          </p:cNvPr>
          <p:cNvGrpSpPr/>
          <p:nvPr/>
        </p:nvGrpSpPr>
        <p:grpSpPr>
          <a:xfrm>
            <a:off x="4671054" y="1712394"/>
            <a:ext cx="1384927" cy="1320657"/>
            <a:chOff x="5507055" y="4083139"/>
            <a:chExt cx="1384927" cy="1378329"/>
          </a:xfrm>
        </p:grpSpPr>
        <p:sp>
          <p:nvSpPr>
            <p:cNvPr id="21" name="TextBox 20">
              <a:extLst>
                <a:ext uri="{FF2B5EF4-FFF2-40B4-BE49-F238E27FC236}">
                  <a16:creationId xmlns:a16="http://schemas.microsoft.com/office/drawing/2014/main" id="{84030FDA-31AC-1FA2-B494-89AA9407D83F}"/>
                </a:ext>
              </a:extLst>
            </p:cNvPr>
            <p:cNvSpPr txBox="1"/>
            <p:nvPr/>
          </p:nvSpPr>
          <p:spPr>
            <a:xfrm>
              <a:off x="5507055" y="4851157"/>
              <a:ext cx="1384927" cy="610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preTDR</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v1.0</a:t>
              </a:r>
              <a:endParaRPr lang="en-US" sz="1600"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a:t>
              </a:r>
              <a:r>
                <a:rPr lang="en-US" sz="1600" b="1" dirty="0">
                  <a:solidFill>
                    <a:prstClr val="black"/>
                  </a:solidFill>
                  <a:latin typeface="Arial" panose="020B0604020202020204" pitchFamily="34" charset="0"/>
                  <a:cs typeface="Arial" panose="020B0604020202020204" pitchFamily="34" charset="0"/>
                </a:rPr>
                <a:t>.</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24</a:t>
              </a:r>
            </a:p>
          </p:txBody>
        </p:sp>
        <p:cxnSp>
          <p:nvCxnSpPr>
            <p:cNvPr id="22" name="Straight Arrow Connector 21">
              <a:extLst>
                <a:ext uri="{FF2B5EF4-FFF2-40B4-BE49-F238E27FC236}">
                  <a16:creationId xmlns:a16="http://schemas.microsoft.com/office/drawing/2014/main" id="{BC642CE0-C676-A03C-C856-F63A65FCF65D}"/>
                </a:ext>
              </a:extLst>
            </p:cNvPr>
            <p:cNvCxnSpPr>
              <a:cxnSpLocks/>
            </p:cNvCxnSpPr>
            <p:nvPr/>
          </p:nvCxnSpPr>
          <p:spPr>
            <a:xfrm flipV="1">
              <a:off x="6177330" y="4083139"/>
              <a:ext cx="0" cy="754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19A80E29-5340-86F2-5E1A-EEC542A1609B}"/>
              </a:ext>
            </a:extLst>
          </p:cNvPr>
          <p:cNvGrpSpPr/>
          <p:nvPr/>
        </p:nvGrpSpPr>
        <p:grpSpPr>
          <a:xfrm>
            <a:off x="2695701" y="2216494"/>
            <a:ext cx="1199925" cy="622295"/>
            <a:chOff x="2339197" y="4860092"/>
            <a:chExt cx="1199925" cy="649469"/>
          </a:xfrm>
        </p:grpSpPr>
        <p:sp>
          <p:nvSpPr>
            <p:cNvPr id="24" name="TextBox 23">
              <a:extLst>
                <a:ext uri="{FF2B5EF4-FFF2-40B4-BE49-F238E27FC236}">
                  <a16:creationId xmlns:a16="http://schemas.microsoft.com/office/drawing/2014/main" id="{4F1E3F56-1046-CFFD-CFB8-EF6FFD22775D}"/>
                </a:ext>
              </a:extLst>
            </p:cNvPr>
            <p:cNvSpPr txBox="1"/>
            <p:nvPr/>
          </p:nvSpPr>
          <p:spPr>
            <a:xfrm>
              <a:off x="2339197" y="5171007"/>
              <a:ext cx="1199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 Mar.24</a:t>
              </a:r>
            </a:p>
          </p:txBody>
        </p:sp>
        <p:cxnSp>
          <p:nvCxnSpPr>
            <p:cNvPr id="25" name="Straight Arrow Connector 24">
              <a:extLst>
                <a:ext uri="{FF2B5EF4-FFF2-40B4-BE49-F238E27FC236}">
                  <a16:creationId xmlns:a16="http://schemas.microsoft.com/office/drawing/2014/main" id="{2C85AFF5-AC39-C6A6-A069-77DD1760FD61}"/>
                </a:ext>
              </a:extLst>
            </p:cNvPr>
            <p:cNvCxnSpPr>
              <a:cxnSpLocks/>
            </p:cNvCxnSpPr>
            <p:nvPr/>
          </p:nvCxnSpPr>
          <p:spPr>
            <a:xfrm flipV="1">
              <a:off x="3082873" y="4860092"/>
              <a:ext cx="0" cy="277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6" name="Arrow: Chevron 25">
            <a:extLst>
              <a:ext uri="{FF2B5EF4-FFF2-40B4-BE49-F238E27FC236}">
                <a16:creationId xmlns:a16="http://schemas.microsoft.com/office/drawing/2014/main" id="{A9D5C645-1C68-15B3-F031-EB8598BD62C0}"/>
              </a:ext>
            </a:extLst>
          </p:cNvPr>
          <p:cNvSpPr/>
          <p:nvPr/>
        </p:nvSpPr>
        <p:spPr>
          <a:xfrm>
            <a:off x="6778410" y="1244342"/>
            <a:ext cx="2493044" cy="899935"/>
          </a:xfrm>
          <a:prstGeom prst="chevro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D7EFB742-EC81-92E9-BBAA-6AC569101B14}"/>
              </a:ext>
            </a:extLst>
          </p:cNvPr>
          <p:cNvSpPr txBox="1"/>
          <p:nvPr/>
        </p:nvSpPr>
        <p:spPr>
          <a:xfrm>
            <a:off x="8031303" y="2359898"/>
            <a:ext cx="17442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December 2025 pre-TDR v2.2</a:t>
            </a:r>
            <a:r>
              <a:rPr lang="en-US" sz="1600" b="1" dirty="0">
                <a:solidFill>
                  <a:prstClr val="black"/>
                </a:solidFill>
                <a:latin typeface="Arial" panose="020B0604020202020204" pitchFamily="34" charset="0"/>
                <a:cs typeface="Arial" panose="020B0604020202020204" pitchFamily="34" charset="0"/>
              </a:rPr>
              <a:t>+</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2" name="Straight Arrow Connector 31">
            <a:extLst>
              <a:ext uri="{FF2B5EF4-FFF2-40B4-BE49-F238E27FC236}">
                <a16:creationId xmlns:a16="http://schemas.microsoft.com/office/drawing/2014/main" id="{5F44EC32-3479-7B70-D561-F4BE60C4534F}"/>
              </a:ext>
            </a:extLst>
          </p:cNvPr>
          <p:cNvCxnSpPr>
            <a:cxnSpLocks/>
          </p:cNvCxnSpPr>
          <p:nvPr/>
        </p:nvCxnSpPr>
        <p:spPr>
          <a:xfrm flipV="1">
            <a:off x="6954135" y="1795219"/>
            <a:ext cx="0" cy="554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EFB7D77-11C4-7D68-CB7B-4005428A055F}"/>
              </a:ext>
            </a:extLst>
          </p:cNvPr>
          <p:cNvSpPr txBox="1"/>
          <p:nvPr/>
        </p:nvSpPr>
        <p:spPr>
          <a:xfrm>
            <a:off x="7269635" y="1392423"/>
            <a:ext cx="18506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rial" panose="020B0604020202020204" pitchFamily="34" charset="0"/>
                <a:cs typeface="Arial" panose="020B0604020202020204" pitchFamily="34" charset="0"/>
              </a:rPr>
              <a:t>Review v2.0 </a:t>
            </a:r>
            <a:br>
              <a:rPr lang="en-US" sz="1600" dirty="0">
                <a:solidFill>
                  <a:prstClr val="black"/>
                </a:solidFill>
                <a:latin typeface="Arial" panose="020B0604020202020204" pitchFamily="34" charset="0"/>
                <a:cs typeface="Arial" panose="020B0604020202020204" pitchFamily="34" charset="0"/>
              </a:rPr>
            </a:br>
            <a:r>
              <a:rPr lang="en-US" sz="1600" dirty="0">
                <a:solidFill>
                  <a:prstClr val="black"/>
                </a:solidFill>
                <a:latin typeface="Arial" panose="020B0604020202020204" pitchFamily="34" charset="0"/>
                <a:cs typeface="Arial" panose="020B0604020202020204" pitchFamily="34" charset="0"/>
              </a:rPr>
              <a:t>(internal/external)</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6EB68DBB-E50E-204E-2A4B-BCABCE8339A7}"/>
              </a:ext>
            </a:extLst>
          </p:cNvPr>
          <p:cNvSpPr txBox="1"/>
          <p:nvPr/>
        </p:nvSpPr>
        <p:spPr>
          <a:xfrm>
            <a:off x="5568176" y="1484806"/>
            <a:ext cx="16072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preTDR</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v2.0</a:t>
            </a:r>
          </a:p>
        </p:txBody>
      </p:sp>
      <p:cxnSp>
        <p:nvCxnSpPr>
          <p:cNvPr id="41" name="Straight Arrow Connector 40">
            <a:extLst>
              <a:ext uri="{FF2B5EF4-FFF2-40B4-BE49-F238E27FC236}">
                <a16:creationId xmlns:a16="http://schemas.microsoft.com/office/drawing/2014/main" id="{84FC1C9D-3D75-D155-3267-E25C8CB008B9}"/>
              </a:ext>
            </a:extLst>
          </p:cNvPr>
          <p:cNvCxnSpPr>
            <a:cxnSpLocks/>
          </p:cNvCxnSpPr>
          <p:nvPr/>
        </p:nvCxnSpPr>
        <p:spPr>
          <a:xfrm flipV="1">
            <a:off x="9112424" y="1773537"/>
            <a:ext cx="0" cy="586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061BC28-E3A2-C3C2-7670-9BFC82840B3F}"/>
              </a:ext>
            </a:extLst>
          </p:cNvPr>
          <p:cNvSpPr txBox="1"/>
          <p:nvPr/>
        </p:nvSpPr>
        <p:spPr>
          <a:xfrm>
            <a:off x="10618502" y="2226227"/>
            <a:ext cx="12906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NIM Special </a:t>
            </a:r>
            <a:b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Issue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rial" panose="020B0604020202020204" pitchFamily="34" charset="0"/>
                <a:cs typeface="Arial" panose="020B0604020202020204" pitchFamily="34" charset="0"/>
              </a:rPr>
              <a:t>m</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id-2026</a:t>
            </a:r>
          </a:p>
        </p:txBody>
      </p:sp>
      <p:sp>
        <p:nvSpPr>
          <p:cNvPr id="3" name="Date Placeholder 2">
            <a:extLst>
              <a:ext uri="{FF2B5EF4-FFF2-40B4-BE49-F238E27FC236}">
                <a16:creationId xmlns:a16="http://schemas.microsoft.com/office/drawing/2014/main" id="{37A6C89A-7A8E-F620-69C0-8DA1A3C87990}"/>
              </a:ext>
            </a:extLst>
          </p:cNvPr>
          <p:cNvSpPr>
            <a:spLocks noGrp="1"/>
          </p:cNvSpPr>
          <p:nvPr>
            <p:ph type="dt" sz="half" idx="10"/>
          </p:nvPr>
        </p:nvSpPr>
        <p:spPr/>
        <p:txBody>
          <a:bodyPr/>
          <a:lstStyle/>
          <a:p>
            <a:r>
              <a:rPr lang="en-US"/>
              <a:t>10/6/2025</a:t>
            </a:r>
          </a:p>
        </p:txBody>
      </p:sp>
      <p:sp>
        <p:nvSpPr>
          <p:cNvPr id="4" name="Footer Placeholder 3">
            <a:extLst>
              <a:ext uri="{FF2B5EF4-FFF2-40B4-BE49-F238E27FC236}">
                <a16:creationId xmlns:a16="http://schemas.microsoft.com/office/drawing/2014/main" id="{7775471D-1E42-E573-DE07-24C8800CCB0E}"/>
              </a:ext>
            </a:extLst>
          </p:cNvPr>
          <p:cNvSpPr>
            <a:spLocks noGrp="1"/>
          </p:cNvSpPr>
          <p:nvPr>
            <p:ph type="ftr" sz="quarter" idx="11"/>
          </p:nvPr>
        </p:nvSpPr>
        <p:spPr/>
        <p:txBody>
          <a:bodyPr/>
          <a:lstStyle/>
          <a:p>
            <a:r>
              <a:rPr lang="en-US"/>
              <a:t>ePIC Software and Computing Review</a:t>
            </a:r>
          </a:p>
        </p:txBody>
      </p:sp>
      <p:sp>
        <p:nvSpPr>
          <p:cNvPr id="5" name="Slide Number Placeholder 4">
            <a:extLst>
              <a:ext uri="{FF2B5EF4-FFF2-40B4-BE49-F238E27FC236}">
                <a16:creationId xmlns:a16="http://schemas.microsoft.com/office/drawing/2014/main" id="{508D809D-C73E-E6E5-11BE-0F9F5BF52549}"/>
              </a:ext>
            </a:extLst>
          </p:cNvPr>
          <p:cNvSpPr>
            <a:spLocks noGrp="1"/>
          </p:cNvSpPr>
          <p:nvPr>
            <p:ph type="sldNum" sz="quarter" idx="12"/>
          </p:nvPr>
        </p:nvSpPr>
        <p:spPr/>
        <p:txBody>
          <a:bodyPr/>
          <a:lstStyle/>
          <a:p>
            <a:fld id="{00A14187-AF44-4271-AA62-1C5C376B8E74}" type="slidenum">
              <a:rPr lang="en-US" smtClean="0"/>
              <a:t>16</a:t>
            </a:fld>
            <a:endParaRPr lang="en-US"/>
          </a:p>
        </p:txBody>
      </p:sp>
    </p:spTree>
    <p:extLst>
      <p:ext uri="{BB962C8B-B14F-4D97-AF65-F5344CB8AC3E}">
        <p14:creationId xmlns:p14="http://schemas.microsoft.com/office/powerpoint/2010/main" val="1666644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F4BF34-D8AC-E3DE-24B8-14A7D2E99874}"/>
              </a:ext>
            </a:extLst>
          </p:cNvPr>
          <p:cNvSpPr>
            <a:spLocks noGrp="1"/>
          </p:cNvSpPr>
          <p:nvPr>
            <p:ph type="sldNum" sz="quarter" idx="12"/>
          </p:nvPr>
        </p:nvSpPr>
        <p:spPr/>
        <p:txBody>
          <a:bodyPr/>
          <a:lstStyle/>
          <a:p>
            <a:fld id="{933A556B-7C63-244D-9B7C-B0EA8042B330}" type="slidenum">
              <a:rPr lang="en-US" smtClean="0"/>
              <a:pPr/>
              <a:t>17</a:t>
            </a:fld>
            <a:endParaRPr lang="en-US" dirty="0"/>
          </a:p>
        </p:txBody>
      </p:sp>
      <p:sp>
        <p:nvSpPr>
          <p:cNvPr id="23" name="Right Arrow 2">
            <a:extLst>
              <a:ext uri="{FF2B5EF4-FFF2-40B4-BE49-F238E27FC236}">
                <a16:creationId xmlns:a16="http://schemas.microsoft.com/office/drawing/2014/main" id="{0002404F-A29A-5163-3469-5F36550DF768}"/>
              </a:ext>
            </a:extLst>
          </p:cNvPr>
          <p:cNvSpPr/>
          <p:nvPr/>
        </p:nvSpPr>
        <p:spPr>
          <a:xfrm>
            <a:off x="461963" y="1051853"/>
            <a:ext cx="11499234" cy="477760"/>
          </a:xfrm>
          <a:prstGeom prst="rightArrow">
            <a:avLst>
              <a:gd name="adj1" fmla="val 50000"/>
              <a:gd name="adj2" fmla="val 70000"/>
            </a:avLst>
          </a:prstGeom>
          <a:solidFill>
            <a:srgbClr val="00ACDB">
              <a:lumMod val="60000"/>
              <a:lumOff val="40000"/>
            </a:srgbClr>
          </a:solidFill>
          <a:ln w="6350" cap="flat" cmpd="sng" algn="ctr">
            <a:solidFill>
              <a:srgbClr val="00ACDB">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cxnSp>
        <p:nvCxnSpPr>
          <p:cNvPr id="24" name="Straight Connector 23">
            <a:extLst>
              <a:ext uri="{FF2B5EF4-FFF2-40B4-BE49-F238E27FC236}">
                <a16:creationId xmlns:a16="http://schemas.microsoft.com/office/drawing/2014/main" id="{3D2E5BDE-DDC5-EC97-644C-3AE546FD1B60}"/>
              </a:ext>
            </a:extLst>
          </p:cNvPr>
          <p:cNvCxnSpPr/>
          <p:nvPr/>
        </p:nvCxnSpPr>
        <p:spPr bwMode="auto">
          <a:xfrm>
            <a:off x="750277" y="1049264"/>
            <a:ext cx="0" cy="609600"/>
          </a:xfrm>
          <a:prstGeom prst="line">
            <a:avLst/>
          </a:prstGeom>
          <a:noFill/>
          <a:ln w="28575" cap="flat" cmpd="sng" algn="ctr">
            <a:solidFill>
              <a:srgbClr val="000000"/>
            </a:solidFill>
            <a:prstDash val="solid"/>
            <a:round/>
            <a:headEnd type="none" w="med" len="med"/>
            <a:tailEnd type="none" w="med" len="med"/>
          </a:ln>
          <a:effectLst/>
        </p:spPr>
      </p:cxnSp>
      <p:sp>
        <p:nvSpPr>
          <p:cNvPr id="25" name="TextBox 24">
            <a:extLst>
              <a:ext uri="{FF2B5EF4-FFF2-40B4-BE49-F238E27FC236}">
                <a16:creationId xmlns:a16="http://schemas.microsoft.com/office/drawing/2014/main" id="{4AA70998-E5CF-9134-FCB1-85C787D9376D}"/>
              </a:ext>
            </a:extLst>
          </p:cNvPr>
          <p:cNvSpPr txBox="1"/>
          <p:nvPr/>
        </p:nvSpPr>
        <p:spPr>
          <a:xfrm>
            <a:off x="247545" y="1576803"/>
            <a:ext cx="1005468" cy="369332"/>
          </a:xfrm>
          <a:prstGeom prst="rect">
            <a:avLst/>
          </a:prstGeom>
          <a:noFill/>
        </p:spPr>
        <p:txBody>
          <a:bodyPr wrap="none" rtlCol="0">
            <a:spAutoFit/>
          </a:bodyPr>
          <a:lstStyle/>
          <a:p>
            <a:pPr algn="ctr"/>
            <a:r>
              <a:rPr lang="en-US" b="1" dirty="0">
                <a:solidFill>
                  <a:srgbClr val="000000"/>
                </a:solidFill>
                <a:latin typeface="Arial" panose="020B0604020202020204" pitchFamily="34" charset="0"/>
                <a:cs typeface="Arial" panose="020B0604020202020204" pitchFamily="34" charset="0"/>
              </a:rPr>
              <a:t>Year - 1</a:t>
            </a:r>
          </a:p>
        </p:txBody>
      </p:sp>
      <p:sp>
        <p:nvSpPr>
          <p:cNvPr id="26" name="TextBox 25">
            <a:extLst>
              <a:ext uri="{FF2B5EF4-FFF2-40B4-BE49-F238E27FC236}">
                <a16:creationId xmlns:a16="http://schemas.microsoft.com/office/drawing/2014/main" id="{73C07190-03BE-CE2D-2D0A-67FEA88C8A50}"/>
              </a:ext>
            </a:extLst>
          </p:cNvPr>
          <p:cNvSpPr txBox="1"/>
          <p:nvPr/>
        </p:nvSpPr>
        <p:spPr>
          <a:xfrm>
            <a:off x="244286" y="1940627"/>
            <a:ext cx="2229284" cy="1446550"/>
          </a:xfrm>
          <a:prstGeom prst="rect">
            <a:avLst/>
          </a:prstGeom>
          <a:noFill/>
        </p:spPr>
        <p:txBody>
          <a:bodyPr wrap="square" rtlCol="0">
            <a:spAutoFit/>
          </a:bodyPr>
          <a:lstStyle/>
          <a:p>
            <a:r>
              <a:rPr lang="en-US" sz="1100" b="1" dirty="0">
                <a:solidFill>
                  <a:schemeClr val="accent1"/>
                </a:solidFill>
              </a:rPr>
              <a:t>New Capability:</a:t>
            </a:r>
          </a:p>
          <a:p>
            <a:r>
              <a:rPr lang="en-US" sz="1100" dirty="0">
                <a:solidFill>
                  <a:srgbClr val="000000"/>
                </a:solidFill>
              </a:rPr>
              <a:t>Commission electron polarization in parallel</a:t>
            </a:r>
          </a:p>
          <a:p>
            <a:r>
              <a:rPr lang="en-US" sz="1100" b="1" dirty="0"/>
              <a:t>Run:</a:t>
            </a:r>
          </a:p>
          <a:p>
            <a:r>
              <a:rPr lang="en-US" sz="1100" dirty="0">
                <a:solidFill>
                  <a:srgbClr val="000000"/>
                </a:solidFill>
              </a:rPr>
              <a:t>10 GeV electrons on 115 GeV/u heavy ion beams  (Ru or Cu) </a:t>
            </a:r>
          </a:p>
          <a:p>
            <a:r>
              <a:rPr lang="en-US" sz="1100" b="1" dirty="0">
                <a:solidFill>
                  <a:srgbClr val="FF40FF"/>
                </a:solidFill>
                <a:sym typeface="Wingdings" pitchFamily="2" charset="2"/>
              </a:rPr>
              <a:t>Physics:</a:t>
            </a:r>
          </a:p>
          <a:p>
            <a:r>
              <a:rPr lang="en-US" sz="1100" dirty="0">
                <a:solidFill>
                  <a:srgbClr val="000000"/>
                </a:solidFill>
              </a:rPr>
              <a:t>Add your preferred science topic</a:t>
            </a:r>
          </a:p>
        </p:txBody>
      </p:sp>
      <p:cxnSp>
        <p:nvCxnSpPr>
          <p:cNvPr id="27" name="Straight Connector 26">
            <a:extLst>
              <a:ext uri="{FF2B5EF4-FFF2-40B4-BE49-F238E27FC236}">
                <a16:creationId xmlns:a16="http://schemas.microsoft.com/office/drawing/2014/main" id="{5CB2F85E-197C-123F-9BB9-D13194AD6265}"/>
              </a:ext>
            </a:extLst>
          </p:cNvPr>
          <p:cNvCxnSpPr/>
          <p:nvPr/>
        </p:nvCxnSpPr>
        <p:spPr bwMode="auto">
          <a:xfrm>
            <a:off x="3133989" y="1014206"/>
            <a:ext cx="0" cy="609600"/>
          </a:xfrm>
          <a:prstGeom prst="line">
            <a:avLst/>
          </a:prstGeom>
          <a:noFill/>
          <a:ln w="28575" cap="flat" cmpd="sng" algn="ctr">
            <a:solidFill>
              <a:srgbClr val="000000"/>
            </a:solidFill>
            <a:prstDash val="solid"/>
            <a:round/>
            <a:headEnd type="none" w="med" len="med"/>
            <a:tailEnd type="none" w="med" len="med"/>
          </a:ln>
          <a:effectLst/>
        </p:spPr>
      </p:cxnSp>
      <p:sp>
        <p:nvSpPr>
          <p:cNvPr id="28" name="TextBox 27">
            <a:extLst>
              <a:ext uri="{FF2B5EF4-FFF2-40B4-BE49-F238E27FC236}">
                <a16:creationId xmlns:a16="http://schemas.microsoft.com/office/drawing/2014/main" id="{AD1706A3-AA1A-0977-913C-5CAEA7C2C6C4}"/>
              </a:ext>
            </a:extLst>
          </p:cNvPr>
          <p:cNvSpPr txBox="1"/>
          <p:nvPr/>
        </p:nvSpPr>
        <p:spPr>
          <a:xfrm>
            <a:off x="2631257" y="1541745"/>
            <a:ext cx="1005468" cy="369332"/>
          </a:xfrm>
          <a:prstGeom prst="rect">
            <a:avLst/>
          </a:prstGeom>
          <a:noFill/>
        </p:spPr>
        <p:txBody>
          <a:bodyPr wrap="none" rtlCol="0">
            <a:spAutoFit/>
          </a:bodyPr>
          <a:lstStyle/>
          <a:p>
            <a:pPr algn="ctr"/>
            <a:r>
              <a:rPr lang="en-US" b="1" dirty="0">
                <a:solidFill>
                  <a:srgbClr val="000000"/>
                </a:solidFill>
                <a:latin typeface="Arial" panose="020B0604020202020204" pitchFamily="34" charset="0"/>
                <a:cs typeface="Arial" panose="020B0604020202020204" pitchFamily="34" charset="0"/>
              </a:rPr>
              <a:t>Year - 2</a:t>
            </a:r>
          </a:p>
        </p:txBody>
      </p:sp>
      <p:sp>
        <p:nvSpPr>
          <p:cNvPr id="29" name="TextBox 28">
            <a:extLst>
              <a:ext uri="{FF2B5EF4-FFF2-40B4-BE49-F238E27FC236}">
                <a16:creationId xmlns:a16="http://schemas.microsoft.com/office/drawing/2014/main" id="{F4695188-267F-FF83-73F0-E922DD3818A4}"/>
              </a:ext>
            </a:extLst>
          </p:cNvPr>
          <p:cNvSpPr txBox="1"/>
          <p:nvPr/>
        </p:nvSpPr>
        <p:spPr>
          <a:xfrm>
            <a:off x="2331258" y="1882234"/>
            <a:ext cx="2229277" cy="2631490"/>
          </a:xfrm>
          <a:prstGeom prst="rect">
            <a:avLst/>
          </a:prstGeom>
          <a:noFill/>
        </p:spPr>
        <p:txBody>
          <a:bodyPr wrap="square" rtlCol="0">
            <a:spAutoFit/>
          </a:bodyPr>
          <a:lstStyle/>
          <a:p>
            <a:r>
              <a:rPr lang="en-US" sz="1100" dirty="0">
                <a:solidFill>
                  <a:srgbClr val="000000"/>
                </a:solidFill>
              </a:rPr>
              <a:t>+ electron polarization</a:t>
            </a:r>
          </a:p>
          <a:p>
            <a:r>
              <a:rPr lang="en-US" sz="1100" b="1" dirty="0">
                <a:solidFill>
                  <a:schemeClr val="accent1"/>
                </a:solidFill>
              </a:rPr>
              <a:t>New Capability:</a:t>
            </a:r>
          </a:p>
          <a:p>
            <a:r>
              <a:rPr lang="en-US" sz="1100" dirty="0">
                <a:solidFill>
                  <a:srgbClr val="000000"/>
                </a:solidFill>
              </a:rPr>
              <a:t>Commission proton polarization in parallel</a:t>
            </a:r>
          </a:p>
          <a:p>
            <a:r>
              <a:rPr lang="en-US" sz="1100" b="1" dirty="0"/>
              <a:t>Run:</a:t>
            </a:r>
          </a:p>
          <a:p>
            <a:r>
              <a:rPr lang="en-US" sz="1100" dirty="0">
                <a:solidFill>
                  <a:srgbClr val="000000"/>
                </a:solidFill>
              </a:rPr>
              <a:t>10 GeV polarized electrons on 130 GeV/u Deuterium</a:t>
            </a:r>
          </a:p>
          <a:p>
            <a:r>
              <a:rPr lang="en-US" sz="1100" b="1" dirty="0">
                <a:solidFill>
                  <a:srgbClr val="FF40FF"/>
                </a:solidFill>
                <a:sym typeface="Wingdings" pitchFamily="2" charset="2"/>
              </a:rPr>
              <a:t>Physics:</a:t>
            </a:r>
          </a:p>
          <a:p>
            <a:r>
              <a:rPr lang="en-US" sz="1100" dirty="0">
                <a:solidFill>
                  <a:srgbClr val="000000"/>
                </a:solidFill>
              </a:rPr>
              <a:t>Add your preferred science topic</a:t>
            </a:r>
          </a:p>
          <a:p>
            <a:endParaRPr lang="en-US" sz="1100" b="1" dirty="0">
              <a:solidFill>
                <a:srgbClr val="FF40FF"/>
              </a:solidFill>
              <a:sym typeface="Wingdings" pitchFamily="2" charset="2"/>
            </a:endParaRPr>
          </a:p>
          <a:p>
            <a:r>
              <a:rPr lang="en-US" sz="1100" b="1" dirty="0">
                <a:sym typeface="Wingdings" pitchFamily="2" charset="2"/>
              </a:rPr>
              <a:t>Run:</a:t>
            </a:r>
          </a:p>
          <a:p>
            <a:r>
              <a:rPr lang="en-US" sz="1100" dirty="0">
                <a:solidFill>
                  <a:srgbClr val="000000"/>
                </a:solidFill>
              </a:rPr>
              <a:t>Last weeks 10 GeV electrons and 130 GeV polarized protons </a:t>
            </a:r>
          </a:p>
          <a:p>
            <a:r>
              <a:rPr lang="en-US" sz="1100" b="1" dirty="0">
                <a:solidFill>
                  <a:srgbClr val="FF40FF"/>
                </a:solidFill>
              </a:rPr>
              <a:t>Physics:</a:t>
            </a:r>
          </a:p>
          <a:p>
            <a:r>
              <a:rPr lang="en-US" sz="1100" dirty="0">
                <a:solidFill>
                  <a:srgbClr val="000000"/>
                </a:solidFill>
              </a:rPr>
              <a:t>Add your preferred science topic</a:t>
            </a:r>
          </a:p>
        </p:txBody>
      </p:sp>
      <p:cxnSp>
        <p:nvCxnSpPr>
          <p:cNvPr id="30" name="Straight Connector 29">
            <a:extLst>
              <a:ext uri="{FF2B5EF4-FFF2-40B4-BE49-F238E27FC236}">
                <a16:creationId xmlns:a16="http://schemas.microsoft.com/office/drawing/2014/main" id="{AE7178BA-4EE1-DE2D-B112-8C57C793D872}"/>
              </a:ext>
            </a:extLst>
          </p:cNvPr>
          <p:cNvCxnSpPr/>
          <p:nvPr/>
        </p:nvCxnSpPr>
        <p:spPr bwMode="auto">
          <a:xfrm>
            <a:off x="5345775" y="979037"/>
            <a:ext cx="0" cy="609600"/>
          </a:xfrm>
          <a:prstGeom prst="line">
            <a:avLst/>
          </a:prstGeom>
          <a:noFill/>
          <a:ln w="28575" cap="flat" cmpd="sng" algn="ctr">
            <a:solidFill>
              <a:srgbClr val="000000"/>
            </a:solidFill>
            <a:prstDash val="solid"/>
            <a:round/>
            <a:headEnd type="none" w="med" len="med"/>
            <a:tailEnd type="none" w="med" len="med"/>
          </a:ln>
          <a:effectLst/>
        </p:spPr>
      </p:cxnSp>
      <p:sp>
        <p:nvSpPr>
          <p:cNvPr id="31" name="TextBox 30">
            <a:extLst>
              <a:ext uri="{FF2B5EF4-FFF2-40B4-BE49-F238E27FC236}">
                <a16:creationId xmlns:a16="http://schemas.microsoft.com/office/drawing/2014/main" id="{0C544655-BEBF-6E31-21BA-C19DECD3E61D}"/>
              </a:ext>
            </a:extLst>
          </p:cNvPr>
          <p:cNvSpPr txBox="1"/>
          <p:nvPr/>
        </p:nvSpPr>
        <p:spPr>
          <a:xfrm>
            <a:off x="4843043" y="1541745"/>
            <a:ext cx="1005468" cy="369332"/>
          </a:xfrm>
          <a:prstGeom prst="rect">
            <a:avLst/>
          </a:prstGeom>
          <a:noFill/>
        </p:spPr>
        <p:txBody>
          <a:bodyPr wrap="none" rtlCol="0">
            <a:spAutoFit/>
          </a:bodyPr>
          <a:lstStyle/>
          <a:p>
            <a:pPr algn="ctr"/>
            <a:r>
              <a:rPr lang="en-US" b="1" dirty="0">
                <a:solidFill>
                  <a:srgbClr val="000000"/>
                </a:solidFill>
                <a:latin typeface="Arial" panose="020B0604020202020204" pitchFamily="34" charset="0"/>
                <a:cs typeface="Arial" panose="020B0604020202020204" pitchFamily="34" charset="0"/>
              </a:rPr>
              <a:t>Year - 3</a:t>
            </a:r>
          </a:p>
        </p:txBody>
      </p:sp>
      <p:sp>
        <p:nvSpPr>
          <p:cNvPr id="32" name="TextBox 31">
            <a:extLst>
              <a:ext uri="{FF2B5EF4-FFF2-40B4-BE49-F238E27FC236}">
                <a16:creationId xmlns:a16="http://schemas.microsoft.com/office/drawing/2014/main" id="{CAD818F1-C7A8-5A36-9BE5-B2D83E234AB6}"/>
              </a:ext>
            </a:extLst>
          </p:cNvPr>
          <p:cNvSpPr txBox="1"/>
          <p:nvPr/>
        </p:nvSpPr>
        <p:spPr>
          <a:xfrm>
            <a:off x="4534987" y="1905569"/>
            <a:ext cx="2229277" cy="2800767"/>
          </a:xfrm>
          <a:prstGeom prst="rect">
            <a:avLst/>
          </a:prstGeom>
          <a:noFill/>
        </p:spPr>
        <p:txBody>
          <a:bodyPr wrap="square" rtlCol="0">
            <a:spAutoFit/>
          </a:bodyPr>
          <a:lstStyle/>
          <a:p>
            <a:r>
              <a:rPr lang="en-US" sz="1100" dirty="0">
                <a:solidFill>
                  <a:srgbClr val="000000"/>
                </a:solidFill>
              </a:rPr>
              <a:t>+ electron polarization</a:t>
            </a:r>
          </a:p>
          <a:p>
            <a:r>
              <a:rPr lang="en-US" sz="1100" dirty="0">
                <a:solidFill>
                  <a:srgbClr val="000000"/>
                </a:solidFill>
              </a:rPr>
              <a:t>+ proton polarization</a:t>
            </a:r>
          </a:p>
          <a:p>
            <a:r>
              <a:rPr lang="en-US" sz="1100" b="1" dirty="0">
                <a:solidFill>
                  <a:schemeClr val="accent1"/>
                </a:solidFill>
              </a:rPr>
              <a:t>New Capability:</a:t>
            </a:r>
          </a:p>
          <a:p>
            <a:r>
              <a:rPr lang="en-US" sz="1100" dirty="0">
                <a:solidFill>
                  <a:srgbClr val="000000"/>
                </a:solidFill>
              </a:rPr>
              <a:t>Commission running with hadron spin rotators</a:t>
            </a:r>
          </a:p>
          <a:p>
            <a:r>
              <a:rPr lang="en-US" sz="1100" b="1" dirty="0"/>
              <a:t>Run:</a:t>
            </a:r>
          </a:p>
          <a:p>
            <a:r>
              <a:rPr lang="en-US" sz="1100" dirty="0">
                <a:solidFill>
                  <a:srgbClr val="000000"/>
                </a:solidFill>
              </a:rPr>
              <a:t>10 GeV polarized electrons on 130 GeV transverse polarized protons</a:t>
            </a:r>
          </a:p>
          <a:p>
            <a:r>
              <a:rPr lang="en-US" sz="1100" b="1" dirty="0">
                <a:solidFill>
                  <a:srgbClr val="FF40FF"/>
                </a:solidFill>
                <a:sym typeface="Wingdings" pitchFamily="2" charset="2"/>
              </a:rPr>
              <a:t>Physics:</a:t>
            </a:r>
          </a:p>
          <a:p>
            <a:r>
              <a:rPr lang="en-US" sz="1100" dirty="0">
                <a:solidFill>
                  <a:srgbClr val="000000"/>
                </a:solidFill>
              </a:rPr>
              <a:t>Add your preferred science topic</a:t>
            </a:r>
          </a:p>
          <a:p>
            <a:pPr>
              <a:buClr>
                <a:srgbClr val="00ACDB"/>
              </a:buClr>
            </a:pPr>
            <a:endParaRPr lang="en-US" sz="1100" b="1" dirty="0">
              <a:solidFill>
                <a:srgbClr val="3333FF"/>
              </a:solidFill>
              <a:sym typeface="Wingdings" pitchFamily="2" charset="2"/>
            </a:endParaRPr>
          </a:p>
          <a:p>
            <a:pPr>
              <a:buClr>
                <a:srgbClr val="00ACDB"/>
              </a:buClr>
            </a:pPr>
            <a:r>
              <a:rPr lang="en-US" sz="1100" b="1" dirty="0">
                <a:sym typeface="Wingdings" pitchFamily="2" charset="2"/>
              </a:rPr>
              <a:t>Run:</a:t>
            </a:r>
          </a:p>
          <a:p>
            <a:r>
              <a:rPr lang="en-US" sz="1100" dirty="0">
                <a:solidFill>
                  <a:srgbClr val="000000"/>
                </a:solidFill>
              </a:rPr>
              <a:t>Last weeks switch to longitudinal proton polarization</a:t>
            </a:r>
          </a:p>
          <a:p>
            <a:r>
              <a:rPr lang="en-US" sz="1100" b="1" dirty="0">
                <a:solidFill>
                  <a:srgbClr val="FF40FF"/>
                </a:solidFill>
              </a:rPr>
              <a:t>Physics:</a:t>
            </a:r>
          </a:p>
          <a:p>
            <a:r>
              <a:rPr lang="en-US" sz="1100" dirty="0">
                <a:solidFill>
                  <a:srgbClr val="000000"/>
                </a:solidFill>
              </a:rPr>
              <a:t>Add your preferred science topic</a:t>
            </a:r>
          </a:p>
        </p:txBody>
      </p:sp>
      <p:cxnSp>
        <p:nvCxnSpPr>
          <p:cNvPr id="33" name="Straight Connector 32">
            <a:extLst>
              <a:ext uri="{FF2B5EF4-FFF2-40B4-BE49-F238E27FC236}">
                <a16:creationId xmlns:a16="http://schemas.microsoft.com/office/drawing/2014/main" id="{6406D539-4774-51B2-E0CB-43C9675B46B9}"/>
              </a:ext>
            </a:extLst>
          </p:cNvPr>
          <p:cNvCxnSpPr/>
          <p:nvPr/>
        </p:nvCxnSpPr>
        <p:spPr bwMode="auto">
          <a:xfrm>
            <a:off x="7467032" y="1004552"/>
            <a:ext cx="0" cy="609600"/>
          </a:xfrm>
          <a:prstGeom prst="line">
            <a:avLst/>
          </a:prstGeom>
          <a:noFill/>
          <a:ln w="28575" cap="flat" cmpd="sng" algn="ctr">
            <a:solidFill>
              <a:srgbClr val="000000"/>
            </a:solidFill>
            <a:prstDash val="solid"/>
            <a:round/>
            <a:headEnd type="none" w="med" len="med"/>
            <a:tailEnd type="none" w="med" len="med"/>
          </a:ln>
          <a:effectLst/>
        </p:spPr>
      </p:cxnSp>
      <p:sp>
        <p:nvSpPr>
          <p:cNvPr id="34" name="TextBox 33">
            <a:extLst>
              <a:ext uri="{FF2B5EF4-FFF2-40B4-BE49-F238E27FC236}">
                <a16:creationId xmlns:a16="http://schemas.microsoft.com/office/drawing/2014/main" id="{2483C078-B250-3F4A-8C1A-645FC0C842E8}"/>
              </a:ext>
            </a:extLst>
          </p:cNvPr>
          <p:cNvSpPr txBox="1"/>
          <p:nvPr/>
        </p:nvSpPr>
        <p:spPr>
          <a:xfrm>
            <a:off x="6964300" y="1567260"/>
            <a:ext cx="1005468" cy="369332"/>
          </a:xfrm>
          <a:prstGeom prst="rect">
            <a:avLst/>
          </a:prstGeom>
          <a:noFill/>
        </p:spPr>
        <p:txBody>
          <a:bodyPr wrap="none" rtlCol="0">
            <a:spAutoFit/>
          </a:bodyPr>
          <a:lstStyle/>
          <a:p>
            <a:pPr algn="ctr"/>
            <a:r>
              <a:rPr lang="en-US" b="1" dirty="0">
                <a:solidFill>
                  <a:srgbClr val="000000"/>
                </a:solidFill>
                <a:latin typeface="Arial" panose="020B0604020202020204" pitchFamily="34" charset="0"/>
                <a:cs typeface="Arial" panose="020B0604020202020204" pitchFamily="34" charset="0"/>
              </a:rPr>
              <a:t>Year - 4</a:t>
            </a:r>
          </a:p>
        </p:txBody>
      </p:sp>
      <p:sp>
        <p:nvSpPr>
          <p:cNvPr id="35" name="TextBox 34">
            <a:extLst>
              <a:ext uri="{FF2B5EF4-FFF2-40B4-BE49-F238E27FC236}">
                <a16:creationId xmlns:a16="http://schemas.microsoft.com/office/drawing/2014/main" id="{2C4C2505-213D-C45B-9111-5CC1F4ED923C}"/>
              </a:ext>
            </a:extLst>
          </p:cNvPr>
          <p:cNvSpPr txBox="1"/>
          <p:nvPr/>
        </p:nvSpPr>
        <p:spPr>
          <a:xfrm>
            <a:off x="6730686" y="1931084"/>
            <a:ext cx="2341177" cy="3139321"/>
          </a:xfrm>
          <a:prstGeom prst="rect">
            <a:avLst/>
          </a:prstGeom>
          <a:noFill/>
        </p:spPr>
        <p:txBody>
          <a:bodyPr wrap="square" rtlCol="0">
            <a:spAutoFit/>
          </a:bodyPr>
          <a:lstStyle/>
          <a:p>
            <a:r>
              <a:rPr lang="en-US" sz="1100" dirty="0">
                <a:solidFill>
                  <a:srgbClr val="000000"/>
                </a:solidFill>
              </a:rPr>
              <a:t>+ electron polarization</a:t>
            </a:r>
          </a:p>
          <a:p>
            <a:r>
              <a:rPr lang="en-US" sz="1100" dirty="0">
                <a:solidFill>
                  <a:srgbClr val="000000"/>
                </a:solidFill>
              </a:rPr>
              <a:t>+ proton polarization</a:t>
            </a:r>
          </a:p>
          <a:p>
            <a:r>
              <a:rPr lang="en-US" sz="1100" dirty="0">
                <a:solidFill>
                  <a:srgbClr val="000000"/>
                </a:solidFill>
              </a:rPr>
              <a:t>+ operation of hadron spin rotators</a:t>
            </a:r>
          </a:p>
          <a:p>
            <a:r>
              <a:rPr lang="en-US" sz="1100" b="1" dirty="0">
                <a:solidFill>
                  <a:schemeClr val="accent1"/>
                </a:solidFill>
              </a:rPr>
              <a:t>New Capability:</a:t>
            </a:r>
          </a:p>
          <a:p>
            <a:r>
              <a:rPr lang="en-US" sz="1100" dirty="0">
                <a:solidFill>
                  <a:srgbClr val="000000"/>
                </a:solidFill>
              </a:rPr>
              <a:t>Commission hadron accelerator to operate with not centered orbits</a:t>
            </a:r>
          </a:p>
          <a:p>
            <a:r>
              <a:rPr lang="en-US" sz="1100" b="1" dirty="0"/>
              <a:t>Run:</a:t>
            </a:r>
          </a:p>
          <a:p>
            <a:r>
              <a:rPr lang="en-US" sz="1100" dirty="0">
                <a:solidFill>
                  <a:srgbClr val="000000"/>
                </a:solidFill>
              </a:rPr>
              <a:t>10 GeV polarized electrons on 100 GeV Au</a:t>
            </a:r>
          </a:p>
          <a:p>
            <a:r>
              <a:rPr lang="en-US" sz="1100" b="1" dirty="0">
                <a:solidFill>
                  <a:srgbClr val="FF40FF"/>
                </a:solidFill>
                <a:sym typeface="Wingdings" pitchFamily="2" charset="2"/>
              </a:rPr>
              <a:t>Physics:</a:t>
            </a:r>
          </a:p>
          <a:p>
            <a:r>
              <a:rPr lang="en-US" sz="1100" dirty="0">
                <a:solidFill>
                  <a:srgbClr val="000000"/>
                </a:solidFill>
              </a:rPr>
              <a:t>Add your preferred science topic</a:t>
            </a:r>
          </a:p>
          <a:p>
            <a:endParaRPr lang="en-US" sz="1100" b="1" dirty="0">
              <a:solidFill>
                <a:srgbClr val="3333FF"/>
              </a:solidFill>
            </a:endParaRPr>
          </a:p>
          <a:p>
            <a:r>
              <a:rPr lang="en-US" sz="1100" b="1" dirty="0"/>
              <a:t>Run:</a:t>
            </a:r>
          </a:p>
          <a:p>
            <a:r>
              <a:rPr lang="en-US" sz="1100" dirty="0">
                <a:solidFill>
                  <a:srgbClr val="000000"/>
                </a:solidFill>
              </a:rPr>
              <a:t>10 GeV electrons on 250 GeV transverse and longitudinal polarized protons</a:t>
            </a:r>
          </a:p>
          <a:p>
            <a:r>
              <a:rPr lang="en-US" sz="1100" dirty="0">
                <a:solidFill>
                  <a:srgbClr val="FF40FF"/>
                </a:solidFill>
                <a:sym typeface="Wingdings" pitchFamily="2" charset="2"/>
              </a:rPr>
              <a:t>Physics:</a:t>
            </a:r>
          </a:p>
          <a:p>
            <a:r>
              <a:rPr lang="en-US" sz="1100" dirty="0">
                <a:solidFill>
                  <a:srgbClr val="000000"/>
                </a:solidFill>
              </a:rPr>
              <a:t>Add your preferred science topic</a:t>
            </a:r>
          </a:p>
        </p:txBody>
      </p:sp>
      <p:cxnSp>
        <p:nvCxnSpPr>
          <p:cNvPr id="36" name="Straight Connector 35">
            <a:extLst>
              <a:ext uri="{FF2B5EF4-FFF2-40B4-BE49-F238E27FC236}">
                <a16:creationId xmlns:a16="http://schemas.microsoft.com/office/drawing/2014/main" id="{432E4881-6F6D-C0F2-E03E-EA225A9A126C}"/>
              </a:ext>
            </a:extLst>
          </p:cNvPr>
          <p:cNvCxnSpPr/>
          <p:nvPr/>
        </p:nvCxnSpPr>
        <p:spPr bwMode="auto">
          <a:xfrm>
            <a:off x="9963422" y="1002009"/>
            <a:ext cx="0" cy="609600"/>
          </a:xfrm>
          <a:prstGeom prst="line">
            <a:avLst/>
          </a:prstGeom>
          <a:noFill/>
          <a:ln w="28575" cap="flat" cmpd="sng" algn="ctr">
            <a:solidFill>
              <a:srgbClr val="000000"/>
            </a:solidFill>
            <a:prstDash val="solid"/>
            <a:round/>
            <a:headEnd type="none" w="med" len="med"/>
            <a:tailEnd type="none" w="med" len="med"/>
          </a:ln>
          <a:effectLst/>
        </p:spPr>
      </p:cxnSp>
      <p:sp>
        <p:nvSpPr>
          <p:cNvPr id="37" name="TextBox 36">
            <a:extLst>
              <a:ext uri="{FF2B5EF4-FFF2-40B4-BE49-F238E27FC236}">
                <a16:creationId xmlns:a16="http://schemas.microsoft.com/office/drawing/2014/main" id="{2548F134-950F-0B3B-3DD3-0F9818BA0070}"/>
              </a:ext>
            </a:extLst>
          </p:cNvPr>
          <p:cNvSpPr txBox="1"/>
          <p:nvPr/>
        </p:nvSpPr>
        <p:spPr>
          <a:xfrm>
            <a:off x="9460690" y="1564717"/>
            <a:ext cx="1005468" cy="369332"/>
          </a:xfrm>
          <a:prstGeom prst="rect">
            <a:avLst/>
          </a:prstGeom>
          <a:noFill/>
        </p:spPr>
        <p:txBody>
          <a:bodyPr wrap="none" rtlCol="0">
            <a:spAutoFit/>
          </a:bodyPr>
          <a:lstStyle/>
          <a:p>
            <a:pPr algn="ctr"/>
            <a:r>
              <a:rPr lang="en-US" b="1" dirty="0">
                <a:solidFill>
                  <a:srgbClr val="000000"/>
                </a:solidFill>
                <a:latin typeface="Arial" panose="020B0604020202020204" pitchFamily="34" charset="0"/>
                <a:cs typeface="Arial" panose="020B0604020202020204" pitchFamily="34" charset="0"/>
              </a:rPr>
              <a:t>Year - 5</a:t>
            </a:r>
          </a:p>
        </p:txBody>
      </p:sp>
      <p:sp>
        <p:nvSpPr>
          <p:cNvPr id="38" name="TextBox 37">
            <a:extLst>
              <a:ext uri="{FF2B5EF4-FFF2-40B4-BE49-F238E27FC236}">
                <a16:creationId xmlns:a16="http://schemas.microsoft.com/office/drawing/2014/main" id="{DA9EA86D-8BB6-D55E-6207-E15BB4D945CA}"/>
              </a:ext>
            </a:extLst>
          </p:cNvPr>
          <p:cNvSpPr txBox="1"/>
          <p:nvPr/>
        </p:nvSpPr>
        <p:spPr>
          <a:xfrm>
            <a:off x="9029864" y="1882234"/>
            <a:ext cx="2872587" cy="2631490"/>
          </a:xfrm>
          <a:prstGeom prst="rect">
            <a:avLst/>
          </a:prstGeom>
          <a:noFill/>
        </p:spPr>
        <p:txBody>
          <a:bodyPr wrap="square" rtlCol="0">
            <a:spAutoFit/>
          </a:bodyPr>
          <a:lstStyle/>
          <a:p>
            <a:r>
              <a:rPr lang="en-US" sz="1100" dirty="0">
                <a:solidFill>
                  <a:srgbClr val="000000"/>
                </a:solidFill>
              </a:rPr>
              <a:t>+ electron polarization</a:t>
            </a:r>
          </a:p>
          <a:p>
            <a:r>
              <a:rPr lang="en-US" sz="1100" dirty="0">
                <a:solidFill>
                  <a:srgbClr val="000000"/>
                </a:solidFill>
              </a:rPr>
              <a:t>+ proton polarization</a:t>
            </a:r>
          </a:p>
          <a:p>
            <a:r>
              <a:rPr lang="en-US" sz="1100" dirty="0">
                <a:solidFill>
                  <a:srgbClr val="000000"/>
                </a:solidFill>
              </a:rPr>
              <a:t>+ operation of hadron spin rotators</a:t>
            </a:r>
          </a:p>
          <a:p>
            <a:r>
              <a:rPr lang="en-US" sz="1100" dirty="0">
                <a:solidFill>
                  <a:srgbClr val="000000"/>
                </a:solidFill>
              </a:rPr>
              <a:t>+ operation of hadron beams with not centered orbits</a:t>
            </a:r>
          </a:p>
          <a:p>
            <a:r>
              <a:rPr lang="en-US" sz="1100" b="1" dirty="0"/>
              <a:t>Run:</a:t>
            </a:r>
          </a:p>
          <a:p>
            <a:r>
              <a:rPr lang="en-US" sz="1100" dirty="0">
                <a:solidFill>
                  <a:srgbClr val="000000"/>
                </a:solidFill>
              </a:rPr>
              <a:t>10 GeV polarized electrons on 100 GeV Au</a:t>
            </a:r>
          </a:p>
          <a:p>
            <a:r>
              <a:rPr lang="en-US" sz="1100" b="1" dirty="0">
                <a:solidFill>
                  <a:srgbClr val="FF40FF"/>
                </a:solidFill>
                <a:sym typeface="Wingdings" pitchFamily="2" charset="2"/>
              </a:rPr>
              <a:t>Physics:</a:t>
            </a:r>
          </a:p>
          <a:p>
            <a:r>
              <a:rPr lang="en-US" sz="1100" dirty="0">
                <a:solidFill>
                  <a:srgbClr val="000000"/>
                </a:solidFill>
              </a:rPr>
              <a:t>Add your preferred science topic</a:t>
            </a:r>
          </a:p>
          <a:p>
            <a:endParaRPr lang="en-US" sz="1100" dirty="0">
              <a:solidFill>
                <a:srgbClr val="000000"/>
              </a:solidFill>
            </a:endParaRPr>
          </a:p>
          <a:p>
            <a:r>
              <a:rPr lang="en-US" sz="1100" b="1" dirty="0"/>
              <a:t>Run:</a:t>
            </a:r>
          </a:p>
          <a:p>
            <a:r>
              <a:rPr lang="en-US" sz="1100" dirty="0">
                <a:solidFill>
                  <a:srgbClr val="000000"/>
                </a:solidFill>
              </a:rPr>
              <a:t>10 GeV electrons on 166 GeV transverse and longitudinal polarized He-3</a:t>
            </a:r>
          </a:p>
          <a:p>
            <a:r>
              <a:rPr lang="en-US" sz="1100" b="1" dirty="0">
                <a:solidFill>
                  <a:srgbClr val="FF40FF"/>
                </a:solidFill>
                <a:sym typeface="Wingdings" pitchFamily="2" charset="2"/>
              </a:rPr>
              <a:t>Physics:</a:t>
            </a:r>
          </a:p>
          <a:p>
            <a:r>
              <a:rPr lang="en-US" sz="1100" dirty="0">
                <a:solidFill>
                  <a:srgbClr val="000000"/>
                </a:solidFill>
              </a:rPr>
              <a:t>Add your preferred science topic</a:t>
            </a:r>
          </a:p>
        </p:txBody>
      </p:sp>
      <p:sp>
        <p:nvSpPr>
          <p:cNvPr id="39" name="Right Brace 38">
            <a:extLst>
              <a:ext uri="{FF2B5EF4-FFF2-40B4-BE49-F238E27FC236}">
                <a16:creationId xmlns:a16="http://schemas.microsoft.com/office/drawing/2014/main" id="{282EB512-938E-9226-533A-747D83893324}"/>
              </a:ext>
            </a:extLst>
          </p:cNvPr>
          <p:cNvSpPr/>
          <p:nvPr/>
        </p:nvSpPr>
        <p:spPr>
          <a:xfrm rot="5400000">
            <a:off x="9225423" y="2905428"/>
            <a:ext cx="276858" cy="5020005"/>
          </a:xfrm>
          <a:prstGeom prst="rightBrace">
            <a:avLst/>
          </a:prstGeom>
          <a:noFill/>
          <a:ln w="38100" cap="flat" cmpd="sng" algn="ctr">
            <a:solidFill>
              <a:srgbClr val="00ACD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6FE59AA1-9851-84AE-D95B-0448F71547A8}"/>
              </a:ext>
            </a:extLst>
          </p:cNvPr>
          <p:cNvSpPr txBox="1"/>
          <p:nvPr/>
        </p:nvSpPr>
        <p:spPr>
          <a:xfrm>
            <a:off x="6768720" y="5662412"/>
            <a:ext cx="5190267" cy="646331"/>
          </a:xfrm>
          <a:prstGeom prst="rect">
            <a:avLst/>
          </a:prstGeom>
          <a:noFill/>
        </p:spPr>
        <p:txBody>
          <a:bodyPr wrap="none" rtlCol="0">
            <a:spAutoFit/>
          </a:bodyPr>
          <a:lstStyle/>
          <a:p>
            <a:pPr algn="ctr"/>
            <a:r>
              <a:rPr lang="en-US" dirty="0">
                <a:solidFill>
                  <a:srgbClr val="000000"/>
                </a:solidFill>
                <a:latin typeface="Arial" panose="020B0604020202020204"/>
              </a:rPr>
              <a:t>Time to install additional ESR RF and HSR PS to</a:t>
            </a:r>
          </a:p>
          <a:p>
            <a:pPr algn="ctr"/>
            <a:r>
              <a:rPr lang="en-US" dirty="0">
                <a:solidFill>
                  <a:srgbClr val="000000"/>
                </a:solidFill>
                <a:latin typeface="Arial" panose="020B0604020202020204"/>
              </a:rPr>
              <a:t>reach design current and max. energies</a:t>
            </a:r>
          </a:p>
        </p:txBody>
      </p:sp>
      <p:sp>
        <p:nvSpPr>
          <p:cNvPr id="45" name="TextBox 44">
            <a:extLst>
              <a:ext uri="{FF2B5EF4-FFF2-40B4-BE49-F238E27FC236}">
                <a16:creationId xmlns:a16="http://schemas.microsoft.com/office/drawing/2014/main" id="{9AAD1AA3-CF15-B747-DB9B-BCFDF17D97E4}"/>
              </a:ext>
            </a:extLst>
          </p:cNvPr>
          <p:cNvSpPr txBox="1"/>
          <p:nvPr/>
        </p:nvSpPr>
        <p:spPr>
          <a:xfrm>
            <a:off x="244286" y="197212"/>
            <a:ext cx="10827360" cy="646331"/>
          </a:xfrm>
          <a:prstGeom prst="rect">
            <a:avLst/>
          </a:prstGeom>
          <a:noFill/>
        </p:spPr>
        <p:txBody>
          <a:bodyPr wrap="square" rtlCol="0">
            <a:spAutoFit/>
          </a:bodyPr>
          <a:lstStyle/>
          <a:p>
            <a:pPr algn="l"/>
            <a:r>
              <a:rPr lang="en-US" sz="3600" b="1" dirty="0">
                <a:solidFill>
                  <a:schemeClr val="accent1"/>
                </a:solidFill>
                <a:latin typeface="Calibri" panose="020F0502020204030204" pitchFamily="34" charset="0"/>
                <a:ea typeface="Calibri" panose="020F0502020204030204" pitchFamily="34" charset="0"/>
                <a:cs typeface="Calibri" panose="020F0502020204030204" pitchFamily="34" charset="0"/>
              </a:rPr>
              <a:t>The EIC Early Science Program</a:t>
            </a:r>
          </a:p>
        </p:txBody>
      </p:sp>
      <p:sp>
        <p:nvSpPr>
          <p:cNvPr id="2" name="Date Placeholder 1">
            <a:extLst>
              <a:ext uri="{FF2B5EF4-FFF2-40B4-BE49-F238E27FC236}">
                <a16:creationId xmlns:a16="http://schemas.microsoft.com/office/drawing/2014/main" id="{FC1CEB9B-DCA5-2F4E-703B-8C81E4FAFB38}"/>
              </a:ext>
            </a:extLst>
          </p:cNvPr>
          <p:cNvSpPr>
            <a:spLocks noGrp="1"/>
          </p:cNvSpPr>
          <p:nvPr>
            <p:ph type="dt" sz="half" idx="10"/>
          </p:nvPr>
        </p:nvSpPr>
        <p:spPr/>
        <p:txBody>
          <a:bodyPr/>
          <a:lstStyle/>
          <a:p>
            <a:r>
              <a:rPr lang="en-US"/>
              <a:t>10/6/2025</a:t>
            </a:r>
            <a:endParaRPr lang="en-US" dirty="0"/>
          </a:p>
        </p:txBody>
      </p:sp>
      <p:sp>
        <p:nvSpPr>
          <p:cNvPr id="4" name="Footer Placeholder 3">
            <a:extLst>
              <a:ext uri="{FF2B5EF4-FFF2-40B4-BE49-F238E27FC236}">
                <a16:creationId xmlns:a16="http://schemas.microsoft.com/office/drawing/2014/main" id="{2D25E830-12DE-C501-F684-57F5AC7F7E5E}"/>
              </a:ext>
            </a:extLst>
          </p:cNvPr>
          <p:cNvSpPr>
            <a:spLocks noGrp="1"/>
          </p:cNvSpPr>
          <p:nvPr>
            <p:ph type="ftr" sz="quarter" idx="11"/>
          </p:nvPr>
        </p:nvSpPr>
        <p:spPr/>
        <p:txBody>
          <a:bodyPr/>
          <a:lstStyle/>
          <a:p>
            <a:r>
              <a:rPr lang="en-US"/>
              <a:t>ePIC Software and Computing Review</a:t>
            </a:r>
            <a:endParaRPr lang="en-US" dirty="0"/>
          </a:p>
        </p:txBody>
      </p:sp>
      <p:sp>
        <p:nvSpPr>
          <p:cNvPr id="5" name="TextBox 4">
            <a:extLst>
              <a:ext uri="{FF2B5EF4-FFF2-40B4-BE49-F238E27FC236}">
                <a16:creationId xmlns:a16="http://schemas.microsoft.com/office/drawing/2014/main" id="{75961F5A-DBE3-EFA4-5437-71E37659BEDB}"/>
              </a:ext>
            </a:extLst>
          </p:cNvPr>
          <p:cNvSpPr txBox="1"/>
          <p:nvPr/>
        </p:nvSpPr>
        <p:spPr>
          <a:xfrm>
            <a:off x="459358" y="5377454"/>
            <a:ext cx="5190267" cy="923330"/>
          </a:xfrm>
          <a:prstGeom prst="rect">
            <a:avLst/>
          </a:prstGeom>
          <a:noFill/>
        </p:spPr>
        <p:txBody>
          <a:bodyPr wrap="square" rtlCol="0">
            <a:spAutoFit/>
          </a:bodyPr>
          <a:lstStyle/>
          <a:p>
            <a:r>
              <a:rPr lang="en-US" b="1" dirty="0"/>
              <a:t>Physics Readiness and Early Science Workshop:</a:t>
            </a:r>
          </a:p>
          <a:p>
            <a:r>
              <a:rPr lang="en-US" dirty="0"/>
              <a:t>Sept. 17 - 18</a:t>
            </a:r>
            <a:r>
              <a:rPr lang="en-US" baseline="30000" dirty="0"/>
              <a:t>th</a:t>
            </a:r>
            <a:r>
              <a:rPr lang="en-US" dirty="0"/>
              <a:t>, 2025</a:t>
            </a:r>
            <a:br>
              <a:rPr lang="en-US" b="1" dirty="0"/>
            </a:br>
            <a:r>
              <a:rPr lang="en-US" dirty="0">
                <a:hlinkClick r:id="rId2"/>
              </a:rPr>
              <a:t>https://indico.bnl.gov/event/29343/</a:t>
            </a:r>
            <a:endParaRPr lang="en-US" dirty="0"/>
          </a:p>
        </p:txBody>
      </p:sp>
    </p:spTree>
    <p:extLst>
      <p:ext uri="{BB962C8B-B14F-4D97-AF65-F5344CB8AC3E}">
        <p14:creationId xmlns:p14="http://schemas.microsoft.com/office/powerpoint/2010/main" val="26754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A3E71-168D-EA64-72E3-4C2B241C304A}"/>
              </a:ext>
            </a:extLst>
          </p:cNvPr>
          <p:cNvSpPr>
            <a:spLocks noGrp="1"/>
          </p:cNvSpPr>
          <p:nvPr>
            <p:ph type="title"/>
          </p:nvPr>
        </p:nvSpPr>
        <p:spPr>
          <a:xfrm>
            <a:off x="838200" y="365125"/>
            <a:ext cx="10515600" cy="1006475"/>
          </a:xfrm>
        </p:spPr>
        <p:txBody>
          <a:bodyPr/>
          <a:lstStyle/>
          <a:p>
            <a:r>
              <a:rPr lang="en-US" b="1" dirty="0">
                <a:solidFill>
                  <a:schemeClr val="accent1"/>
                </a:solidFill>
              </a:rPr>
              <a:t>Engagement from (US) Universities</a:t>
            </a:r>
          </a:p>
        </p:txBody>
      </p:sp>
      <p:sp>
        <p:nvSpPr>
          <p:cNvPr id="3" name="Date Placeholder 2">
            <a:extLst>
              <a:ext uri="{FF2B5EF4-FFF2-40B4-BE49-F238E27FC236}">
                <a16:creationId xmlns:a16="http://schemas.microsoft.com/office/drawing/2014/main" id="{3961DAC5-D9F1-622F-5E0F-1C4B2A8B793A}"/>
              </a:ext>
            </a:extLst>
          </p:cNvPr>
          <p:cNvSpPr>
            <a:spLocks noGrp="1"/>
          </p:cNvSpPr>
          <p:nvPr>
            <p:ph type="dt" sz="half" idx="10"/>
          </p:nvPr>
        </p:nvSpPr>
        <p:spPr/>
        <p:txBody>
          <a:bodyPr/>
          <a:lstStyle/>
          <a:p>
            <a:r>
              <a:rPr lang="en-US"/>
              <a:t>10/6/2025</a:t>
            </a:r>
          </a:p>
        </p:txBody>
      </p:sp>
      <p:sp>
        <p:nvSpPr>
          <p:cNvPr id="4" name="Footer Placeholder 3">
            <a:extLst>
              <a:ext uri="{FF2B5EF4-FFF2-40B4-BE49-F238E27FC236}">
                <a16:creationId xmlns:a16="http://schemas.microsoft.com/office/drawing/2014/main" id="{5F646A7C-0313-5D2C-A502-7FE0A2FCA544}"/>
              </a:ext>
            </a:extLst>
          </p:cNvPr>
          <p:cNvSpPr>
            <a:spLocks noGrp="1"/>
          </p:cNvSpPr>
          <p:nvPr>
            <p:ph type="ftr" sz="quarter" idx="11"/>
          </p:nvPr>
        </p:nvSpPr>
        <p:spPr/>
        <p:txBody>
          <a:bodyPr/>
          <a:lstStyle/>
          <a:p>
            <a:r>
              <a:rPr lang="en-US"/>
              <a:t>ePIC Software and Computing Review</a:t>
            </a:r>
          </a:p>
        </p:txBody>
      </p:sp>
      <p:sp>
        <p:nvSpPr>
          <p:cNvPr id="5" name="Slide Number Placeholder 4">
            <a:extLst>
              <a:ext uri="{FF2B5EF4-FFF2-40B4-BE49-F238E27FC236}">
                <a16:creationId xmlns:a16="http://schemas.microsoft.com/office/drawing/2014/main" id="{A7E89314-FE39-43E4-9285-49ADD905C005}"/>
              </a:ext>
            </a:extLst>
          </p:cNvPr>
          <p:cNvSpPr>
            <a:spLocks noGrp="1"/>
          </p:cNvSpPr>
          <p:nvPr>
            <p:ph type="sldNum" sz="quarter" idx="12"/>
          </p:nvPr>
        </p:nvSpPr>
        <p:spPr/>
        <p:txBody>
          <a:bodyPr/>
          <a:lstStyle/>
          <a:p>
            <a:fld id="{00A14187-AF44-4271-AA62-1C5C376B8E74}" type="slidenum">
              <a:rPr lang="en-US" smtClean="0"/>
              <a:t>18</a:t>
            </a:fld>
            <a:endParaRPr lang="en-US"/>
          </a:p>
        </p:txBody>
      </p:sp>
      <p:sp>
        <p:nvSpPr>
          <p:cNvPr id="6" name="TextBox 5">
            <a:extLst>
              <a:ext uri="{FF2B5EF4-FFF2-40B4-BE49-F238E27FC236}">
                <a16:creationId xmlns:a16="http://schemas.microsoft.com/office/drawing/2014/main" id="{D8141027-0E51-F979-E515-A97F9407E7A5}"/>
              </a:ext>
            </a:extLst>
          </p:cNvPr>
          <p:cNvSpPr txBox="1"/>
          <p:nvPr/>
        </p:nvSpPr>
        <p:spPr>
          <a:xfrm>
            <a:off x="838200" y="2745468"/>
            <a:ext cx="10163629" cy="1569660"/>
          </a:xfrm>
          <a:prstGeom prst="rect">
            <a:avLst/>
          </a:prstGeom>
          <a:noFill/>
          <a:ln>
            <a:solidFill>
              <a:schemeClr val="tx1"/>
            </a:solidFill>
          </a:ln>
        </p:spPr>
        <p:txBody>
          <a:bodyPr wrap="square" rtlCol="0">
            <a:spAutoFit/>
          </a:bodyPr>
          <a:lstStyle/>
          <a:p>
            <a:r>
              <a:rPr lang="en-US" sz="3200" b="1" dirty="0"/>
              <a:t>Recommendation: </a:t>
            </a:r>
            <a:r>
              <a:rPr lang="en-US" sz="3200" dirty="0"/>
              <a:t>Investigate how the US universities can contribute to the S&amp;C needs of the experiment, and present a plan at the next ECSAC review.</a:t>
            </a:r>
          </a:p>
        </p:txBody>
      </p:sp>
      <p:sp>
        <p:nvSpPr>
          <p:cNvPr id="7" name="TextBox 6">
            <a:extLst>
              <a:ext uri="{FF2B5EF4-FFF2-40B4-BE49-F238E27FC236}">
                <a16:creationId xmlns:a16="http://schemas.microsoft.com/office/drawing/2014/main" id="{12514534-D8D2-A13D-548D-BCE2828CADEA}"/>
              </a:ext>
            </a:extLst>
          </p:cNvPr>
          <p:cNvSpPr txBox="1"/>
          <p:nvPr/>
        </p:nvSpPr>
        <p:spPr>
          <a:xfrm>
            <a:off x="449943" y="1873868"/>
            <a:ext cx="4833257" cy="369332"/>
          </a:xfrm>
          <a:prstGeom prst="rect">
            <a:avLst/>
          </a:prstGeom>
          <a:noFill/>
        </p:spPr>
        <p:txBody>
          <a:bodyPr wrap="square" rtlCol="0">
            <a:spAutoFit/>
          </a:bodyPr>
          <a:lstStyle/>
          <a:p>
            <a:r>
              <a:rPr lang="en-US" dirty="0"/>
              <a:t>From the Sept. 2024 ECSAC Review: </a:t>
            </a:r>
          </a:p>
        </p:txBody>
      </p:sp>
      <p:sp>
        <p:nvSpPr>
          <p:cNvPr id="8" name="TextBox 7">
            <a:extLst>
              <a:ext uri="{FF2B5EF4-FFF2-40B4-BE49-F238E27FC236}">
                <a16:creationId xmlns:a16="http://schemas.microsoft.com/office/drawing/2014/main" id="{F234CD42-225D-3F6C-17B1-8658DCDE96B4}"/>
              </a:ext>
            </a:extLst>
          </p:cNvPr>
          <p:cNvSpPr txBox="1"/>
          <p:nvPr/>
        </p:nvSpPr>
        <p:spPr>
          <a:xfrm>
            <a:off x="478972" y="5227331"/>
            <a:ext cx="11266715" cy="461665"/>
          </a:xfrm>
          <a:prstGeom prst="rect">
            <a:avLst/>
          </a:prstGeom>
          <a:noFill/>
        </p:spPr>
        <p:txBody>
          <a:bodyPr wrap="square" rtlCol="0">
            <a:spAutoFit/>
          </a:bodyPr>
          <a:lstStyle/>
          <a:p>
            <a:r>
              <a:rPr lang="en-US" sz="2400" dirty="0"/>
              <a:t>Collaboration leadership is dedicated to increasing engagement across the collaboration. </a:t>
            </a:r>
          </a:p>
        </p:txBody>
      </p:sp>
    </p:spTree>
    <p:extLst>
      <p:ext uri="{BB962C8B-B14F-4D97-AF65-F5344CB8AC3E}">
        <p14:creationId xmlns:p14="http://schemas.microsoft.com/office/powerpoint/2010/main" val="1257018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C8A47-0B71-6F76-3875-C04B9B493321}"/>
              </a:ext>
            </a:extLst>
          </p:cNvPr>
          <p:cNvSpPr>
            <a:spLocks noGrp="1"/>
          </p:cNvSpPr>
          <p:nvPr>
            <p:ph type="title"/>
          </p:nvPr>
        </p:nvSpPr>
        <p:spPr>
          <a:xfrm>
            <a:off x="838200" y="176641"/>
            <a:ext cx="10515600" cy="1000831"/>
          </a:xfrm>
        </p:spPr>
        <p:txBody>
          <a:bodyPr/>
          <a:lstStyle/>
          <a:p>
            <a:r>
              <a:rPr lang="en-US" b="1" dirty="0" err="1">
                <a:solidFill>
                  <a:schemeClr val="accent1"/>
                </a:solidFill>
              </a:rPr>
              <a:t>ePIC</a:t>
            </a:r>
            <a:r>
              <a:rPr lang="en-US" b="1" dirty="0">
                <a:solidFill>
                  <a:schemeClr val="accent1"/>
                </a:solidFill>
              </a:rPr>
              <a:t> Statements of Service 2025</a:t>
            </a:r>
          </a:p>
        </p:txBody>
      </p:sp>
      <p:sp>
        <p:nvSpPr>
          <p:cNvPr id="6" name="TextBox 5">
            <a:extLst>
              <a:ext uri="{FF2B5EF4-FFF2-40B4-BE49-F238E27FC236}">
                <a16:creationId xmlns:a16="http://schemas.microsoft.com/office/drawing/2014/main" id="{78BEFDEC-32CB-ACF2-2C04-D6183E25CE5D}"/>
              </a:ext>
            </a:extLst>
          </p:cNvPr>
          <p:cNvSpPr txBox="1"/>
          <p:nvPr/>
        </p:nvSpPr>
        <p:spPr>
          <a:xfrm>
            <a:off x="950876" y="1437130"/>
            <a:ext cx="10044289" cy="2031325"/>
          </a:xfrm>
          <a:prstGeom prst="rect">
            <a:avLst/>
          </a:prstGeom>
          <a:noFill/>
          <a:ln>
            <a:solidFill>
              <a:schemeClr val="tx1"/>
            </a:solidFill>
          </a:ln>
        </p:spPr>
        <p:txBody>
          <a:bodyPr wrap="square" rtlCol="0">
            <a:spAutoFit/>
          </a:bodyPr>
          <a:lstStyle/>
          <a:p>
            <a:pPr algn="l"/>
            <a:r>
              <a:rPr lang="en-US" sz="1800" b="0" i="0" u="none" strike="noStrike" baseline="0" dirty="0">
                <a:latin typeface="ArialMT"/>
              </a:rPr>
              <a:t>Continued authorship in the </a:t>
            </a:r>
            <a:r>
              <a:rPr lang="en-US" sz="1800" b="0" i="0" u="none" strike="noStrike" baseline="0" dirty="0" err="1">
                <a:latin typeface="ArialMT"/>
              </a:rPr>
              <a:t>ePIC</a:t>
            </a:r>
            <a:r>
              <a:rPr lang="en-US" sz="1800" b="0" i="0" u="none" strike="noStrike" baseline="0" dirty="0">
                <a:latin typeface="ArialMT"/>
              </a:rPr>
              <a:t> Collaboration requires membership in a signing institution and</a:t>
            </a:r>
          </a:p>
          <a:p>
            <a:pPr algn="l"/>
            <a:r>
              <a:rPr lang="en-US" sz="1800" b="0" i="0" u="none" strike="noStrike" baseline="0" dirty="0">
                <a:latin typeface="ArialMT"/>
              </a:rPr>
              <a:t>inclusion in an annual institutional “statement of service”.</a:t>
            </a:r>
          </a:p>
          <a:p>
            <a:pPr algn="l"/>
            <a:endParaRPr lang="en-US" sz="1800" b="0" i="0" u="none" strike="noStrike" baseline="0" dirty="0">
              <a:latin typeface="ArialMT"/>
            </a:endParaRPr>
          </a:p>
          <a:p>
            <a:pPr algn="l"/>
            <a:r>
              <a:rPr lang="en-US" sz="1800" b="0" i="0" u="none" strike="noStrike" baseline="0" dirty="0">
                <a:latin typeface="ArialMT"/>
              </a:rPr>
              <a:t>The annual statement of service is intended to reflect institutional commitments for the coming</a:t>
            </a:r>
          </a:p>
          <a:p>
            <a:pPr algn="l"/>
            <a:r>
              <a:rPr lang="en-US" sz="1800" b="0" i="0" u="none" strike="noStrike" baseline="0" dirty="0">
                <a:latin typeface="ArialMT"/>
              </a:rPr>
              <a:t>year, and document contributions to </a:t>
            </a:r>
            <a:r>
              <a:rPr lang="en-US" sz="1800" b="0" i="0" u="none" strike="noStrike" baseline="0" dirty="0" err="1">
                <a:latin typeface="ArialMT"/>
              </a:rPr>
              <a:t>ePIC</a:t>
            </a:r>
            <a:r>
              <a:rPr lang="en-US" sz="1800" b="0" i="0" u="none" strike="noStrike" baseline="0" dirty="0">
                <a:latin typeface="ArialMT"/>
              </a:rPr>
              <a:t> carried out during the previous year. It is expected</a:t>
            </a:r>
          </a:p>
          <a:p>
            <a:pPr algn="l"/>
            <a:r>
              <a:rPr lang="en-US" sz="1800" b="0" i="0" u="none" strike="noStrike" baseline="0" dirty="0">
                <a:latin typeface="ArialMT"/>
              </a:rPr>
              <a:t>that the majority of institutions will maintain signing status, once obtained, while they are active</a:t>
            </a:r>
          </a:p>
          <a:p>
            <a:pPr algn="l"/>
            <a:r>
              <a:rPr lang="en-US" sz="1800" b="0" i="0" u="none" strike="noStrike" baseline="0" dirty="0">
                <a:latin typeface="ArialMT"/>
              </a:rPr>
              <a:t>members of </a:t>
            </a:r>
            <a:r>
              <a:rPr lang="en-US" sz="1800" b="0" i="0" u="none" strike="noStrike" baseline="0" dirty="0" err="1">
                <a:latin typeface="ArialMT"/>
              </a:rPr>
              <a:t>ePIC</a:t>
            </a:r>
            <a:r>
              <a:rPr lang="en-US" sz="1800" b="0" i="0" u="none" strike="noStrike" baseline="0" dirty="0">
                <a:latin typeface="ArialMT"/>
              </a:rPr>
              <a:t>.</a:t>
            </a:r>
            <a:endParaRPr lang="en-US" dirty="0"/>
          </a:p>
        </p:txBody>
      </p:sp>
      <p:sp>
        <p:nvSpPr>
          <p:cNvPr id="7" name="TextBox 6">
            <a:extLst>
              <a:ext uri="{FF2B5EF4-FFF2-40B4-BE49-F238E27FC236}">
                <a16:creationId xmlns:a16="http://schemas.microsoft.com/office/drawing/2014/main" id="{2AF35DC5-2A85-2198-26B4-277A4AE923FD}"/>
              </a:ext>
            </a:extLst>
          </p:cNvPr>
          <p:cNvSpPr txBox="1"/>
          <p:nvPr/>
        </p:nvSpPr>
        <p:spPr>
          <a:xfrm>
            <a:off x="263829" y="1060470"/>
            <a:ext cx="3416833" cy="369332"/>
          </a:xfrm>
          <a:prstGeom prst="rect">
            <a:avLst/>
          </a:prstGeom>
          <a:noFill/>
        </p:spPr>
        <p:txBody>
          <a:bodyPr wrap="none" rtlCol="0">
            <a:spAutoFit/>
          </a:bodyPr>
          <a:lstStyle/>
          <a:p>
            <a:r>
              <a:rPr lang="en-US" dirty="0"/>
              <a:t>From the </a:t>
            </a:r>
            <a:r>
              <a:rPr lang="en-US" dirty="0" err="1"/>
              <a:t>ePIC</a:t>
            </a:r>
            <a:r>
              <a:rPr lang="en-US" dirty="0"/>
              <a:t> Membership Policy:</a:t>
            </a:r>
          </a:p>
        </p:txBody>
      </p:sp>
      <p:sp>
        <p:nvSpPr>
          <p:cNvPr id="9" name="Content Placeholder 4">
            <a:extLst>
              <a:ext uri="{FF2B5EF4-FFF2-40B4-BE49-F238E27FC236}">
                <a16:creationId xmlns:a16="http://schemas.microsoft.com/office/drawing/2014/main" id="{8A2A8BD0-2B55-37E5-1969-BD84C091842E}"/>
              </a:ext>
            </a:extLst>
          </p:cNvPr>
          <p:cNvSpPr txBox="1">
            <a:spLocks/>
          </p:cNvSpPr>
          <p:nvPr/>
        </p:nvSpPr>
        <p:spPr>
          <a:xfrm>
            <a:off x="838200" y="3845169"/>
            <a:ext cx="6478699" cy="23317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Completed in early 2025</a:t>
            </a:r>
          </a:p>
          <a:p>
            <a:r>
              <a:rPr lang="en-US" dirty="0"/>
              <a:t>67% of collaborators intend to qualify for authorship in 2025 (0.15 FTE average)</a:t>
            </a:r>
          </a:p>
          <a:p>
            <a:pPr lvl="1"/>
            <a:r>
              <a:rPr lang="en-US" dirty="0"/>
              <a:t>176 FTE on detector, </a:t>
            </a:r>
            <a:br>
              <a:rPr lang="en-US" dirty="0"/>
            </a:br>
            <a:r>
              <a:rPr lang="en-US" dirty="0"/>
              <a:t>23 FTE on Physics Analysis</a:t>
            </a:r>
            <a:br>
              <a:rPr lang="en-US" dirty="0"/>
            </a:br>
            <a:r>
              <a:rPr lang="en-US" dirty="0">
                <a:solidFill>
                  <a:srgbClr val="FF0000"/>
                </a:solidFill>
              </a:rPr>
              <a:t>12 FTE on Software and Computing</a:t>
            </a:r>
          </a:p>
        </p:txBody>
      </p:sp>
      <p:pic>
        <p:nvPicPr>
          <p:cNvPr id="13" name="Picture 12">
            <a:extLst>
              <a:ext uri="{FF2B5EF4-FFF2-40B4-BE49-F238E27FC236}">
                <a16:creationId xmlns:a16="http://schemas.microsoft.com/office/drawing/2014/main" id="{ADDD8F8A-E907-9CD0-6904-CEAE2EDAF044}"/>
              </a:ext>
            </a:extLst>
          </p:cNvPr>
          <p:cNvPicPr>
            <a:picLocks noChangeAspect="1"/>
          </p:cNvPicPr>
          <p:nvPr/>
        </p:nvPicPr>
        <p:blipFill>
          <a:blip r:embed="rId2"/>
          <a:stretch>
            <a:fillRect/>
          </a:stretch>
        </p:blipFill>
        <p:spPr>
          <a:xfrm>
            <a:off x="7410685" y="3604980"/>
            <a:ext cx="3688898" cy="3253020"/>
          </a:xfrm>
          <a:prstGeom prst="rect">
            <a:avLst/>
          </a:prstGeom>
        </p:spPr>
      </p:pic>
      <p:sp>
        <p:nvSpPr>
          <p:cNvPr id="3" name="Date Placeholder 2">
            <a:extLst>
              <a:ext uri="{FF2B5EF4-FFF2-40B4-BE49-F238E27FC236}">
                <a16:creationId xmlns:a16="http://schemas.microsoft.com/office/drawing/2014/main" id="{65526DBF-6FC8-F91E-5333-CE25EDC66AEE}"/>
              </a:ext>
            </a:extLst>
          </p:cNvPr>
          <p:cNvSpPr>
            <a:spLocks noGrp="1"/>
          </p:cNvSpPr>
          <p:nvPr>
            <p:ph type="dt" sz="half" idx="10"/>
          </p:nvPr>
        </p:nvSpPr>
        <p:spPr/>
        <p:txBody>
          <a:bodyPr/>
          <a:lstStyle/>
          <a:p>
            <a:r>
              <a:rPr lang="en-US"/>
              <a:t>10/6/2025</a:t>
            </a:r>
          </a:p>
        </p:txBody>
      </p:sp>
      <p:sp>
        <p:nvSpPr>
          <p:cNvPr id="4" name="Footer Placeholder 3">
            <a:extLst>
              <a:ext uri="{FF2B5EF4-FFF2-40B4-BE49-F238E27FC236}">
                <a16:creationId xmlns:a16="http://schemas.microsoft.com/office/drawing/2014/main" id="{BBF5ECAD-3F08-A59B-072B-DA159D26E0F6}"/>
              </a:ext>
            </a:extLst>
          </p:cNvPr>
          <p:cNvSpPr>
            <a:spLocks noGrp="1"/>
          </p:cNvSpPr>
          <p:nvPr>
            <p:ph type="ftr" sz="quarter" idx="11"/>
          </p:nvPr>
        </p:nvSpPr>
        <p:spPr/>
        <p:txBody>
          <a:bodyPr/>
          <a:lstStyle/>
          <a:p>
            <a:r>
              <a:rPr lang="en-US"/>
              <a:t>ePIC Software and Computing Review</a:t>
            </a:r>
          </a:p>
        </p:txBody>
      </p:sp>
      <p:sp>
        <p:nvSpPr>
          <p:cNvPr id="5" name="Slide Number Placeholder 4">
            <a:extLst>
              <a:ext uri="{FF2B5EF4-FFF2-40B4-BE49-F238E27FC236}">
                <a16:creationId xmlns:a16="http://schemas.microsoft.com/office/drawing/2014/main" id="{D7462FA1-4FAA-BCD0-A1EE-A237D026BEB0}"/>
              </a:ext>
            </a:extLst>
          </p:cNvPr>
          <p:cNvSpPr>
            <a:spLocks noGrp="1"/>
          </p:cNvSpPr>
          <p:nvPr>
            <p:ph type="sldNum" sz="quarter" idx="12"/>
          </p:nvPr>
        </p:nvSpPr>
        <p:spPr/>
        <p:txBody>
          <a:bodyPr/>
          <a:lstStyle/>
          <a:p>
            <a:fld id="{00A14187-AF44-4271-AA62-1C5C376B8E74}" type="slidenum">
              <a:rPr lang="en-US" smtClean="0"/>
              <a:t>19</a:t>
            </a:fld>
            <a:endParaRPr lang="en-US"/>
          </a:p>
        </p:txBody>
      </p:sp>
    </p:spTree>
    <p:extLst>
      <p:ext uri="{BB962C8B-B14F-4D97-AF65-F5344CB8AC3E}">
        <p14:creationId xmlns:p14="http://schemas.microsoft.com/office/powerpoint/2010/main" val="1524582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A36CB-BD4C-60DC-47AE-4BBE41A5685B}"/>
              </a:ext>
            </a:extLst>
          </p:cNvPr>
          <p:cNvSpPr>
            <a:spLocks noGrp="1"/>
          </p:cNvSpPr>
          <p:nvPr>
            <p:ph type="title"/>
          </p:nvPr>
        </p:nvSpPr>
        <p:spPr>
          <a:xfrm>
            <a:off x="221512" y="365126"/>
            <a:ext cx="10515600" cy="838524"/>
          </a:xfrm>
        </p:spPr>
        <p:txBody>
          <a:bodyPr/>
          <a:lstStyle/>
          <a:p>
            <a:r>
              <a:rPr lang="en-US" b="1" dirty="0">
                <a:solidFill>
                  <a:schemeClr val="accent1"/>
                </a:solidFill>
              </a:rPr>
              <a:t>Status of the EIC Project</a:t>
            </a:r>
          </a:p>
        </p:txBody>
      </p:sp>
      <p:sp>
        <p:nvSpPr>
          <p:cNvPr id="4" name="Date Placeholder 3">
            <a:extLst>
              <a:ext uri="{FF2B5EF4-FFF2-40B4-BE49-F238E27FC236}">
                <a16:creationId xmlns:a16="http://schemas.microsoft.com/office/drawing/2014/main" id="{73DEDD0B-BFE1-1452-F101-FCD7C5377CAE}"/>
              </a:ext>
            </a:extLst>
          </p:cNvPr>
          <p:cNvSpPr>
            <a:spLocks noGrp="1"/>
          </p:cNvSpPr>
          <p:nvPr>
            <p:ph type="dt" sz="half" idx="10"/>
          </p:nvPr>
        </p:nvSpPr>
        <p:spPr/>
        <p:txBody>
          <a:bodyPr/>
          <a:lstStyle/>
          <a:p>
            <a:r>
              <a:rPr lang="en-US"/>
              <a:t>10/6/2025</a:t>
            </a:r>
            <a:endParaRPr lang="en-US" dirty="0"/>
          </a:p>
        </p:txBody>
      </p:sp>
      <p:sp>
        <p:nvSpPr>
          <p:cNvPr id="5" name="Footer Placeholder 4">
            <a:extLst>
              <a:ext uri="{FF2B5EF4-FFF2-40B4-BE49-F238E27FC236}">
                <a16:creationId xmlns:a16="http://schemas.microsoft.com/office/drawing/2014/main" id="{19CA652F-5886-2E36-992D-7741C531169A}"/>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7D3388EA-0999-777C-2FC9-E6288498904C}"/>
              </a:ext>
            </a:extLst>
          </p:cNvPr>
          <p:cNvSpPr>
            <a:spLocks noGrp="1"/>
          </p:cNvSpPr>
          <p:nvPr>
            <p:ph type="sldNum" sz="quarter" idx="12"/>
          </p:nvPr>
        </p:nvSpPr>
        <p:spPr/>
        <p:txBody>
          <a:bodyPr/>
          <a:lstStyle/>
          <a:p>
            <a:fld id="{00A14187-AF44-4271-AA62-1C5C376B8E74}" type="slidenum">
              <a:rPr lang="en-US" smtClean="0"/>
              <a:t>2</a:t>
            </a:fld>
            <a:endParaRPr lang="en-US"/>
          </a:p>
        </p:txBody>
      </p:sp>
      <p:pic>
        <p:nvPicPr>
          <p:cNvPr id="7" name="Picture 6" descr="Diagram&#10;&#10;Description automatically generated">
            <a:extLst>
              <a:ext uri="{FF2B5EF4-FFF2-40B4-BE49-F238E27FC236}">
                <a16:creationId xmlns:a16="http://schemas.microsoft.com/office/drawing/2014/main" id="{C308EDCA-F4FA-B362-2BE3-07989049F9C7}"/>
              </a:ext>
            </a:extLst>
          </p:cNvPr>
          <p:cNvPicPr>
            <a:picLocks noChangeAspect="1"/>
          </p:cNvPicPr>
          <p:nvPr/>
        </p:nvPicPr>
        <p:blipFill>
          <a:blip r:embed="rId2"/>
          <a:stretch>
            <a:fillRect/>
          </a:stretch>
        </p:blipFill>
        <p:spPr>
          <a:xfrm>
            <a:off x="5874488" y="365126"/>
            <a:ext cx="6096000" cy="5963293"/>
          </a:xfrm>
          <a:prstGeom prst="rect">
            <a:avLst/>
          </a:prstGeom>
        </p:spPr>
      </p:pic>
      <p:sp>
        <p:nvSpPr>
          <p:cNvPr id="8" name="Content Placeholder 2">
            <a:extLst>
              <a:ext uri="{FF2B5EF4-FFF2-40B4-BE49-F238E27FC236}">
                <a16:creationId xmlns:a16="http://schemas.microsoft.com/office/drawing/2014/main" id="{37D2DDD1-F804-960E-2469-ADE6AF9D533D}"/>
              </a:ext>
            </a:extLst>
          </p:cNvPr>
          <p:cNvSpPr txBox="1">
            <a:spLocks/>
          </p:cNvSpPr>
          <p:nvPr/>
        </p:nvSpPr>
        <p:spPr>
          <a:xfrm>
            <a:off x="399998" y="1203650"/>
            <a:ext cx="5076945" cy="5193889"/>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hangingPunct="1"/>
            <a:r>
              <a:rPr lang="en-US" dirty="0"/>
              <a:t>Joint responsibility of </a:t>
            </a:r>
            <a:br>
              <a:rPr lang="en-US" dirty="0"/>
            </a:br>
            <a:r>
              <a:rPr lang="en-US" dirty="0"/>
              <a:t>BNL and Jefferson Lab</a:t>
            </a:r>
          </a:p>
          <a:p>
            <a:pPr hangingPunct="1"/>
            <a:r>
              <a:rPr lang="en-US" dirty="0"/>
              <a:t>~$3B investment </a:t>
            </a:r>
          </a:p>
          <a:p>
            <a:pPr lvl="1"/>
            <a:r>
              <a:rPr lang="en-US" sz="2000" dirty="0"/>
              <a:t>CD-0 (2019), CD-1 (2021)</a:t>
            </a:r>
          </a:p>
          <a:p>
            <a:pPr lvl="1"/>
            <a:r>
              <a:rPr lang="en-US" sz="2000" dirty="0"/>
              <a:t>CD-3A (2024)</a:t>
            </a:r>
          </a:p>
          <a:p>
            <a:pPr lvl="1"/>
            <a:r>
              <a:rPr lang="en-US" sz="2000" dirty="0"/>
              <a:t>CD-3B (2025) (expected)</a:t>
            </a:r>
          </a:p>
          <a:p>
            <a:pPr hangingPunct="1"/>
            <a:r>
              <a:rPr lang="en-US" dirty="0"/>
              <a:t>Explore the structure of matter via QCD:</a:t>
            </a:r>
          </a:p>
          <a:p>
            <a:pPr marL="918948" lvl="1" indent="-461855" defTabSz="914186">
              <a:lnSpc>
                <a:spcPct val="90000"/>
              </a:lnSpc>
              <a:spcBef>
                <a:spcPts val="500"/>
              </a:spcBef>
              <a:buFont typeface="PingFangSC-Regular" charset="-122"/>
              <a:buChar char="－"/>
              <a:defRPr/>
            </a:pPr>
            <a:r>
              <a:rPr lang="en-US" sz="1800" dirty="0">
                <a:solidFill>
                  <a:srgbClr val="000000"/>
                </a:solidFill>
                <a:latin typeface="Arial" charset="0"/>
                <a:cs typeface="Arial" panose="020B0604020202020204" pitchFamily="34" charset="0"/>
              </a:rPr>
              <a:t>Origin of Nucleon Mass &amp; Spin</a:t>
            </a:r>
          </a:p>
          <a:p>
            <a:pPr marL="918948" lvl="1" indent="-461855" defTabSz="914186">
              <a:lnSpc>
                <a:spcPct val="90000"/>
              </a:lnSpc>
              <a:spcBef>
                <a:spcPts val="500"/>
              </a:spcBef>
              <a:buFont typeface="PingFangSC-Regular" charset="-122"/>
              <a:buChar char="－"/>
              <a:defRPr/>
            </a:pPr>
            <a:r>
              <a:rPr lang="en-US" sz="1800" dirty="0">
                <a:solidFill>
                  <a:srgbClr val="000000"/>
                </a:solidFill>
                <a:latin typeface="Arial" charset="0"/>
                <a:cs typeface="Arial" panose="020B0604020202020204" pitchFamily="34" charset="0"/>
              </a:rPr>
              <a:t>Confinement</a:t>
            </a:r>
          </a:p>
          <a:p>
            <a:pPr marL="918948" lvl="1" indent="-461855" defTabSz="914186">
              <a:lnSpc>
                <a:spcPct val="90000"/>
              </a:lnSpc>
              <a:spcBef>
                <a:spcPts val="500"/>
              </a:spcBef>
              <a:buFont typeface="PingFangSC-Regular" charset="-122"/>
              <a:buChar char="－"/>
              <a:defRPr/>
            </a:pPr>
            <a:r>
              <a:rPr lang="en-US" sz="1800" dirty="0">
                <a:solidFill>
                  <a:srgbClr val="000000"/>
                </a:solidFill>
                <a:latin typeface="Arial" charset="0"/>
                <a:cs typeface="Arial" panose="020B0604020202020204" pitchFamily="34" charset="0"/>
              </a:rPr>
              <a:t>Nucleon / Nuclear </a:t>
            </a:r>
            <a:r>
              <a:rPr lang="en-US" sz="1800" dirty="0" err="1">
                <a:solidFill>
                  <a:srgbClr val="000000"/>
                </a:solidFill>
                <a:latin typeface="Arial" charset="0"/>
                <a:cs typeface="Arial" panose="020B0604020202020204" pitchFamily="34" charset="0"/>
              </a:rPr>
              <a:t>Femtography</a:t>
            </a:r>
            <a:endParaRPr lang="en-US" sz="1800" dirty="0">
              <a:solidFill>
                <a:srgbClr val="000000"/>
              </a:solidFill>
              <a:latin typeface="Arial" charset="0"/>
              <a:cs typeface="Arial" panose="020B0604020202020204" pitchFamily="34" charset="0"/>
            </a:endParaRPr>
          </a:p>
          <a:p>
            <a:pPr marL="918948" lvl="1" indent="-461855" defTabSz="914186">
              <a:lnSpc>
                <a:spcPct val="90000"/>
              </a:lnSpc>
              <a:spcBef>
                <a:spcPts val="500"/>
              </a:spcBef>
              <a:buFont typeface="PingFangSC-Regular" charset="-122"/>
              <a:buChar char="－"/>
              <a:defRPr/>
            </a:pPr>
            <a:r>
              <a:rPr lang="en-US" sz="1800" dirty="0">
                <a:solidFill>
                  <a:srgbClr val="000000"/>
                </a:solidFill>
                <a:latin typeface="Arial" charset="0"/>
                <a:cs typeface="Arial" panose="020B0604020202020204" pitchFamily="34" charset="0"/>
              </a:rPr>
              <a:t>Dense Gluon States</a:t>
            </a:r>
          </a:p>
          <a:p>
            <a:pPr marL="918948" lvl="1" indent="-461855" defTabSz="914186">
              <a:lnSpc>
                <a:spcPct val="90000"/>
              </a:lnSpc>
              <a:spcBef>
                <a:spcPts val="500"/>
              </a:spcBef>
              <a:buFont typeface="PingFangSC-Regular" charset="-122"/>
              <a:buChar char="－"/>
              <a:defRPr/>
            </a:pPr>
            <a:r>
              <a:rPr lang="en-US" sz="1800" dirty="0">
                <a:solidFill>
                  <a:srgbClr val="000000"/>
                </a:solidFill>
                <a:latin typeface="Arial" charset="0"/>
                <a:cs typeface="Arial" panose="020B0604020202020204" pitchFamily="34" charset="0"/>
              </a:rPr>
              <a:t>BSM</a:t>
            </a:r>
            <a:endParaRPr lang="en-US" sz="4400" dirty="0"/>
          </a:p>
        </p:txBody>
      </p:sp>
      <p:pic>
        <p:nvPicPr>
          <p:cNvPr id="9" name="Picture 8">
            <a:extLst>
              <a:ext uri="{FF2B5EF4-FFF2-40B4-BE49-F238E27FC236}">
                <a16:creationId xmlns:a16="http://schemas.microsoft.com/office/drawing/2014/main" id="{097C360A-90B7-BE3E-7A07-2E85131AD356}"/>
              </a:ext>
            </a:extLst>
          </p:cNvPr>
          <p:cNvPicPr>
            <a:picLocks noChangeAspect="1"/>
          </p:cNvPicPr>
          <p:nvPr/>
        </p:nvPicPr>
        <p:blipFill>
          <a:blip r:embed="rId3"/>
          <a:stretch>
            <a:fillRect/>
          </a:stretch>
        </p:blipFill>
        <p:spPr>
          <a:xfrm>
            <a:off x="4687543" y="4733091"/>
            <a:ext cx="1165391" cy="1169076"/>
          </a:xfrm>
          <a:prstGeom prst="rect">
            <a:avLst/>
          </a:prstGeom>
          <a:ln>
            <a:noFill/>
          </a:ln>
          <a:effectLst>
            <a:softEdge rad="112500"/>
          </a:effectLst>
        </p:spPr>
      </p:pic>
      <p:pic>
        <p:nvPicPr>
          <p:cNvPr id="10" name="Picture 9">
            <a:extLst>
              <a:ext uri="{FF2B5EF4-FFF2-40B4-BE49-F238E27FC236}">
                <a16:creationId xmlns:a16="http://schemas.microsoft.com/office/drawing/2014/main" id="{AFEEEEC3-A234-EA33-C781-CD51867F0D54}"/>
              </a:ext>
            </a:extLst>
          </p:cNvPr>
          <p:cNvPicPr>
            <a:picLocks/>
          </p:cNvPicPr>
          <p:nvPr/>
        </p:nvPicPr>
        <p:blipFill rotWithShape="1">
          <a:blip r:embed="rId4"/>
          <a:srcRect t="4402" b="5563"/>
          <a:stretch/>
        </p:blipFill>
        <p:spPr>
          <a:xfrm>
            <a:off x="5132328" y="5076694"/>
            <a:ext cx="963672" cy="1155311"/>
          </a:xfrm>
          <a:prstGeom prst="rect">
            <a:avLst/>
          </a:prstGeom>
          <a:ln>
            <a:noFill/>
          </a:ln>
          <a:effectLst>
            <a:softEdge rad="112500"/>
          </a:effectLst>
        </p:spPr>
      </p:pic>
      <p:pic>
        <p:nvPicPr>
          <p:cNvPr id="11" name="Picture 10">
            <a:extLst>
              <a:ext uri="{FF2B5EF4-FFF2-40B4-BE49-F238E27FC236}">
                <a16:creationId xmlns:a16="http://schemas.microsoft.com/office/drawing/2014/main" id="{3A9297BF-5676-3327-0F6A-8011400A7E8E}"/>
              </a:ext>
            </a:extLst>
          </p:cNvPr>
          <p:cNvPicPr>
            <a:picLocks/>
          </p:cNvPicPr>
          <p:nvPr/>
        </p:nvPicPr>
        <p:blipFill rotWithShape="1">
          <a:blip r:embed="rId5"/>
          <a:srcRect b="18716"/>
          <a:stretch/>
        </p:blipFill>
        <p:spPr>
          <a:xfrm>
            <a:off x="5690772" y="5351803"/>
            <a:ext cx="947983" cy="1194819"/>
          </a:xfrm>
          <a:prstGeom prst="rect">
            <a:avLst/>
          </a:prstGeom>
          <a:ln>
            <a:noFill/>
          </a:ln>
          <a:effectLst>
            <a:softEdge rad="112500"/>
          </a:effectLst>
        </p:spPr>
      </p:pic>
    </p:spTree>
    <p:extLst>
      <p:ext uri="{BB962C8B-B14F-4D97-AF65-F5344CB8AC3E}">
        <p14:creationId xmlns:p14="http://schemas.microsoft.com/office/powerpoint/2010/main" val="2528059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AD07-C328-7312-EC48-6181E5456792}"/>
              </a:ext>
            </a:extLst>
          </p:cNvPr>
          <p:cNvSpPr>
            <a:spLocks noGrp="1"/>
          </p:cNvSpPr>
          <p:nvPr>
            <p:ph type="title"/>
          </p:nvPr>
        </p:nvSpPr>
        <p:spPr>
          <a:xfrm>
            <a:off x="838200" y="0"/>
            <a:ext cx="10515600" cy="1325563"/>
          </a:xfrm>
        </p:spPr>
        <p:txBody>
          <a:bodyPr/>
          <a:lstStyle/>
          <a:p>
            <a:r>
              <a:rPr lang="en-US" b="1" dirty="0">
                <a:solidFill>
                  <a:schemeClr val="accent1"/>
                </a:solidFill>
              </a:rPr>
              <a:t>Projections from 2025 Survey</a:t>
            </a:r>
          </a:p>
        </p:txBody>
      </p:sp>
      <p:sp>
        <p:nvSpPr>
          <p:cNvPr id="3" name="Content Placeholder 2">
            <a:extLst>
              <a:ext uri="{FF2B5EF4-FFF2-40B4-BE49-F238E27FC236}">
                <a16:creationId xmlns:a16="http://schemas.microsoft.com/office/drawing/2014/main" id="{C1CD377E-B79D-779E-F2EF-E6F0FA73B3E9}"/>
              </a:ext>
            </a:extLst>
          </p:cNvPr>
          <p:cNvSpPr>
            <a:spLocks noGrp="1"/>
          </p:cNvSpPr>
          <p:nvPr>
            <p:ph idx="1"/>
          </p:nvPr>
        </p:nvSpPr>
        <p:spPr>
          <a:xfrm>
            <a:off x="595830" y="1475363"/>
            <a:ext cx="4114800" cy="4351338"/>
          </a:xfrm>
        </p:spPr>
        <p:txBody>
          <a:bodyPr>
            <a:normAutofit fontScale="92500"/>
          </a:bodyPr>
          <a:lstStyle/>
          <a:p>
            <a:r>
              <a:rPr lang="en-US" dirty="0"/>
              <a:t>In addition to commitments for 2025, also requested projections for how collaborations might see the evolution of their engagement in </a:t>
            </a:r>
            <a:r>
              <a:rPr lang="en-US" dirty="0" err="1"/>
              <a:t>ePIC</a:t>
            </a:r>
            <a:endParaRPr lang="en-US" dirty="0"/>
          </a:p>
          <a:p>
            <a:endParaRPr lang="en-US" dirty="0"/>
          </a:p>
          <a:p>
            <a:r>
              <a:rPr lang="en-US" dirty="0"/>
              <a:t>~70% of institutions responded </a:t>
            </a:r>
          </a:p>
          <a:p>
            <a:pPr lvl="1"/>
            <a:r>
              <a:rPr lang="en-US" dirty="0"/>
              <a:t>Same fraction US/international </a:t>
            </a:r>
          </a:p>
        </p:txBody>
      </p:sp>
      <p:sp>
        <p:nvSpPr>
          <p:cNvPr id="6" name="TextBox 1">
            <a:extLst>
              <a:ext uri="{FF2B5EF4-FFF2-40B4-BE49-F238E27FC236}">
                <a16:creationId xmlns:a16="http://schemas.microsoft.com/office/drawing/2014/main" id="{4982FF2E-FE7E-4DB9-BADA-1FCFFCA8701A}"/>
              </a:ext>
            </a:extLst>
          </p:cNvPr>
          <p:cNvSpPr txBox="1"/>
          <p:nvPr/>
        </p:nvSpPr>
        <p:spPr>
          <a:xfrm>
            <a:off x="5238138" y="1059298"/>
            <a:ext cx="6572862" cy="5678478"/>
          </a:xfrm>
          <a:prstGeom prst="rect">
            <a:avLst/>
          </a:prstGeom>
          <a:solidFill>
            <a:schemeClr val="bg1"/>
          </a:solidFill>
          <a:ln w="15875">
            <a:solidFill>
              <a:schemeClr val="tx1"/>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GB" sz="1600" b="1" dirty="0"/>
              <a:t>GUIDANCE FOR INFORMATION</a:t>
            </a:r>
            <a:r>
              <a:rPr lang="en-GB" sz="1600" b="1" baseline="0" dirty="0"/>
              <a:t> TO BE FILLED IN THE TABLE</a:t>
            </a:r>
          </a:p>
          <a:p>
            <a:endParaRPr lang="en-GB" sz="1600" i="0" baseline="0" dirty="0"/>
          </a:p>
          <a:p>
            <a:r>
              <a:rPr lang="en-GB" sz="1600" i="0" dirty="0">
                <a:solidFill>
                  <a:schemeClr val="dk1"/>
                </a:solidFill>
                <a:effectLst/>
                <a:latin typeface="+mn-lt"/>
                <a:ea typeface="+mn-ea"/>
                <a:cs typeface="+mn-cs"/>
              </a:rPr>
              <a:t>Fill</a:t>
            </a:r>
            <a:r>
              <a:rPr lang="en-GB" sz="1600" i="0" baseline="0" dirty="0">
                <a:solidFill>
                  <a:schemeClr val="dk1"/>
                </a:solidFill>
                <a:effectLst/>
                <a:latin typeface="+mn-lt"/>
                <a:ea typeface="+mn-ea"/>
                <a:cs typeface="+mn-cs"/>
              </a:rPr>
              <a:t> the table with total workforce </a:t>
            </a:r>
            <a:r>
              <a:rPr lang="en-GB" sz="1600" i="0" dirty="0">
                <a:solidFill>
                  <a:schemeClr val="dk1"/>
                </a:solidFill>
                <a:effectLst/>
                <a:latin typeface="+mn-lt"/>
                <a:ea typeface="+mn-ea"/>
                <a:cs typeface="+mn-cs"/>
              </a:rPr>
              <a:t>that you plan to dedicate to </a:t>
            </a:r>
            <a:r>
              <a:rPr lang="en-GB" sz="1600" i="0" dirty="0" err="1">
                <a:solidFill>
                  <a:schemeClr val="dk1"/>
                </a:solidFill>
                <a:effectLst/>
                <a:latin typeface="+mn-lt"/>
                <a:ea typeface="+mn-ea"/>
                <a:cs typeface="+mn-cs"/>
              </a:rPr>
              <a:t>ePIC</a:t>
            </a:r>
            <a:r>
              <a:rPr lang="en-GB" sz="1600" i="0" dirty="0">
                <a:solidFill>
                  <a:schemeClr val="dk1"/>
                </a:solidFill>
                <a:effectLst/>
                <a:latin typeface="+mn-lt"/>
                <a:ea typeface="+mn-ea"/>
                <a:cs typeface="+mn-cs"/>
              </a:rPr>
              <a:t> </a:t>
            </a:r>
            <a:r>
              <a:rPr lang="en-GB" sz="1600" i="0" baseline="0" dirty="0">
                <a:solidFill>
                  <a:schemeClr val="dk1"/>
                </a:solidFill>
                <a:effectLst/>
                <a:latin typeface="+mn-lt"/>
                <a:ea typeface="+mn-ea"/>
                <a:cs typeface="+mn-cs"/>
              </a:rPr>
              <a:t> </a:t>
            </a:r>
            <a:r>
              <a:rPr lang="en-GB" sz="1600" i="0" dirty="0">
                <a:solidFill>
                  <a:schemeClr val="dk1"/>
                </a:solidFill>
                <a:effectLst/>
                <a:latin typeface="+mn-lt"/>
                <a:ea typeface="+mn-ea"/>
                <a:cs typeface="+mn-cs"/>
              </a:rPr>
              <a:t>- expressed in FTE - of the nine different personnel types. Do not include personnel paid by EIC/</a:t>
            </a:r>
            <a:r>
              <a:rPr lang="en-GB" sz="1600" i="0" dirty="0" err="1">
                <a:solidFill>
                  <a:schemeClr val="dk1"/>
                </a:solidFill>
                <a:effectLst/>
                <a:latin typeface="+mn-lt"/>
                <a:ea typeface="+mn-ea"/>
                <a:cs typeface="+mn-cs"/>
              </a:rPr>
              <a:t>ePIC</a:t>
            </a:r>
            <a:r>
              <a:rPr lang="en-GB" sz="1600" i="0" dirty="0">
                <a:solidFill>
                  <a:schemeClr val="dk1"/>
                </a:solidFill>
                <a:effectLst/>
                <a:latin typeface="+mn-lt"/>
                <a:ea typeface="+mn-ea"/>
                <a:cs typeface="+mn-cs"/>
              </a:rPr>
              <a:t> R&amp;D, PED or construction funds. The information requested is for any effort on behalf of the </a:t>
            </a:r>
            <a:r>
              <a:rPr lang="en-GB" sz="1600" i="0" dirty="0" err="1">
                <a:solidFill>
                  <a:schemeClr val="dk1"/>
                </a:solidFill>
                <a:effectLst/>
                <a:latin typeface="+mn-lt"/>
                <a:ea typeface="+mn-ea"/>
                <a:cs typeface="+mn-cs"/>
              </a:rPr>
              <a:t>ePIC</a:t>
            </a:r>
            <a:r>
              <a:rPr lang="en-GB" sz="1600" i="0" dirty="0">
                <a:solidFill>
                  <a:schemeClr val="dk1"/>
                </a:solidFill>
                <a:effectLst/>
                <a:latin typeface="+mn-lt"/>
                <a:ea typeface="+mn-ea"/>
                <a:cs typeface="+mn-cs"/>
              </a:rPr>
              <a:t> Collaboration, not just construction of </a:t>
            </a:r>
            <a:r>
              <a:rPr lang="en-GB" sz="1600" i="0" dirty="0" err="1">
                <a:solidFill>
                  <a:schemeClr val="dk1"/>
                </a:solidFill>
                <a:effectLst/>
                <a:latin typeface="+mn-lt"/>
                <a:ea typeface="+mn-ea"/>
                <a:cs typeface="+mn-cs"/>
              </a:rPr>
              <a:t>ePIC</a:t>
            </a:r>
            <a:r>
              <a:rPr lang="en-GB" sz="1600" i="0" dirty="0">
                <a:solidFill>
                  <a:schemeClr val="dk1"/>
                </a:solidFill>
                <a:effectLst/>
                <a:latin typeface="+mn-lt"/>
                <a:ea typeface="+mn-ea"/>
                <a:cs typeface="+mn-cs"/>
              </a:rPr>
              <a:t>. </a:t>
            </a:r>
          </a:p>
          <a:p>
            <a:endParaRPr lang="en-GB" sz="1600" i="0" dirty="0">
              <a:solidFill>
                <a:schemeClr val="dk1"/>
              </a:solidFill>
              <a:effectLst/>
              <a:latin typeface="+mn-lt"/>
              <a:ea typeface="+mn-ea"/>
              <a:cs typeface="+mn-cs"/>
            </a:endParaRPr>
          </a:p>
          <a:p>
            <a:r>
              <a:rPr lang="en-GB" sz="1600" i="0" dirty="0">
                <a:solidFill>
                  <a:schemeClr val="dk1"/>
                </a:solidFill>
                <a:effectLst/>
                <a:latin typeface="+mn-lt"/>
                <a:ea typeface="+mn-ea"/>
                <a:cs typeface="+mn-cs"/>
              </a:rPr>
              <a:t>Also</a:t>
            </a:r>
            <a:r>
              <a:rPr lang="en-GB" sz="1600" i="0" baseline="0" dirty="0">
                <a:solidFill>
                  <a:schemeClr val="dk1"/>
                </a:solidFill>
                <a:effectLst/>
                <a:latin typeface="+mn-lt"/>
                <a:ea typeface="+mn-ea"/>
                <a:cs typeface="+mn-cs"/>
              </a:rPr>
              <a:t> please</a:t>
            </a:r>
            <a:r>
              <a:rPr lang="en-GB" sz="1600" i="0" dirty="0">
                <a:solidFill>
                  <a:schemeClr val="dk1"/>
                </a:solidFill>
                <a:effectLst/>
                <a:latin typeface="+mn-lt"/>
                <a:ea typeface="+mn-ea"/>
                <a:cs typeface="+mn-cs"/>
              </a:rPr>
              <a:t> identify the two</a:t>
            </a:r>
            <a:r>
              <a:rPr lang="en-GB" sz="1600" i="0" baseline="0" dirty="0">
                <a:solidFill>
                  <a:schemeClr val="dk1"/>
                </a:solidFill>
                <a:effectLst/>
                <a:latin typeface="+mn-lt"/>
                <a:ea typeface="+mn-ea"/>
                <a:cs typeface="+mn-cs"/>
              </a:rPr>
              <a:t> main areas of efforts of your group contributing to </a:t>
            </a:r>
            <a:r>
              <a:rPr lang="en-GB" sz="1600" i="0" baseline="0" dirty="0" err="1">
                <a:solidFill>
                  <a:schemeClr val="dk1"/>
                </a:solidFill>
                <a:effectLst/>
                <a:latin typeface="+mn-lt"/>
                <a:ea typeface="+mn-ea"/>
                <a:cs typeface="+mn-cs"/>
              </a:rPr>
              <a:t>ePIC</a:t>
            </a:r>
            <a:r>
              <a:rPr lang="en-GB" sz="1600" i="0" baseline="0" dirty="0">
                <a:solidFill>
                  <a:schemeClr val="dk1"/>
                </a:solidFill>
                <a:effectLst/>
                <a:latin typeface="+mn-lt"/>
                <a:ea typeface="+mn-ea"/>
                <a:cs typeface="+mn-cs"/>
              </a:rPr>
              <a:t> for each year. We expect this will evolve year to year, and we also understand that most groups do not have firm plans past the next few years.</a:t>
            </a:r>
            <a:endParaRPr lang="en-GB" sz="1600" i="0" dirty="0">
              <a:effectLst/>
            </a:endParaRPr>
          </a:p>
          <a:p>
            <a:r>
              <a:rPr lang="en-GB" sz="1600" i="1" dirty="0">
                <a:solidFill>
                  <a:schemeClr val="dk1"/>
                </a:solidFill>
                <a:effectLst/>
                <a:latin typeface="+mn-lt"/>
                <a:ea typeface="+mn-ea"/>
                <a:cs typeface="+mn-cs"/>
              </a:rPr>
              <a:t> </a:t>
            </a:r>
            <a:endParaRPr lang="en-GB" sz="1600" dirty="0">
              <a:effectLst/>
            </a:endParaRPr>
          </a:p>
          <a:p>
            <a:pPr marL="0" marR="0" indent="0" defTabSz="914400" eaLnBrk="1" fontAlgn="auto" latinLnBrk="0" hangingPunct="1">
              <a:lnSpc>
                <a:spcPct val="100000"/>
              </a:lnSpc>
              <a:spcBef>
                <a:spcPts val="0"/>
              </a:spcBef>
              <a:spcAft>
                <a:spcPts val="0"/>
              </a:spcAft>
              <a:buClrTx/>
              <a:buSzTx/>
              <a:buFontTx/>
              <a:buNone/>
              <a:tabLst/>
              <a:defRPr/>
            </a:pPr>
            <a:r>
              <a:rPr lang="en-GB" sz="1600" dirty="0">
                <a:effectLst/>
              </a:rPr>
              <a:t>For the purposes</a:t>
            </a:r>
            <a:r>
              <a:rPr lang="en-GB" sz="1600" baseline="0" dirty="0">
                <a:effectLst/>
              </a:rPr>
              <a:t> of this survey, please assume</a:t>
            </a:r>
            <a:r>
              <a:rPr lang="en-GB" sz="1600" dirty="0">
                <a:effectLst/>
              </a:rPr>
              <a:t> a constant total level of effort for your group, across all activities </a:t>
            </a:r>
            <a:r>
              <a:rPr lang="en-GB" sz="1600" b="1" dirty="0">
                <a:effectLst/>
              </a:rPr>
              <a:t>(both </a:t>
            </a:r>
            <a:r>
              <a:rPr lang="en-GB" sz="1600" b="1" dirty="0" err="1">
                <a:effectLst/>
              </a:rPr>
              <a:t>ePIC</a:t>
            </a:r>
            <a:r>
              <a:rPr lang="en-GB" sz="1600" b="1" dirty="0">
                <a:effectLst/>
              </a:rPr>
              <a:t> and non-</a:t>
            </a:r>
            <a:r>
              <a:rPr lang="en-GB" sz="1600" b="1" dirty="0" err="1">
                <a:effectLst/>
              </a:rPr>
              <a:t>ePIC</a:t>
            </a:r>
            <a:r>
              <a:rPr lang="en-GB" sz="1600" b="1" dirty="0">
                <a:effectLst/>
              </a:rPr>
              <a:t>),</a:t>
            </a:r>
            <a:r>
              <a:rPr lang="en-GB" sz="1600" dirty="0">
                <a:effectLst/>
              </a:rPr>
              <a:t> for the time period of the projection. Assume that there are no increases in students, postdocs or faculty working on </a:t>
            </a:r>
            <a:r>
              <a:rPr lang="en-GB" sz="1600" dirty="0" err="1">
                <a:effectLst/>
              </a:rPr>
              <a:t>ePIC</a:t>
            </a:r>
            <a:r>
              <a:rPr lang="en-GB" sz="1600" dirty="0">
                <a:effectLst/>
              </a:rPr>
              <a:t> due to new positions, but only redirection of effort from other group</a:t>
            </a:r>
            <a:r>
              <a:rPr lang="en-GB" sz="1600" baseline="0" dirty="0">
                <a:effectLst/>
              </a:rPr>
              <a:t> </a:t>
            </a:r>
            <a:r>
              <a:rPr lang="en-GB" sz="1600" dirty="0">
                <a:effectLst/>
              </a:rPr>
              <a:t>activities that may be winding down. In this way the overall effort on </a:t>
            </a:r>
            <a:r>
              <a:rPr lang="en-GB" sz="1600" dirty="0" err="1">
                <a:effectLst/>
              </a:rPr>
              <a:t>ePIC</a:t>
            </a:r>
            <a:r>
              <a:rPr lang="en-GB" sz="1600" dirty="0">
                <a:effectLst/>
              </a:rPr>
              <a:t> may increase over time, as workforce is redirected from other projects.</a:t>
            </a:r>
          </a:p>
          <a:p>
            <a:pPr marL="0" marR="0" indent="0" defTabSz="914400" eaLnBrk="1" fontAlgn="auto" latinLnBrk="0" hangingPunct="1">
              <a:lnSpc>
                <a:spcPct val="100000"/>
              </a:lnSpc>
              <a:spcBef>
                <a:spcPts val="0"/>
              </a:spcBef>
              <a:spcAft>
                <a:spcPts val="0"/>
              </a:spcAft>
              <a:buClrTx/>
              <a:buSzTx/>
              <a:buFontTx/>
              <a:buNone/>
              <a:tabLst/>
              <a:defRPr/>
            </a:pPr>
            <a:endParaRPr lang="en-GB" sz="1600" i="1" dirty="0">
              <a:solidFill>
                <a:schemeClr val="dk1"/>
              </a:solidFill>
              <a:effectLst/>
              <a:latin typeface="+mn-lt"/>
              <a:ea typeface="+mn-ea"/>
              <a:cs typeface="+mn-cs"/>
            </a:endParaRPr>
          </a:p>
          <a:p>
            <a:r>
              <a:rPr lang="en-GB" sz="1600" i="0" dirty="0">
                <a:solidFill>
                  <a:schemeClr val="dk1"/>
                </a:solidFill>
                <a:effectLst/>
                <a:latin typeface="+mn-lt"/>
                <a:ea typeface="+mn-ea"/>
                <a:cs typeface="+mn-cs"/>
              </a:rPr>
              <a:t>For purposes of this survey assume that the first physics run of </a:t>
            </a:r>
            <a:r>
              <a:rPr lang="en-GB" sz="1600" i="0" dirty="0" err="1">
                <a:solidFill>
                  <a:schemeClr val="dk1"/>
                </a:solidFill>
                <a:effectLst/>
                <a:latin typeface="+mn-lt"/>
                <a:ea typeface="+mn-ea"/>
                <a:cs typeface="+mn-cs"/>
              </a:rPr>
              <a:t>ePIC</a:t>
            </a:r>
            <a:r>
              <a:rPr lang="en-GB" sz="1600" i="0" dirty="0">
                <a:solidFill>
                  <a:schemeClr val="dk1"/>
                </a:solidFill>
                <a:effectLst/>
                <a:latin typeface="+mn-lt"/>
                <a:ea typeface="+mn-ea"/>
                <a:cs typeface="+mn-cs"/>
              </a:rPr>
              <a:t> is in 2034.</a:t>
            </a:r>
            <a:endParaRPr lang="en-GB" sz="1600" i="0" dirty="0">
              <a:effectLst/>
            </a:endParaRPr>
          </a:p>
        </p:txBody>
      </p:sp>
      <p:sp>
        <p:nvSpPr>
          <p:cNvPr id="4" name="Date Placeholder 3">
            <a:extLst>
              <a:ext uri="{FF2B5EF4-FFF2-40B4-BE49-F238E27FC236}">
                <a16:creationId xmlns:a16="http://schemas.microsoft.com/office/drawing/2014/main" id="{D496B346-2CB9-5C6E-830D-39A6F1FF1938}"/>
              </a:ext>
            </a:extLst>
          </p:cNvPr>
          <p:cNvSpPr>
            <a:spLocks noGrp="1"/>
          </p:cNvSpPr>
          <p:nvPr>
            <p:ph type="dt" sz="half" idx="10"/>
          </p:nvPr>
        </p:nvSpPr>
        <p:spPr/>
        <p:txBody>
          <a:bodyPr/>
          <a:lstStyle/>
          <a:p>
            <a:r>
              <a:rPr lang="en-US"/>
              <a:t>10/6/2025</a:t>
            </a:r>
          </a:p>
        </p:txBody>
      </p:sp>
      <p:sp>
        <p:nvSpPr>
          <p:cNvPr id="7" name="Slide Number Placeholder 6">
            <a:extLst>
              <a:ext uri="{FF2B5EF4-FFF2-40B4-BE49-F238E27FC236}">
                <a16:creationId xmlns:a16="http://schemas.microsoft.com/office/drawing/2014/main" id="{52C8C264-4B6B-05DD-C103-A8544F3BA7B5}"/>
              </a:ext>
            </a:extLst>
          </p:cNvPr>
          <p:cNvSpPr>
            <a:spLocks noGrp="1"/>
          </p:cNvSpPr>
          <p:nvPr>
            <p:ph type="sldNum" sz="quarter" idx="12"/>
          </p:nvPr>
        </p:nvSpPr>
        <p:spPr/>
        <p:txBody>
          <a:bodyPr/>
          <a:lstStyle/>
          <a:p>
            <a:fld id="{00A14187-AF44-4271-AA62-1C5C376B8E74}" type="slidenum">
              <a:rPr lang="en-US" smtClean="0"/>
              <a:t>20</a:t>
            </a:fld>
            <a:endParaRPr lang="en-US"/>
          </a:p>
        </p:txBody>
      </p:sp>
    </p:spTree>
    <p:extLst>
      <p:ext uri="{BB962C8B-B14F-4D97-AF65-F5344CB8AC3E}">
        <p14:creationId xmlns:p14="http://schemas.microsoft.com/office/powerpoint/2010/main" val="3317474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hart, bar chart&#10;&#10;AI-generated content may be incorrect.">
            <a:extLst>
              <a:ext uri="{FF2B5EF4-FFF2-40B4-BE49-F238E27FC236}">
                <a16:creationId xmlns:a16="http://schemas.microsoft.com/office/drawing/2014/main" id="{716A2EEF-859C-B09C-B337-9DA1E3677F53}"/>
              </a:ext>
            </a:extLst>
          </p:cNvPr>
          <p:cNvPicPr>
            <a:picLocks noChangeAspect="1"/>
          </p:cNvPicPr>
          <p:nvPr/>
        </p:nvPicPr>
        <p:blipFill>
          <a:blip r:embed="rId2"/>
          <a:stretch>
            <a:fillRect/>
          </a:stretch>
        </p:blipFill>
        <p:spPr>
          <a:xfrm>
            <a:off x="5707231" y="3442963"/>
            <a:ext cx="6387596" cy="3278512"/>
          </a:xfrm>
          <a:prstGeom prst="rect">
            <a:avLst/>
          </a:prstGeom>
        </p:spPr>
      </p:pic>
      <p:sp>
        <p:nvSpPr>
          <p:cNvPr id="2" name="Title 1">
            <a:extLst>
              <a:ext uri="{FF2B5EF4-FFF2-40B4-BE49-F238E27FC236}">
                <a16:creationId xmlns:a16="http://schemas.microsoft.com/office/drawing/2014/main" id="{A804C99E-69C8-6D35-3283-434C88C66E31}"/>
              </a:ext>
            </a:extLst>
          </p:cNvPr>
          <p:cNvSpPr>
            <a:spLocks noGrp="1"/>
          </p:cNvSpPr>
          <p:nvPr>
            <p:ph type="title"/>
          </p:nvPr>
        </p:nvSpPr>
        <p:spPr>
          <a:xfrm>
            <a:off x="495300" y="228601"/>
            <a:ext cx="10515600" cy="876300"/>
          </a:xfrm>
        </p:spPr>
        <p:txBody>
          <a:bodyPr/>
          <a:lstStyle/>
          <a:p>
            <a:r>
              <a:rPr lang="en-US" b="1" dirty="0">
                <a:solidFill>
                  <a:schemeClr val="accent1"/>
                </a:solidFill>
              </a:rPr>
              <a:t>Projections Results from 2025 Survey  </a:t>
            </a:r>
          </a:p>
        </p:txBody>
      </p:sp>
      <p:pic>
        <p:nvPicPr>
          <p:cNvPr id="5" name="Picture 4" descr="Chart, bar chart&#10;&#10;AI-generated content may be incorrect.">
            <a:extLst>
              <a:ext uri="{FF2B5EF4-FFF2-40B4-BE49-F238E27FC236}">
                <a16:creationId xmlns:a16="http://schemas.microsoft.com/office/drawing/2014/main" id="{D9FBA3E9-3FB3-322D-6211-9A2FD2FAEBE3}"/>
              </a:ext>
            </a:extLst>
          </p:cNvPr>
          <p:cNvPicPr>
            <a:picLocks noChangeAspect="1"/>
          </p:cNvPicPr>
          <p:nvPr/>
        </p:nvPicPr>
        <p:blipFill>
          <a:blip r:embed="rId3"/>
          <a:stretch>
            <a:fillRect/>
          </a:stretch>
        </p:blipFill>
        <p:spPr>
          <a:xfrm>
            <a:off x="97173" y="1104901"/>
            <a:ext cx="6387596" cy="3271761"/>
          </a:xfrm>
          <a:prstGeom prst="rect">
            <a:avLst/>
          </a:prstGeom>
        </p:spPr>
      </p:pic>
      <p:sp>
        <p:nvSpPr>
          <p:cNvPr id="7" name="TextBox 6">
            <a:extLst>
              <a:ext uri="{FF2B5EF4-FFF2-40B4-BE49-F238E27FC236}">
                <a16:creationId xmlns:a16="http://schemas.microsoft.com/office/drawing/2014/main" id="{232ADA84-BB9C-85AC-0B00-521ECD6B4727}"/>
              </a:ext>
            </a:extLst>
          </p:cNvPr>
          <p:cNvSpPr txBox="1"/>
          <p:nvPr/>
        </p:nvSpPr>
        <p:spPr>
          <a:xfrm>
            <a:off x="495300" y="4863844"/>
            <a:ext cx="4933950" cy="1200329"/>
          </a:xfrm>
          <a:prstGeom prst="rect">
            <a:avLst/>
          </a:prstGeom>
          <a:noFill/>
        </p:spPr>
        <p:txBody>
          <a:bodyPr wrap="square" rtlCol="0">
            <a:spAutoFit/>
          </a:bodyPr>
          <a:lstStyle/>
          <a:p>
            <a:r>
              <a:rPr lang="en-US" dirty="0"/>
              <a:t>Both US and international institutions project the effort will scale up as we move into construction, especially students and postdocs, although there are differences in details.  </a:t>
            </a:r>
          </a:p>
        </p:txBody>
      </p:sp>
      <p:sp>
        <p:nvSpPr>
          <p:cNvPr id="3" name="Date Placeholder 2">
            <a:extLst>
              <a:ext uri="{FF2B5EF4-FFF2-40B4-BE49-F238E27FC236}">
                <a16:creationId xmlns:a16="http://schemas.microsoft.com/office/drawing/2014/main" id="{734692BC-40B9-072A-19F7-164E35A3845F}"/>
              </a:ext>
            </a:extLst>
          </p:cNvPr>
          <p:cNvSpPr>
            <a:spLocks noGrp="1"/>
          </p:cNvSpPr>
          <p:nvPr>
            <p:ph type="dt" sz="half" idx="10"/>
          </p:nvPr>
        </p:nvSpPr>
        <p:spPr/>
        <p:txBody>
          <a:bodyPr/>
          <a:lstStyle/>
          <a:p>
            <a:r>
              <a:rPr lang="en-US"/>
              <a:t>10/6/2025</a:t>
            </a:r>
          </a:p>
        </p:txBody>
      </p:sp>
      <p:sp>
        <p:nvSpPr>
          <p:cNvPr id="6" name="Slide Number Placeholder 5">
            <a:extLst>
              <a:ext uri="{FF2B5EF4-FFF2-40B4-BE49-F238E27FC236}">
                <a16:creationId xmlns:a16="http://schemas.microsoft.com/office/drawing/2014/main" id="{8F1C87B7-BF24-A67B-23AC-522E8D76AD34}"/>
              </a:ext>
            </a:extLst>
          </p:cNvPr>
          <p:cNvSpPr>
            <a:spLocks noGrp="1"/>
          </p:cNvSpPr>
          <p:nvPr>
            <p:ph type="sldNum" sz="quarter" idx="12"/>
          </p:nvPr>
        </p:nvSpPr>
        <p:spPr/>
        <p:txBody>
          <a:bodyPr/>
          <a:lstStyle/>
          <a:p>
            <a:fld id="{00A14187-AF44-4271-AA62-1C5C376B8E74}" type="slidenum">
              <a:rPr lang="en-US" smtClean="0"/>
              <a:t>21</a:t>
            </a:fld>
            <a:endParaRPr lang="en-US"/>
          </a:p>
        </p:txBody>
      </p:sp>
      <p:sp>
        <p:nvSpPr>
          <p:cNvPr id="9" name="TextBox 8">
            <a:extLst>
              <a:ext uri="{FF2B5EF4-FFF2-40B4-BE49-F238E27FC236}">
                <a16:creationId xmlns:a16="http://schemas.microsoft.com/office/drawing/2014/main" id="{287899E9-F369-196E-3BE3-3A5CD62C303A}"/>
              </a:ext>
            </a:extLst>
          </p:cNvPr>
          <p:cNvSpPr txBox="1"/>
          <p:nvPr/>
        </p:nvSpPr>
        <p:spPr>
          <a:xfrm>
            <a:off x="6822823" y="1876338"/>
            <a:ext cx="4933950" cy="646331"/>
          </a:xfrm>
          <a:prstGeom prst="rect">
            <a:avLst/>
          </a:prstGeom>
          <a:noFill/>
        </p:spPr>
        <p:txBody>
          <a:bodyPr wrap="square" rtlCol="0">
            <a:spAutoFit/>
          </a:bodyPr>
          <a:lstStyle/>
          <a:p>
            <a:r>
              <a:rPr lang="en-US" dirty="0"/>
              <a:t>Collaboration engagement is projected to grow steadily as we move through </a:t>
            </a:r>
            <a:r>
              <a:rPr lang="en-US" dirty="0" err="1"/>
              <a:t>ePIC</a:t>
            </a:r>
            <a:r>
              <a:rPr lang="en-US" dirty="0"/>
              <a:t> construction.  </a:t>
            </a:r>
          </a:p>
        </p:txBody>
      </p:sp>
    </p:spTree>
    <p:extLst>
      <p:ext uri="{BB962C8B-B14F-4D97-AF65-F5344CB8AC3E}">
        <p14:creationId xmlns:p14="http://schemas.microsoft.com/office/powerpoint/2010/main" val="628478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78828-DCA2-2982-1485-78C8CD0D81F8}"/>
              </a:ext>
            </a:extLst>
          </p:cNvPr>
          <p:cNvSpPr>
            <a:spLocks noGrp="1"/>
          </p:cNvSpPr>
          <p:nvPr>
            <p:ph type="title"/>
          </p:nvPr>
        </p:nvSpPr>
        <p:spPr>
          <a:xfrm>
            <a:off x="838200" y="365126"/>
            <a:ext cx="10515600" cy="804456"/>
          </a:xfrm>
        </p:spPr>
        <p:txBody>
          <a:bodyPr/>
          <a:lstStyle/>
          <a:p>
            <a:r>
              <a:rPr lang="en-US" b="1" dirty="0">
                <a:solidFill>
                  <a:srgbClr val="0070C0"/>
                </a:solidFill>
              </a:rPr>
              <a:t>Challenges with </a:t>
            </a:r>
            <a:r>
              <a:rPr lang="en-US" b="1" dirty="0" err="1">
                <a:solidFill>
                  <a:srgbClr val="0070C0"/>
                </a:solidFill>
              </a:rPr>
              <a:t>ePIC</a:t>
            </a:r>
            <a:r>
              <a:rPr lang="en-US" b="1" dirty="0">
                <a:solidFill>
                  <a:srgbClr val="0070C0"/>
                </a:solidFill>
              </a:rPr>
              <a:t> Engagement</a:t>
            </a:r>
          </a:p>
        </p:txBody>
      </p:sp>
      <p:sp>
        <p:nvSpPr>
          <p:cNvPr id="6" name="Content Placeholder 5">
            <a:extLst>
              <a:ext uri="{FF2B5EF4-FFF2-40B4-BE49-F238E27FC236}">
                <a16:creationId xmlns:a16="http://schemas.microsoft.com/office/drawing/2014/main" id="{E11B68E2-FFA1-A8DD-F996-6CB1A21156A5}"/>
              </a:ext>
            </a:extLst>
          </p:cNvPr>
          <p:cNvSpPr>
            <a:spLocks noGrp="1"/>
          </p:cNvSpPr>
          <p:nvPr>
            <p:ph idx="1"/>
          </p:nvPr>
        </p:nvSpPr>
        <p:spPr>
          <a:xfrm>
            <a:off x="667752" y="1169582"/>
            <a:ext cx="10856495" cy="5323292"/>
          </a:xfrm>
        </p:spPr>
        <p:txBody>
          <a:bodyPr>
            <a:normAutofit fontScale="92500" lnSpcReduction="10000"/>
          </a:bodyPr>
          <a:lstStyle/>
          <a:p>
            <a:r>
              <a:rPr lang="en-US" dirty="0"/>
              <a:t>DOE NP budgets have been flat-flat, while the EIC timescale is 10+ years in the future. </a:t>
            </a:r>
          </a:p>
          <a:p>
            <a:pPr lvl="1"/>
            <a:r>
              <a:rPr lang="en-US" dirty="0"/>
              <a:t>Research support for groups involved in EIC is spread across two NP programs.</a:t>
            </a:r>
          </a:p>
          <a:p>
            <a:pPr lvl="1"/>
            <a:r>
              <a:rPr lang="en-US" dirty="0"/>
              <a:t>University groups and National Labs cannot grow their effort on the EIC. Any effort must come from existing workforce, which competes with existing commitments.</a:t>
            </a:r>
          </a:p>
          <a:p>
            <a:pPr lvl="1"/>
            <a:r>
              <a:rPr lang="en-US" dirty="0"/>
              <a:t>The long EIC horizon makes it difficult to engage more than a fraction of a postdoc or student’s time. </a:t>
            </a:r>
          </a:p>
          <a:p>
            <a:r>
              <a:rPr lang="en-US" dirty="0"/>
              <a:t>The current geopolitical situation complicates international collaboration. </a:t>
            </a:r>
          </a:p>
          <a:p>
            <a:pPr lvl="1"/>
            <a:r>
              <a:rPr lang="en-US" dirty="0"/>
              <a:t>International interest in EIC remains strong, but skepticism growing with international funding agencies</a:t>
            </a:r>
          </a:p>
          <a:p>
            <a:r>
              <a:rPr lang="en-US" dirty="0"/>
              <a:t>The EIC schedule has slipped over the past two years. This has made it difficult to communicate urgency.</a:t>
            </a:r>
          </a:p>
          <a:p>
            <a:pPr lvl="1"/>
            <a:r>
              <a:rPr lang="en-US" dirty="0"/>
              <a:t>The new subproject plan and end of the RHIC run have helped by defining a more definite timeline</a:t>
            </a:r>
          </a:p>
          <a:p>
            <a:pPr lvl="1"/>
            <a:r>
              <a:rPr lang="en-US" dirty="0"/>
              <a:t>On the positive side, this has given more time to cultivate international involvement</a:t>
            </a:r>
          </a:p>
          <a:p>
            <a:endParaRPr lang="en-US" dirty="0"/>
          </a:p>
        </p:txBody>
      </p:sp>
      <p:sp>
        <p:nvSpPr>
          <p:cNvPr id="3" name="Date Placeholder 2">
            <a:extLst>
              <a:ext uri="{FF2B5EF4-FFF2-40B4-BE49-F238E27FC236}">
                <a16:creationId xmlns:a16="http://schemas.microsoft.com/office/drawing/2014/main" id="{D489AA3B-9932-8A3A-B7C9-7483D7A76DE2}"/>
              </a:ext>
            </a:extLst>
          </p:cNvPr>
          <p:cNvSpPr>
            <a:spLocks noGrp="1"/>
          </p:cNvSpPr>
          <p:nvPr>
            <p:ph type="dt" sz="half" idx="10"/>
          </p:nvPr>
        </p:nvSpPr>
        <p:spPr/>
        <p:txBody>
          <a:bodyPr/>
          <a:lstStyle/>
          <a:p>
            <a:r>
              <a:rPr lang="en-US"/>
              <a:t>10/6/2025</a:t>
            </a:r>
          </a:p>
        </p:txBody>
      </p:sp>
      <p:sp>
        <p:nvSpPr>
          <p:cNvPr id="4" name="Footer Placeholder 3">
            <a:extLst>
              <a:ext uri="{FF2B5EF4-FFF2-40B4-BE49-F238E27FC236}">
                <a16:creationId xmlns:a16="http://schemas.microsoft.com/office/drawing/2014/main" id="{F9B2B285-6264-96DE-100D-F3691342C17F}"/>
              </a:ext>
            </a:extLst>
          </p:cNvPr>
          <p:cNvSpPr>
            <a:spLocks noGrp="1"/>
          </p:cNvSpPr>
          <p:nvPr>
            <p:ph type="ftr" sz="quarter" idx="11"/>
          </p:nvPr>
        </p:nvSpPr>
        <p:spPr/>
        <p:txBody>
          <a:bodyPr/>
          <a:lstStyle/>
          <a:p>
            <a:r>
              <a:rPr lang="en-US"/>
              <a:t>ePIC Software and Computing Review</a:t>
            </a:r>
          </a:p>
        </p:txBody>
      </p:sp>
      <p:sp>
        <p:nvSpPr>
          <p:cNvPr id="5" name="Slide Number Placeholder 4">
            <a:extLst>
              <a:ext uri="{FF2B5EF4-FFF2-40B4-BE49-F238E27FC236}">
                <a16:creationId xmlns:a16="http://schemas.microsoft.com/office/drawing/2014/main" id="{0C6859C0-73DE-B93B-2B5E-48A28C029A86}"/>
              </a:ext>
            </a:extLst>
          </p:cNvPr>
          <p:cNvSpPr>
            <a:spLocks noGrp="1"/>
          </p:cNvSpPr>
          <p:nvPr>
            <p:ph type="sldNum" sz="quarter" idx="12"/>
          </p:nvPr>
        </p:nvSpPr>
        <p:spPr/>
        <p:txBody>
          <a:bodyPr/>
          <a:lstStyle/>
          <a:p>
            <a:fld id="{00A14187-AF44-4271-AA62-1C5C376B8E74}" type="slidenum">
              <a:rPr lang="en-US" smtClean="0"/>
              <a:t>22</a:t>
            </a:fld>
            <a:endParaRPr lang="en-US"/>
          </a:p>
        </p:txBody>
      </p:sp>
    </p:spTree>
    <p:extLst>
      <p:ext uri="{BB962C8B-B14F-4D97-AF65-F5344CB8AC3E}">
        <p14:creationId xmlns:p14="http://schemas.microsoft.com/office/powerpoint/2010/main" val="473516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CCFD-4732-C9C3-7C40-9291F40162F8}"/>
              </a:ext>
            </a:extLst>
          </p:cNvPr>
          <p:cNvSpPr>
            <a:spLocks noGrp="1"/>
          </p:cNvSpPr>
          <p:nvPr>
            <p:ph type="title"/>
          </p:nvPr>
        </p:nvSpPr>
        <p:spPr>
          <a:xfrm>
            <a:off x="838200" y="365126"/>
            <a:ext cx="10515600" cy="810532"/>
          </a:xfrm>
        </p:spPr>
        <p:txBody>
          <a:bodyPr/>
          <a:lstStyle/>
          <a:p>
            <a:r>
              <a:rPr lang="en-US" b="1" dirty="0">
                <a:solidFill>
                  <a:srgbClr val="0070C0"/>
                </a:solidFill>
              </a:rPr>
              <a:t>Priorities from Frascati Collaboration Meeting</a:t>
            </a:r>
          </a:p>
        </p:txBody>
      </p:sp>
      <p:sp>
        <p:nvSpPr>
          <p:cNvPr id="3" name="Content Placeholder 2">
            <a:extLst>
              <a:ext uri="{FF2B5EF4-FFF2-40B4-BE49-F238E27FC236}">
                <a16:creationId xmlns:a16="http://schemas.microsoft.com/office/drawing/2014/main" id="{F0DAE7DA-E6A8-42CC-C505-B12E3575F3AA}"/>
              </a:ext>
            </a:extLst>
          </p:cNvPr>
          <p:cNvSpPr>
            <a:spLocks noGrp="1"/>
          </p:cNvSpPr>
          <p:nvPr>
            <p:ph idx="1"/>
          </p:nvPr>
        </p:nvSpPr>
        <p:spPr>
          <a:xfrm>
            <a:off x="838200" y="1175658"/>
            <a:ext cx="10515600" cy="5317216"/>
          </a:xfrm>
        </p:spPr>
        <p:txBody>
          <a:bodyPr>
            <a:normAutofit/>
          </a:bodyPr>
          <a:lstStyle/>
          <a:p>
            <a:r>
              <a:rPr lang="en-US" dirty="0"/>
              <a:t>At the Jan 2026 collaboration meeting in Frascati, the collaboration focused on setting priorities for the coming year. This resulted in a set of action items from the coordination offices. </a:t>
            </a:r>
          </a:p>
          <a:p>
            <a:r>
              <a:rPr lang="en-US" dirty="0" err="1"/>
              <a:t>ePIC</a:t>
            </a:r>
            <a:r>
              <a:rPr lang="en-US" dirty="0"/>
              <a:t> S&amp;C led the way by developing detailed charges for WG’s</a:t>
            </a:r>
          </a:p>
          <a:p>
            <a:pPr lvl="1"/>
            <a:r>
              <a:rPr lang="en-US" dirty="0"/>
              <a:t>Adopted by other coordination offices</a:t>
            </a:r>
          </a:p>
          <a:p>
            <a:pPr lvl="1"/>
            <a:r>
              <a:rPr lang="en-US" dirty="0"/>
              <a:t>Written charge improves communication and accountability </a:t>
            </a:r>
          </a:p>
          <a:p>
            <a:r>
              <a:rPr lang="en-US" dirty="0"/>
              <a:t>S&amp;C Priorities Included: </a:t>
            </a:r>
          </a:p>
          <a:p>
            <a:pPr lvl="1"/>
            <a:r>
              <a:rPr lang="en-US" dirty="0"/>
              <a:t>Improved onboarding for analysis efforts (with Physics Analysis Coordination)</a:t>
            </a:r>
          </a:p>
          <a:p>
            <a:pPr lvl="1"/>
            <a:r>
              <a:rPr lang="en-US" dirty="0"/>
              <a:t>Defined a set of milestones for progress in simulations:</a:t>
            </a:r>
          </a:p>
          <a:p>
            <a:pPr lvl="2"/>
            <a:r>
              <a:rPr lang="en-US" dirty="0"/>
              <a:t>Fidelity to engineering design (with EIC Project)</a:t>
            </a:r>
          </a:p>
          <a:p>
            <a:pPr lvl="2"/>
            <a:r>
              <a:rPr lang="en-US" dirty="0"/>
              <a:t>Inclusion of backgrounds in simulated events</a:t>
            </a:r>
          </a:p>
          <a:p>
            <a:pPr lvl="2"/>
            <a:r>
              <a:rPr lang="en-US" dirty="0"/>
              <a:t>Reconstruction </a:t>
            </a:r>
            <a:r>
              <a:rPr lang="en-US"/>
              <a:t>and simulation </a:t>
            </a:r>
            <a:r>
              <a:rPr lang="en-US" dirty="0"/>
              <a:t>tools</a:t>
            </a:r>
          </a:p>
          <a:p>
            <a:pPr lvl="2"/>
            <a:r>
              <a:rPr lang="en-US" dirty="0"/>
              <a:t>Work towards reconstruction in timeframes</a:t>
            </a:r>
          </a:p>
        </p:txBody>
      </p:sp>
      <p:sp>
        <p:nvSpPr>
          <p:cNvPr id="4" name="Date Placeholder 3">
            <a:extLst>
              <a:ext uri="{FF2B5EF4-FFF2-40B4-BE49-F238E27FC236}">
                <a16:creationId xmlns:a16="http://schemas.microsoft.com/office/drawing/2014/main" id="{82093EAF-E833-9CC0-F0D9-29692BBA1B55}"/>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827D1B34-40DE-C008-9D53-1DDD3CD394DC}"/>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CDA88CC8-3F83-A1C3-7F48-FE99D3950FA4}"/>
              </a:ext>
            </a:extLst>
          </p:cNvPr>
          <p:cNvSpPr>
            <a:spLocks noGrp="1"/>
          </p:cNvSpPr>
          <p:nvPr>
            <p:ph type="sldNum" sz="quarter" idx="12"/>
          </p:nvPr>
        </p:nvSpPr>
        <p:spPr/>
        <p:txBody>
          <a:bodyPr/>
          <a:lstStyle/>
          <a:p>
            <a:fld id="{00A14187-AF44-4271-AA62-1C5C376B8E74}" type="slidenum">
              <a:rPr lang="en-US" smtClean="0"/>
              <a:t>23</a:t>
            </a:fld>
            <a:endParaRPr lang="en-US"/>
          </a:p>
        </p:txBody>
      </p:sp>
      <p:sp>
        <p:nvSpPr>
          <p:cNvPr id="7" name="TextBox 6">
            <a:extLst>
              <a:ext uri="{FF2B5EF4-FFF2-40B4-BE49-F238E27FC236}">
                <a16:creationId xmlns:a16="http://schemas.microsoft.com/office/drawing/2014/main" id="{23ECAA40-E67B-705F-43D1-03FB6D280A98}"/>
              </a:ext>
            </a:extLst>
          </p:cNvPr>
          <p:cNvSpPr txBox="1"/>
          <p:nvPr/>
        </p:nvSpPr>
        <p:spPr>
          <a:xfrm>
            <a:off x="7990114" y="5470071"/>
            <a:ext cx="3161212" cy="646331"/>
          </a:xfrm>
          <a:prstGeom prst="rect">
            <a:avLst/>
          </a:prstGeom>
          <a:noFill/>
          <a:ln>
            <a:solidFill>
              <a:schemeClr val="tx1"/>
            </a:solidFill>
          </a:ln>
        </p:spPr>
        <p:txBody>
          <a:bodyPr wrap="square" rtlCol="0">
            <a:spAutoFit/>
          </a:bodyPr>
          <a:lstStyle/>
          <a:p>
            <a:r>
              <a:rPr lang="en-US" dirty="0"/>
              <a:t>More details on the priorities in the talks that follow. </a:t>
            </a:r>
          </a:p>
        </p:txBody>
      </p:sp>
    </p:spTree>
    <p:extLst>
      <p:ext uri="{BB962C8B-B14F-4D97-AF65-F5344CB8AC3E}">
        <p14:creationId xmlns:p14="http://schemas.microsoft.com/office/powerpoint/2010/main" val="1977597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6176C1-CB0D-2D06-BCE4-3999B982F5DF}"/>
              </a:ext>
            </a:extLst>
          </p:cNvPr>
          <p:cNvSpPr>
            <a:spLocks noGrp="1"/>
          </p:cNvSpPr>
          <p:nvPr>
            <p:ph idx="1"/>
          </p:nvPr>
        </p:nvSpPr>
        <p:spPr>
          <a:xfrm>
            <a:off x="471094" y="1295400"/>
            <a:ext cx="11313629" cy="5062538"/>
          </a:xfrm>
        </p:spPr>
        <p:txBody>
          <a:bodyPr>
            <a:normAutofit/>
          </a:bodyPr>
          <a:lstStyle/>
          <a:p>
            <a:r>
              <a:rPr lang="en-US" dirty="0"/>
              <a:t>The ePIC Collaboration is strong, active and growing!</a:t>
            </a:r>
          </a:p>
          <a:p>
            <a:pPr lvl="1"/>
            <a:r>
              <a:rPr lang="en-US" dirty="0"/>
              <a:t>International participation is key to the success of </a:t>
            </a:r>
            <a:r>
              <a:rPr lang="en-US" dirty="0" err="1"/>
              <a:t>ePIC</a:t>
            </a:r>
            <a:endParaRPr lang="en-US" dirty="0"/>
          </a:p>
          <a:p>
            <a:r>
              <a:rPr lang="en-US" dirty="0"/>
              <a:t>The collaboration is committed to advancing the technical design of the detector and supporting baselining (CD-2) for the DET subproject.</a:t>
            </a:r>
          </a:p>
          <a:p>
            <a:r>
              <a:rPr lang="en-US" dirty="0"/>
              <a:t>Physics Working groups are developing the EIC Early Science Program</a:t>
            </a:r>
          </a:p>
          <a:p>
            <a:r>
              <a:rPr lang="en-US" dirty="0" err="1"/>
              <a:t>ePIC</a:t>
            </a:r>
            <a:r>
              <a:rPr lang="en-US" dirty="0"/>
              <a:t> Software and Computing has made great progress</a:t>
            </a:r>
          </a:p>
          <a:p>
            <a:pPr lvl="1"/>
            <a:r>
              <a:rPr lang="en-US" dirty="0"/>
              <a:t>A small number of people are shouldering an outsized burden</a:t>
            </a:r>
          </a:p>
          <a:p>
            <a:r>
              <a:rPr lang="en-US" dirty="0"/>
              <a:t>The 2026 survey will further clarify commitments from </a:t>
            </a:r>
            <a:r>
              <a:rPr lang="en-US" dirty="0" err="1"/>
              <a:t>ePIC</a:t>
            </a:r>
            <a:r>
              <a:rPr lang="en-US" dirty="0"/>
              <a:t> institutions and the trajectory of </a:t>
            </a:r>
            <a:r>
              <a:rPr lang="en-US" dirty="0" err="1"/>
              <a:t>ePIC</a:t>
            </a:r>
            <a:r>
              <a:rPr lang="en-US" dirty="0"/>
              <a:t> engagement</a:t>
            </a:r>
          </a:p>
          <a:p>
            <a:pPr lvl="1"/>
            <a:r>
              <a:rPr lang="en-US" dirty="0"/>
              <a:t>This is an opportunity for collaboration leadership to engage with institutions and improve engagement in all parts of the collaboration </a:t>
            </a:r>
          </a:p>
        </p:txBody>
      </p:sp>
      <p:sp>
        <p:nvSpPr>
          <p:cNvPr id="2" name="Title 1">
            <a:extLst>
              <a:ext uri="{FF2B5EF4-FFF2-40B4-BE49-F238E27FC236}">
                <a16:creationId xmlns:a16="http://schemas.microsoft.com/office/drawing/2014/main" id="{FF0D8884-F5DD-D65C-4834-A85BD236BC4B}"/>
              </a:ext>
            </a:extLst>
          </p:cNvPr>
          <p:cNvSpPr>
            <a:spLocks noGrp="1"/>
          </p:cNvSpPr>
          <p:nvPr>
            <p:ph type="title"/>
          </p:nvPr>
        </p:nvSpPr>
        <p:spPr>
          <a:xfrm>
            <a:off x="838200" y="365125"/>
            <a:ext cx="10515600" cy="701675"/>
          </a:xfrm>
        </p:spPr>
        <p:txBody>
          <a:bodyPr/>
          <a:lstStyle/>
          <a:p>
            <a:r>
              <a:rPr lang="en-US" b="1" dirty="0">
                <a:solidFill>
                  <a:schemeClr val="accent1"/>
                </a:solidFill>
              </a:rPr>
              <a:t>The Status of the Collaboration</a:t>
            </a:r>
          </a:p>
        </p:txBody>
      </p:sp>
      <p:pic>
        <p:nvPicPr>
          <p:cNvPr id="7" name="Picture 6" descr="Logo&#10;&#10;Description automatically generated">
            <a:extLst>
              <a:ext uri="{FF2B5EF4-FFF2-40B4-BE49-F238E27FC236}">
                <a16:creationId xmlns:a16="http://schemas.microsoft.com/office/drawing/2014/main" id="{19EB9ED8-E1CA-CD72-4B2F-7DE39424D795}"/>
              </a:ext>
            </a:extLst>
          </p:cNvPr>
          <p:cNvPicPr>
            <a:picLocks noChangeAspect="1"/>
          </p:cNvPicPr>
          <p:nvPr/>
        </p:nvPicPr>
        <p:blipFill>
          <a:blip r:embed="rId2"/>
          <a:stretch>
            <a:fillRect/>
          </a:stretch>
        </p:blipFill>
        <p:spPr>
          <a:xfrm>
            <a:off x="9890616" y="136525"/>
            <a:ext cx="1894108" cy="1363447"/>
          </a:xfrm>
          <a:prstGeom prst="rect">
            <a:avLst/>
          </a:prstGeom>
        </p:spPr>
      </p:pic>
      <p:sp>
        <p:nvSpPr>
          <p:cNvPr id="4" name="Date Placeholder 3">
            <a:extLst>
              <a:ext uri="{FF2B5EF4-FFF2-40B4-BE49-F238E27FC236}">
                <a16:creationId xmlns:a16="http://schemas.microsoft.com/office/drawing/2014/main" id="{5D44C1D4-5382-302D-4310-6F27474C4A6A}"/>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004CF49E-2578-676C-9455-AB88A7200C02}"/>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D9103A6E-9846-65CA-0E52-DF0405737A3B}"/>
              </a:ext>
            </a:extLst>
          </p:cNvPr>
          <p:cNvSpPr>
            <a:spLocks noGrp="1"/>
          </p:cNvSpPr>
          <p:nvPr>
            <p:ph type="sldNum" sz="quarter" idx="12"/>
          </p:nvPr>
        </p:nvSpPr>
        <p:spPr/>
        <p:txBody>
          <a:bodyPr/>
          <a:lstStyle/>
          <a:p>
            <a:fld id="{00A14187-AF44-4271-AA62-1C5C376B8E74}" type="slidenum">
              <a:rPr lang="en-US" smtClean="0"/>
              <a:t>24</a:t>
            </a:fld>
            <a:endParaRPr lang="en-US"/>
          </a:p>
        </p:txBody>
      </p:sp>
    </p:spTree>
    <p:extLst>
      <p:ext uri="{BB962C8B-B14F-4D97-AF65-F5344CB8AC3E}">
        <p14:creationId xmlns:p14="http://schemas.microsoft.com/office/powerpoint/2010/main" val="1798543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6A54BE1C-6362-F033-D7A7-42B64AD7FA11}"/>
              </a:ext>
            </a:extLst>
          </p:cNvPr>
          <p:cNvSpPr>
            <a:spLocks noGrp="1"/>
          </p:cNvSpPr>
          <p:nvPr>
            <p:ph type="dt" sz="half" idx="10"/>
          </p:nvPr>
        </p:nvSpPr>
        <p:spPr/>
        <p:txBody>
          <a:bodyPr/>
          <a:lstStyle/>
          <a:p>
            <a:r>
              <a:rPr lang="en-US"/>
              <a:t>10/6/2025</a:t>
            </a:r>
          </a:p>
        </p:txBody>
      </p:sp>
      <p:sp>
        <p:nvSpPr>
          <p:cNvPr id="3" name="Footer Placeholder 2">
            <a:extLst>
              <a:ext uri="{FF2B5EF4-FFF2-40B4-BE49-F238E27FC236}">
                <a16:creationId xmlns:a16="http://schemas.microsoft.com/office/drawing/2014/main" id="{AC0954A6-E9B3-19AD-748C-D180BC9F2C91}"/>
              </a:ext>
            </a:extLst>
          </p:cNvPr>
          <p:cNvSpPr>
            <a:spLocks noGrp="1"/>
          </p:cNvSpPr>
          <p:nvPr>
            <p:ph type="ftr" sz="quarter" idx="11"/>
          </p:nvPr>
        </p:nvSpPr>
        <p:spPr/>
        <p:txBody>
          <a:bodyPr/>
          <a:lstStyle/>
          <a:p>
            <a:r>
              <a:rPr lang="en-US"/>
              <a:t>ePIC Software and Computing Review</a:t>
            </a:r>
          </a:p>
        </p:txBody>
      </p:sp>
      <p:sp>
        <p:nvSpPr>
          <p:cNvPr id="4" name="Slide Number Placeholder 3">
            <a:extLst>
              <a:ext uri="{FF2B5EF4-FFF2-40B4-BE49-F238E27FC236}">
                <a16:creationId xmlns:a16="http://schemas.microsoft.com/office/drawing/2014/main" id="{A189BC67-32A2-67EE-4F31-265EB35D5D0B}"/>
              </a:ext>
            </a:extLst>
          </p:cNvPr>
          <p:cNvSpPr>
            <a:spLocks noGrp="1"/>
          </p:cNvSpPr>
          <p:nvPr>
            <p:ph type="sldNum" sz="quarter" idx="12"/>
          </p:nvPr>
        </p:nvSpPr>
        <p:spPr/>
        <p:txBody>
          <a:bodyPr/>
          <a:lstStyle/>
          <a:p>
            <a:fld id="{00A14187-AF44-4271-AA62-1C5C376B8E74}" type="slidenum">
              <a:rPr lang="en-US" smtClean="0"/>
              <a:t>25</a:t>
            </a:fld>
            <a:endParaRPr lang="en-US"/>
          </a:p>
        </p:txBody>
      </p:sp>
    </p:spTree>
    <p:extLst>
      <p:ext uri="{BB962C8B-B14F-4D97-AF65-F5344CB8AC3E}">
        <p14:creationId xmlns:p14="http://schemas.microsoft.com/office/powerpoint/2010/main" val="3042306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0"/>
            <a:ext cx="10515600" cy="4736189"/>
          </a:xfrm>
        </p:spPr>
        <p:txBody>
          <a:bodyPr>
            <a:normAutofit lnSpcReduction="10000"/>
          </a:bodyPr>
          <a:lstStyle/>
          <a:p>
            <a:r>
              <a:rPr lang="en-US" dirty="0"/>
              <a:t>Public Website - </a:t>
            </a:r>
            <a:r>
              <a:rPr lang="en-US" dirty="0">
                <a:hlinkClick r:id="rId2"/>
              </a:rPr>
              <a:t>https://www.bnl.gov/eic/epic.php</a:t>
            </a:r>
            <a:endParaRPr lang="en-US" dirty="0"/>
          </a:p>
          <a:p>
            <a:r>
              <a:rPr lang="en-US" dirty="0"/>
              <a:t>Mailing Lists – </a:t>
            </a:r>
            <a:r>
              <a:rPr lang="en-US" dirty="0">
                <a:hlinkClick r:id="rId3"/>
              </a:rPr>
              <a:t>https://lists.bnl.gov/mailman/listinfo</a:t>
            </a:r>
            <a:endParaRPr lang="en-US" dirty="0"/>
          </a:p>
          <a:p>
            <a:r>
              <a:rPr lang="en-US" dirty="0"/>
              <a:t>Indico Agenda - </a:t>
            </a:r>
            <a:r>
              <a:rPr lang="en-US" dirty="0">
                <a:hlinkClick r:id="rId4"/>
              </a:rPr>
              <a:t>https://indico.bnl.gov/category/402/</a:t>
            </a:r>
            <a:endParaRPr lang="en-US" dirty="0"/>
          </a:p>
          <a:p>
            <a:pPr lvl="1"/>
            <a:r>
              <a:rPr lang="en-US" dirty="0" err="1"/>
              <a:t>ePIC</a:t>
            </a:r>
            <a:r>
              <a:rPr lang="en-US" dirty="0"/>
              <a:t> Software and Computing: </a:t>
            </a:r>
            <a:r>
              <a:rPr lang="en-US" dirty="0">
                <a:hlinkClick r:id="rId5"/>
              </a:rPr>
              <a:t>https://indico.bnl.gov/category/435/</a:t>
            </a:r>
            <a:endParaRPr lang="en-US" dirty="0"/>
          </a:p>
          <a:p>
            <a:r>
              <a:rPr lang="en-US" dirty="0"/>
              <a:t>Wiki - </a:t>
            </a:r>
            <a:r>
              <a:rPr lang="en-US" dirty="0">
                <a:hlinkClick r:id="rId6"/>
              </a:rPr>
              <a:t>https://wiki.bnl.gov/EPIC</a:t>
            </a:r>
            <a:endParaRPr lang="en-US" dirty="0"/>
          </a:p>
          <a:p>
            <a:r>
              <a:rPr lang="en-US" dirty="0"/>
              <a:t>ePIC Software Training: </a:t>
            </a:r>
          </a:p>
          <a:p>
            <a:pPr lvl="1"/>
            <a:r>
              <a:rPr lang="en-US" dirty="0"/>
              <a:t>Landing Page: </a:t>
            </a:r>
            <a:r>
              <a:rPr lang="en-US" dirty="0">
                <a:hlinkClick r:id="rId7"/>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8"/>
              </a:rPr>
              <a:t>https://eic.github.io/documentation/tutorials.html</a:t>
            </a:r>
            <a:r>
              <a:rPr lang="en-US" dirty="0">
                <a:effectLst/>
                <a:latin typeface="Calibri" panose="020F0502020204030204" pitchFamily="34" charset="0"/>
                <a:ea typeface="Times New Roman" panose="02020603050405020304" pitchFamily="18" charset="0"/>
                <a:hlinkClick r:id="rId8"/>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9"/>
              </a:rPr>
              <a:t>https://</a:t>
            </a:r>
            <a:r>
              <a:rPr lang="en-US" dirty="0">
                <a:hlinkClick r:id="rId9"/>
              </a:rPr>
              <a:t>chat.epic-eic.org</a:t>
            </a:r>
            <a:endParaRPr lang="en-US" dirty="0"/>
          </a:p>
          <a:p>
            <a:pPr marL="0">
              <a:spcBef>
                <a:spcPts val="0"/>
              </a:spcBef>
            </a:pPr>
            <a:r>
              <a:rPr lang="en-US" dirty="0" err="1">
                <a:effectLst/>
                <a:latin typeface="Calibri" panose="020F0502020204030204" pitchFamily="34" charset="0"/>
                <a:ea typeface="Calibri" panose="020F0502020204030204" pitchFamily="34" charset="0"/>
              </a:rPr>
              <a:t>ePIC</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Zenodo</a:t>
            </a:r>
            <a:r>
              <a:rPr lang="en-US" dirty="0">
                <a:effectLst/>
                <a:latin typeface="Calibri" panose="020F0502020204030204" pitchFamily="34" charset="0"/>
                <a:ea typeface="Calibri" panose="020F0502020204030204" pitchFamily="34" charset="0"/>
              </a:rPr>
              <a:t> Community: </a:t>
            </a:r>
            <a:r>
              <a:rPr lang="en-US" dirty="0">
                <a:effectLst/>
                <a:latin typeface="Calibri" panose="020F0502020204030204" pitchFamily="34" charset="0"/>
                <a:ea typeface="Calibri" panose="020F0502020204030204" pitchFamily="34" charset="0"/>
                <a:hlinkClick r:id="rId10"/>
              </a:rPr>
              <a:t>https://zenodo.org/communities/epic</a:t>
            </a: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1"/>
          <a:stretch>
            <a:fillRect/>
          </a:stretch>
        </p:blipFill>
        <p:spPr>
          <a:xfrm>
            <a:off x="9370437" y="314334"/>
            <a:ext cx="1804597" cy="1299014"/>
          </a:xfrm>
          <a:prstGeom prst="rect">
            <a:avLst/>
          </a:prstGeom>
        </p:spPr>
      </p:pic>
      <p:sp>
        <p:nvSpPr>
          <p:cNvPr id="4" name="Date Placeholder 3">
            <a:extLst>
              <a:ext uri="{FF2B5EF4-FFF2-40B4-BE49-F238E27FC236}">
                <a16:creationId xmlns:a16="http://schemas.microsoft.com/office/drawing/2014/main" id="{10D7AB11-8DA7-46EF-43C7-B2E13EB00EFD}"/>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4FC23C8E-E759-3792-4DE3-E12BEC5AF37C}"/>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672C0E64-85DA-6A45-BDE4-D67C0CAD52DF}"/>
              </a:ext>
            </a:extLst>
          </p:cNvPr>
          <p:cNvSpPr>
            <a:spLocks noGrp="1"/>
          </p:cNvSpPr>
          <p:nvPr>
            <p:ph type="sldNum" sz="quarter" idx="12"/>
          </p:nvPr>
        </p:nvSpPr>
        <p:spPr/>
        <p:txBody>
          <a:bodyPr/>
          <a:lstStyle/>
          <a:p>
            <a:fld id="{00A14187-AF44-4271-AA62-1C5C376B8E74}" type="slidenum">
              <a:rPr lang="en-US" smtClean="0"/>
              <a:t>26</a:t>
            </a:fld>
            <a:endParaRPr lang="en-US"/>
          </a:p>
        </p:txBody>
      </p:sp>
    </p:spTree>
    <p:extLst>
      <p:ext uri="{BB962C8B-B14F-4D97-AF65-F5344CB8AC3E}">
        <p14:creationId xmlns:p14="http://schemas.microsoft.com/office/powerpoint/2010/main" val="4121275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D9BC5CF9-0B27-FE0A-0774-E9B347F154AE}"/>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45549333-B16F-6F1E-B8E8-891A02F0967E}"/>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820F996A-420B-AE31-A56E-0C37A8E01589}"/>
              </a:ext>
            </a:extLst>
          </p:cNvPr>
          <p:cNvSpPr>
            <a:spLocks noGrp="1"/>
          </p:cNvSpPr>
          <p:nvPr>
            <p:ph type="sldNum" sz="quarter" idx="12"/>
          </p:nvPr>
        </p:nvSpPr>
        <p:spPr/>
        <p:txBody>
          <a:bodyPr/>
          <a:lstStyle/>
          <a:p>
            <a:fld id="{00A14187-AF44-4271-AA62-1C5C376B8E74}" type="slidenum">
              <a:rPr lang="en-US" smtClean="0"/>
              <a:t>27</a:t>
            </a:fld>
            <a:endParaRPr lang="en-US"/>
          </a:p>
        </p:txBody>
      </p:sp>
    </p:spTree>
    <p:extLst>
      <p:ext uri="{BB962C8B-B14F-4D97-AF65-F5344CB8AC3E}">
        <p14:creationId xmlns:p14="http://schemas.microsoft.com/office/powerpoint/2010/main" val="3028241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6571BE1-3F61-269F-FED7-4FB6ACC04A80}"/>
              </a:ext>
            </a:extLst>
          </p:cNvPr>
          <p:cNvGrpSpPr/>
          <p:nvPr/>
        </p:nvGrpSpPr>
        <p:grpSpPr>
          <a:xfrm>
            <a:off x="462456" y="1293233"/>
            <a:ext cx="4722920" cy="2995491"/>
            <a:chOff x="462456" y="1293233"/>
            <a:chExt cx="4722920" cy="2995491"/>
          </a:xfrm>
        </p:grpSpPr>
        <p:sp>
          <p:nvSpPr>
            <p:cNvPr id="6" name="Rectangle 5">
              <a:extLst>
                <a:ext uri="{FF2B5EF4-FFF2-40B4-BE49-F238E27FC236}">
                  <a16:creationId xmlns:a16="http://schemas.microsoft.com/office/drawing/2014/main" id="{8DD0144B-1BE5-6F7E-026A-BB4BCBCE4F7F}"/>
                </a:ext>
              </a:extLst>
            </p:cNvPr>
            <p:cNvSpPr/>
            <p:nvPr/>
          </p:nvSpPr>
          <p:spPr>
            <a:xfrm>
              <a:off x="462456" y="1293233"/>
              <a:ext cx="4722920" cy="106532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t>Collaboration Council</a:t>
              </a:r>
            </a:p>
            <a:p>
              <a:pPr algn="ctr"/>
              <a:r>
                <a:rPr lang="en-US" dirty="0"/>
                <a:t>Institutional Representatives</a:t>
              </a:r>
            </a:p>
          </p:txBody>
        </p:sp>
        <p:sp>
          <p:nvSpPr>
            <p:cNvPr id="7" name="Rectangle 6">
              <a:extLst>
                <a:ext uri="{FF2B5EF4-FFF2-40B4-BE49-F238E27FC236}">
                  <a16:creationId xmlns:a16="http://schemas.microsoft.com/office/drawing/2014/main" id="{3EC11A62-C702-FC3B-D41D-936178E40DF6}"/>
                </a:ext>
              </a:extLst>
            </p:cNvPr>
            <p:cNvSpPr/>
            <p:nvPr/>
          </p:nvSpPr>
          <p:spPr>
            <a:xfrm>
              <a:off x="3112130" y="2768268"/>
              <a:ext cx="2073246" cy="414669"/>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Ad-Hoc Committees</a:t>
              </a:r>
            </a:p>
          </p:txBody>
        </p:sp>
        <p:sp>
          <p:nvSpPr>
            <p:cNvPr id="8" name="Rectangle 7">
              <a:extLst>
                <a:ext uri="{FF2B5EF4-FFF2-40B4-BE49-F238E27FC236}">
                  <a16:creationId xmlns:a16="http://schemas.microsoft.com/office/drawing/2014/main" id="{B5F712B4-FCCB-F228-2202-43ED5C16E962}"/>
                </a:ext>
              </a:extLst>
            </p:cNvPr>
            <p:cNvSpPr/>
            <p:nvPr/>
          </p:nvSpPr>
          <p:spPr>
            <a:xfrm>
              <a:off x="462456" y="2768268"/>
              <a:ext cx="2320065" cy="1520456"/>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Standing Committees</a:t>
              </a:r>
            </a:p>
            <a:p>
              <a:pPr algn="ctr"/>
              <a:r>
                <a:rPr lang="en-US" sz="1400" dirty="0">
                  <a:solidFill>
                    <a:schemeClr val="tx1"/>
                  </a:solidFill>
                </a:rPr>
                <a:t>Professional Conduct</a:t>
              </a:r>
            </a:p>
            <a:p>
              <a:pPr algn="ctr"/>
              <a:r>
                <a:rPr lang="en-US" sz="1400" dirty="0">
                  <a:solidFill>
                    <a:schemeClr val="tx1"/>
                  </a:solidFill>
                </a:rPr>
                <a:t>Conferences and Talks</a:t>
              </a:r>
            </a:p>
            <a:p>
              <a:pPr algn="ctr"/>
              <a:r>
                <a:rPr lang="en-US" sz="1400" dirty="0">
                  <a:solidFill>
                    <a:schemeClr val="tx1"/>
                  </a:solidFill>
                </a:rPr>
                <a:t>Membership</a:t>
              </a:r>
            </a:p>
            <a:p>
              <a:pPr algn="ctr"/>
              <a:r>
                <a:rPr lang="en-US" sz="1400" dirty="0">
                  <a:solidFill>
                    <a:schemeClr val="tx1"/>
                  </a:solidFill>
                </a:rPr>
                <a:t>Elections</a:t>
              </a:r>
            </a:p>
            <a:p>
              <a:pPr algn="ctr"/>
              <a:r>
                <a:rPr lang="en-US" sz="1400" dirty="0">
                  <a:solidFill>
                    <a:schemeClr val="tx1"/>
                  </a:solidFill>
                </a:rPr>
                <a:t>Publications</a:t>
              </a:r>
            </a:p>
          </p:txBody>
        </p:sp>
        <p:cxnSp>
          <p:nvCxnSpPr>
            <p:cNvPr id="9" name="Straight Arrow Connector 8">
              <a:extLst>
                <a:ext uri="{FF2B5EF4-FFF2-40B4-BE49-F238E27FC236}">
                  <a16:creationId xmlns:a16="http://schemas.microsoft.com/office/drawing/2014/main" id="{C701D6CA-C57D-06E6-D3D2-A5DC91C92EB8}"/>
                </a:ext>
              </a:extLst>
            </p:cNvPr>
            <p:cNvCxnSpPr>
              <a:cxnSpLocks/>
            </p:cNvCxnSpPr>
            <p:nvPr/>
          </p:nvCxnSpPr>
          <p:spPr>
            <a:xfrm flipV="1">
              <a:off x="3792614" y="2358553"/>
              <a:ext cx="0" cy="409715"/>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E62D57E-D372-5966-E075-A3EDB83B62BD}"/>
                </a:ext>
              </a:extLst>
            </p:cNvPr>
            <p:cNvCxnSpPr>
              <a:cxnSpLocks/>
            </p:cNvCxnSpPr>
            <p:nvPr/>
          </p:nvCxnSpPr>
          <p:spPr>
            <a:xfrm flipV="1">
              <a:off x="1627116" y="2358553"/>
              <a:ext cx="0" cy="409715"/>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EFBD00E-1DAD-572E-A243-D68BDA8F5E56}"/>
              </a:ext>
            </a:extLst>
          </p:cNvPr>
          <p:cNvGrpSpPr/>
          <p:nvPr/>
        </p:nvGrpSpPr>
        <p:grpSpPr>
          <a:xfrm>
            <a:off x="6476902" y="1928577"/>
            <a:ext cx="4534371" cy="2000548"/>
            <a:chOff x="4802708" y="451461"/>
            <a:chExt cx="4534371" cy="2000548"/>
          </a:xfrm>
        </p:grpSpPr>
        <p:sp>
          <p:nvSpPr>
            <p:cNvPr id="14" name="TextBox 13">
              <a:extLst>
                <a:ext uri="{FF2B5EF4-FFF2-40B4-BE49-F238E27FC236}">
                  <a16:creationId xmlns:a16="http://schemas.microsoft.com/office/drawing/2014/main" id="{5E283936-38D1-5E3D-A9C4-3378D26CAB89}"/>
                </a:ext>
              </a:extLst>
            </p:cNvPr>
            <p:cNvSpPr txBox="1"/>
            <p:nvPr/>
          </p:nvSpPr>
          <p:spPr>
            <a:xfrm>
              <a:off x="4802708" y="451461"/>
              <a:ext cx="4333264" cy="2000548"/>
            </a:xfrm>
            <a:prstGeom prst="rect">
              <a:avLst/>
            </a:prstGeom>
            <a:solidFill>
              <a:schemeClr val="bg1"/>
            </a:solidFill>
            <a:ln>
              <a:solidFill>
                <a:schemeClr val="tx1"/>
              </a:solidFill>
            </a:ln>
          </p:spPr>
          <p:txBody>
            <a:bodyPr wrap="square" rtlCol="0">
              <a:spAutoFit/>
            </a:bodyPr>
            <a:lstStyle/>
            <a:p>
              <a:r>
                <a:rPr lang="en-US" b="1" dirty="0"/>
                <a:t>Professional Conduct Committee: </a:t>
              </a:r>
            </a:p>
            <a:p>
              <a:r>
                <a:rPr lang="en-US" sz="1600" dirty="0"/>
                <a:t>Chair: Megan Connors (GSU)</a:t>
              </a:r>
            </a:p>
            <a:p>
              <a:r>
                <a:rPr lang="en-US" sz="1600" dirty="0"/>
                <a:t>Vice-Chair: Christine </a:t>
              </a:r>
              <a:r>
                <a:rPr lang="en-US" sz="1600" dirty="0" err="1"/>
                <a:t>Nattrass</a:t>
              </a:r>
              <a:r>
                <a:rPr lang="en-US" sz="1600" dirty="0"/>
                <a:t> (UTK)</a:t>
              </a:r>
            </a:p>
            <a:p>
              <a:r>
                <a:rPr lang="en-US" sz="1400" dirty="0">
                  <a:solidFill>
                    <a:srgbClr val="FF0000"/>
                  </a:solidFill>
                </a:rPr>
                <a:t>Francesco </a:t>
              </a:r>
              <a:r>
                <a:rPr lang="en-US" sz="1400" dirty="0" err="1">
                  <a:solidFill>
                    <a:srgbClr val="FF0000"/>
                  </a:solidFill>
                </a:rPr>
                <a:t>Bossù</a:t>
              </a:r>
              <a:r>
                <a:rPr lang="en-US" sz="1400" dirty="0">
                  <a:solidFill>
                    <a:srgbClr val="FF0000"/>
                  </a:solidFill>
                </a:rPr>
                <a:t> (CEA-</a:t>
              </a:r>
              <a:r>
                <a:rPr lang="en-US" sz="1400" dirty="0" err="1">
                  <a:solidFill>
                    <a:srgbClr val="FF0000"/>
                  </a:solidFill>
                </a:rPr>
                <a:t>Saclay</a:t>
              </a:r>
              <a:r>
                <a:rPr lang="en-US" sz="1400" dirty="0">
                  <a:solidFill>
                    <a:srgbClr val="FF0000"/>
                  </a:solidFill>
                </a:rPr>
                <a:t>), Wouter Deconinck (University of Manitoba)</a:t>
              </a:r>
              <a:r>
                <a:rPr lang="en-US" sz="1400" dirty="0"/>
                <a:t>, </a:t>
              </a:r>
              <a:r>
                <a:rPr lang="en-US" sz="1400" dirty="0" err="1"/>
                <a:t>Narbe</a:t>
              </a:r>
              <a:r>
                <a:rPr lang="en-US" sz="1400" dirty="0"/>
                <a:t> </a:t>
              </a:r>
              <a:r>
                <a:rPr lang="en-US" sz="1400" dirty="0" err="1"/>
                <a:t>Kalantarians</a:t>
              </a:r>
              <a:r>
                <a:rPr lang="en-US" sz="1400" dirty="0"/>
                <a:t> (Virginia Union University) , Iris Ponce Pinto (Yale University) , </a:t>
              </a:r>
              <a:r>
                <a:rPr lang="en-US" sz="1400" dirty="0">
                  <a:solidFill>
                    <a:srgbClr val="FF0000"/>
                  </a:solidFill>
                </a:rPr>
                <a:t>Maya Shimomura (Nara Women’s University) </a:t>
              </a:r>
              <a:r>
                <a:rPr lang="en-US" sz="1400" dirty="0"/>
                <a:t>, Allison Zec (University of New Hampshire)</a:t>
              </a:r>
            </a:p>
          </p:txBody>
        </p:sp>
        <p:pic>
          <p:nvPicPr>
            <p:cNvPr id="30" name="Picture 20" descr="Flags, Symbols &amp; Currency of Canada - World Atlas">
              <a:extLst>
                <a:ext uri="{FF2B5EF4-FFF2-40B4-BE49-F238E27FC236}">
                  <a16:creationId xmlns:a16="http://schemas.microsoft.com/office/drawing/2014/main" id="{A3825491-5C8F-659A-00C4-4967E466C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7890" y="1363383"/>
              <a:ext cx="399189" cy="2399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9" name="Picture 16">
              <a:extLst>
                <a:ext uri="{FF2B5EF4-FFF2-40B4-BE49-F238E27FC236}">
                  <a16:creationId xmlns:a16="http://schemas.microsoft.com/office/drawing/2014/main" id="{1EAFD271-A5C2-50BD-48DA-0555387B8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4267" y="1043109"/>
              <a:ext cx="383410" cy="2554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4" descr="Flag of Japan - Wikipedia">
              <a:extLst>
                <a:ext uri="{FF2B5EF4-FFF2-40B4-BE49-F238E27FC236}">
                  <a16:creationId xmlns:a16="http://schemas.microsoft.com/office/drawing/2014/main" id="{08C01FFD-4314-9DE1-32FE-00CD7E0F3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7890" y="1689656"/>
              <a:ext cx="399189" cy="266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E5C8B879-0E49-3A6B-DDFE-FB37046A13DE}"/>
              </a:ext>
            </a:extLst>
          </p:cNvPr>
          <p:cNvSpPr>
            <a:spLocks noGrp="1"/>
          </p:cNvSpPr>
          <p:nvPr>
            <p:ph type="title"/>
          </p:nvPr>
        </p:nvSpPr>
        <p:spPr>
          <a:xfrm>
            <a:off x="838200" y="365126"/>
            <a:ext cx="10515600" cy="755994"/>
          </a:xfrm>
        </p:spPr>
        <p:txBody>
          <a:bodyPr/>
          <a:lstStyle/>
          <a:p>
            <a:r>
              <a:rPr lang="en-US" b="1" dirty="0" err="1">
                <a:solidFill>
                  <a:schemeClr val="accent1"/>
                </a:solidFill>
              </a:rPr>
              <a:t>ePIC</a:t>
            </a:r>
            <a:r>
              <a:rPr lang="en-US" b="1" dirty="0">
                <a:solidFill>
                  <a:schemeClr val="accent1"/>
                </a:solidFill>
              </a:rPr>
              <a:t> Committees </a:t>
            </a:r>
          </a:p>
        </p:txBody>
      </p:sp>
      <p:grpSp>
        <p:nvGrpSpPr>
          <p:cNvPr id="33" name="Group 32">
            <a:extLst>
              <a:ext uri="{FF2B5EF4-FFF2-40B4-BE49-F238E27FC236}">
                <a16:creationId xmlns:a16="http://schemas.microsoft.com/office/drawing/2014/main" id="{2E99AB53-7A97-8BE0-E3EE-7B37B01F1A0B}"/>
              </a:ext>
            </a:extLst>
          </p:cNvPr>
          <p:cNvGrpSpPr/>
          <p:nvPr/>
        </p:nvGrpSpPr>
        <p:grpSpPr>
          <a:xfrm>
            <a:off x="838200" y="3187513"/>
            <a:ext cx="4936750" cy="1563686"/>
            <a:chOff x="5881912" y="1003023"/>
            <a:chExt cx="4936750" cy="1563686"/>
          </a:xfrm>
        </p:grpSpPr>
        <p:sp>
          <p:nvSpPr>
            <p:cNvPr id="15" name="TextBox 14">
              <a:extLst>
                <a:ext uri="{FF2B5EF4-FFF2-40B4-BE49-F238E27FC236}">
                  <a16:creationId xmlns:a16="http://schemas.microsoft.com/office/drawing/2014/main" id="{7588510A-9933-7828-1DB2-8CBE1AED6BBA}"/>
                </a:ext>
              </a:extLst>
            </p:cNvPr>
            <p:cNvSpPr txBox="1"/>
            <p:nvPr/>
          </p:nvSpPr>
          <p:spPr>
            <a:xfrm>
              <a:off x="5881912" y="1003023"/>
              <a:ext cx="4786888" cy="1508105"/>
            </a:xfrm>
            <a:prstGeom prst="rect">
              <a:avLst/>
            </a:prstGeom>
            <a:solidFill>
              <a:schemeClr val="bg1"/>
            </a:solidFill>
            <a:ln>
              <a:solidFill>
                <a:schemeClr val="tx1"/>
              </a:solidFill>
            </a:ln>
          </p:spPr>
          <p:txBody>
            <a:bodyPr wrap="square" rtlCol="0">
              <a:spAutoFit/>
            </a:bodyPr>
            <a:lstStyle/>
            <a:p>
              <a:r>
                <a:rPr lang="en-US" b="1" dirty="0"/>
                <a:t>Conferences and Talks: </a:t>
              </a:r>
            </a:p>
            <a:p>
              <a:r>
                <a:rPr lang="en-US" sz="1600" dirty="0"/>
                <a:t>Chair: Maria Zurek (ANL)</a:t>
              </a:r>
            </a:p>
            <a:p>
              <a:r>
                <a:rPr lang="en-US" sz="1600" dirty="0"/>
                <a:t>Vice-Chair: Brian Page (BNL)</a:t>
              </a:r>
            </a:p>
            <a:p>
              <a:r>
                <a:rPr lang="en-US" sz="1400" dirty="0"/>
                <a:t>Barbara Jacak (Berkeley), Daniel Brandenburg (OSU), Dmitry </a:t>
              </a:r>
              <a:r>
                <a:rPr lang="en-US" sz="1400" dirty="0" err="1"/>
                <a:t>Kalinkin</a:t>
              </a:r>
              <a:r>
                <a:rPr lang="en-US" sz="1400" dirty="0"/>
                <a:t> (Kentucky), </a:t>
              </a:r>
              <a:r>
                <a:rPr lang="en-US" sz="1400" dirty="0">
                  <a:solidFill>
                    <a:srgbClr val="FF0000"/>
                  </a:solidFill>
                </a:rPr>
                <a:t>Nick </a:t>
              </a:r>
              <a:r>
                <a:rPr lang="en-US" sz="1400" dirty="0" err="1">
                  <a:solidFill>
                    <a:srgbClr val="FF0000"/>
                  </a:solidFill>
                </a:rPr>
                <a:t>Zachariou</a:t>
              </a:r>
              <a:r>
                <a:rPr lang="en-US" sz="1400" dirty="0">
                  <a:solidFill>
                    <a:srgbClr val="FF0000"/>
                  </a:solidFill>
                </a:rPr>
                <a:t> (York), </a:t>
              </a:r>
              <a:r>
                <a:rPr lang="en-US" sz="1400" dirty="0"/>
                <a:t>Xuan Li (LANL), </a:t>
              </a:r>
              <a:r>
                <a:rPr lang="en-US" sz="1400" dirty="0">
                  <a:solidFill>
                    <a:srgbClr val="FF0000"/>
                  </a:solidFill>
                </a:rPr>
                <a:t>Nicola Rubini (Bologna), Wouter Deconinck (Manitoba)</a:t>
              </a:r>
            </a:p>
          </p:txBody>
        </p:sp>
        <p:pic>
          <p:nvPicPr>
            <p:cNvPr id="21" name="Picture 10" descr="Flag of the United Kingdom - Wikipedia">
              <a:extLst>
                <a:ext uri="{FF2B5EF4-FFF2-40B4-BE49-F238E27FC236}">
                  <a16:creationId xmlns:a16="http://schemas.microsoft.com/office/drawing/2014/main" id="{E373D4F2-B2DD-E197-27F7-6903EA5C1B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7295" y="1676318"/>
              <a:ext cx="365195" cy="2358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21" descr="Flag of Italy - Wikipedia">
              <a:extLst>
                <a:ext uri="{FF2B5EF4-FFF2-40B4-BE49-F238E27FC236}">
                  <a16:creationId xmlns:a16="http://schemas.microsoft.com/office/drawing/2014/main" id="{82A57529-E1F3-A4A5-05B2-699C6A82EC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7295" y="2298523"/>
              <a:ext cx="401367" cy="2681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2" name="Picture 20" descr="Flags, Symbols &amp; Currency of Canada - World Atlas">
              <a:extLst>
                <a:ext uri="{FF2B5EF4-FFF2-40B4-BE49-F238E27FC236}">
                  <a16:creationId xmlns:a16="http://schemas.microsoft.com/office/drawing/2014/main" id="{B1CE9D2A-4D51-DC3D-0C5B-8825FC3D1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7295" y="1990192"/>
              <a:ext cx="399189" cy="2399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41045900-80EA-826A-3B13-E78E77674D9B}"/>
              </a:ext>
            </a:extLst>
          </p:cNvPr>
          <p:cNvGrpSpPr/>
          <p:nvPr/>
        </p:nvGrpSpPr>
        <p:grpSpPr>
          <a:xfrm>
            <a:off x="5545402" y="279758"/>
            <a:ext cx="4826103" cy="1508105"/>
            <a:chOff x="256626" y="5768983"/>
            <a:chExt cx="4826103" cy="1508105"/>
          </a:xfrm>
        </p:grpSpPr>
        <p:sp>
          <p:nvSpPr>
            <p:cNvPr id="16" name="TextBox 15">
              <a:extLst>
                <a:ext uri="{FF2B5EF4-FFF2-40B4-BE49-F238E27FC236}">
                  <a16:creationId xmlns:a16="http://schemas.microsoft.com/office/drawing/2014/main" id="{F2638174-18E3-85AF-859A-9DD332F77E4A}"/>
                </a:ext>
              </a:extLst>
            </p:cNvPr>
            <p:cNvSpPr txBox="1"/>
            <p:nvPr/>
          </p:nvSpPr>
          <p:spPr>
            <a:xfrm>
              <a:off x="256626" y="5768983"/>
              <a:ext cx="4588346" cy="1508105"/>
            </a:xfrm>
            <a:prstGeom prst="rect">
              <a:avLst/>
            </a:prstGeom>
            <a:solidFill>
              <a:schemeClr val="bg1"/>
            </a:solidFill>
            <a:ln>
              <a:solidFill>
                <a:schemeClr val="tx1"/>
              </a:solidFill>
            </a:ln>
          </p:spPr>
          <p:txBody>
            <a:bodyPr wrap="square" rtlCol="0">
              <a:spAutoFit/>
            </a:bodyPr>
            <a:lstStyle/>
            <a:p>
              <a:r>
                <a:rPr lang="en-US" b="1" dirty="0"/>
                <a:t>Membership Committee: </a:t>
              </a:r>
            </a:p>
            <a:p>
              <a:r>
                <a:rPr lang="en-US" sz="1600" dirty="0"/>
                <a:t>Chair: Peter Steinberg (BNL)</a:t>
              </a:r>
            </a:p>
            <a:p>
              <a:r>
                <a:rPr lang="en-US" sz="1600" dirty="0"/>
                <a:t>Vice-Chair: </a:t>
              </a:r>
              <a:r>
                <a:rPr lang="en-US" sz="1600" dirty="0">
                  <a:solidFill>
                    <a:srgbClr val="FF0000"/>
                  </a:solidFill>
                </a:rPr>
                <a:t>Pietro Antonioli (INFN-Bologna)</a:t>
              </a:r>
            </a:p>
            <a:p>
              <a:r>
                <a:rPr lang="en-US" sz="1400" dirty="0"/>
                <a:t>Friederike Bock (ORNL), Helen Caines (Yale), Doug Higinbotham (</a:t>
              </a:r>
              <a:r>
                <a:rPr lang="en-US" sz="1400" dirty="0" err="1"/>
                <a:t>JLab</a:t>
              </a:r>
              <a:r>
                <a:rPr lang="en-US" sz="1400" dirty="0"/>
                <a:t>), </a:t>
              </a:r>
              <a:r>
                <a:rPr lang="en-US" sz="1400" dirty="0" err="1">
                  <a:solidFill>
                    <a:srgbClr val="FF0000"/>
                  </a:solidFill>
                </a:rPr>
                <a:t>Bedhanga</a:t>
              </a:r>
              <a:r>
                <a:rPr lang="en-US" sz="1400" dirty="0">
                  <a:solidFill>
                    <a:srgbClr val="FF0000"/>
                  </a:solidFill>
                </a:rPr>
                <a:t> </a:t>
              </a:r>
              <a:r>
                <a:rPr lang="en-US" sz="1400" dirty="0" err="1">
                  <a:solidFill>
                    <a:srgbClr val="FF0000"/>
                  </a:solidFill>
                </a:rPr>
                <a:t>Moharty</a:t>
              </a:r>
              <a:r>
                <a:rPr lang="en-US" sz="1400" dirty="0">
                  <a:solidFill>
                    <a:srgbClr val="FF0000"/>
                  </a:solidFill>
                </a:rPr>
                <a:t> (NISER), Silvia </a:t>
              </a:r>
              <a:r>
                <a:rPr lang="en-US" sz="1400" dirty="0" err="1">
                  <a:solidFill>
                    <a:srgbClr val="FF0000"/>
                  </a:solidFill>
                </a:rPr>
                <a:t>Niccolai</a:t>
              </a:r>
              <a:r>
                <a:rPr lang="en-US" sz="1400" dirty="0">
                  <a:solidFill>
                    <a:srgbClr val="FF0000"/>
                  </a:solidFill>
                </a:rPr>
                <a:t> (IJCLAB)</a:t>
              </a:r>
              <a:r>
                <a:rPr lang="en-US" sz="1400" dirty="0"/>
                <a:t>, Marzia Rosati (ISU)</a:t>
              </a:r>
            </a:p>
          </p:txBody>
        </p:sp>
        <p:pic>
          <p:nvPicPr>
            <p:cNvPr id="18" name="Picture 16">
              <a:extLst>
                <a:ext uri="{FF2B5EF4-FFF2-40B4-BE49-F238E27FC236}">
                  <a16:creationId xmlns:a16="http://schemas.microsoft.com/office/drawing/2014/main" id="{910FA58D-81A8-8C6E-84FF-76D2C4C6D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417" y="6890393"/>
              <a:ext cx="367508" cy="2554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10480F5-4018-8608-A71A-D2726CD43A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7616" y="6547759"/>
              <a:ext cx="405113" cy="2818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Flag of Italy - Wikipedia">
              <a:extLst>
                <a:ext uri="{FF2B5EF4-FFF2-40B4-BE49-F238E27FC236}">
                  <a16:creationId xmlns:a16="http://schemas.microsoft.com/office/drawing/2014/main" id="{A768EC34-9D28-DE77-BF59-5352C7A7E5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0984" y="6232084"/>
              <a:ext cx="381401" cy="2548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BF8F2669-9519-4CC0-52E1-D6A4231A3FC0}"/>
              </a:ext>
            </a:extLst>
          </p:cNvPr>
          <p:cNvGrpSpPr/>
          <p:nvPr/>
        </p:nvGrpSpPr>
        <p:grpSpPr>
          <a:xfrm>
            <a:off x="2515972" y="4887290"/>
            <a:ext cx="3960930" cy="1323439"/>
            <a:chOff x="6692527" y="3747811"/>
            <a:chExt cx="3960930" cy="1323439"/>
          </a:xfrm>
        </p:grpSpPr>
        <p:sp>
          <p:nvSpPr>
            <p:cNvPr id="13" name="TextBox 12">
              <a:extLst>
                <a:ext uri="{FF2B5EF4-FFF2-40B4-BE49-F238E27FC236}">
                  <a16:creationId xmlns:a16="http://schemas.microsoft.com/office/drawing/2014/main" id="{A237EC9C-D3F0-B79B-DAAD-E31732000489}"/>
                </a:ext>
              </a:extLst>
            </p:cNvPr>
            <p:cNvSpPr txBox="1"/>
            <p:nvPr/>
          </p:nvSpPr>
          <p:spPr>
            <a:xfrm>
              <a:off x="6692527" y="3747811"/>
              <a:ext cx="3812375" cy="1323439"/>
            </a:xfrm>
            <a:prstGeom prst="rect">
              <a:avLst/>
            </a:prstGeom>
            <a:solidFill>
              <a:schemeClr val="bg1"/>
            </a:solidFill>
            <a:ln>
              <a:solidFill>
                <a:schemeClr val="tx1"/>
              </a:solidFill>
            </a:ln>
          </p:spPr>
          <p:txBody>
            <a:bodyPr wrap="square" rtlCol="0">
              <a:spAutoFit/>
            </a:bodyPr>
            <a:lstStyle/>
            <a:p>
              <a:r>
                <a:rPr lang="en-US" b="1" dirty="0"/>
                <a:t>Elections Committee: </a:t>
              </a:r>
            </a:p>
            <a:p>
              <a:r>
                <a:rPr lang="en-US" sz="1600" dirty="0"/>
                <a:t>Chair: Helen Caines (Yale)</a:t>
              </a:r>
            </a:p>
            <a:p>
              <a:r>
                <a:rPr lang="en-US" sz="1600" dirty="0"/>
                <a:t>Vice-Chair: Ken </a:t>
              </a:r>
              <a:r>
                <a:rPr lang="en-US" sz="1600" dirty="0" err="1"/>
                <a:t>Barish</a:t>
              </a:r>
              <a:r>
                <a:rPr lang="en-US" sz="1600" dirty="0"/>
                <a:t> (UCR)</a:t>
              </a:r>
            </a:p>
            <a:p>
              <a:r>
                <a:rPr lang="en-US" sz="1600" dirty="0"/>
                <a:t>Past-Chair: John Arrington (LBNL)</a:t>
              </a:r>
            </a:p>
            <a:p>
              <a:r>
                <a:rPr lang="en-US" sz="1400" dirty="0"/>
                <a:t>Maria </a:t>
              </a:r>
              <a:r>
                <a:rPr lang="en-US" sz="1400" dirty="0" err="1"/>
                <a:t>Stefaniak</a:t>
              </a:r>
              <a:r>
                <a:rPr lang="en-US" sz="1400" dirty="0"/>
                <a:t> (OSU), </a:t>
              </a:r>
              <a:r>
                <a:rPr lang="en-US" sz="1400" dirty="0">
                  <a:solidFill>
                    <a:srgbClr val="FF0000"/>
                  </a:solidFill>
                </a:rPr>
                <a:t>Domenico Elia (INFN)</a:t>
              </a:r>
            </a:p>
          </p:txBody>
        </p:sp>
        <p:pic>
          <p:nvPicPr>
            <p:cNvPr id="35" name="Picture 34" descr="Flag of Italy - Wikipedia">
              <a:extLst>
                <a:ext uri="{FF2B5EF4-FFF2-40B4-BE49-F238E27FC236}">
                  <a16:creationId xmlns:a16="http://schemas.microsoft.com/office/drawing/2014/main" id="{F9CE648F-4A2B-D895-92D4-C1F2C9DFA2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49972" y="4728076"/>
              <a:ext cx="403485" cy="2696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DB785847-769F-ADA2-7BC9-E134AA0ED5C0}"/>
              </a:ext>
            </a:extLst>
          </p:cNvPr>
          <p:cNvGrpSpPr/>
          <p:nvPr/>
        </p:nvGrpSpPr>
        <p:grpSpPr>
          <a:xfrm>
            <a:off x="6847790" y="4165152"/>
            <a:ext cx="4581619" cy="2000548"/>
            <a:chOff x="6071892" y="2915559"/>
            <a:chExt cx="4581619" cy="2000548"/>
          </a:xfrm>
        </p:grpSpPr>
        <p:sp>
          <p:nvSpPr>
            <p:cNvPr id="12" name="TextBox 11">
              <a:extLst>
                <a:ext uri="{FF2B5EF4-FFF2-40B4-BE49-F238E27FC236}">
                  <a16:creationId xmlns:a16="http://schemas.microsoft.com/office/drawing/2014/main" id="{7E874601-C283-AFCC-1790-BAED15EF1CEB}"/>
                </a:ext>
              </a:extLst>
            </p:cNvPr>
            <p:cNvSpPr txBox="1"/>
            <p:nvPr/>
          </p:nvSpPr>
          <p:spPr>
            <a:xfrm>
              <a:off x="6071892" y="2915559"/>
              <a:ext cx="4540468" cy="2000548"/>
            </a:xfrm>
            <a:prstGeom prst="rect">
              <a:avLst/>
            </a:prstGeom>
            <a:solidFill>
              <a:schemeClr val="bg1"/>
            </a:solidFill>
            <a:ln>
              <a:solidFill>
                <a:schemeClr val="tx1"/>
              </a:solidFill>
            </a:ln>
          </p:spPr>
          <p:txBody>
            <a:bodyPr wrap="square" rtlCol="0">
              <a:spAutoFit/>
            </a:bodyPr>
            <a:lstStyle/>
            <a:p>
              <a:r>
                <a:rPr lang="en-US" b="1" dirty="0"/>
                <a:t>Publications Committee: </a:t>
              </a:r>
            </a:p>
            <a:p>
              <a:r>
                <a:rPr lang="en-US" sz="1600" dirty="0"/>
                <a:t>Chair: Rene </a:t>
              </a:r>
              <a:r>
                <a:rPr lang="en-US" sz="1600" dirty="0" err="1"/>
                <a:t>Bellwied</a:t>
              </a:r>
              <a:r>
                <a:rPr lang="en-US" sz="1600" dirty="0"/>
                <a:t> (U. Houston)</a:t>
              </a:r>
            </a:p>
            <a:p>
              <a:r>
                <a:rPr lang="en-US" sz="1600" dirty="0"/>
                <a:t>Vice –Chair: </a:t>
              </a:r>
              <a:r>
                <a:rPr lang="en-US" sz="1600" dirty="0">
                  <a:solidFill>
                    <a:srgbClr val="FF0000"/>
                  </a:solidFill>
                </a:rPr>
                <a:t>Annalisa </a:t>
              </a:r>
              <a:r>
                <a:rPr lang="en-US" sz="1600" dirty="0" err="1">
                  <a:solidFill>
                    <a:srgbClr val="FF0000"/>
                  </a:solidFill>
                </a:rPr>
                <a:t>Mastroserio</a:t>
              </a:r>
              <a:r>
                <a:rPr lang="en-US" sz="1600" dirty="0">
                  <a:solidFill>
                    <a:srgbClr val="FF0000"/>
                  </a:solidFill>
                </a:rPr>
                <a:t> (INFN Bari)</a:t>
              </a:r>
            </a:p>
            <a:p>
              <a:r>
                <a:rPr lang="en-US" sz="1400" dirty="0">
                  <a:solidFill>
                    <a:srgbClr val="FF0000"/>
                  </a:solidFill>
                </a:rPr>
                <a:t>Lokesh Kumar (Panjab U.), Michela </a:t>
              </a:r>
              <a:r>
                <a:rPr lang="en-US" sz="1400" dirty="0" err="1">
                  <a:solidFill>
                    <a:srgbClr val="FF0000"/>
                  </a:solidFill>
                </a:rPr>
                <a:t>Chiosso</a:t>
              </a:r>
              <a:r>
                <a:rPr lang="en-US" sz="1400" dirty="0">
                  <a:solidFill>
                    <a:srgbClr val="FF0000"/>
                  </a:solidFill>
                </a:rPr>
                <a:t> (Torino), </a:t>
              </a:r>
              <a:r>
                <a:rPr lang="en-US" sz="1400" dirty="0" err="1"/>
                <a:t>Prithwish</a:t>
              </a:r>
              <a:r>
                <a:rPr lang="en-US" sz="1400" dirty="0"/>
                <a:t> </a:t>
              </a:r>
              <a:r>
                <a:rPr lang="en-US" sz="1400" dirty="0" err="1"/>
                <a:t>Tribedy</a:t>
              </a:r>
              <a:r>
                <a:rPr lang="en-US" sz="1400" dirty="0"/>
                <a:t> (BNL), Markus Diefenthaler (</a:t>
              </a:r>
              <a:r>
                <a:rPr lang="en-US" sz="1400" dirty="0" err="1"/>
                <a:t>JLab</a:t>
              </a:r>
              <a:r>
                <a:rPr lang="en-US" sz="1400" dirty="0"/>
                <a:t>), </a:t>
              </a:r>
              <a:r>
                <a:rPr lang="en-US" sz="1400" dirty="0" err="1"/>
                <a:t>Sevil</a:t>
              </a:r>
              <a:r>
                <a:rPr lang="en-US" sz="1400" dirty="0"/>
                <a:t> </a:t>
              </a:r>
              <a:r>
                <a:rPr lang="en-US" sz="1400" dirty="0" err="1"/>
                <a:t>Salur</a:t>
              </a:r>
              <a:r>
                <a:rPr lang="en-US" sz="1400" dirty="0"/>
                <a:t> (Rutgers),</a:t>
              </a:r>
            </a:p>
            <a:p>
              <a:r>
                <a:rPr lang="en-US" sz="1400" dirty="0"/>
                <a:t>ex-officio w. Conferences and Talks Committee: </a:t>
              </a:r>
              <a:br>
                <a:rPr lang="en-US" sz="1400" dirty="0"/>
              </a:br>
              <a:r>
                <a:rPr lang="en-US" sz="1400" dirty="0"/>
                <a:t>Daniel Brandenburg (OSU)</a:t>
              </a:r>
            </a:p>
          </p:txBody>
        </p:sp>
        <p:pic>
          <p:nvPicPr>
            <p:cNvPr id="23" name="Picture 22" descr="Flag of Italy - Wikipedia">
              <a:extLst>
                <a:ext uri="{FF2B5EF4-FFF2-40B4-BE49-F238E27FC236}">
                  <a16:creationId xmlns:a16="http://schemas.microsoft.com/office/drawing/2014/main" id="{D820587E-84A9-91F4-373D-109C2A73C9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4303" y="3991999"/>
              <a:ext cx="329207" cy="2199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7" name="Picture 36" descr="Flag of Italy - Wikipedia">
              <a:extLst>
                <a:ext uri="{FF2B5EF4-FFF2-40B4-BE49-F238E27FC236}">
                  <a16:creationId xmlns:a16="http://schemas.microsoft.com/office/drawing/2014/main" id="{91A7ABB7-9483-7B10-186F-1741EB9CAF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4303" y="3414624"/>
              <a:ext cx="329207" cy="2199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48AFEA63-88AA-A1F6-8B35-716D761A85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13075" y="3684342"/>
              <a:ext cx="340436" cy="22699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Date Placeholder 2">
            <a:extLst>
              <a:ext uri="{FF2B5EF4-FFF2-40B4-BE49-F238E27FC236}">
                <a16:creationId xmlns:a16="http://schemas.microsoft.com/office/drawing/2014/main" id="{7F9D0DCC-EE04-6A7F-6147-929EBC2794D1}"/>
              </a:ext>
            </a:extLst>
          </p:cNvPr>
          <p:cNvSpPr>
            <a:spLocks noGrp="1"/>
          </p:cNvSpPr>
          <p:nvPr>
            <p:ph type="dt" sz="half" idx="10"/>
          </p:nvPr>
        </p:nvSpPr>
        <p:spPr/>
        <p:txBody>
          <a:bodyPr/>
          <a:lstStyle/>
          <a:p>
            <a:r>
              <a:rPr lang="en-US"/>
              <a:t>10/6/2025</a:t>
            </a:r>
          </a:p>
        </p:txBody>
      </p:sp>
      <p:sp>
        <p:nvSpPr>
          <p:cNvPr id="4" name="Footer Placeholder 3">
            <a:extLst>
              <a:ext uri="{FF2B5EF4-FFF2-40B4-BE49-F238E27FC236}">
                <a16:creationId xmlns:a16="http://schemas.microsoft.com/office/drawing/2014/main" id="{A09C8367-A91A-5894-C69C-898D4D789C09}"/>
              </a:ext>
            </a:extLst>
          </p:cNvPr>
          <p:cNvSpPr>
            <a:spLocks noGrp="1"/>
          </p:cNvSpPr>
          <p:nvPr>
            <p:ph type="ftr" sz="quarter" idx="11"/>
          </p:nvPr>
        </p:nvSpPr>
        <p:spPr/>
        <p:txBody>
          <a:bodyPr/>
          <a:lstStyle/>
          <a:p>
            <a:r>
              <a:rPr lang="en-US"/>
              <a:t>ePIC Software and Computing Review</a:t>
            </a:r>
          </a:p>
        </p:txBody>
      </p:sp>
      <p:sp>
        <p:nvSpPr>
          <p:cNvPr id="5" name="Slide Number Placeholder 4">
            <a:extLst>
              <a:ext uri="{FF2B5EF4-FFF2-40B4-BE49-F238E27FC236}">
                <a16:creationId xmlns:a16="http://schemas.microsoft.com/office/drawing/2014/main" id="{1E734420-0D4D-F964-19DF-61904CA28FEF}"/>
              </a:ext>
            </a:extLst>
          </p:cNvPr>
          <p:cNvSpPr>
            <a:spLocks noGrp="1"/>
          </p:cNvSpPr>
          <p:nvPr>
            <p:ph type="sldNum" sz="quarter" idx="12"/>
          </p:nvPr>
        </p:nvSpPr>
        <p:spPr/>
        <p:txBody>
          <a:bodyPr/>
          <a:lstStyle/>
          <a:p>
            <a:fld id="{00A14187-AF44-4271-AA62-1C5C376B8E74}" type="slidenum">
              <a:rPr lang="en-US" smtClean="0"/>
              <a:t>28</a:t>
            </a:fld>
            <a:endParaRPr lang="en-US"/>
          </a:p>
        </p:txBody>
      </p:sp>
    </p:spTree>
    <p:extLst>
      <p:ext uri="{BB962C8B-B14F-4D97-AF65-F5344CB8AC3E}">
        <p14:creationId xmlns:p14="http://schemas.microsoft.com/office/powerpoint/2010/main" val="1193301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5222B-F283-5ADC-BD38-8E5692849581}"/>
              </a:ext>
            </a:extLst>
          </p:cNvPr>
          <p:cNvSpPr>
            <a:spLocks noGrp="1"/>
          </p:cNvSpPr>
          <p:nvPr>
            <p:ph type="title"/>
          </p:nvPr>
        </p:nvSpPr>
        <p:spPr>
          <a:xfrm>
            <a:off x="507701" y="161379"/>
            <a:ext cx="10515600" cy="884555"/>
          </a:xfrm>
        </p:spPr>
        <p:txBody>
          <a:bodyPr/>
          <a:lstStyle/>
          <a:p>
            <a:r>
              <a:rPr lang="en-US" b="1" dirty="0">
                <a:solidFill>
                  <a:schemeClr val="accent1"/>
                </a:solidFill>
              </a:rPr>
              <a:t>Formation of </a:t>
            </a:r>
            <a:r>
              <a:rPr lang="en-US" b="1" dirty="0" err="1">
                <a:solidFill>
                  <a:schemeClr val="accent1"/>
                </a:solidFill>
              </a:rPr>
              <a:t>ePIC</a:t>
            </a:r>
            <a:r>
              <a:rPr lang="en-US" b="1" dirty="0">
                <a:solidFill>
                  <a:schemeClr val="accent1"/>
                </a:solidFill>
              </a:rPr>
              <a:t> Policies</a:t>
            </a:r>
          </a:p>
        </p:txBody>
      </p:sp>
      <p:sp>
        <p:nvSpPr>
          <p:cNvPr id="8" name="TextBox 7">
            <a:extLst>
              <a:ext uri="{FF2B5EF4-FFF2-40B4-BE49-F238E27FC236}">
                <a16:creationId xmlns:a16="http://schemas.microsoft.com/office/drawing/2014/main" id="{B44087B8-5B15-B26F-55A2-AE90B1B138B0}"/>
              </a:ext>
            </a:extLst>
          </p:cNvPr>
          <p:cNvSpPr txBox="1"/>
          <p:nvPr/>
        </p:nvSpPr>
        <p:spPr>
          <a:xfrm>
            <a:off x="277306" y="1299507"/>
            <a:ext cx="4696312" cy="4247317"/>
          </a:xfrm>
          <a:prstGeom prst="rect">
            <a:avLst/>
          </a:prstGeom>
          <a:noFill/>
        </p:spPr>
        <p:txBody>
          <a:bodyPr wrap="square" rtlCol="0">
            <a:spAutoFit/>
          </a:bodyPr>
          <a:lstStyle/>
          <a:p>
            <a:r>
              <a:rPr lang="en-US" i="1" dirty="0"/>
              <a:t>The Membership Policy </a:t>
            </a:r>
            <a:r>
              <a:rPr lang="en-US" dirty="0"/>
              <a:t>was endorsed by the Collaboration Council August 2024.</a:t>
            </a:r>
          </a:p>
          <a:p>
            <a:endParaRPr lang="en-US" dirty="0"/>
          </a:p>
          <a:p>
            <a:r>
              <a:rPr lang="en-US" i="1" dirty="0"/>
              <a:t>The Conference and Talks Policy</a:t>
            </a:r>
            <a:r>
              <a:rPr lang="en-US" dirty="0"/>
              <a:t> was endorsed by the Collaboration Council November 2024.</a:t>
            </a:r>
          </a:p>
          <a:p>
            <a:endParaRPr lang="en-US" dirty="0"/>
          </a:p>
          <a:p>
            <a:r>
              <a:rPr lang="en-US" dirty="0"/>
              <a:t>The </a:t>
            </a:r>
            <a:r>
              <a:rPr lang="en-US" i="1" dirty="0"/>
              <a:t>Code of Conduct</a:t>
            </a:r>
            <a:r>
              <a:rPr lang="en-US" dirty="0"/>
              <a:t> was endorsed by the Collaboration Council December 2024.</a:t>
            </a:r>
          </a:p>
          <a:p>
            <a:endParaRPr lang="en-US" i="1" dirty="0"/>
          </a:p>
          <a:p>
            <a:r>
              <a:rPr lang="en-US" dirty="0"/>
              <a:t>The </a:t>
            </a:r>
            <a:r>
              <a:rPr lang="en-US" i="1" dirty="0"/>
              <a:t>Results Release Policy</a:t>
            </a:r>
            <a:r>
              <a:rPr lang="en-US" dirty="0"/>
              <a:t> was endorsed by the Collaboration Council May 2025.</a:t>
            </a:r>
          </a:p>
          <a:p>
            <a:endParaRPr lang="en-US" i="1" dirty="0"/>
          </a:p>
          <a:p>
            <a:r>
              <a:rPr lang="en-US" dirty="0"/>
              <a:t>The </a:t>
            </a:r>
            <a:r>
              <a:rPr lang="en-US" i="1" dirty="0"/>
              <a:t>Publication Policy </a:t>
            </a:r>
            <a:r>
              <a:rPr lang="en-US" dirty="0"/>
              <a:t>is in an advanced draft, discussed in CC meetings in January and April 2025.</a:t>
            </a:r>
          </a:p>
        </p:txBody>
      </p:sp>
      <p:pic>
        <p:nvPicPr>
          <p:cNvPr id="10" name="Picture 9" descr="Text, letter&#10;&#10;AI-generated content may be incorrect.">
            <a:extLst>
              <a:ext uri="{FF2B5EF4-FFF2-40B4-BE49-F238E27FC236}">
                <a16:creationId xmlns:a16="http://schemas.microsoft.com/office/drawing/2014/main" id="{66419AEF-86F8-4111-7DC8-F583CC8D458A}"/>
              </a:ext>
            </a:extLst>
          </p:cNvPr>
          <p:cNvPicPr>
            <a:picLocks noChangeAspect="1"/>
          </p:cNvPicPr>
          <p:nvPr/>
        </p:nvPicPr>
        <p:blipFill>
          <a:blip r:embed="rId2"/>
          <a:stretch>
            <a:fillRect/>
          </a:stretch>
        </p:blipFill>
        <p:spPr>
          <a:xfrm>
            <a:off x="6773366" y="272142"/>
            <a:ext cx="5299364" cy="6858000"/>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14" name="Picture 13" descr="Table&#10;&#10;AI-generated content may be incorrect.">
            <a:extLst>
              <a:ext uri="{FF2B5EF4-FFF2-40B4-BE49-F238E27FC236}">
                <a16:creationId xmlns:a16="http://schemas.microsoft.com/office/drawing/2014/main" id="{E7D62810-F511-9612-052B-25771E74DC3C}"/>
              </a:ext>
            </a:extLst>
          </p:cNvPr>
          <p:cNvPicPr>
            <a:picLocks noChangeAspect="1"/>
          </p:cNvPicPr>
          <p:nvPr/>
        </p:nvPicPr>
        <p:blipFill>
          <a:blip r:embed="rId3"/>
          <a:stretch>
            <a:fillRect/>
          </a:stretch>
        </p:blipFill>
        <p:spPr>
          <a:xfrm>
            <a:off x="6316166" y="785825"/>
            <a:ext cx="5299364" cy="6858000"/>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12" name="Picture 11" descr="Text, letter&#10;&#10;AI-generated content may be incorrect.">
            <a:extLst>
              <a:ext uri="{FF2B5EF4-FFF2-40B4-BE49-F238E27FC236}">
                <a16:creationId xmlns:a16="http://schemas.microsoft.com/office/drawing/2014/main" id="{EDB5369D-4187-F65C-81FF-3AC242F59006}"/>
              </a:ext>
            </a:extLst>
          </p:cNvPr>
          <p:cNvPicPr>
            <a:picLocks noChangeAspect="1"/>
          </p:cNvPicPr>
          <p:nvPr/>
        </p:nvPicPr>
        <p:blipFill>
          <a:blip r:embed="rId4"/>
          <a:stretch>
            <a:fillRect/>
          </a:stretch>
        </p:blipFill>
        <p:spPr>
          <a:xfrm>
            <a:off x="5960918" y="1299507"/>
            <a:ext cx="5299364" cy="6858000"/>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7" name="Picture 6" descr="Text, letter&#10;&#10;AI-generated content may be incorrect.">
            <a:extLst>
              <a:ext uri="{FF2B5EF4-FFF2-40B4-BE49-F238E27FC236}">
                <a16:creationId xmlns:a16="http://schemas.microsoft.com/office/drawing/2014/main" id="{F806708B-7D32-79E2-B84A-8A2AD233136F}"/>
              </a:ext>
            </a:extLst>
          </p:cNvPr>
          <p:cNvPicPr>
            <a:picLocks noChangeAspect="1"/>
          </p:cNvPicPr>
          <p:nvPr/>
        </p:nvPicPr>
        <p:blipFill>
          <a:blip r:embed="rId5"/>
          <a:stretch>
            <a:fillRect/>
          </a:stretch>
        </p:blipFill>
        <p:spPr>
          <a:xfrm>
            <a:off x="5371936" y="1813188"/>
            <a:ext cx="5299365" cy="6858001"/>
          </a:xfrm>
          <a:prstGeom prst="rect">
            <a:avLst/>
          </a:prstGeom>
          <a:ln>
            <a:solidFill>
              <a:schemeClr val="tx1"/>
            </a:solidFill>
          </a:ln>
          <a:effectLst>
            <a:outerShdw blurRad="50800" dist="38100" dir="2700000" algn="tl" rotWithShape="0">
              <a:prstClr val="black">
                <a:alpha val="40000"/>
              </a:prstClr>
            </a:outerShdw>
          </a:effectLst>
        </p:spPr>
      </p:pic>
      <p:pic>
        <p:nvPicPr>
          <p:cNvPr id="16" name="Picture 15" descr="Text, letter&#10;&#10;AI-generated content may be incorrect.">
            <a:extLst>
              <a:ext uri="{FF2B5EF4-FFF2-40B4-BE49-F238E27FC236}">
                <a16:creationId xmlns:a16="http://schemas.microsoft.com/office/drawing/2014/main" id="{F9E162D6-07AE-80A6-75D5-D26AC71F62ED}"/>
              </a:ext>
            </a:extLst>
          </p:cNvPr>
          <p:cNvPicPr>
            <a:picLocks noChangeAspect="1"/>
          </p:cNvPicPr>
          <p:nvPr/>
        </p:nvPicPr>
        <p:blipFill>
          <a:blip r:embed="rId6"/>
          <a:stretch>
            <a:fillRect/>
          </a:stretch>
        </p:blipFill>
        <p:spPr>
          <a:xfrm>
            <a:off x="4880902" y="2371396"/>
            <a:ext cx="5063034" cy="7158857"/>
          </a:xfrm>
          <a:prstGeom prst="rect">
            <a:avLst/>
          </a:prstGeom>
          <a:ln>
            <a:solidFill>
              <a:schemeClr val="tx1"/>
            </a:solidFill>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ADC36EFD-0C9B-549F-423D-F2BA9D794B71}"/>
              </a:ext>
            </a:extLst>
          </p:cNvPr>
          <p:cNvSpPr>
            <a:spLocks noGrp="1"/>
          </p:cNvSpPr>
          <p:nvPr>
            <p:ph type="dt" sz="half" idx="10"/>
          </p:nvPr>
        </p:nvSpPr>
        <p:spPr/>
        <p:txBody>
          <a:bodyPr/>
          <a:lstStyle/>
          <a:p>
            <a:r>
              <a:rPr lang="en-US"/>
              <a:t>10/6/2025</a:t>
            </a:r>
          </a:p>
        </p:txBody>
      </p:sp>
      <p:sp>
        <p:nvSpPr>
          <p:cNvPr id="4" name="Footer Placeholder 3">
            <a:extLst>
              <a:ext uri="{FF2B5EF4-FFF2-40B4-BE49-F238E27FC236}">
                <a16:creationId xmlns:a16="http://schemas.microsoft.com/office/drawing/2014/main" id="{5B744EE5-3D87-AB18-0F17-930B85710081}"/>
              </a:ext>
            </a:extLst>
          </p:cNvPr>
          <p:cNvSpPr>
            <a:spLocks noGrp="1"/>
          </p:cNvSpPr>
          <p:nvPr>
            <p:ph type="ftr" sz="quarter" idx="11"/>
          </p:nvPr>
        </p:nvSpPr>
        <p:spPr/>
        <p:txBody>
          <a:bodyPr/>
          <a:lstStyle/>
          <a:p>
            <a:r>
              <a:rPr lang="en-US"/>
              <a:t>ePIC Software and Computing Review</a:t>
            </a:r>
          </a:p>
        </p:txBody>
      </p:sp>
      <p:sp>
        <p:nvSpPr>
          <p:cNvPr id="5" name="Slide Number Placeholder 4">
            <a:extLst>
              <a:ext uri="{FF2B5EF4-FFF2-40B4-BE49-F238E27FC236}">
                <a16:creationId xmlns:a16="http://schemas.microsoft.com/office/drawing/2014/main" id="{0CFA9469-27BF-B510-875A-31F9ED435CBD}"/>
              </a:ext>
            </a:extLst>
          </p:cNvPr>
          <p:cNvSpPr>
            <a:spLocks noGrp="1"/>
          </p:cNvSpPr>
          <p:nvPr>
            <p:ph type="sldNum" sz="quarter" idx="12"/>
          </p:nvPr>
        </p:nvSpPr>
        <p:spPr/>
        <p:txBody>
          <a:bodyPr/>
          <a:lstStyle/>
          <a:p>
            <a:fld id="{00A14187-AF44-4271-AA62-1C5C376B8E74}" type="slidenum">
              <a:rPr lang="en-US" smtClean="0"/>
              <a:t>29</a:t>
            </a:fld>
            <a:endParaRPr lang="en-US"/>
          </a:p>
        </p:txBody>
      </p:sp>
    </p:spTree>
    <p:extLst>
      <p:ext uri="{BB962C8B-B14F-4D97-AF65-F5344CB8AC3E}">
        <p14:creationId xmlns:p14="http://schemas.microsoft.com/office/powerpoint/2010/main" val="409058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67C18-C6A9-A8F8-D8C2-AA62A5D889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1D394A-DDDD-83BD-66A6-3C9A644C97EF}"/>
              </a:ext>
            </a:extLst>
          </p:cNvPr>
          <p:cNvSpPr>
            <a:spLocks noGrp="1"/>
          </p:cNvSpPr>
          <p:nvPr>
            <p:ph type="title"/>
          </p:nvPr>
        </p:nvSpPr>
        <p:spPr>
          <a:xfrm>
            <a:off x="712939" y="374726"/>
            <a:ext cx="10515600" cy="885177"/>
          </a:xfrm>
        </p:spPr>
        <p:txBody>
          <a:bodyPr/>
          <a:lstStyle/>
          <a:p>
            <a:r>
              <a:rPr lang="en-US" b="1" dirty="0">
                <a:solidFill>
                  <a:schemeClr val="accent1"/>
                </a:solidFill>
              </a:rPr>
              <a:t>EIC Important Dates 2025 </a:t>
            </a:r>
          </a:p>
        </p:txBody>
      </p:sp>
      <p:sp>
        <p:nvSpPr>
          <p:cNvPr id="4" name="Date Placeholder 3">
            <a:extLst>
              <a:ext uri="{FF2B5EF4-FFF2-40B4-BE49-F238E27FC236}">
                <a16:creationId xmlns:a16="http://schemas.microsoft.com/office/drawing/2014/main" id="{BC412481-B6C8-A381-CD77-92546D00878E}"/>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55570BDB-C783-71FA-3FAE-F263DE4860FF}"/>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FE8C8301-39C1-FDA1-E5FF-02926297C43C}"/>
              </a:ext>
            </a:extLst>
          </p:cNvPr>
          <p:cNvSpPr>
            <a:spLocks noGrp="1"/>
          </p:cNvSpPr>
          <p:nvPr>
            <p:ph type="sldNum" sz="quarter" idx="12"/>
          </p:nvPr>
        </p:nvSpPr>
        <p:spPr/>
        <p:txBody>
          <a:bodyPr/>
          <a:lstStyle/>
          <a:p>
            <a:fld id="{00A14187-AF44-4271-AA62-1C5C376B8E74}" type="slidenum">
              <a:rPr lang="en-US" smtClean="0"/>
              <a:t>3</a:t>
            </a:fld>
            <a:endParaRPr lang="en-US"/>
          </a:p>
        </p:txBody>
      </p:sp>
      <p:graphicFrame>
        <p:nvGraphicFramePr>
          <p:cNvPr id="7" name="Table 6">
            <a:extLst>
              <a:ext uri="{FF2B5EF4-FFF2-40B4-BE49-F238E27FC236}">
                <a16:creationId xmlns:a16="http://schemas.microsoft.com/office/drawing/2014/main" id="{B07582EB-E0FA-8C4B-8DCE-8F9C5132C934}"/>
              </a:ext>
            </a:extLst>
          </p:cNvPr>
          <p:cNvGraphicFramePr>
            <a:graphicFrameLocks noGrp="1"/>
          </p:cNvGraphicFramePr>
          <p:nvPr>
            <p:extLst>
              <p:ext uri="{D42A27DB-BD31-4B8C-83A1-F6EECF244321}">
                <p14:modId xmlns:p14="http://schemas.microsoft.com/office/powerpoint/2010/main" val="3104210953"/>
              </p:ext>
            </p:extLst>
          </p:nvPr>
        </p:nvGraphicFramePr>
        <p:xfrm>
          <a:off x="516136" y="1507992"/>
          <a:ext cx="5927071" cy="4344802"/>
        </p:xfrm>
        <a:graphic>
          <a:graphicData uri="http://schemas.openxmlformats.org/drawingml/2006/table">
            <a:tbl>
              <a:tblPr firstRow="1" bandRow="1"/>
              <a:tblGrid>
                <a:gridCol w="4276690">
                  <a:extLst>
                    <a:ext uri="{9D8B030D-6E8A-4147-A177-3AD203B41FA5}">
                      <a16:colId xmlns:a16="http://schemas.microsoft.com/office/drawing/2014/main" val="3898981589"/>
                    </a:ext>
                  </a:extLst>
                </a:gridCol>
                <a:gridCol w="1650381">
                  <a:extLst>
                    <a:ext uri="{9D8B030D-6E8A-4147-A177-3AD203B41FA5}">
                      <a16:colId xmlns:a16="http://schemas.microsoft.com/office/drawing/2014/main" val="1559924210"/>
                    </a:ext>
                  </a:extLst>
                </a:gridCol>
              </a:tblGrid>
              <a:tr h="319052">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400">
                          <a:solidFill>
                            <a:schemeClr val="bg1"/>
                          </a:solidFill>
                          <a:latin typeface="Arial"/>
                          <a:cs typeface="Arial"/>
                        </a:rPr>
                        <a:t>Milestone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400" dirty="0">
                        <a:solidFill>
                          <a:schemeClr val="bg1"/>
                        </a:solidFill>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extLst>
                  <a:ext uri="{0D108BD9-81ED-4DB2-BD59-A6C34878D82A}">
                    <a16:rowId xmlns:a16="http://schemas.microsoft.com/office/drawing/2014/main" val="246615833"/>
                  </a:ext>
                </a:extLst>
              </a:tr>
              <a:tr h="31905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kern="1200">
                          <a:solidFill>
                            <a:schemeClr val="dk1"/>
                          </a:solidFill>
                          <a:latin typeface="Arial" panose="020B0604020202020204"/>
                          <a:ea typeface="+mn-ea"/>
                          <a:cs typeface="Arial"/>
                        </a:rPr>
                        <a:t>DOE Independent Project Review (IPR)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b="1" i="0" dirty="0">
                          <a:latin typeface="Arial"/>
                          <a:cs typeface="Arial"/>
                        </a:rPr>
                        <a:t>Jan. 7-9, 2025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4025676722"/>
                  </a:ext>
                </a:extLst>
              </a:tr>
              <a:tr h="319052">
                <a:tc>
                  <a:txBody>
                    <a:body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Arial"/>
                          <a:ea typeface="+mn-ea"/>
                          <a:cs typeface="Arial"/>
                        </a:rPr>
                        <a:t>Start Developing Scope of Subprojects</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defTabSz="1147763" fontAlgn="b"/>
                      <a:r>
                        <a:rPr lang="en-US" sz="1400" b="0" i="0" u="none" strike="noStrike">
                          <a:solidFill>
                            <a:srgbClr val="000000"/>
                          </a:solidFill>
                          <a:effectLst/>
                          <a:latin typeface="+mn-lt"/>
                        </a:rPr>
                        <a:t>January 10,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5636161"/>
                  </a:ext>
                </a:extLst>
              </a:tr>
              <a:tr h="319052">
                <a:tc>
                  <a:txBody>
                    <a:body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Arial"/>
                          <a:ea typeface="+mn-ea"/>
                          <a:cs typeface="Arial"/>
                        </a:rPr>
                        <a:t>IR SC Magnet Steering Group Meetings - Monthly</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defTabSz="1147763" fontAlgn="b"/>
                      <a:r>
                        <a:rPr lang="en-US" sz="1400" b="0" i="0" u="none" strike="noStrike">
                          <a:solidFill>
                            <a:srgbClr val="000000"/>
                          </a:solidFill>
                          <a:effectLst/>
                          <a:latin typeface="+mn-lt"/>
                        </a:rPr>
                        <a:t>   January 17,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7376565"/>
                  </a:ext>
                </a:extLst>
              </a:tr>
              <a:tr h="336550">
                <a:tc>
                  <a:txBody>
                    <a:bodyPr/>
                    <a:lstStyle/>
                    <a:p>
                      <a:pPr marL="60325" indent="0" algn="l" fontAlgn="b"/>
                      <a:r>
                        <a:rPr lang="en-US" sz="1400" b="0" i="0" u="none" strike="noStrike">
                          <a:solidFill>
                            <a:srgbClr val="000000"/>
                          </a:solidFill>
                          <a:effectLst/>
                          <a:latin typeface="+mn-lt"/>
                        </a:rPr>
                        <a:t>Project Advisory Committee Meeting </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defTabSz="914400" fontAlgn="b"/>
                      <a:r>
                        <a:rPr lang="en-US" sz="1400" b="0" i="0" u="none" strike="noStrike">
                          <a:solidFill>
                            <a:srgbClr val="000000"/>
                          </a:solidFill>
                          <a:effectLst/>
                          <a:latin typeface="+mn-lt"/>
                        </a:rPr>
                        <a:t>  February 11,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9790264"/>
                  </a:ext>
                </a:extLst>
              </a:tr>
              <a:tr h="309874">
                <a:tc>
                  <a:txBody>
                    <a:bodyPr/>
                    <a:lstStyle/>
                    <a:p>
                      <a:r>
                        <a:rPr lang="en-US" sz="1400" b="0" i="0" u="none" strike="noStrike">
                          <a:solidFill>
                            <a:srgbClr val="000000"/>
                          </a:solidFill>
                          <a:effectLst/>
                          <a:latin typeface="+mn-lt"/>
                        </a:rPr>
                        <a:t> EIC Advisory Board Meeting</a:t>
                      </a:r>
                      <a:endParaRPr lang="en-US"/>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i="0" u="none" strike="noStrike">
                          <a:solidFill>
                            <a:srgbClr val="000000"/>
                          </a:solidFill>
                          <a:effectLst/>
                          <a:latin typeface="+mn-lt"/>
                        </a:rPr>
                        <a:t>February 25, 2025</a:t>
                      </a:r>
                      <a:endParaRPr lang="en-US"/>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731458"/>
                  </a:ext>
                </a:extLst>
              </a:tr>
              <a:tr h="314610">
                <a:tc>
                  <a:txBody>
                    <a:bodyPr/>
                    <a:lstStyle/>
                    <a:p>
                      <a:pPr marL="60325"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Electron Injector Design and Cost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defTabSz="114300" fontAlgn="b"/>
                      <a:r>
                        <a:rPr lang="en-US" sz="1400" b="0" i="0" u="none" strike="noStrike">
                          <a:solidFill>
                            <a:srgbClr val="000000"/>
                          </a:solidFill>
                          <a:effectLst/>
                          <a:latin typeface="+mn-lt"/>
                        </a:rPr>
                        <a:t>April 8-10,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104403402"/>
                  </a:ext>
                </a:extLst>
              </a:tr>
              <a:tr h="117609">
                <a:tc>
                  <a:txBody>
                    <a:bodyPr/>
                    <a:lstStyle/>
                    <a:p>
                      <a:pPr marL="60325"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Infrastructure Construction Advisory Committee</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April 16-17,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7884929"/>
                  </a:ext>
                </a:extLst>
              </a:tr>
              <a:tr h="319052">
                <a:tc>
                  <a:txBody>
                    <a:bodyPr/>
                    <a:lstStyle/>
                    <a:p>
                      <a:pPr marL="60325" indent="0" algn="l" fontAlgn="b"/>
                      <a:r>
                        <a:rPr lang="en-US" sz="1400" b="0" i="0" u="none" strike="noStrike">
                          <a:solidFill>
                            <a:srgbClr val="000000"/>
                          </a:solidFill>
                          <a:effectLst/>
                          <a:latin typeface="+mn-lt"/>
                        </a:rPr>
                        <a:t>Project Advisory Committee </a:t>
                      </a:r>
                      <a:r>
                        <a:rPr lang="en-US" sz="1400" b="0" i="0" u="none" strike="noStrike">
                          <a:solidFill>
                            <a:srgbClr val="C00000"/>
                          </a:solidFill>
                          <a:effectLst/>
                          <a:latin typeface="+mn-lt"/>
                        </a:rPr>
                        <a:t>"Red Team" </a:t>
                      </a:r>
                      <a:r>
                        <a:rPr lang="en-US" sz="1400" b="0" i="0" u="none" strike="noStrike">
                          <a:solidFill>
                            <a:srgbClr val="000000"/>
                          </a:solidFill>
                          <a:effectLst/>
                          <a:latin typeface="+mn-lt"/>
                        </a:rPr>
                        <a:t>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tabLst/>
                      </a:pPr>
                      <a:r>
                        <a:rPr lang="en-US" sz="1400" b="0" i="0" u="none" strike="noStrike">
                          <a:solidFill>
                            <a:srgbClr val="000000"/>
                          </a:solidFill>
                          <a:effectLst/>
                          <a:latin typeface="+mn-lt"/>
                        </a:rPr>
                        <a:t> May 20-21,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1685607"/>
                  </a:ext>
                </a:extLst>
              </a:tr>
              <a:tr h="304737">
                <a:tc>
                  <a:txBody>
                    <a:bodyPr/>
                    <a:lstStyle/>
                    <a:p>
                      <a:pPr marL="60325" indent="0" algn="l" fontAlgn="b"/>
                      <a:r>
                        <a:rPr lang="en-US" sz="1400" b="0" i="0" u="none" strike="noStrike">
                          <a:solidFill>
                            <a:srgbClr val="000000"/>
                          </a:solidFill>
                          <a:effectLst/>
                          <a:latin typeface="+mn-lt"/>
                        </a:rPr>
                        <a:t>Resource Review Board Meeting (Prague)</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rgbClr val="000000"/>
                          </a:solidFill>
                          <a:effectLst/>
                          <a:latin typeface="+mn-lt"/>
                        </a:rPr>
                        <a:t>       June 5-6,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0938530"/>
                  </a:ext>
                </a:extLst>
              </a:tr>
              <a:tr h="314807">
                <a:tc>
                  <a:txBody>
                    <a:body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Arial"/>
                          <a:ea typeface="+mn-ea"/>
                          <a:cs typeface="Arial"/>
                        </a:rPr>
                        <a:t>Detector Advisory Committee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defTabSz="1147763" fontAlgn="b"/>
                      <a:r>
                        <a:rPr lang="en-US" sz="1400" b="0" i="0" u="none" strike="noStrike">
                          <a:solidFill>
                            <a:srgbClr val="000000"/>
                          </a:solidFill>
                          <a:effectLst/>
                          <a:latin typeface="+mn-lt"/>
                        </a:rPr>
                        <a:t>June 11-13,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424516"/>
                  </a:ext>
                </a:extLst>
              </a:tr>
              <a:tr h="319052">
                <a:tc>
                  <a:txBody>
                    <a:bodyPr/>
                    <a:lstStyle/>
                    <a:p>
                      <a:pPr marL="60325" indent="0" algn="l" fontAlgn="b"/>
                      <a:r>
                        <a:rPr lang="en-US" sz="1400" b="0" i="0" u="none" strike="noStrike">
                          <a:solidFill>
                            <a:srgbClr val="000000"/>
                          </a:solidFill>
                          <a:effectLst/>
                          <a:latin typeface="+mn-lt"/>
                        </a:rPr>
                        <a:t>EIC Advisory Board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a:solidFill>
                            <a:srgbClr val="000000"/>
                          </a:solidFill>
                          <a:effectLst/>
                          <a:latin typeface="+mn-lt"/>
                        </a:rPr>
                        <a:t>June 17,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6680182"/>
                  </a:ext>
                </a:extLst>
              </a:tr>
              <a:tr h="319052">
                <a:tc>
                  <a:txBody>
                    <a:bodyPr/>
                    <a:lstStyle/>
                    <a:p>
                      <a:pPr marL="60325"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DOE CD-3B ESAAB Approval</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Pending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1632960"/>
                  </a:ext>
                </a:extLst>
              </a:tr>
              <a:tr h="0">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u="none" strike="noStrike" dirty="0">
                          <a:solidFill>
                            <a:srgbClr val="000000"/>
                          </a:solidFill>
                          <a:effectLst/>
                          <a:latin typeface="+mn-lt"/>
                        </a:rPr>
                        <a:t>DOE IPR Focused Status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mn-lt"/>
                        </a:rPr>
                        <a:t>August 5-7,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08003505"/>
                  </a:ext>
                </a:extLst>
              </a:tr>
            </a:tbl>
          </a:graphicData>
        </a:graphic>
      </p:graphicFrame>
      <p:pic>
        <p:nvPicPr>
          <p:cNvPr id="3" name="Picture 2" descr="Diagram&#10;&#10;Description automatically generated">
            <a:extLst>
              <a:ext uri="{FF2B5EF4-FFF2-40B4-BE49-F238E27FC236}">
                <a16:creationId xmlns:a16="http://schemas.microsoft.com/office/drawing/2014/main" id="{5BF30A3A-C565-F385-0C1A-77750B6CB97F}"/>
              </a:ext>
            </a:extLst>
          </p:cNvPr>
          <p:cNvPicPr>
            <a:picLocks noChangeAspect="1"/>
          </p:cNvPicPr>
          <p:nvPr/>
        </p:nvPicPr>
        <p:blipFill>
          <a:blip r:embed="rId2"/>
          <a:stretch>
            <a:fillRect/>
          </a:stretch>
        </p:blipFill>
        <p:spPr>
          <a:xfrm>
            <a:off x="6601216" y="951046"/>
            <a:ext cx="5381798" cy="5264639"/>
          </a:xfrm>
          <a:prstGeom prst="rect">
            <a:avLst/>
          </a:prstGeom>
        </p:spPr>
      </p:pic>
    </p:spTree>
    <p:extLst>
      <p:ext uri="{BB962C8B-B14F-4D97-AF65-F5344CB8AC3E}">
        <p14:creationId xmlns:p14="http://schemas.microsoft.com/office/powerpoint/2010/main" val="2359733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713AB-3FC1-AC48-9BAD-0F030B4E5F8D}"/>
              </a:ext>
            </a:extLst>
          </p:cNvPr>
          <p:cNvSpPr>
            <a:spLocks noGrp="1"/>
          </p:cNvSpPr>
          <p:nvPr>
            <p:ph type="title"/>
          </p:nvPr>
        </p:nvSpPr>
        <p:spPr>
          <a:xfrm>
            <a:off x="397525" y="189844"/>
            <a:ext cx="10515600" cy="1082675"/>
          </a:xfrm>
        </p:spPr>
        <p:txBody>
          <a:bodyPr/>
          <a:lstStyle/>
          <a:p>
            <a:r>
              <a:rPr lang="en-US" b="1" dirty="0">
                <a:solidFill>
                  <a:schemeClr val="accent1"/>
                </a:solidFill>
              </a:rPr>
              <a:t>CERN Recognized Experiment Status: RE47</a:t>
            </a:r>
          </a:p>
        </p:txBody>
      </p:sp>
      <p:pic>
        <p:nvPicPr>
          <p:cNvPr id="6" name="Picture 5" descr="Graphical user interface, text, application, email&#10;&#10;AI-generated content may be incorrect.">
            <a:extLst>
              <a:ext uri="{FF2B5EF4-FFF2-40B4-BE49-F238E27FC236}">
                <a16:creationId xmlns:a16="http://schemas.microsoft.com/office/drawing/2014/main" id="{2E223C0D-3C01-2D5B-2207-B45B550A0CC9}"/>
              </a:ext>
            </a:extLst>
          </p:cNvPr>
          <p:cNvPicPr>
            <a:picLocks noChangeAspect="1"/>
          </p:cNvPicPr>
          <p:nvPr/>
        </p:nvPicPr>
        <p:blipFill>
          <a:blip r:embed="rId2"/>
          <a:stretch>
            <a:fillRect/>
          </a:stretch>
        </p:blipFill>
        <p:spPr>
          <a:xfrm>
            <a:off x="4038600" y="1397220"/>
            <a:ext cx="8077884" cy="4959130"/>
          </a:xfrm>
          <a:prstGeom prst="rect">
            <a:avLst/>
          </a:prstGeom>
          <a:ln>
            <a:solidFill>
              <a:schemeClr val="tx1"/>
            </a:solidFill>
          </a:ln>
          <a:effectLst>
            <a:outerShdw blurRad="50800" dist="38100" dir="2700000" algn="tl" rotWithShape="0">
              <a:prstClr val="black">
                <a:alpha val="40000"/>
              </a:prstClr>
            </a:outerShdw>
          </a:effectLst>
        </p:spPr>
      </p:pic>
      <p:sp>
        <p:nvSpPr>
          <p:cNvPr id="7" name="Arrow: Right 6">
            <a:extLst>
              <a:ext uri="{FF2B5EF4-FFF2-40B4-BE49-F238E27FC236}">
                <a16:creationId xmlns:a16="http://schemas.microsoft.com/office/drawing/2014/main" id="{015A7798-45A8-F236-06F9-E7FED6B04756}"/>
              </a:ext>
            </a:extLst>
          </p:cNvPr>
          <p:cNvSpPr/>
          <p:nvPr/>
        </p:nvSpPr>
        <p:spPr>
          <a:xfrm>
            <a:off x="3712684" y="5096085"/>
            <a:ext cx="325916" cy="2644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3592C0-F801-03FD-5DD3-3019CDD3C85D}"/>
              </a:ext>
            </a:extLst>
          </p:cNvPr>
          <p:cNvSpPr txBox="1"/>
          <p:nvPr/>
        </p:nvSpPr>
        <p:spPr>
          <a:xfrm>
            <a:off x="173974" y="1175625"/>
            <a:ext cx="3701668" cy="5324535"/>
          </a:xfrm>
          <a:prstGeom prst="rect">
            <a:avLst/>
          </a:prstGeom>
          <a:solidFill>
            <a:schemeClr val="bg1"/>
          </a:solidFill>
        </p:spPr>
        <p:txBody>
          <a:bodyPr wrap="square" rtlCol="0">
            <a:spAutoFit/>
          </a:bodyPr>
          <a:lstStyle/>
          <a:p>
            <a:r>
              <a:rPr lang="en-US" dirty="0" err="1"/>
              <a:t>ePIC</a:t>
            </a:r>
            <a:r>
              <a:rPr lang="en-US" dirty="0"/>
              <a:t> now appears in the CERN Grey Book database as RE47:</a:t>
            </a:r>
            <a:br>
              <a:rPr lang="en-US" dirty="0"/>
            </a:br>
            <a:r>
              <a:rPr lang="en-US" sz="1600" dirty="0">
                <a:hlinkClick r:id="rId3"/>
              </a:rPr>
              <a:t>https://greybook.cern.ch/experiment/recognized </a:t>
            </a:r>
            <a:endParaRPr lang="en-US" sz="1600" dirty="0"/>
          </a:p>
          <a:p>
            <a:endParaRPr lang="en-US" dirty="0"/>
          </a:p>
          <a:p>
            <a:r>
              <a:rPr lang="en-US" dirty="0"/>
              <a:t>Two steps to get </a:t>
            </a:r>
            <a:r>
              <a:rPr lang="en-US" dirty="0" err="1"/>
              <a:t>ePIC</a:t>
            </a:r>
            <a:r>
              <a:rPr lang="en-US" dirty="0"/>
              <a:t> Collaborators registered at CERN: </a:t>
            </a:r>
            <a:br>
              <a:rPr lang="en-US" dirty="0"/>
            </a:br>
            <a:endParaRPr lang="en-US" dirty="0"/>
          </a:p>
          <a:p>
            <a:pPr marL="285750" indent="-285750">
              <a:buFont typeface="Arial" panose="020B0604020202020204" pitchFamily="34" charset="0"/>
              <a:buChar char="•"/>
            </a:pPr>
            <a:r>
              <a:rPr lang="en-US" dirty="0"/>
              <a:t>CC Representative needs to register as team leader with </a:t>
            </a:r>
            <a:br>
              <a:rPr lang="en-US" dirty="0"/>
            </a:br>
            <a:r>
              <a:rPr lang="en-US" dirty="0"/>
              <a:t>CERN Users Office:</a:t>
            </a:r>
          </a:p>
          <a:p>
            <a:pPr marL="742950" lvl="1" indent="-285750">
              <a:buFont typeface="Arial" panose="020B0604020202020204" pitchFamily="34" charset="0"/>
              <a:buChar char="•"/>
            </a:pPr>
            <a:r>
              <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https://usersoffice.web.cern.ch/</a:t>
            </a:r>
            <a:endPar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https://usersoffice.web.cern.ch/team-leaders-corner</a:t>
            </a:r>
            <a:endPar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dirty="0">
                <a:effectLst/>
                <a:latin typeface="Aptos" panose="020B0004020202020204" pitchFamily="34" charset="0"/>
                <a:ea typeface="Aptos" panose="020B0004020202020204" pitchFamily="34" charset="0"/>
                <a:cs typeface="Times New Roman" panose="02020603050405020304" pitchFamily="18" charset="0"/>
                <a:hlinkClick r:id="rId6"/>
              </a:rPr>
              <a:t>Users.Office@cern.ch</a:t>
            </a:r>
            <a:endParaRPr lang="en-US" dirty="0"/>
          </a:p>
          <a:p>
            <a:pPr marL="285750" indent="-285750">
              <a:buFont typeface="Arial" panose="020B0604020202020204" pitchFamily="34" charset="0"/>
              <a:buChar char="•"/>
            </a:pPr>
            <a:r>
              <a:rPr lang="en-US" dirty="0"/>
              <a:t>CC member can then certify registrations of team members</a:t>
            </a:r>
          </a:p>
          <a:p>
            <a:endParaRPr lang="en-US" dirty="0"/>
          </a:p>
          <a:p>
            <a:r>
              <a:rPr lang="en-US" dirty="0"/>
              <a:t>Several </a:t>
            </a:r>
            <a:r>
              <a:rPr lang="en-US" dirty="0" err="1"/>
              <a:t>ePIC</a:t>
            </a:r>
            <a:r>
              <a:rPr lang="en-US" dirty="0"/>
              <a:t> groups successfully registered</a:t>
            </a:r>
          </a:p>
        </p:txBody>
      </p:sp>
      <p:sp>
        <p:nvSpPr>
          <p:cNvPr id="5" name="Rectangle 4">
            <a:extLst>
              <a:ext uri="{FF2B5EF4-FFF2-40B4-BE49-F238E27FC236}">
                <a16:creationId xmlns:a16="http://schemas.microsoft.com/office/drawing/2014/main" id="{0923976D-15CA-C0C2-AE17-A792A2A7F4F1}"/>
              </a:ext>
            </a:extLst>
          </p:cNvPr>
          <p:cNvSpPr/>
          <p:nvPr/>
        </p:nvSpPr>
        <p:spPr>
          <a:xfrm>
            <a:off x="4038600" y="5096085"/>
            <a:ext cx="8077884" cy="264405"/>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A3244513-4E8E-496C-C146-62570D8B8025}"/>
              </a:ext>
            </a:extLst>
          </p:cNvPr>
          <p:cNvPicPr>
            <a:picLocks noChangeAspect="1"/>
          </p:cNvPicPr>
          <p:nvPr/>
        </p:nvPicPr>
        <p:blipFill>
          <a:blip r:embed="rId7"/>
          <a:stretch>
            <a:fillRect/>
          </a:stretch>
        </p:blipFill>
        <p:spPr>
          <a:xfrm>
            <a:off x="10141781" y="65143"/>
            <a:ext cx="1542688" cy="1110482"/>
          </a:xfrm>
          <a:prstGeom prst="rect">
            <a:avLst/>
          </a:prstGeom>
        </p:spPr>
      </p:pic>
      <p:sp>
        <p:nvSpPr>
          <p:cNvPr id="3" name="Date Placeholder 2">
            <a:extLst>
              <a:ext uri="{FF2B5EF4-FFF2-40B4-BE49-F238E27FC236}">
                <a16:creationId xmlns:a16="http://schemas.microsoft.com/office/drawing/2014/main" id="{C4E368BD-DF86-2D5A-27F7-792F48EE1827}"/>
              </a:ext>
            </a:extLst>
          </p:cNvPr>
          <p:cNvSpPr>
            <a:spLocks noGrp="1"/>
          </p:cNvSpPr>
          <p:nvPr>
            <p:ph type="dt" sz="half" idx="10"/>
          </p:nvPr>
        </p:nvSpPr>
        <p:spPr/>
        <p:txBody>
          <a:bodyPr/>
          <a:lstStyle/>
          <a:p>
            <a:r>
              <a:rPr lang="en-US"/>
              <a:t>10/6/2025</a:t>
            </a:r>
          </a:p>
        </p:txBody>
      </p:sp>
      <p:sp>
        <p:nvSpPr>
          <p:cNvPr id="4" name="Footer Placeholder 3">
            <a:extLst>
              <a:ext uri="{FF2B5EF4-FFF2-40B4-BE49-F238E27FC236}">
                <a16:creationId xmlns:a16="http://schemas.microsoft.com/office/drawing/2014/main" id="{9D1BDD6F-3FF7-4261-7EDF-7268B1E542C8}"/>
              </a:ext>
            </a:extLst>
          </p:cNvPr>
          <p:cNvSpPr>
            <a:spLocks noGrp="1"/>
          </p:cNvSpPr>
          <p:nvPr>
            <p:ph type="ftr" sz="quarter" idx="11"/>
          </p:nvPr>
        </p:nvSpPr>
        <p:spPr/>
        <p:txBody>
          <a:bodyPr/>
          <a:lstStyle/>
          <a:p>
            <a:r>
              <a:rPr lang="en-US"/>
              <a:t>ePIC Software and Computing Review</a:t>
            </a:r>
          </a:p>
        </p:txBody>
      </p:sp>
      <p:sp>
        <p:nvSpPr>
          <p:cNvPr id="10" name="Slide Number Placeholder 9">
            <a:extLst>
              <a:ext uri="{FF2B5EF4-FFF2-40B4-BE49-F238E27FC236}">
                <a16:creationId xmlns:a16="http://schemas.microsoft.com/office/drawing/2014/main" id="{A2EEF2C9-F2AE-EF0D-E2F0-FDE3D7038A30}"/>
              </a:ext>
            </a:extLst>
          </p:cNvPr>
          <p:cNvSpPr>
            <a:spLocks noGrp="1"/>
          </p:cNvSpPr>
          <p:nvPr>
            <p:ph type="sldNum" sz="quarter" idx="12"/>
          </p:nvPr>
        </p:nvSpPr>
        <p:spPr/>
        <p:txBody>
          <a:bodyPr/>
          <a:lstStyle/>
          <a:p>
            <a:fld id="{00A14187-AF44-4271-AA62-1C5C376B8E74}" type="slidenum">
              <a:rPr lang="en-US" smtClean="0"/>
              <a:t>30</a:t>
            </a:fld>
            <a:endParaRPr lang="en-US"/>
          </a:p>
        </p:txBody>
      </p:sp>
    </p:spTree>
    <p:extLst>
      <p:ext uri="{BB962C8B-B14F-4D97-AF65-F5344CB8AC3E}">
        <p14:creationId xmlns:p14="http://schemas.microsoft.com/office/powerpoint/2010/main" val="3792724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6C197-23DD-3602-72E8-269314573AC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757453-5BB3-F200-D29F-5CA1A09FCCDF}"/>
              </a:ext>
            </a:extLst>
          </p:cNvPr>
          <p:cNvPicPr>
            <a:picLocks noChangeAspect="1"/>
          </p:cNvPicPr>
          <p:nvPr/>
        </p:nvPicPr>
        <p:blipFill>
          <a:blip r:embed="rId2"/>
          <a:stretch>
            <a:fillRect/>
          </a:stretch>
        </p:blipFill>
        <p:spPr>
          <a:xfrm>
            <a:off x="0" y="524318"/>
            <a:ext cx="12192000" cy="5776706"/>
          </a:xfrm>
          <a:prstGeom prst="rect">
            <a:avLst/>
          </a:prstGeom>
        </p:spPr>
      </p:pic>
      <p:sp>
        <p:nvSpPr>
          <p:cNvPr id="3" name="Title 2">
            <a:extLst>
              <a:ext uri="{FF2B5EF4-FFF2-40B4-BE49-F238E27FC236}">
                <a16:creationId xmlns:a16="http://schemas.microsoft.com/office/drawing/2014/main" id="{00ABB38E-6DE2-424D-95C7-282049A5FBA6}"/>
              </a:ext>
            </a:extLst>
          </p:cNvPr>
          <p:cNvSpPr>
            <a:spLocks noGrp="1"/>
          </p:cNvSpPr>
          <p:nvPr>
            <p:ph type="title"/>
          </p:nvPr>
        </p:nvSpPr>
        <p:spPr>
          <a:xfrm>
            <a:off x="461963" y="35169"/>
            <a:ext cx="12101642" cy="480349"/>
          </a:xfrm>
        </p:spPr>
        <p:txBody>
          <a:bodyPr>
            <a:normAutofit fontScale="90000"/>
          </a:bodyPr>
          <a:lstStyle/>
          <a:p>
            <a:r>
              <a:rPr lang="en-US" dirty="0">
                <a:latin typeface="Arial" panose="020B0604020202020204" pitchFamily="34" charset="0"/>
                <a:cs typeface="Arial" panose="020B0604020202020204" pitchFamily="34" charset="0"/>
              </a:rPr>
              <a:t>Integrating          collaboration in Detector Subproject Organization</a:t>
            </a:r>
            <a:endParaRPr lang="en-US" dirty="0"/>
          </a:p>
        </p:txBody>
      </p:sp>
      <p:pic>
        <p:nvPicPr>
          <p:cNvPr id="6" name="Picture 5" descr="A picture containing icon&#10;&#10;Description automatically generated">
            <a:extLst>
              <a:ext uri="{FF2B5EF4-FFF2-40B4-BE49-F238E27FC236}">
                <a16:creationId xmlns:a16="http://schemas.microsoft.com/office/drawing/2014/main" id="{A7CB3D47-5B49-1644-2F26-AAB95C4BBE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2926" y="-48219"/>
            <a:ext cx="830774" cy="597695"/>
          </a:xfrm>
          <a:prstGeom prst="rect">
            <a:avLst/>
          </a:prstGeom>
        </p:spPr>
      </p:pic>
      <p:pic>
        <p:nvPicPr>
          <p:cNvPr id="8" name="Picture 7">
            <a:extLst>
              <a:ext uri="{FF2B5EF4-FFF2-40B4-BE49-F238E27FC236}">
                <a16:creationId xmlns:a16="http://schemas.microsoft.com/office/drawing/2014/main" id="{2F98B2E7-0E81-136D-6640-C5481598FD55}"/>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877339" y="3432848"/>
            <a:ext cx="263365" cy="182456"/>
          </a:xfrm>
          <a:prstGeom prst="rect">
            <a:avLst/>
          </a:prstGeom>
        </p:spPr>
      </p:pic>
      <p:pic>
        <p:nvPicPr>
          <p:cNvPr id="9" name="Picture 8">
            <a:extLst>
              <a:ext uri="{FF2B5EF4-FFF2-40B4-BE49-F238E27FC236}">
                <a16:creationId xmlns:a16="http://schemas.microsoft.com/office/drawing/2014/main" id="{3A3558E7-3F8A-0AF9-95AB-6A407885D0E8}"/>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553905" y="5703091"/>
            <a:ext cx="263365" cy="182456"/>
          </a:xfrm>
          <a:prstGeom prst="rect">
            <a:avLst/>
          </a:prstGeom>
        </p:spPr>
      </p:pic>
      <p:pic>
        <p:nvPicPr>
          <p:cNvPr id="10" name="Picture 9">
            <a:extLst>
              <a:ext uri="{FF2B5EF4-FFF2-40B4-BE49-F238E27FC236}">
                <a16:creationId xmlns:a16="http://schemas.microsoft.com/office/drawing/2014/main" id="{2C4BB0A1-B3AB-E565-DB5C-DA18BFE7DB92}"/>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10965948" y="4206671"/>
            <a:ext cx="263365" cy="182456"/>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C1A6F54D-0419-25FA-9329-F10D6CB993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825" y="5633640"/>
            <a:ext cx="304802" cy="162035"/>
          </a:xfrm>
          <a:prstGeom prst="rect">
            <a:avLst/>
          </a:prstGeom>
          <a:ln w="6350">
            <a:solidFill>
              <a:schemeClr val="tx1"/>
            </a:solidFill>
          </a:ln>
        </p:spPr>
      </p:pic>
      <p:pic>
        <p:nvPicPr>
          <p:cNvPr id="12" name="Picture 11" descr="A picture containing shape&#10;&#10;Description automatically generated">
            <a:extLst>
              <a:ext uri="{FF2B5EF4-FFF2-40B4-BE49-F238E27FC236}">
                <a16:creationId xmlns:a16="http://schemas.microsoft.com/office/drawing/2014/main" id="{BC079635-7261-2ECD-DD58-B55B854C98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14786" y="4881513"/>
            <a:ext cx="304802" cy="201152"/>
          </a:xfrm>
          <a:prstGeom prst="rect">
            <a:avLst/>
          </a:prstGeom>
          <a:ln w="6350">
            <a:solidFill>
              <a:schemeClr val="tx1"/>
            </a:solidFill>
          </a:ln>
        </p:spPr>
      </p:pic>
      <p:pic>
        <p:nvPicPr>
          <p:cNvPr id="13" name="Picture 12">
            <a:extLst>
              <a:ext uri="{FF2B5EF4-FFF2-40B4-BE49-F238E27FC236}">
                <a16:creationId xmlns:a16="http://schemas.microsoft.com/office/drawing/2014/main" id="{2006A47D-B5BE-03CC-6C80-CC82364AE9AD}"/>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1998686" y="3843296"/>
            <a:ext cx="242987" cy="161991"/>
          </a:xfrm>
          <a:prstGeom prst="rect">
            <a:avLst/>
          </a:prstGeom>
        </p:spPr>
      </p:pic>
      <p:pic>
        <p:nvPicPr>
          <p:cNvPr id="14" name="Picture 13">
            <a:extLst>
              <a:ext uri="{FF2B5EF4-FFF2-40B4-BE49-F238E27FC236}">
                <a16:creationId xmlns:a16="http://schemas.microsoft.com/office/drawing/2014/main" id="{802E9245-0D84-41FA-803C-1CFDD94AFB84}"/>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628993" y="4270187"/>
            <a:ext cx="242987" cy="161991"/>
          </a:xfrm>
          <a:prstGeom prst="rect">
            <a:avLst/>
          </a:prstGeom>
        </p:spPr>
      </p:pic>
      <p:pic>
        <p:nvPicPr>
          <p:cNvPr id="15" name="Picture 14">
            <a:extLst>
              <a:ext uri="{FF2B5EF4-FFF2-40B4-BE49-F238E27FC236}">
                <a16:creationId xmlns:a16="http://schemas.microsoft.com/office/drawing/2014/main" id="{C29BB74C-B619-00AF-3CCF-4395244DC161}"/>
              </a:ext>
            </a:extLst>
          </p:cNvPr>
          <p:cNvPicPr>
            <a:picLocks noChangeAspect="1"/>
          </p:cNvPicPr>
          <p:nvPr/>
        </p:nvPicPr>
        <p:blipFill>
          <a:blip r:embed="rId9" cstate="screen">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2978313" y="4677748"/>
            <a:ext cx="304803" cy="154433"/>
          </a:xfrm>
          <a:prstGeom prst="rect">
            <a:avLst/>
          </a:prstGeom>
        </p:spPr>
      </p:pic>
      <p:pic>
        <p:nvPicPr>
          <p:cNvPr id="16" name="Picture 15" descr="Icon&#10;&#10;Description automatically generated">
            <a:extLst>
              <a:ext uri="{FF2B5EF4-FFF2-40B4-BE49-F238E27FC236}">
                <a16:creationId xmlns:a16="http://schemas.microsoft.com/office/drawing/2014/main" id="{A2D367CE-3496-7857-9A14-E4AC11EB9EC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86145" y="3924292"/>
            <a:ext cx="263366" cy="187686"/>
          </a:xfrm>
          <a:prstGeom prst="rect">
            <a:avLst/>
          </a:prstGeom>
        </p:spPr>
      </p:pic>
      <p:pic>
        <p:nvPicPr>
          <p:cNvPr id="18" name="Picture 17">
            <a:extLst>
              <a:ext uri="{FF2B5EF4-FFF2-40B4-BE49-F238E27FC236}">
                <a16:creationId xmlns:a16="http://schemas.microsoft.com/office/drawing/2014/main" id="{E995AF10-9213-EDB3-2E11-B66B1F18F461}"/>
              </a:ext>
            </a:extLst>
          </p:cNvPr>
          <p:cNvPicPr>
            <a:picLocks noChangeAspect="1"/>
          </p:cNvPicPr>
          <p:nvPr/>
        </p:nvPicPr>
        <p:blipFill>
          <a:blip r:embed="rId12" cstate="screen">
            <a:extLst>
              <a:ext uri="{28A0092B-C50C-407E-A947-70E740481C1C}">
                <a14:useLocalDpi xmlns:a14="http://schemas.microsoft.com/office/drawing/2010/main"/>
              </a:ext>
              <a:ext uri="{837473B0-CC2E-450A-ABE3-18F120FF3D39}">
                <a1611:picAttrSrcUrl xmlns:a1611="http://schemas.microsoft.com/office/drawing/2016/11/main" r:id="rId13"/>
              </a:ext>
            </a:extLst>
          </a:blip>
          <a:stretch>
            <a:fillRect/>
          </a:stretch>
        </p:blipFill>
        <p:spPr>
          <a:xfrm>
            <a:off x="3144626" y="3200303"/>
            <a:ext cx="312947" cy="217791"/>
          </a:xfrm>
          <a:prstGeom prst="rect">
            <a:avLst/>
          </a:prstGeom>
        </p:spPr>
      </p:pic>
      <p:pic>
        <p:nvPicPr>
          <p:cNvPr id="19" name="Picture 18">
            <a:extLst>
              <a:ext uri="{FF2B5EF4-FFF2-40B4-BE49-F238E27FC236}">
                <a16:creationId xmlns:a16="http://schemas.microsoft.com/office/drawing/2014/main" id="{501D463F-89DA-D8C8-C227-925657E8664A}"/>
              </a:ext>
            </a:extLst>
          </p:cNvPr>
          <p:cNvPicPr>
            <a:picLocks noChangeAspect="1"/>
          </p:cNvPicPr>
          <p:nvPr/>
        </p:nvPicPr>
        <p:blipFill>
          <a:blip r:embed="rId14" cstate="screen">
            <a:extLst>
              <a:ext uri="{28A0092B-C50C-407E-A947-70E740481C1C}">
                <a14:useLocalDpi xmlns:a14="http://schemas.microsoft.com/office/drawing/2010/main"/>
              </a:ext>
              <a:ext uri="{837473B0-CC2E-450A-ABE3-18F120FF3D39}">
                <a1611:picAttrSrcUrl xmlns:a1611="http://schemas.microsoft.com/office/drawing/2016/11/main" r:id="rId13"/>
              </a:ext>
            </a:extLst>
          </a:blip>
          <a:stretch>
            <a:fillRect/>
          </a:stretch>
        </p:blipFill>
        <p:spPr>
          <a:xfrm>
            <a:off x="4953518" y="4263397"/>
            <a:ext cx="252282" cy="175572"/>
          </a:xfrm>
          <a:prstGeom prst="rect">
            <a:avLst/>
          </a:prstGeom>
        </p:spPr>
      </p:pic>
      <p:pic>
        <p:nvPicPr>
          <p:cNvPr id="20" name="Picture 19">
            <a:extLst>
              <a:ext uri="{FF2B5EF4-FFF2-40B4-BE49-F238E27FC236}">
                <a16:creationId xmlns:a16="http://schemas.microsoft.com/office/drawing/2014/main" id="{F9190CDB-7D5F-972B-F116-968A91A974C1}"/>
              </a:ext>
            </a:extLst>
          </p:cNvPr>
          <p:cNvPicPr>
            <a:picLocks noChangeAspect="1"/>
          </p:cNvPicPr>
          <p:nvPr/>
        </p:nvPicPr>
        <p:blipFill>
          <a:blip r:embed="rId12" cstate="screen">
            <a:extLst>
              <a:ext uri="{28A0092B-C50C-407E-A947-70E740481C1C}">
                <a14:useLocalDpi xmlns:a14="http://schemas.microsoft.com/office/drawing/2010/main"/>
              </a:ext>
              <a:ext uri="{837473B0-CC2E-450A-ABE3-18F120FF3D39}">
                <a1611:picAttrSrcUrl xmlns:a1611="http://schemas.microsoft.com/office/drawing/2016/11/main" r:id="rId13"/>
              </a:ext>
            </a:extLst>
          </a:blip>
          <a:stretch>
            <a:fillRect/>
          </a:stretch>
        </p:blipFill>
        <p:spPr>
          <a:xfrm>
            <a:off x="7742303" y="5402311"/>
            <a:ext cx="312947" cy="217791"/>
          </a:xfrm>
          <a:prstGeom prst="rect">
            <a:avLst/>
          </a:prstGeom>
        </p:spPr>
      </p:pic>
      <p:pic>
        <p:nvPicPr>
          <p:cNvPr id="21" name="Picture 20" descr="Icon&#10;&#10;Description automatically generated">
            <a:extLst>
              <a:ext uri="{FF2B5EF4-FFF2-40B4-BE49-F238E27FC236}">
                <a16:creationId xmlns:a16="http://schemas.microsoft.com/office/drawing/2014/main" id="{F3D7B9A2-5518-4D3C-39EB-DD95BB8C4FA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15764" y="5402311"/>
            <a:ext cx="263366" cy="187686"/>
          </a:xfrm>
          <a:prstGeom prst="rect">
            <a:avLst/>
          </a:prstGeom>
        </p:spPr>
      </p:pic>
      <p:pic>
        <p:nvPicPr>
          <p:cNvPr id="22" name="Picture 21" descr="A red and blue flag&#10;&#10;Description automatically generated">
            <a:extLst>
              <a:ext uri="{FF2B5EF4-FFF2-40B4-BE49-F238E27FC236}">
                <a16:creationId xmlns:a16="http://schemas.microsoft.com/office/drawing/2014/main" id="{C1CF6EE6-89AD-7A90-45DC-6EE877A0184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766621" y="5378191"/>
            <a:ext cx="302152" cy="201152"/>
          </a:xfrm>
          <a:prstGeom prst="rect">
            <a:avLst/>
          </a:prstGeom>
        </p:spPr>
      </p:pic>
      <p:pic>
        <p:nvPicPr>
          <p:cNvPr id="23" name="Picture 22">
            <a:extLst>
              <a:ext uri="{FF2B5EF4-FFF2-40B4-BE49-F238E27FC236}">
                <a16:creationId xmlns:a16="http://schemas.microsoft.com/office/drawing/2014/main" id="{72C54D5E-0E4C-9E24-311E-44899C8D1428}"/>
              </a:ext>
            </a:extLst>
          </p:cNvPr>
          <p:cNvPicPr>
            <a:picLocks noChangeAspect="1"/>
          </p:cNvPicPr>
          <p:nvPr/>
        </p:nvPicPr>
        <p:blipFill>
          <a:blip r:embed="rId16" cstate="screen">
            <a:extLst>
              <a:ext uri="{28A0092B-C50C-407E-A947-70E740481C1C}">
                <a14:useLocalDpi xmlns:a14="http://schemas.microsoft.com/office/drawing/2010/main"/>
              </a:ext>
              <a:ext uri="{837473B0-CC2E-450A-ABE3-18F120FF3D39}">
                <a1611:picAttrSrcUrl xmlns:a1611="http://schemas.microsoft.com/office/drawing/2016/11/main" r:id="rId13"/>
              </a:ext>
            </a:extLst>
          </a:blip>
          <a:stretch>
            <a:fillRect/>
          </a:stretch>
        </p:blipFill>
        <p:spPr>
          <a:xfrm>
            <a:off x="5564701" y="5177040"/>
            <a:ext cx="289037" cy="201151"/>
          </a:xfrm>
          <a:prstGeom prst="rect">
            <a:avLst/>
          </a:prstGeom>
        </p:spPr>
      </p:pic>
      <p:pic>
        <p:nvPicPr>
          <p:cNvPr id="24" name="Picture 23">
            <a:extLst>
              <a:ext uri="{FF2B5EF4-FFF2-40B4-BE49-F238E27FC236}">
                <a16:creationId xmlns:a16="http://schemas.microsoft.com/office/drawing/2014/main" id="{725DA99F-97AB-86CC-9202-EC6EB7F52C9E}"/>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5906293" y="5177040"/>
            <a:ext cx="254834" cy="169889"/>
          </a:xfrm>
          <a:prstGeom prst="rect">
            <a:avLst/>
          </a:prstGeom>
        </p:spPr>
      </p:pic>
      <p:pic>
        <p:nvPicPr>
          <p:cNvPr id="25" name="Picture 24">
            <a:extLst>
              <a:ext uri="{FF2B5EF4-FFF2-40B4-BE49-F238E27FC236}">
                <a16:creationId xmlns:a16="http://schemas.microsoft.com/office/drawing/2014/main" id="{7294233D-B17E-F8C6-2A25-69785F1739F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211776" y="5172792"/>
            <a:ext cx="254833" cy="178383"/>
          </a:xfrm>
          <a:prstGeom prst="rect">
            <a:avLst/>
          </a:prstGeom>
        </p:spPr>
      </p:pic>
      <p:pic>
        <p:nvPicPr>
          <p:cNvPr id="26" name="Picture 25" descr="A picture containing text, clipart&#10;&#10;Description automatically generated">
            <a:extLst>
              <a:ext uri="{FF2B5EF4-FFF2-40B4-BE49-F238E27FC236}">
                <a16:creationId xmlns:a16="http://schemas.microsoft.com/office/drawing/2014/main" id="{A337DC4E-0C85-0C23-4DE9-F621F5AABA2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195448" y="4111978"/>
            <a:ext cx="262125" cy="162994"/>
          </a:xfrm>
          <a:prstGeom prst="rect">
            <a:avLst/>
          </a:prstGeom>
        </p:spPr>
      </p:pic>
      <p:pic>
        <p:nvPicPr>
          <p:cNvPr id="27" name="Picture 26">
            <a:extLst>
              <a:ext uri="{FF2B5EF4-FFF2-40B4-BE49-F238E27FC236}">
                <a16:creationId xmlns:a16="http://schemas.microsoft.com/office/drawing/2014/main" id="{92668A8A-A1AC-CE8E-247C-920FD1AC86DB}"/>
              </a:ext>
            </a:extLst>
          </p:cNvPr>
          <p:cNvPicPr>
            <a:picLocks noChangeAspect="1"/>
          </p:cNvPicPr>
          <p:nvPr/>
        </p:nvPicPr>
        <p:blipFill>
          <a:blip r:embed="rId16" cstate="screen">
            <a:extLst>
              <a:ext uri="{28A0092B-C50C-407E-A947-70E740481C1C}">
                <a14:useLocalDpi xmlns:a14="http://schemas.microsoft.com/office/drawing/2010/main"/>
              </a:ext>
              <a:ext uri="{837473B0-CC2E-450A-ABE3-18F120FF3D39}">
                <a1611:picAttrSrcUrl xmlns:a1611="http://schemas.microsoft.com/office/drawing/2016/11/main" r:id="rId13"/>
              </a:ext>
            </a:extLst>
          </a:blip>
          <a:stretch>
            <a:fillRect/>
          </a:stretch>
        </p:blipFill>
        <p:spPr>
          <a:xfrm>
            <a:off x="884189" y="4577172"/>
            <a:ext cx="289037" cy="201151"/>
          </a:xfrm>
          <a:prstGeom prst="rect">
            <a:avLst/>
          </a:prstGeom>
        </p:spPr>
      </p:pic>
      <p:pic>
        <p:nvPicPr>
          <p:cNvPr id="28" name="Picture 27">
            <a:extLst>
              <a:ext uri="{FF2B5EF4-FFF2-40B4-BE49-F238E27FC236}">
                <a16:creationId xmlns:a16="http://schemas.microsoft.com/office/drawing/2014/main" id="{F0098F6E-8226-2AE0-53EC-693D86483083}"/>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8728701" y="1367038"/>
            <a:ext cx="242987" cy="161991"/>
          </a:xfrm>
          <a:prstGeom prst="rect">
            <a:avLst/>
          </a:prstGeom>
        </p:spPr>
      </p:pic>
      <p:pic>
        <p:nvPicPr>
          <p:cNvPr id="17" name="Picture 16">
            <a:extLst>
              <a:ext uri="{FF2B5EF4-FFF2-40B4-BE49-F238E27FC236}">
                <a16:creationId xmlns:a16="http://schemas.microsoft.com/office/drawing/2014/main" id="{B90D2275-81C8-9A55-175A-DC9FFE984CD9}"/>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8476255" y="5418868"/>
            <a:ext cx="242987" cy="161991"/>
          </a:xfrm>
          <a:prstGeom prst="rect">
            <a:avLst/>
          </a:prstGeom>
        </p:spPr>
      </p:pic>
      <p:pic>
        <p:nvPicPr>
          <p:cNvPr id="30" name="Picture 29">
            <a:extLst>
              <a:ext uri="{FF2B5EF4-FFF2-40B4-BE49-F238E27FC236}">
                <a16:creationId xmlns:a16="http://schemas.microsoft.com/office/drawing/2014/main" id="{2A7B1CA1-7AA2-9501-A2E0-E507C26D52BB}"/>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1140704" y="3142776"/>
            <a:ext cx="242987" cy="161992"/>
          </a:xfrm>
          <a:prstGeom prst="rect">
            <a:avLst/>
          </a:prstGeom>
        </p:spPr>
      </p:pic>
      <p:pic>
        <p:nvPicPr>
          <p:cNvPr id="31" name="Picture 30">
            <a:extLst>
              <a:ext uri="{FF2B5EF4-FFF2-40B4-BE49-F238E27FC236}">
                <a16:creationId xmlns:a16="http://schemas.microsoft.com/office/drawing/2014/main" id="{1F810E82-D9B4-E859-12F0-DC23CA081461}"/>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994368" y="4297899"/>
            <a:ext cx="242987" cy="161991"/>
          </a:xfrm>
          <a:prstGeom prst="rect">
            <a:avLst/>
          </a:prstGeom>
        </p:spPr>
      </p:pic>
      <p:sp>
        <p:nvSpPr>
          <p:cNvPr id="4" name="Rectangle 3">
            <a:extLst>
              <a:ext uri="{FF2B5EF4-FFF2-40B4-BE49-F238E27FC236}">
                <a16:creationId xmlns:a16="http://schemas.microsoft.com/office/drawing/2014/main" id="{84F91A60-2A1C-AC18-36DE-E3BC7AC00BCD}"/>
              </a:ext>
            </a:extLst>
          </p:cNvPr>
          <p:cNvSpPr/>
          <p:nvPr/>
        </p:nvSpPr>
        <p:spPr>
          <a:xfrm>
            <a:off x="5509541" y="2550955"/>
            <a:ext cx="1044528" cy="2843420"/>
          </a:xfrm>
          <a:prstGeom prst="rect">
            <a:avLst/>
          </a:prstGeom>
          <a:noFill/>
          <a:ln w="25400">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4B57F5BB-45F6-84A8-EA22-4E448DD8F8FB}"/>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latin typeface="Calibri" panose="020F0502020204030204"/>
              </a:rPr>
              <a:t>10/6/2025</a:t>
            </a:r>
            <a:endParaRPr lang="en-US" dirty="0">
              <a:solidFill>
                <a:prstClr val="black">
                  <a:tint val="75000"/>
                </a:prstClr>
              </a:solidFill>
              <a:latin typeface="Calibri" panose="020F0502020204030204"/>
            </a:endParaRPr>
          </a:p>
        </p:txBody>
      </p:sp>
      <p:sp>
        <p:nvSpPr>
          <p:cNvPr id="7" name="Footer Placeholder 4">
            <a:extLst>
              <a:ext uri="{FF2B5EF4-FFF2-40B4-BE49-F238E27FC236}">
                <a16:creationId xmlns:a16="http://schemas.microsoft.com/office/drawing/2014/main" id="{F973CDF1-E21B-3F63-7F09-A2DB6069FEBC}"/>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latin typeface="Calibri" panose="020F0502020204030204"/>
              </a:rPr>
              <a:t>ePIC Software and Computing Review</a:t>
            </a:r>
          </a:p>
        </p:txBody>
      </p:sp>
      <p:sp>
        <p:nvSpPr>
          <p:cNvPr id="29" name="Slide Number Placeholder 5">
            <a:extLst>
              <a:ext uri="{FF2B5EF4-FFF2-40B4-BE49-F238E27FC236}">
                <a16:creationId xmlns:a16="http://schemas.microsoft.com/office/drawing/2014/main" id="{64CED347-690E-0084-1341-DFD44B4CA0E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A14187-AF44-4271-AA62-1C5C376B8E74}" type="slidenum">
              <a:rPr lang="en-US" smtClean="0">
                <a:solidFill>
                  <a:prstClr val="black">
                    <a:tint val="75000"/>
                  </a:prstClr>
                </a:solidFill>
                <a:latin typeface="Calibri" panose="020F0502020204030204"/>
              </a:rPr>
              <a:pPr/>
              <a:t>31</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50615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F6227-FE6A-A8A0-6A2A-DFB8C89E71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C2C076-9879-B1DB-8460-B710AA66371C}"/>
              </a:ext>
            </a:extLst>
          </p:cNvPr>
          <p:cNvSpPr>
            <a:spLocks noGrp="1"/>
          </p:cNvSpPr>
          <p:nvPr>
            <p:ph type="title"/>
          </p:nvPr>
        </p:nvSpPr>
        <p:spPr/>
        <p:txBody>
          <a:bodyPr>
            <a:normAutofit fontScale="90000"/>
          </a:bodyPr>
          <a:lstStyle/>
          <a:p>
            <a:r>
              <a:rPr lang="en-US" b="0" dirty="0">
                <a:solidFill>
                  <a:srgbClr val="0070C0"/>
                </a:solidFill>
              </a:rPr>
              <a:t>EIC - </a:t>
            </a:r>
            <a:r>
              <a:rPr lang="en-US" b="0" dirty="0" err="1">
                <a:solidFill>
                  <a:srgbClr val="0070C0"/>
                </a:solidFill>
              </a:rPr>
              <a:t>ePIC</a:t>
            </a:r>
            <a:r>
              <a:rPr lang="en-US" b="0" dirty="0">
                <a:solidFill>
                  <a:srgbClr val="0070C0"/>
                </a:solidFill>
              </a:rPr>
              <a:t> Commissioning</a:t>
            </a:r>
          </a:p>
        </p:txBody>
      </p:sp>
      <p:sp>
        <p:nvSpPr>
          <p:cNvPr id="4" name="Right Arrow 3">
            <a:extLst>
              <a:ext uri="{FF2B5EF4-FFF2-40B4-BE49-F238E27FC236}">
                <a16:creationId xmlns:a16="http://schemas.microsoft.com/office/drawing/2014/main" id="{D756E31C-F9B9-6554-5545-38F5BDEA0F4A}"/>
              </a:ext>
            </a:extLst>
          </p:cNvPr>
          <p:cNvSpPr/>
          <p:nvPr/>
        </p:nvSpPr>
        <p:spPr>
          <a:xfrm>
            <a:off x="571500" y="889310"/>
            <a:ext cx="11049000" cy="4001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51D54A12-1548-9D43-E833-D4B296426F94}"/>
              </a:ext>
            </a:extLst>
          </p:cNvPr>
          <p:cNvCxnSpPr>
            <a:cxnSpLocks/>
          </p:cNvCxnSpPr>
          <p:nvPr/>
        </p:nvCxnSpPr>
        <p:spPr>
          <a:xfrm>
            <a:off x="1490436" y="820257"/>
            <a:ext cx="0" cy="64008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9BDAE026-5557-45AF-8B88-9D9DC39CC2D3}"/>
              </a:ext>
            </a:extLst>
          </p:cNvPr>
          <p:cNvCxnSpPr>
            <a:cxnSpLocks/>
          </p:cNvCxnSpPr>
          <p:nvPr/>
        </p:nvCxnSpPr>
        <p:spPr>
          <a:xfrm>
            <a:off x="8827404" y="820257"/>
            <a:ext cx="0" cy="64008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6CB833B-B7EB-7769-4B20-C397A4177F39}"/>
              </a:ext>
            </a:extLst>
          </p:cNvPr>
          <p:cNvCxnSpPr>
            <a:cxnSpLocks/>
          </p:cNvCxnSpPr>
          <p:nvPr/>
        </p:nvCxnSpPr>
        <p:spPr>
          <a:xfrm>
            <a:off x="10679541" y="837454"/>
            <a:ext cx="0" cy="64008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05A9EB55-C1C8-AD45-F631-D1102ACB4AAA}"/>
              </a:ext>
            </a:extLst>
          </p:cNvPr>
          <p:cNvCxnSpPr>
            <a:cxnSpLocks/>
          </p:cNvCxnSpPr>
          <p:nvPr/>
        </p:nvCxnSpPr>
        <p:spPr>
          <a:xfrm>
            <a:off x="6809268" y="820257"/>
            <a:ext cx="0" cy="64008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E1F1B6DB-6106-8886-2F19-26ED4D826CB7}"/>
              </a:ext>
            </a:extLst>
          </p:cNvPr>
          <p:cNvCxnSpPr>
            <a:cxnSpLocks/>
          </p:cNvCxnSpPr>
          <p:nvPr/>
        </p:nvCxnSpPr>
        <p:spPr>
          <a:xfrm>
            <a:off x="4851052" y="808908"/>
            <a:ext cx="0" cy="64008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C4904729-2B07-D195-1E39-1D5251FB5019}"/>
              </a:ext>
            </a:extLst>
          </p:cNvPr>
          <p:cNvSpPr txBox="1"/>
          <p:nvPr/>
        </p:nvSpPr>
        <p:spPr>
          <a:xfrm>
            <a:off x="988344" y="499736"/>
            <a:ext cx="1167307" cy="400110"/>
          </a:xfrm>
          <a:prstGeom prst="rect">
            <a:avLst/>
          </a:prstGeom>
        </p:spPr>
        <p:txBody>
          <a:bodyPr wrap="none" rtlCol="0">
            <a:spAutoFit/>
          </a:bodyPr>
          <a:lstStyle/>
          <a:p>
            <a:pPr>
              <a:buClr>
                <a:srgbClr val="0096FF"/>
              </a:buClr>
            </a:pPr>
            <a:r>
              <a:rPr lang="en-US" sz="2000" dirty="0">
                <a:latin typeface="Arial" panose="020B0604020202020204" pitchFamily="34" charset="0"/>
                <a:cs typeface="Arial" panose="020B0604020202020204" pitchFamily="34" charset="0"/>
              </a:rPr>
              <a:t>Q2/2033</a:t>
            </a:r>
            <a:endParaRPr lang="en-US" sz="2000" dirty="0"/>
          </a:p>
        </p:txBody>
      </p:sp>
      <p:sp>
        <p:nvSpPr>
          <p:cNvPr id="43" name="TextBox 42">
            <a:extLst>
              <a:ext uri="{FF2B5EF4-FFF2-40B4-BE49-F238E27FC236}">
                <a16:creationId xmlns:a16="http://schemas.microsoft.com/office/drawing/2014/main" id="{BBE2C03E-A55C-ADCD-5FD1-0C6783CF2F41}"/>
              </a:ext>
            </a:extLst>
          </p:cNvPr>
          <p:cNvSpPr txBox="1"/>
          <p:nvPr/>
        </p:nvSpPr>
        <p:spPr>
          <a:xfrm>
            <a:off x="905954" y="1540736"/>
            <a:ext cx="1240216" cy="1569660"/>
          </a:xfrm>
          <a:prstGeom prst="rect">
            <a:avLst/>
          </a:prstGeom>
          <a:noFill/>
        </p:spPr>
        <p:txBody>
          <a:bodyPr wrap="square" rtlCol="0">
            <a:spAutoFit/>
          </a:bodyPr>
          <a:lstStyle/>
          <a:p>
            <a:pPr algn="ctr"/>
            <a:r>
              <a:rPr lang="en-US" sz="1600" dirty="0" err="1"/>
              <a:t>ePIC</a:t>
            </a:r>
            <a:r>
              <a:rPr lang="en-US" sz="1600" dirty="0"/>
              <a:t> fully assembled and Ready for Cosmic Data Taking </a:t>
            </a:r>
          </a:p>
        </p:txBody>
      </p:sp>
      <p:sp>
        <p:nvSpPr>
          <p:cNvPr id="48" name="TextBox 47">
            <a:extLst>
              <a:ext uri="{FF2B5EF4-FFF2-40B4-BE49-F238E27FC236}">
                <a16:creationId xmlns:a16="http://schemas.microsoft.com/office/drawing/2014/main" id="{68376A43-22C4-BC27-1EC7-3B754CFB73A1}"/>
              </a:ext>
            </a:extLst>
          </p:cNvPr>
          <p:cNvSpPr txBox="1"/>
          <p:nvPr/>
        </p:nvSpPr>
        <p:spPr>
          <a:xfrm>
            <a:off x="1992320" y="923596"/>
            <a:ext cx="2573140" cy="307777"/>
          </a:xfrm>
          <a:prstGeom prst="rect">
            <a:avLst/>
          </a:prstGeom>
          <a:noFill/>
        </p:spPr>
        <p:txBody>
          <a:bodyPr wrap="none" rtlCol="0">
            <a:spAutoFit/>
          </a:bodyPr>
          <a:lstStyle/>
          <a:p>
            <a:pPr algn="ctr"/>
            <a:r>
              <a:rPr lang="en-US" sz="1400" dirty="0" err="1"/>
              <a:t>ePIC</a:t>
            </a:r>
            <a:r>
              <a:rPr lang="en-US" sz="1400" dirty="0"/>
              <a:t> no-beam commissioning</a:t>
            </a:r>
          </a:p>
        </p:txBody>
      </p:sp>
      <p:sp>
        <p:nvSpPr>
          <p:cNvPr id="49" name="TextBox 48">
            <a:extLst>
              <a:ext uri="{FF2B5EF4-FFF2-40B4-BE49-F238E27FC236}">
                <a16:creationId xmlns:a16="http://schemas.microsoft.com/office/drawing/2014/main" id="{423DC62C-801D-5245-3FDD-79D89550B9D1}"/>
              </a:ext>
            </a:extLst>
          </p:cNvPr>
          <p:cNvSpPr txBox="1"/>
          <p:nvPr/>
        </p:nvSpPr>
        <p:spPr>
          <a:xfrm>
            <a:off x="3720303" y="1469156"/>
            <a:ext cx="2233192" cy="3477875"/>
          </a:xfrm>
          <a:prstGeom prst="rect">
            <a:avLst/>
          </a:prstGeom>
          <a:noFill/>
        </p:spPr>
        <p:txBody>
          <a:bodyPr wrap="square" rtlCol="0">
            <a:spAutoFit/>
          </a:bodyPr>
          <a:lstStyle/>
          <a:p>
            <a:pPr algn="ctr"/>
            <a:r>
              <a:rPr lang="en-US" sz="1600" dirty="0"/>
              <a:t>EIC first beam commissioning</a:t>
            </a:r>
          </a:p>
          <a:p>
            <a:pPr algn="ctr"/>
            <a:r>
              <a:rPr lang="en-US" sz="1600" dirty="0"/>
              <a:t>central </a:t>
            </a:r>
            <a:r>
              <a:rPr lang="en-US" sz="1600" dirty="0" err="1"/>
              <a:t>ePIC</a:t>
            </a:r>
            <a:r>
              <a:rPr lang="en-US" sz="1600" dirty="0"/>
              <a:t> in assembly hall</a:t>
            </a:r>
          </a:p>
          <a:p>
            <a:pPr algn="ctr"/>
            <a:endParaRPr lang="en-US" sz="1200" dirty="0"/>
          </a:p>
          <a:p>
            <a:pPr algn="ctr"/>
            <a:r>
              <a:rPr lang="en-US" sz="1600" dirty="0"/>
              <a:t>endcap calorimeters</a:t>
            </a:r>
          </a:p>
          <a:p>
            <a:pPr algn="ctr"/>
            <a:r>
              <a:rPr lang="en-US" sz="1600" dirty="0"/>
              <a:t>and beam pipe with instrumentation to have a first look on backgrounds</a:t>
            </a:r>
          </a:p>
          <a:p>
            <a:pPr algn="ctr"/>
            <a:r>
              <a:rPr lang="en-US" sz="1600" dirty="0"/>
              <a:t>Luminosity detector and hadron &amp; electron polarimeters fully installed</a:t>
            </a:r>
          </a:p>
        </p:txBody>
      </p:sp>
      <p:sp>
        <p:nvSpPr>
          <p:cNvPr id="50" name="TextBox 49">
            <a:extLst>
              <a:ext uri="{FF2B5EF4-FFF2-40B4-BE49-F238E27FC236}">
                <a16:creationId xmlns:a16="http://schemas.microsoft.com/office/drawing/2014/main" id="{FF4782E4-B621-B76E-3E51-22F27542602E}"/>
              </a:ext>
            </a:extLst>
          </p:cNvPr>
          <p:cNvSpPr txBox="1"/>
          <p:nvPr/>
        </p:nvSpPr>
        <p:spPr>
          <a:xfrm>
            <a:off x="6202216" y="1580261"/>
            <a:ext cx="1240216" cy="1323439"/>
          </a:xfrm>
          <a:prstGeom prst="rect">
            <a:avLst/>
          </a:prstGeom>
          <a:noFill/>
        </p:spPr>
        <p:txBody>
          <a:bodyPr wrap="square" rtlCol="0">
            <a:spAutoFit/>
          </a:bodyPr>
          <a:lstStyle/>
          <a:p>
            <a:pPr algn="ctr"/>
            <a:r>
              <a:rPr lang="en-US" sz="1600" dirty="0"/>
              <a:t>Move central</a:t>
            </a:r>
          </a:p>
          <a:p>
            <a:pPr algn="ctr"/>
            <a:r>
              <a:rPr lang="en-US" sz="1600" dirty="0" err="1"/>
              <a:t>ePIC</a:t>
            </a:r>
            <a:r>
              <a:rPr lang="en-US" sz="1600" dirty="0"/>
              <a:t> into wide-angle hall</a:t>
            </a:r>
          </a:p>
        </p:txBody>
      </p:sp>
      <p:sp>
        <p:nvSpPr>
          <p:cNvPr id="51" name="TextBox 50">
            <a:extLst>
              <a:ext uri="{FF2B5EF4-FFF2-40B4-BE49-F238E27FC236}">
                <a16:creationId xmlns:a16="http://schemas.microsoft.com/office/drawing/2014/main" id="{0878D615-6A7B-95B1-1342-77E07F64D003}"/>
              </a:ext>
            </a:extLst>
          </p:cNvPr>
          <p:cNvSpPr txBox="1"/>
          <p:nvPr/>
        </p:nvSpPr>
        <p:spPr>
          <a:xfrm>
            <a:off x="8159700" y="1563952"/>
            <a:ext cx="1340560" cy="2308324"/>
          </a:xfrm>
          <a:prstGeom prst="rect">
            <a:avLst/>
          </a:prstGeom>
          <a:noFill/>
        </p:spPr>
        <p:txBody>
          <a:bodyPr wrap="square" rtlCol="0">
            <a:spAutoFit/>
          </a:bodyPr>
          <a:lstStyle/>
          <a:p>
            <a:pPr algn="ctr"/>
            <a:r>
              <a:rPr lang="en-US" sz="1600" dirty="0"/>
              <a:t>Commission</a:t>
            </a:r>
          </a:p>
          <a:p>
            <a:pPr algn="ctr"/>
            <a:r>
              <a:rPr lang="en-US" sz="1600" dirty="0" err="1"/>
              <a:t>ePIC</a:t>
            </a:r>
            <a:r>
              <a:rPr lang="en-US" sz="1600" dirty="0"/>
              <a:t> with beam </a:t>
            </a:r>
          </a:p>
          <a:p>
            <a:pPr algn="ctr"/>
            <a:endParaRPr lang="en-US" sz="1600" dirty="0"/>
          </a:p>
          <a:p>
            <a:pPr algn="ctr"/>
            <a:r>
              <a:rPr lang="en-US" sz="1600" dirty="0"/>
              <a:t>All auxiliary detectors, but RPs and OMDs are installed </a:t>
            </a:r>
          </a:p>
        </p:txBody>
      </p:sp>
      <p:sp>
        <p:nvSpPr>
          <p:cNvPr id="52" name="TextBox 51">
            <a:extLst>
              <a:ext uri="{FF2B5EF4-FFF2-40B4-BE49-F238E27FC236}">
                <a16:creationId xmlns:a16="http://schemas.microsoft.com/office/drawing/2014/main" id="{AEEC2BD8-A405-F922-1885-A2044FF5041F}"/>
              </a:ext>
            </a:extLst>
          </p:cNvPr>
          <p:cNvSpPr txBox="1"/>
          <p:nvPr/>
        </p:nvSpPr>
        <p:spPr>
          <a:xfrm>
            <a:off x="10063148" y="1529390"/>
            <a:ext cx="1340560" cy="2062103"/>
          </a:xfrm>
          <a:prstGeom prst="rect">
            <a:avLst/>
          </a:prstGeom>
          <a:noFill/>
        </p:spPr>
        <p:txBody>
          <a:bodyPr wrap="square" rtlCol="0">
            <a:spAutoFit/>
          </a:bodyPr>
          <a:lstStyle/>
          <a:p>
            <a:pPr algn="ctr"/>
            <a:r>
              <a:rPr lang="en-US" sz="1600" dirty="0"/>
              <a:t>Start of Science</a:t>
            </a:r>
          </a:p>
          <a:p>
            <a:pPr algn="ctr"/>
            <a:r>
              <a:rPr lang="en-US" sz="1600" dirty="0"/>
              <a:t>program</a:t>
            </a:r>
          </a:p>
          <a:p>
            <a:pPr algn="ctr"/>
            <a:endParaRPr lang="en-US" sz="1600" dirty="0"/>
          </a:p>
          <a:p>
            <a:pPr algn="ctr"/>
            <a:r>
              <a:rPr lang="en-US" sz="1600" dirty="0"/>
              <a:t>RPs and OMDs will be installed in year-2</a:t>
            </a:r>
          </a:p>
        </p:txBody>
      </p:sp>
      <p:sp>
        <p:nvSpPr>
          <p:cNvPr id="53" name="TextBox 52">
            <a:extLst>
              <a:ext uri="{FF2B5EF4-FFF2-40B4-BE49-F238E27FC236}">
                <a16:creationId xmlns:a16="http://schemas.microsoft.com/office/drawing/2014/main" id="{AF68F84D-3808-C91B-B652-55E7EC6F0BFE}"/>
              </a:ext>
            </a:extLst>
          </p:cNvPr>
          <p:cNvSpPr txBox="1"/>
          <p:nvPr/>
        </p:nvSpPr>
        <p:spPr>
          <a:xfrm>
            <a:off x="7541440" y="935476"/>
            <a:ext cx="2683748" cy="307777"/>
          </a:xfrm>
          <a:prstGeom prst="rect">
            <a:avLst/>
          </a:prstGeom>
          <a:noFill/>
        </p:spPr>
        <p:txBody>
          <a:bodyPr wrap="none" rtlCol="0">
            <a:spAutoFit/>
          </a:bodyPr>
          <a:lstStyle/>
          <a:p>
            <a:pPr algn="ctr"/>
            <a:r>
              <a:rPr lang="en-US" sz="1400" dirty="0" err="1"/>
              <a:t>ePIC</a:t>
            </a:r>
            <a:r>
              <a:rPr lang="en-US" sz="1400" dirty="0"/>
              <a:t> commissioning with beam</a:t>
            </a:r>
          </a:p>
        </p:txBody>
      </p:sp>
      <p:sp>
        <p:nvSpPr>
          <p:cNvPr id="54" name="TextBox 53">
            <a:extLst>
              <a:ext uri="{FF2B5EF4-FFF2-40B4-BE49-F238E27FC236}">
                <a16:creationId xmlns:a16="http://schemas.microsoft.com/office/drawing/2014/main" id="{4362912E-7D41-7BF6-46A1-5CFEE1975DDD}"/>
              </a:ext>
            </a:extLst>
          </p:cNvPr>
          <p:cNvSpPr txBox="1"/>
          <p:nvPr/>
        </p:nvSpPr>
        <p:spPr>
          <a:xfrm>
            <a:off x="6642641" y="536703"/>
            <a:ext cx="3047630" cy="338554"/>
          </a:xfrm>
          <a:prstGeom prst="rect">
            <a:avLst/>
          </a:prstGeom>
          <a:noFill/>
        </p:spPr>
        <p:txBody>
          <a:bodyPr wrap="none" rtlCol="0">
            <a:spAutoFit/>
          </a:bodyPr>
          <a:lstStyle/>
          <a:p>
            <a:pPr algn="ctr"/>
            <a:r>
              <a:rPr lang="en-US" sz="1600" dirty="0"/>
              <a:t>exact dates under development</a:t>
            </a:r>
          </a:p>
        </p:txBody>
      </p:sp>
      <p:cxnSp>
        <p:nvCxnSpPr>
          <p:cNvPr id="56" name="Straight Arrow Connector 55">
            <a:extLst>
              <a:ext uri="{FF2B5EF4-FFF2-40B4-BE49-F238E27FC236}">
                <a16:creationId xmlns:a16="http://schemas.microsoft.com/office/drawing/2014/main" id="{F190FEFF-84B0-8704-8FFA-14F1F550CD8D}"/>
              </a:ext>
            </a:extLst>
          </p:cNvPr>
          <p:cNvCxnSpPr>
            <a:cxnSpLocks/>
          </p:cNvCxnSpPr>
          <p:nvPr/>
        </p:nvCxnSpPr>
        <p:spPr>
          <a:xfrm>
            <a:off x="9797142" y="699791"/>
            <a:ext cx="90727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4F6598E-C3A9-DBC7-123D-02E337E8E1A2}"/>
              </a:ext>
            </a:extLst>
          </p:cNvPr>
          <p:cNvCxnSpPr>
            <a:cxnSpLocks/>
          </p:cNvCxnSpPr>
          <p:nvPr/>
        </p:nvCxnSpPr>
        <p:spPr>
          <a:xfrm flipH="1">
            <a:off x="5676399" y="699791"/>
            <a:ext cx="832030"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31602278-AB50-3BE9-C714-2F734AB9964B}"/>
              </a:ext>
            </a:extLst>
          </p:cNvPr>
          <p:cNvSpPr txBox="1"/>
          <p:nvPr/>
        </p:nvSpPr>
        <p:spPr>
          <a:xfrm>
            <a:off x="4249365" y="535366"/>
            <a:ext cx="1398332" cy="400110"/>
          </a:xfrm>
          <a:prstGeom prst="rect">
            <a:avLst/>
          </a:prstGeom>
        </p:spPr>
        <p:txBody>
          <a:bodyPr wrap="none" rtlCol="0">
            <a:spAutoFit/>
          </a:bodyPr>
          <a:lstStyle/>
          <a:p>
            <a:pPr>
              <a:buClr>
                <a:srgbClr val="0096FF"/>
              </a:buClr>
            </a:pPr>
            <a:r>
              <a:rPr lang="en-US" sz="2000" dirty="0">
                <a:latin typeface="Arial" panose="020B0604020202020204" pitchFamily="34" charset="0"/>
                <a:cs typeface="Arial" panose="020B0604020202020204" pitchFamily="34" charset="0"/>
              </a:rPr>
              <a:t>~ CY 2034</a:t>
            </a:r>
            <a:endParaRPr lang="en-US" sz="2000" dirty="0"/>
          </a:p>
        </p:txBody>
      </p:sp>
      <p:pic>
        <p:nvPicPr>
          <p:cNvPr id="9" name="Picture 8">
            <a:extLst>
              <a:ext uri="{FF2B5EF4-FFF2-40B4-BE49-F238E27FC236}">
                <a16:creationId xmlns:a16="http://schemas.microsoft.com/office/drawing/2014/main" id="{8991296C-6E21-32D6-890C-2E8ECD2A163C}"/>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130884" y="2874612"/>
            <a:ext cx="3722871" cy="2252155"/>
          </a:xfrm>
          <a:prstGeom prst="rect">
            <a:avLst/>
          </a:prstGeom>
        </p:spPr>
      </p:pic>
      <p:pic>
        <p:nvPicPr>
          <p:cNvPr id="11" name="Picture 10">
            <a:extLst>
              <a:ext uri="{FF2B5EF4-FFF2-40B4-BE49-F238E27FC236}">
                <a16:creationId xmlns:a16="http://schemas.microsoft.com/office/drawing/2014/main" id="{F5855088-B631-4DE8-E75C-473EDB70C9D0}"/>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3278890" y="4257290"/>
            <a:ext cx="4367806" cy="2650233"/>
          </a:xfrm>
          <a:prstGeom prst="rect">
            <a:avLst/>
          </a:prstGeom>
        </p:spPr>
      </p:pic>
      <p:pic>
        <p:nvPicPr>
          <p:cNvPr id="14" name="Picture 13">
            <a:extLst>
              <a:ext uri="{FF2B5EF4-FFF2-40B4-BE49-F238E27FC236}">
                <a16:creationId xmlns:a16="http://schemas.microsoft.com/office/drawing/2014/main" id="{8F07FFDD-0642-AC8F-B371-C48C59357F5A}"/>
              </a:ext>
            </a:extLst>
          </p:cNvPr>
          <p:cNvPicPr>
            <a:picLocks noChangeAspect="1"/>
          </p:cNvPicPr>
          <p:nvPr/>
        </p:nvPicPr>
        <p:blipFill>
          <a:blip r:embed="rId4">
            <a:clrChange>
              <a:clrFrom>
                <a:srgbClr val="1A1F25"/>
              </a:clrFrom>
              <a:clrTo>
                <a:srgbClr val="1A1F25">
                  <a:alpha val="0"/>
                </a:srgbClr>
              </a:clrTo>
            </a:clrChange>
          </a:blip>
          <a:srcRect l="1873" t="1285" r="1740" b="6666"/>
          <a:stretch/>
        </p:blipFill>
        <p:spPr>
          <a:xfrm>
            <a:off x="7609424" y="3483117"/>
            <a:ext cx="4582576" cy="2838180"/>
          </a:xfrm>
          <a:prstGeom prst="rect">
            <a:avLst/>
          </a:prstGeom>
        </p:spPr>
      </p:pic>
      <p:sp>
        <p:nvSpPr>
          <p:cNvPr id="12" name="Date Placeholder 3">
            <a:extLst>
              <a:ext uri="{FF2B5EF4-FFF2-40B4-BE49-F238E27FC236}">
                <a16:creationId xmlns:a16="http://schemas.microsoft.com/office/drawing/2014/main" id="{6DEF9167-D432-5B57-5DAE-5DEAC4FBEDD0}"/>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latin typeface="Calibri" panose="020F0502020204030204"/>
              </a:rPr>
              <a:t>10/6/2025</a:t>
            </a:r>
            <a:endParaRPr lang="en-US" dirty="0">
              <a:solidFill>
                <a:prstClr val="black">
                  <a:tint val="75000"/>
                </a:prstClr>
              </a:solidFill>
              <a:latin typeface="Calibri" panose="020F0502020204030204"/>
            </a:endParaRPr>
          </a:p>
        </p:txBody>
      </p:sp>
      <p:sp>
        <p:nvSpPr>
          <p:cNvPr id="15" name="Footer Placeholder 4">
            <a:extLst>
              <a:ext uri="{FF2B5EF4-FFF2-40B4-BE49-F238E27FC236}">
                <a16:creationId xmlns:a16="http://schemas.microsoft.com/office/drawing/2014/main" id="{492543EE-8E40-7D0D-F1C8-51047C231528}"/>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latin typeface="Calibri" panose="020F0502020204030204"/>
              </a:rPr>
              <a:t>ePIC Software and Computing Review</a:t>
            </a:r>
          </a:p>
        </p:txBody>
      </p:sp>
      <p:sp>
        <p:nvSpPr>
          <p:cNvPr id="17" name="Slide Number Placeholder 5">
            <a:extLst>
              <a:ext uri="{FF2B5EF4-FFF2-40B4-BE49-F238E27FC236}">
                <a16:creationId xmlns:a16="http://schemas.microsoft.com/office/drawing/2014/main" id="{D1AD826D-1C21-A376-443D-1363E0E3105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A14187-AF44-4271-AA62-1C5C376B8E74}" type="slidenum">
              <a:rPr lang="en-US" smtClean="0">
                <a:solidFill>
                  <a:prstClr val="black">
                    <a:tint val="75000"/>
                  </a:prstClr>
                </a:solidFill>
                <a:latin typeface="Calibri" panose="020F0502020204030204"/>
              </a:rPr>
              <a:pPr/>
              <a:t>32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85988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University of Hawaii at Manoa Announced as IAFOR Global Partner - The  International Academic Forum (IAFOR)">
            <a:extLst>
              <a:ext uri="{FF2B5EF4-FFF2-40B4-BE49-F238E27FC236}">
                <a16:creationId xmlns:a16="http://schemas.microsoft.com/office/drawing/2014/main" id="{2B0D2ED9-87EA-3443-BA59-226A4C6D5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279" y="5426655"/>
            <a:ext cx="1706999" cy="85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8E6E77-8408-419A-4EBF-A03B7233856F}"/>
              </a:ext>
            </a:extLst>
          </p:cNvPr>
          <p:cNvSpPr>
            <a:spLocks noGrp="1"/>
          </p:cNvSpPr>
          <p:nvPr>
            <p:ph type="title"/>
          </p:nvPr>
        </p:nvSpPr>
        <p:spPr>
          <a:xfrm>
            <a:off x="838200" y="365125"/>
            <a:ext cx="10515600" cy="973021"/>
          </a:xfrm>
        </p:spPr>
        <p:txBody>
          <a:bodyPr/>
          <a:lstStyle/>
          <a:p>
            <a:r>
              <a:rPr lang="en-US" b="1" dirty="0">
                <a:solidFill>
                  <a:schemeClr val="accent1"/>
                </a:solidFill>
              </a:rPr>
              <a:t>New                Institutions so far in 2025</a:t>
            </a:r>
          </a:p>
        </p:txBody>
      </p:sp>
      <p:sp>
        <p:nvSpPr>
          <p:cNvPr id="3" name="Content Placeholder 2">
            <a:extLst>
              <a:ext uri="{FF2B5EF4-FFF2-40B4-BE49-F238E27FC236}">
                <a16:creationId xmlns:a16="http://schemas.microsoft.com/office/drawing/2014/main" id="{500B5F9D-A243-D1E8-79DD-9C2E2C872804}"/>
              </a:ext>
            </a:extLst>
          </p:cNvPr>
          <p:cNvSpPr>
            <a:spLocks noGrp="1"/>
          </p:cNvSpPr>
          <p:nvPr>
            <p:ph idx="1"/>
          </p:nvPr>
        </p:nvSpPr>
        <p:spPr>
          <a:xfrm>
            <a:off x="2061353" y="1498878"/>
            <a:ext cx="7647598" cy="4749607"/>
          </a:xfrm>
        </p:spPr>
        <p:txBody>
          <a:bodyPr>
            <a:normAutofit fontScale="92500" lnSpcReduction="10000"/>
          </a:bodyPr>
          <a:lstStyle/>
          <a:p>
            <a:r>
              <a:rPr lang="en-US" dirty="0"/>
              <a:t>RCNP/Osaka</a:t>
            </a:r>
          </a:p>
          <a:p>
            <a:pPr lvl="1"/>
            <a:r>
              <a:rPr lang="en-US" dirty="0"/>
              <a:t>CC Member Shinsuke Osaka</a:t>
            </a:r>
          </a:p>
          <a:p>
            <a:r>
              <a:rPr lang="en-US" dirty="0"/>
              <a:t>Seoul National University</a:t>
            </a:r>
          </a:p>
          <a:p>
            <a:pPr lvl="1"/>
            <a:r>
              <a:rPr lang="en-US" dirty="0"/>
              <a:t>CC Member Seonho Choi</a:t>
            </a:r>
          </a:p>
          <a:p>
            <a:r>
              <a:rPr lang="en-US" dirty="0"/>
              <a:t>Texas Southern University</a:t>
            </a:r>
          </a:p>
          <a:p>
            <a:pPr lvl="1"/>
            <a:r>
              <a:rPr lang="en-US" dirty="0"/>
              <a:t>CC member </a:t>
            </a:r>
            <a:r>
              <a:rPr lang="en-US" dirty="0" err="1"/>
              <a:t>Nissem</a:t>
            </a:r>
            <a:r>
              <a:rPr lang="en-US" dirty="0"/>
              <a:t> Abdelrahman</a:t>
            </a:r>
          </a:p>
          <a:p>
            <a:r>
              <a:rPr lang="en-US" dirty="0"/>
              <a:t>Johannes Gutenberg University Mainz</a:t>
            </a:r>
          </a:p>
          <a:p>
            <a:pPr lvl="1"/>
            <a:r>
              <a:rPr lang="en-US" dirty="0"/>
              <a:t>CC member Tyler Kutz</a:t>
            </a:r>
          </a:p>
          <a:p>
            <a:r>
              <a:rPr lang="en-US" dirty="0"/>
              <a:t>Mount Allison University</a:t>
            </a:r>
          </a:p>
          <a:p>
            <a:pPr lvl="1"/>
            <a:r>
              <a:rPr lang="en-US" dirty="0"/>
              <a:t>CC member David Hornidge</a:t>
            </a:r>
          </a:p>
          <a:p>
            <a:r>
              <a:rPr lang="en-US" dirty="0"/>
              <a:t>University of Hawaii at Manoa</a:t>
            </a:r>
          </a:p>
          <a:p>
            <a:pPr lvl="1"/>
            <a:r>
              <a:rPr lang="en-US" dirty="0"/>
              <a:t>CC member Jennifer Ott</a:t>
            </a:r>
          </a:p>
        </p:txBody>
      </p:sp>
      <p:pic>
        <p:nvPicPr>
          <p:cNvPr id="1026" name="Picture 2" descr="Texas Southern University - Wikipedia">
            <a:extLst>
              <a:ext uri="{FF2B5EF4-FFF2-40B4-BE49-F238E27FC236}">
                <a16:creationId xmlns:a16="http://schemas.microsoft.com/office/drawing/2014/main" id="{AD64F58B-645F-5DA6-F387-67739C525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604" y="3095874"/>
            <a:ext cx="733785" cy="733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 Mainz - Apps on Google Play">
            <a:extLst>
              <a:ext uri="{FF2B5EF4-FFF2-40B4-BE49-F238E27FC236}">
                <a16:creationId xmlns:a16="http://schemas.microsoft.com/office/drawing/2014/main" id="{1B3A4163-4D7D-2142-573D-BADE04C6ED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614" y="3979323"/>
            <a:ext cx="1314381" cy="6571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unt Allison University - Wikipedia">
            <a:extLst>
              <a:ext uri="{FF2B5EF4-FFF2-40B4-BE49-F238E27FC236}">
                <a16:creationId xmlns:a16="http://schemas.microsoft.com/office/drawing/2014/main" id="{87E59990-98B6-D89C-4D2B-0F3CE3C635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7993" y="4638937"/>
            <a:ext cx="733785" cy="7337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BFE6488E-D329-634B-026A-5657F4E7C744}"/>
              </a:ext>
            </a:extLst>
          </p:cNvPr>
          <p:cNvPicPr>
            <a:picLocks noChangeAspect="1"/>
          </p:cNvPicPr>
          <p:nvPr/>
        </p:nvPicPr>
        <p:blipFill>
          <a:blip r:embed="rId6"/>
          <a:stretch>
            <a:fillRect/>
          </a:stretch>
        </p:blipFill>
        <p:spPr>
          <a:xfrm>
            <a:off x="2061353" y="136525"/>
            <a:ext cx="1804597" cy="1299014"/>
          </a:xfrm>
          <a:prstGeom prst="rect">
            <a:avLst/>
          </a:prstGeom>
        </p:spPr>
      </p:pic>
      <p:pic>
        <p:nvPicPr>
          <p:cNvPr id="8" name="Picture 2" descr="Seoul National University - Wikipedia">
            <a:extLst>
              <a:ext uri="{FF2B5EF4-FFF2-40B4-BE49-F238E27FC236}">
                <a16:creationId xmlns:a16="http://schemas.microsoft.com/office/drawing/2014/main" id="{E6DC24F6-1D79-30CE-41BE-34C8E37603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6252" y="2314624"/>
            <a:ext cx="765902" cy="7208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EC5E26-ABAA-E5F7-BC6A-7A770BF28A21}"/>
              </a:ext>
            </a:extLst>
          </p:cNvPr>
          <p:cNvSpPr txBox="1"/>
          <p:nvPr/>
        </p:nvSpPr>
        <p:spPr>
          <a:xfrm>
            <a:off x="9328935" y="5208998"/>
            <a:ext cx="2342508" cy="923330"/>
          </a:xfrm>
          <a:prstGeom prst="rect">
            <a:avLst/>
          </a:prstGeom>
          <a:noFill/>
        </p:spPr>
        <p:txBody>
          <a:bodyPr wrap="square" rtlCol="0">
            <a:spAutoFit/>
          </a:bodyPr>
          <a:lstStyle/>
          <a:p>
            <a:r>
              <a:rPr lang="en-US" dirty="0"/>
              <a:t>18 new institutions added since the start of 2024!</a:t>
            </a:r>
          </a:p>
        </p:txBody>
      </p:sp>
      <p:sp>
        <p:nvSpPr>
          <p:cNvPr id="5" name="Date Placeholder 4">
            <a:extLst>
              <a:ext uri="{FF2B5EF4-FFF2-40B4-BE49-F238E27FC236}">
                <a16:creationId xmlns:a16="http://schemas.microsoft.com/office/drawing/2014/main" id="{3F19EC01-A7A4-0D8C-282C-8AC9C670B9D7}"/>
              </a:ext>
            </a:extLst>
          </p:cNvPr>
          <p:cNvSpPr>
            <a:spLocks noGrp="1"/>
          </p:cNvSpPr>
          <p:nvPr>
            <p:ph type="dt" sz="half" idx="10"/>
          </p:nvPr>
        </p:nvSpPr>
        <p:spPr/>
        <p:txBody>
          <a:bodyPr/>
          <a:lstStyle/>
          <a:p>
            <a:r>
              <a:rPr lang="en-US"/>
              <a:t>10/6/2025</a:t>
            </a:r>
          </a:p>
        </p:txBody>
      </p:sp>
      <p:sp>
        <p:nvSpPr>
          <p:cNvPr id="7" name="Footer Placeholder 6">
            <a:extLst>
              <a:ext uri="{FF2B5EF4-FFF2-40B4-BE49-F238E27FC236}">
                <a16:creationId xmlns:a16="http://schemas.microsoft.com/office/drawing/2014/main" id="{6E704C63-DCB9-E75A-901E-6B58A53D4B26}"/>
              </a:ext>
            </a:extLst>
          </p:cNvPr>
          <p:cNvSpPr>
            <a:spLocks noGrp="1"/>
          </p:cNvSpPr>
          <p:nvPr>
            <p:ph type="ftr" sz="quarter" idx="11"/>
          </p:nvPr>
        </p:nvSpPr>
        <p:spPr/>
        <p:txBody>
          <a:bodyPr/>
          <a:lstStyle/>
          <a:p>
            <a:r>
              <a:rPr lang="en-US"/>
              <a:t>ePIC Software and Computing Review</a:t>
            </a:r>
          </a:p>
        </p:txBody>
      </p:sp>
      <p:sp>
        <p:nvSpPr>
          <p:cNvPr id="9" name="Slide Number Placeholder 8">
            <a:extLst>
              <a:ext uri="{FF2B5EF4-FFF2-40B4-BE49-F238E27FC236}">
                <a16:creationId xmlns:a16="http://schemas.microsoft.com/office/drawing/2014/main" id="{132A6FA9-8349-E4A9-96C6-BBD0ED3AF7C9}"/>
              </a:ext>
            </a:extLst>
          </p:cNvPr>
          <p:cNvSpPr>
            <a:spLocks noGrp="1"/>
          </p:cNvSpPr>
          <p:nvPr>
            <p:ph type="sldNum" sz="quarter" idx="12"/>
          </p:nvPr>
        </p:nvSpPr>
        <p:spPr/>
        <p:txBody>
          <a:bodyPr/>
          <a:lstStyle/>
          <a:p>
            <a:fld id="{00A14187-AF44-4271-AA62-1C5C376B8E74}" type="slidenum">
              <a:rPr lang="en-US" smtClean="0"/>
              <a:t>33</a:t>
            </a:fld>
            <a:endParaRPr lang="en-US" dirty="0"/>
          </a:p>
        </p:txBody>
      </p:sp>
      <p:pic>
        <p:nvPicPr>
          <p:cNvPr id="10" name="Picture 2" descr="The University of Osaka - APRU">
            <a:extLst>
              <a:ext uri="{FF2B5EF4-FFF2-40B4-BE49-F238E27FC236}">
                <a16:creationId xmlns:a16="http://schemas.microsoft.com/office/drawing/2014/main" id="{4D7AD2ED-7249-A6DA-4AA1-0CF2FEFE44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8575" y="1253256"/>
            <a:ext cx="1221229" cy="1294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55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timeline&#10;&#10;AI-generated content may be incorrect.">
            <a:extLst>
              <a:ext uri="{FF2B5EF4-FFF2-40B4-BE49-F238E27FC236}">
                <a16:creationId xmlns:a16="http://schemas.microsoft.com/office/drawing/2014/main" id="{20A0EBDA-429C-71C9-E5E9-8F6C077D78A2}"/>
              </a:ext>
            </a:extLst>
          </p:cNvPr>
          <p:cNvPicPr>
            <a:picLocks noChangeAspect="1"/>
          </p:cNvPicPr>
          <p:nvPr/>
        </p:nvPicPr>
        <p:blipFill>
          <a:blip r:embed="rId2"/>
          <a:stretch>
            <a:fillRect/>
          </a:stretch>
        </p:blipFill>
        <p:spPr>
          <a:xfrm>
            <a:off x="704839" y="1033618"/>
            <a:ext cx="10354457" cy="5824382"/>
          </a:xfrm>
          <a:prstGeom prst="rect">
            <a:avLst/>
          </a:prstGeom>
        </p:spPr>
      </p:pic>
      <p:sp>
        <p:nvSpPr>
          <p:cNvPr id="2" name="Title 1">
            <a:extLst>
              <a:ext uri="{FF2B5EF4-FFF2-40B4-BE49-F238E27FC236}">
                <a16:creationId xmlns:a16="http://schemas.microsoft.com/office/drawing/2014/main" id="{72FF0734-AE97-5D5A-8F14-3A7517F9C1DB}"/>
              </a:ext>
            </a:extLst>
          </p:cNvPr>
          <p:cNvSpPr>
            <a:spLocks noGrp="1"/>
          </p:cNvSpPr>
          <p:nvPr>
            <p:ph type="title"/>
          </p:nvPr>
        </p:nvSpPr>
        <p:spPr>
          <a:xfrm>
            <a:off x="838200" y="256879"/>
            <a:ext cx="10515600" cy="863040"/>
          </a:xfrm>
        </p:spPr>
        <p:txBody>
          <a:bodyPr/>
          <a:lstStyle/>
          <a:p>
            <a:r>
              <a:rPr lang="en-US" b="1" dirty="0">
                <a:solidFill>
                  <a:schemeClr val="accent1"/>
                </a:solidFill>
              </a:rPr>
              <a:t>Reminder: </a:t>
            </a:r>
            <a:r>
              <a:rPr lang="en-US" b="1" dirty="0" err="1">
                <a:solidFill>
                  <a:schemeClr val="accent1"/>
                </a:solidFill>
              </a:rPr>
              <a:t>ePIC</a:t>
            </a:r>
            <a:r>
              <a:rPr lang="en-US" b="1" dirty="0">
                <a:solidFill>
                  <a:schemeClr val="accent1"/>
                </a:solidFill>
              </a:rPr>
              <a:t> Working Group Structure</a:t>
            </a:r>
          </a:p>
        </p:txBody>
      </p:sp>
      <p:sp>
        <p:nvSpPr>
          <p:cNvPr id="22" name="TextBox 21">
            <a:extLst>
              <a:ext uri="{FF2B5EF4-FFF2-40B4-BE49-F238E27FC236}">
                <a16:creationId xmlns:a16="http://schemas.microsoft.com/office/drawing/2014/main" id="{B260E6A1-C3C5-8E9D-033D-704114571193}"/>
              </a:ext>
            </a:extLst>
          </p:cNvPr>
          <p:cNvSpPr txBox="1"/>
          <p:nvPr/>
        </p:nvSpPr>
        <p:spPr>
          <a:xfrm>
            <a:off x="6470650" y="6109042"/>
            <a:ext cx="4279900" cy="276999"/>
          </a:xfrm>
          <a:prstGeom prst="rect">
            <a:avLst/>
          </a:prstGeom>
          <a:noFill/>
        </p:spPr>
        <p:txBody>
          <a:bodyPr wrap="square" rtlCol="0">
            <a:spAutoFit/>
          </a:bodyPr>
          <a:lstStyle/>
          <a:p>
            <a:r>
              <a:rPr lang="en-US" sz="1200" dirty="0">
                <a:solidFill>
                  <a:schemeClr val="accent1"/>
                </a:solidFill>
              </a:rPr>
              <a:t>*the Validation WG was deactivated and folded into Development</a:t>
            </a:r>
          </a:p>
        </p:txBody>
      </p:sp>
      <p:sp>
        <p:nvSpPr>
          <p:cNvPr id="3" name="Date Placeholder 2">
            <a:extLst>
              <a:ext uri="{FF2B5EF4-FFF2-40B4-BE49-F238E27FC236}">
                <a16:creationId xmlns:a16="http://schemas.microsoft.com/office/drawing/2014/main" id="{9F368624-E647-7AA5-FB5F-AD9B22E16B1D}"/>
              </a:ext>
            </a:extLst>
          </p:cNvPr>
          <p:cNvSpPr>
            <a:spLocks noGrp="1"/>
          </p:cNvSpPr>
          <p:nvPr>
            <p:ph type="dt" sz="half" idx="10"/>
          </p:nvPr>
        </p:nvSpPr>
        <p:spPr/>
        <p:txBody>
          <a:bodyPr/>
          <a:lstStyle/>
          <a:p>
            <a:r>
              <a:rPr lang="en-US"/>
              <a:t>10/6/2025</a:t>
            </a:r>
          </a:p>
        </p:txBody>
      </p:sp>
      <p:sp>
        <p:nvSpPr>
          <p:cNvPr id="4" name="Footer Placeholder 3">
            <a:extLst>
              <a:ext uri="{FF2B5EF4-FFF2-40B4-BE49-F238E27FC236}">
                <a16:creationId xmlns:a16="http://schemas.microsoft.com/office/drawing/2014/main" id="{431219E0-CD30-46F1-1F26-0BD917ED9673}"/>
              </a:ext>
            </a:extLst>
          </p:cNvPr>
          <p:cNvSpPr>
            <a:spLocks noGrp="1"/>
          </p:cNvSpPr>
          <p:nvPr>
            <p:ph type="ftr" sz="quarter" idx="11"/>
          </p:nvPr>
        </p:nvSpPr>
        <p:spPr/>
        <p:txBody>
          <a:bodyPr/>
          <a:lstStyle/>
          <a:p>
            <a:r>
              <a:rPr lang="en-US"/>
              <a:t>ePIC Software and Computing Review</a:t>
            </a:r>
          </a:p>
        </p:txBody>
      </p:sp>
      <p:sp>
        <p:nvSpPr>
          <p:cNvPr id="5" name="Slide Number Placeholder 4">
            <a:extLst>
              <a:ext uri="{FF2B5EF4-FFF2-40B4-BE49-F238E27FC236}">
                <a16:creationId xmlns:a16="http://schemas.microsoft.com/office/drawing/2014/main" id="{10E8BC36-BF20-F0EA-A56C-E5DC7FA9D953}"/>
              </a:ext>
            </a:extLst>
          </p:cNvPr>
          <p:cNvSpPr>
            <a:spLocks noGrp="1"/>
          </p:cNvSpPr>
          <p:nvPr>
            <p:ph type="sldNum" sz="quarter" idx="12"/>
          </p:nvPr>
        </p:nvSpPr>
        <p:spPr/>
        <p:txBody>
          <a:bodyPr/>
          <a:lstStyle/>
          <a:p>
            <a:fld id="{00A14187-AF44-4271-AA62-1C5C376B8E74}" type="slidenum">
              <a:rPr lang="en-US" smtClean="0"/>
              <a:t>34</a:t>
            </a:fld>
            <a:endParaRPr lang="en-US"/>
          </a:p>
        </p:txBody>
      </p:sp>
    </p:spTree>
    <p:extLst>
      <p:ext uri="{BB962C8B-B14F-4D97-AF65-F5344CB8AC3E}">
        <p14:creationId xmlns:p14="http://schemas.microsoft.com/office/powerpoint/2010/main" val="3551345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line&#10;&#10;AI-generated content may be incorrect.">
            <a:extLst>
              <a:ext uri="{FF2B5EF4-FFF2-40B4-BE49-F238E27FC236}">
                <a16:creationId xmlns:a16="http://schemas.microsoft.com/office/drawing/2014/main" id="{A756F419-5DD8-8C59-8913-D3083E6363C3}"/>
              </a:ext>
            </a:extLst>
          </p:cNvPr>
          <p:cNvPicPr>
            <a:picLocks noChangeAspect="1"/>
          </p:cNvPicPr>
          <p:nvPr/>
        </p:nvPicPr>
        <p:blipFill>
          <a:blip r:embed="rId2"/>
          <a:stretch>
            <a:fillRect/>
          </a:stretch>
        </p:blipFill>
        <p:spPr>
          <a:xfrm>
            <a:off x="576943" y="860498"/>
            <a:ext cx="10515600" cy="5915025"/>
          </a:xfrm>
          <a:prstGeom prst="rect">
            <a:avLst/>
          </a:prstGeom>
        </p:spPr>
      </p:pic>
      <p:sp>
        <p:nvSpPr>
          <p:cNvPr id="2" name="Title 1">
            <a:extLst>
              <a:ext uri="{FF2B5EF4-FFF2-40B4-BE49-F238E27FC236}">
                <a16:creationId xmlns:a16="http://schemas.microsoft.com/office/drawing/2014/main" id="{72FF0734-AE97-5D5A-8F14-3A7517F9C1DB}"/>
              </a:ext>
            </a:extLst>
          </p:cNvPr>
          <p:cNvSpPr>
            <a:spLocks noGrp="1"/>
          </p:cNvSpPr>
          <p:nvPr>
            <p:ph type="title"/>
          </p:nvPr>
        </p:nvSpPr>
        <p:spPr>
          <a:xfrm>
            <a:off x="576943" y="223612"/>
            <a:ext cx="10515600" cy="863040"/>
          </a:xfrm>
        </p:spPr>
        <p:txBody>
          <a:bodyPr/>
          <a:lstStyle/>
          <a:p>
            <a:r>
              <a:rPr lang="en-US" b="1" dirty="0">
                <a:solidFill>
                  <a:schemeClr val="accent1"/>
                </a:solidFill>
              </a:rPr>
              <a:t>Reminder: </a:t>
            </a:r>
            <a:r>
              <a:rPr lang="en-US" b="1" dirty="0" err="1">
                <a:solidFill>
                  <a:schemeClr val="accent1"/>
                </a:solidFill>
              </a:rPr>
              <a:t>ePIC</a:t>
            </a:r>
            <a:r>
              <a:rPr lang="en-US" b="1" dirty="0">
                <a:solidFill>
                  <a:schemeClr val="accent1"/>
                </a:solidFill>
              </a:rPr>
              <a:t> DSC Structure</a:t>
            </a:r>
          </a:p>
        </p:txBody>
      </p:sp>
      <p:grpSp>
        <p:nvGrpSpPr>
          <p:cNvPr id="18" name="Group 17">
            <a:extLst>
              <a:ext uri="{FF2B5EF4-FFF2-40B4-BE49-F238E27FC236}">
                <a16:creationId xmlns:a16="http://schemas.microsoft.com/office/drawing/2014/main" id="{AA80A680-D0C0-2907-B899-EA1099F62F77}"/>
              </a:ext>
            </a:extLst>
          </p:cNvPr>
          <p:cNvGrpSpPr/>
          <p:nvPr/>
        </p:nvGrpSpPr>
        <p:grpSpPr>
          <a:xfrm>
            <a:off x="671342" y="2137719"/>
            <a:ext cx="10421201" cy="4399244"/>
            <a:chOff x="671342" y="2137719"/>
            <a:chExt cx="10421201" cy="4399244"/>
          </a:xfrm>
        </p:grpSpPr>
        <p:grpSp>
          <p:nvGrpSpPr>
            <p:cNvPr id="16" name="Group 15">
              <a:extLst>
                <a:ext uri="{FF2B5EF4-FFF2-40B4-BE49-F238E27FC236}">
                  <a16:creationId xmlns:a16="http://schemas.microsoft.com/office/drawing/2014/main" id="{9D51C7D4-7B63-8A83-8D12-50588B539FA7}"/>
                </a:ext>
              </a:extLst>
            </p:cNvPr>
            <p:cNvGrpSpPr/>
            <p:nvPr/>
          </p:nvGrpSpPr>
          <p:grpSpPr>
            <a:xfrm>
              <a:off x="671342" y="3995470"/>
              <a:ext cx="10421201" cy="2541493"/>
              <a:chOff x="671342" y="3995470"/>
              <a:chExt cx="10421201" cy="2541493"/>
            </a:xfrm>
          </p:grpSpPr>
          <p:sp>
            <p:nvSpPr>
              <p:cNvPr id="11" name="Oval 10">
                <a:extLst>
                  <a:ext uri="{FF2B5EF4-FFF2-40B4-BE49-F238E27FC236}">
                    <a16:creationId xmlns:a16="http://schemas.microsoft.com/office/drawing/2014/main" id="{4910BC4D-8F47-C715-727F-9F13C8D76FBC}"/>
                  </a:ext>
                </a:extLst>
              </p:cNvPr>
              <p:cNvSpPr/>
              <p:nvPr/>
            </p:nvSpPr>
            <p:spPr>
              <a:xfrm>
                <a:off x="3308350" y="4263199"/>
                <a:ext cx="1460500" cy="22860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FE7676-B535-C492-8333-72A8B6AAB1C8}"/>
                  </a:ext>
                </a:extLst>
              </p:cNvPr>
              <p:cNvSpPr/>
              <p:nvPr/>
            </p:nvSpPr>
            <p:spPr>
              <a:xfrm>
                <a:off x="671342" y="5997502"/>
                <a:ext cx="1996191" cy="539461"/>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B059D1-4A19-1447-6B3A-2A6422B7F3DE}"/>
                  </a:ext>
                </a:extLst>
              </p:cNvPr>
              <p:cNvSpPr/>
              <p:nvPr/>
            </p:nvSpPr>
            <p:spPr>
              <a:xfrm>
                <a:off x="5376047" y="3995470"/>
                <a:ext cx="1460500" cy="22860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9744461-1A98-F379-7DE4-C61FA89B951B}"/>
                  </a:ext>
                </a:extLst>
              </p:cNvPr>
              <p:cNvSpPr/>
              <p:nvPr/>
            </p:nvSpPr>
            <p:spPr>
              <a:xfrm>
                <a:off x="9367280" y="5008723"/>
                <a:ext cx="1460500" cy="365124"/>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3D9732-0382-84F2-698C-8BE1C6515452}"/>
                  </a:ext>
                </a:extLst>
              </p:cNvPr>
              <p:cNvSpPr/>
              <p:nvPr/>
            </p:nvSpPr>
            <p:spPr>
              <a:xfrm>
                <a:off x="9148977" y="4148899"/>
                <a:ext cx="1943566" cy="22860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2AE8A26C-2D49-6903-1B9C-166432B89A8E}"/>
                </a:ext>
              </a:extLst>
            </p:cNvPr>
            <p:cNvSpPr txBox="1"/>
            <p:nvPr/>
          </p:nvSpPr>
          <p:spPr>
            <a:xfrm>
              <a:off x="838200" y="2137719"/>
              <a:ext cx="2980038" cy="369332"/>
            </a:xfrm>
            <a:prstGeom prst="rect">
              <a:avLst/>
            </a:prstGeom>
            <a:noFill/>
          </p:spPr>
          <p:txBody>
            <a:bodyPr wrap="square" rtlCol="0">
              <a:spAutoFit/>
            </a:bodyPr>
            <a:lstStyle/>
            <a:p>
              <a:r>
                <a:rPr lang="en-US" dirty="0">
                  <a:solidFill>
                    <a:schemeClr val="accent1"/>
                  </a:solidFill>
                </a:rPr>
                <a:t>New personnel since last RRB</a:t>
              </a:r>
            </a:p>
          </p:txBody>
        </p:sp>
      </p:grpSp>
      <p:sp>
        <p:nvSpPr>
          <p:cNvPr id="3" name="Date Placeholder 2">
            <a:extLst>
              <a:ext uri="{FF2B5EF4-FFF2-40B4-BE49-F238E27FC236}">
                <a16:creationId xmlns:a16="http://schemas.microsoft.com/office/drawing/2014/main" id="{85917A31-127E-AD79-05EC-0A28D62A5169}"/>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9045FECA-C32B-D4DF-9E27-423F02FD7D5C}"/>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8702B592-D1B8-00FE-2F5D-080543B88F32}"/>
              </a:ext>
            </a:extLst>
          </p:cNvPr>
          <p:cNvSpPr>
            <a:spLocks noGrp="1"/>
          </p:cNvSpPr>
          <p:nvPr>
            <p:ph type="sldNum" sz="quarter" idx="12"/>
          </p:nvPr>
        </p:nvSpPr>
        <p:spPr/>
        <p:txBody>
          <a:bodyPr/>
          <a:lstStyle/>
          <a:p>
            <a:fld id="{00A14187-AF44-4271-AA62-1C5C376B8E74}" type="slidenum">
              <a:rPr lang="en-US" smtClean="0"/>
              <a:t>35</a:t>
            </a:fld>
            <a:endParaRPr lang="en-US"/>
          </a:p>
        </p:txBody>
      </p:sp>
    </p:spTree>
    <p:extLst>
      <p:ext uri="{BB962C8B-B14F-4D97-AF65-F5344CB8AC3E}">
        <p14:creationId xmlns:p14="http://schemas.microsoft.com/office/powerpoint/2010/main" val="279774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AF166-0F9D-C9C2-71CC-F4358A41A8CA}"/>
              </a:ext>
            </a:extLst>
          </p:cNvPr>
          <p:cNvSpPr>
            <a:spLocks noGrp="1"/>
          </p:cNvSpPr>
          <p:nvPr>
            <p:ph type="title"/>
          </p:nvPr>
        </p:nvSpPr>
        <p:spPr>
          <a:xfrm>
            <a:off x="838200" y="136525"/>
            <a:ext cx="10515600" cy="527760"/>
          </a:xfrm>
        </p:spPr>
        <p:txBody>
          <a:bodyPr>
            <a:normAutofit fontScale="90000"/>
          </a:bodyPr>
          <a:lstStyle/>
          <a:p>
            <a:r>
              <a:rPr lang="en-US" b="1" dirty="0">
                <a:solidFill>
                  <a:schemeClr val="accent1"/>
                </a:solidFill>
              </a:rPr>
              <a:t>CD-3A Status and CD-3B Scope</a:t>
            </a:r>
          </a:p>
        </p:txBody>
      </p:sp>
      <p:sp>
        <p:nvSpPr>
          <p:cNvPr id="4" name="Date Placeholder 3">
            <a:extLst>
              <a:ext uri="{FF2B5EF4-FFF2-40B4-BE49-F238E27FC236}">
                <a16:creationId xmlns:a16="http://schemas.microsoft.com/office/drawing/2014/main" id="{CCF4F9C5-3D9E-7D42-0E63-6BAD5D94F4B2}"/>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5EC70286-AAC9-EA92-61CE-7C8234E26F37}"/>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893892CB-2C34-0B7A-1D05-92F8DE7FA9FC}"/>
              </a:ext>
            </a:extLst>
          </p:cNvPr>
          <p:cNvSpPr>
            <a:spLocks noGrp="1"/>
          </p:cNvSpPr>
          <p:nvPr>
            <p:ph type="sldNum" sz="quarter" idx="12"/>
          </p:nvPr>
        </p:nvSpPr>
        <p:spPr/>
        <p:txBody>
          <a:bodyPr/>
          <a:lstStyle/>
          <a:p>
            <a:fld id="{00A14187-AF44-4271-AA62-1C5C376B8E74}" type="slidenum">
              <a:rPr lang="en-US" smtClean="0"/>
              <a:t>36</a:t>
            </a:fld>
            <a:endParaRPr lang="en-US"/>
          </a:p>
        </p:txBody>
      </p:sp>
      <p:graphicFrame>
        <p:nvGraphicFramePr>
          <p:cNvPr id="8" name="Table 7">
            <a:extLst>
              <a:ext uri="{FF2B5EF4-FFF2-40B4-BE49-F238E27FC236}">
                <a16:creationId xmlns:a16="http://schemas.microsoft.com/office/drawing/2014/main" id="{A90EEA8B-826A-39BE-1A81-8E62998B64FF}"/>
              </a:ext>
            </a:extLst>
          </p:cNvPr>
          <p:cNvGraphicFramePr>
            <a:graphicFrameLocks noGrp="1"/>
          </p:cNvGraphicFramePr>
          <p:nvPr>
            <p:extLst>
              <p:ext uri="{D42A27DB-BD31-4B8C-83A1-F6EECF244321}">
                <p14:modId xmlns:p14="http://schemas.microsoft.com/office/powerpoint/2010/main" val="3824650977"/>
              </p:ext>
            </p:extLst>
          </p:nvPr>
        </p:nvGraphicFramePr>
        <p:xfrm>
          <a:off x="496389" y="757555"/>
          <a:ext cx="10941231" cy="5963920"/>
        </p:xfrm>
        <a:graphic>
          <a:graphicData uri="http://schemas.openxmlformats.org/drawingml/2006/table">
            <a:tbl>
              <a:tblPr firstRow="1" bandRow="1"/>
              <a:tblGrid>
                <a:gridCol w="926374">
                  <a:extLst>
                    <a:ext uri="{9D8B030D-6E8A-4147-A177-3AD203B41FA5}">
                      <a16:colId xmlns:a16="http://schemas.microsoft.com/office/drawing/2014/main" val="186432601"/>
                    </a:ext>
                  </a:extLst>
                </a:gridCol>
                <a:gridCol w="4492292">
                  <a:extLst>
                    <a:ext uri="{9D8B030D-6E8A-4147-A177-3AD203B41FA5}">
                      <a16:colId xmlns:a16="http://schemas.microsoft.com/office/drawing/2014/main" val="1577759042"/>
                    </a:ext>
                  </a:extLst>
                </a:gridCol>
                <a:gridCol w="5522565">
                  <a:extLst>
                    <a:ext uri="{9D8B030D-6E8A-4147-A177-3AD203B41FA5}">
                      <a16:colId xmlns:a16="http://schemas.microsoft.com/office/drawing/2014/main" val="1568604414"/>
                    </a:ext>
                  </a:extLst>
                </a:gridCol>
              </a:tblGrid>
              <a:tr h="370840">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algn="ctr"/>
                      <a:r>
                        <a:rPr lang="en-US" dirty="0"/>
                        <a:t>CD</a:t>
                      </a: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2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algn="ctr"/>
                      <a:r>
                        <a:rPr lang="en-US" dirty="0"/>
                        <a:t>Scope</a:t>
                      </a: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2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algn="ctr"/>
                      <a:r>
                        <a:rPr lang="en-US" dirty="0"/>
                        <a:t>Status</a:t>
                      </a: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20000"/>
                      </a:srgbClr>
                    </a:solidFill>
                  </a:tcPr>
                </a:tc>
                <a:extLst>
                  <a:ext uri="{0D108BD9-81ED-4DB2-BD59-A6C34878D82A}">
                    <a16:rowId xmlns:a16="http://schemas.microsoft.com/office/drawing/2014/main" val="3060508550"/>
                  </a:ext>
                </a:extLst>
              </a:tr>
              <a:tr h="370840">
                <a:tc rowSpan="5">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400" dirty="0"/>
                    </a:p>
                    <a:p>
                      <a:pPr algn="ctr"/>
                      <a:endParaRPr lang="en-US" sz="1400" dirty="0"/>
                    </a:p>
                    <a:p>
                      <a:pPr algn="ctr"/>
                      <a:endParaRPr lang="en-US" sz="1400" dirty="0"/>
                    </a:p>
                    <a:p>
                      <a:pPr algn="ctr"/>
                      <a:endParaRPr lang="en-US" dirty="0"/>
                    </a:p>
                    <a:p>
                      <a:pPr algn="ctr"/>
                      <a:r>
                        <a:rPr lang="en-US" dirty="0"/>
                        <a:t>CD-3A</a:t>
                      </a: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Lead Tungstate Crystals for the Detector Backward Electro-Magnetic (EM) Calorimeter </a:t>
                      </a:r>
                      <a:r>
                        <a:rPr lang="en-US" sz="1050" dirty="0">
                          <a:effectLst/>
                          <a:latin typeface="Arial" panose="020B0604020202020204" pitchFamily="34" charset="0"/>
                          <a:ea typeface="Times New Roman" panose="02020603050405020304" pitchFamily="18" charset="0"/>
                          <a:cs typeface="Arial" panose="020B0604020202020204" pitchFamily="34" charset="0"/>
                        </a:rPr>
                        <a:t>(1500 of 3000 crystals)</a:t>
                      </a: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latin typeface="Arial" panose="020B0604020202020204" pitchFamily="34" charset="0"/>
                          <a:cs typeface="Arial" panose="020B0604020202020204" pitchFamily="34" charset="0"/>
                        </a:rPr>
                        <a:t>Contract awarded 3/5/2025 (CRYTUR) – 600 crystals delivered – quality tests completed on 470 crystals, all passed specifications</a:t>
                      </a: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40000"/>
                      </a:srgbClr>
                    </a:solidFill>
                  </a:tcPr>
                </a:tc>
                <a:extLst>
                  <a:ext uri="{0D108BD9-81ED-4DB2-BD59-A6C34878D82A}">
                    <a16:rowId xmlns:a16="http://schemas.microsoft.com/office/drawing/2014/main" val="120207669"/>
                  </a:ext>
                </a:extLst>
              </a:tr>
              <a:tr h="370840">
                <a:tc vMerge="1">
                  <a:txBody>
                    <a:bodyPr/>
                    <a:lstStyle/>
                    <a:p>
                      <a:endParaRPr lang="en-US" dirty="0"/>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effectLst/>
                          <a:latin typeface="Arial" panose="020B0604020202020204" pitchFamily="34" charset="0"/>
                          <a:ea typeface="Times New Roman" panose="02020603050405020304" pitchFamily="18" charset="0"/>
                          <a:cs typeface="Arial" panose="020B0604020202020204" pitchFamily="34" charset="0"/>
                        </a:rPr>
                        <a:t>Scintillating Fibers for the Detector Barrel </a:t>
                      </a:r>
                      <a:r>
                        <a:rPr lang="en-US" sz="1050" dirty="0">
                          <a:effectLst/>
                          <a:latin typeface="Arial" panose="020B0604020202020204" pitchFamily="34" charset="0"/>
                          <a:ea typeface="Times New Roman" panose="02020603050405020304" pitchFamily="18" charset="0"/>
                          <a:cs typeface="Arial" panose="020B0604020202020204" pitchFamily="34" charset="0"/>
                        </a:rPr>
                        <a:t>(</a:t>
                      </a:r>
                      <a:r>
                        <a:rPr lang="en-US" sz="1050" dirty="0">
                          <a:latin typeface="Arial" panose="020B0604020202020204" pitchFamily="34" charset="0"/>
                          <a:cs typeface="Arial" panose="020B0604020202020204" pitchFamily="34" charset="0"/>
                        </a:rPr>
                        <a:t>1125 km of 4900 km)</a:t>
                      </a:r>
                      <a:r>
                        <a:rPr lang="en-US" sz="1200" dirty="0">
                          <a:effectLst/>
                          <a:latin typeface="Arial" panose="020B0604020202020204" pitchFamily="34" charset="0"/>
                          <a:ea typeface="Times New Roman" panose="02020603050405020304" pitchFamily="18" charset="0"/>
                          <a:cs typeface="Arial" panose="020B0604020202020204" pitchFamily="34" charset="0"/>
                        </a:rPr>
                        <a:t> and Forward EM Calorimeters </a:t>
                      </a:r>
                      <a:r>
                        <a:rPr lang="en-US" sz="1050" dirty="0">
                          <a:effectLst/>
                          <a:latin typeface="Arial" panose="020B0604020202020204" pitchFamily="34" charset="0"/>
                          <a:ea typeface="Times New Roman" panose="02020603050405020304" pitchFamily="18" charset="0"/>
                          <a:cs typeface="Arial" panose="020B0604020202020204" pitchFamily="34" charset="0"/>
                        </a:rPr>
                        <a:t>(750 km of 3000 km)</a:t>
                      </a:r>
                      <a:endParaRPr lang="en-US" sz="1050" dirty="0">
                        <a:latin typeface="Arial" panose="020B0604020202020204" pitchFamily="34" charset="0"/>
                        <a:cs typeface="Arial" panose="020B0604020202020204" pitchFamily="34" charset="0"/>
                      </a:endParaRP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b="1" dirty="0">
                          <a:latin typeface="Arial" panose="020B0604020202020204" pitchFamily="34" charset="0"/>
                          <a:cs typeface="Arial" panose="020B0604020202020204" pitchFamily="34" charset="0"/>
                        </a:rPr>
                        <a:t>Barrel </a:t>
                      </a:r>
                      <a:r>
                        <a:rPr lang="en-US" sz="1200" b="1" dirty="0" err="1"/>
                        <a:t>SciFi</a:t>
                      </a:r>
                      <a:r>
                        <a:rPr lang="en-US" sz="1200" b="1" dirty="0"/>
                        <a:t>: </a:t>
                      </a:r>
                      <a:r>
                        <a:rPr lang="en-US" sz="1200" b="0" dirty="0"/>
                        <a:t>C</a:t>
                      </a:r>
                      <a:r>
                        <a:rPr lang="en-US" sz="1200" dirty="0"/>
                        <a:t>ontract with Kuraray close to be awarded </a:t>
                      </a:r>
                      <a:r>
                        <a:rPr lang="en-US" sz="1200" dirty="0">
                          <a:sym typeface="Wingdings" pitchFamily="2" charset="2"/>
                        </a:rPr>
                        <a:t> for signature at Kuraray</a:t>
                      </a:r>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Forward </a:t>
                      </a:r>
                      <a:r>
                        <a:rPr lang="en-US" sz="1200" b="1" dirty="0" err="1"/>
                        <a:t>SciFi</a:t>
                      </a:r>
                      <a:r>
                        <a:rPr lang="en-US" sz="1200" b="1" dirty="0"/>
                        <a:t>: </a:t>
                      </a:r>
                      <a:r>
                        <a:rPr lang="en-US" sz="1200" b="0" dirty="0"/>
                        <a:t>C</a:t>
                      </a:r>
                      <a:r>
                        <a:rPr lang="en-US" sz="1200" dirty="0"/>
                        <a:t>ontract awarded 3/12/2025 (</a:t>
                      </a:r>
                      <a:r>
                        <a:rPr lang="en-US" sz="1200" dirty="0" err="1"/>
                        <a:t>Luxium</a:t>
                      </a:r>
                      <a:r>
                        <a:rPr lang="en-US" sz="1200" dirty="0"/>
                        <a:t>) -&gt; 2</a:t>
                      </a:r>
                      <a:r>
                        <a:rPr lang="en-US" sz="1200" baseline="30000" dirty="0"/>
                        <a:t>nd</a:t>
                      </a:r>
                      <a:r>
                        <a:rPr lang="en-US" sz="1200" dirty="0"/>
                        <a:t> batch fulfills requirements </a:t>
                      </a:r>
                      <a:r>
                        <a:rPr lang="en-US" sz="1200" dirty="0">
                          <a:sym typeface="Wingdings" pitchFamily="2" charset="2"/>
                        </a:rPr>
                        <a:t> </a:t>
                      </a:r>
                      <a:r>
                        <a:rPr lang="en-US" sz="1200" b="0" i="0" u="none" strike="noStrike" kern="1200" dirty="0">
                          <a:solidFill>
                            <a:schemeClr val="dk1"/>
                          </a:solidFill>
                          <a:effectLst/>
                          <a:latin typeface="+mn-lt"/>
                          <a:ea typeface="+mn-ea"/>
                          <a:cs typeface="+mn-cs"/>
                        </a:rPr>
                        <a:t>38 km received to date </a:t>
                      </a:r>
                      <a:endParaRPr lang="en-US" sz="1200" dirty="0">
                        <a:latin typeface="Arial" panose="020B0604020202020204" pitchFamily="34" charset="0"/>
                        <a:cs typeface="Arial" panose="020B0604020202020204" pitchFamily="34" charset="0"/>
                      </a:endParaRP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20000"/>
                      </a:srgbClr>
                    </a:solidFill>
                  </a:tcPr>
                </a:tc>
                <a:extLst>
                  <a:ext uri="{0D108BD9-81ED-4DB2-BD59-A6C34878D82A}">
                    <a16:rowId xmlns:a16="http://schemas.microsoft.com/office/drawing/2014/main" val="708868575"/>
                  </a:ext>
                </a:extLst>
              </a:tr>
              <a:tr h="370840">
                <a:tc vMerge="1">
                  <a:txBody>
                    <a:bodyPr/>
                    <a:lstStyle/>
                    <a:p>
                      <a:endParaRPr lang="en-US" dirty="0"/>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Silicon Photomultipliers for the Detector Forward Hadronic Calorimeter </a:t>
                      </a:r>
                      <a:r>
                        <a:rPr lang="en-US" sz="1050" dirty="0">
                          <a:effectLst/>
                          <a:latin typeface="Arial" panose="020B0604020202020204" pitchFamily="34" charset="0"/>
                          <a:ea typeface="Times New Roman" panose="02020603050405020304" pitchFamily="18" charset="0"/>
                          <a:cs typeface="Arial" panose="020B0604020202020204" pitchFamily="34" charset="0"/>
                        </a:rPr>
                        <a:t>(321k of </a:t>
                      </a:r>
                      <a:r>
                        <a:rPr lang="en-US" sz="10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540k</a:t>
                      </a:r>
                      <a:r>
                        <a:rPr lang="en-US" sz="1050" dirty="0">
                          <a:effectLst/>
                          <a:latin typeface="Arial" panose="020B0604020202020204" pitchFamily="34" charset="0"/>
                          <a:ea typeface="Times New Roman" panose="02020603050405020304" pitchFamily="18" charset="0"/>
                          <a:cs typeface="Arial" panose="020B0604020202020204" pitchFamily="34" charset="0"/>
                        </a:rPr>
                        <a:t>)</a:t>
                      </a: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Contract awarded 11/25/2024 (Hamamatsu) </a:t>
                      </a:r>
                      <a:r>
                        <a:rPr lang="en-US" sz="1200" dirty="0">
                          <a:sym typeface="Wingdings" panose="05000000000000000000" pitchFamily="2" charset="2"/>
                        </a:rPr>
                        <a:t></a:t>
                      </a:r>
                      <a:r>
                        <a:rPr lang="en-US" sz="1200" dirty="0"/>
                        <a:t> first delivery of 100K arrived at BNL </a:t>
                      </a:r>
                      <a:r>
                        <a:rPr lang="en-US" sz="1200" dirty="0">
                          <a:sym typeface="Wingdings" pitchFamily="2" charset="2"/>
                        </a:rPr>
                        <a:t>QA at Yale starting</a:t>
                      </a:r>
                      <a:endParaRPr lang="en-US" sz="1200" dirty="0">
                        <a:latin typeface="Arial" panose="020B0604020202020204" pitchFamily="34" charset="0"/>
                        <a:cs typeface="Arial" panose="020B0604020202020204" pitchFamily="34" charset="0"/>
                      </a:endParaRP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40000"/>
                      </a:srgbClr>
                    </a:solidFill>
                  </a:tcPr>
                </a:tc>
                <a:extLst>
                  <a:ext uri="{0D108BD9-81ED-4DB2-BD59-A6C34878D82A}">
                    <a16:rowId xmlns:a16="http://schemas.microsoft.com/office/drawing/2014/main" val="1306281927"/>
                  </a:ext>
                </a:extLst>
              </a:tr>
              <a:tr h="370840">
                <a:tc vMerge="1">
                  <a:txBody>
                    <a:bodyPr/>
                    <a:lstStyle/>
                    <a:p>
                      <a:endParaRPr lang="en-US" dirty="0"/>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Steel towers for the Detector Forward Hadronic Calorimeter </a:t>
                      </a:r>
                      <a:r>
                        <a:rPr lang="en-US" sz="1050" dirty="0">
                          <a:effectLst/>
                          <a:latin typeface="Arial" panose="020B0604020202020204" pitchFamily="34" charset="0"/>
                          <a:ea typeface="Times New Roman" panose="02020603050405020304" pitchFamily="18" charset="0"/>
                          <a:cs typeface="Arial" panose="020B0604020202020204" pitchFamily="34" charset="0"/>
                        </a:rPr>
                        <a:t>(650 towers of 1500)</a:t>
                      </a: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All engineering test articles are finalized; Contract m</a:t>
                      </a:r>
                      <a:r>
                        <a:rPr lang="en-US" sz="1200" dirty="0">
                          <a:sym typeface="Wingdings" pitchFamily="2" charset="2"/>
                        </a:rPr>
                        <a:t>oving to DOE for bidding approval</a:t>
                      </a:r>
                      <a:endParaRPr lang="en-US" sz="1200" dirty="0">
                        <a:latin typeface="Arial" panose="020B0604020202020204" pitchFamily="34" charset="0"/>
                        <a:cs typeface="Arial" panose="020B0604020202020204" pitchFamily="34" charset="0"/>
                      </a:endParaRP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20000"/>
                      </a:srgbClr>
                    </a:solidFill>
                  </a:tcPr>
                </a:tc>
                <a:extLst>
                  <a:ext uri="{0D108BD9-81ED-4DB2-BD59-A6C34878D82A}">
                    <a16:rowId xmlns:a16="http://schemas.microsoft.com/office/drawing/2014/main" val="3613401024"/>
                  </a:ext>
                </a:extLst>
              </a:tr>
              <a:tr h="370840">
                <a:tc vMerge="1">
                  <a:txBody>
                    <a:bodyPr/>
                    <a:lstStyle/>
                    <a:p>
                      <a:endParaRPr lang="en-US" dirty="0"/>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effectLst/>
                          <a:latin typeface="Arial" panose="020B0604020202020204" pitchFamily="34" charset="0"/>
                          <a:ea typeface="Times New Roman" panose="02020603050405020304" pitchFamily="18" charset="0"/>
                          <a:cs typeface="Arial" panose="020B0604020202020204" pitchFamily="34" charset="0"/>
                        </a:rPr>
                        <a:t>Detector Solenoid Magnet Design and Fabrication and Conductor</a:t>
                      </a:r>
                      <a:endParaRPr lang="en-US" sz="1200" dirty="0">
                        <a:latin typeface="Arial" panose="020B0604020202020204" pitchFamily="34" charset="0"/>
                        <a:cs typeface="Arial" panose="020B0604020202020204" pitchFamily="34" charset="0"/>
                      </a:endParaRP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b="1" dirty="0">
                          <a:latin typeface="Arial" panose="020B0604020202020204" pitchFamily="34" charset="0"/>
                          <a:cs typeface="Arial" panose="020B0604020202020204" pitchFamily="34" charset="0"/>
                        </a:rPr>
                        <a:t>Solenoid:</a:t>
                      </a:r>
                      <a:r>
                        <a:rPr lang="en-US" sz="1200" dirty="0">
                          <a:latin typeface="Arial" panose="020B0604020202020204" pitchFamily="34" charset="0"/>
                          <a:cs typeface="Arial" panose="020B0604020202020204" pitchFamily="34" charset="0"/>
                        </a:rPr>
                        <a:t> becomes in-kind. Tender process starting in August led by Italy</a:t>
                      </a:r>
                    </a:p>
                    <a:p>
                      <a:r>
                        <a:rPr lang="en-US" sz="1200" b="1" dirty="0">
                          <a:latin typeface="Arial" panose="020B0604020202020204" pitchFamily="34" charset="0"/>
                          <a:cs typeface="Arial" panose="020B0604020202020204" pitchFamily="34" charset="0"/>
                        </a:rPr>
                        <a:t>Conductor:</a:t>
                      </a:r>
                      <a:r>
                        <a:rPr lang="en-US" sz="1200" dirty="0">
                          <a:latin typeface="Arial" panose="020B0604020202020204" pitchFamily="34" charset="0"/>
                          <a:cs typeface="Arial" panose="020B0604020202020204" pitchFamily="34" charset="0"/>
                        </a:rPr>
                        <a:t> contract fully signed🥂 🍾</a:t>
                      </a: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40000"/>
                      </a:srgbClr>
                    </a:solidFill>
                  </a:tcPr>
                </a:tc>
                <a:extLst>
                  <a:ext uri="{0D108BD9-81ED-4DB2-BD59-A6C34878D82A}">
                    <a16:rowId xmlns:a16="http://schemas.microsoft.com/office/drawing/2014/main" val="1559057604"/>
                  </a:ext>
                </a:extLst>
              </a:tr>
              <a:tr h="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800" dirty="0"/>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800" dirty="0">
                        <a:latin typeface="Arial" panose="020B0604020202020204" pitchFamily="34" charset="0"/>
                        <a:cs typeface="Arial" panose="020B0604020202020204" pitchFamily="34" charset="0"/>
                      </a:endParaRP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800" dirty="0">
                        <a:latin typeface="Arial" panose="020B0604020202020204" pitchFamily="34" charset="0"/>
                        <a:cs typeface="Arial" panose="020B0604020202020204" pitchFamily="34" charset="0"/>
                      </a:endParaRP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20000"/>
                      </a:srgbClr>
                    </a:solidFill>
                  </a:tcPr>
                </a:tc>
                <a:extLst>
                  <a:ext uri="{0D108BD9-81ED-4DB2-BD59-A6C34878D82A}">
                    <a16:rowId xmlns:a16="http://schemas.microsoft.com/office/drawing/2014/main" val="4060294923"/>
                  </a:ext>
                </a:extLst>
              </a:tr>
              <a:tr h="370840">
                <a:tc rowSpan="6">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400" dirty="0"/>
                    </a:p>
                    <a:p>
                      <a:pPr algn="ctr"/>
                      <a:endParaRPr lang="en-US" sz="1400" dirty="0"/>
                    </a:p>
                    <a:p>
                      <a:pPr algn="ctr"/>
                      <a:endParaRPr lang="en-US" sz="1400" dirty="0"/>
                    </a:p>
                    <a:p>
                      <a:pPr algn="ctr"/>
                      <a:endParaRPr lang="en-US" sz="1400" dirty="0"/>
                    </a:p>
                    <a:p>
                      <a:pPr algn="ctr"/>
                      <a:endParaRPr lang="en-US" sz="1000" dirty="0"/>
                    </a:p>
                    <a:p>
                      <a:pPr algn="ctr"/>
                      <a:r>
                        <a:rPr lang="en-US" sz="1800" dirty="0"/>
                        <a:t>CD-3B</a:t>
                      </a: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Lead Tungstate Crystals for the Detector Backward Electro-Magnetic (EM) Calorimeter </a:t>
                      </a:r>
                      <a:r>
                        <a:rPr lang="en-US" sz="1050" dirty="0">
                          <a:effectLst/>
                          <a:latin typeface="Arial" panose="020B0604020202020204" pitchFamily="34" charset="0"/>
                          <a:ea typeface="Times New Roman" panose="02020603050405020304" pitchFamily="18" charset="0"/>
                          <a:cs typeface="Arial" panose="020B0604020202020204" pitchFamily="34" charset="0"/>
                        </a:rPr>
                        <a:t>(1000 pieces cont. CD-3A)</a:t>
                      </a: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40000"/>
                      </a:srgbClr>
                    </a:solidFill>
                  </a:tcPr>
                </a:tc>
                <a:tc rowSpan="3">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Waiting for CD-3B approval</a:t>
                      </a:r>
                    </a:p>
                    <a:p>
                      <a:pPr algn="ctr"/>
                      <a:r>
                        <a:rPr lang="en-US" sz="1200" dirty="0">
                          <a:latin typeface="Arial" panose="020B0604020202020204" pitchFamily="34" charset="0"/>
                          <a:cs typeface="Arial" panose="020B0604020202020204" pitchFamily="34" charset="0"/>
                        </a:rPr>
                        <a:t>Implemented as options in CD-3A contracts</a:t>
                      </a: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40000"/>
                      </a:srgbClr>
                    </a:solidFill>
                  </a:tcPr>
                </a:tc>
                <a:extLst>
                  <a:ext uri="{0D108BD9-81ED-4DB2-BD59-A6C34878D82A}">
                    <a16:rowId xmlns:a16="http://schemas.microsoft.com/office/drawing/2014/main" val="3069024177"/>
                  </a:ext>
                </a:extLst>
              </a:tr>
              <a:tr h="370840">
                <a:tc vMerge="1">
                  <a:txBody>
                    <a:bodyPr/>
                    <a:lstStyle/>
                    <a:p>
                      <a:endParaRPr lang="en-US" dirty="0"/>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effectLst/>
                          <a:latin typeface="Arial" panose="020B0604020202020204" pitchFamily="34" charset="0"/>
                          <a:ea typeface="Times New Roman" panose="02020603050405020304" pitchFamily="18" charset="0"/>
                          <a:cs typeface="Arial" panose="020B0604020202020204" pitchFamily="34" charset="0"/>
                        </a:rPr>
                        <a:t>Scintillating Fibers for the Detector Barrel </a:t>
                      </a:r>
                      <a:r>
                        <a:rPr lang="en-US" sz="1050" dirty="0">
                          <a:effectLst/>
                          <a:latin typeface="Arial" panose="020B0604020202020204" pitchFamily="34" charset="0"/>
                          <a:ea typeface="Times New Roman" panose="02020603050405020304" pitchFamily="18" charset="0"/>
                          <a:cs typeface="Arial" panose="020B0604020202020204" pitchFamily="34" charset="0"/>
                        </a:rPr>
                        <a:t>(</a:t>
                      </a:r>
                      <a:r>
                        <a:rPr lang="en-US" sz="1050" dirty="0">
                          <a:latin typeface="Arial" panose="020B0604020202020204" pitchFamily="34" charset="0"/>
                          <a:cs typeface="Arial" panose="020B0604020202020204" pitchFamily="34" charset="0"/>
                        </a:rPr>
                        <a:t>1264 km </a:t>
                      </a:r>
                      <a:r>
                        <a:rPr lang="en-US" sz="1050" dirty="0">
                          <a:effectLst/>
                          <a:latin typeface="Arial" panose="020B0604020202020204" pitchFamily="34" charset="0"/>
                          <a:ea typeface="Times New Roman" panose="02020603050405020304" pitchFamily="18" charset="0"/>
                          <a:cs typeface="Arial" panose="020B0604020202020204" pitchFamily="34" charset="0"/>
                        </a:rPr>
                        <a:t>cont. CD-3A</a:t>
                      </a:r>
                      <a:r>
                        <a:rPr lang="en-US" sz="1050" dirty="0">
                          <a:latin typeface="Arial" panose="020B0604020202020204" pitchFamily="34" charset="0"/>
                          <a:cs typeface="Arial" panose="020B0604020202020204" pitchFamily="34" charset="0"/>
                        </a:rPr>
                        <a:t> )</a:t>
                      </a:r>
                      <a:r>
                        <a:rPr lang="en-US" sz="1200" dirty="0">
                          <a:effectLst/>
                          <a:latin typeface="Arial" panose="020B0604020202020204" pitchFamily="34" charset="0"/>
                          <a:ea typeface="Times New Roman" panose="02020603050405020304" pitchFamily="18" charset="0"/>
                          <a:cs typeface="Arial" panose="020B0604020202020204" pitchFamily="34" charset="0"/>
                        </a:rPr>
                        <a:t> and Forward EM Calorimeters </a:t>
                      </a:r>
                      <a:r>
                        <a:rPr lang="en-US" sz="1050" dirty="0">
                          <a:effectLst/>
                          <a:latin typeface="Arial" panose="020B0604020202020204" pitchFamily="34" charset="0"/>
                          <a:ea typeface="Times New Roman" panose="02020603050405020304" pitchFamily="18" charset="0"/>
                          <a:cs typeface="Arial" panose="020B0604020202020204" pitchFamily="34" charset="0"/>
                        </a:rPr>
                        <a:t>(1065 km cont. CD-3A</a:t>
                      </a:r>
                      <a:r>
                        <a:rPr lang="en-US" sz="1050" dirty="0">
                          <a:latin typeface="Arial" panose="020B0604020202020204" pitchFamily="34" charset="0"/>
                          <a:cs typeface="Arial" panose="020B0604020202020204" pitchFamily="34" charset="0"/>
                        </a:rPr>
                        <a:t> </a:t>
                      </a:r>
                      <a:r>
                        <a:rPr lang="en-US" sz="1050" dirty="0">
                          <a:effectLst/>
                          <a:latin typeface="Arial" panose="020B0604020202020204" pitchFamily="34" charset="0"/>
                          <a:ea typeface="Times New Roman" panose="02020603050405020304" pitchFamily="18" charset="0"/>
                          <a:cs typeface="Arial" panose="020B0604020202020204" pitchFamily="34" charset="0"/>
                        </a:rPr>
                        <a:t>)</a:t>
                      </a:r>
                      <a:endParaRPr lang="en-US" sz="1050" dirty="0">
                        <a:latin typeface="Arial" panose="020B0604020202020204" pitchFamily="34" charset="0"/>
                        <a:cs typeface="Arial" panose="020B0604020202020204" pitchFamily="34" charset="0"/>
                      </a:endParaRP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20000"/>
                      </a:srgbClr>
                    </a:solidFill>
                  </a:tcPr>
                </a:tc>
                <a:tc vMerge="1">
                  <a:txBody>
                    <a:bodyPr/>
                    <a:lstStyle/>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72797756"/>
                  </a:ext>
                </a:extLst>
              </a:tr>
              <a:tr h="370840">
                <a:tc vMerge="1">
                  <a:txBody>
                    <a:bodyPr/>
                    <a:lstStyle/>
                    <a:p>
                      <a:endParaRPr lang="en-US" dirty="0"/>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Steel towers for the Detector Forward Hadronic Calorimeter </a:t>
                      </a:r>
                      <a:r>
                        <a:rPr lang="en-US" sz="1100" dirty="0">
                          <a:effectLst/>
                          <a:latin typeface="Arial" panose="020B0604020202020204" pitchFamily="34" charset="0"/>
                          <a:ea typeface="Times New Roman" panose="02020603050405020304" pitchFamily="18" charset="0"/>
                          <a:cs typeface="Arial" panose="020B0604020202020204" pitchFamily="34" charset="0"/>
                        </a:rPr>
                        <a:t>(200 towers cont. CD-3A</a:t>
                      </a:r>
                      <a:r>
                        <a:rPr lang="en-US" sz="1100" dirty="0">
                          <a:latin typeface="Arial" panose="020B0604020202020204" pitchFamily="34" charset="0"/>
                          <a:cs typeface="Arial" panose="020B0604020202020204" pitchFamily="34" charset="0"/>
                        </a:rPr>
                        <a:t> </a:t>
                      </a:r>
                      <a:r>
                        <a:rPr lang="en-US" sz="1100" dirty="0">
                          <a:effectLst/>
                          <a:latin typeface="Arial" panose="020B0604020202020204" pitchFamily="34" charset="0"/>
                          <a:ea typeface="Times New Roman" panose="02020603050405020304" pitchFamily="18" charset="0"/>
                          <a:cs typeface="Arial" panose="020B0604020202020204" pitchFamily="34" charset="0"/>
                        </a:rPr>
                        <a:t>)</a:t>
                      </a: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40000"/>
                      </a:srgbClr>
                    </a:solidFill>
                  </a:tcPr>
                </a:tc>
                <a:tc vMerge="1">
                  <a:txBody>
                    <a:bodyPr/>
                    <a:lstStyle/>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65260151"/>
                  </a:ext>
                </a:extLst>
              </a:tr>
              <a:tr h="370840">
                <a:tc vMerge="1">
                  <a:txBody>
                    <a:bodyPr/>
                    <a:lstStyle/>
                    <a:p>
                      <a:endParaRPr lang="en-US" dirty="0"/>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Times New Roman" panose="02020603050405020304" pitchFamily="18" charset="0"/>
                        </a:rPr>
                        <a:t>Detector Solenoid Magnet Power Supply</a:t>
                      </a:r>
                      <a:endParaRPr lang="en-US" sz="1050" dirty="0">
                        <a:effectLst/>
                        <a:latin typeface="Arial" panose="020B0604020202020204" pitchFamily="34" charset="0"/>
                        <a:ea typeface="Times New Roman" panose="02020603050405020304" pitchFamily="18" charset="0"/>
                        <a:cs typeface="Arial" panose="020B0604020202020204" pitchFamily="34" charset="0"/>
                      </a:endParaRP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b="0" i="0" u="none" strike="noStrike" kern="1200" dirty="0">
                          <a:solidFill>
                            <a:schemeClr val="dk1"/>
                          </a:solidFill>
                          <a:effectLst/>
                          <a:latin typeface="+mn-lt"/>
                          <a:ea typeface="+mn-ea"/>
                          <a:cs typeface="+mn-cs"/>
                        </a:rPr>
                        <a:t>SOW is signed and approved; the specification document is approved.</a:t>
                      </a:r>
                    </a:p>
                    <a:p>
                      <a:r>
                        <a:rPr lang="en-US" sz="1200" b="0" i="0" u="none" strike="noStrike" kern="1200" dirty="0">
                          <a:solidFill>
                            <a:schemeClr val="dk1"/>
                          </a:solidFill>
                          <a:effectLst/>
                          <a:latin typeface="+mn-lt"/>
                          <a:ea typeface="+mn-ea"/>
                          <a:cs typeface="+mn-cs"/>
                        </a:rPr>
                        <a:t>TPRR completed in August 2025</a:t>
                      </a: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20000"/>
                      </a:srgbClr>
                    </a:solidFill>
                  </a:tcPr>
                </a:tc>
                <a:extLst>
                  <a:ext uri="{0D108BD9-81ED-4DB2-BD59-A6C34878D82A}">
                    <a16:rowId xmlns:a16="http://schemas.microsoft.com/office/drawing/2014/main" val="1477475891"/>
                  </a:ext>
                </a:extLst>
              </a:tr>
              <a:tr h="370840">
                <a:tc vMerge="1">
                  <a:txBody>
                    <a:bodyPr/>
                    <a:lstStyle/>
                    <a:p>
                      <a:endParaRPr lang="en-US" dirty="0"/>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Times New Roman" panose="02020603050405020304" pitchFamily="18" charset="0"/>
                          <a:cs typeface="Arial" panose="020B0604020202020204" pitchFamily="34" charset="0"/>
                        </a:rPr>
                        <a:t>Flux Return Steel for the Electron and Hadron Endcap Structures </a:t>
                      </a:r>
                      <a:r>
                        <a:rPr lang="en-US" sz="1100" dirty="0">
                          <a:latin typeface="Arial" panose="020B0604020202020204" pitchFamily="34" charset="0"/>
                          <a:ea typeface="Times New Roman" panose="02020603050405020304" pitchFamily="18" charset="0"/>
                          <a:cs typeface="Arial" panose="020B0604020202020204" pitchFamily="34" charset="0"/>
                        </a:rPr>
                        <a:t>(50% of needed steel </a:t>
                      </a:r>
                      <a:r>
                        <a:rPr lang="en-US" sz="1100" dirty="0">
                          <a:latin typeface="Arial" panose="020B0604020202020204" pitchFamily="34" charset="0"/>
                          <a:ea typeface="Times New Roman" panose="02020603050405020304" pitchFamily="18" charset="0"/>
                          <a:cs typeface="Arial" panose="020B0604020202020204" pitchFamily="34" charset="0"/>
                          <a:sym typeface="Wingdings" pitchFamily="2" charset="2"/>
                        </a:rPr>
                        <a:t> first phase hadron endcap)</a:t>
                      </a:r>
                      <a:endParaRPr lang="en-US" sz="1100" dirty="0">
                        <a:latin typeface="Arial" panose="020B0604020202020204" pitchFamily="34" charset="0"/>
                        <a:ea typeface="Times New Roman" panose="02020603050405020304" pitchFamily="18" charset="0"/>
                        <a:cs typeface="Arial" panose="020B0604020202020204" pitchFamily="34" charset="0"/>
                      </a:endParaRP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latin typeface="Arial" panose="020B0604020202020204" pitchFamily="34" charset="0"/>
                          <a:cs typeface="Arial" panose="020B0604020202020204" pitchFamily="34" charset="0"/>
                        </a:rPr>
                        <a:t>procurement package nearly finalized, PRR planed for September 2025</a:t>
                      </a: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40000"/>
                      </a:srgbClr>
                    </a:solidFill>
                  </a:tcPr>
                </a:tc>
                <a:extLst>
                  <a:ext uri="{0D108BD9-81ED-4DB2-BD59-A6C34878D82A}">
                    <a16:rowId xmlns:a16="http://schemas.microsoft.com/office/drawing/2014/main" val="3921530227"/>
                  </a:ext>
                </a:extLst>
              </a:tr>
              <a:tr h="370840">
                <a:tc vMerge="1">
                  <a:txBody>
                    <a:bodyPr/>
                    <a:lstStyle/>
                    <a:p>
                      <a:pPr algn="ctr"/>
                      <a:endParaRPr lang="en-US" dirty="0"/>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a typeface="Times New Roman" panose="02020603050405020304" pitchFamily="18" charset="0"/>
                        </a:rPr>
                        <a:t>VTRx</a:t>
                      </a:r>
                      <a:r>
                        <a:rPr lang="en-US" sz="1200" dirty="0">
                          <a:ea typeface="Times New Roman" panose="02020603050405020304" pitchFamily="18" charset="0"/>
                        </a:rPr>
                        <a:t>+: Versatile Link Plus Transceivers (</a:t>
                      </a:r>
                      <a:r>
                        <a:rPr lang="en-US" sz="1100" dirty="0">
                          <a:ea typeface="Times New Roman" panose="02020603050405020304" pitchFamily="18" charset="0"/>
                        </a:rPr>
                        <a:t>5500 pieces ) and </a:t>
                      </a:r>
                      <a:r>
                        <a:rPr lang="en-US" sz="1200" dirty="0" err="1">
                          <a:ea typeface="Times New Roman" panose="02020603050405020304" pitchFamily="18" charset="0"/>
                        </a:rPr>
                        <a:t>lpGBT</a:t>
                      </a:r>
                      <a:r>
                        <a:rPr lang="en-US" sz="1200" dirty="0">
                          <a:ea typeface="Times New Roman" panose="02020603050405020304" pitchFamily="18" charset="0"/>
                        </a:rPr>
                        <a:t>: Low Power </a:t>
                      </a:r>
                      <a:r>
                        <a:rPr lang="en-US" sz="1200" dirty="0" err="1">
                          <a:ea typeface="Times New Roman" panose="02020603050405020304" pitchFamily="18" charset="0"/>
                        </a:rPr>
                        <a:t>GigaBit</a:t>
                      </a:r>
                      <a:r>
                        <a:rPr lang="en-US" sz="1200" dirty="0">
                          <a:ea typeface="Times New Roman" panose="02020603050405020304" pitchFamily="18" charset="0"/>
                        </a:rPr>
                        <a:t> Transceivers </a:t>
                      </a:r>
                      <a:r>
                        <a:rPr lang="en-US" sz="1100" dirty="0">
                          <a:ea typeface="Times New Roman" panose="02020603050405020304" pitchFamily="18" charset="0"/>
                        </a:rPr>
                        <a:t>(1500 pieces)</a:t>
                      </a: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latin typeface="Arial" panose="020B0604020202020204" pitchFamily="34" charset="0"/>
                          <a:cs typeface="Arial" panose="020B0604020202020204" pitchFamily="34" charset="0"/>
                        </a:rPr>
                        <a:t>Procurement of components proceeding following the ER_2 MAPS sensor example --&gt; assembly will happen after HI-LHC components are done.</a:t>
                      </a:r>
                    </a:p>
                  </a:txBody>
                  <a:tcPr>
                    <a:lnL w="12700" cmpd="sng">
                      <a:solidFill>
                        <a:srgbClr val="50489D"/>
                      </a:solidFill>
                    </a:lnL>
                    <a:lnR w="12700" cmpd="sng">
                      <a:solidFill>
                        <a:srgbClr val="50489D"/>
                      </a:solidFill>
                    </a:lnR>
                    <a:lnT w="12700" cmpd="sng">
                      <a:solidFill>
                        <a:srgbClr val="50489D"/>
                      </a:solidFill>
                    </a:lnT>
                    <a:lnB w="12700" cmpd="sng">
                      <a:solidFill>
                        <a:srgbClr val="50489D"/>
                      </a:solidFill>
                    </a:lnB>
                    <a:lnTlToBr w="12700" cmpd="sng">
                      <a:noFill/>
                      <a:prstDash val="solid"/>
                    </a:lnTlToBr>
                    <a:lnBlToTr w="12700" cmpd="sng">
                      <a:noFill/>
                      <a:prstDash val="solid"/>
                    </a:lnBlToTr>
                    <a:solidFill>
                      <a:srgbClr val="50489D">
                        <a:tint val="20000"/>
                      </a:srgbClr>
                    </a:solidFill>
                  </a:tcPr>
                </a:tc>
                <a:extLst>
                  <a:ext uri="{0D108BD9-81ED-4DB2-BD59-A6C34878D82A}">
                    <a16:rowId xmlns:a16="http://schemas.microsoft.com/office/drawing/2014/main" val="1292546039"/>
                  </a:ext>
                </a:extLst>
              </a:tr>
            </a:tbl>
          </a:graphicData>
        </a:graphic>
      </p:graphicFrame>
    </p:spTree>
    <p:extLst>
      <p:ext uri="{BB962C8B-B14F-4D97-AF65-F5344CB8AC3E}">
        <p14:creationId xmlns:p14="http://schemas.microsoft.com/office/powerpoint/2010/main" val="1027322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F56D-3B7D-0FC8-5AD3-0434AA2B0D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76EA83-3D98-5B4A-9137-D64E1ACEE2BE}"/>
              </a:ext>
            </a:extLst>
          </p:cNvPr>
          <p:cNvSpPr>
            <a:spLocks noGrp="1"/>
          </p:cNvSpPr>
          <p:nvPr>
            <p:ph type="title"/>
          </p:nvPr>
        </p:nvSpPr>
        <p:spPr>
          <a:xfrm>
            <a:off x="295961" y="110700"/>
            <a:ext cx="11499925" cy="606175"/>
          </a:xfrm>
        </p:spPr>
        <p:txBody>
          <a:bodyPr/>
          <a:lstStyle/>
          <a:p>
            <a:r>
              <a:rPr lang="en-US" b="0" dirty="0">
                <a:solidFill>
                  <a:srgbClr val="0070C0"/>
                </a:solidFill>
              </a:rPr>
              <a:t>Project Delivery Strategy</a:t>
            </a:r>
          </a:p>
        </p:txBody>
      </p:sp>
      <p:sp>
        <p:nvSpPr>
          <p:cNvPr id="4" name="Content Placeholder 3">
            <a:extLst>
              <a:ext uri="{FF2B5EF4-FFF2-40B4-BE49-F238E27FC236}">
                <a16:creationId xmlns:a16="http://schemas.microsoft.com/office/drawing/2014/main" id="{832062BA-AF19-BFAF-4D83-C3B079A12425}"/>
              </a:ext>
            </a:extLst>
          </p:cNvPr>
          <p:cNvSpPr>
            <a:spLocks noGrp="1"/>
          </p:cNvSpPr>
          <p:nvPr>
            <p:ph idx="1"/>
          </p:nvPr>
        </p:nvSpPr>
        <p:spPr>
          <a:xfrm>
            <a:off x="295961" y="821400"/>
            <a:ext cx="11499925" cy="1277495"/>
          </a:xfrm>
        </p:spPr>
        <p:txBody>
          <a:bodyPr>
            <a:noAutofit/>
          </a:bodyPr>
          <a:lstStyle/>
          <a:p>
            <a:pPr marL="0" indent="0">
              <a:lnSpc>
                <a:spcPct val="115000"/>
              </a:lnSpc>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Deliver the full EIC facility scope using subprojects and the phased implementation of the EIC project scope.  The strategy enables the start of the EIC construction when the first subproject is ready and the start of the EIC science </a:t>
            </a:r>
            <a:r>
              <a:rPr lang="en-US" sz="1800" kern="100" dirty="0">
                <a:latin typeface="Aptos" panose="020B0004020202020204" pitchFamily="34" charset="0"/>
                <a:ea typeface="Aptos" panose="020B0004020202020204" pitchFamily="34" charset="0"/>
                <a:cs typeface="Times New Roman" panose="02020603050405020304" pitchFamily="18" charset="0"/>
              </a:rPr>
              <a:t>program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during collider commissioning, concurrent with the final subproject equipment installation.  Line-Item Construction Project includes the full scope required to meet </a:t>
            </a:r>
            <a:r>
              <a:rPr lang="en-US" sz="1800" kern="100" dirty="0">
                <a:latin typeface="Aptos" panose="020B0004020202020204" pitchFamily="34" charset="0"/>
                <a:ea typeface="Aptos" panose="020B0004020202020204" pitchFamily="34" charset="0"/>
                <a:cs typeface="Times New Roman" panose="02020603050405020304" pitchFamily="18" charset="0"/>
              </a:rPr>
              <a:t>EIC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facility performance requirements.</a:t>
            </a:r>
          </a:p>
        </p:txBody>
      </p:sp>
      <p:graphicFrame>
        <p:nvGraphicFramePr>
          <p:cNvPr id="5" name="Table 4">
            <a:extLst>
              <a:ext uri="{FF2B5EF4-FFF2-40B4-BE49-F238E27FC236}">
                <a16:creationId xmlns:a16="http://schemas.microsoft.com/office/drawing/2014/main" id="{59F93856-7AF2-D1A9-5B5E-4FB1CFBBAF32}"/>
              </a:ext>
            </a:extLst>
          </p:cNvPr>
          <p:cNvGraphicFramePr>
            <a:graphicFrameLocks noGrp="1"/>
          </p:cNvGraphicFramePr>
          <p:nvPr>
            <p:extLst>
              <p:ext uri="{D42A27DB-BD31-4B8C-83A1-F6EECF244321}">
                <p14:modId xmlns:p14="http://schemas.microsoft.com/office/powerpoint/2010/main" val="3397623829"/>
              </p:ext>
            </p:extLst>
          </p:nvPr>
        </p:nvGraphicFramePr>
        <p:xfrm>
          <a:off x="195808" y="2228792"/>
          <a:ext cx="11600078" cy="3997660"/>
        </p:xfrm>
        <a:graphic>
          <a:graphicData uri="http://schemas.openxmlformats.org/drawingml/2006/table">
            <a:tbl>
              <a:tblPr firstRow="1" bandRow="1">
                <a:tableStyleId>{5C22544A-7EE6-4342-B048-85BDC9FD1C3A}</a:tableStyleId>
              </a:tblPr>
              <a:tblGrid>
                <a:gridCol w="1045385">
                  <a:extLst>
                    <a:ext uri="{9D8B030D-6E8A-4147-A177-3AD203B41FA5}">
                      <a16:colId xmlns:a16="http://schemas.microsoft.com/office/drawing/2014/main" val="4267192169"/>
                    </a:ext>
                  </a:extLst>
                </a:gridCol>
                <a:gridCol w="1045385">
                  <a:extLst>
                    <a:ext uri="{9D8B030D-6E8A-4147-A177-3AD203B41FA5}">
                      <a16:colId xmlns:a16="http://schemas.microsoft.com/office/drawing/2014/main" val="1848210868"/>
                    </a:ext>
                  </a:extLst>
                </a:gridCol>
                <a:gridCol w="1045385">
                  <a:extLst>
                    <a:ext uri="{9D8B030D-6E8A-4147-A177-3AD203B41FA5}">
                      <a16:colId xmlns:a16="http://schemas.microsoft.com/office/drawing/2014/main" val="3706449747"/>
                    </a:ext>
                  </a:extLst>
                </a:gridCol>
                <a:gridCol w="1045385">
                  <a:extLst>
                    <a:ext uri="{9D8B030D-6E8A-4147-A177-3AD203B41FA5}">
                      <a16:colId xmlns:a16="http://schemas.microsoft.com/office/drawing/2014/main" val="2803747133"/>
                    </a:ext>
                  </a:extLst>
                </a:gridCol>
                <a:gridCol w="2191614">
                  <a:extLst>
                    <a:ext uri="{9D8B030D-6E8A-4147-A177-3AD203B41FA5}">
                      <a16:colId xmlns:a16="http://schemas.microsoft.com/office/drawing/2014/main" val="1965218733"/>
                    </a:ext>
                  </a:extLst>
                </a:gridCol>
                <a:gridCol w="261347">
                  <a:extLst>
                    <a:ext uri="{9D8B030D-6E8A-4147-A177-3AD203B41FA5}">
                      <a16:colId xmlns:a16="http://schemas.microsoft.com/office/drawing/2014/main" val="4087921596"/>
                    </a:ext>
                  </a:extLst>
                </a:gridCol>
                <a:gridCol w="1199220">
                  <a:extLst>
                    <a:ext uri="{9D8B030D-6E8A-4147-A177-3AD203B41FA5}">
                      <a16:colId xmlns:a16="http://schemas.microsoft.com/office/drawing/2014/main" val="3842122787"/>
                    </a:ext>
                  </a:extLst>
                </a:gridCol>
                <a:gridCol w="1675587">
                  <a:extLst>
                    <a:ext uri="{9D8B030D-6E8A-4147-A177-3AD203B41FA5}">
                      <a16:colId xmlns:a16="http://schemas.microsoft.com/office/drawing/2014/main" val="4270859259"/>
                    </a:ext>
                  </a:extLst>
                </a:gridCol>
                <a:gridCol w="1045385">
                  <a:extLst>
                    <a:ext uri="{9D8B030D-6E8A-4147-A177-3AD203B41FA5}">
                      <a16:colId xmlns:a16="http://schemas.microsoft.com/office/drawing/2014/main" val="3373425343"/>
                    </a:ext>
                  </a:extLst>
                </a:gridCol>
                <a:gridCol w="1045385">
                  <a:extLst>
                    <a:ext uri="{9D8B030D-6E8A-4147-A177-3AD203B41FA5}">
                      <a16:colId xmlns:a16="http://schemas.microsoft.com/office/drawing/2014/main" val="3396014618"/>
                    </a:ext>
                  </a:extLst>
                </a:gridCol>
              </a:tblGrid>
              <a:tr h="542046">
                <a:tc gridSpan="10">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n-lt"/>
                          <a:ea typeface="+mn-ea"/>
                          <a:cs typeface="+mn-cs"/>
                        </a:rPr>
                        <a:t>Integrated Project Office &amp; Beam Commissioning (IPO) (L. Lari, Project Manager)</a:t>
                      </a:r>
                    </a:p>
                  </a:txBody>
                  <a:tcPr anchor="ctr">
                    <a:lnB w="19050" cap="flat" cmpd="sng" algn="ctr">
                      <a:noFill/>
                      <a:prstDash val="solid"/>
                      <a:round/>
                      <a:headEnd type="none" w="med" len="med"/>
                      <a:tailEnd type="none" w="med" len="med"/>
                    </a:lnB>
                    <a:solidFill>
                      <a:schemeClr val="accent6"/>
                    </a:solidFill>
                  </a:tcPr>
                </a:tc>
                <a:tc hMerge="1">
                  <a:txBody>
                    <a:bodyPr/>
                    <a:lstStyle/>
                    <a:p>
                      <a:endParaRPr dirty="0"/>
                    </a:p>
                  </a:txBody>
                  <a:tcPr marL="68580" marR="68580" marT="34290" marB="34290" anchor="ctr">
                    <a:solidFill>
                      <a:schemeClr val="accent1"/>
                    </a:solidFill>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tc hMerge="1">
                  <a:txBody>
                    <a:bodyPr/>
                    <a:lstStyle/>
                    <a:p>
                      <a:pPr algn="ctr"/>
                      <a:endParaRPr lang="en-US" sz="1800" dirty="0">
                        <a:solidFill>
                          <a:schemeClr val="tx1"/>
                        </a:solidFill>
                      </a:endParaRPr>
                    </a:p>
                  </a:txBody>
                  <a:tcPr marL="68580" marR="68580" marT="34290" marB="34290" anchor="ctr">
                    <a:solidFill>
                      <a:schemeClr val="bg1">
                        <a:lumMod val="50000"/>
                      </a:schemeClr>
                    </a:solidFill>
                  </a:tcPr>
                </a:tc>
                <a:extLst>
                  <a:ext uri="{0D108BD9-81ED-4DB2-BD59-A6C34878D82A}">
                    <a16:rowId xmlns:a16="http://schemas.microsoft.com/office/drawing/2014/main" val="3514428818"/>
                  </a:ext>
                </a:extLst>
              </a:tr>
              <a:tr h="299600">
                <a:tc>
                  <a:txBody>
                    <a:bodyPr/>
                    <a:lstStyle/>
                    <a:p>
                      <a:pPr algn="ctr"/>
                      <a:endParaRPr lang="en-US" sz="1600" dirty="0">
                        <a:solidFill>
                          <a:schemeClr val="tx1"/>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4">
                  <a:txBody>
                    <a:bodyPr/>
                    <a:lstStyle/>
                    <a:p>
                      <a:pPr algn="ctr"/>
                      <a:r>
                        <a:rPr lang="en-US" sz="1600" dirty="0">
                          <a:solidFill>
                            <a:schemeClr val="tx1"/>
                          </a:solidFill>
                        </a:rPr>
                        <a:t>Long Lead Procurements &amp; NYS Funded Scope (C. Folz)</a:t>
                      </a:r>
                    </a:p>
                  </a:txBody>
                  <a:tcPr marL="68580" marR="68580" marT="34290" marB="34290" anchor="ctr">
                    <a:lnL w="19050" cap="flat" cmpd="sng" algn="ctr">
                      <a:noFill/>
                      <a:prstDash val="solid"/>
                      <a:round/>
                      <a:headEnd type="none" w="med" len="med"/>
                      <a:tailEnd type="none" w="med" len="med"/>
                    </a:lnL>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endParaRPr lang="en-US" sz="1600" dirty="0">
                        <a:solidFill>
                          <a:schemeClr val="tx1"/>
                        </a:solidFill>
                      </a:endParaRPr>
                    </a:p>
                  </a:txBody>
                  <a:tcPr marL="68580" marR="68580" marT="34290" marB="3429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5295447"/>
                  </a:ext>
                </a:extLst>
              </a:tr>
              <a:tr h="644972">
                <a:tc>
                  <a:txBody>
                    <a:bodyPr/>
                    <a:lstStyle/>
                    <a:p>
                      <a:pPr algn="l"/>
                      <a:r>
                        <a:rPr lang="en-US" sz="1700" dirty="0">
                          <a:solidFill>
                            <a:schemeClr val="tx1"/>
                          </a:solidFill>
                        </a:rPr>
                        <a:t>First SP</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1700" dirty="0">
                        <a:solidFill>
                          <a:schemeClr val="bg1"/>
                        </a:solidFill>
                      </a:endParaRPr>
                    </a:p>
                  </a:txBody>
                  <a:tcPr marL="68580" marR="68580" marT="34290" marB="34290" anchor="ctr">
                    <a:lnL w="19050" cap="flat" cmpd="sng" algn="ctr">
                      <a:noFill/>
                      <a:prstDash val="solid"/>
                      <a:round/>
                      <a:headEnd type="none" w="med" len="med"/>
                      <a:tailEnd type="none" w="med" len="med"/>
                    </a:lnL>
                    <a:solidFill>
                      <a:schemeClr val="bg2">
                        <a:lumMod val="20000"/>
                        <a:lumOff val="80000"/>
                      </a:schemeClr>
                    </a:solidFill>
                  </a:tcPr>
                </a:tc>
                <a:tc gridSpan="6">
                  <a:txBody>
                    <a:bodyPr/>
                    <a:lstStyle/>
                    <a:p>
                      <a:pPr algn="l"/>
                      <a:r>
                        <a:rPr lang="en-US" sz="1600" dirty="0">
                          <a:solidFill>
                            <a:schemeClr val="bg1"/>
                          </a:solidFill>
                        </a:rPr>
                        <a:t>Accelerator Storage Rings (ASR) – Infrastructure, HSR, ESR, Install (C. Folz, SPM)</a:t>
                      </a:r>
                    </a:p>
                  </a:txBody>
                  <a:tcPr marL="68580" marR="68580" marT="34290" marB="34290" anchor="ctr">
                    <a:solidFill>
                      <a:srgbClr val="00B0F0"/>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sz="1000" dirty="0">
                        <a:solidFill>
                          <a:schemeClr val="bg1"/>
                        </a:solidFill>
                      </a:endParaRPr>
                    </a:p>
                  </a:txBody>
                  <a:tcPr marL="68580" marR="68580" marT="34290" marB="34290">
                    <a:solidFill>
                      <a:schemeClr val="bg2">
                        <a:lumMod val="60000"/>
                        <a:lumOff val="40000"/>
                      </a:schemeClr>
                    </a:solidFill>
                  </a:tcPr>
                </a:tc>
                <a:tc>
                  <a:txBody>
                    <a:bodyPr/>
                    <a:lstStyle/>
                    <a:p>
                      <a:endParaRPr lang="en-US" sz="1000" dirty="0">
                        <a:solidFill>
                          <a:schemeClr val="bg1"/>
                        </a:solidFill>
                      </a:endParaRPr>
                    </a:p>
                  </a:txBody>
                  <a:tcPr marL="68580" marR="68580" marT="34290" marB="34290">
                    <a:solidFill>
                      <a:schemeClr val="bg2">
                        <a:lumMod val="20000"/>
                        <a:lumOff val="80000"/>
                      </a:schemeClr>
                    </a:solidFill>
                  </a:tcPr>
                </a:tc>
                <a:extLst>
                  <a:ext uri="{0D108BD9-81ED-4DB2-BD59-A6C34878D82A}">
                    <a16:rowId xmlns:a16="http://schemas.microsoft.com/office/drawing/2014/main" val="3802340029"/>
                  </a:ext>
                </a:extLst>
              </a:tr>
              <a:tr h="629546">
                <a:tc>
                  <a:txBody>
                    <a:bodyPr/>
                    <a:lstStyle/>
                    <a:p>
                      <a:pPr algn="l"/>
                      <a:endParaRPr lang="en-US" sz="1000" dirty="0">
                        <a:solidFill>
                          <a:schemeClr val="tx1"/>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1000" dirty="0">
                        <a:solidFill>
                          <a:schemeClr val="bg1"/>
                        </a:solidFill>
                      </a:endParaRPr>
                    </a:p>
                  </a:txBody>
                  <a:tcPr marL="68580" marR="68580" marT="34290" marB="34290" anchor="ctr">
                    <a:lnL w="19050" cap="flat" cmpd="sng" algn="ctr">
                      <a:noFill/>
                      <a:prstDash val="solid"/>
                      <a:round/>
                      <a:headEnd type="none" w="med" len="med"/>
                      <a:tailEnd type="none" w="med" len="med"/>
                    </a:lnL>
                    <a:solidFill>
                      <a:srgbClr val="FF00FF">
                        <a:alpha val="50000"/>
                      </a:srgbClr>
                    </a:solidFill>
                  </a:tcPr>
                </a:tc>
                <a:tc>
                  <a:txBody>
                    <a:bodyPr/>
                    <a:lstStyle/>
                    <a:p>
                      <a:pPr algn="l"/>
                      <a:endParaRPr lang="en-US" sz="1000" dirty="0">
                        <a:solidFill>
                          <a:schemeClr val="bg1"/>
                        </a:solidFill>
                      </a:endParaRPr>
                    </a:p>
                  </a:txBody>
                  <a:tcPr marL="68580" marR="68580" marT="34290" marB="34290" anchor="ctr">
                    <a:solidFill>
                      <a:srgbClr val="FF00FF">
                        <a:alpha val="75000"/>
                      </a:srgbClr>
                    </a:solidFill>
                  </a:tcPr>
                </a:tc>
                <a:tc gridSpan="6">
                  <a:txBody>
                    <a:bodyPr/>
                    <a:lstStyle/>
                    <a:p>
                      <a:pPr algn="l"/>
                      <a:r>
                        <a:rPr lang="en-US" sz="1600" dirty="0">
                          <a:solidFill>
                            <a:schemeClr val="bg1"/>
                          </a:solidFill>
                        </a:rPr>
                        <a:t>Detector (DET) – Integration, Install (R. Ent and E. </a:t>
                      </a:r>
                      <a:r>
                        <a:rPr lang="en-US" sz="1600" dirty="0" err="1">
                          <a:solidFill>
                            <a:schemeClr val="bg1"/>
                          </a:solidFill>
                        </a:rPr>
                        <a:t>Aschenauer</a:t>
                      </a:r>
                      <a:r>
                        <a:rPr lang="en-US" sz="1600" dirty="0">
                          <a:solidFill>
                            <a:schemeClr val="bg1"/>
                          </a:solidFill>
                        </a:rPr>
                        <a:t>, POCs)</a:t>
                      </a:r>
                    </a:p>
                  </a:txBody>
                  <a:tcPr marL="68580" marR="68580" marT="34290" marB="34290" anchor="ctr">
                    <a:solidFill>
                      <a:srgbClr val="FF00FF"/>
                    </a:solid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000" dirty="0">
                        <a:solidFill>
                          <a:schemeClr val="bg1"/>
                        </a:solidFill>
                      </a:endParaRPr>
                    </a:p>
                  </a:txBody>
                  <a:tcPr marL="68580" marR="68580" marT="34290" marB="34290"/>
                </a:tc>
                <a:tc>
                  <a:txBody>
                    <a:bodyPr/>
                    <a:lstStyle/>
                    <a:p>
                      <a:endParaRPr lang="en-US" sz="1000" dirty="0">
                        <a:solidFill>
                          <a:schemeClr val="bg1"/>
                        </a:solidFill>
                      </a:endParaRPr>
                    </a:p>
                  </a:txBody>
                  <a:tcPr marL="68580" marR="68580" marT="34290" marB="34290">
                    <a:solidFill>
                      <a:srgbClr val="FF00FF">
                        <a:alpha val="50000"/>
                      </a:srgbClr>
                    </a:solidFill>
                  </a:tcPr>
                </a:tc>
                <a:extLst>
                  <a:ext uri="{0D108BD9-81ED-4DB2-BD59-A6C34878D82A}">
                    <a16:rowId xmlns:a16="http://schemas.microsoft.com/office/drawing/2014/main" val="3104590356"/>
                  </a:ext>
                </a:extLst>
              </a:tr>
              <a:tr h="629546">
                <a:tc>
                  <a:txBody>
                    <a:bodyPr/>
                    <a:lstStyle/>
                    <a:p>
                      <a:pPr algn="l"/>
                      <a:endParaRPr lang="en-US" sz="1000" dirty="0">
                        <a:solidFill>
                          <a:schemeClr val="tx1"/>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endParaRPr lang="en-US" sz="1000" dirty="0">
                        <a:solidFill>
                          <a:schemeClr val="bg1"/>
                        </a:solidFill>
                      </a:endParaRPr>
                    </a:p>
                  </a:txBody>
                  <a:tcPr marL="68580" marR="68580" marT="34290" marB="34290" anchor="ctr">
                    <a:lnL w="19050" cap="flat" cmpd="sng" algn="ctr">
                      <a:noFill/>
                      <a:prstDash val="solid"/>
                      <a:round/>
                      <a:headEnd type="none" w="med" len="med"/>
                      <a:tailEnd type="none" w="med" len="med"/>
                    </a:lnL>
                    <a:gradFill flip="none" rotWithShape="1">
                      <a:gsLst>
                        <a:gs pos="0">
                          <a:srgbClr val="E46C0A">
                            <a:tint val="66000"/>
                            <a:satMod val="160000"/>
                          </a:srgbClr>
                        </a:gs>
                        <a:gs pos="50000">
                          <a:srgbClr val="E46C0A">
                            <a:tint val="44500"/>
                            <a:satMod val="160000"/>
                          </a:srgbClr>
                        </a:gs>
                        <a:gs pos="100000">
                          <a:srgbClr val="E46C0A">
                            <a:tint val="23500"/>
                            <a:satMod val="160000"/>
                          </a:srgbClr>
                        </a:gs>
                      </a:gsLst>
                      <a:lin ang="5400000" scaled="1"/>
                      <a:tileRect/>
                    </a:gradFill>
                  </a:tcPr>
                </a:tc>
                <a:tc hMerge="1">
                  <a:txBody>
                    <a:bodyPr/>
                    <a:lstStyle/>
                    <a:p>
                      <a:pPr algn="l"/>
                      <a:endParaRPr lang="en-US" sz="1000" dirty="0">
                        <a:solidFill>
                          <a:schemeClr val="bg1"/>
                        </a:solidFill>
                      </a:endParaRPr>
                    </a:p>
                  </a:txBody>
                  <a:tcPr marL="68580" marR="68580" marT="34290" marB="34290" anchor="ctr">
                    <a:solidFill>
                      <a:schemeClr val="accent2">
                        <a:lumMod val="20000"/>
                        <a:lumOff val="80000"/>
                      </a:schemeClr>
                    </a:solidFill>
                  </a:tcPr>
                </a:tc>
                <a:tc>
                  <a:txBody>
                    <a:bodyPr/>
                    <a:lstStyle/>
                    <a:p>
                      <a:pPr algn="l"/>
                      <a:endParaRPr lang="en-US" sz="1000" dirty="0">
                        <a:solidFill>
                          <a:schemeClr val="bg1"/>
                        </a:solidFill>
                      </a:endParaRPr>
                    </a:p>
                  </a:txBody>
                  <a:tcPr marL="68580" marR="68580" marT="34290" marB="34290" anchor="ctr">
                    <a:solidFill>
                      <a:srgbClr val="E46C0A">
                        <a:alpha val="75000"/>
                      </a:srgbClr>
                    </a:solidFill>
                  </a:tcPr>
                </a:tc>
                <a:tc gridSpan="5">
                  <a:txBody>
                    <a:bodyPr/>
                    <a:lstStyle/>
                    <a:p>
                      <a:r>
                        <a:rPr lang="en-US" sz="1600" dirty="0">
                          <a:solidFill>
                            <a:schemeClr val="bg1"/>
                          </a:solidFill>
                        </a:rPr>
                        <a:t>Interaction Region (IR) - Civil Construction, SC Magnets, Crab Cavities, Machine Protection, Installation (S. </a:t>
                      </a:r>
                      <a:r>
                        <a:rPr lang="en-US" sz="1600" dirty="0" err="1">
                          <a:solidFill>
                            <a:schemeClr val="bg1"/>
                          </a:solidFill>
                        </a:rPr>
                        <a:t>Nagaitsev</a:t>
                      </a:r>
                      <a:r>
                        <a:rPr lang="en-US" sz="1600" dirty="0">
                          <a:solidFill>
                            <a:schemeClr val="bg1"/>
                          </a:solidFill>
                        </a:rPr>
                        <a:t>, POC)</a:t>
                      </a:r>
                      <a:endParaRPr dirty="0"/>
                    </a:p>
                  </a:txBody>
                  <a:tcPr marL="68580" marR="68580" marT="34290" marB="34290" anchor="ctr">
                    <a:solidFill>
                      <a:srgbClr val="E46C0A"/>
                    </a:solidFill>
                  </a:tcPr>
                </a:tc>
                <a:tc hMerge="1">
                  <a:txBody>
                    <a:bodyPr/>
                    <a:lstStyle/>
                    <a:p>
                      <a:endParaRPr lang="en-US"/>
                    </a:p>
                  </a:txBody>
                  <a:tcPr/>
                </a:tc>
                <a:tc hMerge="1">
                  <a:txBody>
                    <a:bodyPr/>
                    <a:lstStyle/>
                    <a:p>
                      <a:endParaRPr dirty="0"/>
                    </a:p>
                  </a:txBody>
                  <a:tcPr marL="68580" marR="68580" marT="34290" marB="34290" anchor="ctr">
                    <a:solidFill>
                      <a:schemeClr val="accent2"/>
                    </a:solidFill>
                  </a:tcPr>
                </a:tc>
                <a:tc hMerge="1">
                  <a:txBody>
                    <a:bodyPr/>
                    <a:lstStyle/>
                    <a:p>
                      <a:endParaRPr lang="en-US"/>
                    </a:p>
                  </a:txBody>
                  <a:tcPr/>
                </a:tc>
                <a:tc hMerge="1">
                  <a:txBody>
                    <a:bodyPr/>
                    <a:lstStyle/>
                    <a:p>
                      <a:endParaRPr lang="en-US" sz="1000" dirty="0">
                        <a:solidFill>
                          <a:schemeClr val="bg1"/>
                        </a:solidFill>
                      </a:endParaRPr>
                    </a:p>
                  </a:txBody>
                  <a:tcPr marL="68580" marR="68580" marT="34290" marB="34290"/>
                </a:tc>
                <a:tc>
                  <a:txBody>
                    <a:bodyPr/>
                    <a:lstStyle/>
                    <a:p>
                      <a:endParaRPr lang="en-US" sz="1000" dirty="0">
                        <a:solidFill>
                          <a:schemeClr val="bg1"/>
                        </a:solidFill>
                      </a:endParaRPr>
                    </a:p>
                  </a:txBody>
                  <a:tcPr marL="68580" marR="68580" marT="34290" marB="34290">
                    <a:solidFill>
                      <a:srgbClr val="E46C0A">
                        <a:alpha val="50000"/>
                      </a:srgbClr>
                    </a:solidFill>
                  </a:tcPr>
                </a:tc>
                <a:extLst>
                  <a:ext uri="{0D108BD9-81ED-4DB2-BD59-A6C34878D82A}">
                    <a16:rowId xmlns:a16="http://schemas.microsoft.com/office/drawing/2014/main" val="2992317489"/>
                  </a:ext>
                </a:extLst>
              </a:tr>
              <a:tr h="629546">
                <a:tc>
                  <a:txBody>
                    <a:bodyPr/>
                    <a:lstStyle/>
                    <a:p>
                      <a:pPr algn="l"/>
                      <a:endParaRPr lang="en-US" sz="1000" dirty="0">
                        <a:solidFill>
                          <a:schemeClr val="tx1"/>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endParaRPr lang="en-US" sz="1000" dirty="0">
                        <a:solidFill>
                          <a:schemeClr val="bg1"/>
                        </a:solidFill>
                      </a:endParaRPr>
                    </a:p>
                  </a:txBody>
                  <a:tcPr marL="68580" marR="68580" marT="34290" marB="34290" anchor="ctr">
                    <a:lnL w="19050" cap="flat" cmpd="sng" algn="ctr">
                      <a:noFill/>
                      <a:prstDash val="solid"/>
                      <a:round/>
                      <a:headEnd type="none" w="med" len="med"/>
                      <a:tailEnd type="none" w="med" len="med"/>
                    </a:lnL>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tcPr>
                </a:tc>
                <a:tc hMerge="1">
                  <a:txBody>
                    <a:bodyPr/>
                    <a:lstStyle/>
                    <a:p>
                      <a:pPr algn="l"/>
                      <a:endParaRPr lang="en-US" sz="1000" dirty="0">
                        <a:solidFill>
                          <a:schemeClr val="bg1"/>
                        </a:solidFill>
                      </a:endParaRPr>
                    </a:p>
                  </a:txBody>
                  <a:tcPr marL="68580" marR="68580" marT="34290" marB="34290" anchor="ctr">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tcPr>
                </a:tc>
                <a:tc>
                  <a:txBody>
                    <a:bodyPr/>
                    <a:lstStyle/>
                    <a:p>
                      <a:pPr algn="l"/>
                      <a:endParaRPr lang="en-US" sz="1600" dirty="0">
                        <a:solidFill>
                          <a:schemeClr val="bg1"/>
                        </a:solidFill>
                      </a:endParaRPr>
                    </a:p>
                  </a:txBody>
                  <a:tcPr marL="68580" marR="68580" marT="34290" marB="34290" anchor="ctr">
                    <a:solidFill>
                      <a:srgbClr val="00B050">
                        <a:alpha val="72062"/>
                      </a:srgbClr>
                    </a:solidFill>
                  </a:tcPr>
                </a:tc>
                <a:tc gridSpan="5">
                  <a:txBody>
                    <a:bodyPr/>
                    <a:lstStyle/>
                    <a:p>
                      <a:r>
                        <a:rPr lang="en-US" sz="1600" dirty="0">
                          <a:solidFill>
                            <a:schemeClr val="bg1"/>
                          </a:solidFill>
                        </a:rPr>
                        <a:t>Electron Injector (EIN) – </a:t>
                      </a:r>
                      <a:r>
                        <a:rPr lang="en-US" sz="1600" dirty="0" err="1">
                          <a:solidFill>
                            <a:schemeClr val="bg1"/>
                          </a:solidFill>
                        </a:rPr>
                        <a:t>Infras</a:t>
                      </a:r>
                      <a:r>
                        <a:rPr lang="en-US" sz="1600" dirty="0">
                          <a:solidFill>
                            <a:schemeClr val="bg1"/>
                          </a:solidFill>
                        </a:rPr>
                        <a:t>., LINAC, RCS, Install (Q. Wu, POC)</a:t>
                      </a:r>
                      <a:endParaRPr lang="en-US" dirty="0"/>
                    </a:p>
                  </a:txBody>
                  <a:tcPr marL="68580" marR="68580" marT="34290" marB="34290" anchor="ctr">
                    <a:solidFill>
                      <a:srgbClr val="00B050"/>
                    </a:solidFill>
                  </a:tcPr>
                </a:tc>
                <a:tc hMerge="1">
                  <a:txBody>
                    <a:bodyPr/>
                    <a:lstStyle/>
                    <a:p>
                      <a:endParaRPr lang="en-US"/>
                    </a:p>
                  </a:txBody>
                  <a:tcPr/>
                </a:tc>
                <a:tc hMerge="1">
                  <a:txBody>
                    <a:bodyPr/>
                    <a:lstStyle/>
                    <a:p>
                      <a:endParaRPr dirty="0"/>
                    </a:p>
                  </a:txBody>
                  <a:tcPr marL="68580" marR="68580" marT="34290" marB="34290" anchor="ctr">
                    <a:solidFill>
                      <a:srgbClr val="00B050"/>
                    </a:solidFill>
                  </a:tcPr>
                </a:tc>
                <a:tc hMerge="1">
                  <a:txBody>
                    <a:bodyPr/>
                    <a:lstStyle/>
                    <a:p>
                      <a:endParaRPr lang="en-US"/>
                    </a:p>
                  </a:txBody>
                  <a:tcPr/>
                </a:tc>
                <a:tc hMerge="1">
                  <a:txBody>
                    <a:bodyPr/>
                    <a:lstStyle/>
                    <a:p>
                      <a:endParaRPr lang="en-US" dirty="0"/>
                    </a:p>
                  </a:txBody>
                  <a:tcPr/>
                </a:tc>
                <a:tc>
                  <a:txBody>
                    <a:bodyPr/>
                    <a:lstStyle/>
                    <a:p>
                      <a:pPr algn="l"/>
                      <a:endParaRPr lang="en-US" sz="1800" dirty="0">
                        <a:solidFill>
                          <a:schemeClr val="bg1"/>
                        </a:solidFill>
                      </a:endParaRPr>
                    </a:p>
                  </a:txBody>
                  <a:tcPr marL="68580" marR="68580" marT="34290" marB="34290" anchor="ctr">
                    <a:solidFill>
                      <a:srgbClr val="00B050">
                        <a:alpha val="50000"/>
                      </a:srgbClr>
                    </a:solidFill>
                  </a:tcPr>
                </a:tc>
                <a:extLst>
                  <a:ext uri="{0D108BD9-81ED-4DB2-BD59-A6C34878D82A}">
                    <a16:rowId xmlns:a16="http://schemas.microsoft.com/office/drawing/2014/main" val="4054209051"/>
                  </a:ext>
                </a:extLst>
              </a:tr>
              <a:tr h="60958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tx1"/>
                          </a:solidFill>
                          <a:effectLst/>
                          <a:uLnTx/>
                          <a:uFillTx/>
                          <a:latin typeface="Arial" panose="020B0604020202020204"/>
                          <a:ea typeface="+mn-ea"/>
                          <a:cs typeface="+mn-cs"/>
                        </a:rPr>
                        <a:t>Last SP</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5">
                  <a:txBody>
                    <a:bodyPr/>
                    <a:lstStyle/>
                    <a:p>
                      <a:pPr algn="l"/>
                      <a:endParaRPr lang="en-US" sz="1000" dirty="0">
                        <a:solidFill>
                          <a:schemeClr val="bg1"/>
                        </a:solidFill>
                      </a:endParaRPr>
                    </a:p>
                  </a:txBody>
                  <a:tcPr marL="68580" marR="68580" marT="34290" marB="34290" anchor="ctr">
                    <a:lnL w="19050" cap="flat" cmpd="sng" algn="ctr">
                      <a:noFill/>
                      <a:prstDash val="solid"/>
                      <a:round/>
                      <a:headEnd type="none" w="med" len="med"/>
                      <a:tailEnd type="none" w="med" len="med"/>
                    </a:lnL>
                    <a:gradFill flip="none" rotWithShape="1">
                      <a:gsLst>
                        <a:gs pos="0">
                          <a:srgbClr val="1F497D">
                            <a:tint val="66000"/>
                            <a:satMod val="160000"/>
                          </a:srgbClr>
                        </a:gs>
                        <a:gs pos="50000">
                          <a:srgbClr val="1F497D">
                            <a:tint val="44500"/>
                            <a:satMod val="160000"/>
                          </a:srgbClr>
                        </a:gs>
                        <a:gs pos="100000">
                          <a:srgbClr val="1F497D">
                            <a:tint val="23500"/>
                            <a:satMod val="160000"/>
                          </a:srgbClr>
                        </a:gs>
                      </a:gsLst>
                      <a:lin ang="8100000" scaled="1"/>
                      <a:tileRect/>
                    </a:gradFill>
                  </a:tcPr>
                </a:tc>
                <a:tc hMerge="1">
                  <a:txBody>
                    <a:bodyPr/>
                    <a:lstStyle/>
                    <a:p>
                      <a:pPr algn="l"/>
                      <a:endParaRPr lang="en-US" sz="1000" dirty="0">
                        <a:solidFill>
                          <a:schemeClr val="bg1"/>
                        </a:solidFill>
                      </a:endParaRPr>
                    </a:p>
                  </a:txBody>
                  <a:tcPr marL="68580" marR="68580" marT="34290" marB="34290" anchor="ctr">
                    <a:gradFill flip="none" rotWithShape="1">
                      <a:gsLst>
                        <a:gs pos="0">
                          <a:srgbClr val="0432FF">
                            <a:tint val="66000"/>
                            <a:satMod val="160000"/>
                          </a:srgbClr>
                        </a:gs>
                        <a:gs pos="50000">
                          <a:srgbClr val="0432FF">
                            <a:tint val="44500"/>
                            <a:satMod val="160000"/>
                          </a:srgbClr>
                        </a:gs>
                        <a:gs pos="100000">
                          <a:srgbClr val="0432FF">
                            <a:tint val="23500"/>
                            <a:satMod val="160000"/>
                          </a:srgbClr>
                        </a:gs>
                      </a:gsLst>
                      <a:lin ang="2700000" scaled="1"/>
                      <a:tileRect/>
                    </a:gradFill>
                  </a:tcPr>
                </a:tc>
                <a:tc hMerge="1">
                  <a:txBody>
                    <a:bodyPr/>
                    <a:lstStyle/>
                    <a:p>
                      <a:pPr algn="l"/>
                      <a:endParaRPr lang="en-US" sz="1600" dirty="0">
                        <a:solidFill>
                          <a:schemeClr val="bg1"/>
                        </a:solidFill>
                      </a:endParaRPr>
                    </a:p>
                  </a:txBody>
                  <a:tcPr marL="68580" marR="68580" marT="34290" marB="34290" anchor="ctr">
                    <a:gradFill flip="none" rotWithShape="1">
                      <a:gsLst>
                        <a:gs pos="0">
                          <a:srgbClr val="0432FF">
                            <a:tint val="66000"/>
                            <a:satMod val="160000"/>
                          </a:srgbClr>
                        </a:gs>
                        <a:gs pos="50000">
                          <a:srgbClr val="0432FF">
                            <a:tint val="44500"/>
                            <a:satMod val="160000"/>
                          </a:srgbClr>
                        </a:gs>
                        <a:gs pos="100000">
                          <a:srgbClr val="0432FF">
                            <a:tint val="23500"/>
                            <a:satMod val="160000"/>
                          </a:srgbClr>
                        </a:gs>
                      </a:gsLst>
                      <a:lin ang="2700000" scaled="1"/>
                      <a:tileRect/>
                    </a:gradFill>
                  </a:tcPr>
                </a:tc>
                <a:tc hMerge="1">
                  <a:txBody>
                    <a:bodyPr/>
                    <a:lstStyle/>
                    <a:p>
                      <a:pPr algn="l"/>
                      <a:endParaRPr lang="en-US" sz="1600" dirty="0">
                        <a:solidFill>
                          <a:schemeClr val="bg1"/>
                        </a:solidFill>
                      </a:endParaRPr>
                    </a:p>
                  </a:txBody>
                  <a:tcPr marL="68580" marR="68580" marT="34290" marB="34290" anchor="ctr">
                    <a:gradFill flip="none" rotWithShape="1">
                      <a:gsLst>
                        <a:gs pos="0">
                          <a:srgbClr val="0432FF">
                            <a:tint val="66000"/>
                            <a:satMod val="160000"/>
                          </a:srgbClr>
                        </a:gs>
                        <a:gs pos="50000">
                          <a:srgbClr val="0432FF">
                            <a:tint val="44500"/>
                            <a:satMod val="160000"/>
                          </a:srgbClr>
                        </a:gs>
                        <a:gs pos="100000">
                          <a:srgbClr val="0432FF">
                            <a:tint val="23500"/>
                            <a:satMod val="160000"/>
                          </a:srgbClr>
                        </a:gs>
                      </a:gsLst>
                      <a:lin ang="2700000" scaled="1"/>
                      <a:tileRect/>
                    </a:gradFill>
                  </a:tcPr>
                </a:tc>
                <a:tc h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mn-lt"/>
                        <a:ea typeface="+mn-ea"/>
                        <a:cs typeface="+mn-cs"/>
                      </a:endParaRPr>
                    </a:p>
                  </a:txBody>
                  <a:tcPr marL="68580" marR="68580" marT="34290" marB="34290" anchor="ctr">
                    <a:solidFill>
                      <a:srgbClr val="1F497D">
                        <a:alpha val="76120"/>
                      </a:srgbClr>
                    </a:solidFill>
                  </a:tcPr>
                </a:tc>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n-lt"/>
                          <a:ea typeface="+mn-ea"/>
                          <a:cs typeface="+mn-cs"/>
                        </a:rPr>
                        <a:t>Energy and Luminosity Ramp-up (ELR)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mn-lt"/>
                          <a:ea typeface="+mn-ea"/>
                          <a:cs typeface="+mn-cs"/>
                        </a:rPr>
                        <a:t>(K. Wilson, POC)</a:t>
                      </a:r>
                    </a:p>
                  </a:txBody>
                  <a:tcPr marL="68580" marR="68580" marT="34290" marB="34290" anchor="ctr">
                    <a:solidFill>
                      <a:srgbClr val="1F497D"/>
                    </a:solidFill>
                  </a:tcPr>
                </a:tc>
                <a:tc hMerge="1">
                  <a:txBody>
                    <a:bodyPr/>
                    <a:lstStyle/>
                    <a:p>
                      <a:endParaRPr lang="en-US"/>
                    </a:p>
                  </a:txBody>
                  <a:tcPr/>
                </a:tc>
                <a:tc hMerge="1">
                  <a:txBody>
                    <a:bodyPr/>
                    <a:lstStyle/>
                    <a:p>
                      <a:pPr algn="l"/>
                      <a:endParaRPr lang="en-US" sz="1800" dirty="0">
                        <a:solidFill>
                          <a:schemeClr val="bg1"/>
                        </a:solidFill>
                      </a:endParaRPr>
                    </a:p>
                  </a:txBody>
                  <a:tcPr marL="68580" marR="68580" marT="34290" marB="34290" anchor="ctr">
                    <a:solidFill>
                      <a:srgbClr val="0432FF"/>
                    </a:solidFill>
                  </a:tcPr>
                </a:tc>
                <a:extLst>
                  <a:ext uri="{0D108BD9-81ED-4DB2-BD59-A6C34878D82A}">
                    <a16:rowId xmlns:a16="http://schemas.microsoft.com/office/drawing/2014/main" val="963082992"/>
                  </a:ext>
                </a:extLst>
              </a:tr>
            </a:tbl>
          </a:graphicData>
        </a:graphic>
      </p:graphicFrame>
      <p:sp>
        <p:nvSpPr>
          <p:cNvPr id="8" name="Date Placeholder 3">
            <a:extLst>
              <a:ext uri="{FF2B5EF4-FFF2-40B4-BE49-F238E27FC236}">
                <a16:creationId xmlns:a16="http://schemas.microsoft.com/office/drawing/2014/main" id="{C2F9A3C3-C9BF-4CC5-44AB-2EF88D47F3B2}"/>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latin typeface="Calibri" panose="020F0502020204030204"/>
              </a:rPr>
              <a:t>10/6/2025</a:t>
            </a:r>
            <a:endParaRPr lang="en-US" dirty="0">
              <a:solidFill>
                <a:prstClr val="black">
                  <a:tint val="75000"/>
                </a:prstClr>
              </a:solidFill>
              <a:latin typeface="Calibri" panose="020F0502020204030204"/>
            </a:endParaRPr>
          </a:p>
        </p:txBody>
      </p:sp>
      <p:sp>
        <p:nvSpPr>
          <p:cNvPr id="9" name="Footer Placeholder 4">
            <a:extLst>
              <a:ext uri="{FF2B5EF4-FFF2-40B4-BE49-F238E27FC236}">
                <a16:creationId xmlns:a16="http://schemas.microsoft.com/office/drawing/2014/main" id="{45658F81-8060-7018-55B3-066E74EF783C}"/>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latin typeface="Calibri" panose="020F0502020204030204"/>
              </a:rPr>
              <a:t>ePIC Software and Computing Review</a:t>
            </a:r>
          </a:p>
        </p:txBody>
      </p:sp>
      <p:sp>
        <p:nvSpPr>
          <p:cNvPr id="10" name="Slide Number Placeholder 5">
            <a:extLst>
              <a:ext uri="{FF2B5EF4-FFF2-40B4-BE49-F238E27FC236}">
                <a16:creationId xmlns:a16="http://schemas.microsoft.com/office/drawing/2014/main" id="{54DB5B23-C8EB-EC98-DB5C-900B6161202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A14187-AF44-4271-AA62-1C5C376B8E74}" type="slidenum">
              <a:rPr lang="en-US" smtClean="0">
                <a:solidFill>
                  <a:prstClr val="black">
                    <a:tint val="75000"/>
                  </a:prstClr>
                </a:solidFill>
                <a:latin typeface="Calibri" panose="020F0502020204030204"/>
              </a:rPr>
              <a:pPr/>
              <a:t>4</a:t>
            </a:fld>
            <a:endParaRPr lang="en-US">
              <a:solidFill>
                <a:prstClr val="black">
                  <a:tint val="75000"/>
                </a:prstClr>
              </a:solidFill>
              <a:latin typeface="Calibri" panose="020F0502020204030204"/>
            </a:endParaRPr>
          </a:p>
        </p:txBody>
      </p:sp>
      <p:sp>
        <p:nvSpPr>
          <p:cNvPr id="2" name="Right Brace 1">
            <a:extLst>
              <a:ext uri="{FF2B5EF4-FFF2-40B4-BE49-F238E27FC236}">
                <a16:creationId xmlns:a16="http://schemas.microsoft.com/office/drawing/2014/main" id="{02002E91-ACBB-9A62-F40C-7ADE7264DD07}"/>
              </a:ext>
            </a:extLst>
          </p:cNvPr>
          <p:cNvSpPr/>
          <p:nvPr/>
        </p:nvSpPr>
        <p:spPr>
          <a:xfrm>
            <a:off x="10484157" y="3122774"/>
            <a:ext cx="433251" cy="2494255"/>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8463EDF5-2151-C147-EFE6-CF63D9ED34EA}"/>
              </a:ext>
            </a:extLst>
          </p:cNvPr>
          <p:cNvSpPr txBox="1"/>
          <p:nvPr/>
        </p:nvSpPr>
        <p:spPr>
          <a:xfrm>
            <a:off x="10901089" y="3981796"/>
            <a:ext cx="1095103" cy="646331"/>
          </a:xfrm>
          <a:prstGeom prst="rect">
            <a:avLst/>
          </a:prstGeom>
          <a:solidFill>
            <a:schemeClr val="bg1"/>
          </a:solidFill>
          <a:ln>
            <a:solidFill>
              <a:schemeClr val="tx1"/>
            </a:solidFill>
          </a:ln>
        </p:spPr>
        <p:txBody>
          <a:bodyPr wrap="square" rtlCol="0">
            <a:spAutoFit/>
          </a:bodyPr>
          <a:lstStyle/>
          <a:p>
            <a:pPr algn="ctr"/>
            <a:r>
              <a:rPr lang="en-US" dirty="0"/>
              <a:t>Early</a:t>
            </a:r>
            <a:br>
              <a:rPr lang="en-US" dirty="0"/>
            </a:br>
            <a:r>
              <a:rPr lang="en-US" dirty="0"/>
              <a:t>Science</a:t>
            </a:r>
          </a:p>
        </p:txBody>
      </p:sp>
    </p:spTree>
    <p:extLst>
      <p:ext uri="{BB962C8B-B14F-4D97-AF65-F5344CB8AC3E}">
        <p14:creationId xmlns:p14="http://schemas.microsoft.com/office/powerpoint/2010/main" val="843414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C8B58-C9BA-530F-C55C-4F21E8CC51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0230B0-4026-FD45-1931-0E33168EC041}"/>
              </a:ext>
            </a:extLst>
          </p:cNvPr>
          <p:cNvSpPr>
            <a:spLocks noGrp="1"/>
          </p:cNvSpPr>
          <p:nvPr>
            <p:ph type="title"/>
          </p:nvPr>
        </p:nvSpPr>
        <p:spPr>
          <a:xfrm>
            <a:off x="462578" y="136525"/>
            <a:ext cx="11499925" cy="606175"/>
          </a:xfrm>
        </p:spPr>
        <p:txBody>
          <a:bodyPr/>
          <a:lstStyle/>
          <a:p>
            <a:r>
              <a:rPr lang="en-US" b="0" dirty="0">
                <a:solidFill>
                  <a:srgbClr val="0070C0"/>
                </a:solidFill>
              </a:rPr>
              <a:t>High Level Schedule</a:t>
            </a:r>
          </a:p>
        </p:txBody>
      </p:sp>
      <p:pic>
        <p:nvPicPr>
          <p:cNvPr id="5" name="Picture 4">
            <a:extLst>
              <a:ext uri="{FF2B5EF4-FFF2-40B4-BE49-F238E27FC236}">
                <a16:creationId xmlns:a16="http://schemas.microsoft.com/office/drawing/2014/main" id="{71023977-7EBA-A955-ED67-AC4140E28F53}"/>
              </a:ext>
            </a:extLst>
          </p:cNvPr>
          <p:cNvPicPr>
            <a:picLocks noChangeAspect="1"/>
          </p:cNvPicPr>
          <p:nvPr/>
        </p:nvPicPr>
        <p:blipFill>
          <a:blip r:embed="rId2"/>
          <a:stretch>
            <a:fillRect/>
          </a:stretch>
        </p:blipFill>
        <p:spPr>
          <a:xfrm>
            <a:off x="444842" y="970838"/>
            <a:ext cx="11517661" cy="4345872"/>
          </a:xfrm>
          <a:prstGeom prst="rect">
            <a:avLst/>
          </a:prstGeom>
        </p:spPr>
      </p:pic>
      <p:sp>
        <p:nvSpPr>
          <p:cNvPr id="6" name="TextBox 5">
            <a:extLst>
              <a:ext uri="{FF2B5EF4-FFF2-40B4-BE49-F238E27FC236}">
                <a16:creationId xmlns:a16="http://schemas.microsoft.com/office/drawing/2014/main" id="{D36D296B-9F0A-AAA9-4EF7-7C20F3B5AD48}"/>
              </a:ext>
            </a:extLst>
          </p:cNvPr>
          <p:cNvSpPr txBox="1"/>
          <p:nvPr/>
        </p:nvSpPr>
        <p:spPr>
          <a:xfrm>
            <a:off x="2969090" y="5517830"/>
            <a:ext cx="6778918" cy="369332"/>
          </a:xfrm>
          <a:prstGeom prst="rect">
            <a:avLst/>
          </a:prstGeom>
          <a:solidFill>
            <a:schemeClr val="tx2"/>
          </a:solidFill>
        </p:spPr>
        <p:txBody>
          <a:bodyPr wrap="square" lIns="91440" tIns="45720" rIns="91440" bIns="45720" anchor="t">
            <a:spAutoFit/>
          </a:bodyPr>
          <a:lstStyle/>
          <a:p>
            <a:pPr algn="ctr"/>
            <a:r>
              <a:rPr lang="en-US" dirty="0">
                <a:solidFill>
                  <a:schemeClr val="bg1"/>
                </a:solidFill>
                <a:latin typeface="Arial" panose="020B0604020202020204" pitchFamily="34" charset="0"/>
                <a:cs typeface="Arial" panose="020B0604020202020204" pitchFamily="34" charset="0"/>
              </a:rPr>
              <a:t>Effect of the $300M/y peak funding profile on the schedule </a:t>
            </a:r>
            <a:endParaRPr lang="en-US" b="1" dirty="0">
              <a:solidFill>
                <a:schemeClr val="bg1"/>
              </a:solidFill>
            </a:endParaRPr>
          </a:p>
        </p:txBody>
      </p:sp>
      <p:sp>
        <p:nvSpPr>
          <p:cNvPr id="2" name="Date Placeholder 3">
            <a:extLst>
              <a:ext uri="{FF2B5EF4-FFF2-40B4-BE49-F238E27FC236}">
                <a16:creationId xmlns:a16="http://schemas.microsoft.com/office/drawing/2014/main" id="{D641C06C-F908-1BEE-9522-992E107BB5E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latin typeface="Calibri" panose="020F0502020204030204"/>
              </a:rPr>
              <a:t>10/6/2025</a:t>
            </a:r>
            <a:endParaRPr lang="en-US" dirty="0">
              <a:solidFill>
                <a:prstClr val="black">
                  <a:tint val="75000"/>
                </a:prstClr>
              </a:solidFill>
              <a:latin typeface="Calibri" panose="020F0502020204030204"/>
            </a:endParaRPr>
          </a:p>
        </p:txBody>
      </p:sp>
      <p:sp>
        <p:nvSpPr>
          <p:cNvPr id="4" name="Footer Placeholder 4">
            <a:extLst>
              <a:ext uri="{FF2B5EF4-FFF2-40B4-BE49-F238E27FC236}">
                <a16:creationId xmlns:a16="http://schemas.microsoft.com/office/drawing/2014/main" id="{7E150A16-555D-3D85-2582-675C5315DA34}"/>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latin typeface="Calibri" panose="020F0502020204030204"/>
              </a:rPr>
              <a:t>ePIC Software and Computing Review</a:t>
            </a:r>
          </a:p>
        </p:txBody>
      </p:sp>
      <p:sp>
        <p:nvSpPr>
          <p:cNvPr id="7" name="Slide Number Placeholder 5">
            <a:extLst>
              <a:ext uri="{FF2B5EF4-FFF2-40B4-BE49-F238E27FC236}">
                <a16:creationId xmlns:a16="http://schemas.microsoft.com/office/drawing/2014/main" id="{3794A831-2B2E-25A1-BC15-80C576EAB94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A14187-AF44-4271-AA62-1C5C376B8E74}" type="slidenum">
              <a:rPr lang="en-US" smtClean="0">
                <a:solidFill>
                  <a:prstClr val="black">
                    <a:tint val="75000"/>
                  </a:prstClr>
                </a:solidFill>
                <a:latin typeface="Calibri" panose="020F0502020204030204"/>
              </a:rPr>
              <a:pPr/>
              <a:t>5</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72372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03731-0B7A-63B3-5AB9-AEEE1B4D734A}"/>
              </a:ext>
            </a:extLst>
          </p:cNvPr>
          <p:cNvSpPr>
            <a:spLocks noGrp="1"/>
          </p:cNvSpPr>
          <p:nvPr>
            <p:ph type="title"/>
          </p:nvPr>
        </p:nvSpPr>
        <p:spPr>
          <a:xfrm>
            <a:off x="838200" y="365126"/>
            <a:ext cx="10515600" cy="832386"/>
          </a:xfrm>
        </p:spPr>
        <p:txBody>
          <a:bodyPr/>
          <a:lstStyle/>
          <a:p>
            <a:r>
              <a:rPr lang="en-US" b="1">
                <a:solidFill>
                  <a:schemeClr val="accent1"/>
                </a:solidFill>
              </a:rPr>
              <a:t>August 5-7 </a:t>
            </a:r>
            <a:r>
              <a:rPr lang="en-US" b="1" dirty="0">
                <a:solidFill>
                  <a:schemeClr val="accent1"/>
                </a:solidFill>
              </a:rPr>
              <a:t>OPA EIC Focused Status Review </a:t>
            </a:r>
          </a:p>
        </p:txBody>
      </p:sp>
      <p:sp>
        <p:nvSpPr>
          <p:cNvPr id="3" name="Date Placeholder 2">
            <a:extLst>
              <a:ext uri="{FF2B5EF4-FFF2-40B4-BE49-F238E27FC236}">
                <a16:creationId xmlns:a16="http://schemas.microsoft.com/office/drawing/2014/main" id="{DCBBCDFB-AA89-FF22-5CD5-C4C6D2DF6A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8/21/2025</a:t>
            </a:r>
          </a:p>
        </p:txBody>
      </p:sp>
      <p:sp>
        <p:nvSpPr>
          <p:cNvPr id="4" name="Footer Placeholder 3">
            <a:extLst>
              <a:ext uri="{FF2B5EF4-FFF2-40B4-BE49-F238E27FC236}">
                <a16:creationId xmlns:a16="http://schemas.microsoft.com/office/drawing/2014/main" id="{14EE6A93-B2DC-32F3-3EBA-A3A10E0478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EB Meeting </a:t>
            </a:r>
          </a:p>
        </p:txBody>
      </p:sp>
      <p:sp>
        <p:nvSpPr>
          <p:cNvPr id="5" name="Slide Number Placeholder 4">
            <a:extLst>
              <a:ext uri="{FF2B5EF4-FFF2-40B4-BE49-F238E27FC236}">
                <a16:creationId xmlns:a16="http://schemas.microsoft.com/office/drawing/2014/main" id="{E4B163D8-0769-6598-52F3-A2BFD9B671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7B35E9C-863B-D72D-7F64-128E80D23720}"/>
              </a:ext>
            </a:extLst>
          </p:cNvPr>
          <p:cNvSpPr txBox="1"/>
          <p:nvPr/>
        </p:nvSpPr>
        <p:spPr>
          <a:xfrm>
            <a:off x="942391" y="1844313"/>
            <a:ext cx="10282335"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purpose of this review is to assess (1) efforts to document the scope necessary to deliver an Electron-Collider facility (EIC) capable of achieving the mission need and (2) the details for the EIC subproject strategy.</a:t>
            </a:r>
          </a:p>
        </p:txBody>
      </p:sp>
      <p:sp>
        <p:nvSpPr>
          <p:cNvPr id="7" name="TextBox 6">
            <a:extLst>
              <a:ext uri="{FF2B5EF4-FFF2-40B4-BE49-F238E27FC236}">
                <a16:creationId xmlns:a16="http://schemas.microsoft.com/office/drawing/2014/main" id="{6E9BE6EE-FB7C-5B80-E79F-158A600D62CD}"/>
              </a:ext>
            </a:extLst>
          </p:cNvPr>
          <p:cNvSpPr txBox="1"/>
          <p:nvPr/>
        </p:nvSpPr>
        <p:spPr>
          <a:xfrm>
            <a:off x="317241" y="1321356"/>
            <a:ext cx="42081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the committee charge: </a:t>
            </a:r>
          </a:p>
        </p:txBody>
      </p:sp>
      <p:sp>
        <p:nvSpPr>
          <p:cNvPr id="8" name="TextBox 7">
            <a:extLst>
              <a:ext uri="{FF2B5EF4-FFF2-40B4-BE49-F238E27FC236}">
                <a16:creationId xmlns:a16="http://schemas.microsoft.com/office/drawing/2014/main" id="{1F2DD7B5-A1A1-EF79-366F-EC1559ACDEDA}"/>
              </a:ext>
            </a:extLst>
          </p:cNvPr>
          <p:cNvSpPr txBox="1"/>
          <p:nvPr/>
        </p:nvSpPr>
        <p:spPr>
          <a:xfrm>
            <a:off x="942391" y="2838430"/>
            <a:ext cx="10282335" cy="341632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Are the key performance parameters and scope for each subproject well documented, traceable, reasonable, and justifiable? Does the roll-up of subproject scope unambiguously and progressively elaborate a complete and responsive Electron-Ion Collider facility in an asset-oriented hierarchy? Are subproject interfaces understood and clearly delineated at this stage of design? Would attainment of the key performance parameters of all subprojects indicate delivery of the mission need?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Are opportunity and threat risks, both technical and safety, identified? Are plans for leveraging or mitigating the risks adequate for this phase of the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 Will following the strategy for defining subprojects result in an execution of the EIC project that would maintain project momentum while mitigating schedule risks potential funding constraints could impose?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85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8FD63-8B53-97CC-CCF2-4BC99E6C2D9A}"/>
              </a:ext>
            </a:extLst>
          </p:cNvPr>
          <p:cNvSpPr>
            <a:spLocks noGrp="1"/>
          </p:cNvSpPr>
          <p:nvPr>
            <p:ph type="title"/>
          </p:nvPr>
        </p:nvSpPr>
        <p:spPr>
          <a:xfrm>
            <a:off x="689343" y="224900"/>
            <a:ext cx="10515600" cy="932596"/>
          </a:xfrm>
        </p:spPr>
        <p:txBody>
          <a:bodyPr/>
          <a:lstStyle/>
          <a:p>
            <a:r>
              <a:rPr lang="en-US" b="1" dirty="0">
                <a:solidFill>
                  <a:schemeClr val="accent1"/>
                </a:solidFill>
              </a:rPr>
              <a:t>Takeway Messages Aug.5-7</a:t>
            </a:r>
            <a:r>
              <a:rPr lang="en-US" b="1" baseline="30000" dirty="0">
                <a:solidFill>
                  <a:schemeClr val="accent1"/>
                </a:solidFill>
              </a:rPr>
              <a:t>th</a:t>
            </a:r>
            <a:r>
              <a:rPr lang="en-US" b="1" dirty="0">
                <a:solidFill>
                  <a:schemeClr val="accent1"/>
                </a:solidFill>
              </a:rPr>
              <a:t> IPR Status Review</a:t>
            </a:r>
          </a:p>
        </p:txBody>
      </p:sp>
      <p:sp>
        <p:nvSpPr>
          <p:cNvPr id="3" name="Content Placeholder 2">
            <a:extLst>
              <a:ext uri="{FF2B5EF4-FFF2-40B4-BE49-F238E27FC236}">
                <a16:creationId xmlns:a16="http://schemas.microsoft.com/office/drawing/2014/main" id="{E24962A1-4474-BCDE-EA87-3E469D9698A8}"/>
              </a:ext>
            </a:extLst>
          </p:cNvPr>
          <p:cNvSpPr>
            <a:spLocks noGrp="1"/>
          </p:cNvSpPr>
          <p:nvPr>
            <p:ph idx="1"/>
          </p:nvPr>
        </p:nvSpPr>
        <p:spPr>
          <a:xfrm>
            <a:off x="838199" y="1157496"/>
            <a:ext cx="10515600" cy="4699855"/>
          </a:xfrm>
        </p:spPr>
        <p:txBody>
          <a:bodyPr>
            <a:normAutofit/>
          </a:bodyPr>
          <a:lstStyle/>
          <a:p>
            <a:r>
              <a:rPr lang="en-US" dirty="0"/>
              <a:t>This review was an important milestone – it is the first time the EIC project presented a complete plan based on subprojects and received comprehensive feedback from DOE.</a:t>
            </a:r>
          </a:p>
          <a:p>
            <a:r>
              <a:rPr lang="en-US" dirty="0"/>
              <a:t>The committee would like to have the EIC project re-evaluate the Key Performance Parameters (KPP’s) </a:t>
            </a:r>
          </a:p>
          <a:p>
            <a:pPr lvl="1"/>
            <a:r>
              <a:rPr lang="en-US" dirty="0"/>
              <a:t>The combination of all subproject KPP’s should be consistent with the EIC meeting mission need</a:t>
            </a:r>
          </a:p>
          <a:p>
            <a:pPr lvl="1"/>
            <a:r>
              <a:rPr lang="en-US" dirty="0"/>
              <a:t>Include beam commissioning to validate successful integration</a:t>
            </a:r>
          </a:p>
          <a:p>
            <a:pPr lvl="1"/>
            <a:r>
              <a:rPr lang="en-US" dirty="0"/>
              <a:t>Report to DOE Before Dec. 31, 2025 </a:t>
            </a:r>
          </a:p>
          <a:p>
            <a:pPr lvl="1"/>
            <a:r>
              <a:rPr lang="en-US" dirty="0"/>
              <a:t>Next DOE review 2QFY26</a:t>
            </a:r>
          </a:p>
        </p:txBody>
      </p:sp>
      <p:sp>
        <p:nvSpPr>
          <p:cNvPr id="4" name="Date Placeholder 3">
            <a:extLst>
              <a:ext uri="{FF2B5EF4-FFF2-40B4-BE49-F238E27FC236}">
                <a16:creationId xmlns:a16="http://schemas.microsoft.com/office/drawing/2014/main" id="{694DCF94-0184-4057-4D95-789B26F2050F}"/>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6F84460E-FA90-8E09-D9BD-E2605F330830}"/>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3E8F9238-1613-959C-568C-F523399C20D1}"/>
              </a:ext>
            </a:extLst>
          </p:cNvPr>
          <p:cNvSpPr>
            <a:spLocks noGrp="1"/>
          </p:cNvSpPr>
          <p:nvPr>
            <p:ph type="sldNum" sz="quarter" idx="12"/>
          </p:nvPr>
        </p:nvSpPr>
        <p:spPr/>
        <p:txBody>
          <a:bodyPr/>
          <a:lstStyle/>
          <a:p>
            <a:fld id="{588949A8-7CCD-4D90-AA9A-1451BFC6FB3A}" type="slidenum">
              <a:rPr lang="en-US" smtClean="0"/>
              <a:t>7</a:t>
            </a:fld>
            <a:endParaRPr lang="en-US"/>
          </a:p>
        </p:txBody>
      </p:sp>
      <p:sp>
        <p:nvSpPr>
          <p:cNvPr id="7" name="TextBox 6">
            <a:extLst>
              <a:ext uri="{FF2B5EF4-FFF2-40B4-BE49-F238E27FC236}">
                <a16:creationId xmlns:a16="http://schemas.microsoft.com/office/drawing/2014/main" id="{CA770E66-F613-9B7C-3A66-988A6A0A30FD}"/>
              </a:ext>
            </a:extLst>
          </p:cNvPr>
          <p:cNvSpPr txBox="1"/>
          <p:nvPr/>
        </p:nvSpPr>
        <p:spPr>
          <a:xfrm>
            <a:off x="1076424" y="5460519"/>
            <a:ext cx="10039149" cy="646331"/>
          </a:xfrm>
          <a:prstGeom prst="rect">
            <a:avLst/>
          </a:prstGeom>
          <a:noFill/>
          <a:ln>
            <a:solidFill>
              <a:schemeClr val="tx1"/>
            </a:solidFill>
          </a:ln>
        </p:spPr>
        <p:txBody>
          <a:bodyPr wrap="square" rtlCol="0">
            <a:spAutoFit/>
          </a:bodyPr>
          <a:lstStyle/>
          <a:p>
            <a:r>
              <a:rPr lang="en-US" b="1" dirty="0"/>
              <a:t>Key Performance Parameter</a:t>
            </a:r>
            <a:r>
              <a:rPr lang="en-US" dirty="0"/>
              <a:t>: a critical, measurable attribute of a system or contract that defines its essential performance characteristics. </a:t>
            </a:r>
          </a:p>
        </p:txBody>
      </p:sp>
    </p:spTree>
    <p:extLst>
      <p:ext uri="{BB962C8B-B14F-4D97-AF65-F5344CB8AC3E}">
        <p14:creationId xmlns:p14="http://schemas.microsoft.com/office/powerpoint/2010/main" val="2513124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4ED0D-8814-0013-A045-C568C27484F6}"/>
              </a:ext>
            </a:extLst>
          </p:cNvPr>
          <p:cNvSpPr>
            <a:spLocks noGrp="1"/>
          </p:cNvSpPr>
          <p:nvPr>
            <p:ph type="title"/>
          </p:nvPr>
        </p:nvSpPr>
        <p:spPr>
          <a:xfrm>
            <a:off x="838200" y="365125"/>
            <a:ext cx="10515600" cy="885177"/>
          </a:xfrm>
        </p:spPr>
        <p:txBody>
          <a:bodyPr/>
          <a:lstStyle/>
          <a:p>
            <a:r>
              <a:rPr lang="en-US" b="1" dirty="0">
                <a:solidFill>
                  <a:schemeClr val="accent1"/>
                </a:solidFill>
              </a:rPr>
              <a:t>DOE and EIC Planning Dates ‘25-’26</a:t>
            </a:r>
          </a:p>
        </p:txBody>
      </p:sp>
      <p:sp>
        <p:nvSpPr>
          <p:cNvPr id="4" name="Date Placeholder 3">
            <a:extLst>
              <a:ext uri="{FF2B5EF4-FFF2-40B4-BE49-F238E27FC236}">
                <a16:creationId xmlns:a16="http://schemas.microsoft.com/office/drawing/2014/main" id="{25DBC6E2-8302-556E-493B-2459B44510AD}"/>
              </a:ext>
            </a:extLst>
          </p:cNvPr>
          <p:cNvSpPr>
            <a:spLocks noGrp="1"/>
          </p:cNvSpPr>
          <p:nvPr>
            <p:ph type="dt" sz="half" idx="10"/>
          </p:nvPr>
        </p:nvSpPr>
        <p:spPr/>
        <p:txBody>
          <a:bodyPr/>
          <a:lstStyle/>
          <a:p>
            <a:r>
              <a:rPr lang="en-US"/>
              <a:t>10/6/2025</a:t>
            </a:r>
          </a:p>
        </p:txBody>
      </p:sp>
      <p:sp>
        <p:nvSpPr>
          <p:cNvPr id="5" name="Footer Placeholder 4">
            <a:extLst>
              <a:ext uri="{FF2B5EF4-FFF2-40B4-BE49-F238E27FC236}">
                <a16:creationId xmlns:a16="http://schemas.microsoft.com/office/drawing/2014/main" id="{373E7C89-7609-C394-81A7-272664E52837}"/>
              </a:ext>
            </a:extLst>
          </p:cNvPr>
          <p:cNvSpPr>
            <a:spLocks noGrp="1"/>
          </p:cNvSpPr>
          <p:nvPr>
            <p:ph type="ftr" sz="quarter" idx="11"/>
          </p:nvPr>
        </p:nvSpPr>
        <p:spPr/>
        <p:txBody>
          <a:bodyPr/>
          <a:lstStyle/>
          <a:p>
            <a:r>
              <a:rPr lang="en-US"/>
              <a:t>ePIC Software and Computing Review</a:t>
            </a:r>
          </a:p>
        </p:txBody>
      </p:sp>
      <p:sp>
        <p:nvSpPr>
          <p:cNvPr id="6" name="Slide Number Placeholder 5">
            <a:extLst>
              <a:ext uri="{FF2B5EF4-FFF2-40B4-BE49-F238E27FC236}">
                <a16:creationId xmlns:a16="http://schemas.microsoft.com/office/drawing/2014/main" id="{BD9E251C-4239-5673-1C1E-D0FE918217A5}"/>
              </a:ext>
            </a:extLst>
          </p:cNvPr>
          <p:cNvSpPr>
            <a:spLocks noGrp="1"/>
          </p:cNvSpPr>
          <p:nvPr>
            <p:ph type="sldNum" sz="quarter" idx="12"/>
          </p:nvPr>
        </p:nvSpPr>
        <p:spPr/>
        <p:txBody>
          <a:bodyPr/>
          <a:lstStyle/>
          <a:p>
            <a:fld id="{00A14187-AF44-4271-AA62-1C5C376B8E74}" type="slidenum">
              <a:rPr lang="en-US" smtClean="0"/>
              <a:t>8</a:t>
            </a:fld>
            <a:endParaRPr lang="en-US"/>
          </a:p>
        </p:txBody>
      </p:sp>
      <p:graphicFrame>
        <p:nvGraphicFramePr>
          <p:cNvPr id="8" name="Table 7">
            <a:extLst>
              <a:ext uri="{FF2B5EF4-FFF2-40B4-BE49-F238E27FC236}">
                <a16:creationId xmlns:a16="http://schemas.microsoft.com/office/drawing/2014/main" id="{69A29177-8E78-2E4A-A8C2-DE340A585531}"/>
              </a:ext>
            </a:extLst>
          </p:cNvPr>
          <p:cNvGraphicFramePr>
            <a:graphicFrameLocks noGrp="1"/>
          </p:cNvGraphicFramePr>
          <p:nvPr>
            <p:extLst>
              <p:ext uri="{D42A27DB-BD31-4B8C-83A1-F6EECF244321}">
                <p14:modId xmlns:p14="http://schemas.microsoft.com/office/powerpoint/2010/main" val="765573929"/>
              </p:ext>
            </p:extLst>
          </p:nvPr>
        </p:nvGraphicFramePr>
        <p:xfrm>
          <a:off x="430307" y="1380039"/>
          <a:ext cx="11503153" cy="4688972"/>
        </p:xfrm>
        <a:graphic>
          <a:graphicData uri="http://schemas.openxmlformats.org/drawingml/2006/table">
            <a:tbl>
              <a:tblPr firstRow="1" bandRow="1"/>
              <a:tblGrid>
                <a:gridCol w="4276690">
                  <a:extLst>
                    <a:ext uri="{9D8B030D-6E8A-4147-A177-3AD203B41FA5}">
                      <a16:colId xmlns:a16="http://schemas.microsoft.com/office/drawing/2014/main" val="3898981589"/>
                    </a:ext>
                  </a:extLst>
                </a:gridCol>
                <a:gridCol w="1650381">
                  <a:extLst>
                    <a:ext uri="{9D8B030D-6E8A-4147-A177-3AD203B41FA5}">
                      <a16:colId xmlns:a16="http://schemas.microsoft.com/office/drawing/2014/main" val="1559924210"/>
                    </a:ext>
                  </a:extLst>
                </a:gridCol>
                <a:gridCol w="4025588">
                  <a:extLst>
                    <a:ext uri="{9D8B030D-6E8A-4147-A177-3AD203B41FA5}">
                      <a16:colId xmlns:a16="http://schemas.microsoft.com/office/drawing/2014/main" val="974879860"/>
                    </a:ext>
                  </a:extLst>
                </a:gridCol>
                <a:gridCol w="1550494">
                  <a:extLst>
                    <a:ext uri="{9D8B030D-6E8A-4147-A177-3AD203B41FA5}">
                      <a16:colId xmlns:a16="http://schemas.microsoft.com/office/drawing/2014/main" val="2821486861"/>
                    </a:ext>
                  </a:extLst>
                </a:gridCol>
              </a:tblGrid>
              <a:tr h="319052">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Arial"/>
                          <a:cs typeface="Arial"/>
                        </a:rPr>
                        <a:t>Milestone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400" dirty="0">
                        <a:solidFill>
                          <a:schemeClr val="bg1"/>
                        </a:solidFill>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400">
                          <a:solidFill>
                            <a:schemeClr val="bg1"/>
                          </a:solidFill>
                          <a:latin typeface="Arial"/>
                          <a:cs typeface="Arial"/>
                        </a:rPr>
                        <a:t>Milestone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400">
                        <a:solidFill>
                          <a:schemeClr val="bg1"/>
                        </a:solidFill>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extLst>
                  <a:ext uri="{0D108BD9-81ED-4DB2-BD59-A6C34878D82A}">
                    <a16:rowId xmlns:a16="http://schemas.microsoft.com/office/drawing/2014/main" val="246615833"/>
                  </a:ext>
                </a:extLst>
              </a:tr>
              <a:tr h="31905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kern="1200" dirty="0">
                          <a:solidFill>
                            <a:schemeClr val="dk1"/>
                          </a:solidFill>
                          <a:latin typeface="Arial" panose="020B0604020202020204"/>
                          <a:ea typeface="+mn-ea"/>
                          <a:cs typeface="Arial"/>
                        </a:rPr>
                        <a:t>DOE Independent Project Review (IPR)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CDB">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b="1" i="0">
                          <a:latin typeface="Arial"/>
                          <a:cs typeface="Arial"/>
                        </a:rPr>
                        <a:t>Jan. 7-9, 2025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CDB">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kern="1200" spc="25" dirty="0">
                          <a:solidFill>
                            <a:schemeClr val="tx1"/>
                          </a:solidFill>
                          <a:latin typeface="+mn-lt"/>
                          <a:ea typeface="+mn-ea"/>
                          <a:cs typeface="Arial"/>
                        </a:rPr>
                        <a:t>DOE RHIC R&amp;R/Injector Operations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CDB">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1" i="0" u="none" strike="noStrike">
                          <a:solidFill>
                            <a:schemeClr val="tx1"/>
                          </a:solidFill>
                          <a:effectLst/>
                          <a:latin typeface="+mn-lt"/>
                        </a:rPr>
                        <a:t>Sept. 8-10,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CDB">
                        <a:lumMod val="20000"/>
                        <a:lumOff val="80000"/>
                      </a:srgbClr>
                    </a:solidFill>
                  </a:tcPr>
                </a:tc>
                <a:extLst>
                  <a:ext uri="{0D108BD9-81ED-4DB2-BD59-A6C34878D82A}">
                    <a16:rowId xmlns:a16="http://schemas.microsoft.com/office/drawing/2014/main" val="4025676722"/>
                  </a:ext>
                </a:extLst>
              </a:tr>
              <a:tr h="31905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Arial"/>
                          <a:ea typeface="+mn-ea"/>
                          <a:cs typeface="Arial"/>
                        </a:rPr>
                        <a:t>Start Developing Scope of Subprojects</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defTabSz="1147763" fontAlgn="b"/>
                      <a:r>
                        <a:rPr lang="en-US" sz="1400" b="0" i="0" u="none" strike="noStrike">
                          <a:solidFill>
                            <a:srgbClr val="000000"/>
                          </a:solidFill>
                          <a:effectLst/>
                          <a:latin typeface="+mn-lt"/>
                        </a:rPr>
                        <a:t>January 10,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mn-lt"/>
                          <a:ea typeface="+mn-ea"/>
                          <a:cs typeface="Arial"/>
                        </a:rPr>
                        <a:t>Machine Advisory Committee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Sept. 16-18,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35636161"/>
                  </a:ext>
                </a:extLst>
              </a:tr>
              <a:tr h="31905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Arial"/>
                          <a:ea typeface="+mn-ea"/>
                          <a:cs typeface="Arial"/>
                        </a:rPr>
                        <a:t>IR SC Magnet Steering Group Meetings - Monthly</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defTabSz="1147763" fontAlgn="b"/>
                      <a:r>
                        <a:rPr lang="en-US" sz="1400" b="0" i="0" u="none" strike="noStrike">
                          <a:solidFill>
                            <a:srgbClr val="000000"/>
                          </a:solidFill>
                          <a:effectLst/>
                          <a:latin typeface="+mn-lt"/>
                        </a:rPr>
                        <a:t>   January 17,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mn-lt"/>
                          <a:ea typeface="+mn-ea"/>
                          <a:cs typeface="Arial"/>
                        </a:rPr>
                        <a:t>Infrastructure Construction Advisory Committee</a:t>
                      </a:r>
                    </a:p>
                  </a:txBody>
                  <a:tcPr marL="6350" marR="63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b"/>
                      <a:r>
                        <a:rPr lang="en-US" sz="1400" b="0" i="0" u="none" strike="noStrike">
                          <a:solidFill>
                            <a:srgbClr val="000000"/>
                          </a:solidFill>
                          <a:effectLst/>
                          <a:latin typeface="+mn-lt"/>
                        </a:rPr>
                        <a:t>October 2025</a:t>
                      </a:r>
                      <a:endParaRPr lang="en-US" sz="1400" b="0" i="0" u="none" strike="noStrike">
                        <a:solidFill>
                          <a:schemeClr val="tx1"/>
                        </a:solidFill>
                        <a:effectLst/>
                        <a:latin typeface="+mn-lt"/>
                      </a:endParaRPr>
                    </a:p>
                  </a:txBody>
                  <a:tcPr marL="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07376565"/>
                  </a:ext>
                </a:extLst>
              </a:tr>
              <a:tr h="3365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60325" indent="0" algn="l" fontAlgn="b"/>
                      <a:r>
                        <a:rPr lang="en-US" sz="1400" b="0" i="0" u="none" strike="noStrike" dirty="0">
                          <a:solidFill>
                            <a:srgbClr val="000000"/>
                          </a:solidFill>
                          <a:effectLst/>
                          <a:latin typeface="+mn-lt"/>
                        </a:rPr>
                        <a:t>Project Advisory Committee Meeting </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defTabSz="914400" fontAlgn="b"/>
                      <a:r>
                        <a:rPr lang="en-US" sz="1400" b="0" i="0" u="none" strike="noStrike">
                          <a:solidFill>
                            <a:srgbClr val="000000"/>
                          </a:solidFill>
                          <a:effectLst/>
                          <a:latin typeface="+mn-lt"/>
                        </a:rPr>
                        <a:t>  February 11,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mn-lt"/>
                          <a:ea typeface="+mn-ea"/>
                          <a:cs typeface="Arial"/>
                        </a:rPr>
                        <a:t>Resource Review Board Meeting (BNL)</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b"/>
                      <a:r>
                        <a:rPr lang="en-US" sz="1400" b="0" i="0" u="none" strike="noStrike" kern="1200">
                          <a:solidFill>
                            <a:srgbClr val="000000"/>
                          </a:solidFill>
                          <a:effectLst/>
                          <a:latin typeface="+mn-lt"/>
                          <a:ea typeface="+mn-ea"/>
                          <a:cs typeface="+mn-cs"/>
                        </a:rPr>
                        <a:t>Nov. 4-5, 2025</a:t>
                      </a:r>
                      <a:r>
                        <a:rPr lang="en-US" sz="1400" b="0" i="0" u="none" strike="noStrike">
                          <a:solidFill>
                            <a:srgbClr val="000000"/>
                          </a:solidFill>
                          <a:effectLst/>
                          <a:latin typeface="+mn-lt"/>
                        </a:rPr>
                        <a:t>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69790264"/>
                  </a:ext>
                </a:extLst>
              </a:tr>
              <a:tr h="30987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400" b="0" i="0" u="none" strike="noStrike">
                          <a:solidFill>
                            <a:srgbClr val="000000"/>
                          </a:solidFill>
                          <a:effectLst/>
                          <a:latin typeface="+mn-lt"/>
                        </a:rPr>
                        <a:t> EIC Advisory Board Meeting</a:t>
                      </a:r>
                      <a:endParaRPr lang="en-US"/>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a:r>
                        <a:rPr lang="en-US" sz="1400" b="0" i="0" u="none" strike="noStrike">
                          <a:solidFill>
                            <a:srgbClr val="000000"/>
                          </a:solidFill>
                          <a:effectLst/>
                          <a:latin typeface="+mn-lt"/>
                        </a:rPr>
                        <a:t>February 25, 2025</a:t>
                      </a:r>
                      <a:endParaRPr lang="en-US"/>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5">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a:solidFill>
                            <a:schemeClr val="tx1"/>
                          </a:solidFill>
                          <a:latin typeface="+mn-lt"/>
                          <a:cs typeface="Arial"/>
                        </a:rPr>
                        <a:t>Assessments of Baseline Readiness for SPs</a:t>
                      </a:r>
                    </a:p>
                    <a:p>
                      <a:pPr marL="3968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solidFill>
                            <a:schemeClr val="tx1"/>
                          </a:solidFill>
                          <a:latin typeface="+mn-lt"/>
                          <a:cs typeface="Arial"/>
                        </a:rPr>
                        <a:t>Detector</a:t>
                      </a:r>
                    </a:p>
                    <a:p>
                      <a:pPr marL="3968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solidFill>
                            <a:schemeClr val="tx1"/>
                          </a:solidFill>
                          <a:latin typeface="+mn-lt"/>
                          <a:cs typeface="Arial"/>
                        </a:rPr>
                        <a:t>Interaction Region</a:t>
                      </a:r>
                    </a:p>
                    <a:p>
                      <a:pPr marL="3968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solidFill>
                            <a:schemeClr val="tx1"/>
                          </a:solidFill>
                          <a:latin typeface="+mn-lt"/>
                          <a:cs typeface="Arial"/>
                        </a:rPr>
                        <a:t>Accelerator Storage Rings</a:t>
                      </a:r>
                    </a:p>
                    <a:p>
                      <a:pPr marL="3968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solidFill>
                            <a:schemeClr val="tx1"/>
                          </a:solidFill>
                          <a:latin typeface="+mn-lt"/>
                          <a:cs typeface="Arial"/>
                        </a:rPr>
                        <a:t>Global and Energy and Luminosity Ramp-Up</a:t>
                      </a:r>
                    </a:p>
                    <a:p>
                      <a:pPr marL="3968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solidFill>
                            <a:schemeClr val="tx1"/>
                          </a:solidFill>
                          <a:latin typeface="+mn-lt"/>
                          <a:cs typeface="Arial"/>
                        </a:rPr>
                        <a:t>Electron Injector (follow-up to Apr ‘25 Review)</a:t>
                      </a:r>
                    </a:p>
                  </a:txBody>
                  <a:tcPr marL="6350" marR="63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68A1F">
                        <a:lumMod val="20000"/>
                        <a:lumOff val="80000"/>
                      </a:srgbClr>
                    </a:solidFill>
                  </a:tcPr>
                </a:tc>
                <a:tc rowSpan="5">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b"/>
                      <a:endParaRPr lang="en-US" sz="1400" b="0" i="0" u="none" strike="noStrike" dirty="0">
                        <a:solidFill>
                          <a:srgbClr val="000000"/>
                        </a:solidFill>
                        <a:effectLst/>
                        <a:latin typeface="+mn-lt"/>
                      </a:endParaRPr>
                    </a:p>
                    <a:p>
                      <a:pPr algn="r" fontAlgn="b"/>
                      <a:r>
                        <a:rPr lang="en-US" sz="1400" b="0" i="0" u="none" strike="noStrike" dirty="0">
                          <a:solidFill>
                            <a:srgbClr val="000000"/>
                          </a:solidFill>
                          <a:effectLst/>
                          <a:latin typeface="+mn-lt"/>
                        </a:rPr>
                        <a:t>Nov. 12-14, 2025</a:t>
                      </a:r>
                    </a:p>
                    <a:p>
                      <a:pPr algn="r" fontAlgn="b"/>
                      <a:r>
                        <a:rPr lang="en-US" sz="1400" b="0" i="0" u="none" strike="noStrike" dirty="0">
                          <a:solidFill>
                            <a:srgbClr val="000000"/>
                          </a:solidFill>
                          <a:effectLst/>
                          <a:latin typeface="+mn-lt"/>
                        </a:rPr>
                        <a:t>Nov. 18-20, 2025</a:t>
                      </a:r>
                    </a:p>
                    <a:p>
                      <a:pPr algn="r" fontAlgn="b"/>
                      <a:r>
                        <a:rPr lang="en-US" sz="1400" b="0" i="0" u="none" strike="noStrike" dirty="0">
                          <a:solidFill>
                            <a:srgbClr val="000000"/>
                          </a:solidFill>
                          <a:effectLst/>
                          <a:latin typeface="+mn-lt"/>
                        </a:rPr>
                        <a:t>Jan. 14-16, 2025</a:t>
                      </a:r>
                    </a:p>
                    <a:p>
                      <a:pPr algn="r" fontAlgn="b"/>
                      <a:r>
                        <a:rPr lang="en-US" sz="1400" b="0" i="0" u="none" strike="noStrike" dirty="0">
                          <a:solidFill>
                            <a:srgbClr val="000000"/>
                          </a:solidFill>
                          <a:effectLst/>
                          <a:latin typeface="+mn-lt"/>
                        </a:rPr>
                        <a:t>February 2026</a:t>
                      </a:r>
                    </a:p>
                    <a:p>
                      <a:pPr algn="r" fontAlgn="b"/>
                      <a:r>
                        <a:rPr lang="en-US" sz="1400" b="0" i="0" u="none" strike="noStrike" dirty="0">
                          <a:solidFill>
                            <a:srgbClr val="000000"/>
                          </a:solidFill>
                          <a:effectLst/>
                          <a:latin typeface="+mn-lt"/>
                        </a:rPr>
                        <a:t>April 2026  </a:t>
                      </a:r>
                    </a:p>
                  </a:txBody>
                  <a:tcPr marL="63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68A1F">
                        <a:lumMod val="20000"/>
                        <a:lumOff val="80000"/>
                      </a:srgbClr>
                    </a:solidFill>
                  </a:tcPr>
                </a:tc>
                <a:extLst>
                  <a:ext uri="{0D108BD9-81ED-4DB2-BD59-A6C34878D82A}">
                    <a16:rowId xmlns:a16="http://schemas.microsoft.com/office/drawing/2014/main" val="813731458"/>
                  </a:ext>
                </a:extLst>
              </a:tr>
              <a:tr h="31461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60325"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Electron Injector Design and Cost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68A1F">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defTabSz="114300" fontAlgn="b"/>
                      <a:r>
                        <a:rPr lang="en-US" sz="1400" b="0" i="0" u="none" strike="noStrike">
                          <a:solidFill>
                            <a:srgbClr val="000000"/>
                          </a:solidFill>
                          <a:effectLst/>
                          <a:latin typeface="+mn-lt"/>
                        </a:rPr>
                        <a:t>April 8-10,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68A1F">
                        <a:lumMod val="20000"/>
                        <a:lumOff val="80000"/>
                      </a:srgbClr>
                    </a:solidFill>
                  </a:tcPr>
                </a:tc>
                <a:tc vMerge="1">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kern="1200" spc="25">
                        <a:solidFill>
                          <a:schemeClr val="dk1"/>
                        </a:solidFill>
                        <a:latin typeface="Arial"/>
                        <a:ea typeface="+mn-ea"/>
                        <a:cs typeface="Arial"/>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r" fontAlgn="b"/>
                      <a:endParaRPr lang="en-US" sz="1400" b="0" i="0" u="none" strike="noStrike">
                        <a:solidFill>
                          <a:srgbClr val="000000"/>
                        </a:solidFill>
                        <a:effectLst/>
                        <a:latin typeface="+mn-lt"/>
                      </a:endParaRPr>
                    </a:p>
                  </a:txBody>
                  <a:tcPr marL="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4403402"/>
                  </a:ext>
                </a:extLst>
              </a:tr>
              <a:tr h="11760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60325"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Infrastructure Construction Advisory Committee</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April 16-17,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kern="1200" spc="25">
                        <a:solidFill>
                          <a:schemeClr val="dk1"/>
                        </a:solidFill>
                        <a:latin typeface="Arial"/>
                        <a:ea typeface="+mn-ea"/>
                        <a:cs typeface="Arial"/>
                      </a:endParaRP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en-US" sz="1400" b="0" i="0" u="none" strike="noStrike">
                        <a:solidFill>
                          <a:srgbClr val="000000"/>
                        </a:solidFill>
                        <a:effectLst/>
                        <a:latin typeface="+mn-lt"/>
                      </a:endParaRP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7884929"/>
                  </a:ext>
                </a:extLst>
              </a:tr>
              <a:tr h="31905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60325" indent="0" algn="l" fontAlgn="b"/>
                      <a:r>
                        <a:rPr lang="en-US" sz="1400" b="0" i="0" u="none" strike="noStrike">
                          <a:solidFill>
                            <a:srgbClr val="000000"/>
                          </a:solidFill>
                          <a:effectLst/>
                          <a:latin typeface="+mn-lt"/>
                        </a:rPr>
                        <a:t>Project Advisory Committee </a:t>
                      </a:r>
                      <a:r>
                        <a:rPr lang="en-US" sz="1400" b="0" i="0" u="none" strike="noStrike">
                          <a:solidFill>
                            <a:srgbClr val="C00000"/>
                          </a:solidFill>
                          <a:effectLst/>
                          <a:latin typeface="+mn-lt"/>
                        </a:rPr>
                        <a:t>"Red Team" </a:t>
                      </a:r>
                      <a:r>
                        <a:rPr lang="en-US" sz="1400" b="0" i="0" u="none" strike="noStrike">
                          <a:solidFill>
                            <a:srgbClr val="000000"/>
                          </a:solidFill>
                          <a:effectLst/>
                          <a:latin typeface="+mn-lt"/>
                        </a:rPr>
                        <a:t>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b">
                        <a:tabLst/>
                      </a:pPr>
                      <a:r>
                        <a:rPr lang="en-US" sz="1400" b="0" i="0" u="none" strike="noStrike">
                          <a:solidFill>
                            <a:srgbClr val="000000"/>
                          </a:solidFill>
                          <a:effectLst/>
                          <a:latin typeface="+mn-lt"/>
                        </a:rPr>
                        <a:t> May 20-21,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kern="1200" spc="25">
                        <a:solidFill>
                          <a:schemeClr val="dk1"/>
                        </a:solidFill>
                        <a:latin typeface="+mn-lt"/>
                        <a:ea typeface="+mn-ea"/>
                        <a:cs typeface="Arial"/>
                      </a:endParaRP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r" fontAlgn="b"/>
                      <a:endParaRPr lang="en-US" sz="1400" b="0" i="0" u="none" strike="noStrike">
                        <a:solidFill>
                          <a:srgbClr val="000000"/>
                        </a:solidFill>
                        <a:effectLst/>
                        <a:latin typeface="+mn-lt"/>
                      </a:endParaRP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1685607"/>
                  </a:ext>
                </a:extLst>
              </a:tr>
              <a:tr h="30473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60325" indent="0" algn="l" fontAlgn="b"/>
                      <a:r>
                        <a:rPr lang="en-US" sz="1400" b="0" i="0" u="none" strike="noStrike">
                          <a:solidFill>
                            <a:srgbClr val="000000"/>
                          </a:solidFill>
                          <a:effectLst/>
                          <a:latin typeface="+mn-lt"/>
                        </a:rPr>
                        <a:t>Resource Review Board Meeting (Prague)</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b"/>
                      <a:r>
                        <a:rPr lang="en-US" sz="1400" b="0" i="0" u="none" strike="noStrike">
                          <a:solidFill>
                            <a:srgbClr val="000000"/>
                          </a:solidFill>
                          <a:effectLst/>
                          <a:latin typeface="+mn-lt"/>
                        </a:rPr>
                        <a:t>       June 5-6,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i="0" kern="1200" spc="25">
                        <a:solidFill>
                          <a:schemeClr val="dk1"/>
                        </a:solidFill>
                        <a:latin typeface="Arial"/>
                        <a:ea typeface="+mn-ea"/>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i="0" kern="1200" spc="25">
                        <a:solidFill>
                          <a:schemeClr val="dk1"/>
                        </a:solidFill>
                        <a:latin typeface="Arial"/>
                        <a:ea typeface="+mn-ea"/>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30938530"/>
                  </a:ext>
                </a:extLst>
              </a:tr>
              <a:tr h="3148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Arial"/>
                          <a:ea typeface="+mn-ea"/>
                          <a:cs typeface="Arial"/>
                        </a:rPr>
                        <a:t>Detector Advisory Committee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defTabSz="1147763" fontAlgn="b"/>
                      <a:r>
                        <a:rPr lang="en-US" sz="1400" b="0" i="0" u="none" strike="noStrike">
                          <a:solidFill>
                            <a:srgbClr val="000000"/>
                          </a:solidFill>
                          <a:effectLst/>
                          <a:latin typeface="+mn-lt"/>
                        </a:rPr>
                        <a:t>June 11-13,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mn-lt"/>
                          <a:ea typeface="+mn-ea"/>
                          <a:cs typeface="Arial"/>
                        </a:rPr>
                        <a:t>RHIC Operations Conclude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r" rtl="0" eaLnBrk="1" fontAlgn="auto" latinLnBrk="0" hangingPunct="1">
                        <a:lnSpc>
                          <a:spcPct val="100000"/>
                        </a:lnSpc>
                        <a:spcBef>
                          <a:spcPts val="0"/>
                        </a:spcBef>
                        <a:spcAft>
                          <a:spcPts val="0"/>
                        </a:spcAft>
                        <a:buClrTx/>
                        <a:buSzTx/>
                        <a:buFontTx/>
                        <a:buNone/>
                      </a:pPr>
                      <a:r>
                        <a:rPr lang="en-US" sz="1400" b="0" i="0" u="none" strike="noStrike">
                          <a:solidFill>
                            <a:srgbClr val="000000"/>
                          </a:solidFill>
                          <a:effectLst/>
                          <a:latin typeface="+mn-lt"/>
                        </a:rPr>
                        <a:t>~End 2025</a:t>
                      </a:r>
                      <a:endParaRPr lang="en-US" sz="1400" b="0" i="0">
                        <a:latin typeface="+mn-lt"/>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81424516"/>
                  </a:ext>
                </a:extLst>
              </a:tr>
              <a:tr h="31905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60325" indent="0" algn="l" fontAlgn="b"/>
                      <a:r>
                        <a:rPr lang="en-US" sz="1400" b="0" i="0" u="none" strike="noStrike">
                          <a:solidFill>
                            <a:srgbClr val="000000"/>
                          </a:solidFill>
                          <a:effectLst/>
                          <a:latin typeface="+mn-lt"/>
                        </a:rPr>
                        <a:t>EIC Advisory Board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fontAlgn="b"/>
                      <a:r>
                        <a:rPr lang="en-US" sz="1400" b="0" i="0" u="none" strike="noStrike">
                          <a:solidFill>
                            <a:srgbClr val="000000"/>
                          </a:solidFill>
                          <a:effectLst/>
                          <a:latin typeface="+mn-lt"/>
                        </a:rPr>
                        <a:t>June 17,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a:latin typeface="Arial"/>
                          <a:cs typeface="Arial"/>
                        </a:rPr>
                        <a:t>RHIC Removal and Repurposing (R&amp;R) Starts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i="0">
                          <a:latin typeface="Arial"/>
                          <a:cs typeface="Arial"/>
                        </a:rPr>
                        <a:t>~Early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66680182"/>
                  </a:ext>
                </a:extLst>
              </a:tr>
              <a:tr h="31905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60325"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DOE CD-3B ESAAB Approval</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Pending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spc="25" dirty="0">
                          <a:latin typeface="Arial"/>
                          <a:cs typeface="Arial"/>
                        </a:rPr>
                        <a:t>DOE IPR </a:t>
                      </a:r>
                      <a:r>
                        <a:rPr lang="en-US" sz="1400" b="1" i="0" spc="-30" dirty="0">
                          <a:latin typeface="Arial"/>
                          <a:cs typeface="Arial"/>
                        </a:rPr>
                        <a:t>Comprehensive Review</a:t>
                      </a:r>
                      <a:endParaRPr lang="en-US" sz="1400" b="1" i="0" dirty="0">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CDB">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dirty="0">
                          <a:latin typeface="Arial"/>
                          <a:cs typeface="Arial"/>
                        </a:rPr>
                        <a:t>Mar 9-13,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CDB">
                        <a:lumMod val="20000"/>
                        <a:lumOff val="80000"/>
                      </a:srgbClr>
                    </a:solidFill>
                  </a:tcPr>
                </a:tc>
                <a:extLst>
                  <a:ext uri="{0D108BD9-81ED-4DB2-BD59-A6C34878D82A}">
                    <a16:rowId xmlns:a16="http://schemas.microsoft.com/office/drawing/2014/main" val="481632960"/>
                  </a:ext>
                </a:extLst>
              </a:tr>
              <a:tr h="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u="none" strike="noStrike" dirty="0">
                          <a:solidFill>
                            <a:srgbClr val="000000"/>
                          </a:solidFill>
                          <a:effectLst/>
                          <a:latin typeface="+mn-lt"/>
                        </a:rPr>
                        <a:t>DOE IPR Focused Status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CDB">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mn-lt"/>
                        </a:rPr>
                        <a:t>August 5-7,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CDB">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spc="25" dirty="0">
                          <a:latin typeface="Arial"/>
                          <a:cs typeface="Arial"/>
                        </a:rPr>
                        <a:t>DOE CD-2 Detector Subproject Review</a:t>
                      </a:r>
                      <a:endParaRPr lang="en-US" sz="1400" b="1" i="0" dirty="0">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CDB">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dirty="0">
                          <a:latin typeface="Arial"/>
                          <a:cs typeface="Arial"/>
                        </a:rPr>
                        <a:t>~ June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CDB">
                        <a:lumMod val="20000"/>
                        <a:lumOff val="80000"/>
                      </a:srgbClr>
                    </a:solidFill>
                  </a:tcPr>
                </a:tc>
                <a:extLst>
                  <a:ext uri="{0D108BD9-81ED-4DB2-BD59-A6C34878D82A}">
                    <a16:rowId xmlns:a16="http://schemas.microsoft.com/office/drawing/2014/main" val="308003505"/>
                  </a:ext>
                </a:extLst>
              </a:tr>
              <a:tr h="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i="0" u="none" strike="noStrike" dirty="0">
                        <a:solidFill>
                          <a:srgbClr val="000000"/>
                        </a:solidFill>
                        <a:effectLst/>
                        <a:latin typeface="+mn-lt"/>
                      </a:endParaRP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CDB">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r" defTabSz="914400" rtl="0" eaLnBrk="1" fontAlgn="b" latinLnBrk="0" hangingPunct="1">
                        <a:lnSpc>
                          <a:spcPct val="100000"/>
                        </a:lnSpc>
                        <a:spcBef>
                          <a:spcPts val="0"/>
                        </a:spcBef>
                        <a:spcAft>
                          <a:spcPts val="0"/>
                        </a:spcAft>
                        <a:buClrTx/>
                        <a:buSzTx/>
                        <a:buFontTx/>
                        <a:buNone/>
                        <a:tabLst/>
                        <a:defRPr/>
                      </a:pPr>
                      <a:endParaRPr lang="en-US" sz="1400" b="1" i="0" u="none" strike="noStrike" dirty="0">
                        <a:solidFill>
                          <a:srgbClr val="000000"/>
                        </a:solidFill>
                        <a:effectLst/>
                        <a:latin typeface="+mn-lt"/>
                      </a:endParaRP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CDB">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dirty="0">
                          <a:latin typeface="Arial"/>
                          <a:cs typeface="Arial"/>
                        </a:rPr>
                        <a:t>DOE CD-2/3 Accelerator Storage Rings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CDB">
                        <a:lumMod val="20000"/>
                        <a:lumOff val="8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dirty="0">
                          <a:latin typeface="Arial" panose="020B0604020202020204" pitchFamily="34" charset="0"/>
                          <a:cs typeface="Arial" panose="020B0604020202020204" pitchFamily="34" charset="0"/>
                        </a:rPr>
                        <a:t>~ June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CDB">
                        <a:lumMod val="20000"/>
                        <a:lumOff val="80000"/>
                      </a:srgbClr>
                    </a:solidFill>
                  </a:tcPr>
                </a:tc>
                <a:extLst>
                  <a:ext uri="{0D108BD9-81ED-4DB2-BD59-A6C34878D82A}">
                    <a16:rowId xmlns:a16="http://schemas.microsoft.com/office/drawing/2014/main" val="2991673614"/>
                  </a:ext>
                </a:extLst>
              </a:tr>
            </a:tbl>
          </a:graphicData>
        </a:graphic>
      </p:graphicFrame>
    </p:spTree>
    <p:extLst>
      <p:ext uri="{BB962C8B-B14F-4D97-AF65-F5344CB8AC3E}">
        <p14:creationId xmlns:p14="http://schemas.microsoft.com/office/powerpoint/2010/main" val="3035346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944E6-B8A6-AA78-1CFF-2D4BA0D7DF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07F51B-8465-791B-A01D-1E20A54B8E0C}"/>
              </a:ext>
            </a:extLst>
          </p:cNvPr>
          <p:cNvSpPr>
            <a:spLocks noGrp="1"/>
          </p:cNvSpPr>
          <p:nvPr>
            <p:ph type="title"/>
          </p:nvPr>
        </p:nvSpPr>
        <p:spPr>
          <a:xfrm>
            <a:off x="462579" y="86504"/>
            <a:ext cx="11499925" cy="606175"/>
          </a:xfrm>
        </p:spPr>
        <p:txBody>
          <a:bodyPr>
            <a:normAutofit/>
          </a:bodyPr>
          <a:lstStyle/>
          <a:p>
            <a:r>
              <a:rPr lang="en-US" dirty="0">
                <a:solidFill>
                  <a:srgbClr val="0070C0"/>
                </a:solidFill>
              </a:rPr>
              <a:t>DET Subproject Schedule</a:t>
            </a:r>
          </a:p>
        </p:txBody>
      </p:sp>
      <p:sp>
        <p:nvSpPr>
          <p:cNvPr id="4" name="TextBox 3">
            <a:extLst>
              <a:ext uri="{FF2B5EF4-FFF2-40B4-BE49-F238E27FC236}">
                <a16:creationId xmlns:a16="http://schemas.microsoft.com/office/drawing/2014/main" id="{AC448CD4-C8AD-4B20-E6DE-59F114713A74}"/>
              </a:ext>
            </a:extLst>
          </p:cNvPr>
          <p:cNvSpPr txBox="1"/>
          <p:nvPr/>
        </p:nvSpPr>
        <p:spPr>
          <a:xfrm>
            <a:off x="7519018" y="1947159"/>
            <a:ext cx="4443486" cy="3154710"/>
          </a:xfrm>
          <a:prstGeom prst="rect">
            <a:avLst/>
          </a:prstGeom>
          <a:noFill/>
          <a:ln w="2222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a:ea typeface="+mn-ea"/>
                <a:cs typeface="+mn-cs"/>
              </a:rPr>
              <a:t>Schedule Drivers:</a:t>
            </a:r>
            <a:endParaRPr lang="en-US" sz="1500" dirty="0"/>
          </a:p>
          <a:p>
            <a:pPr marL="205740" lvl="1" indent="-285750">
              <a:lnSpc>
                <a:spcPct val="100000"/>
              </a:lnSpc>
              <a:spcBef>
                <a:spcPts val="0"/>
              </a:spcBef>
              <a:buFont typeface="Wingdings" pitchFamily="2" charset="2"/>
              <a:buChar char="§"/>
            </a:pPr>
            <a:r>
              <a:rPr lang="en-US" sz="1300" b="1" dirty="0">
                <a:solidFill>
                  <a:srgbClr val="0432FF"/>
                </a:solidFill>
              </a:rPr>
              <a:t>To hold the date for a CD-2 Independent Project</a:t>
            </a:r>
          </a:p>
          <a:p>
            <a:pPr marL="0" lvl="1">
              <a:lnSpc>
                <a:spcPct val="100000"/>
              </a:lnSpc>
              <a:spcBef>
                <a:spcPts val="0"/>
              </a:spcBef>
            </a:pPr>
            <a:r>
              <a:rPr lang="en-US" sz="1300" b="1" dirty="0">
                <a:solidFill>
                  <a:srgbClr val="0432FF"/>
                </a:solidFill>
              </a:rPr>
              <a:t>      Review (IPR) expected not before June 2026</a:t>
            </a:r>
          </a:p>
          <a:p>
            <a:pPr marL="205740" lvl="1" indent="-285750">
              <a:lnSpc>
                <a:spcPct val="100000"/>
              </a:lnSpc>
              <a:spcBef>
                <a:spcPts val="0"/>
              </a:spcBef>
              <a:buFont typeface="Wingdings" pitchFamily="2" charset="2"/>
              <a:buChar char="§"/>
            </a:pPr>
            <a:r>
              <a:rPr lang="en-US" sz="1300" dirty="0"/>
              <a:t>To keep the (inter)national user community engaged</a:t>
            </a:r>
          </a:p>
          <a:p>
            <a:pPr marL="0" lvl="1">
              <a:lnSpc>
                <a:spcPct val="100000"/>
              </a:lnSpc>
              <a:spcBef>
                <a:spcPts val="0"/>
              </a:spcBef>
            </a:pPr>
            <a:r>
              <a:rPr lang="en-US" sz="1300" dirty="0"/>
              <a:t>      and limit the danger to lose groups </a:t>
            </a:r>
          </a:p>
          <a:p>
            <a:pPr marL="285750" lvl="1" indent="-285750">
              <a:lnSpc>
                <a:spcPct val="100000"/>
              </a:lnSpc>
              <a:spcBef>
                <a:spcPts val="0"/>
              </a:spcBef>
              <a:buFont typeface="Wingdings" pitchFamily="2" charset="2"/>
              <a:buChar char="§"/>
            </a:pPr>
            <a:r>
              <a:rPr lang="en-US" sz="1300" dirty="0"/>
              <a:t>all subdetectors need to be more or less ready at the same time to be assembled to </a:t>
            </a:r>
            <a:r>
              <a:rPr lang="en-US" sz="1300" dirty="0" err="1"/>
              <a:t>ePIC</a:t>
            </a:r>
            <a:endParaRPr lang="en-US" sz="1300" dirty="0"/>
          </a:p>
          <a:p>
            <a:pPr marL="285750" lvl="1" indent="-285750">
              <a:lnSpc>
                <a:spcPct val="100000"/>
              </a:lnSpc>
              <a:spcBef>
                <a:spcPts val="0"/>
              </a:spcBef>
              <a:buFont typeface="Wingdings" pitchFamily="2" charset="2"/>
              <a:buChar char="§"/>
            </a:pPr>
            <a:r>
              <a:rPr lang="en-US" sz="1300" dirty="0"/>
              <a:t>Superconducting Solenoid </a:t>
            </a:r>
            <a:r>
              <a:rPr lang="en-US" sz="1300" dirty="0">
                <a:solidFill>
                  <a:schemeClr val="bg2"/>
                </a:solidFill>
                <a:sym typeface="Wingdings" pitchFamily="2" charset="2"/>
              </a:rPr>
              <a:t></a:t>
            </a:r>
            <a:r>
              <a:rPr lang="en-US" sz="1300" dirty="0">
                <a:sym typeface="Wingdings" pitchFamily="2" charset="2"/>
              </a:rPr>
              <a:t> CD-3A item</a:t>
            </a:r>
          </a:p>
          <a:p>
            <a:pPr marL="285750" lvl="1" indent="-285750">
              <a:lnSpc>
                <a:spcPct val="100000"/>
              </a:lnSpc>
              <a:spcBef>
                <a:spcPts val="0"/>
              </a:spcBef>
              <a:buFont typeface="Wingdings" pitchFamily="2" charset="2"/>
              <a:buChar char="§"/>
            </a:pPr>
            <a:r>
              <a:rPr lang="en-US" sz="1300" dirty="0"/>
              <a:t>Silicon Sensors (MAPS, AC-LGAD &amp; ASTROPIX)</a:t>
            </a:r>
          </a:p>
          <a:p>
            <a:pPr marL="285750" lvl="1" indent="-285750">
              <a:lnSpc>
                <a:spcPct val="100000"/>
              </a:lnSpc>
              <a:spcBef>
                <a:spcPts val="0"/>
              </a:spcBef>
              <a:buFont typeface="Wingdings" pitchFamily="2" charset="2"/>
              <a:buChar char="§"/>
            </a:pPr>
            <a:r>
              <a:rPr lang="en-US" sz="1300" dirty="0"/>
              <a:t>ASIC long time frames only one ASIC designed from scratch all others are modifications to existing ASICS</a:t>
            </a:r>
          </a:p>
          <a:p>
            <a:pPr marL="285750" lvl="1" indent="-285750">
              <a:lnSpc>
                <a:spcPct val="100000"/>
              </a:lnSpc>
              <a:spcBef>
                <a:spcPts val="0"/>
              </a:spcBef>
              <a:buFont typeface="Wingdings" pitchFamily="2" charset="2"/>
              <a:buChar char="§"/>
            </a:pPr>
            <a:r>
              <a:rPr lang="en-US" sz="1300" dirty="0"/>
              <a:t>Items with long production times, single vendor and complex assembly  </a:t>
            </a:r>
            <a:r>
              <a:rPr lang="en-US" sz="1300" dirty="0">
                <a:solidFill>
                  <a:schemeClr val="bg2"/>
                </a:solidFill>
                <a:sym typeface="Wingdings" pitchFamily="2" charset="2"/>
              </a:rPr>
              <a:t></a:t>
            </a:r>
            <a:r>
              <a:rPr lang="en-US" sz="1300" dirty="0">
                <a:sym typeface="Wingdings" pitchFamily="2" charset="2"/>
              </a:rPr>
              <a:t> CD-3A &amp; CD-3B</a:t>
            </a:r>
          </a:p>
          <a:p>
            <a:pPr marL="285750" lvl="1" indent="-285750">
              <a:lnSpc>
                <a:spcPct val="100000"/>
              </a:lnSpc>
              <a:spcBef>
                <a:spcPts val="0"/>
              </a:spcBef>
              <a:buFont typeface="Wingdings" pitchFamily="2" charset="2"/>
              <a:buChar char="§"/>
            </a:pPr>
            <a:r>
              <a:rPr lang="en-US" sz="1300" dirty="0"/>
              <a:t>International agreements driving in-kind and MAPS design (agreement with CERN)</a:t>
            </a:r>
            <a:endPar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D67E1161-3C36-C76E-167B-9B8DE6E5F39D}"/>
              </a:ext>
            </a:extLst>
          </p:cNvPr>
          <p:cNvPicPr>
            <a:picLocks noChangeAspect="1"/>
          </p:cNvPicPr>
          <p:nvPr/>
        </p:nvPicPr>
        <p:blipFill>
          <a:blip r:embed="rId3"/>
          <a:stretch>
            <a:fillRect/>
          </a:stretch>
        </p:blipFill>
        <p:spPr>
          <a:xfrm>
            <a:off x="317028" y="1322491"/>
            <a:ext cx="6925560" cy="4404047"/>
          </a:xfrm>
          <a:prstGeom prst="rect">
            <a:avLst/>
          </a:prstGeom>
        </p:spPr>
      </p:pic>
      <p:sp>
        <p:nvSpPr>
          <p:cNvPr id="6" name="5-Point Star 5">
            <a:extLst>
              <a:ext uri="{FF2B5EF4-FFF2-40B4-BE49-F238E27FC236}">
                <a16:creationId xmlns:a16="http://schemas.microsoft.com/office/drawing/2014/main" id="{14C14366-C359-9A9F-4FA8-0869C0B9FD33}"/>
              </a:ext>
            </a:extLst>
          </p:cNvPr>
          <p:cNvSpPr/>
          <p:nvPr/>
        </p:nvSpPr>
        <p:spPr>
          <a:xfrm>
            <a:off x="5319651" y="1573768"/>
            <a:ext cx="167268" cy="20072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60173483-9DA3-5F89-276F-8678644AE997}"/>
              </a:ext>
            </a:extLst>
          </p:cNvPr>
          <p:cNvSpPr/>
          <p:nvPr/>
        </p:nvSpPr>
        <p:spPr>
          <a:xfrm>
            <a:off x="5617014" y="1581204"/>
            <a:ext cx="167268" cy="20072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0FB2D74-5EB0-F0BA-5E02-2C1AC2A23DC5}"/>
              </a:ext>
            </a:extLst>
          </p:cNvPr>
          <p:cNvSpPr txBox="1"/>
          <p:nvPr/>
        </p:nvSpPr>
        <p:spPr>
          <a:xfrm>
            <a:off x="4348648" y="1519426"/>
            <a:ext cx="1031051" cy="553998"/>
          </a:xfrm>
          <a:prstGeom prst="rect">
            <a:avLst/>
          </a:prstGeom>
          <a:noFill/>
        </p:spPr>
        <p:txBody>
          <a:bodyPr wrap="none" rtlCol="0">
            <a:spAutoFit/>
          </a:bodyPr>
          <a:lstStyle/>
          <a:p>
            <a:pPr algn="r"/>
            <a:r>
              <a:rPr lang="en-US" sz="1000" dirty="0"/>
              <a:t>Ready</a:t>
            </a:r>
          </a:p>
          <a:p>
            <a:pPr algn="r"/>
            <a:r>
              <a:rPr lang="en-US" sz="1000" dirty="0"/>
              <a:t>for non-beam</a:t>
            </a:r>
          </a:p>
          <a:p>
            <a:pPr algn="r"/>
            <a:r>
              <a:rPr lang="en-US" sz="1000" dirty="0"/>
              <a:t>commissioning</a:t>
            </a:r>
          </a:p>
        </p:txBody>
      </p:sp>
      <p:sp>
        <p:nvSpPr>
          <p:cNvPr id="10" name="TextBox 9">
            <a:extLst>
              <a:ext uri="{FF2B5EF4-FFF2-40B4-BE49-F238E27FC236}">
                <a16:creationId xmlns:a16="http://schemas.microsoft.com/office/drawing/2014/main" id="{E08D2705-2130-02DD-A0D3-30715C75328D}"/>
              </a:ext>
            </a:extLst>
          </p:cNvPr>
          <p:cNvSpPr txBox="1"/>
          <p:nvPr/>
        </p:nvSpPr>
        <p:spPr>
          <a:xfrm>
            <a:off x="5569842" y="1719481"/>
            <a:ext cx="1031051" cy="707886"/>
          </a:xfrm>
          <a:prstGeom prst="rect">
            <a:avLst/>
          </a:prstGeom>
          <a:noFill/>
        </p:spPr>
        <p:txBody>
          <a:bodyPr wrap="none" rtlCol="0">
            <a:spAutoFit/>
          </a:bodyPr>
          <a:lstStyle/>
          <a:p>
            <a:r>
              <a:rPr lang="en-US" sz="1000" dirty="0"/>
              <a:t>Ready</a:t>
            </a:r>
          </a:p>
          <a:p>
            <a:r>
              <a:rPr lang="en-US" sz="1000" dirty="0"/>
              <a:t>for</a:t>
            </a:r>
          </a:p>
          <a:p>
            <a:r>
              <a:rPr lang="en-US" sz="1000" dirty="0"/>
              <a:t>commissioning</a:t>
            </a:r>
          </a:p>
          <a:p>
            <a:r>
              <a:rPr lang="en-US" sz="1000" dirty="0"/>
              <a:t>with beam</a:t>
            </a:r>
          </a:p>
        </p:txBody>
      </p:sp>
      <p:sp>
        <p:nvSpPr>
          <p:cNvPr id="5" name="Date Placeholder 3">
            <a:extLst>
              <a:ext uri="{FF2B5EF4-FFF2-40B4-BE49-F238E27FC236}">
                <a16:creationId xmlns:a16="http://schemas.microsoft.com/office/drawing/2014/main" id="{F06B69CC-8116-0634-9957-A871E39E57F6}"/>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latin typeface="Calibri" panose="020F0502020204030204"/>
              </a:rPr>
              <a:t>10/6/2025</a:t>
            </a:r>
            <a:endParaRPr lang="en-US" dirty="0">
              <a:solidFill>
                <a:prstClr val="black">
                  <a:tint val="75000"/>
                </a:prstClr>
              </a:solidFill>
              <a:latin typeface="Calibri" panose="020F0502020204030204"/>
            </a:endParaRPr>
          </a:p>
        </p:txBody>
      </p:sp>
      <p:sp>
        <p:nvSpPr>
          <p:cNvPr id="11" name="Footer Placeholder 4">
            <a:extLst>
              <a:ext uri="{FF2B5EF4-FFF2-40B4-BE49-F238E27FC236}">
                <a16:creationId xmlns:a16="http://schemas.microsoft.com/office/drawing/2014/main" id="{0B3E90D6-68B4-2F0F-F13C-9E534245670A}"/>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latin typeface="Calibri" panose="020F0502020204030204"/>
              </a:rPr>
              <a:t>ePIC Software and Computing Review</a:t>
            </a:r>
          </a:p>
        </p:txBody>
      </p:sp>
      <p:sp>
        <p:nvSpPr>
          <p:cNvPr id="12" name="Slide Number Placeholder 5">
            <a:extLst>
              <a:ext uri="{FF2B5EF4-FFF2-40B4-BE49-F238E27FC236}">
                <a16:creationId xmlns:a16="http://schemas.microsoft.com/office/drawing/2014/main" id="{AF7D8BC7-0B56-AC92-2577-5371D346D41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A14187-AF44-4271-AA62-1C5C376B8E74}" type="slidenum">
              <a:rPr lang="en-US" smtClean="0">
                <a:solidFill>
                  <a:prstClr val="black">
                    <a:tint val="75000"/>
                  </a:prstClr>
                </a:solidFill>
                <a:latin typeface="Calibri" panose="020F0502020204030204"/>
              </a:rPr>
              <a:pPr/>
              <a:t>9</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4601992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_PPT_Template_TITLE_NAME.potx" id="{20BAE615-E1D6-4082-AD3D-765DD0DDCD0A}" vid="{385897CC-7FDC-417F-9B66-0FE921BA923B}"/>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6071</TotalTime>
  <Words>4704</Words>
  <Application>Microsoft Office PowerPoint</Application>
  <PresentationFormat>Widescreen</PresentationFormat>
  <Paragraphs>717</Paragraphs>
  <Slides>36</Slides>
  <Notes>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36</vt:i4>
      </vt:variant>
    </vt:vector>
  </HeadingPairs>
  <TitlesOfParts>
    <vt:vector size="48" baseType="lpstr">
      <vt:lpstr>Aptos</vt:lpstr>
      <vt:lpstr>Arial</vt:lpstr>
      <vt:lpstr>ArialMT</vt:lpstr>
      <vt:lpstr>Calibri</vt:lpstr>
      <vt:lpstr>Calibri Light</vt:lpstr>
      <vt:lpstr>CambriaMath</vt:lpstr>
      <vt:lpstr>PingFangSC-Regular</vt:lpstr>
      <vt:lpstr>Times New Roman</vt:lpstr>
      <vt:lpstr>Wingdings</vt:lpstr>
      <vt:lpstr>Office Theme</vt:lpstr>
      <vt:lpstr>BNL</vt:lpstr>
      <vt:lpstr>1_Office Theme</vt:lpstr>
      <vt:lpstr>   EIC and                Status Report</vt:lpstr>
      <vt:lpstr>Status of the EIC Project</vt:lpstr>
      <vt:lpstr>EIC Important Dates 2025 </vt:lpstr>
      <vt:lpstr>Project Delivery Strategy</vt:lpstr>
      <vt:lpstr>High Level Schedule</vt:lpstr>
      <vt:lpstr>August 5-7 OPA EIC Focused Status Review </vt:lpstr>
      <vt:lpstr>Takeway Messages Aug.5-7th IPR Status Review</vt:lpstr>
      <vt:lpstr>DOE and EIC Planning Dates ‘25-’26</vt:lpstr>
      <vt:lpstr>DET Subproject Schedule</vt:lpstr>
      <vt:lpstr>ePIC – The EIC State-of-the-Art General-Purpose Detector</vt:lpstr>
      <vt:lpstr>Compute-Detector Integration</vt:lpstr>
      <vt:lpstr>The             Collaboration</vt:lpstr>
      <vt:lpstr>PowerPoint Presentation</vt:lpstr>
      <vt:lpstr>ePIC Collaboration Structure </vt:lpstr>
      <vt:lpstr>               2025 -2026</vt:lpstr>
      <vt:lpstr>ePIC preTDR and Publication Plan</vt:lpstr>
      <vt:lpstr>PowerPoint Presentation</vt:lpstr>
      <vt:lpstr>Engagement from (US) Universities</vt:lpstr>
      <vt:lpstr>ePIC Statements of Service 2025</vt:lpstr>
      <vt:lpstr>Projections from 2025 Survey</vt:lpstr>
      <vt:lpstr>Projections Results from 2025 Survey  </vt:lpstr>
      <vt:lpstr>Challenges with ePIC Engagement</vt:lpstr>
      <vt:lpstr>Priorities from Frascati Collaboration Meeting</vt:lpstr>
      <vt:lpstr>The Status of the Collaboration</vt:lpstr>
      <vt:lpstr>PowerPoint Presentation</vt:lpstr>
      <vt:lpstr>ePIC Resources</vt:lpstr>
      <vt:lpstr>EICUG Membership</vt:lpstr>
      <vt:lpstr>ePIC Committees </vt:lpstr>
      <vt:lpstr>Formation of ePIC Policies</vt:lpstr>
      <vt:lpstr>CERN Recognized Experiment Status: RE47</vt:lpstr>
      <vt:lpstr>Integrating          collaboration in Detector Subproject Organization</vt:lpstr>
      <vt:lpstr>EIC - ePIC Commissioning</vt:lpstr>
      <vt:lpstr>New                Institutions so far in 2025</vt:lpstr>
      <vt:lpstr>Reminder: ePIC Working Group Structure</vt:lpstr>
      <vt:lpstr>Reminder: ePIC DSC Structure</vt:lpstr>
      <vt:lpstr>CD-3A Status and CD-3B Scope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Detectors</dc:title>
  <dc:creator>John Lajoie</dc:creator>
  <cp:lastModifiedBy>Lajoie, John</cp:lastModifiedBy>
  <cp:revision>1614</cp:revision>
  <cp:lastPrinted>2024-05-03T12:42:00Z</cp:lastPrinted>
  <dcterms:created xsi:type="dcterms:W3CDTF">2022-06-05T17:25:16Z</dcterms:created>
  <dcterms:modified xsi:type="dcterms:W3CDTF">2025-10-03T20:07:40Z</dcterms:modified>
</cp:coreProperties>
</file>