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69" r:id="rId8"/>
    <p:sldId id="274" r:id="rId9"/>
    <p:sldId id="271" r:id="rId10"/>
    <p:sldId id="260" r:id="rId11"/>
    <p:sldId id="275" r:id="rId12"/>
    <p:sldId id="258" r:id="rId13"/>
    <p:sldId id="259" r:id="rId14"/>
    <p:sldId id="276" r:id="rId1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B8DD-D100-4BE0-B9E4-CE858599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53C1-DC84-42B0-B94F-36DEC905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C79E-EB2D-4033-AD52-3F3A728B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B7C8-BB47-4457-8E06-EFFD6720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63FF-50B9-4C90-8188-5188B0CC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86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B8DD-D100-4BE0-B9E4-CE858599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53C1-DC84-42B0-B94F-36DEC905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C79E-EB2D-4033-AD52-3F3A728B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B7C8-BB47-4457-8E06-EFFD6720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63FF-50B9-4C90-8188-5188B0CC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7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1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77200" y="1227240"/>
            <a:ext cx="5873760" cy="14284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690034"/>
                </a:solidFill>
                <a:latin typeface="Georgia"/>
                <a:ea typeface="ＭＳ Ｐゴシック"/>
              </a:rPr>
              <a:t>Click to edit Master title style</a:t>
            </a:r>
            <a:endParaRPr lang="en-GB" sz="24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276120" y="2715840"/>
            <a:ext cx="5874120" cy="952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35960" y="291960"/>
            <a:ext cx="9067680" cy="645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690034"/>
                </a:solidFill>
                <a:latin typeface="Georgia"/>
                <a:ea typeface="ＭＳ Ｐゴシック"/>
              </a:rPr>
              <a:t>Click to edit Master title style</a:t>
            </a:r>
            <a:endParaRPr lang="en-GB" sz="24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35960" y="937440"/>
            <a:ext cx="9067680" cy="4566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690034"/>
              </a:buClr>
              <a:buFont typeface="Symbol" charset="2"/>
              <a:buChar char=""/>
            </a:pPr>
            <a:r>
              <a:rPr lang="en-GB" sz="1800" b="0" strike="noStrike" spc="-1">
                <a:solidFill>
                  <a:srgbClr val="800000"/>
                </a:solidFill>
                <a:latin typeface="Arial"/>
                <a:ea typeface="ＭＳ Ｐゴシック"/>
              </a:rPr>
              <a:t>Second level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690034"/>
              </a:buClr>
              <a:buFont typeface="Wingdings" charset="2"/>
              <a:buChar char="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690034"/>
              </a:buClr>
              <a:buSzPct val="80000"/>
              <a:buFont typeface="Symbol" charset="2"/>
              <a:buChar char=""/>
            </a:pPr>
            <a:r>
              <a:rPr lang="en-GB" sz="1600" b="0" strike="noStrike" spc="-1">
                <a:solidFill>
                  <a:srgbClr val="660066"/>
                </a:solidFill>
                <a:latin typeface="Arial"/>
                <a:ea typeface="ＭＳ Ｐゴシック"/>
              </a:rPr>
              <a:t>Fourth level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690034"/>
              </a:buClr>
              <a:buSzPct val="90000"/>
              <a:buFont typeface="StarSymbol"/>
              <a:buChar char="»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/>
          </p:nvPr>
        </p:nvSpPr>
        <p:spPr>
          <a:xfrm>
            <a:off x="435960" y="5504760"/>
            <a:ext cx="8011080" cy="164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/>
          </p:nvPr>
        </p:nvSpPr>
        <p:spPr>
          <a:xfrm>
            <a:off x="8447400" y="5504760"/>
            <a:ext cx="1055520" cy="167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B0D8BB-2FB3-4C59-A041-9FA2C3BFD688}" type="slidenum">
              <a:rPr lang="en-GB" sz="1100" b="1" strike="noStrike" spc="-1">
                <a:solidFill>
                  <a:srgbClr val="767676"/>
                </a:solidFill>
                <a:latin typeface="Calibri"/>
                <a:ea typeface="ＭＳ Ｐゴシック"/>
              </a:rPr>
              <a:t>‹#›</a:t>
            </a:fld>
            <a:endParaRPr lang="en-GB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35960" y="291960"/>
            <a:ext cx="9067680" cy="645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690034"/>
                </a:solidFill>
                <a:latin typeface="Georgia"/>
                <a:ea typeface="ＭＳ Ｐゴシック"/>
              </a:rPr>
              <a:t>Click to edit Master title style</a:t>
            </a:r>
            <a:endParaRPr lang="en-GB" sz="24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35960" y="937440"/>
            <a:ext cx="4484160" cy="4566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690034"/>
              </a:buClr>
              <a:buFont typeface="Symbol" charset="2"/>
              <a:buChar char=""/>
            </a:pPr>
            <a:r>
              <a:rPr lang="en-GB" sz="1800" b="0" strike="noStrike" spc="-1">
                <a:solidFill>
                  <a:srgbClr val="800000"/>
                </a:solidFill>
                <a:latin typeface="Arial"/>
                <a:ea typeface="ＭＳ Ｐゴシック"/>
              </a:rPr>
              <a:t>Second level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690034"/>
              </a:buClr>
              <a:buFont typeface="Wingdings" charset="2"/>
              <a:buChar char="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690034"/>
              </a:buClr>
              <a:buSzPct val="80000"/>
              <a:buFont typeface="Symbol" charset="2"/>
              <a:buChar char=""/>
            </a:pPr>
            <a:r>
              <a:rPr lang="en-GB" sz="1600" b="0" strike="noStrike" spc="-1">
                <a:solidFill>
                  <a:srgbClr val="660066"/>
                </a:solidFill>
                <a:latin typeface="Arial"/>
                <a:ea typeface="ＭＳ Ｐゴシック"/>
              </a:rPr>
              <a:t>Fourth level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690034"/>
              </a:buClr>
              <a:buSzPct val="90000"/>
              <a:buFont typeface="StarSymbol"/>
              <a:buChar char="»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19480" y="937440"/>
            <a:ext cx="4484160" cy="4566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690034"/>
              </a:buClr>
              <a:buFont typeface="Wingdings" charset="2"/>
              <a:buChar char="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690034"/>
              </a:buClr>
              <a:buFont typeface="Symbol" charset="2"/>
              <a:buChar char=""/>
            </a:pPr>
            <a:r>
              <a:rPr lang="en-GB" sz="1800" b="0" strike="noStrike" spc="-1">
                <a:solidFill>
                  <a:srgbClr val="800000"/>
                </a:solidFill>
                <a:latin typeface="Arial"/>
                <a:ea typeface="ＭＳ Ｐゴシック"/>
              </a:rPr>
              <a:t>Second level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690034"/>
              </a:buClr>
              <a:buFont typeface="Wingdings" charset="2"/>
              <a:buChar char="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690034"/>
              </a:buClr>
              <a:buSzPct val="80000"/>
              <a:buFont typeface="Symbol" charset="2"/>
              <a:buChar char=""/>
            </a:pPr>
            <a:r>
              <a:rPr lang="en-GB" sz="1600" b="0" strike="noStrike" spc="-1">
                <a:solidFill>
                  <a:srgbClr val="660066"/>
                </a:solidFill>
                <a:latin typeface="Arial"/>
                <a:ea typeface="ＭＳ Ｐゴシック"/>
              </a:rPr>
              <a:t>Fourth level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690034"/>
              </a:buClr>
              <a:buSzPct val="90000"/>
              <a:buFont typeface="StarSymbol"/>
              <a:buChar char="»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435960" y="5504760"/>
            <a:ext cx="8011080" cy="164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8447400" y="5504760"/>
            <a:ext cx="1055520" cy="167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E5B3843-4BFA-4299-864D-7CFEFD3D7E7E}" type="slidenum">
              <a:rPr lang="en-GB" sz="1100" b="1" strike="noStrike" spc="-1">
                <a:solidFill>
                  <a:srgbClr val="767676"/>
                </a:solidFill>
                <a:latin typeface="Calibri"/>
                <a:ea typeface="ＭＳ Ｐゴシック"/>
              </a:rPr>
              <a:t>‹#›</a:t>
            </a:fld>
            <a:endParaRPr lang="en-GB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35960" y="291960"/>
            <a:ext cx="9067680" cy="645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690034"/>
                </a:solidFill>
                <a:latin typeface="Georgia"/>
                <a:ea typeface="ＭＳ Ｐゴシック"/>
              </a:rPr>
              <a:t>Click to edit Master title style</a:t>
            </a:r>
            <a:endParaRPr lang="en-GB" sz="240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ftr"/>
          </p:nvPr>
        </p:nvSpPr>
        <p:spPr>
          <a:xfrm>
            <a:off x="435960" y="5504760"/>
            <a:ext cx="8011080" cy="164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/>
          </p:nvPr>
        </p:nvSpPr>
        <p:spPr>
          <a:xfrm>
            <a:off x="8447400" y="5504760"/>
            <a:ext cx="1055520" cy="167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C374F6-69B0-440B-A1D3-52C9D917AB74}" type="slidenum">
              <a:rPr lang="en-GB" sz="1100" b="1" strike="noStrike" spc="-1">
                <a:solidFill>
                  <a:srgbClr val="767676"/>
                </a:solidFill>
                <a:latin typeface="Calibri"/>
                <a:ea typeface="ＭＳ Ｐゴシック"/>
              </a:rPr>
              <a:t>‹#›</a:t>
            </a:fld>
            <a:endParaRPr lang="en-GB" sz="1100" b="0" strike="noStrike" spc="-1"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6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9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32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32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5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5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5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100" b="0" strike="noStrike" spc="-1">
                <a:solidFill>
                  <a:srgbClr val="ECECEC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4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35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pic/tree/flat_OB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eic/epic/pull/93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pic/tree/flat_OB" TargetMode="External"/><Relationship Id="rId2" Type="http://schemas.openxmlformats.org/officeDocument/2006/relationships/hyperlink" Target="https://github.com/eic/epic/tree/SVTOB_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ndico.bnl.gov/event/29542/" TargetMode="External"/><Relationship Id="rId4" Type="http://schemas.openxmlformats.org/officeDocument/2006/relationships/hyperlink" Target="https://github.com/eic/epic/tree/curved_O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indico.bnl.gov/event/2975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77200" y="1227240"/>
            <a:ext cx="5873760" cy="1428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en-GB" sz="2320" b="0" strike="noStrike" spc="-1">
              <a:solidFill>
                <a:srgbClr val="ECECEC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364350" y="1703160"/>
            <a:ext cx="8322449" cy="952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4400" dirty="0"/>
              <a:t>Updates on </a:t>
            </a:r>
            <a:r>
              <a:rPr lang="en-GB" sz="4400" dirty="0" err="1"/>
              <a:t>flat_OB</a:t>
            </a:r>
            <a:endParaRPr lang="en-GB" sz="4400" dirty="0"/>
          </a:p>
          <a:p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GB" sz="1600" dirty="0">
                <a:hlinkClick r:id="rId3"/>
              </a:rPr>
              <a:t>https://github.com/eic/epic/tree/flat_OB</a:t>
            </a:r>
            <a:endParaRPr lang="en-GB" sz="1600" dirty="0"/>
          </a:p>
          <a:p>
            <a:r>
              <a:rPr lang="en-GB" sz="1600" dirty="0">
                <a:hlinkClick r:id="rId4"/>
              </a:rPr>
              <a:t>https://github.com/eic/epic/pull/933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dirty="0"/>
              <a:t>Joint track and vertex reconstruction and tracking </a:t>
            </a:r>
            <a:r>
              <a:rPr lang="en-GB" dirty="0" err="1"/>
              <a:t>wg</a:t>
            </a:r>
            <a:r>
              <a:rPr lang="en-GB" dirty="0"/>
              <a:t> meeting</a:t>
            </a:r>
          </a:p>
          <a:p>
            <a:r>
              <a:rPr lang="en-GB" sz="1600" i="1" dirty="0"/>
              <a:t>02/10/2025</a:t>
            </a:r>
          </a:p>
          <a:p>
            <a:endParaRPr lang="en-GB" sz="1600" dirty="0"/>
          </a:p>
          <a:p>
            <a:endParaRPr lang="en-GB" sz="166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AC13D-7B26-0B30-F7CC-3DDE48691E84}"/>
              </a:ext>
            </a:extLst>
          </p:cNvPr>
          <p:cNvSpPr txBox="1"/>
          <p:nvPr/>
        </p:nvSpPr>
        <p:spPr>
          <a:xfrm>
            <a:off x="277200" y="5052833"/>
            <a:ext cx="275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Athavan Ramalingam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0FF2-E9DB-6A2B-5C24-07748787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" y="141000"/>
            <a:ext cx="8416176" cy="1098624"/>
          </a:xfrm>
        </p:spPr>
        <p:txBody>
          <a:bodyPr vert="horz" lIns="75605" tIns="37802" rIns="75605" bIns="37802" rtlCol="0" anchor="b">
            <a:normAutofit/>
          </a:bodyPr>
          <a:lstStyle/>
          <a:p>
            <a:pPr algn="ctr"/>
            <a:r>
              <a:rPr lang="en-US" sz="4299" dirty="0" err="1"/>
              <a:t>Flat_OB</a:t>
            </a:r>
            <a:r>
              <a:rPr lang="en-US" sz="4299" dirty="0"/>
              <a:t> Momentum resolution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4DFBD-CA68-6FED-9C72-BEA27DA0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7" r="-2" b="-2"/>
          <a:stretch>
            <a:fillRect/>
          </a:stretch>
        </p:blipFill>
        <p:spPr>
          <a:xfrm>
            <a:off x="0" y="1728133"/>
            <a:ext cx="5082257" cy="3406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30EF6-BC7C-3D9E-5C3F-DE814DED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303" y="1806846"/>
            <a:ext cx="4609803" cy="3328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B76EF3-7A9C-F07F-73E1-4681CAA5C25B}"/>
                  </a:ext>
                </a:extLst>
              </p:cNvPr>
              <p:cNvSpPr txBox="1"/>
              <p:nvPr/>
            </p:nvSpPr>
            <p:spPr>
              <a:xfrm>
                <a:off x="5344357" y="1213492"/>
                <a:ext cx="2396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0.88≤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≤0.88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B76EF3-7A9C-F07F-73E1-4681CAA5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357" y="1213492"/>
                <a:ext cx="2396971" cy="369332"/>
              </a:xfrm>
              <a:prstGeom prst="rect">
                <a:avLst/>
              </a:prstGeom>
              <a:blipFill>
                <a:blip r:embed="rId4"/>
                <a:stretch>
                  <a:fillRect l="-229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4DEDB9-B126-06B5-4C99-E8EB375B1650}"/>
                  </a:ext>
                </a:extLst>
              </p:cNvPr>
              <p:cNvSpPr txBox="1"/>
              <p:nvPr/>
            </p:nvSpPr>
            <p:spPr>
              <a:xfrm>
                <a:off x="5477523" y="1543467"/>
                <a:ext cx="1595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Distribution: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4DEDB9-B126-06B5-4C99-E8EB375B1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23" y="1543467"/>
                <a:ext cx="1595630" cy="369332"/>
              </a:xfrm>
              <a:prstGeom prst="rect">
                <a:avLst/>
              </a:prstGeom>
              <a:blipFill>
                <a:blip r:embed="rId5"/>
                <a:stretch>
                  <a:fillRect l="-344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6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35960" y="291960"/>
            <a:ext cx="9067680" cy="64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GB" sz="2320" b="0" strike="noStrike" spc="-1" dirty="0">
                <a:latin typeface="Arial"/>
              </a:rPr>
              <a:t>SVT_OB simulation -&gt; </a:t>
            </a:r>
            <a:r>
              <a:rPr lang="en-GB" sz="2320" b="0" strike="noStrike" spc="-1" dirty="0" err="1">
                <a:latin typeface="Arial"/>
              </a:rPr>
              <a:t>flat_OB</a:t>
            </a:r>
            <a:r>
              <a:rPr lang="en-GB" sz="2320" b="0" strike="noStrike" spc="-1" dirty="0">
                <a:latin typeface="Arial"/>
              </a:rPr>
              <a:t> simulation</a:t>
            </a:r>
          </a:p>
        </p:txBody>
      </p:sp>
      <p:sp>
        <p:nvSpPr>
          <p:cNvPr id="200" name="TextShape 2"/>
          <p:cNvSpPr txBox="1"/>
          <p:nvPr/>
        </p:nvSpPr>
        <p:spPr>
          <a:xfrm>
            <a:off x="435960" y="937440"/>
            <a:ext cx="9067680" cy="4566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b="1" dirty="0"/>
              <a:t>Current ePIC outer Barrel simulation geometries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Full CAD-file version: </a:t>
            </a:r>
            <a:r>
              <a:rPr lang="en-GB" sz="1600" dirty="0">
                <a:hlinkClick r:id="rId2"/>
              </a:rPr>
              <a:t>https://github.com/eic/epic/tree/SVTOB_UK</a:t>
            </a:r>
            <a:r>
              <a:rPr lang="en-GB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Realistic version of the staves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Used for hit maps and material thickness scans to aid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Currently not working with </a:t>
            </a:r>
            <a:r>
              <a:rPr lang="en-GB" sz="1600" b="1" u="sng" dirty="0" err="1"/>
              <a:t>eicrecon</a:t>
            </a:r>
            <a:endParaRPr lang="en-GB" sz="16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Likely too complex and slow for routine simulations</a:t>
            </a:r>
          </a:p>
          <a:p>
            <a:pPr lvl="1"/>
            <a:endParaRPr lang="en-GB" sz="1600" dirty="0"/>
          </a:p>
          <a:p>
            <a:r>
              <a:rPr lang="en-GB" sz="1600" b="1" dirty="0"/>
              <a:t>Simplified flat component model (Aditya </a:t>
            </a:r>
            <a:r>
              <a:rPr lang="en-GB" sz="1600" b="1" dirty="0" err="1"/>
              <a:t>Yalavatti</a:t>
            </a:r>
            <a:r>
              <a:rPr lang="en-GB" sz="1600" b="1" dirty="0"/>
              <a:t>):</a:t>
            </a:r>
            <a:r>
              <a:rPr lang="en-GB" sz="1600" dirty="0"/>
              <a:t> </a:t>
            </a:r>
            <a:r>
              <a:rPr lang="en-GB" sz="1600" dirty="0">
                <a:hlinkClick r:id="rId3"/>
              </a:rPr>
              <a:t>https://github.com/eic/epic/tree/flat_OB</a:t>
            </a:r>
            <a:r>
              <a:rPr lang="en-GB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Simplified model with curved silicon surfaces (Sam Henry): </a:t>
            </a:r>
            <a:r>
              <a:rPr lang="en-GB" sz="1600" dirty="0">
                <a:hlinkClick r:id="rId4"/>
              </a:rPr>
              <a:t>https://github.com/eic/epic/tree/curved_OB</a:t>
            </a:r>
            <a:r>
              <a:rPr lang="en-GB" sz="1600" dirty="0"/>
              <a:t> </a:t>
            </a:r>
            <a:endParaRPr lang="en-GB" sz="16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Used to not work with </a:t>
            </a:r>
            <a:r>
              <a:rPr lang="en-GB" sz="1600" b="1" u="sng" dirty="0" err="1"/>
              <a:t>eicrecon</a:t>
            </a:r>
            <a:r>
              <a:rPr lang="en-GB" sz="1600" b="1" u="sng" dirty="0"/>
              <a:t>, but it does now!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Designs updated to current stave models.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Fast routine simulations dues to being a simple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Final goal: hybrid model with simplified curved surface for active silicon, and support structure from CAD files</a:t>
            </a:r>
          </a:p>
          <a:p>
            <a:endParaRPr lang="en-GB" sz="166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435960" y="5504760"/>
            <a:ext cx="8011080" cy="164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02" name="TextShape 4"/>
          <p:cNvSpPr txBox="1"/>
          <p:nvPr/>
        </p:nvSpPr>
        <p:spPr>
          <a:xfrm>
            <a:off x="8447400" y="5504760"/>
            <a:ext cx="1055520" cy="167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CAC07CA-2125-4B17-802B-DC98AB6951AA}" type="slidenum">
              <a:rPr lang="en-GB" sz="1100" b="1" strike="noStrike" spc="-1">
                <a:solidFill>
                  <a:srgbClr val="767676"/>
                </a:solidFill>
                <a:latin typeface="Calibri"/>
                <a:ea typeface="ＭＳ Ｐゴシック"/>
              </a:rPr>
              <a:t>2</a:t>
            </a:fld>
            <a:endParaRPr lang="en-GB" sz="1100" b="0" strike="noStrike" spc="-1"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A5CB9-3E56-7756-3D19-829CC4C19EB6}"/>
              </a:ext>
            </a:extLst>
          </p:cNvPr>
          <p:cNvSpPr txBox="1"/>
          <p:nvPr/>
        </p:nvSpPr>
        <p:spPr>
          <a:xfrm>
            <a:off x="7094220" y="243380"/>
            <a:ext cx="2842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Following from Sam’s and Aditya’s update:</a:t>
            </a:r>
          </a:p>
          <a:p>
            <a:r>
              <a:rPr lang="en-GB" dirty="0">
                <a:hlinkClick r:id="rId5"/>
              </a:rPr>
              <a:t>https://indico.bnl.gov/event/29542/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A196486-2862-4D51-878C-CD9BA054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82" y="388491"/>
            <a:ext cx="6182258" cy="50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26939-3622-4908-AAB6-C32C232AC2CE}"/>
              </a:ext>
            </a:extLst>
          </p:cNvPr>
          <p:cNvSpPr txBox="1"/>
          <p:nvPr/>
        </p:nvSpPr>
        <p:spPr>
          <a:xfrm>
            <a:off x="347165" y="249623"/>
            <a:ext cx="3718516" cy="253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b="1" u="sng" dirty="0"/>
              <a:t>Previous CAD design:</a:t>
            </a:r>
          </a:p>
          <a:p>
            <a:r>
              <a:rPr lang="en-GB" sz="1984" dirty="0"/>
              <a:t>Outer barrels</a:t>
            </a:r>
          </a:p>
          <a:p>
            <a:endParaRPr lang="en-GB" sz="1984" dirty="0"/>
          </a:p>
          <a:p>
            <a:r>
              <a:rPr lang="en-GB" sz="1984" dirty="0"/>
              <a:t>L3: 46 staves at 271mm radius</a:t>
            </a:r>
          </a:p>
          <a:p>
            <a:r>
              <a:rPr lang="en-GB" sz="1984" dirty="0"/>
              <a:t>L4: 70 staves at 430mm radius</a:t>
            </a:r>
          </a:p>
          <a:p>
            <a:endParaRPr lang="en-GB" sz="1984" dirty="0"/>
          </a:p>
          <a:p>
            <a:r>
              <a:rPr lang="en-GB" sz="1984" dirty="0"/>
              <a:t>Staves – curved silicon on carbon </a:t>
            </a:r>
            <a:r>
              <a:rPr lang="en-GB" sz="1984" dirty="0" err="1"/>
              <a:t>fiber</a:t>
            </a:r>
            <a:r>
              <a:rPr lang="en-GB" sz="1984" dirty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242293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A51D-7F4C-936A-23C8-FCB78C20F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40D49-C0FF-92C3-34F3-B5A067933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826"/>
            <a:ext cx="4983480" cy="348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4AE52-1E6C-1932-AFE8-341E3E6F9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12" y="837389"/>
            <a:ext cx="5040313" cy="3578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A45E4-D4D5-B499-7AD5-3786724942A0}"/>
              </a:ext>
            </a:extLst>
          </p:cNvPr>
          <p:cNvSpPr txBox="1"/>
          <p:nvPr/>
        </p:nvSpPr>
        <p:spPr>
          <a:xfrm>
            <a:off x="461004" y="198120"/>
            <a:ext cx="33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Current stave design: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3E40C-9292-7217-ED3F-A493158D1F27}"/>
              </a:ext>
            </a:extLst>
          </p:cNvPr>
          <p:cNvSpPr txBox="1"/>
          <p:nvPr/>
        </p:nvSpPr>
        <p:spPr>
          <a:xfrm>
            <a:off x="284541" y="4781724"/>
            <a:ext cx="5042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ePIC SVT WP4 &amp; WP6 joint meeting:</a:t>
            </a:r>
          </a:p>
          <a:p>
            <a:r>
              <a:rPr lang="en-GB" dirty="0">
                <a:hlinkClick r:id="rId4"/>
              </a:rPr>
              <a:t>https://indico.bnl.gov/event/29758/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2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F8D4-14FB-4626-910C-A635FC6A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Comparison of </a:t>
            </a:r>
            <a:r>
              <a:rPr lang="en-GB" sz="3600" dirty="0" err="1"/>
              <a:t>flat_OB</a:t>
            </a:r>
            <a:r>
              <a:rPr lang="en-GB" sz="3600" dirty="0"/>
              <a:t> past to present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2C5E53-D0CA-45F0-974C-E114545F1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1172520"/>
            <a:ext cx="4730770" cy="391978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1F472B-3092-C016-A563-FC3B58300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835" y="1172520"/>
            <a:ext cx="4101878" cy="374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C3872-D317-2220-03AF-43767F0FA669}"/>
              </a:ext>
            </a:extLst>
          </p:cNvPr>
          <p:cNvSpPr txBox="1"/>
          <p:nvPr/>
        </p:nvSpPr>
        <p:spPr>
          <a:xfrm>
            <a:off x="6688455" y="4922195"/>
            <a:ext cx="2966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Silicon Barrel - castellated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071C7-5ECE-24E0-9BC4-B5EA5FA04C90}"/>
              </a:ext>
            </a:extLst>
          </p:cNvPr>
          <p:cNvSpPr txBox="1"/>
          <p:nvPr/>
        </p:nvSpPr>
        <p:spPr>
          <a:xfrm>
            <a:off x="1362905" y="5075498"/>
            <a:ext cx="182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Silicon Barrel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4A7995-835C-9002-DFA5-888EDA45150C}"/>
              </a:ext>
            </a:extLst>
          </p:cNvPr>
          <p:cNvCxnSpPr/>
          <p:nvPr/>
        </p:nvCxnSpPr>
        <p:spPr>
          <a:xfrm>
            <a:off x="4555222" y="2927758"/>
            <a:ext cx="9647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2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0C96A0-7FC0-5BA6-F20C-43E5A024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20" y="525779"/>
            <a:ext cx="4338499" cy="4153711"/>
          </a:xfrm>
          <a:prstGeom prst="rect">
            <a:avLst/>
          </a:prstGeom>
        </p:spPr>
      </p:pic>
      <p:sp>
        <p:nvSpPr>
          <p:cNvPr id="211" name="TextShape 1"/>
          <p:cNvSpPr txBox="1"/>
          <p:nvPr/>
        </p:nvSpPr>
        <p:spPr>
          <a:xfrm>
            <a:off x="9023040" y="5504400"/>
            <a:ext cx="1056600" cy="167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6CF5F9E-2D11-40A2-87B1-87E747E804A1}" type="slidenum">
              <a:rPr lang="en-GB" sz="1100" b="1" strike="noStrike" spc="-1">
                <a:solidFill>
                  <a:srgbClr val="767676"/>
                </a:solidFill>
                <a:latin typeface="Calibri"/>
                <a:ea typeface="ＭＳ Ｐゴシック"/>
              </a:rPr>
              <a:t>6</a:t>
            </a:fld>
            <a:endParaRPr lang="en-GB" sz="1100" b="0" strike="noStrike" spc="-1">
              <a:latin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169A4-6140-DD1C-587E-ED3C64C06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7" y="437609"/>
            <a:ext cx="3357029" cy="2643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F95D6-16E8-D39A-BE87-FB16CF328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27" y="3081269"/>
            <a:ext cx="3086793" cy="2423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5FC6B-4088-592F-65B1-A0C2D4DE9D7D}"/>
              </a:ext>
            </a:extLst>
          </p:cNvPr>
          <p:cNvSpPr txBox="1"/>
          <p:nvPr/>
        </p:nvSpPr>
        <p:spPr>
          <a:xfrm>
            <a:off x="4788852" y="4108168"/>
            <a:ext cx="216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L3 radius ~265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161CA-A33E-AD68-30D7-CB399A14D1D4}"/>
              </a:ext>
            </a:extLst>
          </p:cNvPr>
          <p:cNvSpPr txBox="1"/>
          <p:nvPr/>
        </p:nvSpPr>
        <p:spPr>
          <a:xfrm>
            <a:off x="8000539" y="1048842"/>
            <a:ext cx="2452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L4 radius ~420 mm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54F4CC-6757-4AE5-5139-AC87F884F714}"/>
              </a:ext>
            </a:extLst>
          </p:cNvPr>
          <p:cNvCxnSpPr/>
          <p:nvPr/>
        </p:nvCxnSpPr>
        <p:spPr>
          <a:xfrm flipH="1">
            <a:off x="8154360" y="1462259"/>
            <a:ext cx="868680" cy="59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A6D7A5-8ACD-D21F-B5B8-F22F0AE2F651}"/>
              </a:ext>
            </a:extLst>
          </p:cNvPr>
          <p:cNvCxnSpPr/>
          <p:nvPr/>
        </p:nvCxnSpPr>
        <p:spPr>
          <a:xfrm flipV="1">
            <a:off x="6019800" y="3230880"/>
            <a:ext cx="457200" cy="769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C3B542-54BA-6A7F-9FA6-00A294DC3489}"/>
                  </a:ext>
                </a:extLst>
              </p:cNvPr>
              <p:cNvSpPr txBox="1"/>
              <p:nvPr/>
            </p:nvSpPr>
            <p:spPr>
              <a:xfrm>
                <a:off x="201640" y="68277"/>
                <a:ext cx="5094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100k single particle simulations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 (15GeV/c)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C3B542-54BA-6A7F-9FA6-00A294DC3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0" y="68277"/>
                <a:ext cx="5094600" cy="369332"/>
              </a:xfrm>
              <a:prstGeom prst="rect">
                <a:avLst/>
              </a:prstGeom>
              <a:blipFill>
                <a:blip r:embed="rId5"/>
                <a:stretch>
                  <a:fillRect l="-957" t="-8197" r="-47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3F15BFA-491A-784C-0721-84CF5357FD20}"/>
              </a:ext>
            </a:extLst>
          </p:cNvPr>
          <p:cNvSpPr/>
          <p:nvPr/>
        </p:nvSpPr>
        <p:spPr>
          <a:xfrm>
            <a:off x="7279566" y="1553064"/>
            <a:ext cx="251534" cy="206375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CB3D3-BA9E-13A6-06F1-8D1C4CF78F7D}"/>
              </a:ext>
            </a:extLst>
          </p:cNvPr>
          <p:cNvSpPr txBox="1"/>
          <p:nvPr/>
        </p:nvSpPr>
        <p:spPr>
          <a:xfrm>
            <a:off x="6889529" y="223932"/>
            <a:ext cx="126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Will double check with more events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9E2081-EA60-4852-2962-A398BA9A18AF}"/>
              </a:ext>
            </a:extLst>
          </p:cNvPr>
          <p:cNvCxnSpPr/>
          <p:nvPr/>
        </p:nvCxnSpPr>
        <p:spPr>
          <a:xfrm>
            <a:off x="7405333" y="939800"/>
            <a:ext cx="0" cy="55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E517D-7B62-7F3A-4864-02C98FED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23" y="49796"/>
            <a:ext cx="4383321" cy="2785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8522B-363A-4F1F-AF3C-465331BB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23" y="2835276"/>
            <a:ext cx="4383321" cy="2733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3D80F-8CDE-E9FF-A830-59BDE7E3C56E}"/>
              </a:ext>
            </a:extLst>
          </p:cNvPr>
          <p:cNvSpPr txBox="1"/>
          <p:nvPr/>
        </p:nvSpPr>
        <p:spPr>
          <a:xfrm>
            <a:off x="5744312" y="602761"/>
            <a:ext cx="3599651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88" u="sng" dirty="0"/>
              <a:t>Flat OB – L3</a:t>
            </a:r>
          </a:p>
          <a:p>
            <a:r>
              <a:rPr lang="en-GB" sz="1488" dirty="0"/>
              <a:t>Top radius: ~269.1 to ~269.7mm</a:t>
            </a:r>
          </a:p>
          <a:p>
            <a:endParaRPr lang="en-GB" sz="1488" dirty="0"/>
          </a:p>
          <a:p>
            <a:r>
              <a:rPr lang="en-GB" sz="1488" dirty="0"/>
              <a:t>Bottom Radius: ~263.1 to ~263.7 mm</a:t>
            </a:r>
          </a:p>
          <a:p>
            <a:endParaRPr lang="en-GB" sz="1488" dirty="0"/>
          </a:p>
          <a:p>
            <a:r>
              <a:rPr lang="en-GB" sz="1488" dirty="0"/>
              <a:t>Difference: ~6mm</a:t>
            </a:r>
          </a:p>
          <a:p>
            <a:endParaRPr lang="en-GB" sz="1488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3BF14-63E4-4B86-E611-FE9E3A611478}"/>
              </a:ext>
            </a:extLst>
          </p:cNvPr>
          <p:cNvSpPr txBox="1"/>
          <p:nvPr/>
        </p:nvSpPr>
        <p:spPr>
          <a:xfrm>
            <a:off x="5744311" y="3128396"/>
            <a:ext cx="3985683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88" u="sng" dirty="0"/>
              <a:t>Flat OB – L4</a:t>
            </a:r>
          </a:p>
          <a:p>
            <a:r>
              <a:rPr lang="en-GB" sz="1488" dirty="0"/>
              <a:t>Top radius: ~424.1to ~424.5mm</a:t>
            </a:r>
          </a:p>
          <a:p>
            <a:endParaRPr lang="en-GB" sz="1488" dirty="0"/>
          </a:p>
          <a:p>
            <a:r>
              <a:rPr lang="en-GB" sz="1488" dirty="0"/>
              <a:t>Bottom Radius: ~418.1 to ~418.5 mm</a:t>
            </a:r>
          </a:p>
          <a:p>
            <a:endParaRPr lang="en-GB" sz="1488" dirty="0"/>
          </a:p>
          <a:p>
            <a:r>
              <a:rPr lang="en-GB" sz="1488" dirty="0"/>
              <a:t>Difference: ~6mm</a:t>
            </a:r>
          </a:p>
          <a:p>
            <a:endParaRPr lang="en-GB" sz="1488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53CC40-447E-CE4A-4411-56F9D1BD7AA9}"/>
              </a:ext>
            </a:extLst>
          </p:cNvPr>
          <p:cNvCxnSpPr/>
          <p:nvPr/>
        </p:nvCxnSpPr>
        <p:spPr>
          <a:xfrm flipH="1" flipV="1">
            <a:off x="4053840" y="792480"/>
            <a:ext cx="1690471" cy="205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F6278C-EACE-F7EE-78A0-15293015D7FE}"/>
              </a:ext>
            </a:extLst>
          </p:cNvPr>
          <p:cNvCxnSpPr>
            <a:stCxn id="8" idx="1"/>
          </p:cNvCxnSpPr>
          <p:nvPr/>
        </p:nvCxnSpPr>
        <p:spPr>
          <a:xfrm flipH="1">
            <a:off x="4053840" y="1450333"/>
            <a:ext cx="1690472" cy="660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40FBB-0A5A-C8F0-76EF-8638726491B7}"/>
              </a:ext>
            </a:extLst>
          </p:cNvPr>
          <p:cNvCxnSpPr/>
          <p:nvPr/>
        </p:nvCxnSpPr>
        <p:spPr>
          <a:xfrm flipH="1" flipV="1">
            <a:off x="4693920" y="3444240"/>
            <a:ext cx="1050391" cy="68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128230-CD81-3343-BF95-C5152C315C71}"/>
              </a:ext>
            </a:extLst>
          </p:cNvPr>
          <p:cNvCxnSpPr/>
          <p:nvPr/>
        </p:nvCxnSpPr>
        <p:spPr>
          <a:xfrm flipH="1">
            <a:off x="4533900" y="3975968"/>
            <a:ext cx="1143000" cy="992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8C0C2C-A05E-331A-1F4A-93A4886D9587}"/>
              </a:ext>
            </a:extLst>
          </p:cNvPr>
          <p:cNvCxnSpPr/>
          <p:nvPr/>
        </p:nvCxnSpPr>
        <p:spPr>
          <a:xfrm>
            <a:off x="1196340" y="3444240"/>
            <a:ext cx="0" cy="1592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A7FFCB-809C-1EF0-7E05-D4951EFB7791}"/>
              </a:ext>
            </a:extLst>
          </p:cNvPr>
          <p:cNvCxnSpPr/>
          <p:nvPr/>
        </p:nvCxnSpPr>
        <p:spPr>
          <a:xfrm>
            <a:off x="1790700" y="745483"/>
            <a:ext cx="0" cy="1409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5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3"/>
          <p:cNvSpPr txBox="1"/>
          <p:nvPr/>
        </p:nvSpPr>
        <p:spPr>
          <a:xfrm>
            <a:off x="5019480" y="969936"/>
            <a:ext cx="4484160" cy="4566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GB" sz="16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4"/>
          <p:cNvSpPr txBox="1"/>
          <p:nvPr/>
        </p:nvSpPr>
        <p:spPr>
          <a:xfrm>
            <a:off x="435960" y="5504760"/>
            <a:ext cx="8011080" cy="164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07" name="TextShape 5"/>
          <p:cNvSpPr txBox="1"/>
          <p:nvPr/>
        </p:nvSpPr>
        <p:spPr>
          <a:xfrm>
            <a:off x="8447400" y="5504760"/>
            <a:ext cx="1055520" cy="167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27227F-FC4E-44BC-B11D-BE85A5B4AB22}" type="slidenum">
              <a:rPr lang="en-GB" sz="1100" b="1" strike="noStrike" spc="-1">
                <a:solidFill>
                  <a:srgbClr val="767676"/>
                </a:solidFill>
                <a:latin typeface="Calibri"/>
                <a:ea typeface="ＭＳ Ｐゴシック"/>
              </a:rPr>
              <a:t>8</a:t>
            </a:fld>
            <a:endParaRPr lang="en-GB" sz="1100" b="0" strike="noStrike" spc="-1">
              <a:latin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FD41E3-268F-5FF1-F640-FA1DA95D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59"/>
          <a:stretch>
            <a:fillRect/>
          </a:stretch>
        </p:blipFill>
        <p:spPr>
          <a:xfrm>
            <a:off x="1614806" y="2723035"/>
            <a:ext cx="3404674" cy="2655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537F86-FC13-0EC8-9325-43ECF0DF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19"/>
          <a:stretch>
            <a:fillRect/>
          </a:stretch>
        </p:blipFill>
        <p:spPr>
          <a:xfrm>
            <a:off x="1386667" y="133654"/>
            <a:ext cx="3286306" cy="2554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F3E1A-4991-E817-8F22-27421FB26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73" y="133654"/>
            <a:ext cx="3424573" cy="2634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38A26-2B87-C24E-95C4-D0C0A93B04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803"/>
          <a:stretch>
            <a:fillRect/>
          </a:stretch>
        </p:blipFill>
        <p:spPr>
          <a:xfrm>
            <a:off x="6656052" y="2771154"/>
            <a:ext cx="3424573" cy="2607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DD86F-8BA4-2100-5F91-46986067C964}"/>
              </a:ext>
            </a:extLst>
          </p:cNvPr>
          <p:cNvSpPr txBox="1"/>
          <p:nvPr/>
        </p:nvSpPr>
        <p:spPr>
          <a:xfrm>
            <a:off x="195327" y="291109"/>
            <a:ext cx="120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Flat_OB</a:t>
            </a:r>
            <a:endParaRPr lang="en-GB" dirty="0"/>
          </a:p>
          <a:p>
            <a:r>
              <a:rPr lang="en-GB" dirty="0"/>
              <a:t>L3 stave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A713D-5D25-34EC-AF1F-EFCC16121310}"/>
              </a:ext>
            </a:extLst>
          </p:cNvPr>
          <p:cNvSpPr txBox="1"/>
          <p:nvPr/>
        </p:nvSpPr>
        <p:spPr>
          <a:xfrm>
            <a:off x="5407653" y="228630"/>
            <a:ext cx="1359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SVT_OB</a:t>
            </a:r>
          </a:p>
          <a:p>
            <a:r>
              <a:rPr lang="en-GB" dirty="0"/>
              <a:t>L3 stave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01C3E-2F3B-D09A-040B-DA04C613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27"/>
          <a:stretch>
            <a:fillRect/>
          </a:stretch>
        </p:blipFill>
        <p:spPr>
          <a:xfrm>
            <a:off x="1208399" y="0"/>
            <a:ext cx="3426182" cy="2604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7E14E-D731-7197-8B14-97E03760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8" t="7102" r="1"/>
          <a:stretch>
            <a:fillRect/>
          </a:stretch>
        </p:blipFill>
        <p:spPr>
          <a:xfrm>
            <a:off x="6244006" y="-1"/>
            <a:ext cx="3351950" cy="2655807"/>
          </a:xfrm>
          <a:prstGeom prst="rect">
            <a:avLst/>
          </a:prstGeom>
        </p:spPr>
      </p:pic>
      <p:sp>
        <p:nvSpPr>
          <p:cNvPr id="209" name="TextShape 2"/>
          <p:cNvSpPr txBox="1"/>
          <p:nvPr/>
        </p:nvSpPr>
        <p:spPr>
          <a:xfrm>
            <a:off x="435960" y="5504760"/>
            <a:ext cx="8011080" cy="164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8447400" y="5504760"/>
            <a:ext cx="1055520" cy="167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F439247-35F9-4015-9CF1-A29DB7A548DA}" type="slidenum">
              <a:rPr lang="en-GB" sz="1100" b="1" strike="noStrike" spc="-1">
                <a:solidFill>
                  <a:srgbClr val="767676"/>
                </a:solidFill>
                <a:latin typeface="Calibri"/>
                <a:ea typeface="ＭＳ Ｐゴシック"/>
              </a:rPr>
              <a:t>9</a:t>
            </a:fld>
            <a:endParaRPr lang="en-GB" sz="1100" b="0" strike="noStrike" spc="-1">
              <a:latin typeface="Times New Roman"/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9D08D91D-2EDA-F0CF-EEC5-461091CF1A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32"/>
          <a:stretch>
            <a:fillRect/>
          </a:stretch>
        </p:blipFill>
        <p:spPr>
          <a:xfrm>
            <a:off x="1330169" y="2567354"/>
            <a:ext cx="3836621" cy="3003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57AA3-C2CA-D19B-A9D5-0EE44E4ED1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741"/>
          <a:stretch>
            <a:fillRect/>
          </a:stretch>
        </p:blipFill>
        <p:spPr>
          <a:xfrm>
            <a:off x="6226774" y="2583722"/>
            <a:ext cx="3836620" cy="3003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8FC87-73DF-4939-8CCE-EE6236582C28}"/>
              </a:ext>
            </a:extLst>
          </p:cNvPr>
          <p:cNvSpPr txBox="1"/>
          <p:nvPr/>
        </p:nvSpPr>
        <p:spPr>
          <a:xfrm>
            <a:off x="71990" y="147911"/>
            <a:ext cx="120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Flat_OB</a:t>
            </a:r>
            <a:endParaRPr lang="en-GB" dirty="0"/>
          </a:p>
          <a:p>
            <a:r>
              <a:rPr lang="en-GB" dirty="0"/>
              <a:t>L4 stave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3BDD1-9D1B-04F7-A60A-F98056A511B1}"/>
              </a:ext>
            </a:extLst>
          </p:cNvPr>
          <p:cNvSpPr txBox="1"/>
          <p:nvPr/>
        </p:nvSpPr>
        <p:spPr>
          <a:xfrm>
            <a:off x="5018375" y="147911"/>
            <a:ext cx="120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SVT_OB</a:t>
            </a:r>
          </a:p>
          <a:p>
            <a:r>
              <a:rPr lang="en-GB" dirty="0"/>
              <a:t>L4 stave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UOB_PJ</Template>
  <TotalTime>342</TotalTime>
  <Words>404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Cambria Math</vt:lpstr>
      <vt:lpstr>Georgia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Comparison of flat_OB past to present</vt:lpstr>
      <vt:lpstr>PowerPoint Presentation</vt:lpstr>
      <vt:lpstr>PowerPoint Presentation</vt:lpstr>
      <vt:lpstr>PowerPoint Presentation</vt:lpstr>
      <vt:lpstr>PowerPoint Presentation</vt:lpstr>
      <vt:lpstr>Flat_OB Momentum resolution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Laura Gonella (Physics and Astronomy)</dc:creator>
  <dc:description/>
  <cp:lastModifiedBy>Athavan Ramalingam</cp:lastModifiedBy>
  <cp:revision>10</cp:revision>
  <dcterms:created xsi:type="dcterms:W3CDTF">2021-05-14T08:39:33Z</dcterms:created>
  <dcterms:modified xsi:type="dcterms:W3CDTF">2025-10-02T15:42:58Z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