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44"/>
  </p:notesMasterIdLst>
  <p:sldIdLst>
    <p:sldId id="256" r:id="rId5"/>
    <p:sldId id="6171" r:id="rId6"/>
    <p:sldId id="2147469554" r:id="rId7"/>
    <p:sldId id="2147469557" r:id="rId8"/>
    <p:sldId id="2147469560" r:id="rId9"/>
    <p:sldId id="2147469558" r:id="rId10"/>
    <p:sldId id="2147469528" r:id="rId11"/>
    <p:sldId id="2147469529" r:id="rId12"/>
    <p:sldId id="2147469592" r:id="rId13"/>
    <p:sldId id="2147469532" r:id="rId14"/>
    <p:sldId id="2147469533" r:id="rId15"/>
    <p:sldId id="2147469535" r:id="rId16"/>
    <p:sldId id="3952" r:id="rId17"/>
    <p:sldId id="1445" r:id="rId18"/>
    <p:sldId id="5775" r:id="rId19"/>
    <p:sldId id="6149" r:id="rId20"/>
    <p:sldId id="2147469537" r:id="rId21"/>
    <p:sldId id="2147469539" r:id="rId22"/>
    <p:sldId id="2147469540" r:id="rId23"/>
    <p:sldId id="2147469541" r:id="rId24"/>
    <p:sldId id="2147469564" r:id="rId25"/>
    <p:sldId id="2147469543" r:id="rId26"/>
    <p:sldId id="2147469561" r:id="rId27"/>
    <p:sldId id="2147469589" r:id="rId28"/>
    <p:sldId id="2147469546" r:id="rId29"/>
    <p:sldId id="2147469548" r:id="rId30"/>
    <p:sldId id="396" r:id="rId31"/>
    <p:sldId id="1436" r:id="rId32"/>
    <p:sldId id="2147469590" r:id="rId33"/>
    <p:sldId id="2147469591" r:id="rId34"/>
    <p:sldId id="6179" r:id="rId35"/>
    <p:sldId id="2147469544" r:id="rId36"/>
    <p:sldId id="2147469584" r:id="rId37"/>
    <p:sldId id="2147469586" r:id="rId38"/>
    <p:sldId id="2147469587" r:id="rId39"/>
    <p:sldId id="2147469585" r:id="rId40"/>
    <p:sldId id="2147469562" r:id="rId41"/>
    <p:sldId id="2147469563" r:id="rId42"/>
    <p:sldId id="2147469588"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49A"/>
    <a:srgbClr val="0000FF"/>
    <a:srgbClr val="0432FF"/>
    <a:srgbClr val="363636"/>
    <a:srgbClr val="B58DFF"/>
    <a:srgbClr val="D6ACFF"/>
    <a:srgbClr val="76D6FF"/>
    <a:srgbClr val="163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5" autoAdjust="0"/>
    <p:restoredTop sz="91761" autoAdjust="0"/>
  </p:normalViewPr>
  <p:slideViewPr>
    <p:cSldViewPr snapToGrid="0" snapToObjects="1">
      <p:cViewPr varScale="1">
        <p:scale>
          <a:sx n="84" d="100"/>
          <a:sy n="84" d="100"/>
        </p:scale>
        <p:origin x="604" y="7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02T14:27:35.480"/>
    </inkml:context>
    <inkml:brush xml:id="br0">
      <inkml:brushProperty name="width" value="0.1" units="cm"/>
      <inkml:brushProperty name="height" value="0.1" units="cm"/>
    </inkml:brush>
  </inkml:definitions>
  <inkml:trace contextRef="#ctx0" brushRef="#br0">37177 11728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02T14:27:35.481"/>
    </inkml:context>
    <inkml:brush xml:id="br0">
      <inkml:brushProperty name="width" value="0.1" units="cm"/>
      <inkml:brushProperty name="height" value="0.1" units="cm"/>
    </inkml:brush>
  </inkml:definitions>
  <inkml:trace contextRef="#ctx0" brushRef="#br0">37249 11632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02T14:27:35.485"/>
    </inkml:context>
    <inkml:brush xml:id="br0">
      <inkml:brushProperty name="width" value="0.1" units="cm"/>
      <inkml:brushProperty name="height" value="0.1" units="cm"/>
    </inkml:brush>
  </inkml:definitions>
  <inkml:trace contextRef="#ctx0" brushRef="#br0">43671 8698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E36F475-F7F5-6C41-B37C-656C49194CAF}" type="datetimeFigureOut">
              <a:rPr lang="en-US" smtClean="0"/>
              <a:t>12/16/2025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64195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F75C8-6AEA-42C9-FEC7-F9DB9822F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CBE9D-5A8C-0259-1AE7-1131E7A33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13160-05AC-BFD5-A5B7-5659622A06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1A4477-752F-B2ED-7B03-13AD2203436D}"/>
              </a:ext>
            </a:extLst>
          </p:cNvPr>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432428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CF95-2460-D651-3085-487037431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BF7F2-60DD-F61B-770E-9E56ED282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613B8-04AB-2768-E4BA-EFAAC5F022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CBBDFD-3B5A-227B-4EA1-679F48120CD3}"/>
              </a:ext>
            </a:extLst>
          </p:cNvPr>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54640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13</a:t>
            </a:fld>
            <a:endParaRPr lang="en-US"/>
          </a:p>
        </p:txBody>
      </p:sp>
    </p:spTree>
    <p:extLst>
      <p:ext uri="{BB962C8B-B14F-4D97-AF65-F5344CB8AC3E}">
        <p14:creationId xmlns:p14="http://schemas.microsoft.com/office/powerpoint/2010/main" val="308514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7F218-4951-BAC1-4448-3B581C00E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1D1F8-1DF0-E7AA-83DB-AACB267C2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4578FB-BB51-0E7E-65C1-F189D5C25C31}"/>
              </a:ext>
            </a:extLst>
          </p:cNvPr>
          <p:cNvSpPr>
            <a:spLocks noGrp="1"/>
          </p:cNvSpPr>
          <p:nvPr>
            <p:ph type="body" idx="1"/>
          </p:nvPr>
        </p:nvSpPr>
        <p:spPr/>
        <p:txBody>
          <a:bodyPr/>
          <a:lstStyle/>
          <a:p>
            <a:r>
              <a:rPr lang="en-US" dirty="0"/>
              <a:t>35 min, max 25 slides </a:t>
            </a:r>
          </a:p>
        </p:txBody>
      </p:sp>
      <p:sp>
        <p:nvSpPr>
          <p:cNvPr id="4" name="Slide Number Placeholder 3">
            <a:extLst>
              <a:ext uri="{FF2B5EF4-FFF2-40B4-BE49-F238E27FC236}">
                <a16:creationId xmlns:a16="http://schemas.microsoft.com/office/drawing/2014/main" id="{561765A9-3C48-BC2A-58E9-9C706FA6550F}"/>
              </a:ext>
            </a:extLst>
          </p:cNvPr>
          <p:cNvSpPr>
            <a:spLocks noGrp="1"/>
          </p:cNvSpPr>
          <p:nvPr>
            <p:ph type="sldNum" sz="quarter" idx="5"/>
          </p:nvPr>
        </p:nvSpPr>
        <p:spPr/>
        <p:txBody>
          <a:bodyPr/>
          <a:lstStyle/>
          <a:p>
            <a:fld id="{515839EF-EF2D-A244-8B03-02564FD38722}" type="slidenum">
              <a:rPr lang="en-US" smtClean="0"/>
              <a:t>26</a:t>
            </a:fld>
            <a:endParaRPr lang="en-US"/>
          </a:p>
        </p:txBody>
      </p:sp>
    </p:spTree>
    <p:extLst>
      <p:ext uri="{BB962C8B-B14F-4D97-AF65-F5344CB8AC3E}">
        <p14:creationId xmlns:p14="http://schemas.microsoft.com/office/powerpoint/2010/main" val="2071983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min, max 25 slides </a:t>
            </a:r>
          </a:p>
        </p:txBody>
      </p:sp>
      <p:sp>
        <p:nvSpPr>
          <p:cNvPr id="4" name="Slide Number Placeholder 3"/>
          <p:cNvSpPr>
            <a:spLocks noGrp="1"/>
          </p:cNvSpPr>
          <p:nvPr>
            <p:ph type="sldNum" sz="quarter" idx="5"/>
          </p:nvPr>
        </p:nvSpPr>
        <p:spPr/>
        <p:txBody>
          <a:bodyPr/>
          <a:lstStyle/>
          <a:p>
            <a:fld id="{515839EF-EF2D-A244-8B03-02564FD38722}" type="slidenum">
              <a:rPr lang="en-US" smtClean="0"/>
              <a:t>31</a:t>
            </a:fld>
            <a:endParaRPr lang="en-US"/>
          </a:p>
        </p:txBody>
      </p:sp>
    </p:spTree>
    <p:extLst>
      <p:ext uri="{BB962C8B-B14F-4D97-AF65-F5344CB8AC3E}">
        <p14:creationId xmlns:p14="http://schemas.microsoft.com/office/powerpoint/2010/main" val="2901419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July 8-10, 2025</a:t>
            </a:r>
          </a:p>
        </p:txBody>
      </p:sp>
      <p:sp>
        <p:nvSpPr>
          <p:cNvPr id="5" name="Footer Placeholder 4"/>
          <p:cNvSpPr>
            <a:spLocks noGrp="1"/>
          </p:cNvSpPr>
          <p:nvPr>
            <p:ph type="ftr" sz="quarter" idx="4"/>
          </p:nvPr>
        </p:nvSpPr>
        <p:spPr/>
        <p:txBody>
          <a:bodyPr/>
          <a:lstStyle/>
          <a:p>
            <a:r>
              <a:rPr lang="en-US"/>
              <a:t>TEST</a:t>
            </a:r>
          </a:p>
        </p:txBody>
      </p:sp>
      <p:sp>
        <p:nvSpPr>
          <p:cNvPr id="6" name="Slide Number Placeholder 5"/>
          <p:cNvSpPr>
            <a:spLocks noGrp="1"/>
          </p:cNvSpPr>
          <p:nvPr>
            <p:ph type="sldNum" sz="quarter" idx="5"/>
          </p:nvPr>
        </p:nvSpPr>
        <p:spPr/>
        <p:txBody>
          <a:bodyPr/>
          <a:lstStyle/>
          <a:p>
            <a:fld id="{515839EF-EF2D-A244-8B03-02564FD38722}" type="slidenum">
              <a:rPr lang="en-US" smtClean="0"/>
              <a:t>34</a:t>
            </a:fld>
            <a:endParaRPr lang="en-US"/>
          </a:p>
        </p:txBody>
      </p:sp>
    </p:spTree>
    <p:extLst>
      <p:ext uri="{BB962C8B-B14F-4D97-AF65-F5344CB8AC3E}">
        <p14:creationId xmlns:p14="http://schemas.microsoft.com/office/powerpoint/2010/main" val="3437782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p:nvPr>
        </p:nvSpPr>
        <p:spPr>
          <a:xfrm>
            <a:off x="813175" y="2685326"/>
            <a:ext cx="10334625" cy="1803939"/>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800" dirty="0"/>
              <a:t>Director's Review of Injector Operations and RHIC R&amp;R</a:t>
            </a:r>
            <a:endParaRPr lang="en-US" sz="1800" dirty="0">
              <a:cs typeface="Arial"/>
            </a:endParaRPr>
          </a:p>
          <a:p>
            <a:r>
              <a:rPr lang="en-US" sz="1800" dirty="0"/>
              <a:t>July 8-10, 2025</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p:nvPicPr>
        <p:blipFill>
          <a:blip r:embed="rId3">
            <a:alphaModFix amt="60000"/>
          </a:blip>
          <a:srcRect/>
          <a:stretch/>
        </p:blipFill>
        <p:spPr>
          <a:xfrm>
            <a:off x="8418740" y="5755088"/>
            <a:ext cx="3173185" cy="419100"/>
          </a:xfrm>
          <a:prstGeom prst="rect">
            <a:avLst/>
          </a:prstGeom>
        </p:spPr>
      </p:pic>
      <p:pic>
        <p:nvPicPr>
          <p:cNvPr id="4" name="Picture 3">
            <a:extLst>
              <a:ext uri="{FF2B5EF4-FFF2-40B4-BE49-F238E27FC236}">
                <a16:creationId xmlns:a16="http://schemas.microsoft.com/office/drawing/2014/main" id="{0BD49091-F249-3849-7023-82F10893D9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1024838022"/>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D2629-3F20-EEF8-90C4-0C05759D82D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9B3BAB-4E36-170E-B889-B89A1C92D430}"/>
              </a:ext>
            </a:extLst>
          </p:cNvPr>
          <p:cNvSpPr>
            <a:spLocks noGrp="1"/>
          </p:cNvSpPr>
          <p:nvPr>
            <p:ph type="sldNum" sz="quarter" idx="10"/>
          </p:nvPr>
        </p:nvSpPr>
        <p:spPr/>
        <p:txBody>
          <a:body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45575150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a:xfrm>
            <a:off x="571500" y="301117"/>
            <a:ext cx="11049000" cy="1325563"/>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68526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83315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450641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351959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640981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124553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Presenter First Initial, Last Name</a:t>
            </a:r>
          </a:p>
        </p:txBody>
      </p:sp>
    </p:spTree>
    <p:extLst>
      <p:ext uri="{BB962C8B-B14F-4D97-AF65-F5344CB8AC3E}">
        <p14:creationId xmlns:p14="http://schemas.microsoft.com/office/powerpoint/2010/main" val="4000291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50602"/>
            <a:ext cx="10334625" cy="1838663"/>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p:nvPicPr>
        <p:blipFill>
          <a:blip r:embed="rId3"/>
          <a:srcRect/>
          <a:stretch/>
        </p:blipFill>
        <p:spPr>
          <a:xfrm>
            <a:off x="8418740" y="5742910"/>
            <a:ext cx="3173185" cy="419100"/>
          </a:xfrm>
          <a:prstGeom prst="rect">
            <a:avLst/>
          </a:prstGeom>
        </p:spPr>
      </p:pic>
      <p:pic>
        <p:nvPicPr>
          <p:cNvPr id="4" name="Picture 3">
            <a:extLst>
              <a:ext uri="{FF2B5EF4-FFF2-40B4-BE49-F238E27FC236}">
                <a16:creationId xmlns:a16="http://schemas.microsoft.com/office/drawing/2014/main" id="{6255234C-600B-E7D1-3A75-7ABEFB96015D}"/>
              </a:ext>
            </a:extLst>
          </p:cNvPr>
          <p:cNvPicPr>
            <a:picLocks noChangeAspect="1"/>
          </p:cNvPicPr>
          <p:nvPr userDrawn="1"/>
        </p:nvPicPr>
        <p:blipFill>
          <a:blip r:embed="rId4"/>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674431174"/>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047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hasCustomPrompt="1"/>
          </p:nvPr>
        </p:nvSpPr>
        <p:spPr/>
        <p:txBody>
          <a:bodyPr/>
          <a:lstStyle>
            <a:lvl1pPr>
              <a:defRPr/>
            </a:lvl1pPr>
          </a:lstStyle>
          <a:p>
            <a:r>
              <a:rPr lang="en-US" dirty="0"/>
              <a:t>About Me- (First Name, Last Name) </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hasCustomPrompt="1"/>
          </p:nvPr>
        </p:nvSpPr>
        <p:spPr/>
        <p:txBody>
          <a:bodyPr/>
          <a:lstStyle>
            <a:lvl1pPr>
              <a:buFont typeface="Arial" panose="020B0604020202020204" pitchFamily="34" charset="0"/>
              <a:buNone/>
              <a:defRPr/>
            </a:lvl1pPr>
            <a:lvl2pPr>
              <a:defRPr/>
            </a:lvl2pPr>
          </a:lstStyle>
          <a:p>
            <a:r>
              <a:rPr lang="en-US" sz="2200" dirty="0"/>
              <a:t>Current Role:</a:t>
            </a:r>
          </a:p>
          <a:p>
            <a:pPr lvl="1"/>
            <a:endParaRPr lang="en-US" sz="1700" dirty="0"/>
          </a:p>
          <a:p>
            <a:pPr lvl="1"/>
            <a:endParaRPr lang="en-US" sz="100" dirty="0"/>
          </a:p>
          <a:p>
            <a:pPr lvl="1"/>
            <a:endParaRPr lang="en-US" sz="100" dirty="0"/>
          </a:p>
          <a:p>
            <a:endParaRPr lang="en-US" sz="2200" dirty="0"/>
          </a:p>
          <a:p>
            <a:r>
              <a:rPr lang="en-US" sz="2200" dirty="0"/>
              <a:t>Experience:</a:t>
            </a:r>
          </a:p>
          <a:p>
            <a:pPr lvl="1"/>
            <a:endParaRPr lang="en-US" sz="1700" dirty="0"/>
          </a:p>
          <a:p>
            <a:endParaRPr lang="en-US" sz="2200" dirty="0"/>
          </a:p>
          <a:p>
            <a:r>
              <a:rPr lang="en-US" sz="2200" dirty="0"/>
              <a:t>Education:</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9418794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hasCustomPrompt="1"/>
          </p:nvPr>
        </p:nvSpPr>
        <p:spPr/>
        <p:txBody>
          <a:bodyPr/>
          <a:lstStyle>
            <a:lvl1pPr>
              <a:defRPr/>
            </a:lvl1pPr>
          </a:lstStyle>
          <a:p>
            <a:r>
              <a:rPr lang="en-US" sz="4400"/>
              <a:t>Charge Questions Addressed </a:t>
            </a:r>
            <a:endParaRPr lang="en-US" dirty="0"/>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hasCustomPrompt="1"/>
          </p:nvPr>
        </p:nvSpPr>
        <p:spPr/>
        <p:txBody>
          <a:bodyPr/>
          <a:lstStyle>
            <a:lvl1pPr>
              <a:buFont typeface="Arial" panose="020B0604020202020204" pitchFamily="34" charset="0"/>
              <a:buNone/>
              <a:defRPr/>
            </a:lvl1pPr>
            <a:lvl2pPr>
              <a:defRPr/>
            </a:lvl2pPr>
          </a:lstStyle>
          <a:p>
            <a:r>
              <a:rPr lang="en-US" sz="2200" dirty="0"/>
              <a:t>Current Role:</a:t>
            </a:r>
          </a:p>
          <a:p>
            <a:pPr lvl="1"/>
            <a:endParaRPr lang="en-US" sz="1700" dirty="0"/>
          </a:p>
          <a:p>
            <a:pPr lvl="1"/>
            <a:endParaRPr lang="en-US" sz="100" dirty="0"/>
          </a:p>
          <a:p>
            <a:pPr lvl="1"/>
            <a:endParaRPr lang="en-US" sz="100" dirty="0"/>
          </a:p>
          <a:p>
            <a:endParaRPr lang="en-US" sz="2200" dirty="0"/>
          </a:p>
          <a:p>
            <a:r>
              <a:rPr lang="en-US" sz="2200" dirty="0"/>
              <a:t>Experience:</a:t>
            </a:r>
          </a:p>
          <a:p>
            <a:pPr lvl="1"/>
            <a:endParaRPr lang="en-US" sz="1700" dirty="0"/>
          </a:p>
          <a:p>
            <a:endParaRPr lang="en-US" sz="2200" dirty="0"/>
          </a:p>
          <a:p>
            <a:r>
              <a:rPr lang="en-US" sz="2200" dirty="0"/>
              <a:t>Education:</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7861361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128475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313734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134930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85435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
        <p:nvSpPr>
          <p:cNvPr id="4" name="TextBox 3">
            <a:extLst>
              <a:ext uri="{FF2B5EF4-FFF2-40B4-BE49-F238E27FC236}">
                <a16:creationId xmlns:a16="http://schemas.microsoft.com/office/drawing/2014/main" id="{988BFAA8-B70A-FDCA-CDB5-F7F485710776}"/>
              </a:ext>
            </a:extLst>
          </p:cNvPr>
          <p:cNvSpPr txBox="1"/>
          <p:nvPr/>
        </p:nvSpPr>
        <p:spPr>
          <a:xfrm>
            <a:off x="2188219" y="6316595"/>
            <a:ext cx="5846885" cy="577081"/>
          </a:xfrm>
          <a:prstGeom prst="rect">
            <a:avLst/>
          </a:prstGeom>
          <a:noFill/>
        </p:spPr>
        <p:txBody>
          <a:bodyPr wrap="square" rtlCol="0">
            <a:spAutoFit/>
          </a:bodyPr>
          <a:lstStyle/>
          <a:p>
            <a:r>
              <a:rPr lang="en-US" sz="1050" dirty="0">
                <a:cs typeface="Arial"/>
              </a:rPr>
              <a:t>C-AD Machine Advisory Committee meeting</a:t>
            </a:r>
          </a:p>
          <a:p>
            <a:r>
              <a:rPr lang="en-US" sz="1050" dirty="0"/>
              <a:t>17-19 December 2025</a:t>
            </a:r>
          </a:p>
          <a:p>
            <a:endParaRPr lang="en-US" sz="1050" dirty="0"/>
          </a:p>
        </p:txBody>
      </p:sp>
      <p:sp>
        <p:nvSpPr>
          <p:cNvPr id="5" name="TextBox 4">
            <a:extLst>
              <a:ext uri="{FF2B5EF4-FFF2-40B4-BE49-F238E27FC236}">
                <a16:creationId xmlns:a16="http://schemas.microsoft.com/office/drawing/2014/main" id="{3E6EF377-041C-6B0C-7FC7-4A2B67DBD791}"/>
              </a:ext>
            </a:extLst>
          </p:cNvPr>
          <p:cNvSpPr txBox="1"/>
          <p:nvPr/>
        </p:nvSpPr>
        <p:spPr>
          <a:xfrm>
            <a:off x="10073054" y="6365917"/>
            <a:ext cx="1077539" cy="253916"/>
          </a:xfrm>
          <a:prstGeom prst="rect">
            <a:avLst/>
          </a:prstGeom>
          <a:noFill/>
        </p:spPr>
        <p:txBody>
          <a:bodyPr wrap="none" rtlCol="0">
            <a:spAutoFit/>
          </a:bodyPr>
          <a:lstStyle/>
          <a:p>
            <a:r>
              <a:rPr lang="en-US" sz="1050" dirty="0"/>
              <a:t>Alexei Fedotov</a:t>
            </a:r>
          </a:p>
        </p:txBody>
      </p:sp>
    </p:spTree>
    <p:extLst>
      <p:ext uri="{BB962C8B-B14F-4D97-AF65-F5344CB8AC3E}">
        <p14:creationId xmlns:p14="http://schemas.microsoft.com/office/powerpoint/2010/main" val="33999575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emf"/><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emf"/><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2.png"/><Relationship Id="rId7" Type="http://schemas.openxmlformats.org/officeDocument/2006/relationships/customXml" Target="../ink/ink1.xml"/><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customXml" Target="../ink/ink3.xml"/><Relationship Id="rId4" Type="http://schemas.openxmlformats.org/officeDocument/2006/relationships/image" Target="../media/image43.png"/><Relationship Id="rId9" Type="http://schemas.openxmlformats.org/officeDocument/2006/relationships/customXml" Target="../ink/ink2.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736973" y="2527029"/>
            <a:ext cx="10334625" cy="1803939"/>
          </a:xfrm>
        </p:spPr>
        <p:txBody>
          <a:bodyPr>
            <a:normAutofit/>
          </a:bodyPr>
          <a:lstStyle/>
          <a:p>
            <a:r>
              <a:rPr lang="en-US" sz="4400" dirty="0"/>
              <a:t>C-AD R&amp;D Strategy and Plans</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3" y="3701165"/>
            <a:ext cx="10334625" cy="1259607"/>
          </a:xfrm>
        </p:spPr>
        <p:txBody>
          <a:bodyPr/>
          <a:lstStyle/>
          <a:p>
            <a:r>
              <a:rPr lang="en-US" b="1" dirty="0"/>
              <a:t>Alexei Fedotov</a:t>
            </a:r>
          </a:p>
          <a:p>
            <a:r>
              <a:rPr lang="en-US" dirty="0"/>
              <a:t>Deputy Division Head, Accelerator Operations and Research Division</a:t>
            </a:r>
          </a:p>
          <a:p>
            <a:endParaRPr lang="en-US" dirty="0"/>
          </a:p>
        </p:txBody>
      </p:sp>
      <p:sp>
        <p:nvSpPr>
          <p:cNvPr id="5" name="Subtitle 2">
            <a:extLst>
              <a:ext uri="{FF2B5EF4-FFF2-40B4-BE49-F238E27FC236}">
                <a16:creationId xmlns:a16="http://schemas.microsoft.com/office/drawing/2014/main" id="{387E1606-047C-31B9-52C0-19F58723714D}"/>
              </a:ext>
            </a:extLst>
          </p:cNvPr>
          <p:cNvSpPr txBox="1">
            <a:spLocks/>
          </p:cNvSpPr>
          <p:nvPr/>
        </p:nvSpPr>
        <p:spPr>
          <a:xfrm>
            <a:off x="813173" y="5174311"/>
            <a:ext cx="10565651" cy="929309"/>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sz="2900" dirty="0"/>
              <a:t>C-AD Machine Advisory Committee Meeting</a:t>
            </a:r>
            <a:br>
              <a:rPr lang="en-US" sz="2900" dirty="0"/>
            </a:br>
            <a:r>
              <a:rPr lang="en-US" sz="2900" dirty="0"/>
              <a:t>17-19 December 2025</a:t>
            </a:r>
          </a:p>
          <a:p>
            <a:endParaRPr lang="en-US" sz="2200" dirty="0"/>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2BFDD-B600-5FD6-D40A-2ADA9CBB1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4A3B2-A248-D4FF-298E-A8595BDBFEEC}"/>
              </a:ext>
            </a:extLst>
          </p:cNvPr>
          <p:cNvSpPr>
            <a:spLocks noGrp="1"/>
          </p:cNvSpPr>
          <p:nvPr>
            <p:ph type="ctrTitle"/>
          </p:nvPr>
        </p:nvSpPr>
        <p:spPr/>
        <p:txBody>
          <a:bodyPr>
            <a:noAutofit/>
          </a:bodyPr>
          <a:lstStyle/>
          <a:p>
            <a:r>
              <a:rPr lang="en-US" sz="4400" dirty="0">
                <a:latin typeface="Arial" panose="020B0604020202020204" pitchFamily="34" charset="0"/>
                <a:ea typeface="Times New Roman" panose="02020603050405020304" pitchFamily="18" charset="0"/>
              </a:rPr>
              <a:t>Electron Sources</a:t>
            </a:r>
            <a:r>
              <a:rPr lang="en-US" sz="4400" dirty="0">
                <a:effectLst/>
                <a:latin typeface="Arial" panose="020B0604020202020204" pitchFamily="34" charset="0"/>
                <a:ea typeface="Times New Roman" panose="02020603050405020304" pitchFamily="18" charset="0"/>
                <a:cs typeface="Arial" panose="020B0604020202020204" pitchFamily="34" charset="0"/>
              </a:rPr>
              <a:t> R&amp;D</a:t>
            </a:r>
            <a:endParaRPr lang="en-US" sz="4400" dirty="0"/>
          </a:p>
        </p:txBody>
      </p:sp>
      <p:sp>
        <p:nvSpPr>
          <p:cNvPr id="3" name="Slide Number Placeholder 1">
            <a:extLst>
              <a:ext uri="{FF2B5EF4-FFF2-40B4-BE49-F238E27FC236}">
                <a16:creationId xmlns:a16="http://schemas.microsoft.com/office/drawing/2014/main" id="{1C1A7FF7-291F-6CE5-2A82-C34230E3026B}"/>
              </a:ext>
            </a:extLst>
          </p:cNvPr>
          <p:cNvSpPr txBox="1">
            <a:spLocks/>
          </p:cNvSpPr>
          <p:nvPr/>
        </p:nvSpPr>
        <p:spPr>
          <a:xfrm>
            <a:off x="11835714" y="6507730"/>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pPr algn="ctr"/>
              <a:t>10</a:t>
            </a:fld>
            <a:endParaRPr lang="en-US" dirty="0"/>
          </a:p>
        </p:txBody>
      </p:sp>
    </p:spTree>
    <p:extLst>
      <p:ext uri="{BB962C8B-B14F-4D97-AF65-F5344CB8AC3E}">
        <p14:creationId xmlns:p14="http://schemas.microsoft.com/office/powerpoint/2010/main" val="4145614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D7F5E7-6175-C411-EE79-56CC8997D883}"/>
              </a:ext>
            </a:extLst>
          </p:cNvPr>
          <p:cNvSpPr>
            <a:spLocks noGrp="1"/>
          </p:cNvSpPr>
          <p:nvPr>
            <p:ph type="sldNum" sz="quarter" idx="4"/>
          </p:nvPr>
        </p:nvSpPr>
        <p:spPr>
          <a:xfrm>
            <a:off x="11759514" y="6438515"/>
            <a:ext cx="432486" cy="365125"/>
          </a:xfrm>
        </p:spPr>
        <p:txBody>
          <a:bodyPr/>
          <a:lstStyle/>
          <a:p>
            <a:pPr algn="ctr"/>
            <a:fld id="{933A556B-7C63-244D-9B7C-B0EA8042B330}" type="slidenum">
              <a:rPr lang="en-US" smtClean="0"/>
              <a:pPr algn="ctr"/>
              <a:t>11</a:t>
            </a:fld>
            <a:endParaRPr lang="en-US" dirty="0"/>
          </a:p>
        </p:txBody>
      </p:sp>
      <p:sp>
        <p:nvSpPr>
          <p:cNvPr id="3" name="Title 2">
            <a:extLst>
              <a:ext uri="{FF2B5EF4-FFF2-40B4-BE49-F238E27FC236}">
                <a16:creationId xmlns:a16="http://schemas.microsoft.com/office/drawing/2014/main" id="{F1FC62CF-D399-FF2C-17EA-469473CFF0C8}"/>
              </a:ext>
            </a:extLst>
          </p:cNvPr>
          <p:cNvSpPr>
            <a:spLocks noGrp="1"/>
          </p:cNvSpPr>
          <p:nvPr>
            <p:ph type="title"/>
          </p:nvPr>
        </p:nvSpPr>
        <p:spPr>
          <a:xfrm>
            <a:off x="274320" y="39196"/>
            <a:ext cx="11049000" cy="485793"/>
          </a:xfrm>
        </p:spPr>
        <p:txBody>
          <a:bodyPr>
            <a:noAutofit/>
          </a:bodyPr>
          <a:lstStyle/>
          <a:p>
            <a:r>
              <a:rPr lang="en-US" sz="3200" dirty="0">
                <a:ea typeface="ＭＳ Ｐゴシック" charset="0"/>
              </a:rPr>
              <a:t>Electron sources - highlights</a:t>
            </a:r>
            <a:endParaRPr lang="en-US" sz="3200" dirty="0"/>
          </a:p>
        </p:txBody>
      </p:sp>
      <p:sp>
        <p:nvSpPr>
          <p:cNvPr id="4" name="Content Placeholder 3">
            <a:extLst>
              <a:ext uri="{FF2B5EF4-FFF2-40B4-BE49-F238E27FC236}">
                <a16:creationId xmlns:a16="http://schemas.microsoft.com/office/drawing/2014/main" id="{56218786-3808-CE90-05A9-08DD8D2CAC25}"/>
              </a:ext>
            </a:extLst>
          </p:cNvPr>
          <p:cNvSpPr>
            <a:spLocks noGrp="1"/>
          </p:cNvSpPr>
          <p:nvPr>
            <p:ph idx="1"/>
          </p:nvPr>
        </p:nvSpPr>
        <p:spPr>
          <a:xfrm>
            <a:off x="519718" y="592549"/>
            <a:ext cx="7417647" cy="4762380"/>
          </a:xfrm>
        </p:spPr>
        <p:txBody>
          <a:bodyPr>
            <a:normAutofit/>
          </a:bodyPr>
          <a:lstStyle/>
          <a:p>
            <a:pPr>
              <a:defRPr/>
            </a:pPr>
            <a:r>
              <a:rPr lang="en-US" sz="1800" dirty="0"/>
              <a:t>Active photocathode development</a:t>
            </a:r>
          </a:p>
          <a:p>
            <a:pPr lvl="1">
              <a:defRPr/>
            </a:pPr>
            <a:r>
              <a:rPr lang="en-US" sz="1800" dirty="0">
                <a:solidFill>
                  <a:srgbClr val="0432FF"/>
                </a:solidFill>
              </a:rPr>
              <a:t>Bi-alkali antimonide cathodes with high QE</a:t>
            </a:r>
          </a:p>
          <a:p>
            <a:pPr lvl="1">
              <a:defRPr/>
            </a:pPr>
            <a:r>
              <a:rPr lang="en-US" sz="1800" dirty="0">
                <a:solidFill>
                  <a:srgbClr val="0432FF"/>
                </a:solidFill>
              </a:rPr>
              <a:t>Polarized cathodes</a:t>
            </a:r>
          </a:p>
          <a:p>
            <a:pPr>
              <a:defRPr/>
            </a:pPr>
            <a:r>
              <a:rPr lang="en-US" sz="1800" dirty="0"/>
              <a:t>DC photo-electron gun for LEReC</a:t>
            </a:r>
            <a:endParaRPr lang="en-US" sz="1800" dirty="0">
              <a:solidFill>
                <a:srgbClr val="0432FF"/>
              </a:solidFill>
            </a:endParaRPr>
          </a:p>
          <a:p>
            <a:pPr lvl="1">
              <a:defRPr/>
            </a:pPr>
            <a:r>
              <a:rPr lang="en-US" sz="1800" dirty="0">
                <a:solidFill>
                  <a:srgbClr val="0432FF"/>
                </a:solidFill>
              </a:rPr>
              <a:t>350-400 kV operation</a:t>
            </a:r>
          </a:p>
          <a:p>
            <a:pPr lvl="1">
              <a:defRPr/>
            </a:pPr>
            <a:r>
              <a:rPr lang="en-US" sz="1800" dirty="0">
                <a:solidFill>
                  <a:srgbClr val="0432FF"/>
                </a:solidFill>
              </a:rPr>
              <a:t>Demonstrated 60mA (EIC requirement 75mA)</a:t>
            </a:r>
          </a:p>
          <a:p>
            <a:pPr>
              <a:defRPr/>
            </a:pPr>
            <a:r>
              <a:rPr lang="en-US" sz="1800" dirty="0"/>
              <a:t>DC photo-electron inverted gun at Stony Brook (SB)</a:t>
            </a:r>
            <a:endParaRPr lang="en-US" sz="1800" dirty="0">
              <a:solidFill>
                <a:srgbClr val="0432FF"/>
              </a:solidFill>
            </a:endParaRPr>
          </a:p>
          <a:p>
            <a:pPr lvl="1">
              <a:defRPr/>
            </a:pPr>
            <a:r>
              <a:rPr lang="en-US" sz="1800" dirty="0">
                <a:solidFill>
                  <a:srgbClr val="0432FF"/>
                </a:solidFill>
              </a:rPr>
              <a:t>R&amp;D Gun under construction at Stony Brook University</a:t>
            </a:r>
            <a:endParaRPr lang="en-US" sz="1800" dirty="0"/>
          </a:p>
          <a:p>
            <a:pPr>
              <a:defRPr/>
            </a:pPr>
            <a:r>
              <a:rPr lang="en-US" sz="1800" dirty="0"/>
              <a:t>SRF photo-electron gun for CeC</a:t>
            </a:r>
          </a:p>
          <a:p>
            <a:pPr lvl="1">
              <a:defRPr/>
            </a:pPr>
            <a:r>
              <a:rPr lang="en-US" sz="1800" dirty="0">
                <a:solidFill>
                  <a:srgbClr val="0432FF"/>
                </a:solidFill>
              </a:rPr>
              <a:t>High brightness: 0.3 um emittance for 0.5nC charge</a:t>
            </a:r>
          </a:p>
          <a:p>
            <a:pPr lvl="1">
              <a:defRPr/>
            </a:pPr>
            <a:r>
              <a:rPr lang="en-US" sz="1800" dirty="0">
                <a:solidFill>
                  <a:srgbClr val="0432FF"/>
                </a:solidFill>
              </a:rPr>
              <a:t>High bunch charges: up to 10 </a:t>
            </a:r>
            <a:r>
              <a:rPr lang="en-US" sz="1800" dirty="0" err="1">
                <a:solidFill>
                  <a:srgbClr val="0432FF"/>
                </a:solidFill>
              </a:rPr>
              <a:t>nC</a:t>
            </a:r>
            <a:endParaRPr lang="en-US" sz="1800" dirty="0">
              <a:solidFill>
                <a:srgbClr val="0432FF"/>
              </a:solidFill>
            </a:endParaRPr>
          </a:p>
          <a:p>
            <a:pPr>
              <a:defRPr/>
            </a:pPr>
            <a:r>
              <a:rPr lang="en-US" sz="1800" dirty="0"/>
              <a:t>Laser systems</a:t>
            </a:r>
          </a:p>
          <a:p>
            <a:pPr lvl="1">
              <a:defRPr/>
            </a:pPr>
            <a:r>
              <a:rPr lang="en-US" sz="1800" dirty="0">
                <a:solidFill>
                  <a:srgbClr val="0432FF"/>
                </a:solidFill>
              </a:rPr>
              <a:t>State of the art laser systems for LEReC, </a:t>
            </a:r>
            <a:r>
              <a:rPr lang="en-US" sz="1800" dirty="0" err="1">
                <a:solidFill>
                  <a:srgbClr val="0432FF"/>
                </a:solidFill>
              </a:rPr>
              <a:t>CeC</a:t>
            </a:r>
            <a:r>
              <a:rPr lang="en-US" sz="1800" dirty="0">
                <a:solidFill>
                  <a:srgbClr val="0432FF"/>
                </a:solidFill>
              </a:rPr>
              <a:t> and SB guns.</a:t>
            </a:r>
          </a:p>
          <a:p>
            <a:pPr marL="457200" lvl="1" indent="0">
              <a:buNone/>
              <a:defRPr/>
            </a:pPr>
            <a:endParaRPr lang="en-US" sz="2000" dirty="0"/>
          </a:p>
        </p:txBody>
      </p:sp>
      <p:pic>
        <p:nvPicPr>
          <p:cNvPr id="6" name="Picture 5">
            <a:extLst>
              <a:ext uri="{FF2B5EF4-FFF2-40B4-BE49-F238E27FC236}">
                <a16:creationId xmlns:a16="http://schemas.microsoft.com/office/drawing/2014/main" id="{75D25349-3A4C-0C75-1C6B-75B16CCB7540}"/>
              </a:ext>
            </a:extLst>
          </p:cNvPr>
          <p:cNvPicPr>
            <a:picLocks noChangeAspect="1"/>
          </p:cNvPicPr>
          <p:nvPr/>
        </p:nvPicPr>
        <p:blipFill>
          <a:blip r:embed="rId2"/>
          <a:stretch>
            <a:fillRect/>
          </a:stretch>
        </p:blipFill>
        <p:spPr>
          <a:xfrm>
            <a:off x="7882467" y="2525337"/>
            <a:ext cx="2698402" cy="2299599"/>
          </a:xfrm>
          <a:prstGeom prst="rect">
            <a:avLst/>
          </a:prstGeom>
        </p:spPr>
      </p:pic>
      <p:pic>
        <p:nvPicPr>
          <p:cNvPr id="8" name="Picture 7">
            <a:extLst>
              <a:ext uri="{FF2B5EF4-FFF2-40B4-BE49-F238E27FC236}">
                <a16:creationId xmlns:a16="http://schemas.microsoft.com/office/drawing/2014/main" id="{77311937-516B-9D63-AF58-3D9B20A6A01C}"/>
              </a:ext>
            </a:extLst>
          </p:cNvPr>
          <p:cNvPicPr>
            <a:picLocks noChangeAspect="1"/>
          </p:cNvPicPr>
          <p:nvPr/>
        </p:nvPicPr>
        <p:blipFill>
          <a:blip r:embed="rId3"/>
          <a:stretch>
            <a:fillRect/>
          </a:stretch>
        </p:blipFill>
        <p:spPr>
          <a:xfrm>
            <a:off x="6037564" y="4850439"/>
            <a:ext cx="3271490" cy="1953201"/>
          </a:xfrm>
          <a:prstGeom prst="rect">
            <a:avLst/>
          </a:prstGeom>
        </p:spPr>
      </p:pic>
      <p:pic>
        <p:nvPicPr>
          <p:cNvPr id="7" name="Picture 2">
            <a:extLst>
              <a:ext uri="{FF2B5EF4-FFF2-40B4-BE49-F238E27FC236}">
                <a16:creationId xmlns:a16="http://schemas.microsoft.com/office/drawing/2014/main" id="{593706F6-1676-7C5A-EE30-A0553B1B3F8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35640" y="315300"/>
            <a:ext cx="1402471" cy="35793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2E13276F-3221-3612-CB48-A90E8F7849FC}"/>
              </a:ext>
            </a:extLst>
          </p:cNvPr>
          <p:cNvPicPr>
            <a:picLocks noChangeAspect="1"/>
          </p:cNvPicPr>
          <p:nvPr/>
        </p:nvPicPr>
        <p:blipFill>
          <a:blip r:embed="rId5"/>
          <a:stretch>
            <a:fillRect/>
          </a:stretch>
        </p:blipFill>
        <p:spPr>
          <a:xfrm>
            <a:off x="7458680" y="401239"/>
            <a:ext cx="2998408" cy="2016893"/>
          </a:xfrm>
          <a:prstGeom prst="rect">
            <a:avLst/>
          </a:prstGeom>
        </p:spPr>
      </p:pic>
      <p:pic>
        <p:nvPicPr>
          <p:cNvPr id="11" name="Picture 10">
            <a:extLst>
              <a:ext uri="{FF2B5EF4-FFF2-40B4-BE49-F238E27FC236}">
                <a16:creationId xmlns:a16="http://schemas.microsoft.com/office/drawing/2014/main" id="{3E2194D0-AF9E-2F67-990C-92FB170C4D39}"/>
              </a:ext>
            </a:extLst>
          </p:cNvPr>
          <p:cNvPicPr>
            <a:picLocks noChangeAspect="1"/>
          </p:cNvPicPr>
          <p:nvPr/>
        </p:nvPicPr>
        <p:blipFill>
          <a:blip r:embed="rId6"/>
          <a:stretch>
            <a:fillRect/>
          </a:stretch>
        </p:blipFill>
        <p:spPr>
          <a:xfrm>
            <a:off x="2124548" y="5173510"/>
            <a:ext cx="3615625" cy="1630130"/>
          </a:xfrm>
          <a:prstGeom prst="rect">
            <a:avLst/>
          </a:prstGeom>
        </p:spPr>
      </p:pic>
      <p:pic>
        <p:nvPicPr>
          <p:cNvPr id="12" name="Picture 11">
            <a:extLst>
              <a:ext uri="{FF2B5EF4-FFF2-40B4-BE49-F238E27FC236}">
                <a16:creationId xmlns:a16="http://schemas.microsoft.com/office/drawing/2014/main" id="{78D2ED7E-0011-78B4-9970-B11CCD4D0CDD}"/>
              </a:ext>
            </a:extLst>
          </p:cNvPr>
          <p:cNvPicPr>
            <a:picLocks noChangeAspect="1"/>
          </p:cNvPicPr>
          <p:nvPr/>
        </p:nvPicPr>
        <p:blipFill>
          <a:blip r:embed="rId7"/>
          <a:stretch>
            <a:fillRect/>
          </a:stretch>
        </p:blipFill>
        <p:spPr>
          <a:xfrm>
            <a:off x="9753357" y="4275667"/>
            <a:ext cx="1815446" cy="2406053"/>
          </a:xfrm>
          <a:prstGeom prst="rect">
            <a:avLst/>
          </a:prstGeom>
        </p:spPr>
      </p:pic>
    </p:spTree>
    <p:extLst>
      <p:ext uri="{BB962C8B-B14F-4D97-AF65-F5344CB8AC3E}">
        <p14:creationId xmlns:p14="http://schemas.microsoft.com/office/powerpoint/2010/main" val="3860589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05DB7-A8F8-401B-1928-F253D9C1C4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D90562-DDC9-5CFC-3E09-5FCA518E3E93}"/>
              </a:ext>
            </a:extLst>
          </p:cNvPr>
          <p:cNvSpPr>
            <a:spLocks noGrp="1"/>
          </p:cNvSpPr>
          <p:nvPr>
            <p:ph type="title"/>
          </p:nvPr>
        </p:nvSpPr>
        <p:spPr>
          <a:xfrm>
            <a:off x="518160" y="99847"/>
            <a:ext cx="11353800" cy="418626"/>
          </a:xfrm>
        </p:spPr>
        <p:txBody>
          <a:bodyPr>
            <a:noAutofit/>
          </a:bodyPr>
          <a:lstStyle/>
          <a:p>
            <a:r>
              <a:rPr lang="en-US" sz="3200" dirty="0"/>
              <a:t>Electron sources – future R&amp;D plans</a:t>
            </a:r>
          </a:p>
        </p:txBody>
      </p:sp>
      <p:sp>
        <p:nvSpPr>
          <p:cNvPr id="4" name="Content Placeholder 3">
            <a:extLst>
              <a:ext uri="{FF2B5EF4-FFF2-40B4-BE49-F238E27FC236}">
                <a16:creationId xmlns:a16="http://schemas.microsoft.com/office/drawing/2014/main" id="{A2332B02-A76E-4405-EDFB-8AD3B23E1EC9}"/>
              </a:ext>
            </a:extLst>
          </p:cNvPr>
          <p:cNvSpPr>
            <a:spLocks noGrp="1"/>
          </p:cNvSpPr>
          <p:nvPr>
            <p:ph idx="1"/>
          </p:nvPr>
        </p:nvSpPr>
        <p:spPr>
          <a:xfrm>
            <a:off x="1165859" y="991472"/>
            <a:ext cx="10270403" cy="5133755"/>
          </a:xfrm>
        </p:spPr>
        <p:txBody>
          <a:bodyPr>
            <a:normAutofit/>
          </a:bodyPr>
          <a:lstStyle/>
          <a:p>
            <a:endParaRPr lang="en-US" sz="1800" b="1" dirty="0"/>
          </a:p>
          <a:p>
            <a:pPr fontAlgn="base">
              <a:spcAft>
                <a:spcPct val="0"/>
              </a:spcAft>
              <a:buAutoNum type="arabicPeriod"/>
              <a:defRPr/>
            </a:pPr>
            <a:r>
              <a:rPr lang="en-US" sz="1800" dirty="0"/>
              <a:t>Development and support of high-current e-gun systems for EIC, </a:t>
            </a:r>
            <a:r>
              <a:rPr lang="en-US" sz="1800" b="1" dirty="0">
                <a:solidFill>
                  <a:srgbClr val="18649A"/>
                </a:solidFill>
              </a:rPr>
              <a:t>see</a:t>
            </a:r>
            <a:r>
              <a:rPr lang="en-US" sz="1800" b="1" dirty="0"/>
              <a:t> </a:t>
            </a:r>
            <a:r>
              <a:rPr lang="en-US" sz="1800" b="1" dirty="0">
                <a:solidFill>
                  <a:srgbClr val="18649A"/>
                </a:solidFill>
              </a:rPr>
              <a:t>next 3 slides </a:t>
            </a:r>
          </a:p>
          <a:p>
            <a:pPr marL="0" indent="0" fontAlgn="base">
              <a:spcAft>
                <a:spcPct val="0"/>
              </a:spcAft>
              <a:defRPr/>
            </a:pPr>
            <a:r>
              <a:rPr lang="en-US" sz="1800" dirty="0"/>
              <a:t>     - </a:t>
            </a:r>
            <a:r>
              <a:rPr lang="en-US" sz="1800" dirty="0" err="1"/>
              <a:t>LEReC</a:t>
            </a:r>
            <a:r>
              <a:rPr lang="en-US" sz="1800" dirty="0"/>
              <a:t> Gun R&amp;D</a:t>
            </a:r>
          </a:p>
          <a:p>
            <a:pPr marL="0" indent="0" fontAlgn="base">
              <a:spcAft>
                <a:spcPct val="0"/>
              </a:spcAft>
              <a:defRPr/>
            </a:pPr>
            <a:r>
              <a:rPr lang="en-US" sz="1800" dirty="0"/>
              <a:t>     - Stony Brook University R&amp;D gun</a:t>
            </a:r>
          </a:p>
          <a:p>
            <a:pPr marL="0" indent="0" fontAlgn="base">
              <a:spcAft>
                <a:spcPct val="0"/>
              </a:spcAft>
              <a:defRPr/>
            </a:pPr>
            <a:r>
              <a:rPr lang="en-US" sz="1800" dirty="0"/>
              <a:t>Plans:</a:t>
            </a:r>
          </a:p>
          <a:p>
            <a:pPr marL="0" indent="0" fontAlgn="base">
              <a:spcAft>
                <a:spcPct val="0"/>
              </a:spcAft>
              <a:defRPr/>
            </a:pPr>
            <a:r>
              <a:rPr lang="en-US" sz="1800" dirty="0"/>
              <a:t> </a:t>
            </a:r>
            <a:r>
              <a:rPr lang="en-US" sz="1800" b="1" dirty="0">
                <a:solidFill>
                  <a:srgbClr val="0070C0"/>
                </a:solidFill>
              </a:rPr>
              <a:t>2026-2027: </a:t>
            </a:r>
            <a:r>
              <a:rPr lang="en-US" sz="1800" dirty="0"/>
              <a:t>High-current tests with </a:t>
            </a:r>
            <a:r>
              <a:rPr lang="en-US" sz="1800" dirty="0" err="1"/>
              <a:t>LEReC</a:t>
            </a:r>
            <a:r>
              <a:rPr lang="en-US" sz="1800" dirty="0"/>
              <a:t> and Stony Brook guns</a:t>
            </a:r>
          </a:p>
          <a:p>
            <a:pPr marL="0" indent="0" fontAlgn="base">
              <a:spcAft>
                <a:spcPct val="0"/>
              </a:spcAft>
              <a:defRPr/>
            </a:pPr>
            <a:r>
              <a:rPr lang="en-US" sz="1800" dirty="0"/>
              <a:t> </a:t>
            </a:r>
            <a:r>
              <a:rPr lang="en-US" sz="1800" b="1" dirty="0">
                <a:solidFill>
                  <a:srgbClr val="0070C0"/>
                </a:solidFill>
              </a:rPr>
              <a:t>2028:          </a:t>
            </a:r>
            <a:r>
              <a:rPr lang="en-US" sz="1800" dirty="0"/>
              <a:t>Determine which Gun and HVPS is best suited for the EIC hadron cooler.</a:t>
            </a:r>
          </a:p>
          <a:p>
            <a:pPr marL="0" indent="0" fontAlgn="base">
              <a:spcAft>
                <a:spcPct val="0"/>
              </a:spcAft>
              <a:defRPr/>
            </a:pPr>
            <a:endParaRPr lang="en-US" sz="1800" dirty="0"/>
          </a:p>
          <a:p>
            <a:pPr marL="0" indent="0" fontAlgn="base">
              <a:spcAft>
                <a:spcPct val="0"/>
              </a:spcAft>
              <a:defRPr/>
            </a:pPr>
            <a:r>
              <a:rPr lang="en-US" sz="1800" dirty="0"/>
              <a:t>2. Advanced cathodes R&amp;D, </a:t>
            </a:r>
            <a:r>
              <a:rPr lang="en-US" sz="1800" b="1" dirty="0">
                <a:solidFill>
                  <a:srgbClr val="18649A"/>
                </a:solidFill>
              </a:rPr>
              <a:t>see Mengjia Gaowei presentation</a:t>
            </a:r>
          </a:p>
          <a:p>
            <a:pPr fontAlgn="base">
              <a:spcAft>
                <a:spcPct val="0"/>
              </a:spcAft>
              <a:buFont typeface="Arial" panose="020B0604020202020204" pitchFamily="34" charset="0"/>
              <a:buAutoNum type="arabicPeriod"/>
              <a:defRPr/>
            </a:pPr>
            <a:endParaRPr lang="en-US" sz="2000" dirty="0"/>
          </a:p>
          <a:p>
            <a:pPr fontAlgn="base">
              <a:spcAft>
                <a:spcPct val="0"/>
              </a:spcAft>
              <a:buFont typeface="Arial" panose="020B0604020202020204" pitchFamily="34" charset="0"/>
              <a:buAutoNum type="arabicPeriod"/>
              <a:defRPr/>
            </a:pPr>
            <a:endParaRPr lang="en-US" sz="2000" dirty="0"/>
          </a:p>
          <a:p>
            <a:pPr fontAlgn="base">
              <a:spcAft>
                <a:spcPct val="0"/>
              </a:spcAft>
              <a:buNone/>
              <a:defRPr/>
            </a:pPr>
            <a:endParaRPr lang="en-US" sz="2000" dirty="0"/>
          </a:p>
          <a:p>
            <a:pPr marL="457200" lvl="1" indent="0">
              <a:buNone/>
            </a:pPr>
            <a:endParaRPr lang="en-US" sz="1800" b="1" kern="100" dirty="0">
              <a:solidFill>
                <a:srgbClr val="0432FF"/>
              </a:solidFill>
              <a:effectLst/>
              <a:ea typeface="Aptos" panose="020B0004020202020204" pitchFamily="34" charset="0"/>
              <a:cs typeface="Times New Roman" panose="02020603050405020304" pitchFamily="18" charset="0"/>
            </a:endParaRPr>
          </a:p>
        </p:txBody>
      </p:sp>
      <p:sp>
        <p:nvSpPr>
          <p:cNvPr id="10" name="Slide Number Placeholder 2">
            <a:extLst>
              <a:ext uri="{FF2B5EF4-FFF2-40B4-BE49-F238E27FC236}">
                <a16:creationId xmlns:a16="http://schemas.microsoft.com/office/drawing/2014/main" id="{D778E880-C01C-F5D5-6E65-4BE608A1006D}"/>
              </a:ext>
            </a:extLst>
          </p:cNvPr>
          <p:cNvSpPr txBox="1">
            <a:spLocks/>
          </p:cNvSpPr>
          <p:nvPr/>
        </p:nvSpPr>
        <p:spPr>
          <a:xfrm>
            <a:off x="11683314" y="64689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12</a:t>
            </a:fld>
            <a:endParaRPr lang="en-US" dirty="0"/>
          </a:p>
        </p:txBody>
      </p:sp>
    </p:spTree>
    <p:extLst>
      <p:ext uri="{BB962C8B-B14F-4D97-AF65-F5344CB8AC3E}">
        <p14:creationId xmlns:p14="http://schemas.microsoft.com/office/powerpoint/2010/main" val="2641629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0503-0287-2F5D-3143-4579291C4017}"/>
              </a:ext>
            </a:extLst>
          </p:cNvPr>
          <p:cNvSpPr>
            <a:spLocks noGrp="1"/>
          </p:cNvSpPr>
          <p:nvPr>
            <p:ph type="title"/>
          </p:nvPr>
        </p:nvSpPr>
        <p:spPr>
          <a:xfrm>
            <a:off x="355257" y="4609"/>
            <a:ext cx="11049000" cy="638586"/>
          </a:xfrm>
        </p:spPr>
        <p:txBody>
          <a:bodyPr>
            <a:normAutofit/>
          </a:bodyPr>
          <a:lstStyle/>
          <a:p>
            <a:r>
              <a:rPr lang="en-US" sz="3200" dirty="0"/>
              <a:t>EIC Electron Cooler gun choices</a:t>
            </a:r>
          </a:p>
        </p:txBody>
      </p:sp>
      <p:sp>
        <p:nvSpPr>
          <p:cNvPr id="3" name="Content Placeholder 2">
            <a:extLst>
              <a:ext uri="{FF2B5EF4-FFF2-40B4-BE49-F238E27FC236}">
                <a16:creationId xmlns:a16="http://schemas.microsoft.com/office/drawing/2014/main" id="{F81E6020-0388-0171-907F-274F3FE1EFAD}"/>
              </a:ext>
            </a:extLst>
          </p:cNvPr>
          <p:cNvSpPr>
            <a:spLocks noGrp="1"/>
          </p:cNvSpPr>
          <p:nvPr>
            <p:ph idx="1"/>
          </p:nvPr>
        </p:nvSpPr>
        <p:spPr>
          <a:xfrm>
            <a:off x="538776" y="2385784"/>
            <a:ext cx="7278080" cy="4392835"/>
          </a:xfrm>
        </p:spPr>
        <p:txBody>
          <a:bodyPr>
            <a:normAutofit/>
          </a:bodyPr>
          <a:lstStyle/>
          <a:p>
            <a:endParaRPr lang="en-US" sz="2000" b="1" dirty="0">
              <a:cs typeface="Calibri" panose="020F0502020204030204" pitchFamily="34" charset="0"/>
            </a:endParaRPr>
          </a:p>
          <a:p>
            <a:r>
              <a:rPr lang="en-US" sz="2000" b="1" dirty="0" err="1">
                <a:cs typeface="Calibri" panose="020F0502020204030204" pitchFamily="34" charset="0"/>
              </a:rPr>
              <a:t>LEReC</a:t>
            </a:r>
            <a:r>
              <a:rPr lang="en-US" sz="2000" b="1" dirty="0">
                <a:cs typeface="Calibri" panose="020F0502020204030204" pitchFamily="34" charset="0"/>
              </a:rPr>
              <a:t> Gun:</a:t>
            </a:r>
            <a:endParaRPr lang="en-US" sz="2000" dirty="0"/>
          </a:p>
          <a:p>
            <a:r>
              <a:rPr lang="en-US" sz="1800" dirty="0">
                <a:solidFill>
                  <a:srgbClr val="18649A"/>
                </a:solidFill>
                <a:cs typeface="Calibri" panose="020F0502020204030204" pitchFamily="34" charset="0"/>
              </a:rPr>
              <a:t>   Existing LEReC Gun (400kV) and HVPS (600kV). </a:t>
            </a:r>
          </a:p>
          <a:p>
            <a:r>
              <a:rPr lang="en-US" sz="1800" dirty="0">
                <a:solidFill>
                  <a:srgbClr val="18649A"/>
                </a:solidFill>
                <a:cs typeface="Calibri" panose="020F0502020204030204" pitchFamily="34" charset="0"/>
              </a:rPr>
              <a:t>   Need to demonstrate stable operation at required current (75mA) for the EIC. </a:t>
            </a:r>
          </a:p>
          <a:p>
            <a:endParaRPr lang="en-US" dirty="0"/>
          </a:p>
          <a:p>
            <a:r>
              <a:rPr lang="en-US" sz="2000" b="1" dirty="0">
                <a:cs typeface="Calibri" panose="020F0502020204030204" pitchFamily="34" charset="0"/>
              </a:rPr>
              <a:t>R&amp;D Gun at Stony Brook (under development):</a:t>
            </a:r>
            <a:endParaRPr lang="en-US" sz="2000" dirty="0"/>
          </a:p>
          <a:p>
            <a:r>
              <a:rPr lang="en-US" sz="2000" dirty="0">
                <a:solidFill>
                  <a:schemeClr val="accent3">
                    <a:lumMod val="75000"/>
                  </a:schemeClr>
                </a:solidFill>
              </a:rPr>
              <a:t>   </a:t>
            </a:r>
            <a:r>
              <a:rPr lang="en-US" sz="1800" dirty="0">
                <a:solidFill>
                  <a:srgbClr val="18649A"/>
                </a:solidFill>
              </a:rPr>
              <a:t>Gun (500kV) and HVPS (600kV): designed to operate at 100mA. Active cathode cooling. Tests with beam to start in late 2026</a:t>
            </a:r>
            <a:r>
              <a:rPr lang="en-US" sz="2000" dirty="0">
                <a:solidFill>
                  <a:schemeClr val="accent3">
                    <a:lumMod val="75000"/>
                  </a:schemeClr>
                </a:solidFill>
              </a:rPr>
              <a:t>.</a:t>
            </a:r>
          </a:p>
          <a:p>
            <a:endParaRPr lang="en-US" sz="2000" b="1" dirty="0">
              <a:solidFill>
                <a:schemeClr val="accent5"/>
              </a:solidFill>
            </a:endParaRPr>
          </a:p>
        </p:txBody>
      </p:sp>
      <p:sp>
        <p:nvSpPr>
          <p:cNvPr id="4" name="Slide Number Placeholder 3">
            <a:extLst>
              <a:ext uri="{FF2B5EF4-FFF2-40B4-BE49-F238E27FC236}">
                <a16:creationId xmlns:a16="http://schemas.microsoft.com/office/drawing/2014/main" id="{21B9E495-9242-4A45-059D-DA925AD4BE34}"/>
              </a:ext>
            </a:extLst>
          </p:cNvPr>
          <p:cNvSpPr>
            <a:spLocks noGrp="1"/>
          </p:cNvSpPr>
          <p:nvPr>
            <p:ph type="sldNum" sz="quarter" idx="4"/>
          </p:nvPr>
        </p:nvSpPr>
        <p:spPr>
          <a:xfrm>
            <a:off x="11759514" y="6492875"/>
            <a:ext cx="432486" cy="365125"/>
          </a:xfrm>
        </p:spPr>
        <p:txBody>
          <a:bodyPr/>
          <a:lstStyle/>
          <a:p>
            <a:fld id="{933A556B-7C63-244D-9B7C-B0EA8042B330}" type="slidenum">
              <a:rPr lang="en-US" smtClean="0"/>
              <a:pPr/>
              <a:t>13</a:t>
            </a:fld>
            <a:endParaRPr lang="en-US" dirty="0"/>
          </a:p>
        </p:txBody>
      </p:sp>
      <p:pic>
        <p:nvPicPr>
          <p:cNvPr id="9" name="Picture 8">
            <a:extLst>
              <a:ext uri="{FF2B5EF4-FFF2-40B4-BE49-F238E27FC236}">
                <a16:creationId xmlns:a16="http://schemas.microsoft.com/office/drawing/2014/main" id="{F7EA0F34-56BF-8560-6666-104786BFF6CC}"/>
              </a:ext>
            </a:extLst>
          </p:cNvPr>
          <p:cNvPicPr>
            <a:picLocks noChangeAspect="1"/>
          </p:cNvPicPr>
          <p:nvPr/>
        </p:nvPicPr>
        <p:blipFill>
          <a:blip r:embed="rId3"/>
          <a:stretch>
            <a:fillRect/>
          </a:stretch>
        </p:blipFill>
        <p:spPr>
          <a:xfrm>
            <a:off x="8688940" y="159979"/>
            <a:ext cx="2737023" cy="2940762"/>
          </a:xfrm>
          <a:prstGeom prst="rect">
            <a:avLst/>
          </a:prstGeom>
        </p:spPr>
      </p:pic>
      <p:pic>
        <p:nvPicPr>
          <p:cNvPr id="10" name="Picture 9">
            <a:extLst>
              <a:ext uri="{FF2B5EF4-FFF2-40B4-BE49-F238E27FC236}">
                <a16:creationId xmlns:a16="http://schemas.microsoft.com/office/drawing/2014/main" id="{12B9CF48-E126-4B1A-86F0-67305E7C6AE7}"/>
              </a:ext>
            </a:extLst>
          </p:cNvPr>
          <p:cNvPicPr>
            <a:picLocks noChangeAspect="1"/>
          </p:cNvPicPr>
          <p:nvPr/>
        </p:nvPicPr>
        <p:blipFill>
          <a:blip r:embed="rId4"/>
          <a:srcRect t="6464" r="-1" b="13295"/>
          <a:stretch/>
        </p:blipFill>
        <p:spPr>
          <a:xfrm>
            <a:off x="8226498" y="3429000"/>
            <a:ext cx="3614982" cy="3110679"/>
          </a:xfrm>
          <a:prstGeom prst="rect">
            <a:avLst/>
          </a:prstGeom>
          <a:noFill/>
        </p:spPr>
      </p:pic>
      <p:cxnSp>
        <p:nvCxnSpPr>
          <p:cNvPr id="12" name="Straight Arrow Connector 11">
            <a:extLst>
              <a:ext uri="{FF2B5EF4-FFF2-40B4-BE49-F238E27FC236}">
                <a16:creationId xmlns:a16="http://schemas.microsoft.com/office/drawing/2014/main" id="{974A11FD-8FB7-8591-2375-C0F38E9E1233}"/>
              </a:ext>
            </a:extLst>
          </p:cNvPr>
          <p:cNvCxnSpPr>
            <a:cxnSpLocks/>
          </p:cNvCxnSpPr>
          <p:nvPr/>
        </p:nvCxnSpPr>
        <p:spPr>
          <a:xfrm flipV="1">
            <a:off x="6522720" y="2761844"/>
            <a:ext cx="2026920" cy="338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1DBD414-7458-4854-1DA8-4F5AAB50E7A2}"/>
              </a:ext>
            </a:extLst>
          </p:cNvPr>
          <p:cNvCxnSpPr>
            <a:cxnSpLocks/>
          </p:cNvCxnSpPr>
          <p:nvPr/>
        </p:nvCxnSpPr>
        <p:spPr>
          <a:xfrm flipV="1">
            <a:off x="6428233" y="4582201"/>
            <a:ext cx="1732787" cy="231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52FF147-1D2F-DFDC-5F6E-4B346FE86472}"/>
              </a:ext>
            </a:extLst>
          </p:cNvPr>
          <p:cNvSpPr txBox="1"/>
          <p:nvPr/>
        </p:nvSpPr>
        <p:spPr>
          <a:xfrm>
            <a:off x="517070" y="794578"/>
            <a:ext cx="7234263" cy="1815882"/>
          </a:xfrm>
          <a:prstGeom prst="rect">
            <a:avLst/>
          </a:prstGeom>
          <a:noFill/>
        </p:spPr>
        <p:txBody>
          <a:bodyPr wrap="square">
            <a:spAutoFit/>
          </a:bodyPr>
          <a:lstStyle/>
          <a:p>
            <a:pPr algn="l"/>
            <a:r>
              <a:rPr lang="en-US" sz="1400" b="1" i="0" u="sng" strike="noStrike" baseline="0" dirty="0">
                <a:latin typeface="TimesNewRoman"/>
              </a:rPr>
              <a:t>EIC DOE Review, January 2025:</a:t>
            </a:r>
          </a:p>
          <a:p>
            <a:pPr algn="l"/>
            <a:r>
              <a:rPr lang="en-US" sz="1400" b="0" i="0" u="none" strike="noStrike" baseline="0" dirty="0">
                <a:latin typeface="TimesNewRoman"/>
              </a:rPr>
              <a:t>“The requirements for the DC electron gun for the LEC are beyond the current state-of-the-art</a:t>
            </a:r>
          </a:p>
          <a:p>
            <a:pPr algn="l"/>
            <a:r>
              <a:rPr lang="en-US" sz="1400" b="0" i="0" u="none" strike="noStrike" baseline="0" dirty="0">
                <a:latin typeface="TimesNewRoman"/>
              </a:rPr>
              <a:t>performance presently demonstrated by DC gun and high-QE (quantum efficiency)</a:t>
            </a:r>
          </a:p>
          <a:p>
            <a:pPr algn="l"/>
            <a:r>
              <a:rPr lang="en-US" sz="1400" b="0" i="0" u="none" strike="noStrike" baseline="0" dirty="0">
                <a:latin typeface="TimesNewRoman"/>
              </a:rPr>
              <a:t>semiconductor cathode technology</a:t>
            </a:r>
            <a:r>
              <a:rPr lang="en-US" sz="1400" b="0" i="0" u="none" strike="noStrike" baseline="0" dirty="0">
                <a:solidFill>
                  <a:srgbClr val="FF0000"/>
                </a:solidFill>
                <a:latin typeface="TimesNewRoman"/>
              </a:rPr>
              <a:t>. A significant R&amp;D effort is necessary to demonstrate the</a:t>
            </a:r>
          </a:p>
          <a:p>
            <a:pPr algn="l"/>
            <a:r>
              <a:rPr lang="en-US" sz="1400" b="0" i="0" u="none" strike="noStrike" baseline="0" dirty="0">
                <a:solidFill>
                  <a:srgbClr val="FF0000"/>
                </a:solidFill>
                <a:latin typeface="TimesNewRoman"/>
              </a:rPr>
              <a:t>required performance. </a:t>
            </a:r>
            <a:r>
              <a:rPr lang="en-US" sz="1400" b="0" i="0" u="none" strike="noStrike" baseline="0" dirty="0">
                <a:latin typeface="TimesNewRoman"/>
              </a:rPr>
              <a:t>The project has at least two options to consider: pursuit of a new gun</a:t>
            </a:r>
          </a:p>
          <a:p>
            <a:pPr algn="l"/>
            <a:r>
              <a:rPr lang="en-US" sz="1400" b="0" i="0" u="none" strike="noStrike" baseline="0" dirty="0">
                <a:latin typeface="TimesNewRoman"/>
              </a:rPr>
              <a:t>being developed at Stony Brook University, and potential improvements to the existing </a:t>
            </a:r>
            <a:r>
              <a:rPr lang="en-US" sz="1400" b="0" i="0" u="none" strike="noStrike" baseline="0" dirty="0" err="1">
                <a:latin typeface="TimesNewRoman"/>
              </a:rPr>
              <a:t>LEReC</a:t>
            </a:r>
            <a:endParaRPr lang="en-US" sz="1400" b="0" i="0" u="none" strike="noStrike" baseline="0" dirty="0">
              <a:latin typeface="TimesNewRoman"/>
            </a:endParaRPr>
          </a:p>
          <a:p>
            <a:pPr algn="l"/>
            <a:r>
              <a:rPr lang="en-US" sz="1400" b="0" i="0" u="none" strike="noStrike" baseline="0" dirty="0">
                <a:latin typeface="TimesNewRoman"/>
              </a:rPr>
              <a:t>gun. </a:t>
            </a:r>
            <a:r>
              <a:rPr lang="en-US" sz="1400" b="1" i="0" u="none" strike="noStrike" baseline="0" dirty="0">
                <a:latin typeface="TimesNewRoman"/>
              </a:rPr>
              <a:t>The project is encouraged to consider investigating both options in parallel until the</a:t>
            </a:r>
          </a:p>
          <a:p>
            <a:pPr algn="l"/>
            <a:r>
              <a:rPr lang="en-US" sz="1400" b="1" i="0" u="none" strike="noStrike" baseline="0" dirty="0">
                <a:latin typeface="TimesNewRoman"/>
              </a:rPr>
              <a:t>required performance has been demonstrated.</a:t>
            </a:r>
            <a:r>
              <a:rPr lang="en-US" sz="1400" b="0" i="0" u="none" strike="noStrike" baseline="0" dirty="0">
                <a:latin typeface="TimesNewRoman"/>
              </a:rPr>
              <a:t>”</a:t>
            </a:r>
            <a:endParaRPr lang="en-US" sz="1400" dirty="0"/>
          </a:p>
        </p:txBody>
      </p:sp>
    </p:spTree>
    <p:extLst>
      <p:ext uri="{BB962C8B-B14F-4D97-AF65-F5344CB8AC3E}">
        <p14:creationId xmlns:p14="http://schemas.microsoft.com/office/powerpoint/2010/main" val="3653749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8A430-57FE-490C-BEB8-5E2F3ACBFBE7}"/>
              </a:ext>
            </a:extLst>
          </p:cNvPr>
          <p:cNvSpPr txBox="1"/>
          <p:nvPr/>
        </p:nvSpPr>
        <p:spPr>
          <a:xfrm>
            <a:off x="377889" y="22793"/>
            <a:ext cx="8980585" cy="584775"/>
          </a:xfrm>
          <a:prstGeom prst="rect">
            <a:avLst/>
          </a:prstGeom>
          <a:noFill/>
        </p:spPr>
        <p:txBody>
          <a:bodyPr wrap="square" rtlCol="0">
            <a:spAutoFit/>
          </a:bodyPr>
          <a:lstStyle/>
          <a:p>
            <a:r>
              <a:rPr lang="en-US" sz="3200" b="1" dirty="0" err="1"/>
              <a:t>LEReC</a:t>
            </a:r>
            <a:r>
              <a:rPr lang="en-US" sz="3200" b="1" dirty="0"/>
              <a:t> Gun high-current tests and plans</a:t>
            </a:r>
          </a:p>
        </p:txBody>
      </p:sp>
      <p:sp>
        <p:nvSpPr>
          <p:cNvPr id="6" name="Rectangle 5">
            <a:extLst>
              <a:ext uri="{FF2B5EF4-FFF2-40B4-BE49-F238E27FC236}">
                <a16:creationId xmlns:a16="http://schemas.microsoft.com/office/drawing/2014/main" id="{099F9E92-5586-468D-8DD7-D83926C735BC}"/>
              </a:ext>
            </a:extLst>
          </p:cNvPr>
          <p:cNvSpPr/>
          <p:nvPr/>
        </p:nvSpPr>
        <p:spPr>
          <a:xfrm>
            <a:off x="475835" y="695712"/>
            <a:ext cx="6290337" cy="4447371"/>
          </a:xfrm>
          <a:prstGeom prst="rect">
            <a:avLst/>
          </a:prstGeom>
        </p:spPr>
        <p:txBody>
          <a:bodyPr wrap="square">
            <a:spAutoFit/>
          </a:bodyPr>
          <a:lstStyle/>
          <a:p>
            <a:pPr marL="214313" indent="-214313">
              <a:buFont typeface="Arial" panose="020B0604020202020204" pitchFamily="34" charset="0"/>
              <a:buChar char="•"/>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High current source is required for EIC LEC</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a:t>
            </a:r>
          </a:p>
          <a:p>
            <a:pPr marL="557213" lvl="1" indent="-214313">
              <a:buFont typeface="Arial" panose="020B0604020202020204" pitchFamily="34" charset="0"/>
              <a:buChar char="•"/>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The LEC requires stable operation at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75mA current @350-375kV</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US" sz="1600" b="1" dirty="0">
                <a:latin typeface="Times New Roman" panose="02020603050405020304" pitchFamily="18" charset="0"/>
              </a:rPr>
              <a:t>High-current source R&amp;D:</a:t>
            </a:r>
          </a:p>
          <a:p>
            <a:pPr marL="557213" lvl="1" indent="-214313">
              <a:buFont typeface="Arial" panose="020B0604020202020204" pitchFamily="34" charset="0"/>
              <a:buChar char="•"/>
            </a:pPr>
            <a:r>
              <a:rPr lang="en-US" sz="1600" dirty="0">
                <a:latin typeface="Times New Roman" panose="02020603050405020304" pitchFamily="18" charset="0"/>
              </a:rPr>
              <a:t>Explore </a:t>
            </a:r>
            <a:r>
              <a:rPr lang="en-US" sz="1600" dirty="0" err="1">
                <a:latin typeface="Times New Roman" panose="02020603050405020304" pitchFamily="18" charset="0"/>
              </a:rPr>
              <a:t>LEReC</a:t>
            </a:r>
            <a:r>
              <a:rPr lang="en-US" sz="1600" dirty="0">
                <a:latin typeface="Times New Roman" panose="02020603050405020304" pitchFamily="18" charset="0"/>
              </a:rPr>
              <a:t> Gun operation </a:t>
            </a:r>
            <a:r>
              <a:rPr lang="en-US" sz="1600" b="1" dirty="0">
                <a:latin typeface="Times New Roman" panose="02020603050405020304" pitchFamily="18" charset="0"/>
              </a:rPr>
              <a:t>with high-current up to 80mA. </a:t>
            </a:r>
          </a:p>
          <a:p>
            <a:pPr marL="557213" lvl="1" indent="-214313">
              <a:buFont typeface="Arial" panose="020B0604020202020204" pitchFamily="34" charset="0"/>
              <a:buChar char="•"/>
            </a:pPr>
            <a:r>
              <a:rPr lang="en-US" sz="1600" dirty="0">
                <a:latin typeface="Times New Roman" panose="02020603050405020304" pitchFamily="18" charset="0"/>
              </a:rPr>
              <a:t>Explore Gun and HVPS </a:t>
            </a:r>
            <a:r>
              <a:rPr lang="en-US" sz="1600" b="1" dirty="0">
                <a:latin typeface="Times New Roman" panose="02020603050405020304" pitchFamily="18" charset="0"/>
              </a:rPr>
              <a:t>long-term stability </a:t>
            </a:r>
            <a:r>
              <a:rPr lang="en-US" sz="1600" dirty="0">
                <a:latin typeface="Times New Roman" panose="02020603050405020304" pitchFamily="18" charset="0"/>
              </a:rPr>
              <a:t>at high currents.</a:t>
            </a:r>
          </a:p>
          <a:p>
            <a:pPr marL="557213" lvl="1" indent="-214313">
              <a:buFont typeface="Arial" panose="020B0604020202020204" pitchFamily="34" charset="0"/>
              <a:buChar char="•"/>
            </a:pPr>
            <a:endParaRPr lang="en-US" sz="1600" dirty="0">
              <a:latin typeface="Times New Roman" panose="02020603050405020304" pitchFamily="18" charset="0"/>
            </a:endParaRPr>
          </a:p>
          <a:p>
            <a:pPr lvl="0"/>
            <a:endParaRPr lang="en-US" sz="16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lvl="0"/>
            <a:endParaRPr lang="en-US" sz="16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lvl="0"/>
            <a:r>
              <a:rPr lang="en-US" sz="1600" b="1" u="sng" dirty="0">
                <a:solidFill>
                  <a:srgbClr val="18649A"/>
                </a:solidFill>
                <a:latin typeface="Times New Roman" panose="02020603050405020304" pitchFamily="18" charset="0"/>
                <a:ea typeface="Calibri" panose="020F0502020204030204" pitchFamily="34" charset="0"/>
                <a:cs typeface="Times New Roman" panose="02020603050405020304" pitchFamily="18" charset="0"/>
              </a:rPr>
              <a:t>After 2025 RHIC run (</a:t>
            </a:r>
            <a:r>
              <a:rPr lang="en-US" sz="1600" b="1" u="sng" dirty="0">
                <a:solidFill>
                  <a:srgbClr val="18649A"/>
                </a:solidFill>
                <a:latin typeface="Calibri" panose="020F0502020204030204" pitchFamily="34" charset="0"/>
                <a:ea typeface="Calibri" panose="020F0502020204030204" pitchFamily="34" charset="0"/>
                <a:cs typeface="Calibri" panose="020F0502020204030204" pitchFamily="34" charset="0"/>
              </a:rPr>
              <a:t>2026-2027):</a:t>
            </a:r>
          </a:p>
          <a:p>
            <a:r>
              <a:rPr lang="en-US" sz="1600" b="1" dirty="0">
                <a:latin typeface="Calibri" panose="020F0502020204030204" pitchFamily="34" charset="0"/>
                <a:ea typeface="Calibri" panose="020F0502020204030204" pitchFamily="34" charset="0"/>
                <a:cs typeface="Calibri" panose="020F0502020204030204" pitchFamily="34" charset="0"/>
              </a:rPr>
              <a:t>Gun (400kV) to low-power dump tests (P=32kW; V=400kV, I=80mA).</a:t>
            </a:r>
          </a:p>
          <a:p>
            <a:pPr>
              <a:spcBef>
                <a:spcPts val="0"/>
              </a:spcBef>
            </a:pPr>
            <a:r>
              <a:rPr lang="en-US" sz="1600" dirty="0">
                <a:latin typeface="Calibri" panose="020F0502020204030204" pitchFamily="34" charset="0"/>
                <a:ea typeface="Calibri" panose="020F0502020204030204" pitchFamily="34" charset="0"/>
                <a:cs typeface="Calibri" panose="020F0502020204030204" pitchFamily="34" charset="0"/>
              </a:rPr>
              <a:t>Remove two RF cavities in </a:t>
            </a:r>
            <a:r>
              <a:rPr lang="en-US" sz="1600" dirty="0" err="1">
                <a:latin typeface="Calibri" panose="020F0502020204030204" pitchFamily="34" charset="0"/>
                <a:ea typeface="Calibri" panose="020F0502020204030204" pitchFamily="34" charset="0"/>
                <a:cs typeface="Calibri" panose="020F0502020204030204" pitchFamily="34" charset="0"/>
              </a:rPr>
              <a:t>LEReC</a:t>
            </a:r>
            <a:r>
              <a:rPr lang="en-US" sz="1600" dirty="0">
                <a:latin typeface="Calibri" panose="020F0502020204030204" pitchFamily="34" charset="0"/>
                <a:ea typeface="Calibri" panose="020F0502020204030204" pitchFamily="34" charset="0"/>
                <a:cs typeface="Calibri" panose="020F0502020204030204" pitchFamily="34" charset="0"/>
              </a:rPr>
              <a:t> injection line (as part of RHIC R&amp;R project). Install spool vacuum pipe with several devices in place.</a:t>
            </a:r>
          </a:p>
          <a:p>
            <a:pPr>
              <a:spcBef>
                <a:spcPts val="0"/>
              </a:spcBef>
            </a:pPr>
            <a:r>
              <a:rPr lang="en-US" sz="1600" dirty="0">
                <a:latin typeface="Calibri" panose="020F0502020204030204" pitchFamily="34" charset="0"/>
                <a:ea typeface="Calibri" panose="020F0502020204030204" pitchFamily="34" charset="0"/>
                <a:cs typeface="Calibri" panose="020F0502020204030204" pitchFamily="34" charset="0"/>
              </a:rPr>
              <a:t>Details on these tests plan are being developed in coordination with RHIC Removal project, Safety, Access Controls and other groups.</a:t>
            </a:r>
          </a:p>
          <a:p>
            <a:pPr>
              <a:spcBef>
                <a:spcPts val="0"/>
              </a:spcBef>
            </a:pPr>
            <a:endParaRPr lang="en-US" sz="1400" dirty="0">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557213" lvl="1" indent="-214313">
              <a:buFont typeface="Arial" panose="020B0604020202020204" pitchFamily="34" charset="0"/>
              <a:buChar char="•"/>
            </a:pPr>
            <a:endParaRPr lang="en-US" sz="1500" dirty="0">
              <a:latin typeface="Times New Roman" panose="02020603050405020304" pitchFamily="18" charset="0"/>
            </a:endParaRPr>
          </a:p>
        </p:txBody>
      </p:sp>
      <p:sp>
        <p:nvSpPr>
          <p:cNvPr id="5" name="TextBox 4">
            <a:extLst>
              <a:ext uri="{FF2B5EF4-FFF2-40B4-BE49-F238E27FC236}">
                <a16:creationId xmlns:a16="http://schemas.microsoft.com/office/drawing/2014/main" id="{0E61DDE6-1CE0-44A6-B360-F2D9807D344F}"/>
              </a:ext>
            </a:extLst>
          </p:cNvPr>
          <p:cNvSpPr txBox="1"/>
          <p:nvPr/>
        </p:nvSpPr>
        <p:spPr>
          <a:xfrm>
            <a:off x="11754014" y="6524823"/>
            <a:ext cx="325730" cy="246221"/>
          </a:xfrm>
          <a:prstGeom prst="rect">
            <a:avLst/>
          </a:prstGeom>
          <a:noFill/>
        </p:spPr>
        <p:txBody>
          <a:bodyPr wrap="none" rtlCol="0">
            <a:spAutoFit/>
          </a:bodyPr>
          <a:lstStyle/>
          <a:p>
            <a:r>
              <a:rPr lang="en-US" sz="1000" dirty="0"/>
              <a:t>14</a:t>
            </a:r>
          </a:p>
        </p:txBody>
      </p:sp>
      <p:sp>
        <p:nvSpPr>
          <p:cNvPr id="4" name="TextBox 3">
            <a:extLst>
              <a:ext uri="{FF2B5EF4-FFF2-40B4-BE49-F238E27FC236}">
                <a16:creationId xmlns:a16="http://schemas.microsoft.com/office/drawing/2014/main" id="{EBA68F00-9626-4415-8BD5-C26132C20082}"/>
              </a:ext>
            </a:extLst>
          </p:cNvPr>
          <p:cNvSpPr txBox="1"/>
          <p:nvPr/>
        </p:nvSpPr>
        <p:spPr>
          <a:xfrm>
            <a:off x="6744467" y="1563700"/>
            <a:ext cx="4037033" cy="461665"/>
          </a:xfrm>
          <a:prstGeom prst="rect">
            <a:avLst/>
          </a:prstGeom>
          <a:solidFill>
            <a:schemeClr val="bg1"/>
          </a:solidFill>
        </p:spPr>
        <p:txBody>
          <a:bodyPr wrap="square" rtlCol="0">
            <a:spAutoFit/>
          </a:bodyPr>
          <a:lstStyle/>
          <a:p>
            <a:r>
              <a:rPr lang="en-US" sz="1200" b="1" u="sng" dirty="0" err="1"/>
              <a:t>LEReC</a:t>
            </a:r>
            <a:r>
              <a:rPr lang="en-US" sz="1200" b="1" u="sng" dirty="0"/>
              <a:t> DC gun tests (to injection beam dump): </a:t>
            </a:r>
            <a:endParaRPr lang="en-US" sz="1200" dirty="0"/>
          </a:p>
          <a:p>
            <a:r>
              <a:rPr lang="en-US" sz="1200" dirty="0"/>
              <a:t>Stable operation at </a:t>
            </a:r>
            <a:r>
              <a:rPr lang="en-US" sz="1200" b="1" dirty="0">
                <a:solidFill>
                  <a:srgbClr val="FF0000"/>
                </a:solidFill>
              </a:rPr>
              <a:t>50mA</a:t>
            </a:r>
            <a:r>
              <a:rPr lang="en-US" sz="1200" b="1" dirty="0"/>
              <a:t> </a:t>
            </a:r>
            <a:r>
              <a:rPr lang="en-US" sz="1200" dirty="0"/>
              <a:t>@320kV (April 2022)</a:t>
            </a:r>
          </a:p>
        </p:txBody>
      </p:sp>
      <p:pic>
        <p:nvPicPr>
          <p:cNvPr id="8" name="Picture 7">
            <a:extLst>
              <a:ext uri="{FF2B5EF4-FFF2-40B4-BE49-F238E27FC236}">
                <a16:creationId xmlns:a16="http://schemas.microsoft.com/office/drawing/2014/main" id="{1B574380-0973-C506-CCE0-98312373298F}"/>
              </a:ext>
            </a:extLst>
          </p:cNvPr>
          <p:cNvPicPr>
            <a:picLocks noChangeAspect="1"/>
          </p:cNvPicPr>
          <p:nvPr/>
        </p:nvPicPr>
        <p:blipFill>
          <a:blip r:embed="rId2"/>
          <a:stretch>
            <a:fillRect/>
          </a:stretch>
        </p:blipFill>
        <p:spPr>
          <a:xfrm>
            <a:off x="6766173" y="2086253"/>
            <a:ext cx="3597388" cy="2269239"/>
          </a:xfrm>
          <a:prstGeom prst="rect">
            <a:avLst/>
          </a:prstGeom>
        </p:spPr>
      </p:pic>
      <p:pic>
        <p:nvPicPr>
          <p:cNvPr id="9" name="Picture 2">
            <a:extLst>
              <a:ext uri="{FF2B5EF4-FFF2-40B4-BE49-F238E27FC236}">
                <a16:creationId xmlns:a16="http://schemas.microsoft.com/office/drawing/2014/main" id="{3C86DF08-13E0-9178-475C-0EFA374E63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5787" y="194677"/>
            <a:ext cx="1530790" cy="3906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a:extLst>
              <a:ext uri="{FF2B5EF4-FFF2-40B4-BE49-F238E27FC236}">
                <a16:creationId xmlns:a16="http://schemas.microsoft.com/office/drawing/2014/main" id="{CEC9C707-5F15-BD52-3C9F-95E1B00DF775}"/>
              </a:ext>
            </a:extLst>
          </p:cNvPr>
          <p:cNvSpPr txBox="1"/>
          <p:nvPr/>
        </p:nvSpPr>
        <p:spPr>
          <a:xfrm>
            <a:off x="8241029" y="4397961"/>
            <a:ext cx="2430780" cy="276999"/>
          </a:xfrm>
          <a:prstGeom prst="rect">
            <a:avLst/>
          </a:prstGeom>
          <a:solidFill>
            <a:schemeClr val="bg1"/>
          </a:solidFill>
        </p:spPr>
        <p:txBody>
          <a:bodyPr wrap="square" rtlCol="0">
            <a:spAutoFit/>
          </a:bodyPr>
          <a:lstStyle/>
          <a:p>
            <a:r>
              <a:rPr lang="en-US" sz="1200" b="1" dirty="0">
                <a:solidFill>
                  <a:srgbClr val="FF0000"/>
                </a:solidFill>
              </a:rPr>
              <a:t>60mA</a:t>
            </a:r>
            <a:r>
              <a:rPr lang="en-US" sz="1200" dirty="0"/>
              <a:t> @300kV (October 2024):</a:t>
            </a:r>
          </a:p>
        </p:txBody>
      </p:sp>
      <p:pic>
        <p:nvPicPr>
          <p:cNvPr id="12" name="Picture 11">
            <a:extLst>
              <a:ext uri="{FF2B5EF4-FFF2-40B4-BE49-F238E27FC236}">
                <a16:creationId xmlns:a16="http://schemas.microsoft.com/office/drawing/2014/main" id="{9BDEB0D1-DD8E-A591-5EC4-E737CBF9B176}"/>
              </a:ext>
            </a:extLst>
          </p:cNvPr>
          <p:cNvPicPr>
            <a:picLocks noChangeAspect="1"/>
          </p:cNvPicPr>
          <p:nvPr/>
        </p:nvPicPr>
        <p:blipFill>
          <a:blip r:embed="rId4"/>
          <a:stretch>
            <a:fillRect/>
          </a:stretch>
        </p:blipFill>
        <p:spPr>
          <a:xfrm>
            <a:off x="7467213" y="4688912"/>
            <a:ext cx="3782523" cy="2112910"/>
          </a:xfrm>
          <a:prstGeom prst="rect">
            <a:avLst/>
          </a:prstGeom>
        </p:spPr>
      </p:pic>
      <p:pic>
        <p:nvPicPr>
          <p:cNvPr id="2" name="Picture 1">
            <a:extLst>
              <a:ext uri="{FF2B5EF4-FFF2-40B4-BE49-F238E27FC236}">
                <a16:creationId xmlns:a16="http://schemas.microsoft.com/office/drawing/2014/main" id="{BC82E304-890F-74B6-2EC2-D2CB43C20F8F}"/>
              </a:ext>
            </a:extLst>
          </p:cNvPr>
          <p:cNvPicPr>
            <a:picLocks noChangeAspect="1"/>
          </p:cNvPicPr>
          <p:nvPr/>
        </p:nvPicPr>
        <p:blipFill>
          <a:blip r:embed="rId5"/>
          <a:stretch>
            <a:fillRect/>
          </a:stretch>
        </p:blipFill>
        <p:spPr>
          <a:xfrm>
            <a:off x="475834" y="4838971"/>
            <a:ext cx="5734465" cy="1812791"/>
          </a:xfrm>
          <a:prstGeom prst="rect">
            <a:avLst/>
          </a:prstGeom>
        </p:spPr>
      </p:pic>
    </p:spTree>
    <p:extLst>
      <p:ext uri="{BB962C8B-B14F-4D97-AF65-F5344CB8AC3E}">
        <p14:creationId xmlns:p14="http://schemas.microsoft.com/office/powerpoint/2010/main" val="3831892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510853-C6E9-1B44-F101-271568A35BD9}"/>
              </a:ext>
            </a:extLst>
          </p:cNvPr>
          <p:cNvSpPr>
            <a:spLocks noGrp="1"/>
          </p:cNvSpPr>
          <p:nvPr>
            <p:ph type="sldNum" sz="quarter" idx="4"/>
          </p:nvPr>
        </p:nvSpPr>
        <p:spPr>
          <a:xfrm>
            <a:off x="11759514" y="6492490"/>
            <a:ext cx="432486" cy="365125"/>
          </a:xfrm>
        </p:spPr>
        <p:txBody>
          <a:bodyPr/>
          <a:lstStyle/>
          <a:p>
            <a:fld id="{933A556B-7C63-244D-9B7C-B0EA8042B330}" type="slidenum">
              <a:rPr lang="en-US" smtClean="0"/>
              <a:pPr/>
              <a:t>15</a:t>
            </a:fld>
            <a:endParaRPr lang="en-US" dirty="0"/>
          </a:p>
        </p:txBody>
      </p:sp>
      <p:sp>
        <p:nvSpPr>
          <p:cNvPr id="3" name="Title 2">
            <a:extLst>
              <a:ext uri="{FF2B5EF4-FFF2-40B4-BE49-F238E27FC236}">
                <a16:creationId xmlns:a16="http://schemas.microsoft.com/office/drawing/2014/main" id="{38BBD707-F399-F8A3-6A7F-11A2D4F6449E}"/>
              </a:ext>
            </a:extLst>
          </p:cNvPr>
          <p:cNvSpPr>
            <a:spLocks noGrp="1"/>
          </p:cNvSpPr>
          <p:nvPr>
            <p:ph type="title"/>
          </p:nvPr>
        </p:nvSpPr>
        <p:spPr>
          <a:xfrm>
            <a:off x="571499" y="-635"/>
            <a:ext cx="11049000" cy="716915"/>
          </a:xfrm>
        </p:spPr>
        <p:txBody>
          <a:bodyPr>
            <a:normAutofit/>
          </a:bodyPr>
          <a:lstStyle/>
          <a:p>
            <a:r>
              <a:rPr lang="en-US" sz="3200" dirty="0"/>
              <a:t>Stony Brook R&amp;D gun plans</a:t>
            </a:r>
          </a:p>
        </p:txBody>
      </p:sp>
      <p:graphicFrame>
        <p:nvGraphicFramePr>
          <p:cNvPr id="5" name="Table 4">
            <a:extLst>
              <a:ext uri="{FF2B5EF4-FFF2-40B4-BE49-F238E27FC236}">
                <a16:creationId xmlns:a16="http://schemas.microsoft.com/office/drawing/2014/main" id="{A3A708AC-7486-EDFD-D511-704476AF582B}"/>
              </a:ext>
            </a:extLst>
          </p:cNvPr>
          <p:cNvGraphicFramePr>
            <a:graphicFrameLocks noGrp="1"/>
          </p:cNvGraphicFramePr>
          <p:nvPr>
            <p:extLst>
              <p:ext uri="{D42A27DB-BD31-4B8C-83A1-F6EECF244321}">
                <p14:modId xmlns:p14="http://schemas.microsoft.com/office/powerpoint/2010/main" val="1640432810"/>
              </p:ext>
            </p:extLst>
          </p:nvPr>
        </p:nvGraphicFramePr>
        <p:xfrm>
          <a:off x="614413" y="1305560"/>
          <a:ext cx="10963173" cy="3708400"/>
        </p:xfrm>
        <a:graphic>
          <a:graphicData uri="http://schemas.openxmlformats.org/drawingml/2006/table">
            <a:tbl>
              <a:tblPr firstRow="1" bandRow="1">
                <a:tableStyleId>{5C22544A-7EE6-4342-B048-85BDC9FD1C3A}</a:tableStyleId>
              </a:tblPr>
              <a:tblGrid>
                <a:gridCol w="3654391">
                  <a:extLst>
                    <a:ext uri="{9D8B030D-6E8A-4147-A177-3AD203B41FA5}">
                      <a16:colId xmlns:a16="http://schemas.microsoft.com/office/drawing/2014/main" val="4221225771"/>
                    </a:ext>
                  </a:extLst>
                </a:gridCol>
                <a:gridCol w="3017520">
                  <a:extLst>
                    <a:ext uri="{9D8B030D-6E8A-4147-A177-3AD203B41FA5}">
                      <a16:colId xmlns:a16="http://schemas.microsoft.com/office/drawing/2014/main" val="3177707222"/>
                    </a:ext>
                  </a:extLst>
                </a:gridCol>
                <a:gridCol w="4291262">
                  <a:extLst>
                    <a:ext uri="{9D8B030D-6E8A-4147-A177-3AD203B41FA5}">
                      <a16:colId xmlns:a16="http://schemas.microsoft.com/office/drawing/2014/main" val="2861522007"/>
                    </a:ext>
                  </a:extLst>
                </a:gridCol>
              </a:tblGrid>
              <a:tr h="370840">
                <a:tc>
                  <a:txBody>
                    <a:bodyPr/>
                    <a:lstStyle/>
                    <a:p>
                      <a:endParaRPr lang="en-US"/>
                    </a:p>
                  </a:txBody>
                  <a:tcPr/>
                </a:tc>
                <a:tc>
                  <a:txBody>
                    <a:bodyPr/>
                    <a:lstStyle/>
                    <a:p>
                      <a:r>
                        <a:rPr lang="en-US" dirty="0"/>
                        <a:t>Schedule</a:t>
                      </a:r>
                    </a:p>
                  </a:txBody>
                  <a:tcPr/>
                </a:tc>
                <a:tc>
                  <a:txBody>
                    <a:bodyPr/>
                    <a:lstStyle/>
                    <a:p>
                      <a:r>
                        <a:rPr lang="en-US" dirty="0"/>
                        <a:t>Current status</a:t>
                      </a:r>
                    </a:p>
                  </a:txBody>
                  <a:tcPr/>
                </a:tc>
                <a:extLst>
                  <a:ext uri="{0D108BD9-81ED-4DB2-BD59-A6C34878D82A}">
                    <a16:rowId xmlns:a16="http://schemas.microsoft.com/office/drawing/2014/main" val="3232859704"/>
                  </a:ext>
                </a:extLst>
              </a:tr>
              <a:tr h="370840">
                <a:tc>
                  <a:txBody>
                    <a:bodyPr/>
                    <a:lstStyle/>
                    <a:p>
                      <a:r>
                        <a:rPr lang="en-US" dirty="0"/>
                        <a:t>HVPS</a:t>
                      </a:r>
                    </a:p>
                  </a:txBody>
                  <a:tcPr/>
                </a:tc>
                <a:tc>
                  <a:txBody>
                    <a:bodyPr/>
                    <a:lstStyle/>
                    <a:p>
                      <a:r>
                        <a:rPr lang="en-US" dirty="0"/>
                        <a:t>Fall 2025</a:t>
                      </a:r>
                    </a:p>
                  </a:txBody>
                  <a:tcPr/>
                </a:tc>
                <a:tc>
                  <a:txBody>
                    <a:bodyPr/>
                    <a:lstStyle/>
                    <a:p>
                      <a:r>
                        <a:rPr lang="en-US" dirty="0"/>
                        <a:t>Testing at the vendor</a:t>
                      </a:r>
                    </a:p>
                  </a:txBody>
                  <a:tcPr/>
                </a:tc>
                <a:extLst>
                  <a:ext uri="{0D108BD9-81ED-4DB2-BD59-A6C34878D82A}">
                    <a16:rowId xmlns:a16="http://schemas.microsoft.com/office/drawing/2014/main" val="3690569774"/>
                  </a:ext>
                </a:extLst>
              </a:tr>
              <a:tr h="370840">
                <a:tc>
                  <a:txBody>
                    <a:bodyPr/>
                    <a:lstStyle/>
                    <a:p>
                      <a:r>
                        <a:rPr lang="en-US" dirty="0"/>
                        <a:t>Gun</a:t>
                      </a:r>
                    </a:p>
                  </a:txBody>
                  <a:tcPr/>
                </a:tc>
                <a:tc>
                  <a:txBody>
                    <a:bodyPr/>
                    <a:lstStyle/>
                    <a:p>
                      <a:r>
                        <a:rPr lang="en-US" dirty="0"/>
                        <a:t>Fall 2025</a:t>
                      </a:r>
                    </a:p>
                  </a:txBody>
                  <a:tcPr/>
                </a:tc>
                <a:tc>
                  <a:txBody>
                    <a:bodyPr/>
                    <a:lstStyle/>
                    <a:p>
                      <a:r>
                        <a:rPr lang="en-US" dirty="0"/>
                        <a:t>Machining and parts in assembly</a:t>
                      </a:r>
                    </a:p>
                  </a:txBody>
                  <a:tcPr/>
                </a:tc>
                <a:extLst>
                  <a:ext uri="{0D108BD9-81ED-4DB2-BD59-A6C34878D82A}">
                    <a16:rowId xmlns:a16="http://schemas.microsoft.com/office/drawing/2014/main" val="4010911078"/>
                  </a:ext>
                </a:extLst>
              </a:tr>
              <a:tr h="370840">
                <a:tc>
                  <a:txBody>
                    <a:bodyPr/>
                    <a:lstStyle/>
                    <a:p>
                      <a:r>
                        <a:rPr lang="en-US" dirty="0"/>
                        <a:t>Beamline upgrade</a:t>
                      </a:r>
                    </a:p>
                  </a:txBody>
                  <a:tcPr/>
                </a:tc>
                <a:tc>
                  <a:txBody>
                    <a:bodyPr/>
                    <a:lstStyle/>
                    <a:p>
                      <a:r>
                        <a:rPr lang="en-US" dirty="0"/>
                        <a:t>Mar. 2026</a:t>
                      </a:r>
                    </a:p>
                  </a:txBody>
                  <a:tcPr/>
                </a:tc>
                <a:tc>
                  <a:txBody>
                    <a:bodyPr/>
                    <a:lstStyle/>
                    <a:p>
                      <a:r>
                        <a:rPr lang="en-US" dirty="0"/>
                        <a:t>Procurement</a:t>
                      </a:r>
                    </a:p>
                  </a:txBody>
                  <a:tcPr/>
                </a:tc>
                <a:extLst>
                  <a:ext uri="{0D108BD9-81ED-4DB2-BD59-A6C34878D82A}">
                    <a16:rowId xmlns:a16="http://schemas.microsoft.com/office/drawing/2014/main" val="1836013381"/>
                  </a:ext>
                </a:extLst>
              </a:tr>
              <a:tr h="370840">
                <a:tc>
                  <a:txBody>
                    <a:bodyPr/>
                    <a:lstStyle/>
                    <a:p>
                      <a:r>
                        <a:rPr lang="en-US" dirty="0"/>
                        <a:t>Laser</a:t>
                      </a:r>
                    </a:p>
                  </a:txBody>
                  <a:tcPr/>
                </a:tc>
                <a:tc>
                  <a:txBody>
                    <a:bodyPr/>
                    <a:lstStyle/>
                    <a:p>
                      <a:r>
                        <a:rPr lang="en-US" dirty="0"/>
                        <a:t>Nov. 2025</a:t>
                      </a:r>
                    </a:p>
                  </a:txBody>
                  <a:tcPr/>
                </a:tc>
                <a:tc>
                  <a:txBody>
                    <a:bodyPr/>
                    <a:lstStyle/>
                    <a:p>
                      <a:r>
                        <a:rPr lang="en-US" dirty="0"/>
                        <a:t>Installation onsite, then move to SBU</a:t>
                      </a:r>
                    </a:p>
                  </a:txBody>
                  <a:tcPr/>
                </a:tc>
                <a:extLst>
                  <a:ext uri="{0D108BD9-81ED-4DB2-BD59-A6C34878D82A}">
                    <a16:rowId xmlns:a16="http://schemas.microsoft.com/office/drawing/2014/main" val="3776177486"/>
                  </a:ext>
                </a:extLst>
              </a:tr>
              <a:tr h="370840">
                <a:tc>
                  <a:txBody>
                    <a:bodyPr/>
                    <a:lstStyle/>
                    <a:p>
                      <a:r>
                        <a:rPr lang="en-US" dirty="0"/>
                        <a:t>Photocathode</a:t>
                      </a:r>
                    </a:p>
                  </a:txBody>
                  <a:tcPr/>
                </a:tc>
                <a:tc>
                  <a:txBody>
                    <a:bodyPr/>
                    <a:lstStyle/>
                    <a:p>
                      <a:r>
                        <a:rPr lang="en-US" dirty="0"/>
                        <a:t>Feb. 2026</a:t>
                      </a:r>
                    </a:p>
                  </a:txBody>
                  <a:tcPr/>
                </a:tc>
                <a:tc>
                  <a:txBody>
                    <a:bodyPr/>
                    <a:lstStyle/>
                    <a:p>
                      <a:r>
                        <a:rPr lang="en-US" dirty="0"/>
                        <a:t>Installation onsite, then move to SBU</a:t>
                      </a:r>
                    </a:p>
                  </a:txBody>
                  <a:tcPr/>
                </a:tc>
                <a:extLst>
                  <a:ext uri="{0D108BD9-81ED-4DB2-BD59-A6C34878D82A}">
                    <a16:rowId xmlns:a16="http://schemas.microsoft.com/office/drawing/2014/main" val="2325041419"/>
                  </a:ext>
                </a:extLst>
              </a:tr>
              <a:tr h="370840">
                <a:tc>
                  <a:txBody>
                    <a:bodyPr/>
                    <a:lstStyle/>
                    <a:p>
                      <a:r>
                        <a:rPr lang="en-US" dirty="0"/>
                        <a:t>HV components (cable, resistor)</a:t>
                      </a:r>
                    </a:p>
                  </a:txBody>
                  <a:tcPr/>
                </a:tc>
                <a:tc>
                  <a:txBody>
                    <a:bodyPr/>
                    <a:lstStyle/>
                    <a:p>
                      <a:r>
                        <a:rPr lang="en-US" dirty="0"/>
                        <a:t>Aug. 2025</a:t>
                      </a:r>
                    </a:p>
                  </a:txBody>
                  <a:tcPr/>
                </a:tc>
                <a:tc>
                  <a:txBody>
                    <a:bodyPr/>
                    <a:lstStyle/>
                    <a:p>
                      <a:r>
                        <a:rPr lang="en-US" dirty="0"/>
                        <a:t>Vendor fabrication</a:t>
                      </a:r>
                    </a:p>
                  </a:txBody>
                  <a:tcPr/>
                </a:tc>
                <a:extLst>
                  <a:ext uri="{0D108BD9-81ED-4DB2-BD59-A6C34878D82A}">
                    <a16:rowId xmlns:a16="http://schemas.microsoft.com/office/drawing/2014/main" val="2732841422"/>
                  </a:ext>
                </a:extLst>
              </a:tr>
              <a:tr h="370840">
                <a:tc>
                  <a:txBody>
                    <a:bodyPr/>
                    <a:lstStyle/>
                    <a:p>
                      <a:r>
                        <a:rPr lang="en-US" dirty="0"/>
                        <a:t>Beam dump</a:t>
                      </a:r>
                    </a:p>
                  </a:txBody>
                  <a:tcPr/>
                </a:tc>
                <a:tc>
                  <a:txBody>
                    <a:bodyPr/>
                    <a:lstStyle/>
                    <a:p>
                      <a:r>
                        <a:rPr lang="en-US" dirty="0"/>
                        <a:t>Mar. 2025</a:t>
                      </a:r>
                    </a:p>
                  </a:txBody>
                  <a:tcPr/>
                </a:tc>
                <a:tc>
                  <a:txBody>
                    <a:bodyPr/>
                    <a:lstStyle/>
                    <a:p>
                      <a:r>
                        <a:rPr lang="en-US" dirty="0"/>
                        <a:t>Tested</a:t>
                      </a:r>
                    </a:p>
                  </a:txBody>
                  <a:tcPr/>
                </a:tc>
                <a:extLst>
                  <a:ext uri="{0D108BD9-81ED-4DB2-BD59-A6C34878D82A}">
                    <a16:rowId xmlns:a16="http://schemas.microsoft.com/office/drawing/2014/main" val="2996717574"/>
                  </a:ext>
                </a:extLst>
              </a:tr>
              <a:tr h="370840">
                <a:tc>
                  <a:txBody>
                    <a:bodyPr/>
                    <a:lstStyle/>
                    <a:p>
                      <a:r>
                        <a:rPr lang="en-US" dirty="0"/>
                        <a:t>Low Current test</a:t>
                      </a:r>
                    </a:p>
                  </a:txBody>
                  <a:tcPr/>
                </a:tc>
                <a:tc>
                  <a:txBody>
                    <a:bodyPr/>
                    <a:lstStyle/>
                    <a:p>
                      <a:r>
                        <a:rPr lang="en-US" dirty="0"/>
                        <a:t>Fall 2026</a:t>
                      </a:r>
                    </a:p>
                  </a:txBody>
                  <a:tcPr/>
                </a:tc>
                <a:tc>
                  <a:txBody>
                    <a:bodyPr/>
                    <a:lstStyle/>
                    <a:p>
                      <a:endParaRPr lang="en-US" dirty="0"/>
                    </a:p>
                  </a:txBody>
                  <a:tcPr/>
                </a:tc>
                <a:extLst>
                  <a:ext uri="{0D108BD9-81ED-4DB2-BD59-A6C34878D82A}">
                    <a16:rowId xmlns:a16="http://schemas.microsoft.com/office/drawing/2014/main" val="1304642644"/>
                  </a:ext>
                </a:extLst>
              </a:tr>
              <a:tr h="370840">
                <a:tc>
                  <a:txBody>
                    <a:bodyPr/>
                    <a:lstStyle/>
                    <a:p>
                      <a:r>
                        <a:rPr lang="en-US" dirty="0"/>
                        <a:t>High Current tests</a:t>
                      </a:r>
                    </a:p>
                  </a:txBody>
                  <a:tcPr/>
                </a:tc>
                <a:tc>
                  <a:txBody>
                    <a:bodyPr/>
                    <a:lstStyle/>
                    <a:p>
                      <a:r>
                        <a:rPr lang="en-US" dirty="0"/>
                        <a:t>2027</a:t>
                      </a:r>
                    </a:p>
                  </a:txBody>
                  <a:tcPr/>
                </a:tc>
                <a:tc>
                  <a:txBody>
                    <a:bodyPr/>
                    <a:lstStyle/>
                    <a:p>
                      <a:endParaRPr lang="en-US" dirty="0"/>
                    </a:p>
                  </a:txBody>
                  <a:tcPr/>
                </a:tc>
                <a:extLst>
                  <a:ext uri="{0D108BD9-81ED-4DB2-BD59-A6C34878D82A}">
                    <a16:rowId xmlns:a16="http://schemas.microsoft.com/office/drawing/2014/main" val="3659433845"/>
                  </a:ext>
                </a:extLst>
              </a:tr>
            </a:tbl>
          </a:graphicData>
        </a:graphic>
      </p:graphicFrame>
    </p:spTree>
    <p:extLst>
      <p:ext uri="{BB962C8B-B14F-4D97-AF65-F5344CB8AC3E}">
        <p14:creationId xmlns:p14="http://schemas.microsoft.com/office/powerpoint/2010/main" val="303331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204A3-0916-22EF-8BB0-D5EC783B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64938-2977-7C67-54F0-D87983601BE9}"/>
              </a:ext>
            </a:extLst>
          </p:cNvPr>
          <p:cNvSpPr>
            <a:spLocks noGrp="1"/>
          </p:cNvSpPr>
          <p:nvPr>
            <p:ph type="ctrTitle"/>
          </p:nvPr>
        </p:nvSpPr>
        <p:spPr/>
        <p:txBody>
          <a:bodyPr>
            <a:noAutofit/>
          </a:bodyPr>
          <a:lstStyle/>
          <a:p>
            <a:r>
              <a:rPr lang="en-US" sz="4400" dirty="0">
                <a:latin typeface="Arial" panose="020B0604020202020204" pitchFamily="34" charset="0"/>
                <a:ea typeface="Times New Roman" panose="02020603050405020304" pitchFamily="18" charset="0"/>
              </a:rPr>
              <a:t>Polarization and Polarimetry</a:t>
            </a:r>
            <a:r>
              <a:rPr lang="en-US" sz="4400" dirty="0">
                <a:effectLst/>
                <a:latin typeface="Arial" panose="020B0604020202020204" pitchFamily="34" charset="0"/>
                <a:ea typeface="Times New Roman" panose="02020603050405020304" pitchFamily="18" charset="0"/>
                <a:cs typeface="Arial" panose="020B0604020202020204" pitchFamily="34" charset="0"/>
              </a:rPr>
              <a:t> R&amp;D</a:t>
            </a:r>
            <a:endParaRPr lang="en-US" sz="4400" dirty="0"/>
          </a:p>
        </p:txBody>
      </p:sp>
      <p:sp>
        <p:nvSpPr>
          <p:cNvPr id="3" name="Slide Number Placeholder 1">
            <a:extLst>
              <a:ext uri="{FF2B5EF4-FFF2-40B4-BE49-F238E27FC236}">
                <a16:creationId xmlns:a16="http://schemas.microsoft.com/office/drawing/2014/main" id="{A49C1E99-053C-E112-27B2-366196C82DBB}"/>
              </a:ext>
            </a:extLst>
          </p:cNvPr>
          <p:cNvSpPr txBox="1">
            <a:spLocks/>
          </p:cNvSpPr>
          <p:nvPr/>
        </p:nvSpPr>
        <p:spPr>
          <a:xfrm>
            <a:off x="11666220" y="6315494"/>
            <a:ext cx="525780" cy="556493"/>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pPr algn="ctr"/>
              <a:t>16</a:t>
            </a:fld>
            <a:endParaRPr lang="en-US" dirty="0"/>
          </a:p>
        </p:txBody>
      </p:sp>
    </p:spTree>
    <p:extLst>
      <p:ext uri="{BB962C8B-B14F-4D97-AF65-F5344CB8AC3E}">
        <p14:creationId xmlns:p14="http://schemas.microsoft.com/office/powerpoint/2010/main" val="3222824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41CFF-C1CF-1CAA-48A8-2B8E024A4C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9182DA-290B-21F4-698A-1B3D192D4952}"/>
              </a:ext>
            </a:extLst>
          </p:cNvPr>
          <p:cNvSpPr>
            <a:spLocks noGrp="1"/>
          </p:cNvSpPr>
          <p:nvPr>
            <p:ph type="sldNum" sz="quarter" idx="4"/>
          </p:nvPr>
        </p:nvSpPr>
        <p:spPr>
          <a:xfrm>
            <a:off x="11759514" y="6492875"/>
            <a:ext cx="432486" cy="365125"/>
          </a:xfrm>
        </p:spPr>
        <p:txBody>
          <a:bodyPr/>
          <a:lstStyle/>
          <a:p>
            <a:pPr algn="ctr"/>
            <a:fld id="{933A556B-7C63-244D-9B7C-B0EA8042B330}" type="slidenum">
              <a:rPr lang="en-US" smtClean="0"/>
              <a:pPr algn="ctr"/>
              <a:t>17</a:t>
            </a:fld>
            <a:endParaRPr lang="en-US" dirty="0"/>
          </a:p>
        </p:txBody>
      </p:sp>
      <p:sp>
        <p:nvSpPr>
          <p:cNvPr id="3" name="Title 2">
            <a:extLst>
              <a:ext uri="{FF2B5EF4-FFF2-40B4-BE49-F238E27FC236}">
                <a16:creationId xmlns:a16="http://schemas.microsoft.com/office/drawing/2014/main" id="{16A3DB10-5840-E208-DBC3-0AC0D0720BC7}"/>
              </a:ext>
            </a:extLst>
          </p:cNvPr>
          <p:cNvSpPr>
            <a:spLocks noGrp="1"/>
          </p:cNvSpPr>
          <p:nvPr>
            <p:ph type="title"/>
          </p:nvPr>
        </p:nvSpPr>
        <p:spPr>
          <a:xfrm>
            <a:off x="289560" y="92227"/>
            <a:ext cx="11049000" cy="418626"/>
          </a:xfrm>
        </p:spPr>
        <p:txBody>
          <a:bodyPr>
            <a:noAutofit/>
          </a:bodyPr>
          <a:lstStyle/>
          <a:p>
            <a:r>
              <a:rPr lang="en-US" sz="3200" dirty="0"/>
              <a:t>Polarization devices through accelerator chain</a:t>
            </a:r>
          </a:p>
        </p:txBody>
      </p:sp>
      <p:sp>
        <p:nvSpPr>
          <p:cNvPr id="4" name="Content Placeholder 3">
            <a:extLst>
              <a:ext uri="{FF2B5EF4-FFF2-40B4-BE49-F238E27FC236}">
                <a16:creationId xmlns:a16="http://schemas.microsoft.com/office/drawing/2014/main" id="{C18C195C-03A8-C5F9-2BA9-FF5F22DA804D}"/>
              </a:ext>
            </a:extLst>
          </p:cNvPr>
          <p:cNvSpPr>
            <a:spLocks noGrp="1"/>
          </p:cNvSpPr>
          <p:nvPr>
            <p:ph idx="1"/>
          </p:nvPr>
        </p:nvSpPr>
        <p:spPr>
          <a:xfrm>
            <a:off x="1165860" y="991472"/>
            <a:ext cx="9159240" cy="4615975"/>
          </a:xfrm>
        </p:spPr>
        <p:txBody>
          <a:bodyPr>
            <a:normAutofit/>
          </a:bodyPr>
          <a:lstStyle/>
          <a:p>
            <a:endParaRPr lang="en-US" sz="2400" dirty="0">
              <a:solidFill>
                <a:srgbClr val="FF0000"/>
              </a:solidFill>
            </a:endParaRPr>
          </a:p>
        </p:txBody>
      </p:sp>
      <p:pic>
        <p:nvPicPr>
          <p:cNvPr id="7" name="Picture 6">
            <a:extLst>
              <a:ext uri="{FF2B5EF4-FFF2-40B4-BE49-F238E27FC236}">
                <a16:creationId xmlns:a16="http://schemas.microsoft.com/office/drawing/2014/main" id="{01F78A10-744A-2F6E-5A94-28A1F3FDF597}"/>
              </a:ext>
            </a:extLst>
          </p:cNvPr>
          <p:cNvPicPr>
            <a:picLocks noChangeAspect="1"/>
          </p:cNvPicPr>
          <p:nvPr/>
        </p:nvPicPr>
        <p:blipFill>
          <a:blip r:embed="rId2"/>
          <a:stretch>
            <a:fillRect/>
          </a:stretch>
        </p:blipFill>
        <p:spPr>
          <a:xfrm>
            <a:off x="571500" y="609600"/>
            <a:ext cx="9388753" cy="6248400"/>
          </a:xfrm>
          <a:prstGeom prst="rect">
            <a:avLst/>
          </a:prstGeom>
        </p:spPr>
      </p:pic>
      <p:sp>
        <p:nvSpPr>
          <p:cNvPr id="5" name="TextBox 4">
            <a:extLst>
              <a:ext uri="{FF2B5EF4-FFF2-40B4-BE49-F238E27FC236}">
                <a16:creationId xmlns:a16="http://schemas.microsoft.com/office/drawing/2014/main" id="{67B59DFC-EDCE-328E-749D-C726EDBEF6A2}"/>
              </a:ext>
            </a:extLst>
          </p:cNvPr>
          <p:cNvSpPr txBox="1"/>
          <p:nvPr/>
        </p:nvSpPr>
        <p:spPr>
          <a:xfrm>
            <a:off x="9419233" y="6396441"/>
            <a:ext cx="541020" cy="369332"/>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F1DA5981-E690-A449-9DD1-28B0D887773D}"/>
              </a:ext>
            </a:extLst>
          </p:cNvPr>
          <p:cNvSpPr txBox="1"/>
          <p:nvPr/>
        </p:nvSpPr>
        <p:spPr>
          <a:xfrm>
            <a:off x="719667" y="3630768"/>
            <a:ext cx="1646605" cy="646331"/>
          </a:xfrm>
          <a:prstGeom prst="rect">
            <a:avLst/>
          </a:prstGeom>
          <a:solidFill>
            <a:schemeClr val="bg1"/>
          </a:solidFill>
        </p:spPr>
        <p:txBody>
          <a:bodyPr wrap="none" rtlCol="0">
            <a:spAutoFit/>
          </a:bodyPr>
          <a:lstStyle/>
          <a:p>
            <a:r>
              <a:rPr lang="en-US" dirty="0"/>
              <a:t>H- polarized</a:t>
            </a:r>
          </a:p>
          <a:p>
            <a:r>
              <a:rPr lang="en-US" dirty="0"/>
              <a:t>source OPPIS</a:t>
            </a:r>
          </a:p>
        </p:txBody>
      </p:sp>
    </p:spTree>
    <p:extLst>
      <p:ext uri="{BB962C8B-B14F-4D97-AF65-F5344CB8AC3E}">
        <p14:creationId xmlns:p14="http://schemas.microsoft.com/office/powerpoint/2010/main" val="2623720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706D6-3573-44C4-F036-26D8156670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C755A-058B-F869-C3FF-5BB05F92BFFD}"/>
              </a:ext>
            </a:extLst>
          </p:cNvPr>
          <p:cNvSpPr>
            <a:spLocks noGrp="1"/>
          </p:cNvSpPr>
          <p:nvPr>
            <p:ph type="sldNum" sz="quarter" idx="4"/>
          </p:nvPr>
        </p:nvSpPr>
        <p:spPr>
          <a:xfrm>
            <a:off x="11759514" y="6476865"/>
            <a:ext cx="432486" cy="365125"/>
          </a:xfrm>
        </p:spPr>
        <p:txBody>
          <a:bodyPr/>
          <a:lstStyle/>
          <a:p>
            <a:pPr algn="ctr"/>
            <a:fld id="{933A556B-7C63-244D-9B7C-B0EA8042B330}" type="slidenum">
              <a:rPr lang="en-US" smtClean="0"/>
              <a:pPr algn="ctr"/>
              <a:t>18</a:t>
            </a:fld>
            <a:endParaRPr lang="en-US" dirty="0"/>
          </a:p>
        </p:txBody>
      </p:sp>
      <p:sp>
        <p:nvSpPr>
          <p:cNvPr id="3" name="Title 2">
            <a:extLst>
              <a:ext uri="{FF2B5EF4-FFF2-40B4-BE49-F238E27FC236}">
                <a16:creationId xmlns:a16="http://schemas.microsoft.com/office/drawing/2014/main" id="{48847131-ACFE-1897-C145-117695420431}"/>
              </a:ext>
            </a:extLst>
          </p:cNvPr>
          <p:cNvSpPr>
            <a:spLocks noGrp="1"/>
          </p:cNvSpPr>
          <p:nvPr>
            <p:ph type="title"/>
          </p:nvPr>
        </p:nvSpPr>
        <p:spPr>
          <a:xfrm>
            <a:off x="518160" y="99847"/>
            <a:ext cx="11049000" cy="418626"/>
          </a:xfrm>
        </p:spPr>
        <p:txBody>
          <a:bodyPr>
            <a:noAutofit/>
          </a:bodyPr>
          <a:lstStyle/>
          <a:p>
            <a:r>
              <a:rPr lang="en-US" sz="3200" dirty="0"/>
              <a:t>Polarization and Polarimetry – future R&amp;D plans</a:t>
            </a:r>
          </a:p>
        </p:txBody>
      </p:sp>
      <p:sp>
        <p:nvSpPr>
          <p:cNvPr id="4" name="Content Placeholder 3">
            <a:extLst>
              <a:ext uri="{FF2B5EF4-FFF2-40B4-BE49-F238E27FC236}">
                <a16:creationId xmlns:a16="http://schemas.microsoft.com/office/drawing/2014/main" id="{0C267876-AE1F-105A-6A2C-E99713DC07C0}"/>
              </a:ext>
            </a:extLst>
          </p:cNvPr>
          <p:cNvSpPr>
            <a:spLocks noGrp="1"/>
          </p:cNvSpPr>
          <p:nvPr>
            <p:ph idx="1"/>
          </p:nvPr>
        </p:nvSpPr>
        <p:spPr>
          <a:xfrm>
            <a:off x="749459" y="663776"/>
            <a:ext cx="11115727" cy="5728568"/>
          </a:xfrm>
        </p:spPr>
        <p:txBody>
          <a:bodyPr>
            <a:normAutofit/>
          </a:bodyPr>
          <a:lstStyle/>
          <a:p>
            <a:r>
              <a:rPr lang="en-US" sz="1800" b="1" dirty="0">
                <a:cs typeface="Times New Roman" panose="02020603050405020304" pitchFamily="18" charset="0"/>
              </a:rPr>
              <a:t>Polarization development and improvements:</a:t>
            </a:r>
            <a:endParaRPr lang="en-US" sz="1800" dirty="0">
              <a:cs typeface="Times New Roman" panose="02020603050405020304" pitchFamily="18" charset="0"/>
            </a:endParaRPr>
          </a:p>
          <a:p>
            <a:pPr marL="0" indent="0">
              <a:buClr>
                <a:srgbClr val="FF0000"/>
              </a:buClr>
            </a:pPr>
            <a:r>
              <a:rPr lang="en-US" sz="1800" dirty="0">
                <a:cs typeface="Times New Roman" panose="02020603050405020304" pitchFamily="18" charset="0"/>
              </a:rPr>
              <a:t>- Polarized protons: simulations and development in the injectors to overcome both intrinsic and imperfection resonances. (</a:t>
            </a:r>
            <a:r>
              <a:rPr lang="en-US" sz="1800" b="1" dirty="0">
                <a:solidFill>
                  <a:srgbClr val="18649A"/>
                </a:solidFill>
                <a:cs typeface="Times New Roman" panose="02020603050405020304" pitchFamily="18" charset="0"/>
              </a:rPr>
              <a:t>2026-2030, in backup slides</a:t>
            </a:r>
            <a:r>
              <a:rPr lang="en-US" sz="1800" dirty="0">
                <a:cs typeface="Times New Roman" panose="02020603050405020304" pitchFamily="18" charset="0"/>
              </a:rPr>
              <a:t>)</a:t>
            </a:r>
          </a:p>
          <a:p>
            <a:pPr marL="0" indent="0">
              <a:buClr>
                <a:srgbClr val="FF0000"/>
              </a:buClr>
            </a:pPr>
            <a:r>
              <a:rPr lang="en-US" sz="1800" dirty="0">
                <a:cs typeface="Times New Roman" panose="02020603050405020304" pitchFamily="18" charset="0"/>
              </a:rPr>
              <a:t>- Polarized He-3 simulations and development in the injectors.</a:t>
            </a:r>
            <a:endParaRPr lang="en-US" sz="1800" b="1" dirty="0">
              <a:cs typeface="Times New Roman" panose="02020603050405020304" pitchFamily="18" charset="0"/>
            </a:endParaRPr>
          </a:p>
          <a:p>
            <a:pPr marL="0" indent="0">
              <a:buClr>
                <a:srgbClr val="FF0000"/>
              </a:buClr>
            </a:pPr>
            <a:r>
              <a:rPr lang="en-US" sz="1800" dirty="0">
                <a:solidFill>
                  <a:srgbClr val="18649A"/>
                </a:solidFill>
                <a:cs typeface="Times New Roman" panose="02020603050405020304" pitchFamily="18" charset="0"/>
              </a:rPr>
              <a:t>                          </a:t>
            </a:r>
            <a:r>
              <a:rPr lang="en-US" sz="1800" b="1" dirty="0">
                <a:solidFill>
                  <a:srgbClr val="18649A"/>
                </a:solidFill>
                <a:cs typeface="Times New Roman" panose="02020603050405020304" pitchFamily="18" charset="0"/>
              </a:rPr>
              <a:t>Plan (2027-2030): Develop He-3 polarization in injector complex </a:t>
            </a:r>
          </a:p>
          <a:p>
            <a:pPr marL="0" indent="0">
              <a:buClr>
                <a:srgbClr val="FF0000"/>
              </a:buClr>
            </a:pPr>
            <a:r>
              <a:rPr lang="en-US" sz="1800" b="1" dirty="0">
                <a:cs typeface="Times New Roman" panose="02020603050405020304" pitchFamily="18" charset="0"/>
              </a:rPr>
              <a:t>                          </a:t>
            </a:r>
            <a:r>
              <a:rPr lang="en-US" sz="1800" b="1" dirty="0">
                <a:solidFill>
                  <a:srgbClr val="18649A"/>
                </a:solidFill>
                <a:cs typeface="Times New Roman" panose="02020603050405020304" pitchFamily="18" charset="0"/>
              </a:rPr>
              <a:t>see </a:t>
            </a:r>
            <a:r>
              <a:rPr lang="en-US" sz="1800" b="1" dirty="0">
                <a:solidFill>
                  <a:srgbClr val="18649A"/>
                </a:solidFill>
              </a:rPr>
              <a:t>K. Hock presentation for He-3 polarization development plans</a:t>
            </a:r>
            <a:endParaRPr lang="en-US" sz="1800" b="1" dirty="0">
              <a:cs typeface="Times New Roman" panose="02020603050405020304" pitchFamily="18" charset="0"/>
            </a:endParaRPr>
          </a:p>
          <a:p>
            <a:pPr marL="0" indent="0">
              <a:buClr>
                <a:srgbClr val="FF0000"/>
              </a:buClr>
            </a:pPr>
            <a:r>
              <a:rPr lang="en-US" sz="1800" b="1" dirty="0">
                <a:cs typeface="Times New Roman" panose="02020603050405020304" pitchFamily="18" charset="0"/>
              </a:rPr>
              <a:t>Polarimetry:</a:t>
            </a:r>
          </a:p>
          <a:p>
            <a:pPr marL="0" indent="0">
              <a:buClr>
                <a:srgbClr val="FF0000"/>
              </a:buClr>
            </a:pPr>
            <a:r>
              <a:rPr lang="en-US" sz="1800" dirty="0">
                <a:cs typeface="Times New Roman" panose="02020603050405020304" pitchFamily="18" charset="0"/>
              </a:rPr>
              <a:t>- Development of simulation tools for polarized atomic beams</a:t>
            </a:r>
          </a:p>
          <a:p>
            <a:pPr marL="0" indent="0">
              <a:buClr>
                <a:srgbClr val="FF0000"/>
              </a:buClr>
            </a:pPr>
            <a:r>
              <a:rPr lang="en-US" sz="1800" dirty="0">
                <a:cs typeface="Times New Roman" panose="02020603050405020304" pitchFamily="18" charset="0"/>
              </a:rPr>
              <a:t>- RHIC H-jet refurbishment and upgrades for EIC needs</a:t>
            </a:r>
          </a:p>
          <a:p>
            <a:pPr marL="0" indent="0">
              <a:buClr>
                <a:srgbClr val="FF0000"/>
              </a:buClr>
            </a:pPr>
            <a:r>
              <a:rPr lang="en-US" sz="1800" dirty="0">
                <a:cs typeface="Times New Roman" panose="02020603050405020304" pitchFamily="18" charset="0"/>
              </a:rPr>
              <a:t>- Design of new AGS polarimeter for absolute polarization measurements</a:t>
            </a:r>
            <a:endParaRPr lang="en-US" sz="2000" dirty="0">
              <a:solidFill>
                <a:srgbClr val="002060"/>
              </a:solidFill>
              <a:latin typeface="Times New Roman" panose="02020603050405020304" pitchFamily="18" charset="0"/>
              <a:cs typeface="Times New Roman" panose="02020603050405020304" pitchFamily="18" charset="0"/>
            </a:endParaRPr>
          </a:p>
          <a:p>
            <a:pPr marL="0" indent="0">
              <a:buClr>
                <a:srgbClr val="FF0000"/>
              </a:buClr>
            </a:pPr>
            <a:r>
              <a:rPr lang="en-US" sz="2000" dirty="0">
                <a:cs typeface="Times New Roman" panose="02020603050405020304" pitchFamily="18" charset="0"/>
              </a:rPr>
              <a:t>                      </a:t>
            </a:r>
            <a:r>
              <a:rPr lang="en-US" sz="1800" b="1" dirty="0">
                <a:solidFill>
                  <a:srgbClr val="18649A"/>
                </a:solidFill>
                <a:cs typeface="Times New Roman" panose="02020603050405020304" pitchFamily="18" charset="0"/>
              </a:rPr>
              <a:t>see F. Rathmann presentation for Polarimetry</a:t>
            </a:r>
            <a:r>
              <a:rPr lang="en-US" sz="1800" b="1" dirty="0">
                <a:solidFill>
                  <a:srgbClr val="18649A"/>
                </a:solidFill>
              </a:rPr>
              <a:t> details and plans</a:t>
            </a:r>
            <a:endParaRPr lang="en-US" sz="1800" b="1" dirty="0">
              <a:solidFill>
                <a:srgbClr val="002060"/>
              </a:solidFill>
              <a:latin typeface="Times New Roman" panose="02020603050405020304" pitchFamily="18" charset="0"/>
              <a:cs typeface="Times New Roman" panose="02020603050405020304" pitchFamily="18" charset="0"/>
            </a:endParaRPr>
          </a:p>
          <a:p>
            <a:pPr marL="342900" indent="-342900">
              <a:buClr>
                <a:srgbClr val="FF0000"/>
              </a:buClr>
              <a:buFont typeface="Arial" panose="020B0604020202020204" pitchFamily="34" charset="0"/>
              <a:buChar char="•"/>
            </a:pPr>
            <a:endParaRPr lang="en-US" sz="2000" dirty="0">
              <a:solidFill>
                <a:srgbClr val="002060"/>
              </a:solidFill>
              <a:latin typeface="Times New Roman" panose="02020603050405020304" pitchFamily="18" charset="0"/>
              <a:cs typeface="Times New Roman" panose="02020603050405020304" pitchFamily="18" charset="0"/>
            </a:endParaRPr>
          </a:p>
          <a:p>
            <a:pPr marL="457200" lvl="1" indent="0">
              <a:buNone/>
            </a:pPr>
            <a:endParaRPr lang="en-US" sz="1800" b="1" kern="100" dirty="0">
              <a:solidFill>
                <a:srgbClr val="0432FF"/>
              </a:solidFill>
              <a:effectLst/>
              <a:ea typeface="Aptos" panose="020B0004020202020204" pitchFamily="34" charset="0"/>
              <a:cs typeface="Times New Roman" panose="02020603050405020304" pitchFamily="18" charset="0"/>
            </a:endParaRPr>
          </a:p>
        </p:txBody>
      </p:sp>
      <p:pic>
        <p:nvPicPr>
          <p:cNvPr id="6" name="Picture 5" descr="Timeline&#10;&#10;AI-generated content may be incorrect.">
            <a:extLst>
              <a:ext uri="{FF2B5EF4-FFF2-40B4-BE49-F238E27FC236}">
                <a16:creationId xmlns:a16="http://schemas.microsoft.com/office/drawing/2014/main" id="{93D4B446-9F49-9EE1-D9F5-A7B09FB0527B}"/>
              </a:ext>
            </a:extLst>
          </p:cNvPr>
          <p:cNvPicPr>
            <a:picLocks noChangeAspect="1"/>
          </p:cNvPicPr>
          <p:nvPr/>
        </p:nvPicPr>
        <p:blipFill>
          <a:blip r:embed="rId2"/>
          <a:stretch>
            <a:fillRect/>
          </a:stretch>
        </p:blipFill>
        <p:spPr>
          <a:xfrm>
            <a:off x="2271214" y="4714148"/>
            <a:ext cx="6415586" cy="2136604"/>
          </a:xfrm>
          <a:prstGeom prst="rect">
            <a:avLst/>
          </a:prstGeom>
        </p:spPr>
      </p:pic>
    </p:spTree>
    <p:extLst>
      <p:ext uri="{BB962C8B-B14F-4D97-AF65-F5344CB8AC3E}">
        <p14:creationId xmlns:p14="http://schemas.microsoft.com/office/powerpoint/2010/main" val="3262130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32F3D-0AA5-A247-C5B2-15C1939CF0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9F9727-D86F-9B84-2774-93A4FFACCD78}"/>
              </a:ext>
            </a:extLst>
          </p:cNvPr>
          <p:cNvSpPr>
            <a:spLocks noGrp="1"/>
          </p:cNvSpPr>
          <p:nvPr>
            <p:ph type="sldNum" sz="quarter" idx="4"/>
          </p:nvPr>
        </p:nvSpPr>
        <p:spPr>
          <a:xfrm>
            <a:off x="11683314" y="6438515"/>
            <a:ext cx="432486" cy="365125"/>
          </a:xfrm>
        </p:spPr>
        <p:txBody>
          <a:bodyPr/>
          <a:lstStyle/>
          <a:p>
            <a:fld id="{933A556B-7C63-244D-9B7C-B0EA8042B330}" type="slidenum">
              <a:rPr lang="en-US" smtClean="0"/>
              <a:pPr/>
              <a:t>19</a:t>
            </a:fld>
            <a:endParaRPr lang="en-US" dirty="0">
              <a:solidFill>
                <a:schemeClr val="bg1"/>
              </a:solidFill>
            </a:endParaRPr>
          </a:p>
        </p:txBody>
      </p:sp>
      <p:sp>
        <p:nvSpPr>
          <p:cNvPr id="2" name="Title 1">
            <a:extLst>
              <a:ext uri="{FF2B5EF4-FFF2-40B4-BE49-F238E27FC236}">
                <a16:creationId xmlns:a16="http://schemas.microsoft.com/office/drawing/2014/main" id="{07B5A566-B235-558F-C198-8AD99FC1531B}"/>
              </a:ext>
            </a:extLst>
          </p:cNvPr>
          <p:cNvSpPr>
            <a:spLocks noGrp="1"/>
          </p:cNvSpPr>
          <p:nvPr>
            <p:ph type="ctrTitle"/>
          </p:nvPr>
        </p:nvSpPr>
        <p:spPr/>
        <p:txBody>
          <a:bodyPr>
            <a:noAutofit/>
          </a:bodyPr>
          <a:lstStyle/>
          <a:p>
            <a:r>
              <a:rPr lang="en-US" sz="4400" dirty="0">
                <a:latin typeface="Arial" panose="020B0604020202020204" pitchFamily="34" charset="0"/>
                <a:ea typeface="Times New Roman" panose="02020603050405020304" pitchFamily="18" charset="0"/>
              </a:rPr>
              <a:t>Beam Cooling</a:t>
            </a:r>
            <a:r>
              <a:rPr lang="en-US" sz="4400" dirty="0">
                <a:effectLst/>
                <a:latin typeface="Arial" panose="020B0604020202020204" pitchFamily="34" charset="0"/>
                <a:ea typeface="Times New Roman" panose="02020603050405020304" pitchFamily="18" charset="0"/>
                <a:cs typeface="Arial" panose="020B0604020202020204" pitchFamily="34" charset="0"/>
              </a:rPr>
              <a:t> R&amp;D</a:t>
            </a:r>
            <a:endParaRPr lang="en-US" sz="4400" dirty="0"/>
          </a:p>
        </p:txBody>
      </p:sp>
    </p:spTree>
    <p:extLst>
      <p:ext uri="{BB962C8B-B14F-4D97-AF65-F5344CB8AC3E}">
        <p14:creationId xmlns:p14="http://schemas.microsoft.com/office/powerpoint/2010/main" val="3820569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391A0-1978-8570-A6FE-335D4E23E8A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75DE07-F37F-BCAE-10E0-C8720AAD3649}"/>
              </a:ext>
            </a:extLst>
          </p:cNvPr>
          <p:cNvSpPr>
            <a:spLocks noGrp="1"/>
          </p:cNvSpPr>
          <p:nvPr>
            <p:ph type="sldNum" sz="quarter" idx="4"/>
          </p:nvPr>
        </p:nvSpPr>
        <p:spPr>
          <a:xfrm>
            <a:off x="11759514" y="6492875"/>
            <a:ext cx="432486" cy="365125"/>
          </a:xfrm>
        </p:spPr>
        <p:txBody>
          <a:bodyPr/>
          <a:lstStyle/>
          <a:p>
            <a:pPr algn="ctr"/>
            <a:fld id="{933A556B-7C63-244D-9B7C-B0EA8042B330}" type="slidenum">
              <a:rPr lang="en-US" smtClean="0"/>
              <a:pPr algn="ctr"/>
              <a:t>2</a:t>
            </a:fld>
            <a:endParaRPr lang="en-US" dirty="0"/>
          </a:p>
        </p:txBody>
      </p:sp>
      <p:sp>
        <p:nvSpPr>
          <p:cNvPr id="3" name="Title 2">
            <a:extLst>
              <a:ext uri="{FF2B5EF4-FFF2-40B4-BE49-F238E27FC236}">
                <a16:creationId xmlns:a16="http://schemas.microsoft.com/office/drawing/2014/main" id="{4F7F0385-F085-F046-1EDA-B2CBF8DAEEFD}"/>
              </a:ext>
            </a:extLst>
          </p:cNvPr>
          <p:cNvSpPr>
            <a:spLocks noGrp="1"/>
          </p:cNvSpPr>
          <p:nvPr>
            <p:ph type="title"/>
          </p:nvPr>
        </p:nvSpPr>
        <p:spPr>
          <a:xfrm>
            <a:off x="518160" y="99847"/>
            <a:ext cx="11049000" cy="418626"/>
          </a:xfrm>
        </p:spPr>
        <p:txBody>
          <a:bodyPr>
            <a:noAutofit/>
          </a:bodyPr>
          <a:lstStyle/>
          <a:p>
            <a:r>
              <a:rPr lang="en-US" sz="3200" dirty="0"/>
              <a:t>C-AD Accelerator R&amp;D and expertise</a:t>
            </a:r>
          </a:p>
        </p:txBody>
      </p:sp>
      <p:sp>
        <p:nvSpPr>
          <p:cNvPr id="4" name="Content Placeholder 3">
            <a:extLst>
              <a:ext uri="{FF2B5EF4-FFF2-40B4-BE49-F238E27FC236}">
                <a16:creationId xmlns:a16="http://schemas.microsoft.com/office/drawing/2014/main" id="{10B8DF19-E467-14B5-99D1-810019EDBBC7}"/>
              </a:ext>
            </a:extLst>
          </p:cNvPr>
          <p:cNvSpPr>
            <a:spLocks noGrp="1"/>
          </p:cNvSpPr>
          <p:nvPr>
            <p:ph idx="1"/>
          </p:nvPr>
        </p:nvSpPr>
        <p:spPr>
          <a:xfrm>
            <a:off x="133243" y="736564"/>
            <a:ext cx="11925513" cy="4615975"/>
          </a:xfrm>
        </p:spPr>
        <p:txBody>
          <a:bodyPr>
            <a:normAutofit/>
          </a:bodyPr>
          <a:lstStyle/>
          <a:p>
            <a:r>
              <a:rPr lang="en-US" sz="2000" dirty="0">
                <a:solidFill>
                  <a:srgbClr val="FF0000"/>
                </a:solidFill>
              </a:rPr>
              <a:t>  </a:t>
            </a:r>
            <a:r>
              <a:rPr lang="en-US" sz="2000" dirty="0"/>
              <a:t> Collider-Accelerator Department (C-AD) has unique </a:t>
            </a:r>
            <a:r>
              <a:rPr lang="en-US" sz="2000" dirty="0">
                <a:solidFill>
                  <a:srgbClr val="0000FF"/>
                </a:solidFill>
              </a:rPr>
              <a:t>world’s expertise and leadership </a:t>
            </a:r>
            <a:r>
              <a:rPr lang="en-US" sz="2000" dirty="0"/>
              <a:t>in several areas:</a:t>
            </a:r>
          </a:p>
          <a:p>
            <a:endParaRPr lang="en-US" sz="2400" dirty="0"/>
          </a:p>
          <a:p>
            <a:r>
              <a:rPr lang="en-US" sz="2400" dirty="0">
                <a:solidFill>
                  <a:srgbClr val="FF0000"/>
                </a:solidFill>
              </a:rPr>
              <a:t> </a:t>
            </a:r>
          </a:p>
        </p:txBody>
      </p:sp>
      <p:sp>
        <p:nvSpPr>
          <p:cNvPr id="6" name="TextBox 5">
            <a:extLst>
              <a:ext uri="{FF2B5EF4-FFF2-40B4-BE49-F238E27FC236}">
                <a16:creationId xmlns:a16="http://schemas.microsoft.com/office/drawing/2014/main" id="{0A74B5B3-5421-DF77-62DC-FD092B17B670}"/>
              </a:ext>
            </a:extLst>
          </p:cNvPr>
          <p:cNvSpPr txBox="1"/>
          <p:nvPr/>
        </p:nvSpPr>
        <p:spPr>
          <a:xfrm>
            <a:off x="670136" y="1195187"/>
            <a:ext cx="10135023" cy="4924425"/>
          </a:xfrm>
          <a:prstGeom prst="rect">
            <a:avLst/>
          </a:prstGeom>
          <a:noFill/>
        </p:spPr>
        <p:txBody>
          <a:bodyPr wrap="square">
            <a:spAutoFit/>
          </a:bodyPr>
          <a:lstStyle/>
          <a:p>
            <a:r>
              <a:rPr lang="en-US" sz="2000" dirty="0"/>
              <a:t>1. </a:t>
            </a:r>
            <a:r>
              <a:rPr lang="en-US" sz="2000" b="1" dirty="0"/>
              <a:t>Ion beam sources:</a:t>
            </a:r>
          </a:p>
          <a:p>
            <a:pPr lvl="1"/>
            <a:r>
              <a:rPr lang="en-US" kern="0" dirty="0">
                <a:solidFill>
                  <a:srgbClr val="0432FF"/>
                </a:solidFill>
              </a:rPr>
              <a:t>World records in high-current intense ion sources</a:t>
            </a:r>
          </a:p>
          <a:p>
            <a:pPr lvl="1"/>
            <a:r>
              <a:rPr lang="en-US" kern="0" dirty="0">
                <a:solidFill>
                  <a:srgbClr val="0432FF"/>
                </a:solidFill>
              </a:rPr>
              <a:t>Highest intensity polarized ion source </a:t>
            </a:r>
          </a:p>
          <a:p>
            <a:pPr lvl="1"/>
            <a:endParaRPr lang="en-US" dirty="0">
              <a:solidFill>
                <a:srgbClr val="0000FF"/>
              </a:solidFill>
            </a:endParaRPr>
          </a:p>
          <a:p>
            <a:r>
              <a:rPr lang="en-US" sz="2000" dirty="0"/>
              <a:t>2. </a:t>
            </a:r>
            <a:r>
              <a:rPr lang="en-US" sz="2000" b="1" dirty="0"/>
              <a:t>Electron beam sources:</a:t>
            </a:r>
            <a:endParaRPr lang="en-US" sz="2000" b="1" dirty="0">
              <a:solidFill>
                <a:srgbClr val="0000FF"/>
              </a:solidFill>
            </a:endParaRPr>
          </a:p>
          <a:p>
            <a:pPr marL="800100" lvl="1" indent="-342900"/>
            <a:r>
              <a:rPr lang="en-US" dirty="0">
                <a:solidFill>
                  <a:srgbClr val="0000FF"/>
                </a:solidFill>
              </a:rPr>
              <a:t>High-charge polarized electron beam source</a:t>
            </a:r>
          </a:p>
          <a:p>
            <a:pPr marL="800100" lvl="1" indent="-342900"/>
            <a:r>
              <a:rPr lang="en-US" dirty="0">
                <a:solidFill>
                  <a:srgbClr val="0000FF"/>
                </a:solidFill>
              </a:rPr>
              <a:t>High-intensity high-brightness electron sources</a:t>
            </a:r>
          </a:p>
          <a:p>
            <a:pPr marL="800100" lvl="1" indent="-342900"/>
            <a:r>
              <a:rPr lang="en-US" dirty="0">
                <a:solidFill>
                  <a:srgbClr val="0000FF"/>
                </a:solidFill>
              </a:rPr>
              <a:t>State-of-the-art laser systems</a:t>
            </a:r>
          </a:p>
          <a:p>
            <a:pPr marL="800100" lvl="1" indent="-342900"/>
            <a:endParaRPr lang="en-US" dirty="0">
              <a:solidFill>
                <a:srgbClr val="0000FF"/>
              </a:solidFill>
            </a:endParaRPr>
          </a:p>
          <a:p>
            <a:r>
              <a:rPr lang="en-US" sz="2000" dirty="0"/>
              <a:t>3. </a:t>
            </a:r>
            <a:r>
              <a:rPr lang="en-US" sz="2000" b="1" dirty="0"/>
              <a:t>Polarized ion beams:</a:t>
            </a:r>
          </a:p>
          <a:p>
            <a:pPr lvl="1"/>
            <a:r>
              <a:rPr lang="en-US" dirty="0">
                <a:solidFill>
                  <a:srgbClr val="0000FF"/>
                </a:solidFill>
              </a:rPr>
              <a:t>The only polarized hadron collider; polarization control through a chain of several accelerators</a:t>
            </a:r>
          </a:p>
          <a:p>
            <a:pPr lvl="1"/>
            <a:r>
              <a:rPr lang="en-US" dirty="0">
                <a:solidFill>
                  <a:srgbClr val="0000FF"/>
                </a:solidFill>
              </a:rPr>
              <a:t> </a:t>
            </a:r>
          </a:p>
          <a:p>
            <a:r>
              <a:rPr lang="en-US" sz="2000" dirty="0"/>
              <a:t>4. </a:t>
            </a:r>
            <a:r>
              <a:rPr lang="en-US" sz="2000" b="1" dirty="0"/>
              <a:t>Beam Cooling:</a:t>
            </a:r>
          </a:p>
          <a:p>
            <a:pPr lvl="1"/>
            <a:r>
              <a:rPr lang="en-US" dirty="0">
                <a:solidFill>
                  <a:srgbClr val="0000FF"/>
                </a:solidFill>
              </a:rPr>
              <a:t>World’s first application of bunched beam stochastic cooling in a collider</a:t>
            </a:r>
          </a:p>
          <a:p>
            <a:pPr lvl="1"/>
            <a:r>
              <a:rPr lang="en-US" dirty="0">
                <a:solidFill>
                  <a:srgbClr val="0000FF"/>
                </a:solidFill>
              </a:rPr>
              <a:t>World’s first RF-based electron cooler using bunched electron beam</a:t>
            </a:r>
          </a:p>
          <a:p>
            <a:pPr lvl="1"/>
            <a:r>
              <a:rPr lang="en-US" dirty="0">
                <a:solidFill>
                  <a:srgbClr val="0000FF"/>
                </a:solidFill>
              </a:rPr>
              <a:t>World’s first electron cooler without use of electron beam magnetization</a:t>
            </a:r>
          </a:p>
          <a:p>
            <a:pPr lvl="1"/>
            <a:r>
              <a:rPr lang="en-US" dirty="0">
                <a:solidFill>
                  <a:srgbClr val="0000FF"/>
                </a:solidFill>
              </a:rPr>
              <a:t>World’s first application of electron cooling in a collider, to cool beams in collisions</a:t>
            </a:r>
          </a:p>
        </p:txBody>
      </p:sp>
    </p:spTree>
    <p:extLst>
      <p:ext uri="{BB962C8B-B14F-4D97-AF65-F5344CB8AC3E}">
        <p14:creationId xmlns:p14="http://schemas.microsoft.com/office/powerpoint/2010/main" val="3891358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4BA560BB-A137-4270-A230-3903B94E24CB}"/>
              </a:ext>
            </a:extLst>
          </p:cNvPr>
          <p:cNvPicPr>
            <a:picLocks noChangeAspect="1"/>
          </p:cNvPicPr>
          <p:nvPr/>
        </p:nvPicPr>
        <p:blipFill>
          <a:blip r:embed="rId2"/>
          <a:stretch>
            <a:fillRect/>
          </a:stretch>
        </p:blipFill>
        <p:spPr>
          <a:xfrm>
            <a:off x="5143639" y="1308249"/>
            <a:ext cx="6043973" cy="2248332"/>
          </a:xfrm>
          <a:prstGeom prst="rect">
            <a:avLst/>
          </a:prstGeom>
        </p:spPr>
      </p:pic>
      <p:sp>
        <p:nvSpPr>
          <p:cNvPr id="3" name="TextBox 2">
            <a:extLst>
              <a:ext uri="{FF2B5EF4-FFF2-40B4-BE49-F238E27FC236}">
                <a16:creationId xmlns:a16="http://schemas.microsoft.com/office/drawing/2014/main" id="{617E08FC-3821-451D-A5D0-72F874F38BA5}"/>
              </a:ext>
            </a:extLst>
          </p:cNvPr>
          <p:cNvSpPr txBox="1"/>
          <p:nvPr/>
        </p:nvSpPr>
        <p:spPr>
          <a:xfrm>
            <a:off x="530962" y="181473"/>
            <a:ext cx="8939520" cy="535531"/>
          </a:xfrm>
          <a:prstGeom prst="rect">
            <a:avLst/>
          </a:prstGeom>
          <a:noFill/>
        </p:spPr>
        <p:txBody>
          <a:bodyPr wrap="square" rtlCol="0">
            <a:spAutoFit/>
          </a:bodyPr>
          <a:lstStyle/>
          <a:p>
            <a:pPr>
              <a:lnSpc>
                <a:spcPct val="90000"/>
              </a:lnSpc>
              <a:spcBef>
                <a:spcPct val="0"/>
              </a:spcBef>
            </a:pPr>
            <a:r>
              <a:rPr lang="en-US" sz="3200" b="1" dirty="0">
                <a:cs typeface="Arial" charset="0"/>
              </a:rPr>
              <a:t>RF-based Electron cooling at RHIC and EIC</a:t>
            </a:r>
          </a:p>
        </p:txBody>
      </p:sp>
      <p:sp>
        <p:nvSpPr>
          <p:cNvPr id="4" name="TextBox 3">
            <a:extLst>
              <a:ext uri="{FF2B5EF4-FFF2-40B4-BE49-F238E27FC236}">
                <a16:creationId xmlns:a16="http://schemas.microsoft.com/office/drawing/2014/main" id="{E14D7BBD-D7CD-4105-9BFA-A0EEC62F9CD2}"/>
              </a:ext>
            </a:extLst>
          </p:cNvPr>
          <p:cNvSpPr txBox="1"/>
          <p:nvPr/>
        </p:nvSpPr>
        <p:spPr>
          <a:xfrm>
            <a:off x="264171" y="833816"/>
            <a:ext cx="10631887" cy="3416320"/>
          </a:xfrm>
          <a:prstGeom prst="rect">
            <a:avLst/>
          </a:prstGeom>
          <a:noFill/>
        </p:spPr>
        <p:txBody>
          <a:bodyPr wrap="square" rtlCol="0">
            <a:spAutoFit/>
          </a:bodyPr>
          <a:lstStyle/>
          <a:p>
            <a:pPr marL="214313" indent="-214313">
              <a:buFont typeface="Arial" panose="020B0604020202020204" pitchFamily="34" charset="0"/>
              <a:buChar char="•"/>
            </a:pPr>
            <a:r>
              <a:rPr lang="en-US" b="1" dirty="0" err="1">
                <a:solidFill>
                  <a:srgbClr val="0070C0"/>
                </a:solidFill>
                <a:latin typeface="Arial" panose="020B0604020202020204" pitchFamily="34" charset="0"/>
                <a:cs typeface="Arial" panose="020B0604020202020204" pitchFamily="34" charset="0"/>
              </a:rPr>
              <a:t>LEReC</a:t>
            </a:r>
            <a:r>
              <a:rPr lang="en-US" b="1" dirty="0">
                <a:solidFill>
                  <a:srgbClr val="0070C0"/>
                </a:solidFill>
                <a:latin typeface="Arial" panose="020B0604020202020204" pitchFamily="34" charset="0"/>
                <a:cs typeface="Arial" panose="020B0604020202020204" pitchFamily="34" charset="0"/>
              </a:rPr>
              <a:t> @RHIC </a:t>
            </a:r>
            <a:r>
              <a:rPr lang="en-US" dirty="0">
                <a:latin typeface="Arial" panose="020B0604020202020204" pitchFamily="34" charset="0"/>
                <a:cs typeface="Arial" panose="020B0604020202020204" pitchFamily="34" charset="0"/>
              </a:rPr>
              <a:t>is a fully-operational electron cooler which utilizes RF-accelerated electron bunches (2 MeV electron kinetic energy).</a:t>
            </a:r>
          </a:p>
          <a:p>
            <a:pPr marL="214313" indent="-214313">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lvl="1"/>
            <a:endParaRPr lang="en-US" dirty="0">
              <a:solidFill>
                <a:prstClr val="black"/>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LEReC approach was chosen for the </a:t>
            </a:r>
            <a:r>
              <a:rPr lang="en-US" b="1" dirty="0">
                <a:solidFill>
                  <a:srgbClr val="0070C0"/>
                </a:solidFill>
                <a:latin typeface="Arial" panose="020B0604020202020204" pitchFamily="34" charset="0"/>
                <a:cs typeface="Arial" panose="020B0604020202020204" pitchFamily="34" charset="0"/>
              </a:rPr>
              <a:t>Low-Energy Cooler @EIC </a:t>
            </a:r>
            <a:r>
              <a:rPr lang="en-US" dirty="0">
                <a:latin typeface="Arial" panose="020B0604020202020204" pitchFamily="34" charset="0"/>
                <a:cs typeface="Arial" panose="020B0604020202020204" pitchFamily="34" charset="0"/>
              </a:rPr>
              <a:t>(12.5 MeV electron kinetic energy).</a:t>
            </a:r>
          </a:p>
        </p:txBody>
      </p:sp>
      <p:sp>
        <p:nvSpPr>
          <p:cNvPr id="9" name="Footer Placeholder 4">
            <a:extLst>
              <a:ext uri="{FF2B5EF4-FFF2-40B4-BE49-F238E27FC236}">
                <a16:creationId xmlns:a16="http://schemas.microsoft.com/office/drawing/2014/main" id="{EC7E351D-84F1-4872-9E91-B4515FDD4652}"/>
              </a:ext>
            </a:extLst>
          </p:cNvPr>
          <p:cNvSpPr txBox="1">
            <a:spLocks/>
          </p:cNvSpPr>
          <p:nvPr/>
        </p:nvSpPr>
        <p:spPr>
          <a:xfrm>
            <a:off x="5080252" y="5767878"/>
            <a:ext cx="3414328" cy="3910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prstClr val="black"/>
              </a:solidFill>
              <a:latin typeface="Calibri" panose="020F0502020204030204"/>
            </a:endParaRPr>
          </a:p>
        </p:txBody>
      </p:sp>
      <p:grpSp>
        <p:nvGrpSpPr>
          <p:cNvPr id="7" name="Group 6">
            <a:extLst>
              <a:ext uri="{FF2B5EF4-FFF2-40B4-BE49-F238E27FC236}">
                <a16:creationId xmlns:a16="http://schemas.microsoft.com/office/drawing/2014/main" id="{5BEB06E6-F5BB-CB39-DBAD-768105D0C74C}"/>
              </a:ext>
            </a:extLst>
          </p:cNvPr>
          <p:cNvGrpSpPr/>
          <p:nvPr/>
        </p:nvGrpSpPr>
        <p:grpSpPr>
          <a:xfrm>
            <a:off x="4940198" y="4202682"/>
            <a:ext cx="6862706" cy="1853653"/>
            <a:chOff x="-13563" y="1019407"/>
            <a:chExt cx="9177952" cy="3867979"/>
          </a:xfrm>
        </p:grpSpPr>
        <p:pic>
          <p:nvPicPr>
            <p:cNvPr id="10" name="Picture 9">
              <a:extLst>
                <a:ext uri="{FF2B5EF4-FFF2-40B4-BE49-F238E27FC236}">
                  <a16:creationId xmlns:a16="http://schemas.microsoft.com/office/drawing/2014/main" id="{1C1EB02C-0F09-9E80-A6A2-2755945D144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7480" y="2109970"/>
              <a:ext cx="9146909" cy="1114763"/>
            </a:xfrm>
            <a:prstGeom prst="rect">
              <a:avLst/>
            </a:prstGeom>
          </p:spPr>
        </p:pic>
        <p:sp>
          <p:nvSpPr>
            <p:cNvPr id="11" name="TextBox 10">
              <a:extLst>
                <a:ext uri="{FF2B5EF4-FFF2-40B4-BE49-F238E27FC236}">
                  <a16:creationId xmlns:a16="http://schemas.microsoft.com/office/drawing/2014/main" id="{BC0CAD37-44D4-2322-96D5-BD65685C415F}"/>
                </a:ext>
              </a:extLst>
            </p:cNvPr>
            <p:cNvSpPr txBox="1"/>
            <p:nvPr/>
          </p:nvSpPr>
          <p:spPr>
            <a:xfrm>
              <a:off x="1962844" y="4437824"/>
              <a:ext cx="1155791" cy="449562"/>
            </a:xfrm>
            <a:prstGeom prst="rect">
              <a:avLst/>
            </a:prstGeom>
            <a:noFill/>
          </p:spPr>
          <p:txBody>
            <a:bodyPr wrap="square" rtlCol="0">
              <a:spAutoFit/>
            </a:bodyPr>
            <a:lstStyle/>
            <a:p>
              <a:pPr algn="ctr" defTabSz="685800">
                <a:defRPr/>
              </a:pPr>
              <a:r>
                <a:rPr lang="en-US" sz="800" b="1" dirty="0">
                  <a:solidFill>
                    <a:prstClr val="black"/>
                  </a:solidFill>
                  <a:latin typeface="Arial" panose="020B0604020202020204"/>
                </a:rPr>
                <a:t>DC Gun</a:t>
              </a:r>
            </a:p>
          </p:txBody>
        </p:sp>
        <p:sp>
          <p:nvSpPr>
            <p:cNvPr id="12" name="Rectangle 11">
              <a:extLst>
                <a:ext uri="{FF2B5EF4-FFF2-40B4-BE49-F238E27FC236}">
                  <a16:creationId xmlns:a16="http://schemas.microsoft.com/office/drawing/2014/main" id="{77D072BA-F27E-CB5C-F1D1-6582CC816CE8}"/>
                </a:ext>
              </a:extLst>
            </p:cNvPr>
            <p:cNvSpPr/>
            <p:nvPr/>
          </p:nvSpPr>
          <p:spPr>
            <a:xfrm>
              <a:off x="2673889" y="2579536"/>
              <a:ext cx="225276" cy="218618"/>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900" b="1" dirty="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e</a:t>
              </a:r>
              <a:r>
                <a:rPr lang="en-US" sz="900" b="1" baseline="30000" dirty="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a:t>
              </a:r>
            </a:p>
          </p:txBody>
        </p:sp>
        <p:sp>
          <p:nvSpPr>
            <p:cNvPr id="13" name="Right Arrow 63">
              <a:extLst>
                <a:ext uri="{FF2B5EF4-FFF2-40B4-BE49-F238E27FC236}">
                  <a16:creationId xmlns:a16="http://schemas.microsoft.com/office/drawing/2014/main" id="{FFAB4D43-22D7-3233-343C-54CED61955FA}"/>
                </a:ext>
              </a:extLst>
            </p:cNvPr>
            <p:cNvSpPr/>
            <p:nvPr/>
          </p:nvSpPr>
          <p:spPr>
            <a:xfrm rot="10800000" flipV="1">
              <a:off x="8493922" y="2188903"/>
              <a:ext cx="193488" cy="82563"/>
            </a:xfrm>
            <a:prstGeom prst="rightArrow">
              <a:avLst>
                <a:gd name="adj1" fmla="val 50000"/>
                <a:gd name="adj2" fmla="val 88400"/>
              </a:avLst>
            </a:prstGeom>
            <a:solidFill>
              <a:srgbClr val="66FFFF"/>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4" name="Right Arrow 64">
              <a:extLst>
                <a:ext uri="{FF2B5EF4-FFF2-40B4-BE49-F238E27FC236}">
                  <a16:creationId xmlns:a16="http://schemas.microsoft.com/office/drawing/2014/main" id="{FA715B7F-26BF-DD6F-1EB2-30A9173AACA4}"/>
                </a:ext>
              </a:extLst>
            </p:cNvPr>
            <p:cNvSpPr/>
            <p:nvPr/>
          </p:nvSpPr>
          <p:spPr>
            <a:xfrm rot="10800000" flipV="1">
              <a:off x="62500" y="2190909"/>
              <a:ext cx="193488" cy="82563"/>
            </a:xfrm>
            <a:prstGeom prst="rightArrow">
              <a:avLst>
                <a:gd name="adj1" fmla="val 50000"/>
                <a:gd name="adj2" fmla="val 88400"/>
              </a:avLst>
            </a:prstGeom>
            <a:solidFill>
              <a:srgbClr val="66FFFF"/>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cxnSp>
          <p:nvCxnSpPr>
            <p:cNvPr id="15" name="Straight Arrow Connector 14">
              <a:extLst>
                <a:ext uri="{FF2B5EF4-FFF2-40B4-BE49-F238E27FC236}">
                  <a16:creationId xmlns:a16="http://schemas.microsoft.com/office/drawing/2014/main" id="{330B1EB7-C33C-DAE2-99B5-25BF30AFEF1F}"/>
                </a:ext>
              </a:extLst>
            </p:cNvPr>
            <p:cNvCxnSpPr>
              <a:cxnSpLocks/>
              <a:stCxn id="11" idx="0"/>
            </p:cNvCxnSpPr>
            <p:nvPr/>
          </p:nvCxnSpPr>
          <p:spPr>
            <a:xfrm flipV="1">
              <a:off x="2540740" y="2968397"/>
              <a:ext cx="452315" cy="1469427"/>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3B01210-F449-FB41-CDB9-3E918853DA81}"/>
                </a:ext>
              </a:extLst>
            </p:cNvPr>
            <p:cNvSpPr txBox="1"/>
            <p:nvPr/>
          </p:nvSpPr>
          <p:spPr>
            <a:xfrm>
              <a:off x="2786528" y="4029064"/>
              <a:ext cx="881068" cy="352353"/>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Laser</a:t>
              </a:r>
            </a:p>
            <a:p>
              <a:pPr algn="ctr" defTabSz="685800">
                <a:defRPr/>
              </a:pPr>
              <a:r>
                <a:rPr lang="en-US" sz="788" b="1" dirty="0">
                  <a:solidFill>
                    <a:prstClr val="black"/>
                  </a:solidFill>
                  <a:latin typeface="Arial" panose="020B0604020202020204"/>
                </a:rPr>
                <a:t>197 MHz</a:t>
              </a:r>
            </a:p>
          </p:txBody>
        </p:sp>
        <p:cxnSp>
          <p:nvCxnSpPr>
            <p:cNvPr id="17" name="Straight Arrow Connector 16">
              <a:extLst>
                <a:ext uri="{FF2B5EF4-FFF2-40B4-BE49-F238E27FC236}">
                  <a16:creationId xmlns:a16="http://schemas.microsoft.com/office/drawing/2014/main" id="{AFA0336A-D730-66C8-A6E2-53BF333B1616}"/>
                </a:ext>
              </a:extLst>
            </p:cNvPr>
            <p:cNvCxnSpPr>
              <a:cxnSpLocks/>
              <a:stCxn id="74" idx="0"/>
            </p:cNvCxnSpPr>
            <p:nvPr/>
          </p:nvCxnSpPr>
          <p:spPr>
            <a:xfrm flipH="1" flipV="1">
              <a:off x="3071494" y="2998364"/>
              <a:ext cx="133939" cy="780679"/>
            </a:xfrm>
            <a:prstGeom prst="straightConnector1">
              <a:avLst/>
            </a:prstGeom>
            <a:ln w="19050">
              <a:solidFill>
                <a:srgbClr val="7030A0"/>
              </a:solidFill>
              <a:tailEnd type="non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AEC8833A-0873-0A9B-F91E-45BE5C781120}"/>
                </a:ext>
              </a:extLst>
            </p:cNvPr>
            <p:cNvSpPr txBox="1"/>
            <p:nvPr/>
          </p:nvSpPr>
          <p:spPr>
            <a:xfrm>
              <a:off x="839813" y="3581749"/>
              <a:ext cx="1182042" cy="698693"/>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900 kW Beam Dump</a:t>
              </a:r>
            </a:p>
          </p:txBody>
        </p:sp>
        <p:cxnSp>
          <p:nvCxnSpPr>
            <p:cNvPr id="19" name="Straight Arrow Connector 18">
              <a:extLst>
                <a:ext uri="{FF2B5EF4-FFF2-40B4-BE49-F238E27FC236}">
                  <a16:creationId xmlns:a16="http://schemas.microsoft.com/office/drawing/2014/main" id="{2B91F352-DF0A-2B7E-F4DE-E50B5E1ACC1C}"/>
                </a:ext>
              </a:extLst>
            </p:cNvPr>
            <p:cNvCxnSpPr>
              <a:cxnSpLocks/>
            </p:cNvCxnSpPr>
            <p:nvPr/>
          </p:nvCxnSpPr>
          <p:spPr>
            <a:xfrm flipV="1">
              <a:off x="1655415" y="2645798"/>
              <a:ext cx="423070" cy="929979"/>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20" name="Right Arrow 63">
              <a:extLst>
                <a:ext uri="{FF2B5EF4-FFF2-40B4-BE49-F238E27FC236}">
                  <a16:creationId xmlns:a16="http://schemas.microsoft.com/office/drawing/2014/main" id="{6B123795-7795-734C-51B6-A91B9D89A971}"/>
                </a:ext>
              </a:extLst>
            </p:cNvPr>
            <p:cNvSpPr/>
            <p:nvPr/>
          </p:nvSpPr>
          <p:spPr>
            <a:xfrm rot="10800000" flipV="1">
              <a:off x="4447931" y="2159187"/>
              <a:ext cx="193488" cy="82563"/>
            </a:xfrm>
            <a:prstGeom prst="rightArrow">
              <a:avLst>
                <a:gd name="adj1" fmla="val 50000"/>
                <a:gd name="adj2" fmla="val 88400"/>
              </a:avLst>
            </a:prstGeom>
            <a:solidFill>
              <a:srgbClr val="66FFFF"/>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1" name="Right Arrow 63">
              <a:extLst>
                <a:ext uri="{FF2B5EF4-FFF2-40B4-BE49-F238E27FC236}">
                  <a16:creationId xmlns:a16="http://schemas.microsoft.com/office/drawing/2014/main" id="{175E2A8A-09B0-6A4F-2924-2507FFEB2134}"/>
                </a:ext>
              </a:extLst>
            </p:cNvPr>
            <p:cNvSpPr/>
            <p:nvPr/>
          </p:nvSpPr>
          <p:spPr>
            <a:xfrm flipV="1">
              <a:off x="2863909" y="2708999"/>
              <a:ext cx="193488" cy="82563"/>
            </a:xfrm>
            <a:prstGeom prst="rightArrow">
              <a:avLst>
                <a:gd name="adj1" fmla="val 50000"/>
                <a:gd name="adj2" fmla="val 88400"/>
              </a:avLst>
            </a:prstGeom>
            <a:solidFill>
              <a:srgbClr val="FF00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id="{8E73F795-CEDF-74B4-E474-FFDD9110F7AE}"/>
                </a:ext>
              </a:extLst>
            </p:cNvPr>
            <p:cNvSpPr txBox="1"/>
            <p:nvPr/>
          </p:nvSpPr>
          <p:spPr>
            <a:xfrm>
              <a:off x="3366832" y="3645601"/>
              <a:ext cx="1393615" cy="352352"/>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16x 197 MHz </a:t>
              </a:r>
            </a:p>
            <a:p>
              <a:pPr algn="ctr" defTabSz="685800">
                <a:defRPr/>
              </a:pPr>
              <a:r>
                <a:rPr lang="en-US" sz="788" b="1" dirty="0">
                  <a:solidFill>
                    <a:prstClr val="black"/>
                  </a:solidFill>
                  <a:latin typeface="Arial" panose="020B0604020202020204"/>
                </a:rPr>
                <a:t>NCRF LINAC</a:t>
              </a:r>
            </a:p>
          </p:txBody>
        </p:sp>
        <p:cxnSp>
          <p:nvCxnSpPr>
            <p:cNvPr id="23" name="Straight Arrow Connector 22">
              <a:extLst>
                <a:ext uri="{FF2B5EF4-FFF2-40B4-BE49-F238E27FC236}">
                  <a16:creationId xmlns:a16="http://schemas.microsoft.com/office/drawing/2014/main" id="{7D33B417-0C79-973F-14D5-4CCDF75FC693}"/>
                </a:ext>
              </a:extLst>
            </p:cNvPr>
            <p:cNvCxnSpPr>
              <a:cxnSpLocks/>
            </p:cNvCxnSpPr>
            <p:nvPr/>
          </p:nvCxnSpPr>
          <p:spPr>
            <a:xfrm flipV="1">
              <a:off x="3996977" y="2950940"/>
              <a:ext cx="167387" cy="630809"/>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24" name="Rectangle: Rounded Corners 23">
              <a:extLst>
                <a:ext uri="{FF2B5EF4-FFF2-40B4-BE49-F238E27FC236}">
                  <a16:creationId xmlns:a16="http://schemas.microsoft.com/office/drawing/2014/main" id="{0B4886D7-D739-6091-EBDC-0D6BEA6BDCEB}"/>
                </a:ext>
              </a:extLst>
            </p:cNvPr>
            <p:cNvSpPr/>
            <p:nvPr/>
          </p:nvSpPr>
          <p:spPr>
            <a:xfrm>
              <a:off x="2469342" y="2657637"/>
              <a:ext cx="3994958" cy="507537"/>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Rectangle: Rounded Corners 24">
              <a:extLst>
                <a:ext uri="{FF2B5EF4-FFF2-40B4-BE49-F238E27FC236}">
                  <a16:creationId xmlns:a16="http://schemas.microsoft.com/office/drawing/2014/main" id="{C272295D-CEDB-2E2A-38E5-F086AA7BA02A}"/>
                </a:ext>
              </a:extLst>
            </p:cNvPr>
            <p:cNvSpPr/>
            <p:nvPr/>
          </p:nvSpPr>
          <p:spPr>
            <a:xfrm>
              <a:off x="6505669" y="2651116"/>
              <a:ext cx="1824338" cy="182974"/>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6" name="Rectangle: Rounded Corners 25">
              <a:extLst>
                <a:ext uri="{FF2B5EF4-FFF2-40B4-BE49-F238E27FC236}">
                  <a16:creationId xmlns:a16="http://schemas.microsoft.com/office/drawing/2014/main" id="{919853BE-1033-983C-29C8-F01D73607D20}"/>
                </a:ext>
              </a:extLst>
            </p:cNvPr>
            <p:cNvSpPr/>
            <p:nvPr/>
          </p:nvSpPr>
          <p:spPr>
            <a:xfrm>
              <a:off x="633543" y="2477620"/>
              <a:ext cx="1757915" cy="276999"/>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10C7AC26-E1F1-0EAE-50C7-9A8E5E03838E}"/>
                </a:ext>
              </a:extLst>
            </p:cNvPr>
            <p:cNvSpPr/>
            <p:nvPr/>
          </p:nvSpPr>
          <p:spPr>
            <a:xfrm>
              <a:off x="1045024" y="2071915"/>
              <a:ext cx="6906582" cy="390524"/>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8" name="Rectangle: Rounded Corners 27">
              <a:extLst>
                <a:ext uri="{FF2B5EF4-FFF2-40B4-BE49-F238E27FC236}">
                  <a16:creationId xmlns:a16="http://schemas.microsoft.com/office/drawing/2014/main" id="{69F2C5F7-1559-3D9E-FAB6-C67E3A24E67F}"/>
                </a:ext>
              </a:extLst>
            </p:cNvPr>
            <p:cNvSpPr/>
            <p:nvPr/>
          </p:nvSpPr>
          <p:spPr>
            <a:xfrm rot="967573">
              <a:off x="6449155" y="2747230"/>
              <a:ext cx="936216" cy="326051"/>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9" name="Rectangle: Rounded Corners 28">
              <a:extLst>
                <a:ext uri="{FF2B5EF4-FFF2-40B4-BE49-F238E27FC236}">
                  <a16:creationId xmlns:a16="http://schemas.microsoft.com/office/drawing/2014/main" id="{1C371C6E-9190-7A53-48F3-C26BFA584F5D}"/>
                </a:ext>
              </a:extLst>
            </p:cNvPr>
            <p:cNvSpPr/>
            <p:nvPr/>
          </p:nvSpPr>
          <p:spPr>
            <a:xfrm>
              <a:off x="620525" y="2829329"/>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600" i="1" dirty="0">
                  <a:solidFill>
                    <a:prstClr val="black"/>
                  </a:solidFill>
                  <a:latin typeface="Arial" panose="020B0604020202020204"/>
                </a:rPr>
                <a:t>extraction</a:t>
              </a:r>
            </a:p>
          </p:txBody>
        </p:sp>
        <p:sp>
          <p:nvSpPr>
            <p:cNvPr id="30" name="Rectangle: Rounded Corners 29">
              <a:extLst>
                <a:ext uri="{FF2B5EF4-FFF2-40B4-BE49-F238E27FC236}">
                  <a16:creationId xmlns:a16="http://schemas.microsoft.com/office/drawing/2014/main" id="{51A60E59-9FEF-A7A3-4E0A-4BC705580E8C}"/>
                </a:ext>
              </a:extLst>
            </p:cNvPr>
            <p:cNvSpPr/>
            <p:nvPr/>
          </p:nvSpPr>
          <p:spPr>
            <a:xfrm>
              <a:off x="4472349" y="3186608"/>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600" i="1" dirty="0">
                  <a:solidFill>
                    <a:prstClr val="black"/>
                  </a:solidFill>
                  <a:latin typeface="Arial" panose="020B0604020202020204"/>
                </a:rPr>
                <a:t>injection</a:t>
              </a:r>
            </a:p>
          </p:txBody>
        </p:sp>
        <p:sp>
          <p:nvSpPr>
            <p:cNvPr id="31" name="Rectangle: Rounded Corners 30">
              <a:extLst>
                <a:ext uri="{FF2B5EF4-FFF2-40B4-BE49-F238E27FC236}">
                  <a16:creationId xmlns:a16="http://schemas.microsoft.com/office/drawing/2014/main" id="{0BB5075E-ACCC-748C-5A59-F4C5AD7D78FD}"/>
                </a:ext>
              </a:extLst>
            </p:cNvPr>
            <p:cNvSpPr/>
            <p:nvPr/>
          </p:nvSpPr>
          <p:spPr>
            <a:xfrm>
              <a:off x="4407868" y="1931757"/>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600" i="1" dirty="0">
                  <a:solidFill>
                    <a:prstClr val="black"/>
                  </a:solidFill>
                  <a:latin typeface="Arial" panose="020B0604020202020204"/>
                </a:rPr>
                <a:t>cooling</a:t>
              </a:r>
            </a:p>
          </p:txBody>
        </p:sp>
        <p:sp>
          <p:nvSpPr>
            <p:cNvPr id="32" name="Rectangle: Rounded Corners 31">
              <a:extLst>
                <a:ext uri="{FF2B5EF4-FFF2-40B4-BE49-F238E27FC236}">
                  <a16:creationId xmlns:a16="http://schemas.microsoft.com/office/drawing/2014/main" id="{5D7DFF2B-52EC-DA5B-9D96-4918FC67E7A4}"/>
                </a:ext>
              </a:extLst>
            </p:cNvPr>
            <p:cNvSpPr/>
            <p:nvPr/>
          </p:nvSpPr>
          <p:spPr>
            <a:xfrm>
              <a:off x="8569548" y="2467338"/>
              <a:ext cx="509648" cy="117548"/>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750" i="1" dirty="0">
                  <a:solidFill>
                    <a:prstClr val="black"/>
                  </a:solidFill>
                  <a:latin typeface="Calibri" panose="020F0502020204030204"/>
                </a:rPr>
                <a:t>HSR</a:t>
              </a:r>
            </a:p>
          </p:txBody>
        </p:sp>
        <p:sp>
          <p:nvSpPr>
            <p:cNvPr id="33" name="TextBox 32">
              <a:extLst>
                <a:ext uri="{FF2B5EF4-FFF2-40B4-BE49-F238E27FC236}">
                  <a16:creationId xmlns:a16="http://schemas.microsoft.com/office/drawing/2014/main" id="{E31A7D82-52C0-B9A0-6469-B90386C0A087}"/>
                </a:ext>
              </a:extLst>
            </p:cNvPr>
            <p:cNvSpPr txBox="1"/>
            <p:nvPr/>
          </p:nvSpPr>
          <p:spPr>
            <a:xfrm>
              <a:off x="4972545" y="3550892"/>
              <a:ext cx="1393615" cy="479949"/>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4x 591 MHz </a:t>
              </a:r>
            </a:p>
            <a:p>
              <a:pPr algn="ctr" defTabSz="685800">
                <a:defRPr/>
              </a:pPr>
              <a:r>
                <a:rPr lang="en-US" sz="788" b="1" dirty="0">
                  <a:solidFill>
                    <a:prstClr val="black"/>
                  </a:solidFill>
                  <a:latin typeface="Arial" panose="020B0604020202020204"/>
                </a:rPr>
                <a:t>NCRF correction Cavities</a:t>
              </a:r>
            </a:p>
          </p:txBody>
        </p:sp>
        <p:cxnSp>
          <p:nvCxnSpPr>
            <p:cNvPr id="34" name="Straight Arrow Connector 33">
              <a:extLst>
                <a:ext uri="{FF2B5EF4-FFF2-40B4-BE49-F238E27FC236}">
                  <a16:creationId xmlns:a16="http://schemas.microsoft.com/office/drawing/2014/main" id="{74778C50-D106-3D82-FB79-43742E1E4C4A}"/>
                </a:ext>
              </a:extLst>
            </p:cNvPr>
            <p:cNvCxnSpPr>
              <a:cxnSpLocks/>
            </p:cNvCxnSpPr>
            <p:nvPr/>
          </p:nvCxnSpPr>
          <p:spPr>
            <a:xfrm flipV="1">
              <a:off x="5744020" y="2791564"/>
              <a:ext cx="237502" cy="713104"/>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BF81A6DF-3332-EB16-9015-CD22676ACB57}"/>
                </a:ext>
              </a:extLst>
            </p:cNvPr>
            <p:cNvSpPr txBox="1"/>
            <p:nvPr/>
          </p:nvSpPr>
          <p:spPr>
            <a:xfrm>
              <a:off x="7633198" y="1068925"/>
              <a:ext cx="1393615" cy="352353"/>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180° Dipole</a:t>
              </a:r>
            </a:p>
            <a:p>
              <a:pPr algn="ctr" defTabSz="685800">
                <a:defRPr/>
              </a:pPr>
              <a:r>
                <a:rPr lang="en-US" sz="788" b="1" dirty="0">
                  <a:solidFill>
                    <a:prstClr val="black"/>
                  </a:solidFill>
                  <a:latin typeface="Arial" panose="020B0604020202020204"/>
                </a:rPr>
                <a:t>Spectrometer</a:t>
              </a:r>
            </a:p>
          </p:txBody>
        </p:sp>
        <p:cxnSp>
          <p:nvCxnSpPr>
            <p:cNvPr id="36" name="Straight Arrow Connector 35">
              <a:extLst>
                <a:ext uri="{FF2B5EF4-FFF2-40B4-BE49-F238E27FC236}">
                  <a16:creationId xmlns:a16="http://schemas.microsoft.com/office/drawing/2014/main" id="{9565ED49-8455-FE9F-2D6B-7C4B4D9F6155}"/>
                </a:ext>
              </a:extLst>
            </p:cNvPr>
            <p:cNvCxnSpPr>
              <a:cxnSpLocks/>
            </p:cNvCxnSpPr>
            <p:nvPr/>
          </p:nvCxnSpPr>
          <p:spPr>
            <a:xfrm>
              <a:off x="8453516" y="1758927"/>
              <a:ext cx="0" cy="60795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8CFAFC59-CCE2-96EE-E206-AB6302B299A3}"/>
                </a:ext>
              </a:extLst>
            </p:cNvPr>
            <p:cNvSpPr txBox="1"/>
            <p:nvPr/>
          </p:nvSpPr>
          <p:spPr>
            <a:xfrm>
              <a:off x="1793386" y="3426690"/>
              <a:ext cx="959127" cy="352352"/>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Cathode transport</a:t>
              </a:r>
            </a:p>
          </p:txBody>
        </p:sp>
        <p:cxnSp>
          <p:nvCxnSpPr>
            <p:cNvPr id="41" name="Straight Arrow Connector 40">
              <a:extLst>
                <a:ext uri="{FF2B5EF4-FFF2-40B4-BE49-F238E27FC236}">
                  <a16:creationId xmlns:a16="http://schemas.microsoft.com/office/drawing/2014/main" id="{123D769B-FB47-55FC-DD40-50DF75BCF78D}"/>
                </a:ext>
              </a:extLst>
            </p:cNvPr>
            <p:cNvCxnSpPr>
              <a:cxnSpLocks/>
            </p:cNvCxnSpPr>
            <p:nvPr/>
          </p:nvCxnSpPr>
          <p:spPr>
            <a:xfrm flipV="1">
              <a:off x="2379340" y="2811234"/>
              <a:ext cx="372478" cy="64145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2" name="Arrow: Circular 41">
              <a:extLst>
                <a:ext uri="{FF2B5EF4-FFF2-40B4-BE49-F238E27FC236}">
                  <a16:creationId xmlns:a16="http://schemas.microsoft.com/office/drawing/2014/main" id="{B1DD9EE8-EAC7-C3E6-0FA4-5F1BB9FABE58}"/>
                </a:ext>
              </a:extLst>
            </p:cNvPr>
            <p:cNvSpPr/>
            <p:nvPr/>
          </p:nvSpPr>
          <p:spPr>
            <a:xfrm rot="5068036" flipH="1">
              <a:off x="8147616" y="2395728"/>
              <a:ext cx="419280" cy="374549"/>
            </a:xfrm>
            <a:prstGeom prst="circularArrow">
              <a:avLst>
                <a:gd name="adj1" fmla="val 8770"/>
                <a:gd name="adj2" fmla="val 1142319"/>
                <a:gd name="adj3" fmla="val 20207257"/>
                <a:gd name="adj4" fmla="val 10568152"/>
                <a:gd name="adj5" fmla="val 12500"/>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ln>
                  <a:solidFill>
                    <a:prstClr val="black"/>
                  </a:solidFill>
                </a:ln>
                <a:solidFill>
                  <a:srgbClr val="FF0000"/>
                </a:solidFill>
                <a:latin typeface="Calibri" panose="020F0502020204030204"/>
              </a:endParaRPr>
            </a:p>
          </p:txBody>
        </p:sp>
        <p:sp>
          <p:nvSpPr>
            <p:cNvPr id="43" name="TextBox 42">
              <a:extLst>
                <a:ext uri="{FF2B5EF4-FFF2-40B4-BE49-F238E27FC236}">
                  <a16:creationId xmlns:a16="http://schemas.microsoft.com/office/drawing/2014/main" id="{54F37958-A2FA-12C8-57F2-2D18F8634328}"/>
                </a:ext>
              </a:extLst>
            </p:cNvPr>
            <p:cNvSpPr txBox="1"/>
            <p:nvPr/>
          </p:nvSpPr>
          <p:spPr>
            <a:xfrm>
              <a:off x="1948691" y="1230736"/>
              <a:ext cx="1145198" cy="352353"/>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Mu-metal shielding</a:t>
              </a:r>
            </a:p>
          </p:txBody>
        </p:sp>
        <p:cxnSp>
          <p:nvCxnSpPr>
            <p:cNvPr id="44" name="Straight Arrow Connector 43">
              <a:extLst>
                <a:ext uri="{FF2B5EF4-FFF2-40B4-BE49-F238E27FC236}">
                  <a16:creationId xmlns:a16="http://schemas.microsoft.com/office/drawing/2014/main" id="{7DBE322C-2B8D-2133-131F-FA8D216672FE}"/>
                </a:ext>
              </a:extLst>
            </p:cNvPr>
            <p:cNvCxnSpPr>
              <a:cxnSpLocks/>
            </p:cNvCxnSpPr>
            <p:nvPr/>
          </p:nvCxnSpPr>
          <p:spPr>
            <a:xfrm flipH="1">
              <a:off x="2279029" y="1830037"/>
              <a:ext cx="190313" cy="541097"/>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90A1111B-2AF1-9CDC-A421-6B4C5530EC92}"/>
                </a:ext>
              </a:extLst>
            </p:cNvPr>
            <p:cNvSpPr txBox="1"/>
            <p:nvPr/>
          </p:nvSpPr>
          <p:spPr>
            <a:xfrm>
              <a:off x="7445527" y="3346390"/>
              <a:ext cx="1092461" cy="352352"/>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ea typeface="Aptos" panose="020B0004020202020204" pitchFamily="34" charset="0"/>
                  <a:cs typeface="Aptos" panose="020B0004020202020204" pitchFamily="34" charset="0"/>
                </a:rPr>
                <a:t>24MHz </a:t>
              </a:r>
            </a:p>
            <a:p>
              <a:pPr algn="ctr" defTabSz="685800">
                <a:defRPr/>
              </a:pPr>
              <a:r>
                <a:rPr lang="en-US" sz="788" b="1" dirty="0">
                  <a:solidFill>
                    <a:prstClr val="black"/>
                  </a:solidFill>
                  <a:latin typeface="Arial" panose="020B0604020202020204"/>
                  <a:ea typeface="Aptos" panose="020B0004020202020204" pitchFamily="34" charset="0"/>
                  <a:cs typeface="Aptos" panose="020B0004020202020204" pitchFamily="34" charset="0"/>
                </a:rPr>
                <a:t>RF cavity </a:t>
              </a:r>
            </a:p>
          </p:txBody>
        </p:sp>
        <p:cxnSp>
          <p:nvCxnSpPr>
            <p:cNvPr id="46" name="Straight Arrow Connector 45">
              <a:extLst>
                <a:ext uri="{FF2B5EF4-FFF2-40B4-BE49-F238E27FC236}">
                  <a16:creationId xmlns:a16="http://schemas.microsoft.com/office/drawing/2014/main" id="{31AC3180-3E92-57AE-F5E7-9535C4FF070D}"/>
                </a:ext>
              </a:extLst>
            </p:cNvPr>
            <p:cNvCxnSpPr>
              <a:cxnSpLocks/>
            </p:cNvCxnSpPr>
            <p:nvPr/>
          </p:nvCxnSpPr>
          <p:spPr>
            <a:xfrm flipH="1" flipV="1">
              <a:off x="7469677" y="2833115"/>
              <a:ext cx="272225" cy="48172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FF452D2A-F608-947A-E957-1EFD9C9549F2}"/>
                </a:ext>
              </a:extLst>
            </p:cNvPr>
            <p:cNvSpPr txBox="1"/>
            <p:nvPr/>
          </p:nvSpPr>
          <p:spPr>
            <a:xfrm>
              <a:off x="216842" y="3088270"/>
              <a:ext cx="1439106" cy="224758"/>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Extraction line</a:t>
              </a:r>
            </a:p>
          </p:txBody>
        </p:sp>
        <p:cxnSp>
          <p:nvCxnSpPr>
            <p:cNvPr id="52" name="Straight Arrow Connector 51">
              <a:extLst>
                <a:ext uri="{FF2B5EF4-FFF2-40B4-BE49-F238E27FC236}">
                  <a16:creationId xmlns:a16="http://schemas.microsoft.com/office/drawing/2014/main" id="{399B63F3-BCC7-EFFF-2DC0-32D7D9A9A91B}"/>
                </a:ext>
              </a:extLst>
            </p:cNvPr>
            <p:cNvCxnSpPr>
              <a:cxnSpLocks/>
            </p:cNvCxnSpPr>
            <p:nvPr/>
          </p:nvCxnSpPr>
          <p:spPr>
            <a:xfrm flipV="1">
              <a:off x="1031462" y="2548215"/>
              <a:ext cx="435047" cy="652436"/>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239AB6FD-6FE1-2D06-59F8-16F6FF29D783}"/>
                </a:ext>
              </a:extLst>
            </p:cNvPr>
            <p:cNvSpPr txBox="1"/>
            <p:nvPr/>
          </p:nvSpPr>
          <p:spPr>
            <a:xfrm>
              <a:off x="3151060" y="1322022"/>
              <a:ext cx="1393615" cy="445683"/>
            </a:xfrm>
            <a:prstGeom prst="rect">
              <a:avLst/>
            </a:prstGeom>
            <a:noFill/>
          </p:spPr>
          <p:txBody>
            <a:bodyPr wrap="square" rtlCol="0">
              <a:spAutoFit/>
            </a:bodyPr>
            <a:lstStyle/>
            <a:p>
              <a:pPr algn="ctr" defTabSz="685800">
                <a:defRPr/>
              </a:pPr>
              <a:r>
                <a:rPr lang="en-US" sz="800" b="1" dirty="0">
                  <a:solidFill>
                    <a:prstClr val="black"/>
                  </a:solidFill>
                  <a:latin typeface="Arial" panose="020B0604020202020204"/>
                </a:rPr>
                <a:t>Cooling Section</a:t>
              </a:r>
            </a:p>
          </p:txBody>
        </p:sp>
        <p:cxnSp>
          <p:nvCxnSpPr>
            <p:cNvPr id="57" name="Straight Arrow Connector 56">
              <a:extLst>
                <a:ext uri="{FF2B5EF4-FFF2-40B4-BE49-F238E27FC236}">
                  <a16:creationId xmlns:a16="http://schemas.microsoft.com/office/drawing/2014/main" id="{4F1467E8-5FB6-2E01-E691-B92AA8745CAD}"/>
                </a:ext>
              </a:extLst>
            </p:cNvPr>
            <p:cNvCxnSpPr>
              <a:cxnSpLocks/>
            </p:cNvCxnSpPr>
            <p:nvPr/>
          </p:nvCxnSpPr>
          <p:spPr>
            <a:xfrm flipH="1">
              <a:off x="3508760" y="1758926"/>
              <a:ext cx="133022" cy="66616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8" name="Rectangle: Rounded Corners 57">
              <a:extLst>
                <a:ext uri="{FF2B5EF4-FFF2-40B4-BE49-F238E27FC236}">
                  <a16:creationId xmlns:a16="http://schemas.microsoft.com/office/drawing/2014/main" id="{8D600352-4328-1523-1938-CA7782DC737C}"/>
                </a:ext>
              </a:extLst>
            </p:cNvPr>
            <p:cNvSpPr/>
            <p:nvPr/>
          </p:nvSpPr>
          <p:spPr>
            <a:xfrm rot="967573">
              <a:off x="7399385" y="2159621"/>
              <a:ext cx="972446" cy="210425"/>
            </a:xfrm>
            <a:prstGeom prst="roundRect">
              <a:avLst/>
            </a:prstGeom>
            <a:noFill/>
            <a:ln w="127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9" name="Arrow: Circular 58">
              <a:extLst>
                <a:ext uri="{FF2B5EF4-FFF2-40B4-BE49-F238E27FC236}">
                  <a16:creationId xmlns:a16="http://schemas.microsoft.com/office/drawing/2014/main" id="{73154902-F0A9-15CC-30A4-DDE6BE27BCE2}"/>
                </a:ext>
              </a:extLst>
            </p:cNvPr>
            <p:cNvSpPr/>
            <p:nvPr/>
          </p:nvSpPr>
          <p:spPr>
            <a:xfrm rot="16200000" flipH="1">
              <a:off x="704137" y="2343197"/>
              <a:ext cx="231006" cy="258310"/>
            </a:xfrm>
            <a:prstGeom prst="circularArrow">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ln>
                  <a:solidFill>
                    <a:prstClr val="black"/>
                  </a:solidFill>
                </a:ln>
                <a:solidFill>
                  <a:srgbClr val="FF0000"/>
                </a:solidFill>
                <a:latin typeface="Calibri" panose="020F0502020204030204"/>
              </a:endParaRPr>
            </a:p>
          </p:txBody>
        </p:sp>
        <p:sp>
          <p:nvSpPr>
            <p:cNvPr id="60" name="TextBox 59">
              <a:extLst>
                <a:ext uri="{FF2B5EF4-FFF2-40B4-BE49-F238E27FC236}">
                  <a16:creationId xmlns:a16="http://schemas.microsoft.com/office/drawing/2014/main" id="{60B6FC95-28AC-961C-75E7-04E0F3B7D26F}"/>
                </a:ext>
              </a:extLst>
            </p:cNvPr>
            <p:cNvSpPr txBox="1"/>
            <p:nvPr/>
          </p:nvSpPr>
          <p:spPr>
            <a:xfrm>
              <a:off x="-13563" y="1019407"/>
              <a:ext cx="1058588" cy="352353"/>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180°Dipole</a:t>
              </a:r>
            </a:p>
            <a:p>
              <a:pPr algn="ctr" defTabSz="685800">
                <a:defRPr/>
              </a:pPr>
              <a:r>
                <a:rPr lang="en-US" sz="788" b="1" dirty="0">
                  <a:solidFill>
                    <a:prstClr val="black"/>
                  </a:solidFill>
                  <a:latin typeface="Arial" panose="020B0604020202020204"/>
                </a:rPr>
                <a:t>(U-turn)</a:t>
              </a:r>
            </a:p>
          </p:txBody>
        </p:sp>
        <p:cxnSp>
          <p:nvCxnSpPr>
            <p:cNvPr id="61" name="Straight Arrow Connector 60">
              <a:extLst>
                <a:ext uri="{FF2B5EF4-FFF2-40B4-BE49-F238E27FC236}">
                  <a16:creationId xmlns:a16="http://schemas.microsoft.com/office/drawing/2014/main" id="{085022AA-803E-C9C5-8DDD-5459FD0EAF12}"/>
                </a:ext>
              </a:extLst>
            </p:cNvPr>
            <p:cNvCxnSpPr>
              <a:cxnSpLocks/>
            </p:cNvCxnSpPr>
            <p:nvPr/>
          </p:nvCxnSpPr>
          <p:spPr>
            <a:xfrm>
              <a:off x="568124" y="1758927"/>
              <a:ext cx="182427" cy="573851"/>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2" name="Rectangle: Rounded Corners 61">
              <a:extLst>
                <a:ext uri="{FF2B5EF4-FFF2-40B4-BE49-F238E27FC236}">
                  <a16:creationId xmlns:a16="http://schemas.microsoft.com/office/drawing/2014/main" id="{59DF526D-7CC2-7B80-CF12-8D1177EE9F6C}"/>
                </a:ext>
              </a:extLst>
            </p:cNvPr>
            <p:cNvSpPr/>
            <p:nvPr/>
          </p:nvSpPr>
          <p:spPr>
            <a:xfrm>
              <a:off x="7577897" y="2876752"/>
              <a:ext cx="782174"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600" i="1" dirty="0">
                  <a:solidFill>
                    <a:prstClr val="black"/>
                  </a:solidFill>
                  <a:latin typeface="Arial" panose="020B0604020202020204"/>
                </a:rPr>
                <a:t>transport</a:t>
              </a:r>
            </a:p>
          </p:txBody>
        </p:sp>
        <p:sp>
          <p:nvSpPr>
            <p:cNvPr id="69" name="TextBox 68">
              <a:extLst>
                <a:ext uri="{FF2B5EF4-FFF2-40B4-BE49-F238E27FC236}">
                  <a16:creationId xmlns:a16="http://schemas.microsoft.com/office/drawing/2014/main" id="{EE64A7A0-CEF9-A3FB-52B1-7C3DBFBC43C1}"/>
                </a:ext>
              </a:extLst>
            </p:cNvPr>
            <p:cNvSpPr txBox="1"/>
            <p:nvPr/>
          </p:nvSpPr>
          <p:spPr>
            <a:xfrm>
              <a:off x="6045086" y="1082047"/>
              <a:ext cx="1550835" cy="479949"/>
            </a:xfrm>
            <a:prstGeom prst="rect">
              <a:avLst/>
            </a:prstGeom>
            <a:noFill/>
          </p:spPr>
          <p:txBody>
            <a:bodyPr wrap="square" rtlCol="0">
              <a:spAutoFit/>
            </a:bodyPr>
            <a:lstStyle/>
            <a:p>
              <a:pPr algn="ctr" defTabSz="685800">
                <a:defRPr/>
              </a:pPr>
              <a:r>
                <a:rPr lang="en-US" sz="788" b="1" dirty="0">
                  <a:solidFill>
                    <a:prstClr val="black"/>
                  </a:solidFill>
                  <a:latin typeface="Arial" panose="020B0604020202020204"/>
                </a:rPr>
                <a:t>RF diagnostics line with Deflecting cavity</a:t>
              </a:r>
            </a:p>
            <a:p>
              <a:pPr algn="ctr" defTabSz="685800">
                <a:defRPr/>
              </a:pPr>
              <a:endParaRPr lang="en-US" sz="788" b="1" dirty="0">
                <a:solidFill>
                  <a:prstClr val="black"/>
                </a:solidFill>
                <a:latin typeface="Arial" panose="020B0604020202020204"/>
              </a:endParaRPr>
            </a:p>
          </p:txBody>
        </p:sp>
        <p:cxnSp>
          <p:nvCxnSpPr>
            <p:cNvPr id="70" name="Straight Arrow Connector 69">
              <a:extLst>
                <a:ext uri="{FF2B5EF4-FFF2-40B4-BE49-F238E27FC236}">
                  <a16:creationId xmlns:a16="http://schemas.microsoft.com/office/drawing/2014/main" id="{3F32208C-3C1E-982E-C841-595545B0E2D6}"/>
                </a:ext>
              </a:extLst>
            </p:cNvPr>
            <p:cNvCxnSpPr>
              <a:cxnSpLocks/>
            </p:cNvCxnSpPr>
            <p:nvPr/>
          </p:nvCxnSpPr>
          <p:spPr>
            <a:xfrm>
              <a:off x="7307556" y="1572592"/>
              <a:ext cx="644049" cy="70701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71" name="Rectangle: Rounded Corners 70">
              <a:extLst>
                <a:ext uri="{FF2B5EF4-FFF2-40B4-BE49-F238E27FC236}">
                  <a16:creationId xmlns:a16="http://schemas.microsoft.com/office/drawing/2014/main" id="{B209CA6A-F283-17A5-17FC-89458487B1E5}"/>
                </a:ext>
              </a:extLst>
            </p:cNvPr>
            <p:cNvSpPr/>
            <p:nvPr/>
          </p:nvSpPr>
          <p:spPr>
            <a:xfrm rot="1021393">
              <a:off x="6429763" y="3076364"/>
              <a:ext cx="885789" cy="121612"/>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600" i="1" dirty="0">
                  <a:solidFill>
                    <a:prstClr val="black"/>
                  </a:solidFill>
                  <a:latin typeface="Arial" panose="020B0604020202020204"/>
                </a:rPr>
                <a:t>Injector test</a:t>
              </a:r>
            </a:p>
          </p:txBody>
        </p:sp>
        <p:sp>
          <p:nvSpPr>
            <p:cNvPr id="72" name="Rectangle 71">
              <a:extLst>
                <a:ext uri="{FF2B5EF4-FFF2-40B4-BE49-F238E27FC236}">
                  <a16:creationId xmlns:a16="http://schemas.microsoft.com/office/drawing/2014/main" id="{8EBD8429-B427-90EC-8DE3-A222992D92A5}"/>
                </a:ext>
              </a:extLst>
            </p:cNvPr>
            <p:cNvSpPr/>
            <p:nvPr/>
          </p:nvSpPr>
          <p:spPr>
            <a:xfrm>
              <a:off x="876979" y="2516739"/>
              <a:ext cx="225276" cy="218618"/>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900" b="1" dirty="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e</a:t>
              </a:r>
              <a:r>
                <a:rPr lang="en-US" sz="900" b="1" baseline="30000" dirty="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a:t>
              </a:r>
            </a:p>
          </p:txBody>
        </p:sp>
        <p:sp>
          <p:nvSpPr>
            <p:cNvPr id="73" name="Right Arrow 63">
              <a:extLst>
                <a:ext uri="{FF2B5EF4-FFF2-40B4-BE49-F238E27FC236}">
                  <a16:creationId xmlns:a16="http://schemas.microsoft.com/office/drawing/2014/main" id="{E12A0225-3C87-2D3B-5D43-03D2A9C804B5}"/>
                </a:ext>
              </a:extLst>
            </p:cNvPr>
            <p:cNvSpPr/>
            <p:nvPr/>
          </p:nvSpPr>
          <p:spPr>
            <a:xfrm flipV="1">
              <a:off x="1063451" y="2639425"/>
              <a:ext cx="193488" cy="82563"/>
            </a:xfrm>
            <a:prstGeom prst="rightArrow">
              <a:avLst>
                <a:gd name="adj1" fmla="val 50000"/>
                <a:gd name="adj2" fmla="val 88400"/>
              </a:avLst>
            </a:prstGeom>
            <a:solidFill>
              <a:srgbClr val="FF00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74" name="Rectangle: Rounded Corners 73">
              <a:extLst>
                <a:ext uri="{FF2B5EF4-FFF2-40B4-BE49-F238E27FC236}">
                  <a16:creationId xmlns:a16="http://schemas.microsoft.com/office/drawing/2014/main" id="{46204291-95D5-7CCF-A99E-4E9389143FCD}"/>
                </a:ext>
              </a:extLst>
            </p:cNvPr>
            <p:cNvSpPr/>
            <p:nvPr/>
          </p:nvSpPr>
          <p:spPr>
            <a:xfrm>
              <a:off x="3126729" y="3779043"/>
              <a:ext cx="157407" cy="25002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5" name="Rectangle: Rounded Corners 74">
              <a:extLst>
                <a:ext uri="{FF2B5EF4-FFF2-40B4-BE49-F238E27FC236}">
                  <a16:creationId xmlns:a16="http://schemas.microsoft.com/office/drawing/2014/main" id="{DA6874D8-D8A8-AA6A-58E8-ACC0E092A253}"/>
                </a:ext>
              </a:extLst>
            </p:cNvPr>
            <p:cNvSpPr/>
            <p:nvPr/>
          </p:nvSpPr>
          <p:spPr>
            <a:xfrm>
              <a:off x="118511" y="2437687"/>
              <a:ext cx="502014" cy="105851"/>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600" i="1" dirty="0">
                  <a:solidFill>
                    <a:prstClr val="black"/>
                  </a:solidFill>
                  <a:latin typeface="Arial" panose="020B0604020202020204"/>
                </a:rPr>
                <a:t>HSR</a:t>
              </a:r>
            </a:p>
          </p:txBody>
        </p:sp>
        <p:sp>
          <p:nvSpPr>
            <p:cNvPr id="76" name="Rectangle 75">
              <a:extLst>
                <a:ext uri="{FF2B5EF4-FFF2-40B4-BE49-F238E27FC236}">
                  <a16:creationId xmlns:a16="http://schemas.microsoft.com/office/drawing/2014/main" id="{010D5767-2D39-1F0B-2BDF-5E5AB999378C}"/>
                </a:ext>
              </a:extLst>
            </p:cNvPr>
            <p:cNvSpPr/>
            <p:nvPr/>
          </p:nvSpPr>
          <p:spPr>
            <a:xfrm>
              <a:off x="4598941" y="2041671"/>
              <a:ext cx="495827" cy="182181"/>
            </a:xfrm>
            <a:prstGeom prst="rect">
              <a:avLst/>
            </a:prstGeom>
            <a:noFill/>
            <a:ln>
              <a:noFill/>
            </a:ln>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675" b="1" i="1" dirty="0">
                  <a:ln w="11430"/>
                  <a:solidFill>
                    <a:srgbClr val="66FFFF"/>
                  </a:solidFill>
                  <a:effectLst>
                    <a:outerShdw blurRad="50800" dist="39000" dir="5460000" algn="tl">
                      <a:srgbClr val="000000">
                        <a:alpha val="38000"/>
                      </a:srgbClr>
                    </a:outerShdw>
                  </a:effectLst>
                  <a:latin typeface="Arial" panose="020B0604020202020204"/>
                  <a:cs typeface="Adobe Thai" panose="02040503050201020203" pitchFamily="18" charset="-34"/>
                </a:rPr>
                <a:t>hadron</a:t>
              </a:r>
              <a:endParaRPr lang="en-US" sz="900" b="1" i="1" baseline="30000" dirty="0">
                <a:ln w="11430"/>
                <a:solidFill>
                  <a:srgbClr val="66FFFF"/>
                </a:solidFill>
                <a:effectLst>
                  <a:outerShdw blurRad="50800" dist="39000" dir="5460000" algn="tl">
                    <a:srgbClr val="000000">
                      <a:alpha val="38000"/>
                    </a:srgbClr>
                  </a:outerShdw>
                </a:effectLst>
                <a:latin typeface="Arial" panose="020B0604020202020204"/>
                <a:cs typeface="Adobe Thai" panose="02040503050201020203" pitchFamily="18" charset="-34"/>
              </a:endParaRPr>
            </a:p>
          </p:txBody>
        </p:sp>
        <p:sp>
          <p:nvSpPr>
            <p:cNvPr id="77" name="Rectangle 76">
              <a:extLst>
                <a:ext uri="{FF2B5EF4-FFF2-40B4-BE49-F238E27FC236}">
                  <a16:creationId xmlns:a16="http://schemas.microsoft.com/office/drawing/2014/main" id="{58B0DC7E-4C6D-67F8-49C9-98B1B3734630}"/>
                </a:ext>
              </a:extLst>
            </p:cNvPr>
            <p:cNvSpPr/>
            <p:nvPr/>
          </p:nvSpPr>
          <p:spPr>
            <a:xfrm>
              <a:off x="8662201" y="2055780"/>
              <a:ext cx="495827" cy="182181"/>
            </a:xfrm>
            <a:prstGeom prst="rect">
              <a:avLst/>
            </a:prstGeom>
            <a:noFill/>
            <a:ln>
              <a:noFill/>
            </a:ln>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675" b="1" i="1" dirty="0">
                  <a:ln w="11430"/>
                  <a:solidFill>
                    <a:srgbClr val="66FFFF"/>
                  </a:solidFill>
                  <a:effectLst>
                    <a:outerShdw blurRad="50800" dist="39000" dir="5460000" algn="tl">
                      <a:srgbClr val="000000">
                        <a:alpha val="38000"/>
                      </a:srgbClr>
                    </a:outerShdw>
                  </a:effectLst>
                  <a:latin typeface="Arial" panose="020B0604020202020204"/>
                  <a:cs typeface="Adobe Thai" panose="02040503050201020203" pitchFamily="18" charset="-34"/>
                </a:rPr>
                <a:t>hadron</a:t>
              </a:r>
              <a:endParaRPr lang="en-US" sz="675" b="1" i="1" baseline="30000" dirty="0">
                <a:ln w="11430"/>
                <a:solidFill>
                  <a:srgbClr val="66FFFF"/>
                </a:solidFill>
                <a:effectLst>
                  <a:outerShdw blurRad="50800" dist="39000" dir="5460000" algn="tl">
                    <a:srgbClr val="000000">
                      <a:alpha val="38000"/>
                    </a:srgbClr>
                  </a:outerShdw>
                </a:effectLst>
                <a:latin typeface="Arial" panose="020B0604020202020204"/>
                <a:cs typeface="Adobe Thai" panose="02040503050201020203" pitchFamily="18" charset="-34"/>
              </a:endParaRPr>
            </a:p>
          </p:txBody>
        </p:sp>
        <p:sp>
          <p:nvSpPr>
            <p:cNvPr id="78" name="Rectangle 77">
              <a:extLst>
                <a:ext uri="{FF2B5EF4-FFF2-40B4-BE49-F238E27FC236}">
                  <a16:creationId xmlns:a16="http://schemas.microsoft.com/office/drawing/2014/main" id="{6625380E-602B-9489-2A88-348E4798BAB3}"/>
                </a:ext>
              </a:extLst>
            </p:cNvPr>
            <p:cNvSpPr/>
            <p:nvPr/>
          </p:nvSpPr>
          <p:spPr>
            <a:xfrm>
              <a:off x="216343" y="2056730"/>
              <a:ext cx="495827" cy="182181"/>
            </a:xfrm>
            <a:prstGeom prst="rect">
              <a:avLst/>
            </a:prstGeom>
            <a:noFill/>
            <a:ln>
              <a:noFill/>
            </a:ln>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675" b="1" i="1" dirty="0">
                  <a:ln w="11430"/>
                  <a:solidFill>
                    <a:srgbClr val="66FFFF"/>
                  </a:solidFill>
                  <a:effectLst>
                    <a:outerShdw blurRad="50800" dist="39000" dir="5460000" algn="tl">
                      <a:srgbClr val="000000">
                        <a:alpha val="38000"/>
                      </a:srgbClr>
                    </a:outerShdw>
                  </a:effectLst>
                  <a:latin typeface="Arial" panose="020B0604020202020204"/>
                  <a:cs typeface="Adobe Thai" panose="02040503050201020203" pitchFamily="18" charset="-34"/>
                </a:rPr>
                <a:t>hadron</a:t>
              </a:r>
              <a:endParaRPr lang="en-US" sz="675" b="1" i="1" baseline="30000" dirty="0">
                <a:ln w="11430"/>
                <a:solidFill>
                  <a:srgbClr val="66FFFF"/>
                </a:solidFill>
                <a:effectLst>
                  <a:outerShdw blurRad="50800" dist="39000" dir="5460000" algn="tl">
                    <a:srgbClr val="000000">
                      <a:alpha val="38000"/>
                    </a:srgbClr>
                  </a:outerShdw>
                </a:effectLst>
                <a:latin typeface="Arial" panose="020B0604020202020204"/>
                <a:cs typeface="Adobe Thai" panose="02040503050201020203" pitchFamily="18" charset="-34"/>
              </a:endParaRPr>
            </a:p>
          </p:txBody>
        </p:sp>
        <p:sp>
          <p:nvSpPr>
            <p:cNvPr id="79" name="Right Arrow 63">
              <a:extLst>
                <a:ext uri="{FF2B5EF4-FFF2-40B4-BE49-F238E27FC236}">
                  <a16:creationId xmlns:a16="http://schemas.microsoft.com/office/drawing/2014/main" id="{7975E0DB-C452-0654-8FC6-DB6C885E2EE3}"/>
                </a:ext>
              </a:extLst>
            </p:cNvPr>
            <p:cNvSpPr/>
            <p:nvPr/>
          </p:nvSpPr>
          <p:spPr>
            <a:xfrm rot="10800000" flipV="1">
              <a:off x="4449821" y="2266747"/>
              <a:ext cx="193488" cy="82563"/>
            </a:xfrm>
            <a:prstGeom prst="rightArrow">
              <a:avLst>
                <a:gd name="adj1" fmla="val 50000"/>
                <a:gd name="adj2" fmla="val 88400"/>
              </a:avLst>
            </a:prstGeom>
            <a:solidFill>
              <a:srgbClr val="FF00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0" name="Rectangle 79">
              <a:extLst>
                <a:ext uri="{FF2B5EF4-FFF2-40B4-BE49-F238E27FC236}">
                  <a16:creationId xmlns:a16="http://schemas.microsoft.com/office/drawing/2014/main" id="{41D16879-CBEE-887D-3B6B-424E57AF2EF3}"/>
                </a:ext>
              </a:extLst>
            </p:cNvPr>
            <p:cNvSpPr/>
            <p:nvPr/>
          </p:nvSpPr>
          <p:spPr>
            <a:xfrm>
              <a:off x="4597133" y="2141848"/>
              <a:ext cx="225277" cy="218618"/>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900" b="1" dirty="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e</a:t>
              </a:r>
              <a:r>
                <a:rPr lang="en-US" sz="900" b="1" baseline="30000" dirty="0">
                  <a:ln w="11430"/>
                  <a:solidFill>
                    <a:srgbClr val="FF0000"/>
                  </a:solidFill>
                  <a:effectLst>
                    <a:outerShdw blurRad="50800" dist="39000" dir="5460000" algn="tl">
                      <a:srgbClr val="000000">
                        <a:alpha val="38000"/>
                      </a:srgbClr>
                    </a:outerShdw>
                  </a:effectLst>
                  <a:latin typeface="Adobe Thai" panose="02040503050201020203" pitchFamily="18" charset="-34"/>
                  <a:cs typeface="Adobe Thai" panose="02040503050201020203" pitchFamily="18" charset="-34"/>
                </a:rPr>
                <a:t>-</a:t>
              </a:r>
            </a:p>
          </p:txBody>
        </p:sp>
        <p:sp>
          <p:nvSpPr>
            <p:cNvPr id="81" name="Rectangle: Rounded Corners 80">
              <a:extLst>
                <a:ext uri="{FF2B5EF4-FFF2-40B4-BE49-F238E27FC236}">
                  <a16:creationId xmlns:a16="http://schemas.microsoft.com/office/drawing/2014/main" id="{9A96ACF2-9CD2-409A-C8A8-08960E921B2E}"/>
                </a:ext>
              </a:extLst>
            </p:cNvPr>
            <p:cNvSpPr/>
            <p:nvPr/>
          </p:nvSpPr>
          <p:spPr>
            <a:xfrm rot="943377">
              <a:off x="7449105" y="2022212"/>
              <a:ext cx="921111" cy="136668"/>
            </a:xfrm>
            <a:prstGeom prst="roundRect">
              <a:avLst/>
            </a:prstGeom>
            <a:solidFill>
              <a:schemeClr val="accent1">
                <a:lumMod val="20000"/>
                <a:lumOff val="80000"/>
              </a:schemeClr>
            </a:solidFill>
            <a:ln>
              <a:no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sz="600" i="1" dirty="0">
                  <a:solidFill>
                    <a:prstClr val="black"/>
                  </a:solidFill>
                  <a:latin typeface="Arial" panose="020B0604020202020204"/>
                </a:rPr>
                <a:t>RF diagnostic</a:t>
              </a:r>
            </a:p>
          </p:txBody>
        </p:sp>
      </p:grpSp>
      <p:pic>
        <p:nvPicPr>
          <p:cNvPr id="2" name="Picture 1">
            <a:extLst>
              <a:ext uri="{FF2B5EF4-FFF2-40B4-BE49-F238E27FC236}">
                <a16:creationId xmlns:a16="http://schemas.microsoft.com/office/drawing/2014/main" id="{A96E3598-C16B-CA5B-483D-63701D88E8EB}"/>
              </a:ext>
            </a:extLst>
          </p:cNvPr>
          <p:cNvPicPr>
            <a:picLocks noChangeAspect="1"/>
          </p:cNvPicPr>
          <p:nvPr/>
        </p:nvPicPr>
        <p:blipFill>
          <a:blip r:embed="rId4"/>
          <a:stretch>
            <a:fillRect/>
          </a:stretch>
        </p:blipFill>
        <p:spPr>
          <a:xfrm>
            <a:off x="610976" y="4184795"/>
            <a:ext cx="2636965" cy="2076056"/>
          </a:xfrm>
          <a:prstGeom prst="rect">
            <a:avLst/>
          </a:prstGeom>
        </p:spPr>
      </p:pic>
      <p:sp>
        <p:nvSpPr>
          <p:cNvPr id="82" name="TextBox 81">
            <a:extLst>
              <a:ext uri="{FF2B5EF4-FFF2-40B4-BE49-F238E27FC236}">
                <a16:creationId xmlns:a16="http://schemas.microsoft.com/office/drawing/2014/main" id="{C8156314-6E5A-B553-77C4-E0F9CD6B327D}"/>
              </a:ext>
            </a:extLst>
          </p:cNvPr>
          <p:cNvSpPr txBox="1"/>
          <p:nvPr/>
        </p:nvSpPr>
        <p:spPr>
          <a:xfrm>
            <a:off x="530962" y="6252437"/>
            <a:ext cx="4432448" cy="430887"/>
          </a:xfrm>
          <a:prstGeom prst="rect">
            <a:avLst/>
          </a:prstGeom>
          <a:solidFill>
            <a:schemeClr val="bg1"/>
          </a:solidFill>
        </p:spPr>
        <p:txBody>
          <a:bodyPr wrap="square">
            <a:spAutoFit/>
          </a:bodyPr>
          <a:lstStyle/>
          <a:p>
            <a:r>
              <a:rPr lang="en-US" sz="1200" dirty="0">
                <a:solidFill>
                  <a:prstClr val="black"/>
                </a:solidFill>
                <a:latin typeface="Arial" panose="020B0604020202020204" pitchFamily="34" charset="0"/>
                <a:cs typeface="Arial" panose="020B0604020202020204" pitchFamily="34" charset="0"/>
              </a:rPr>
              <a:t>Cooling simulations of protons at </a:t>
            </a:r>
            <a:r>
              <a:rPr lang="en-US" sz="1200" dirty="0">
                <a:solidFill>
                  <a:prstClr val="black"/>
                </a:solidFill>
                <a:latin typeface="Symbol" panose="05050102010706020507" pitchFamily="18" charset="2"/>
                <a:cs typeface="Arial" panose="020B0604020202020204" pitchFamily="34" charset="0"/>
              </a:rPr>
              <a:t>g</a:t>
            </a:r>
            <a:r>
              <a:rPr lang="en-US" sz="1200" dirty="0">
                <a:solidFill>
                  <a:prstClr val="black"/>
                </a:solidFill>
                <a:latin typeface="Arial" panose="020B0604020202020204" pitchFamily="34" charset="0"/>
                <a:cs typeface="Arial" panose="020B0604020202020204" pitchFamily="34" charset="0"/>
              </a:rPr>
              <a:t>=25</a:t>
            </a:r>
          </a:p>
          <a:p>
            <a:endParaRPr lang="en-US" sz="1000" dirty="0"/>
          </a:p>
        </p:txBody>
      </p:sp>
      <p:pic>
        <p:nvPicPr>
          <p:cNvPr id="84" name="Picture 83">
            <a:extLst>
              <a:ext uri="{FF2B5EF4-FFF2-40B4-BE49-F238E27FC236}">
                <a16:creationId xmlns:a16="http://schemas.microsoft.com/office/drawing/2014/main" id="{811AC0A7-09D9-335E-4C05-D9CBE0DD3BDD}"/>
              </a:ext>
            </a:extLst>
          </p:cNvPr>
          <p:cNvPicPr>
            <a:picLocks noChangeAspect="1"/>
          </p:cNvPicPr>
          <p:nvPr/>
        </p:nvPicPr>
        <p:blipFill>
          <a:blip r:embed="rId5"/>
          <a:stretch>
            <a:fillRect/>
          </a:stretch>
        </p:blipFill>
        <p:spPr>
          <a:xfrm>
            <a:off x="593925" y="1478518"/>
            <a:ext cx="3565201" cy="2099751"/>
          </a:xfrm>
          <a:prstGeom prst="rect">
            <a:avLst/>
          </a:prstGeom>
        </p:spPr>
      </p:pic>
      <p:sp>
        <p:nvSpPr>
          <p:cNvPr id="5" name="TextBox 4">
            <a:extLst>
              <a:ext uri="{FF2B5EF4-FFF2-40B4-BE49-F238E27FC236}">
                <a16:creationId xmlns:a16="http://schemas.microsoft.com/office/drawing/2014/main" id="{10C34869-8BEC-427C-3F67-D61FD86194AE}"/>
              </a:ext>
            </a:extLst>
          </p:cNvPr>
          <p:cNvSpPr txBox="1"/>
          <p:nvPr/>
        </p:nvSpPr>
        <p:spPr>
          <a:xfrm>
            <a:off x="454505" y="3529739"/>
            <a:ext cx="4053867" cy="276999"/>
          </a:xfrm>
          <a:prstGeom prst="rect">
            <a:avLst/>
          </a:prstGeom>
          <a:noFill/>
        </p:spPr>
        <p:txBody>
          <a:bodyPr wrap="none" rtlCol="0">
            <a:spAutoFit/>
          </a:bodyPr>
          <a:lstStyle/>
          <a:p>
            <a:r>
              <a:rPr lang="en-US" sz="1200" dirty="0"/>
              <a:t>Operational 3D cooling of Au ions during RHIC Run 2021</a:t>
            </a:r>
          </a:p>
        </p:txBody>
      </p:sp>
      <p:sp>
        <p:nvSpPr>
          <p:cNvPr id="83" name="Slide Number Placeholder 3">
            <a:extLst>
              <a:ext uri="{FF2B5EF4-FFF2-40B4-BE49-F238E27FC236}">
                <a16:creationId xmlns:a16="http://schemas.microsoft.com/office/drawing/2014/main" id="{B962D6C9-4526-9E69-0561-55E8E1AAC778}"/>
              </a:ext>
            </a:extLst>
          </p:cNvPr>
          <p:cNvSpPr>
            <a:spLocks noGrp="1"/>
          </p:cNvSpPr>
          <p:nvPr>
            <p:ph type="sldNum" sz="quarter" idx="4"/>
          </p:nvPr>
        </p:nvSpPr>
        <p:spPr>
          <a:xfrm>
            <a:off x="11625328" y="6444490"/>
            <a:ext cx="432486" cy="365125"/>
          </a:xfrm>
        </p:spPr>
        <p:txBody>
          <a:bodyPr/>
          <a:lstStyle/>
          <a:p>
            <a:fld id="{933A556B-7C63-244D-9B7C-B0EA8042B330}" type="slidenum">
              <a:rPr lang="en-US" smtClean="0"/>
              <a:pPr/>
              <a:t>20</a:t>
            </a:fld>
            <a:endParaRPr lang="en-US" dirty="0">
              <a:solidFill>
                <a:schemeClr val="bg1"/>
              </a:solidFill>
            </a:endParaRPr>
          </a:p>
        </p:txBody>
      </p:sp>
    </p:spTree>
    <p:extLst>
      <p:ext uri="{BB962C8B-B14F-4D97-AF65-F5344CB8AC3E}">
        <p14:creationId xmlns:p14="http://schemas.microsoft.com/office/powerpoint/2010/main" val="798321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F3B20-6757-2335-CBF1-FEEE256FE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D1C8F-D7DE-7711-999F-95E81D1CE8A5}"/>
              </a:ext>
            </a:extLst>
          </p:cNvPr>
          <p:cNvSpPr>
            <a:spLocks noGrp="1"/>
          </p:cNvSpPr>
          <p:nvPr>
            <p:ph type="title"/>
          </p:nvPr>
        </p:nvSpPr>
        <p:spPr>
          <a:xfrm>
            <a:off x="731520" y="44554"/>
            <a:ext cx="7886700" cy="704088"/>
          </a:xfrm>
        </p:spPr>
        <p:txBody>
          <a:bodyPr>
            <a:normAutofit/>
          </a:bodyPr>
          <a:lstStyle/>
          <a:p>
            <a:r>
              <a:rPr lang="en-US" sz="2800" dirty="0"/>
              <a:t>High-energy Cooling for future EIC upgrades</a:t>
            </a:r>
          </a:p>
        </p:txBody>
      </p:sp>
      <p:sp>
        <p:nvSpPr>
          <p:cNvPr id="5" name="TextBox 4">
            <a:extLst>
              <a:ext uri="{FF2B5EF4-FFF2-40B4-BE49-F238E27FC236}">
                <a16:creationId xmlns:a16="http://schemas.microsoft.com/office/drawing/2014/main" id="{26BA3601-AF1F-F3B5-8592-EA0318D46CE7}"/>
              </a:ext>
            </a:extLst>
          </p:cNvPr>
          <p:cNvSpPr txBox="1"/>
          <p:nvPr/>
        </p:nvSpPr>
        <p:spPr>
          <a:xfrm>
            <a:off x="1044742" y="748642"/>
            <a:ext cx="10102516" cy="5416868"/>
          </a:xfrm>
          <a:prstGeom prst="rect">
            <a:avLst/>
          </a:prstGeom>
          <a:noFill/>
        </p:spPr>
        <p:txBody>
          <a:bodyPr wrap="square">
            <a:spAutoFit/>
          </a:bodyPr>
          <a:lstStyle/>
          <a:p>
            <a:endParaRPr lang="en-US" dirty="0"/>
          </a:p>
          <a:p>
            <a:r>
              <a:rPr lang="en-US" dirty="0">
                <a:solidFill>
                  <a:srgbClr val="0000FF"/>
                </a:solidFill>
              </a:rPr>
              <a:t>Robust </a:t>
            </a:r>
            <a:r>
              <a:rPr lang="en-US" b="1" dirty="0">
                <a:solidFill>
                  <a:srgbClr val="0000FF"/>
                </a:solidFill>
              </a:rPr>
              <a:t>High-Energy Cooling (HEC) </a:t>
            </a:r>
            <a:r>
              <a:rPr lang="en-US" dirty="0">
                <a:solidFill>
                  <a:srgbClr val="0000FF"/>
                </a:solidFill>
              </a:rPr>
              <a:t>system capable of fully counteracting emittance growth at collision energies would greatly improve luminosity in the EIC.</a:t>
            </a:r>
          </a:p>
          <a:p>
            <a:endParaRPr lang="en-US" dirty="0">
              <a:solidFill>
                <a:srgbClr val="0000FF"/>
              </a:solidFill>
              <a:latin typeface="Arial" panose="020B0604020202020204" pitchFamily="34" charset="0"/>
              <a:cs typeface="Arial" panose="020B0604020202020204" pitchFamily="34" charset="0"/>
              <a:sym typeface="Wingdings" panose="05000000000000000000" pitchFamily="2" charset="2"/>
            </a:endParaRPr>
          </a:p>
          <a:p>
            <a:r>
              <a:rPr lang="en-US" dirty="0"/>
              <a:t>Previously, the HEC system for the EIC was based on a novel method of micro-bunched Coherent Electron Cooling (</a:t>
            </a:r>
            <a:r>
              <a:rPr lang="en-US" dirty="0" err="1"/>
              <a:t>CeC</a:t>
            </a:r>
            <a:r>
              <a:rPr lang="en-US" dirty="0"/>
              <a:t>). While in recent years </a:t>
            </a:r>
            <a:r>
              <a:rPr lang="en-US" dirty="0" err="1"/>
              <a:t>CeC</a:t>
            </a:r>
            <a:r>
              <a:rPr lang="en-US" dirty="0"/>
              <a:t> R&amp;D studies have made significant progress, there are crucial unresolved issues related with extremely tight tolerances on timing electron and hadron beams in the cooler and cooling diagnostic, for EIC parameters.</a:t>
            </a:r>
          </a:p>
          <a:p>
            <a:endParaRPr lang="en-US" dirty="0"/>
          </a:p>
          <a:p>
            <a:r>
              <a:rPr lang="en-US" dirty="0"/>
              <a:t>Several approaches using well-established technique of </a:t>
            </a:r>
            <a:r>
              <a:rPr lang="en-US" b="1" dirty="0">
                <a:solidFill>
                  <a:srgbClr val="0070C0"/>
                </a:solidFill>
              </a:rPr>
              <a:t>Electron Cooling (EC) </a:t>
            </a:r>
            <a:r>
              <a:rPr lang="en-US" dirty="0"/>
              <a:t>are presently being explored at CAD for HEC application:</a:t>
            </a:r>
          </a:p>
          <a:p>
            <a:endParaRPr lang="en-US" dirty="0"/>
          </a:p>
          <a:p>
            <a:pPr marL="285750" indent="-285750">
              <a:buFont typeface="Arial" panose="020B0604020202020204" pitchFamily="34" charset="0"/>
              <a:buChar char="•"/>
            </a:pPr>
            <a:r>
              <a:rPr lang="en-US" dirty="0"/>
              <a:t>Design of storage </a:t>
            </a:r>
            <a:r>
              <a:rPr lang="en-US" b="1" dirty="0">
                <a:solidFill>
                  <a:srgbClr val="0070C0"/>
                </a:solidFill>
              </a:rPr>
              <a:t>Ring Electron Cooler </a:t>
            </a:r>
            <a:r>
              <a:rPr lang="en-US" dirty="0"/>
              <a:t>where electron bunches which provide cooling of protons are being cooled themselves via synchrotron radiation in wiggler magnets.</a:t>
            </a:r>
          </a:p>
          <a:p>
            <a:endParaRPr lang="en-US" dirty="0"/>
          </a:p>
          <a:p>
            <a:pPr marL="285750" indent="-285750">
              <a:buFont typeface="Arial" panose="020B0604020202020204" pitchFamily="34" charset="0"/>
              <a:buChar char="•"/>
            </a:pPr>
            <a:r>
              <a:rPr lang="en-US" dirty="0"/>
              <a:t>Design of </a:t>
            </a:r>
            <a:r>
              <a:rPr lang="en-US" b="1" dirty="0">
                <a:solidFill>
                  <a:srgbClr val="0070C0"/>
                </a:solidFill>
              </a:rPr>
              <a:t>ERL-based </a:t>
            </a:r>
            <a:r>
              <a:rPr lang="en-US" b="1" dirty="0" err="1">
                <a:solidFill>
                  <a:srgbClr val="0070C0"/>
                </a:solidFill>
              </a:rPr>
              <a:t>Recirculator</a:t>
            </a:r>
            <a:r>
              <a:rPr lang="en-US" b="1" dirty="0">
                <a:solidFill>
                  <a:srgbClr val="0070C0"/>
                </a:solidFill>
              </a:rPr>
              <a:t> </a:t>
            </a:r>
            <a:r>
              <a:rPr lang="en-US" dirty="0"/>
              <a:t>where electron bunches are supplied by high-brightness electron source.</a:t>
            </a:r>
          </a:p>
          <a:p>
            <a:endPar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endParaRPr>
          </a:p>
          <a:p>
            <a:pPr>
              <a:spcAft>
                <a:spcPts val="600"/>
              </a:spcAft>
            </a:pPr>
            <a:endParaRPr lang="en-US" sz="2000" dirty="0">
              <a:latin typeface="Arial" panose="020B0604020202020204" pitchFamily="34" charset="0"/>
              <a:cs typeface="Arial" panose="020B0604020202020204" pitchFamily="34" charset="0"/>
              <a:sym typeface="Wingdings" panose="05000000000000000000" pitchFamily="2" charset="2"/>
            </a:endParaRPr>
          </a:p>
        </p:txBody>
      </p:sp>
      <p:sp>
        <p:nvSpPr>
          <p:cNvPr id="3" name="Slide Number Placeholder 2">
            <a:extLst>
              <a:ext uri="{FF2B5EF4-FFF2-40B4-BE49-F238E27FC236}">
                <a16:creationId xmlns:a16="http://schemas.microsoft.com/office/drawing/2014/main" id="{112FB8CA-1D50-F521-2A95-CE73FC25EB73}"/>
              </a:ext>
            </a:extLst>
          </p:cNvPr>
          <p:cNvSpPr>
            <a:spLocks noGrp="1"/>
          </p:cNvSpPr>
          <p:nvPr>
            <p:ph type="sldNum" sz="quarter" idx="12"/>
          </p:nvPr>
        </p:nvSpPr>
        <p:spPr>
          <a:xfrm>
            <a:off x="6997212"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21</a:t>
            </a:fld>
            <a:endParaRPr lang="en-US" dirty="0"/>
          </a:p>
        </p:txBody>
      </p:sp>
      <p:sp>
        <p:nvSpPr>
          <p:cNvPr id="4" name="Slide Number Placeholder 1">
            <a:extLst>
              <a:ext uri="{FF2B5EF4-FFF2-40B4-BE49-F238E27FC236}">
                <a16:creationId xmlns:a16="http://schemas.microsoft.com/office/drawing/2014/main" id="{EDAA4579-C6BB-3399-C7A5-84F7C862B6CB}"/>
              </a:ext>
            </a:extLst>
          </p:cNvPr>
          <p:cNvSpPr>
            <a:spLocks noGrp="1"/>
          </p:cNvSpPr>
          <p:nvPr>
            <p:ph type="sldNum" sz="quarter" idx="4"/>
          </p:nvPr>
        </p:nvSpPr>
        <p:spPr>
          <a:xfrm>
            <a:off x="11759514" y="6492875"/>
            <a:ext cx="432486" cy="365125"/>
          </a:xfrm>
        </p:spPr>
        <p:txBody>
          <a:bodyPr/>
          <a:lstStyle/>
          <a:p>
            <a:pPr algn="ctr"/>
            <a:fld id="{933A556B-7C63-244D-9B7C-B0EA8042B330}" type="slidenum">
              <a:rPr lang="en-US" smtClean="0"/>
              <a:pPr algn="ctr"/>
              <a:t>21</a:t>
            </a:fld>
            <a:endParaRPr lang="en-US" dirty="0"/>
          </a:p>
        </p:txBody>
      </p:sp>
    </p:spTree>
    <p:extLst>
      <p:ext uri="{BB962C8B-B14F-4D97-AF65-F5344CB8AC3E}">
        <p14:creationId xmlns:p14="http://schemas.microsoft.com/office/powerpoint/2010/main" val="7848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BF1F6-5EED-5C85-B271-607554F0E85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2C25E8-0CCC-021E-F435-BD55971CD4F0}"/>
              </a:ext>
            </a:extLst>
          </p:cNvPr>
          <p:cNvSpPr>
            <a:spLocks noGrp="1"/>
          </p:cNvSpPr>
          <p:nvPr>
            <p:ph type="sldNum" sz="quarter" idx="4"/>
          </p:nvPr>
        </p:nvSpPr>
        <p:spPr>
          <a:xfrm>
            <a:off x="11759514" y="6492490"/>
            <a:ext cx="432486" cy="365125"/>
          </a:xfrm>
        </p:spPr>
        <p:txBody>
          <a:bodyPr/>
          <a:lstStyle/>
          <a:p>
            <a:pPr algn="ctr"/>
            <a:fld id="{933A556B-7C63-244D-9B7C-B0EA8042B330}" type="slidenum">
              <a:rPr lang="en-US" smtClean="0"/>
              <a:pPr algn="ctr"/>
              <a:t>22</a:t>
            </a:fld>
            <a:endParaRPr lang="en-US" dirty="0"/>
          </a:p>
        </p:txBody>
      </p:sp>
      <p:sp>
        <p:nvSpPr>
          <p:cNvPr id="3" name="Title 2">
            <a:extLst>
              <a:ext uri="{FF2B5EF4-FFF2-40B4-BE49-F238E27FC236}">
                <a16:creationId xmlns:a16="http://schemas.microsoft.com/office/drawing/2014/main" id="{8EA3C438-81FB-E512-3884-4D9F32E2196D}"/>
              </a:ext>
            </a:extLst>
          </p:cNvPr>
          <p:cNvSpPr>
            <a:spLocks noGrp="1"/>
          </p:cNvSpPr>
          <p:nvPr>
            <p:ph type="title"/>
          </p:nvPr>
        </p:nvSpPr>
        <p:spPr>
          <a:xfrm>
            <a:off x="518160" y="99847"/>
            <a:ext cx="11049000" cy="418626"/>
          </a:xfrm>
        </p:spPr>
        <p:txBody>
          <a:bodyPr>
            <a:noAutofit/>
          </a:bodyPr>
          <a:lstStyle/>
          <a:p>
            <a:r>
              <a:rPr lang="en-US" sz="3200" dirty="0"/>
              <a:t>Beam Cooling  –  future R&amp;D plans</a:t>
            </a:r>
          </a:p>
        </p:txBody>
      </p:sp>
      <p:sp>
        <p:nvSpPr>
          <p:cNvPr id="4" name="Content Placeholder 3">
            <a:extLst>
              <a:ext uri="{FF2B5EF4-FFF2-40B4-BE49-F238E27FC236}">
                <a16:creationId xmlns:a16="http://schemas.microsoft.com/office/drawing/2014/main" id="{A5E10C9F-A3CE-3ACC-8962-FFC469CFB17D}"/>
              </a:ext>
            </a:extLst>
          </p:cNvPr>
          <p:cNvSpPr>
            <a:spLocks noGrp="1"/>
          </p:cNvSpPr>
          <p:nvPr>
            <p:ph idx="1"/>
          </p:nvPr>
        </p:nvSpPr>
        <p:spPr>
          <a:xfrm>
            <a:off x="769620" y="945752"/>
            <a:ext cx="11049000" cy="4615975"/>
          </a:xfrm>
        </p:spPr>
        <p:txBody>
          <a:bodyPr>
            <a:normAutofit/>
          </a:bodyPr>
          <a:lstStyle/>
          <a:p>
            <a:endParaRPr lang="en-US" sz="1800" dirty="0">
              <a:solidFill>
                <a:srgbClr val="FF0000"/>
              </a:solidFill>
            </a:endParaRPr>
          </a:p>
          <a:p>
            <a:r>
              <a:rPr lang="en-US" sz="1800" dirty="0">
                <a:ea typeface="SimSun" panose="02010600030101010101" pitchFamily="2" charset="-122"/>
              </a:rPr>
              <a:t>    High-Energy Cooling (HEC) accelerator physics and accelerator design R&amp;D, in order to develop a feasible and efficient scheme for the HEC (for future EIC upgrade):</a:t>
            </a:r>
          </a:p>
          <a:p>
            <a:endParaRPr lang="en-US" sz="1800" dirty="0">
              <a:solidFill>
                <a:srgbClr val="FF0000"/>
              </a:solidFill>
            </a:endParaRPr>
          </a:p>
          <a:p>
            <a:pPr marL="800100" lvl="1" indent="-342900">
              <a:buAutoNum type="arabicPeriod"/>
            </a:pPr>
            <a:r>
              <a:rPr lang="en-US" sz="1800" b="1" dirty="0">
                <a:solidFill>
                  <a:srgbClr val="18649A"/>
                </a:solidFill>
              </a:rPr>
              <a:t>2026: </a:t>
            </a:r>
            <a:r>
              <a:rPr lang="en-US" sz="1800" dirty="0"/>
              <a:t>Conceptual Design Report for Ring-based High-Energy Cooler</a:t>
            </a:r>
            <a:endParaRPr lang="en-US" sz="1800" b="1" dirty="0">
              <a:solidFill>
                <a:srgbClr val="18649A"/>
              </a:solidFill>
            </a:endParaRPr>
          </a:p>
          <a:p>
            <a:pPr marL="800100" lvl="1" indent="-342900">
              <a:buAutoNum type="arabicPeriod"/>
            </a:pPr>
            <a:r>
              <a:rPr lang="en-US" sz="1800" b="1" kern="100" dirty="0">
                <a:solidFill>
                  <a:srgbClr val="18649A"/>
                </a:solidFill>
                <a:effectLst/>
                <a:ea typeface="Aptos" panose="020B0004020202020204" pitchFamily="34" charset="0"/>
                <a:cs typeface="Times New Roman" panose="02020603050405020304" pitchFamily="18" charset="0"/>
              </a:rPr>
              <a:t>2027-2028: </a:t>
            </a:r>
            <a:r>
              <a:rPr lang="en-US" sz="1800" kern="100" dirty="0">
                <a:effectLst/>
                <a:ea typeface="Aptos" panose="020B0004020202020204" pitchFamily="34" charset="0"/>
                <a:cs typeface="Times New Roman" panose="02020603050405020304" pitchFamily="18" charset="0"/>
              </a:rPr>
              <a:t>Conceptual Design of ERL-based </a:t>
            </a:r>
            <a:r>
              <a:rPr lang="en-US" sz="1800" kern="100" dirty="0" err="1">
                <a:effectLst/>
                <a:ea typeface="Aptos" panose="020B0004020202020204" pitchFamily="34" charset="0"/>
                <a:cs typeface="Times New Roman" panose="02020603050405020304" pitchFamily="18" charset="0"/>
              </a:rPr>
              <a:t>Recirculator</a:t>
            </a:r>
            <a:r>
              <a:rPr lang="en-US" sz="1800" kern="100" dirty="0">
                <a:effectLst/>
                <a:ea typeface="Aptos" panose="020B0004020202020204" pitchFamily="34" charset="0"/>
                <a:cs typeface="Times New Roman" panose="02020603050405020304" pitchFamily="18" charset="0"/>
              </a:rPr>
              <a:t> Cooler, </a:t>
            </a:r>
            <a:r>
              <a:rPr lang="en-US" sz="1800" b="1" dirty="0">
                <a:solidFill>
                  <a:srgbClr val="18649A"/>
                </a:solidFill>
              </a:rPr>
              <a:t>see S. Seletskiy presentation</a:t>
            </a:r>
            <a:endParaRPr lang="en-US" sz="1800" kern="100" dirty="0">
              <a:effectLst/>
              <a:ea typeface="Aptos" panose="020B0004020202020204" pitchFamily="34" charset="0"/>
              <a:cs typeface="Times New Roman" panose="02020603050405020304" pitchFamily="18" charset="0"/>
            </a:endParaRPr>
          </a:p>
          <a:p>
            <a:pPr marL="800100" lvl="1" indent="-342900">
              <a:buFont typeface="Arial" panose="020B0604020202020204" pitchFamily="34" charset="0"/>
              <a:buAutoNum type="arabicPeriod"/>
            </a:pPr>
            <a:r>
              <a:rPr lang="en-US" sz="1800" dirty="0">
                <a:ea typeface="SimSun" panose="02010600030101010101" pitchFamily="2" charset="-122"/>
              </a:rPr>
              <a:t>Evaluate risks and costs</a:t>
            </a:r>
          </a:p>
          <a:p>
            <a:pPr marL="800100" lvl="1" indent="-342900">
              <a:buFont typeface="Arial" panose="020B0604020202020204" pitchFamily="34" charset="0"/>
              <a:buAutoNum type="arabicPeriod"/>
            </a:pPr>
            <a:r>
              <a:rPr lang="en-US" sz="1800" dirty="0">
                <a:ea typeface="SimSun" panose="02010600030101010101" pitchFamily="2" charset="-122"/>
              </a:rPr>
              <a:t>Hold review to choose a most reliable and cost-effective approach for the HEC.</a:t>
            </a:r>
          </a:p>
          <a:p>
            <a:pPr marL="800100" lvl="1" indent="-342900">
              <a:buAutoNum type="arabicPeriod"/>
            </a:pPr>
            <a:endParaRPr lang="en-US" sz="1800" b="1" kern="100" dirty="0">
              <a:solidFill>
                <a:srgbClr val="0432FF"/>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80808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0BA88-E3ED-16CE-F651-B5E165C9EA3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FEDF63-880B-7405-326B-2C6D03D2F970}"/>
              </a:ext>
            </a:extLst>
          </p:cNvPr>
          <p:cNvSpPr>
            <a:spLocks noGrp="1"/>
          </p:cNvSpPr>
          <p:nvPr>
            <p:ph type="sldNum" sz="quarter" idx="4"/>
          </p:nvPr>
        </p:nvSpPr>
        <p:spPr>
          <a:xfrm>
            <a:off x="11759514" y="6492490"/>
            <a:ext cx="432486" cy="365125"/>
          </a:xfrm>
        </p:spPr>
        <p:txBody>
          <a:bodyPr/>
          <a:lstStyle/>
          <a:p>
            <a:pPr algn="ctr"/>
            <a:fld id="{933A556B-7C63-244D-9B7C-B0EA8042B330}" type="slidenum">
              <a:rPr lang="en-US" smtClean="0"/>
              <a:pPr algn="ctr"/>
              <a:t>23</a:t>
            </a:fld>
            <a:endParaRPr lang="en-US" dirty="0"/>
          </a:p>
        </p:txBody>
      </p:sp>
      <p:sp>
        <p:nvSpPr>
          <p:cNvPr id="3" name="Title 2">
            <a:extLst>
              <a:ext uri="{FF2B5EF4-FFF2-40B4-BE49-F238E27FC236}">
                <a16:creationId xmlns:a16="http://schemas.microsoft.com/office/drawing/2014/main" id="{38F5B68E-D8EC-9FAD-7F58-78F2EEA903BC}"/>
              </a:ext>
            </a:extLst>
          </p:cNvPr>
          <p:cNvSpPr>
            <a:spLocks noGrp="1"/>
          </p:cNvSpPr>
          <p:nvPr>
            <p:ph type="title"/>
          </p:nvPr>
        </p:nvSpPr>
        <p:spPr>
          <a:xfrm>
            <a:off x="518160" y="99847"/>
            <a:ext cx="11049000" cy="418626"/>
          </a:xfrm>
        </p:spPr>
        <p:txBody>
          <a:bodyPr>
            <a:noAutofit/>
          </a:bodyPr>
          <a:lstStyle/>
          <a:p>
            <a:r>
              <a:rPr lang="en-US" sz="3200" dirty="0"/>
              <a:t>Response to Recommendations: High Energy Cooling</a:t>
            </a:r>
          </a:p>
        </p:txBody>
      </p:sp>
      <p:sp>
        <p:nvSpPr>
          <p:cNvPr id="4" name="Content Placeholder 3">
            <a:extLst>
              <a:ext uri="{FF2B5EF4-FFF2-40B4-BE49-F238E27FC236}">
                <a16:creationId xmlns:a16="http://schemas.microsoft.com/office/drawing/2014/main" id="{F5568D50-F34C-9AF6-9483-158CAA5A397B}"/>
              </a:ext>
            </a:extLst>
          </p:cNvPr>
          <p:cNvSpPr>
            <a:spLocks noGrp="1"/>
          </p:cNvSpPr>
          <p:nvPr>
            <p:ph idx="1"/>
          </p:nvPr>
        </p:nvSpPr>
        <p:spPr>
          <a:xfrm>
            <a:off x="617220" y="808156"/>
            <a:ext cx="11142294" cy="4982608"/>
          </a:xfrm>
        </p:spPr>
        <p:txBody>
          <a:bodyPr>
            <a:normAutofit fontScale="92500" lnSpcReduction="20000"/>
          </a:bodyPr>
          <a:lstStyle/>
          <a:p>
            <a:r>
              <a:rPr lang="en-US" sz="1900" dirty="0">
                <a:ea typeface="SimSun" panose="02010600030101010101" pitchFamily="2" charset="-122"/>
              </a:rPr>
              <a:t>Last December we presented High-Energy Cooling design based on the storage Ring Electron Cooler HEC.</a:t>
            </a:r>
          </a:p>
          <a:p>
            <a:endParaRPr lang="en-US" sz="1900" dirty="0">
              <a:ea typeface="SimSun" panose="02010600030101010101" pitchFamily="2" charset="-122"/>
            </a:endParaRPr>
          </a:p>
          <a:p>
            <a:r>
              <a:rPr lang="en-US" sz="1900" b="1" u="sng" dirty="0"/>
              <a:t>High Energy Cooling R&amp;D:</a:t>
            </a:r>
            <a:endParaRPr lang="en-US" sz="1900" dirty="0"/>
          </a:p>
          <a:p>
            <a:endParaRPr lang="en-US" sz="1900" b="1" dirty="0"/>
          </a:p>
          <a:p>
            <a:r>
              <a:rPr lang="en-US" sz="1900" b="1" dirty="0"/>
              <a:t>R15: </a:t>
            </a:r>
            <a:r>
              <a:rPr lang="en-US" sz="1900" dirty="0"/>
              <a:t>Consider engaging external partners (e.g. university faculty, graduate students) to accelerate the work on HEC options.</a:t>
            </a:r>
          </a:p>
          <a:p>
            <a:endParaRPr lang="en-US" sz="1900" dirty="0"/>
          </a:p>
          <a:p>
            <a:r>
              <a:rPr lang="en-US" sz="1900" dirty="0">
                <a:solidFill>
                  <a:srgbClr val="0000FF"/>
                </a:solidFill>
              </a:rPr>
              <a:t>   We followed up on R15 with close collaboration with Cornell University (Jonathan Unger, graduate student). </a:t>
            </a:r>
          </a:p>
          <a:p>
            <a:r>
              <a:rPr lang="en-US" sz="1900" dirty="0">
                <a:solidFill>
                  <a:srgbClr val="0000FF"/>
                </a:solidFill>
              </a:rPr>
              <a:t>    Results:  finalized Dynamic Aperture studies, performed detailed study of effects of nonlinearities and magnet errors. We are getting close to producing CDR for this approach (S. Seletskiy et al.: BNL-228463-2025-TECH, July 2025).</a:t>
            </a:r>
          </a:p>
          <a:p>
            <a:r>
              <a:rPr lang="en-US" sz="1900" dirty="0">
                <a:solidFill>
                  <a:srgbClr val="0000FF"/>
                </a:solidFill>
              </a:rPr>
              <a:t>    For the ERL-based HEC, collaboration with JLAB (</a:t>
            </a:r>
            <a:r>
              <a:rPr lang="en-US" sz="1900" b="1" dirty="0">
                <a:solidFill>
                  <a:srgbClr val="18649A"/>
                </a:solidFill>
              </a:rPr>
              <a:t>see S. Seletskiy presentation</a:t>
            </a:r>
            <a:r>
              <a:rPr lang="en-US" sz="1900" dirty="0">
                <a:solidFill>
                  <a:srgbClr val="0000FF"/>
                </a:solidFill>
              </a:rPr>
              <a:t>).</a:t>
            </a:r>
          </a:p>
          <a:p>
            <a:endParaRPr lang="en-US" sz="1900" dirty="0"/>
          </a:p>
          <a:p>
            <a:r>
              <a:rPr lang="en-US" sz="1900" b="1" dirty="0"/>
              <a:t>R16: </a:t>
            </a:r>
            <a:r>
              <a:rPr lang="en-US" sz="1900" dirty="0"/>
              <a:t>Begin work towards an integrated assessment of beam dynamics in EIC hadron cooling (i.e. start-to-end simulation) for the HEC options.</a:t>
            </a:r>
          </a:p>
          <a:p>
            <a:r>
              <a:rPr lang="en-US" sz="1900" dirty="0">
                <a:solidFill>
                  <a:srgbClr val="0000FF"/>
                </a:solidFill>
              </a:rPr>
              <a:t>    On R16, once proper design of the HEC is chosen the plan is to have such integrated beam dynamics studies.</a:t>
            </a:r>
          </a:p>
          <a:p>
            <a:pPr marL="457200" lvl="1" indent="0">
              <a:buNone/>
            </a:pPr>
            <a:endParaRPr lang="en-US" sz="1800" dirty="0">
              <a:ea typeface="SimSun" panose="02010600030101010101" pitchFamily="2" charset="-122"/>
            </a:endParaRPr>
          </a:p>
          <a:p>
            <a:pPr marL="800100" lvl="1" indent="-342900">
              <a:buAutoNum type="arabicPeriod"/>
            </a:pPr>
            <a:endParaRPr lang="en-US" sz="1800" b="1" kern="100" dirty="0">
              <a:solidFill>
                <a:srgbClr val="0432FF"/>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01965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499EC-AE9C-4C0C-1A8F-4ACB2492DEE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0F8250-4EEB-112D-D5C0-D54F99253D29}"/>
              </a:ext>
            </a:extLst>
          </p:cNvPr>
          <p:cNvSpPr>
            <a:spLocks noGrp="1"/>
          </p:cNvSpPr>
          <p:nvPr>
            <p:ph type="sldNum" sz="quarter" idx="4"/>
          </p:nvPr>
        </p:nvSpPr>
        <p:spPr>
          <a:xfrm>
            <a:off x="11759514" y="6492490"/>
            <a:ext cx="432486" cy="365125"/>
          </a:xfrm>
        </p:spPr>
        <p:txBody>
          <a:bodyPr/>
          <a:lstStyle/>
          <a:p>
            <a:pPr algn="ctr"/>
            <a:fld id="{933A556B-7C63-244D-9B7C-B0EA8042B330}" type="slidenum">
              <a:rPr lang="en-US" smtClean="0"/>
              <a:pPr algn="ctr"/>
              <a:t>24</a:t>
            </a:fld>
            <a:endParaRPr lang="en-US" dirty="0"/>
          </a:p>
        </p:txBody>
      </p:sp>
      <p:sp>
        <p:nvSpPr>
          <p:cNvPr id="3" name="Title 2">
            <a:extLst>
              <a:ext uri="{FF2B5EF4-FFF2-40B4-BE49-F238E27FC236}">
                <a16:creationId xmlns:a16="http://schemas.microsoft.com/office/drawing/2014/main" id="{18797259-D012-5023-6497-4A0D3DAB8C84}"/>
              </a:ext>
            </a:extLst>
          </p:cNvPr>
          <p:cNvSpPr>
            <a:spLocks noGrp="1"/>
          </p:cNvSpPr>
          <p:nvPr>
            <p:ph type="title"/>
          </p:nvPr>
        </p:nvSpPr>
        <p:spPr>
          <a:xfrm>
            <a:off x="518160" y="99847"/>
            <a:ext cx="11049000" cy="418626"/>
          </a:xfrm>
        </p:spPr>
        <p:txBody>
          <a:bodyPr>
            <a:noAutofit/>
          </a:bodyPr>
          <a:lstStyle/>
          <a:p>
            <a:r>
              <a:rPr lang="en-US" sz="3200" dirty="0"/>
              <a:t>Response to Recommendations: </a:t>
            </a:r>
            <a:r>
              <a:rPr lang="en-US" sz="3200" dirty="0" err="1"/>
              <a:t>CeC</a:t>
            </a:r>
            <a:endParaRPr lang="en-US" sz="3200" dirty="0"/>
          </a:p>
        </p:txBody>
      </p:sp>
      <p:sp>
        <p:nvSpPr>
          <p:cNvPr id="4" name="Content Placeholder 3">
            <a:extLst>
              <a:ext uri="{FF2B5EF4-FFF2-40B4-BE49-F238E27FC236}">
                <a16:creationId xmlns:a16="http://schemas.microsoft.com/office/drawing/2014/main" id="{379A0DBC-C5A1-5B85-E236-1C0BE15ABE1E}"/>
              </a:ext>
            </a:extLst>
          </p:cNvPr>
          <p:cNvSpPr>
            <a:spLocks noGrp="1"/>
          </p:cNvSpPr>
          <p:nvPr>
            <p:ph idx="1"/>
          </p:nvPr>
        </p:nvSpPr>
        <p:spPr>
          <a:xfrm>
            <a:off x="700576" y="617376"/>
            <a:ext cx="10790847" cy="5455607"/>
          </a:xfrm>
        </p:spPr>
        <p:txBody>
          <a:bodyPr>
            <a:normAutofit fontScale="85000" lnSpcReduction="10000"/>
          </a:bodyPr>
          <a:lstStyle/>
          <a:p>
            <a:endParaRPr lang="en-US" sz="1800" dirty="0">
              <a:ea typeface="SimSun" panose="02010600030101010101" pitchFamily="2" charset="-122"/>
            </a:endParaRPr>
          </a:p>
          <a:p>
            <a:r>
              <a:rPr lang="en-US" sz="1900" b="1" u="sng" dirty="0"/>
              <a:t>Coherent Electron Cooling (</a:t>
            </a:r>
            <a:r>
              <a:rPr lang="en-US" sz="1900" b="1" u="sng" dirty="0" err="1"/>
              <a:t>CeC</a:t>
            </a:r>
            <a:r>
              <a:rPr lang="en-US" sz="1900" b="1" u="sng" dirty="0"/>
              <a:t>):</a:t>
            </a:r>
            <a:endParaRPr lang="en-US" sz="1900" dirty="0"/>
          </a:p>
          <a:p>
            <a:endParaRPr lang="en-US" sz="1900" b="1" dirty="0"/>
          </a:p>
          <a:p>
            <a:r>
              <a:rPr lang="en-US" sz="1900" b="1" dirty="0"/>
              <a:t>R7:</a:t>
            </a:r>
            <a:r>
              <a:rPr lang="en-US" sz="1900" dirty="0"/>
              <a:t> Overcome the lack of reliability: both in terms of beam parameter jitter and poor repeatability of operation set-ups.  </a:t>
            </a:r>
          </a:p>
          <a:p>
            <a:r>
              <a:rPr lang="en-US" sz="1900" dirty="0">
                <a:solidFill>
                  <a:srgbClr val="0000FF"/>
                </a:solidFill>
              </a:rPr>
              <a:t>In the past, </a:t>
            </a:r>
            <a:r>
              <a:rPr lang="en-US" sz="1900" dirty="0" err="1">
                <a:solidFill>
                  <a:srgbClr val="0000FF"/>
                </a:solidFill>
              </a:rPr>
              <a:t>CeC</a:t>
            </a:r>
            <a:r>
              <a:rPr lang="en-US" sz="1900" dirty="0">
                <a:solidFill>
                  <a:srgbClr val="0000FF"/>
                </a:solidFill>
              </a:rPr>
              <a:t> worked in the regime where it was difficult to establish required electron beam parameters with high peak current, which required constant tuning of accelerator. Also, last year setup strongly depended on laser configuration which required proper stacking of several laser pulses.</a:t>
            </a:r>
          </a:p>
          <a:p>
            <a:r>
              <a:rPr lang="en-US" sz="1900" dirty="0">
                <a:solidFill>
                  <a:srgbClr val="0000FF"/>
                </a:solidFill>
              </a:rPr>
              <a:t>For 2025, </a:t>
            </a:r>
            <a:r>
              <a:rPr lang="en-US" sz="1900" dirty="0" err="1">
                <a:solidFill>
                  <a:srgbClr val="0000FF"/>
                </a:solidFill>
              </a:rPr>
              <a:t>CeC</a:t>
            </a:r>
            <a:r>
              <a:rPr lang="en-US" sz="1900" dirty="0">
                <a:solidFill>
                  <a:srgbClr val="0000FF"/>
                </a:solidFill>
              </a:rPr>
              <a:t> switched to a new lower energy setup where much smaller peak current of electron beam is required and it is easier to achieve required electron beam parameters. Requirements on laser were also simplified without the need of laser pulse stacking.</a:t>
            </a:r>
          </a:p>
          <a:p>
            <a:r>
              <a:rPr lang="en-US" sz="1900" dirty="0">
                <a:solidFill>
                  <a:srgbClr val="0000FF"/>
                </a:solidFill>
              </a:rPr>
              <a:t>This year, </a:t>
            </a:r>
            <a:r>
              <a:rPr lang="en-US" sz="1900" dirty="0" err="1">
                <a:solidFill>
                  <a:srgbClr val="0000FF"/>
                </a:solidFill>
              </a:rPr>
              <a:t>CeC</a:t>
            </a:r>
            <a:r>
              <a:rPr lang="en-US" sz="1900" dirty="0">
                <a:solidFill>
                  <a:srgbClr val="0000FF"/>
                </a:solidFill>
              </a:rPr>
              <a:t> was able to achieve required electron beam parameters many times routinely with required stability.</a:t>
            </a:r>
          </a:p>
          <a:p>
            <a:r>
              <a:rPr lang="en-US" sz="1900" dirty="0" err="1">
                <a:solidFill>
                  <a:srgbClr val="0000FF"/>
                </a:solidFill>
              </a:rPr>
              <a:t>CeC</a:t>
            </a:r>
            <a:r>
              <a:rPr lang="en-US" sz="1900" dirty="0">
                <a:solidFill>
                  <a:srgbClr val="0000FF"/>
                </a:solidFill>
              </a:rPr>
              <a:t> experiment started to use dedicated APEX time on December 3 and 17. Additional dedicated time (several days) at the end of Physics run in January is under consideration.</a:t>
            </a:r>
          </a:p>
          <a:p>
            <a:endParaRPr lang="en-US" sz="1900" dirty="0"/>
          </a:p>
          <a:p>
            <a:r>
              <a:rPr lang="en-US" sz="1900" b="1" dirty="0"/>
              <a:t>R8: </a:t>
            </a:r>
            <a:r>
              <a:rPr lang="en-US" sz="1900" dirty="0"/>
              <a:t>Develop a Plan B to continue the </a:t>
            </a:r>
            <a:r>
              <a:rPr lang="en-US" sz="1900" dirty="0" err="1"/>
              <a:t>CeC</a:t>
            </a:r>
            <a:r>
              <a:rPr lang="en-US" sz="1900" dirty="0"/>
              <a:t> development after the RHIC shutdown. </a:t>
            </a:r>
          </a:p>
          <a:p>
            <a:endParaRPr lang="en-US" sz="1900" dirty="0"/>
          </a:p>
          <a:p>
            <a:r>
              <a:rPr lang="en-US" sz="1900" dirty="0">
                <a:solidFill>
                  <a:srgbClr val="0000FF"/>
                </a:solidFill>
              </a:rPr>
              <a:t>There is no Plan B to continue </a:t>
            </a:r>
            <a:r>
              <a:rPr lang="en-US" sz="1900" dirty="0" err="1">
                <a:solidFill>
                  <a:srgbClr val="0000FF"/>
                </a:solidFill>
              </a:rPr>
              <a:t>CeC</a:t>
            </a:r>
            <a:r>
              <a:rPr lang="en-US" sz="1900" dirty="0">
                <a:solidFill>
                  <a:srgbClr val="0000FF"/>
                </a:solidFill>
              </a:rPr>
              <a:t> development.</a:t>
            </a:r>
          </a:p>
          <a:p>
            <a:r>
              <a:rPr lang="en-US" sz="1900" dirty="0">
                <a:solidFill>
                  <a:srgbClr val="0000FF"/>
                </a:solidFill>
              </a:rPr>
              <a:t>After the end of RHIC operations, RHIC </a:t>
            </a:r>
            <a:r>
              <a:rPr lang="en-US" sz="1900" dirty="0" err="1">
                <a:solidFill>
                  <a:srgbClr val="0000FF"/>
                </a:solidFill>
              </a:rPr>
              <a:t>Cryo</a:t>
            </a:r>
            <a:r>
              <a:rPr lang="en-US" sz="1900" dirty="0">
                <a:solidFill>
                  <a:srgbClr val="0000FF"/>
                </a:solidFill>
              </a:rPr>
              <a:t> will be off. </a:t>
            </a:r>
            <a:r>
              <a:rPr lang="en-US" sz="1900" dirty="0" err="1">
                <a:solidFill>
                  <a:srgbClr val="0000FF"/>
                </a:solidFill>
              </a:rPr>
              <a:t>CeC</a:t>
            </a:r>
            <a:r>
              <a:rPr lang="en-US" sz="1900" dirty="0">
                <a:solidFill>
                  <a:srgbClr val="0000FF"/>
                </a:solidFill>
              </a:rPr>
              <a:t> accelerator which requires </a:t>
            </a:r>
            <a:r>
              <a:rPr lang="en-US" sz="1900" dirty="0" err="1">
                <a:solidFill>
                  <a:srgbClr val="0000FF"/>
                </a:solidFill>
              </a:rPr>
              <a:t>cryo</a:t>
            </a:r>
            <a:r>
              <a:rPr lang="en-US" sz="1900" dirty="0">
                <a:solidFill>
                  <a:srgbClr val="0000FF"/>
                </a:solidFill>
              </a:rPr>
              <a:t> will be taken apart. </a:t>
            </a:r>
          </a:p>
          <a:p>
            <a:pPr marL="457200" lvl="1" indent="0">
              <a:buNone/>
            </a:pPr>
            <a:endParaRPr lang="en-US" sz="1800" dirty="0">
              <a:ea typeface="SimSun" panose="02010600030101010101" pitchFamily="2" charset="-122"/>
            </a:endParaRPr>
          </a:p>
          <a:p>
            <a:pPr marL="800100" lvl="1" indent="-342900">
              <a:buAutoNum type="arabicPeriod"/>
            </a:pPr>
            <a:endParaRPr lang="en-US" sz="1800" b="1" kern="100" dirty="0">
              <a:solidFill>
                <a:srgbClr val="0432FF"/>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96889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D90B-B197-CEAF-4ACF-A2D84C52F5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DA5174-83DF-43D3-4203-810983282163}"/>
              </a:ext>
            </a:extLst>
          </p:cNvPr>
          <p:cNvSpPr>
            <a:spLocks noGrp="1"/>
          </p:cNvSpPr>
          <p:nvPr>
            <p:ph type="sldNum" sz="quarter" idx="4"/>
          </p:nvPr>
        </p:nvSpPr>
        <p:spPr>
          <a:xfrm>
            <a:off x="11683314" y="6438515"/>
            <a:ext cx="432486" cy="365125"/>
          </a:xfrm>
        </p:spPr>
        <p:txBody>
          <a:bodyPr/>
          <a:lstStyle/>
          <a:p>
            <a:fld id="{933A556B-7C63-244D-9B7C-B0EA8042B330}" type="slidenum">
              <a:rPr lang="en-US" smtClean="0"/>
              <a:pPr/>
              <a:t>25</a:t>
            </a:fld>
            <a:endParaRPr lang="en-US" dirty="0">
              <a:solidFill>
                <a:schemeClr val="bg1"/>
              </a:solidFill>
            </a:endParaRPr>
          </a:p>
        </p:txBody>
      </p:sp>
      <p:sp>
        <p:nvSpPr>
          <p:cNvPr id="2" name="Title 1">
            <a:extLst>
              <a:ext uri="{FF2B5EF4-FFF2-40B4-BE49-F238E27FC236}">
                <a16:creationId xmlns:a16="http://schemas.microsoft.com/office/drawing/2014/main" id="{CD6279D2-198B-107B-BFD7-99921EF5647F}"/>
              </a:ext>
            </a:extLst>
          </p:cNvPr>
          <p:cNvSpPr>
            <a:spLocks noGrp="1"/>
          </p:cNvSpPr>
          <p:nvPr>
            <p:ph type="ctrTitle"/>
          </p:nvPr>
        </p:nvSpPr>
        <p:spPr/>
        <p:txBody>
          <a:bodyPr>
            <a:noAutofit/>
          </a:bodyPr>
          <a:lstStyle/>
          <a:p>
            <a:r>
              <a:rPr lang="en-US" sz="4400" dirty="0">
                <a:latin typeface="Arial" panose="020B0604020202020204" pitchFamily="34" charset="0"/>
              </a:rPr>
              <a:t>Machine learning in Accelerator</a:t>
            </a:r>
            <a:endParaRPr lang="en-US" sz="4400" dirty="0"/>
          </a:p>
        </p:txBody>
      </p:sp>
    </p:spTree>
    <p:extLst>
      <p:ext uri="{BB962C8B-B14F-4D97-AF65-F5344CB8AC3E}">
        <p14:creationId xmlns:p14="http://schemas.microsoft.com/office/powerpoint/2010/main" val="2950246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697FD-C8CD-1717-AB58-B363DFAC9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AFFC6-E544-3EA5-2E13-B8594DB261CE}"/>
              </a:ext>
            </a:extLst>
          </p:cNvPr>
          <p:cNvSpPr>
            <a:spLocks noGrp="1"/>
          </p:cNvSpPr>
          <p:nvPr>
            <p:ph type="title"/>
          </p:nvPr>
        </p:nvSpPr>
        <p:spPr>
          <a:xfrm>
            <a:off x="629557" y="176280"/>
            <a:ext cx="11049000" cy="672645"/>
          </a:xfrm>
        </p:spPr>
        <p:txBody>
          <a:bodyPr>
            <a:normAutofit/>
          </a:bodyPr>
          <a:lstStyle/>
          <a:p>
            <a:r>
              <a:rPr lang="en-US" sz="3200" dirty="0"/>
              <a:t>AI/Machine Learning in accelerators</a:t>
            </a:r>
          </a:p>
        </p:txBody>
      </p:sp>
      <p:sp>
        <p:nvSpPr>
          <p:cNvPr id="3" name="Content Placeholder 2">
            <a:extLst>
              <a:ext uri="{FF2B5EF4-FFF2-40B4-BE49-F238E27FC236}">
                <a16:creationId xmlns:a16="http://schemas.microsoft.com/office/drawing/2014/main" id="{B33981C3-2655-3E06-7158-F8E3BB37DA00}"/>
              </a:ext>
            </a:extLst>
          </p:cNvPr>
          <p:cNvSpPr>
            <a:spLocks noGrp="1"/>
          </p:cNvSpPr>
          <p:nvPr>
            <p:ph idx="1"/>
          </p:nvPr>
        </p:nvSpPr>
        <p:spPr>
          <a:xfrm>
            <a:off x="831527" y="1057922"/>
            <a:ext cx="10118413" cy="5200064"/>
          </a:xfrm>
        </p:spPr>
        <p:txBody>
          <a:bodyPr>
            <a:normAutofit/>
          </a:bodyPr>
          <a:lstStyle/>
          <a:p>
            <a:pPr marL="457200" indent="-457200">
              <a:buFont typeface="Arial" panose="020B0604020202020204" pitchFamily="34" charset="0"/>
              <a:buChar char="•"/>
            </a:pPr>
            <a:endParaRPr lang="en-US" dirty="0"/>
          </a:p>
          <a:p>
            <a:pPr marL="0" indent="0"/>
            <a:r>
              <a:rPr lang="en-US" sz="2000" dirty="0"/>
              <a:t>AI/Machine Learning (ML) is being actively applied for various accelerators at the C-AD </a:t>
            </a:r>
            <a:r>
              <a:rPr lang="en-US" sz="2000" dirty="0">
                <a:solidFill>
                  <a:srgbClr val="000000"/>
                </a:solidFill>
                <a:ea typeface="Calibri" panose="020F0502020204030204" pitchFamily="34" charset="0"/>
                <a:cs typeface="Times New Roman"/>
              </a:rPr>
              <a:t>to optimize beam controls, automate machine tuning and data analysis.</a:t>
            </a:r>
            <a:endParaRPr lang="en-US" sz="2000" dirty="0"/>
          </a:p>
          <a:p>
            <a:pPr marL="0" indent="0"/>
            <a:endParaRPr lang="en-US" sz="2000" dirty="0"/>
          </a:p>
          <a:p>
            <a:pPr marL="0" indent="0"/>
            <a:r>
              <a:rPr lang="en-US" sz="2000" dirty="0"/>
              <a:t>Developed AI/ML tools will be used for EIC operations and optimizations.</a:t>
            </a:r>
          </a:p>
          <a:p>
            <a:pPr marL="0" indent="0"/>
            <a:endParaRPr lang="en-US" sz="2000" dirty="0"/>
          </a:p>
          <a:p>
            <a:pPr marL="0" indent="0"/>
            <a:r>
              <a:rPr lang="en-US" sz="2000" dirty="0"/>
              <a:t>Examples:</a:t>
            </a:r>
          </a:p>
          <a:p>
            <a:pPr marL="342900" indent="-342900">
              <a:buFont typeface="Arial" panose="020B0604020202020204" pitchFamily="34" charset="0"/>
              <a:buChar char="•"/>
            </a:pPr>
            <a:r>
              <a:rPr lang="en-US" sz="2000" dirty="0">
                <a:solidFill>
                  <a:srgbClr val="0000FF"/>
                </a:solidFill>
              </a:rPr>
              <a:t>Electron Beam Ion Source (EBIS) intensity improvement </a:t>
            </a:r>
          </a:p>
          <a:p>
            <a:pPr marL="342900" indent="-342900">
              <a:buFont typeface="Arial" panose="020B0604020202020204" pitchFamily="34" charset="0"/>
              <a:buChar char="•"/>
            </a:pPr>
            <a:r>
              <a:rPr lang="en-US" sz="2000" dirty="0">
                <a:solidFill>
                  <a:srgbClr val="0000FF"/>
                </a:solidFill>
              </a:rPr>
              <a:t>Polarization improvement in the injector chain of accelerators</a:t>
            </a:r>
          </a:p>
          <a:p>
            <a:pPr marL="342900" indent="-342900">
              <a:buFont typeface="Arial" panose="020B0604020202020204" pitchFamily="34" charset="0"/>
              <a:buChar char="•"/>
            </a:pPr>
            <a:r>
              <a:rPr lang="en-US" sz="2000" dirty="0">
                <a:solidFill>
                  <a:srgbClr val="0000FF"/>
                </a:solidFill>
              </a:rPr>
              <a:t>Beam Cooling optimization</a:t>
            </a:r>
          </a:p>
          <a:p>
            <a:pPr marL="0" indent="0"/>
            <a:r>
              <a:rPr lang="en-US" sz="1800" dirty="0">
                <a:solidFill>
                  <a:srgbClr val="18649A"/>
                </a:solidFill>
              </a:rPr>
              <a:t>                                                              </a:t>
            </a:r>
            <a:endParaRPr lang="en-US" sz="1800" b="1" dirty="0">
              <a:solidFill>
                <a:srgbClr val="18649A"/>
              </a:solidFill>
            </a:endParaRPr>
          </a:p>
          <a:p>
            <a:pPr marL="457200" indent="-457200"/>
            <a:endParaRPr lang="en-US" dirty="0"/>
          </a:p>
        </p:txBody>
      </p:sp>
      <p:sp>
        <p:nvSpPr>
          <p:cNvPr id="4" name="Slide Number Placeholder 3">
            <a:extLst>
              <a:ext uri="{FF2B5EF4-FFF2-40B4-BE49-F238E27FC236}">
                <a16:creationId xmlns:a16="http://schemas.microsoft.com/office/drawing/2014/main" id="{11611920-2129-E7F2-6CD1-6A0EF5605697}"/>
              </a:ext>
            </a:extLst>
          </p:cNvPr>
          <p:cNvSpPr>
            <a:spLocks noGrp="1"/>
          </p:cNvSpPr>
          <p:nvPr>
            <p:ph type="sldNum" sz="quarter" idx="4"/>
          </p:nvPr>
        </p:nvSpPr>
        <p:spPr>
          <a:xfrm>
            <a:off x="11759514" y="6484485"/>
            <a:ext cx="432486" cy="365125"/>
          </a:xfrm>
        </p:spPr>
        <p:txBody>
          <a:bodyPr/>
          <a:lstStyle/>
          <a:p>
            <a:fld id="{933A556B-7C63-244D-9B7C-B0EA8042B330}" type="slidenum">
              <a:rPr lang="en-US" smtClean="0"/>
              <a:pPr/>
              <a:t>26</a:t>
            </a:fld>
            <a:endParaRPr lang="en-US" sz="1000" dirty="0"/>
          </a:p>
        </p:txBody>
      </p:sp>
      <p:sp>
        <p:nvSpPr>
          <p:cNvPr id="5" name="TextBox 4">
            <a:extLst>
              <a:ext uri="{FF2B5EF4-FFF2-40B4-BE49-F238E27FC236}">
                <a16:creationId xmlns:a16="http://schemas.microsoft.com/office/drawing/2014/main" id="{84EC8184-0659-DD6E-B66E-3C2751A0B4BA}"/>
              </a:ext>
            </a:extLst>
          </p:cNvPr>
          <p:cNvSpPr txBox="1"/>
          <p:nvPr/>
        </p:nvSpPr>
        <p:spPr>
          <a:xfrm>
            <a:off x="6499860" y="5339834"/>
            <a:ext cx="4326826" cy="369332"/>
          </a:xfrm>
          <a:prstGeom prst="rect">
            <a:avLst/>
          </a:prstGeom>
          <a:noFill/>
        </p:spPr>
        <p:txBody>
          <a:bodyPr wrap="none" rtlCol="0">
            <a:spAutoFit/>
          </a:bodyPr>
          <a:lstStyle/>
          <a:p>
            <a:r>
              <a:rPr lang="en-US" b="1" dirty="0">
                <a:solidFill>
                  <a:srgbClr val="18649A"/>
                </a:solidFill>
              </a:rPr>
              <a:t>see K. Brown presentation for details</a:t>
            </a:r>
            <a:r>
              <a:rPr lang="en-US" dirty="0"/>
              <a:t> </a:t>
            </a:r>
          </a:p>
        </p:txBody>
      </p:sp>
    </p:spTree>
    <p:extLst>
      <p:ext uri="{BB962C8B-B14F-4D97-AF65-F5344CB8AC3E}">
        <p14:creationId xmlns:p14="http://schemas.microsoft.com/office/powerpoint/2010/main" val="335048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3D18B04-34F3-4A4C-8ED0-24567F8ABF91}"/>
              </a:ext>
            </a:extLst>
          </p:cNvPr>
          <p:cNvSpPr txBox="1"/>
          <p:nvPr/>
        </p:nvSpPr>
        <p:spPr>
          <a:xfrm>
            <a:off x="217299" y="60298"/>
            <a:ext cx="120096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mn-lt"/>
                <a:cs typeface="+mn-lt"/>
              </a:rPr>
              <a:t>ML: EBIS Intensity Optimization using </a:t>
            </a:r>
            <a:r>
              <a:rPr lang="en-US" sz="3200" b="1" dirty="0" err="1">
                <a:ea typeface="+mn-lt"/>
                <a:cs typeface="+mn-lt"/>
              </a:rPr>
              <a:t>GPTune</a:t>
            </a:r>
            <a:r>
              <a:rPr lang="en-US" sz="3200" b="1" dirty="0">
                <a:ea typeface="+mn-lt"/>
                <a:cs typeface="+mn-lt"/>
              </a:rPr>
              <a:t> (FOA funding)</a:t>
            </a:r>
            <a:endParaRPr lang="en-US" sz="3200" dirty="0"/>
          </a:p>
        </p:txBody>
      </p:sp>
      <p:sp>
        <p:nvSpPr>
          <p:cNvPr id="2" name="Slide Number Placeholder 1">
            <a:extLst>
              <a:ext uri="{FF2B5EF4-FFF2-40B4-BE49-F238E27FC236}">
                <a16:creationId xmlns:a16="http://schemas.microsoft.com/office/drawing/2014/main" id="{643AD69B-2BDF-4029-8EF3-3DA2BA35DB6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30EA680-D336-4FF7-8B7A-9848BB0A1C32}" type="slidenum">
              <a:rPr lang="en-US" smtClean="0"/>
              <a:pPr/>
              <a:t>27</a:t>
            </a:fld>
            <a:endParaRPr lang="en-US" dirty="0"/>
          </a:p>
        </p:txBody>
      </p:sp>
      <p:pic>
        <p:nvPicPr>
          <p:cNvPr id="12" name="Picture 11">
            <a:extLst>
              <a:ext uri="{FF2B5EF4-FFF2-40B4-BE49-F238E27FC236}">
                <a16:creationId xmlns:a16="http://schemas.microsoft.com/office/drawing/2014/main" id="{4CF6BFDD-0451-0258-8B97-51AE7169DA35}"/>
              </a:ext>
            </a:extLst>
          </p:cNvPr>
          <p:cNvPicPr>
            <a:picLocks noChangeAspect="1"/>
          </p:cNvPicPr>
          <p:nvPr/>
        </p:nvPicPr>
        <p:blipFill rotWithShape="1">
          <a:blip r:embed="rId2"/>
          <a:srcRect t="12790"/>
          <a:stretch/>
        </p:blipFill>
        <p:spPr>
          <a:xfrm>
            <a:off x="265390" y="851171"/>
            <a:ext cx="11047737" cy="2884825"/>
          </a:xfrm>
          <a:prstGeom prst="rect">
            <a:avLst/>
          </a:prstGeom>
        </p:spPr>
      </p:pic>
      <p:sp>
        <p:nvSpPr>
          <p:cNvPr id="14" name="TextBox 13">
            <a:extLst>
              <a:ext uri="{FF2B5EF4-FFF2-40B4-BE49-F238E27FC236}">
                <a16:creationId xmlns:a16="http://schemas.microsoft.com/office/drawing/2014/main" id="{AEAACB1B-616A-D787-BEF3-612F6DEBE5BA}"/>
              </a:ext>
            </a:extLst>
          </p:cNvPr>
          <p:cNvSpPr txBox="1"/>
          <p:nvPr/>
        </p:nvSpPr>
        <p:spPr>
          <a:xfrm>
            <a:off x="1348834" y="3141268"/>
            <a:ext cx="585417" cy="369332"/>
          </a:xfrm>
          <a:prstGeom prst="rect">
            <a:avLst/>
          </a:prstGeom>
          <a:solidFill>
            <a:schemeClr val="bg1"/>
          </a:solidFill>
        </p:spPr>
        <p:txBody>
          <a:bodyPr wrap="none" rtlCol="0">
            <a:spAutoFit/>
          </a:bodyPr>
          <a:lstStyle/>
          <a:p>
            <a:r>
              <a:rPr lang="en-US" dirty="0"/>
              <a:t>EBIS</a:t>
            </a:r>
          </a:p>
        </p:txBody>
      </p:sp>
      <p:sp>
        <p:nvSpPr>
          <p:cNvPr id="21" name="TextBox 20">
            <a:extLst>
              <a:ext uri="{FF2B5EF4-FFF2-40B4-BE49-F238E27FC236}">
                <a16:creationId xmlns:a16="http://schemas.microsoft.com/office/drawing/2014/main" id="{406EE25F-221A-CD96-FBF2-B4C1298DA37B}"/>
              </a:ext>
            </a:extLst>
          </p:cNvPr>
          <p:cNvSpPr txBox="1"/>
          <p:nvPr/>
        </p:nvSpPr>
        <p:spPr>
          <a:xfrm>
            <a:off x="2828836" y="2398378"/>
            <a:ext cx="568938" cy="369332"/>
          </a:xfrm>
          <a:prstGeom prst="rect">
            <a:avLst/>
          </a:prstGeom>
          <a:solidFill>
            <a:schemeClr val="bg1"/>
          </a:solidFill>
        </p:spPr>
        <p:txBody>
          <a:bodyPr wrap="none" rtlCol="0">
            <a:spAutoFit/>
          </a:bodyPr>
          <a:lstStyle/>
          <a:p>
            <a:r>
              <a:rPr lang="en-US" dirty="0"/>
              <a:t>RFQ</a:t>
            </a:r>
          </a:p>
        </p:txBody>
      </p:sp>
      <p:sp>
        <p:nvSpPr>
          <p:cNvPr id="25" name="TextBox 24">
            <a:extLst>
              <a:ext uri="{FF2B5EF4-FFF2-40B4-BE49-F238E27FC236}">
                <a16:creationId xmlns:a16="http://schemas.microsoft.com/office/drawing/2014/main" id="{182E3DE9-9E6F-35BC-1543-59F32907D091}"/>
              </a:ext>
            </a:extLst>
          </p:cNvPr>
          <p:cNvSpPr txBox="1"/>
          <p:nvPr/>
        </p:nvSpPr>
        <p:spPr>
          <a:xfrm>
            <a:off x="3625719" y="2398378"/>
            <a:ext cx="744050" cy="369332"/>
          </a:xfrm>
          <a:prstGeom prst="rect">
            <a:avLst/>
          </a:prstGeom>
          <a:solidFill>
            <a:schemeClr val="bg1"/>
          </a:solidFill>
        </p:spPr>
        <p:txBody>
          <a:bodyPr wrap="none" rtlCol="0">
            <a:spAutoFit/>
          </a:bodyPr>
          <a:lstStyle/>
          <a:p>
            <a:r>
              <a:rPr lang="en-US" dirty="0"/>
              <a:t>LINAC</a:t>
            </a:r>
          </a:p>
        </p:txBody>
      </p:sp>
      <p:sp>
        <p:nvSpPr>
          <p:cNvPr id="29" name="TextBox 28">
            <a:extLst>
              <a:ext uri="{FF2B5EF4-FFF2-40B4-BE49-F238E27FC236}">
                <a16:creationId xmlns:a16="http://schemas.microsoft.com/office/drawing/2014/main" id="{C48F258C-2E3B-8C35-9563-92EA1E3062B9}"/>
              </a:ext>
            </a:extLst>
          </p:cNvPr>
          <p:cNvSpPr txBox="1"/>
          <p:nvPr/>
        </p:nvSpPr>
        <p:spPr>
          <a:xfrm>
            <a:off x="10707918" y="1152286"/>
            <a:ext cx="581954" cy="369332"/>
          </a:xfrm>
          <a:prstGeom prst="rect">
            <a:avLst/>
          </a:prstGeom>
          <a:noFill/>
        </p:spPr>
        <p:txBody>
          <a:bodyPr wrap="none" rtlCol="0">
            <a:spAutoFit/>
          </a:bodyPr>
          <a:lstStyle/>
          <a:p>
            <a:r>
              <a:rPr lang="en-US" dirty="0">
                <a:solidFill>
                  <a:srgbClr val="00B050"/>
                </a:solidFill>
              </a:rPr>
              <a:t>fc96</a:t>
            </a:r>
          </a:p>
        </p:txBody>
      </p:sp>
      <p:sp>
        <p:nvSpPr>
          <p:cNvPr id="30" name="TextBox 29">
            <a:extLst>
              <a:ext uri="{FF2B5EF4-FFF2-40B4-BE49-F238E27FC236}">
                <a16:creationId xmlns:a16="http://schemas.microsoft.com/office/drawing/2014/main" id="{CB8A9B23-5EC0-FBD7-E944-CB2F9CBE97E6}"/>
              </a:ext>
            </a:extLst>
          </p:cNvPr>
          <p:cNvSpPr txBox="1"/>
          <p:nvPr/>
        </p:nvSpPr>
        <p:spPr>
          <a:xfrm>
            <a:off x="5183242" y="3340036"/>
            <a:ext cx="607859" cy="369332"/>
          </a:xfrm>
          <a:prstGeom prst="rect">
            <a:avLst/>
          </a:prstGeom>
          <a:noFill/>
        </p:spPr>
        <p:txBody>
          <a:bodyPr wrap="none" rtlCol="0">
            <a:spAutoFit/>
          </a:bodyPr>
          <a:lstStyle/>
          <a:p>
            <a:r>
              <a:rPr lang="en-US" dirty="0">
                <a:solidFill>
                  <a:srgbClr val="0070C0"/>
                </a:solidFill>
                <a:latin typeface="Times New Roman" panose="02020603050405020304" pitchFamily="18" charset="0"/>
              </a:rPr>
              <a:t>xf14</a:t>
            </a:r>
          </a:p>
        </p:txBody>
      </p:sp>
      <p:cxnSp>
        <p:nvCxnSpPr>
          <p:cNvPr id="31" name="Straight Connector 30">
            <a:extLst>
              <a:ext uri="{FF2B5EF4-FFF2-40B4-BE49-F238E27FC236}">
                <a16:creationId xmlns:a16="http://schemas.microsoft.com/office/drawing/2014/main" id="{9893134C-77C8-548E-52AE-F15B7DE04590}"/>
              </a:ext>
            </a:extLst>
          </p:cNvPr>
          <p:cNvCxnSpPr>
            <a:cxnSpLocks/>
          </p:cNvCxnSpPr>
          <p:nvPr/>
        </p:nvCxnSpPr>
        <p:spPr>
          <a:xfrm flipH="1" flipV="1">
            <a:off x="5533468" y="2962430"/>
            <a:ext cx="11452" cy="335228"/>
          </a:xfrm>
          <a:prstGeom prst="line">
            <a:avLst/>
          </a:prstGeom>
          <a:ln w="28575">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21DB28-26C3-085D-E6FF-859A7AC4C24B}"/>
              </a:ext>
            </a:extLst>
          </p:cNvPr>
          <p:cNvCxnSpPr>
            <a:cxnSpLocks/>
          </p:cNvCxnSpPr>
          <p:nvPr/>
        </p:nvCxnSpPr>
        <p:spPr>
          <a:xfrm>
            <a:off x="11079874" y="1429420"/>
            <a:ext cx="0" cy="1138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C033823-E16A-76BC-CB86-6C7CF007DB34}"/>
              </a:ext>
            </a:extLst>
          </p:cNvPr>
          <p:cNvSpPr txBox="1"/>
          <p:nvPr/>
        </p:nvSpPr>
        <p:spPr>
          <a:xfrm>
            <a:off x="3418298" y="1279957"/>
            <a:ext cx="641522" cy="369332"/>
          </a:xfrm>
          <a:prstGeom prst="rect">
            <a:avLst/>
          </a:prstGeom>
          <a:solidFill>
            <a:schemeClr val="bg1"/>
          </a:solidFill>
        </p:spPr>
        <p:txBody>
          <a:bodyPr wrap="none" rtlCol="0">
            <a:spAutoFit/>
          </a:bodyPr>
          <a:lstStyle/>
          <a:p>
            <a:r>
              <a:rPr lang="en-US" dirty="0"/>
              <a:t>LION</a:t>
            </a:r>
          </a:p>
        </p:txBody>
      </p:sp>
      <p:sp>
        <p:nvSpPr>
          <p:cNvPr id="36" name="TextBox 35">
            <a:extLst>
              <a:ext uri="{FF2B5EF4-FFF2-40B4-BE49-F238E27FC236}">
                <a16:creationId xmlns:a16="http://schemas.microsoft.com/office/drawing/2014/main" id="{61C03CD1-8541-00CE-50E5-5E0BAF1C9268}"/>
              </a:ext>
            </a:extLst>
          </p:cNvPr>
          <p:cNvSpPr txBox="1"/>
          <p:nvPr/>
        </p:nvSpPr>
        <p:spPr>
          <a:xfrm>
            <a:off x="2758431" y="1984260"/>
            <a:ext cx="301686" cy="369332"/>
          </a:xfrm>
          <a:prstGeom prst="rect">
            <a:avLst/>
          </a:prstGeom>
          <a:noFill/>
        </p:spPr>
        <p:txBody>
          <a:bodyPr wrap="none" rtlCol="0">
            <a:spAutoFit/>
          </a:bodyPr>
          <a:lstStyle/>
          <a:p>
            <a:r>
              <a:rPr lang="en-US" dirty="0">
                <a:solidFill>
                  <a:srgbClr val="FF0000"/>
                </a:solidFill>
              </a:rPr>
              <a:t>1</a:t>
            </a:r>
          </a:p>
        </p:txBody>
      </p:sp>
      <p:sp>
        <p:nvSpPr>
          <p:cNvPr id="37" name="TextBox 36">
            <a:extLst>
              <a:ext uri="{FF2B5EF4-FFF2-40B4-BE49-F238E27FC236}">
                <a16:creationId xmlns:a16="http://schemas.microsoft.com/office/drawing/2014/main" id="{DE0F34B9-A913-7087-5DD6-0D3E94B07D56}"/>
              </a:ext>
            </a:extLst>
          </p:cNvPr>
          <p:cNvSpPr txBox="1"/>
          <p:nvPr/>
        </p:nvSpPr>
        <p:spPr>
          <a:xfrm>
            <a:off x="2339495" y="2439393"/>
            <a:ext cx="301686" cy="369332"/>
          </a:xfrm>
          <a:prstGeom prst="rect">
            <a:avLst/>
          </a:prstGeom>
          <a:noFill/>
        </p:spPr>
        <p:txBody>
          <a:bodyPr wrap="none" rtlCol="0">
            <a:spAutoFit/>
          </a:bodyPr>
          <a:lstStyle/>
          <a:p>
            <a:r>
              <a:rPr lang="en-US" dirty="0">
                <a:solidFill>
                  <a:srgbClr val="00B050"/>
                </a:solidFill>
              </a:rPr>
              <a:t>2</a:t>
            </a:r>
          </a:p>
        </p:txBody>
      </p:sp>
      <p:sp>
        <p:nvSpPr>
          <p:cNvPr id="38" name="TextBox 37">
            <a:extLst>
              <a:ext uri="{FF2B5EF4-FFF2-40B4-BE49-F238E27FC236}">
                <a16:creationId xmlns:a16="http://schemas.microsoft.com/office/drawing/2014/main" id="{2A6928F6-509B-2379-7E5C-B283670BBE50}"/>
              </a:ext>
            </a:extLst>
          </p:cNvPr>
          <p:cNvSpPr txBox="1"/>
          <p:nvPr/>
        </p:nvSpPr>
        <p:spPr>
          <a:xfrm>
            <a:off x="1058366" y="2970704"/>
            <a:ext cx="301686" cy="369332"/>
          </a:xfrm>
          <a:prstGeom prst="rect">
            <a:avLst/>
          </a:prstGeom>
          <a:noFill/>
        </p:spPr>
        <p:txBody>
          <a:bodyPr wrap="none" rtlCol="0" anchor="b">
            <a:spAutoFit/>
          </a:bodyPr>
          <a:lstStyle/>
          <a:p>
            <a:r>
              <a:rPr lang="en-US" dirty="0">
                <a:solidFill>
                  <a:srgbClr val="FF0000"/>
                </a:solidFill>
              </a:rPr>
              <a:t>3</a:t>
            </a:r>
          </a:p>
        </p:txBody>
      </p:sp>
      <p:sp>
        <p:nvSpPr>
          <p:cNvPr id="39" name="TextBox 38">
            <a:extLst>
              <a:ext uri="{FF2B5EF4-FFF2-40B4-BE49-F238E27FC236}">
                <a16:creationId xmlns:a16="http://schemas.microsoft.com/office/drawing/2014/main" id="{4D6FAE4B-63BE-1088-CE2C-12A1D6DE25F6}"/>
              </a:ext>
            </a:extLst>
          </p:cNvPr>
          <p:cNvSpPr txBox="1"/>
          <p:nvPr/>
        </p:nvSpPr>
        <p:spPr>
          <a:xfrm>
            <a:off x="2811619" y="2942056"/>
            <a:ext cx="301686" cy="369332"/>
          </a:xfrm>
          <a:prstGeom prst="rect">
            <a:avLst/>
          </a:prstGeom>
          <a:noFill/>
        </p:spPr>
        <p:txBody>
          <a:bodyPr wrap="none" rtlCol="0" anchor="b">
            <a:spAutoFit/>
          </a:bodyPr>
          <a:lstStyle/>
          <a:p>
            <a:r>
              <a:rPr lang="en-US" dirty="0">
                <a:solidFill>
                  <a:srgbClr val="FF0000"/>
                </a:solidFill>
              </a:rPr>
              <a:t>5</a:t>
            </a:r>
          </a:p>
        </p:txBody>
      </p:sp>
      <p:sp>
        <p:nvSpPr>
          <p:cNvPr id="40" name="TextBox 39">
            <a:extLst>
              <a:ext uri="{FF2B5EF4-FFF2-40B4-BE49-F238E27FC236}">
                <a16:creationId xmlns:a16="http://schemas.microsoft.com/office/drawing/2014/main" id="{E1118C33-B085-4E61-F1A4-DC6B48C7675C}"/>
              </a:ext>
            </a:extLst>
          </p:cNvPr>
          <p:cNvSpPr txBox="1"/>
          <p:nvPr/>
        </p:nvSpPr>
        <p:spPr>
          <a:xfrm>
            <a:off x="2295278" y="2942056"/>
            <a:ext cx="301686" cy="369332"/>
          </a:xfrm>
          <a:prstGeom prst="rect">
            <a:avLst/>
          </a:prstGeom>
          <a:noFill/>
        </p:spPr>
        <p:txBody>
          <a:bodyPr wrap="none" rtlCol="0" anchor="b">
            <a:spAutoFit/>
          </a:bodyPr>
          <a:lstStyle/>
          <a:p>
            <a:r>
              <a:rPr lang="en-US" dirty="0">
                <a:solidFill>
                  <a:srgbClr val="0070C0"/>
                </a:solidFill>
              </a:rPr>
              <a:t>4</a:t>
            </a:r>
          </a:p>
        </p:txBody>
      </p:sp>
      <p:sp>
        <p:nvSpPr>
          <p:cNvPr id="41" name="TextBox 40">
            <a:extLst>
              <a:ext uri="{FF2B5EF4-FFF2-40B4-BE49-F238E27FC236}">
                <a16:creationId xmlns:a16="http://schemas.microsoft.com/office/drawing/2014/main" id="{A5769097-B044-4BA3-581F-5EE3F2AE643C}"/>
              </a:ext>
            </a:extLst>
          </p:cNvPr>
          <p:cNvSpPr txBox="1"/>
          <p:nvPr/>
        </p:nvSpPr>
        <p:spPr>
          <a:xfrm>
            <a:off x="6883489" y="2928326"/>
            <a:ext cx="301686" cy="369332"/>
          </a:xfrm>
          <a:prstGeom prst="rect">
            <a:avLst/>
          </a:prstGeom>
          <a:noFill/>
        </p:spPr>
        <p:txBody>
          <a:bodyPr wrap="square" rtlCol="0" anchor="b">
            <a:spAutoFit/>
          </a:bodyPr>
          <a:lstStyle/>
          <a:p>
            <a:r>
              <a:rPr lang="en-US" dirty="0">
                <a:solidFill>
                  <a:srgbClr val="FF0000"/>
                </a:solidFill>
              </a:rPr>
              <a:t>8</a:t>
            </a:r>
          </a:p>
        </p:txBody>
      </p:sp>
      <p:sp>
        <p:nvSpPr>
          <p:cNvPr id="42" name="TextBox 41">
            <a:extLst>
              <a:ext uri="{FF2B5EF4-FFF2-40B4-BE49-F238E27FC236}">
                <a16:creationId xmlns:a16="http://schemas.microsoft.com/office/drawing/2014/main" id="{D9E27417-DAC2-A216-54C3-CCAE5D5D3369}"/>
              </a:ext>
            </a:extLst>
          </p:cNvPr>
          <p:cNvSpPr txBox="1"/>
          <p:nvPr/>
        </p:nvSpPr>
        <p:spPr>
          <a:xfrm>
            <a:off x="3801563" y="2956602"/>
            <a:ext cx="301686" cy="369332"/>
          </a:xfrm>
          <a:prstGeom prst="rect">
            <a:avLst/>
          </a:prstGeom>
          <a:noFill/>
        </p:spPr>
        <p:txBody>
          <a:bodyPr wrap="none" rtlCol="0" anchor="b">
            <a:spAutoFit/>
          </a:bodyPr>
          <a:lstStyle/>
          <a:p>
            <a:r>
              <a:rPr lang="en-US" dirty="0">
                <a:solidFill>
                  <a:srgbClr val="FF0000"/>
                </a:solidFill>
              </a:rPr>
              <a:t>7</a:t>
            </a:r>
          </a:p>
        </p:txBody>
      </p:sp>
      <p:sp>
        <p:nvSpPr>
          <p:cNvPr id="43" name="TextBox 42">
            <a:extLst>
              <a:ext uri="{FF2B5EF4-FFF2-40B4-BE49-F238E27FC236}">
                <a16:creationId xmlns:a16="http://schemas.microsoft.com/office/drawing/2014/main" id="{4E176990-93B7-0D54-9281-B6C0C7B753C5}"/>
              </a:ext>
            </a:extLst>
          </p:cNvPr>
          <p:cNvSpPr txBox="1"/>
          <p:nvPr/>
        </p:nvSpPr>
        <p:spPr>
          <a:xfrm flipH="1">
            <a:off x="3287697" y="2928326"/>
            <a:ext cx="345006" cy="369332"/>
          </a:xfrm>
          <a:prstGeom prst="rect">
            <a:avLst/>
          </a:prstGeom>
          <a:noFill/>
        </p:spPr>
        <p:txBody>
          <a:bodyPr wrap="square" rtlCol="0" anchor="b">
            <a:spAutoFit/>
          </a:bodyPr>
          <a:lstStyle/>
          <a:p>
            <a:r>
              <a:rPr lang="en-US" dirty="0">
                <a:solidFill>
                  <a:srgbClr val="FF0000"/>
                </a:solidFill>
              </a:rPr>
              <a:t>6</a:t>
            </a:r>
          </a:p>
        </p:txBody>
      </p:sp>
      <p:sp>
        <p:nvSpPr>
          <p:cNvPr id="44" name="TextBox 43">
            <a:extLst>
              <a:ext uri="{FF2B5EF4-FFF2-40B4-BE49-F238E27FC236}">
                <a16:creationId xmlns:a16="http://schemas.microsoft.com/office/drawing/2014/main" id="{97E53AF9-794D-F594-19C5-269D9FF3A240}"/>
              </a:ext>
            </a:extLst>
          </p:cNvPr>
          <p:cNvSpPr txBox="1"/>
          <p:nvPr/>
        </p:nvSpPr>
        <p:spPr>
          <a:xfrm>
            <a:off x="3017695" y="3419328"/>
            <a:ext cx="1085554" cy="369332"/>
          </a:xfrm>
          <a:prstGeom prst="rect">
            <a:avLst/>
          </a:prstGeom>
          <a:solidFill>
            <a:schemeClr val="bg1"/>
          </a:solidFill>
        </p:spPr>
        <p:txBody>
          <a:bodyPr wrap="none" rtlCol="0">
            <a:spAutoFit/>
          </a:bodyPr>
          <a:lstStyle/>
          <a:p>
            <a:r>
              <a:rPr lang="en-US" dirty="0"/>
              <a:t>Buncher1</a:t>
            </a:r>
          </a:p>
        </p:txBody>
      </p:sp>
      <p:sp>
        <p:nvSpPr>
          <p:cNvPr id="45" name="TextBox 44">
            <a:extLst>
              <a:ext uri="{FF2B5EF4-FFF2-40B4-BE49-F238E27FC236}">
                <a16:creationId xmlns:a16="http://schemas.microsoft.com/office/drawing/2014/main" id="{2977CAFA-1444-AE6C-36FF-F73D2D427EA5}"/>
              </a:ext>
            </a:extLst>
          </p:cNvPr>
          <p:cNvSpPr txBox="1"/>
          <p:nvPr/>
        </p:nvSpPr>
        <p:spPr>
          <a:xfrm>
            <a:off x="5770000" y="3368550"/>
            <a:ext cx="1085554" cy="369332"/>
          </a:xfrm>
          <a:prstGeom prst="rect">
            <a:avLst/>
          </a:prstGeom>
          <a:solidFill>
            <a:schemeClr val="bg1"/>
          </a:solidFill>
        </p:spPr>
        <p:txBody>
          <a:bodyPr wrap="none" rtlCol="0">
            <a:spAutoFit/>
          </a:bodyPr>
          <a:lstStyle/>
          <a:p>
            <a:r>
              <a:rPr lang="en-US" dirty="0"/>
              <a:t>Buncher2</a:t>
            </a:r>
          </a:p>
        </p:txBody>
      </p:sp>
      <p:sp>
        <p:nvSpPr>
          <p:cNvPr id="46" name="TextBox 45">
            <a:extLst>
              <a:ext uri="{FF2B5EF4-FFF2-40B4-BE49-F238E27FC236}">
                <a16:creationId xmlns:a16="http://schemas.microsoft.com/office/drawing/2014/main" id="{672A95CC-FC9A-B6B5-182E-4810F6EF07CE}"/>
              </a:ext>
            </a:extLst>
          </p:cNvPr>
          <p:cNvSpPr txBox="1"/>
          <p:nvPr/>
        </p:nvSpPr>
        <p:spPr>
          <a:xfrm>
            <a:off x="9855229" y="3358146"/>
            <a:ext cx="1085554" cy="369332"/>
          </a:xfrm>
          <a:prstGeom prst="rect">
            <a:avLst/>
          </a:prstGeom>
          <a:solidFill>
            <a:schemeClr val="bg1"/>
          </a:solidFill>
        </p:spPr>
        <p:txBody>
          <a:bodyPr wrap="none" rtlCol="0">
            <a:spAutoFit/>
          </a:bodyPr>
          <a:lstStyle/>
          <a:p>
            <a:r>
              <a:rPr lang="en-US" dirty="0"/>
              <a:t>Buncher3</a:t>
            </a:r>
          </a:p>
        </p:txBody>
      </p:sp>
      <p:cxnSp>
        <p:nvCxnSpPr>
          <p:cNvPr id="47" name="Straight Connector 46">
            <a:extLst>
              <a:ext uri="{FF2B5EF4-FFF2-40B4-BE49-F238E27FC236}">
                <a16:creationId xmlns:a16="http://schemas.microsoft.com/office/drawing/2014/main" id="{ACC6E749-F632-11D5-5567-61E0D4EE6F08}"/>
              </a:ext>
            </a:extLst>
          </p:cNvPr>
          <p:cNvCxnSpPr>
            <a:cxnSpLocks/>
          </p:cNvCxnSpPr>
          <p:nvPr/>
        </p:nvCxnSpPr>
        <p:spPr>
          <a:xfrm>
            <a:off x="10332205" y="2928326"/>
            <a:ext cx="0" cy="397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BF6D8B-5C85-E6CF-6745-F7141EBAF260}"/>
              </a:ext>
            </a:extLst>
          </p:cNvPr>
          <p:cNvCxnSpPr>
            <a:cxnSpLocks/>
          </p:cNvCxnSpPr>
          <p:nvPr/>
        </p:nvCxnSpPr>
        <p:spPr>
          <a:xfrm>
            <a:off x="6202901" y="2896828"/>
            <a:ext cx="0" cy="3920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23731ED-83CA-B4A8-F701-B0E9E59FD8CC}"/>
              </a:ext>
            </a:extLst>
          </p:cNvPr>
          <p:cNvCxnSpPr>
            <a:cxnSpLocks/>
          </p:cNvCxnSpPr>
          <p:nvPr/>
        </p:nvCxnSpPr>
        <p:spPr>
          <a:xfrm>
            <a:off x="3511560" y="2905712"/>
            <a:ext cx="14129" cy="4628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C4CABDC-CB73-F88B-8AD4-66B4FCBF461E}"/>
              </a:ext>
            </a:extLst>
          </p:cNvPr>
          <p:cNvPicPr>
            <a:picLocks noChangeAspect="1"/>
          </p:cNvPicPr>
          <p:nvPr/>
        </p:nvPicPr>
        <p:blipFill>
          <a:blip r:embed="rId3"/>
          <a:stretch>
            <a:fillRect/>
          </a:stretch>
        </p:blipFill>
        <p:spPr>
          <a:xfrm>
            <a:off x="7782043" y="3824313"/>
            <a:ext cx="3861918" cy="2981218"/>
          </a:xfrm>
          <a:prstGeom prst="rect">
            <a:avLst/>
          </a:prstGeom>
        </p:spPr>
      </p:pic>
      <p:sp>
        <p:nvSpPr>
          <p:cNvPr id="13" name="TextBox 12">
            <a:extLst>
              <a:ext uri="{FF2B5EF4-FFF2-40B4-BE49-F238E27FC236}">
                <a16:creationId xmlns:a16="http://schemas.microsoft.com/office/drawing/2014/main" id="{970C0A82-D7F5-E3C4-B4B8-EF094BD56909}"/>
              </a:ext>
            </a:extLst>
          </p:cNvPr>
          <p:cNvSpPr txBox="1"/>
          <p:nvPr/>
        </p:nvSpPr>
        <p:spPr>
          <a:xfrm>
            <a:off x="9443140" y="5522713"/>
            <a:ext cx="2132315" cy="523220"/>
          </a:xfrm>
          <a:prstGeom prst="rect">
            <a:avLst/>
          </a:prstGeom>
          <a:solidFill>
            <a:schemeClr val="bg1"/>
          </a:solidFill>
        </p:spPr>
        <p:txBody>
          <a:bodyPr wrap="none" rtlCol="0">
            <a:spAutoFit/>
          </a:bodyPr>
          <a:lstStyle/>
          <a:p>
            <a:r>
              <a:rPr lang="en-US" sz="1400" dirty="0">
                <a:solidFill>
                  <a:srgbClr val="FF0000"/>
                </a:solidFill>
              </a:rPr>
              <a:t>22% improvement</a:t>
            </a:r>
          </a:p>
          <a:p>
            <a:r>
              <a:rPr lang="en-US" sz="1400" dirty="0">
                <a:solidFill>
                  <a:srgbClr val="FF0000"/>
                </a:solidFill>
              </a:rPr>
              <a:t>(from not optimum state)</a:t>
            </a:r>
          </a:p>
        </p:txBody>
      </p:sp>
      <p:sp>
        <p:nvSpPr>
          <p:cNvPr id="16" name="Slide Number Placeholder 1">
            <a:extLst>
              <a:ext uri="{FF2B5EF4-FFF2-40B4-BE49-F238E27FC236}">
                <a16:creationId xmlns:a16="http://schemas.microsoft.com/office/drawing/2014/main" id="{3F66355B-53E8-52DC-ADB4-7A529BF15D69}"/>
              </a:ext>
            </a:extLst>
          </p:cNvPr>
          <p:cNvSpPr>
            <a:spLocks noGrp="1"/>
          </p:cNvSpPr>
          <p:nvPr>
            <p:ph type="sldNum" sz="quarter" idx="4"/>
          </p:nvPr>
        </p:nvSpPr>
        <p:spPr>
          <a:xfrm>
            <a:off x="11729034" y="6492875"/>
            <a:ext cx="432486" cy="365125"/>
          </a:xfrm>
        </p:spPr>
        <p:txBody>
          <a:bodyPr/>
          <a:lstStyle/>
          <a:p>
            <a:pPr algn="ctr"/>
            <a:fld id="{933A556B-7C63-244D-9B7C-B0EA8042B330}" type="slidenum">
              <a:rPr lang="en-US" smtClean="0"/>
              <a:pPr algn="ctr"/>
              <a:t>27</a:t>
            </a:fld>
            <a:endParaRPr lang="en-US" dirty="0"/>
          </a:p>
        </p:txBody>
      </p:sp>
      <p:pic>
        <p:nvPicPr>
          <p:cNvPr id="22" name="Picture 21" descr="Table&#10;&#10;AI-generated content may be incorrect.">
            <a:extLst>
              <a:ext uri="{FF2B5EF4-FFF2-40B4-BE49-F238E27FC236}">
                <a16:creationId xmlns:a16="http://schemas.microsoft.com/office/drawing/2014/main" id="{D258F96C-0479-3EA0-51E8-5EE05F450676}"/>
              </a:ext>
            </a:extLst>
          </p:cNvPr>
          <p:cNvPicPr>
            <a:picLocks noChangeAspect="1"/>
          </p:cNvPicPr>
          <p:nvPr/>
        </p:nvPicPr>
        <p:blipFill>
          <a:blip r:embed="rId4"/>
          <a:stretch>
            <a:fillRect/>
          </a:stretch>
        </p:blipFill>
        <p:spPr>
          <a:xfrm>
            <a:off x="3397774" y="3845822"/>
            <a:ext cx="3397425" cy="2140060"/>
          </a:xfrm>
          <a:prstGeom prst="rect">
            <a:avLst/>
          </a:prstGeom>
        </p:spPr>
      </p:pic>
      <p:pic>
        <p:nvPicPr>
          <p:cNvPr id="24" name="Picture 23" descr="A picture containing text&#10;&#10;AI-generated content may be incorrect.">
            <a:extLst>
              <a:ext uri="{FF2B5EF4-FFF2-40B4-BE49-F238E27FC236}">
                <a16:creationId xmlns:a16="http://schemas.microsoft.com/office/drawing/2014/main" id="{DDB32084-29C6-5ECA-3667-7972DF8EF412}"/>
              </a:ext>
            </a:extLst>
          </p:cNvPr>
          <p:cNvPicPr>
            <a:picLocks noChangeAspect="1"/>
          </p:cNvPicPr>
          <p:nvPr/>
        </p:nvPicPr>
        <p:blipFill>
          <a:blip r:embed="rId5"/>
          <a:stretch>
            <a:fillRect/>
          </a:stretch>
        </p:blipFill>
        <p:spPr>
          <a:xfrm>
            <a:off x="526337" y="4061733"/>
            <a:ext cx="2533780" cy="1924149"/>
          </a:xfrm>
          <a:prstGeom prst="rect">
            <a:avLst/>
          </a:prstGeom>
        </p:spPr>
      </p:pic>
    </p:spTree>
    <p:extLst>
      <p:ext uri="{BB962C8B-B14F-4D97-AF65-F5344CB8AC3E}">
        <p14:creationId xmlns:p14="http://schemas.microsoft.com/office/powerpoint/2010/main" val="3972903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740CA-0140-4844-AB15-C8899B170DC6}"/>
              </a:ext>
            </a:extLst>
          </p:cNvPr>
          <p:cNvPicPr>
            <a:picLocks noChangeAspect="1"/>
          </p:cNvPicPr>
          <p:nvPr/>
        </p:nvPicPr>
        <p:blipFill>
          <a:blip r:embed="rId2"/>
          <a:stretch>
            <a:fillRect/>
          </a:stretch>
        </p:blipFill>
        <p:spPr>
          <a:xfrm>
            <a:off x="6825064" y="2577019"/>
            <a:ext cx="5336456" cy="3363168"/>
          </a:xfrm>
          <a:prstGeom prst="rect">
            <a:avLst/>
          </a:prstGeom>
        </p:spPr>
      </p:pic>
      <p:sp>
        <p:nvSpPr>
          <p:cNvPr id="3" name="TextBox 2">
            <a:extLst>
              <a:ext uri="{FF2B5EF4-FFF2-40B4-BE49-F238E27FC236}">
                <a16:creationId xmlns:a16="http://schemas.microsoft.com/office/drawing/2014/main" id="{CE08A430-57FE-490C-BEB8-5E2F3ACBFBE7}"/>
              </a:ext>
            </a:extLst>
          </p:cNvPr>
          <p:cNvSpPr txBox="1"/>
          <p:nvPr/>
        </p:nvSpPr>
        <p:spPr>
          <a:xfrm>
            <a:off x="518160" y="154984"/>
            <a:ext cx="11117580" cy="584775"/>
          </a:xfrm>
          <a:prstGeom prst="rect">
            <a:avLst/>
          </a:prstGeom>
          <a:noFill/>
        </p:spPr>
        <p:txBody>
          <a:bodyPr wrap="square" rtlCol="0">
            <a:spAutoFit/>
          </a:bodyPr>
          <a:lstStyle/>
          <a:p>
            <a:r>
              <a:rPr lang="en-US" sz="3200" b="1" dirty="0"/>
              <a:t>ML: Beam Cooling applications at LEReC</a:t>
            </a:r>
          </a:p>
        </p:txBody>
      </p:sp>
      <p:sp>
        <p:nvSpPr>
          <p:cNvPr id="46" name="TextBox 45">
            <a:extLst>
              <a:ext uri="{FF2B5EF4-FFF2-40B4-BE49-F238E27FC236}">
                <a16:creationId xmlns:a16="http://schemas.microsoft.com/office/drawing/2014/main" id="{2256139A-A705-4A02-AB0A-DAC61B4F3843}"/>
              </a:ext>
            </a:extLst>
          </p:cNvPr>
          <p:cNvSpPr txBox="1"/>
          <p:nvPr/>
        </p:nvSpPr>
        <p:spPr>
          <a:xfrm>
            <a:off x="518160" y="1511139"/>
            <a:ext cx="5250180" cy="3381695"/>
          </a:xfrm>
          <a:prstGeom prst="rect">
            <a:avLst/>
          </a:prstGeom>
          <a:noFill/>
        </p:spPr>
        <p:txBody>
          <a:bodyPr wrap="square">
            <a:spAutoFit/>
          </a:bodyPr>
          <a:lstStyle/>
          <a:p>
            <a:pPr marL="214313" indent="-214313">
              <a:buFont typeface="Arial" panose="020B0604020202020204" pitchFamily="34" charset="0"/>
              <a:buChar char="•"/>
            </a:pPr>
            <a:r>
              <a:rPr lang="en-US" dirty="0" err="1"/>
              <a:t>LEReC</a:t>
            </a:r>
            <a:r>
              <a:rPr lang="en-US" dirty="0"/>
              <a:t> was used as a testing ground for machine learning (ML) algorithms, which in the future may become useful for optimizing performance of the coolers.</a:t>
            </a:r>
          </a:p>
          <a:p>
            <a:pPr marL="214313" indent="-214313">
              <a:buFont typeface="Arial" panose="020B0604020202020204" pitchFamily="34" charset="0"/>
              <a:buChar char="•"/>
            </a:pPr>
            <a:r>
              <a:rPr lang="en-US" dirty="0"/>
              <a:t>The objective of the test was to optimize the cooling rate by improving the e-beam trajectory (as measured by BPMs in the cooling section).</a:t>
            </a:r>
          </a:p>
          <a:p>
            <a:endParaRPr lang="en-US" sz="1575" dirty="0"/>
          </a:p>
          <a:p>
            <a:r>
              <a:rPr lang="en-US" b="1" u="sng" dirty="0">
                <a:solidFill>
                  <a:srgbClr val="0000FF"/>
                </a:solidFill>
              </a:rPr>
              <a:t>Results:</a:t>
            </a:r>
          </a:p>
          <a:p>
            <a:pPr marL="214313" indent="-214313">
              <a:buFont typeface="Arial" panose="020B0604020202020204" pitchFamily="34" charset="0"/>
              <a:buChar char="•"/>
            </a:pPr>
            <a:r>
              <a:rPr lang="en-US" dirty="0">
                <a:solidFill>
                  <a:srgbClr val="0000FF"/>
                </a:solidFill>
              </a:rPr>
              <a:t>The algorithm based on Bayesian Optimization</a:t>
            </a:r>
            <a:r>
              <a:rPr lang="en-US" b="1" dirty="0">
                <a:solidFill>
                  <a:srgbClr val="0000FF"/>
                </a:solidFill>
              </a:rPr>
              <a:t> </a:t>
            </a:r>
            <a:r>
              <a:rPr lang="en-US" dirty="0">
                <a:solidFill>
                  <a:srgbClr val="0000FF"/>
                </a:solidFill>
              </a:rPr>
              <a:t>method worked successfully and returned optimum for cooling e-beam trajectory. </a:t>
            </a:r>
          </a:p>
        </p:txBody>
      </p:sp>
      <p:pic>
        <p:nvPicPr>
          <p:cNvPr id="4" name="Picture 3" descr="Diagram&#10;&#10;Description automatically generated">
            <a:extLst>
              <a:ext uri="{FF2B5EF4-FFF2-40B4-BE49-F238E27FC236}">
                <a16:creationId xmlns:a16="http://schemas.microsoft.com/office/drawing/2014/main" id="{B5199866-F6FF-44E5-BAD9-B2C878C57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340" y="958451"/>
            <a:ext cx="5960694" cy="1653967"/>
          </a:xfrm>
          <a:prstGeom prst="rect">
            <a:avLst/>
          </a:prstGeom>
        </p:spPr>
      </p:pic>
      <p:sp>
        <p:nvSpPr>
          <p:cNvPr id="2" name="TextBox 1">
            <a:extLst>
              <a:ext uri="{FF2B5EF4-FFF2-40B4-BE49-F238E27FC236}">
                <a16:creationId xmlns:a16="http://schemas.microsoft.com/office/drawing/2014/main" id="{E38F7AB7-C017-479D-DE17-9AF7FD50E072}"/>
              </a:ext>
            </a:extLst>
          </p:cNvPr>
          <p:cNvSpPr txBox="1"/>
          <p:nvPr/>
        </p:nvSpPr>
        <p:spPr>
          <a:xfrm>
            <a:off x="703537" y="5346861"/>
            <a:ext cx="6646407" cy="523220"/>
          </a:xfrm>
          <a:prstGeom prst="rect">
            <a:avLst/>
          </a:prstGeom>
          <a:noFill/>
        </p:spPr>
        <p:txBody>
          <a:bodyPr wrap="square">
            <a:spAutoFit/>
          </a:bodyPr>
          <a:lstStyle/>
          <a:p>
            <a:r>
              <a:rPr lang="en-US" sz="1400" i="1" dirty="0">
                <a:solidFill>
                  <a:srgbClr val="0070C0"/>
                </a:solidFill>
              </a:rPr>
              <a:t>Y. Gao, W. Lin, et al.</a:t>
            </a:r>
            <a:r>
              <a:rPr lang="en-US" sz="1400" dirty="0">
                <a:solidFill>
                  <a:srgbClr val="0070C0"/>
                </a:solidFill>
              </a:rPr>
              <a:t>, “Bayesian optimization experiment for trajectory alignment at the low energy RHIC electron cooling system”, PRAB 25, 014601 (2022).</a:t>
            </a:r>
          </a:p>
        </p:txBody>
      </p:sp>
      <p:sp>
        <p:nvSpPr>
          <p:cNvPr id="7" name="Slide Number Placeholder 1">
            <a:extLst>
              <a:ext uri="{FF2B5EF4-FFF2-40B4-BE49-F238E27FC236}">
                <a16:creationId xmlns:a16="http://schemas.microsoft.com/office/drawing/2014/main" id="{4A429973-2E83-28BF-B3C1-F5596F30EC91}"/>
              </a:ext>
            </a:extLst>
          </p:cNvPr>
          <p:cNvSpPr>
            <a:spLocks noGrp="1"/>
          </p:cNvSpPr>
          <p:nvPr>
            <p:ph type="sldNum" sz="quarter" idx="4"/>
          </p:nvPr>
        </p:nvSpPr>
        <p:spPr>
          <a:xfrm>
            <a:off x="11729034" y="6492875"/>
            <a:ext cx="432486" cy="365125"/>
          </a:xfrm>
        </p:spPr>
        <p:txBody>
          <a:bodyPr/>
          <a:lstStyle/>
          <a:p>
            <a:pPr algn="ctr"/>
            <a:fld id="{933A556B-7C63-244D-9B7C-B0EA8042B330}" type="slidenum">
              <a:rPr lang="en-US" smtClean="0"/>
              <a:pPr algn="ctr"/>
              <a:t>28</a:t>
            </a:fld>
            <a:endParaRPr lang="en-US" dirty="0"/>
          </a:p>
        </p:txBody>
      </p:sp>
    </p:spTree>
    <p:extLst>
      <p:ext uri="{BB962C8B-B14F-4D97-AF65-F5344CB8AC3E}">
        <p14:creationId xmlns:p14="http://schemas.microsoft.com/office/powerpoint/2010/main" val="3484278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698C8-DADB-D3DD-CDDB-F8726B7E2DF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B18D6C-A44F-B6D7-898A-DBEC2A194608}"/>
              </a:ext>
            </a:extLst>
          </p:cNvPr>
          <p:cNvSpPr>
            <a:spLocks noGrp="1"/>
          </p:cNvSpPr>
          <p:nvPr>
            <p:ph type="sldNum" sz="quarter" idx="4"/>
          </p:nvPr>
        </p:nvSpPr>
        <p:spPr>
          <a:xfrm>
            <a:off x="11683314" y="6438515"/>
            <a:ext cx="432486" cy="365125"/>
          </a:xfrm>
        </p:spPr>
        <p:txBody>
          <a:bodyPr/>
          <a:lstStyle/>
          <a:p>
            <a:fld id="{933A556B-7C63-244D-9B7C-B0EA8042B330}" type="slidenum">
              <a:rPr lang="en-US" smtClean="0"/>
              <a:pPr/>
              <a:t>29</a:t>
            </a:fld>
            <a:endParaRPr lang="en-US" dirty="0">
              <a:solidFill>
                <a:schemeClr val="bg1"/>
              </a:solidFill>
            </a:endParaRPr>
          </a:p>
        </p:txBody>
      </p:sp>
      <p:sp>
        <p:nvSpPr>
          <p:cNvPr id="2" name="Title 1">
            <a:extLst>
              <a:ext uri="{FF2B5EF4-FFF2-40B4-BE49-F238E27FC236}">
                <a16:creationId xmlns:a16="http://schemas.microsoft.com/office/drawing/2014/main" id="{633485AE-B11F-9272-F5D5-4514367546C4}"/>
              </a:ext>
            </a:extLst>
          </p:cNvPr>
          <p:cNvSpPr>
            <a:spLocks noGrp="1"/>
          </p:cNvSpPr>
          <p:nvPr>
            <p:ph type="ctrTitle"/>
          </p:nvPr>
        </p:nvSpPr>
        <p:spPr/>
        <p:txBody>
          <a:bodyPr>
            <a:noAutofit/>
          </a:bodyPr>
          <a:lstStyle/>
          <a:p>
            <a:r>
              <a:rPr lang="en-US" sz="4400" dirty="0">
                <a:latin typeface="Arial" panose="020B0604020202020204" pitchFamily="34" charset="0"/>
              </a:rPr>
              <a:t>Advance Accelerator R&amp;D</a:t>
            </a:r>
            <a:endParaRPr lang="en-US" sz="4400" dirty="0"/>
          </a:p>
        </p:txBody>
      </p:sp>
    </p:spTree>
    <p:extLst>
      <p:ext uri="{BB962C8B-B14F-4D97-AF65-F5344CB8AC3E}">
        <p14:creationId xmlns:p14="http://schemas.microsoft.com/office/powerpoint/2010/main" val="289238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08D27-2ABB-E8E1-8B31-E0AB4590989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FE8A62-3813-A5B5-770E-92A492568827}"/>
              </a:ext>
            </a:extLst>
          </p:cNvPr>
          <p:cNvSpPr>
            <a:spLocks noGrp="1"/>
          </p:cNvSpPr>
          <p:nvPr>
            <p:ph type="sldNum" sz="quarter" idx="4"/>
          </p:nvPr>
        </p:nvSpPr>
        <p:spPr>
          <a:xfrm>
            <a:off x="11729034" y="6492875"/>
            <a:ext cx="432486" cy="365125"/>
          </a:xfrm>
        </p:spPr>
        <p:txBody>
          <a:bodyPr/>
          <a:lstStyle/>
          <a:p>
            <a:pPr algn="ctr"/>
            <a:fld id="{933A556B-7C63-244D-9B7C-B0EA8042B330}" type="slidenum">
              <a:rPr lang="en-US" smtClean="0"/>
              <a:pPr algn="ctr"/>
              <a:t>3</a:t>
            </a:fld>
            <a:endParaRPr lang="en-US" dirty="0"/>
          </a:p>
        </p:txBody>
      </p:sp>
      <p:sp>
        <p:nvSpPr>
          <p:cNvPr id="3" name="Title 2">
            <a:extLst>
              <a:ext uri="{FF2B5EF4-FFF2-40B4-BE49-F238E27FC236}">
                <a16:creationId xmlns:a16="http://schemas.microsoft.com/office/drawing/2014/main" id="{54BF8BE2-9EB9-FFDD-A855-387500E95014}"/>
              </a:ext>
            </a:extLst>
          </p:cNvPr>
          <p:cNvSpPr>
            <a:spLocks noGrp="1"/>
          </p:cNvSpPr>
          <p:nvPr>
            <p:ph type="title"/>
          </p:nvPr>
        </p:nvSpPr>
        <p:spPr>
          <a:xfrm>
            <a:off x="200521" y="46322"/>
            <a:ext cx="6445198" cy="418626"/>
          </a:xfrm>
        </p:spPr>
        <p:txBody>
          <a:bodyPr>
            <a:noAutofit/>
          </a:bodyPr>
          <a:lstStyle/>
          <a:p>
            <a:r>
              <a:rPr lang="en-US" sz="3200" dirty="0"/>
              <a:t>C-AD Accelerator R&amp;D (present)</a:t>
            </a:r>
          </a:p>
        </p:txBody>
      </p:sp>
      <p:sp>
        <p:nvSpPr>
          <p:cNvPr id="4" name="Content Placeholder 3">
            <a:extLst>
              <a:ext uri="{FF2B5EF4-FFF2-40B4-BE49-F238E27FC236}">
                <a16:creationId xmlns:a16="http://schemas.microsoft.com/office/drawing/2014/main" id="{2E5C460D-6EFE-2A3B-E0FA-60DDBA5A41BF}"/>
              </a:ext>
            </a:extLst>
          </p:cNvPr>
          <p:cNvSpPr>
            <a:spLocks noGrp="1"/>
          </p:cNvSpPr>
          <p:nvPr>
            <p:ph idx="1"/>
          </p:nvPr>
        </p:nvSpPr>
        <p:spPr>
          <a:xfrm>
            <a:off x="6088204" y="450104"/>
            <a:ext cx="6203790" cy="5950830"/>
          </a:xfrm>
        </p:spPr>
        <p:txBody>
          <a:bodyPr>
            <a:noAutofit/>
          </a:bodyPr>
          <a:lstStyle/>
          <a:p>
            <a:r>
              <a:rPr lang="en-US" sz="1400" b="1" dirty="0"/>
              <a:t>Ion beam sources (OBS 1.3.9):</a:t>
            </a:r>
          </a:p>
          <a:p>
            <a:pPr marL="800100" lvl="1" indent="-342900"/>
            <a:r>
              <a:rPr lang="en-US" sz="1400" dirty="0">
                <a:solidFill>
                  <a:srgbClr val="0000FF"/>
                </a:solidFill>
              </a:rPr>
              <a:t>High-intensity H</a:t>
            </a:r>
            <a:r>
              <a:rPr lang="en-US" sz="1400" baseline="30000" dirty="0">
                <a:solidFill>
                  <a:srgbClr val="0000FF"/>
                </a:solidFill>
              </a:rPr>
              <a:t>–</a:t>
            </a:r>
            <a:r>
              <a:rPr lang="en-US" sz="1400" dirty="0">
                <a:solidFill>
                  <a:srgbClr val="0000FF"/>
                </a:solidFill>
              </a:rPr>
              <a:t> source</a:t>
            </a:r>
          </a:p>
          <a:p>
            <a:pPr marL="800100" lvl="1" indent="-342900"/>
            <a:r>
              <a:rPr lang="en-US" sz="1400" dirty="0">
                <a:solidFill>
                  <a:srgbClr val="0000FF"/>
                </a:solidFill>
              </a:rPr>
              <a:t>Polarized proton source (OPPIS)</a:t>
            </a:r>
          </a:p>
          <a:p>
            <a:pPr marL="800100" lvl="1" indent="-342900"/>
            <a:r>
              <a:rPr lang="en-US" sz="1400" dirty="0">
                <a:solidFill>
                  <a:srgbClr val="0000FF"/>
                </a:solidFill>
              </a:rPr>
              <a:t>Laser Ion Source (LION)</a:t>
            </a:r>
          </a:p>
          <a:p>
            <a:pPr marL="800100" lvl="1" indent="-342900"/>
            <a:r>
              <a:rPr lang="en-US" sz="1400" dirty="0">
                <a:solidFill>
                  <a:srgbClr val="0000FF"/>
                </a:solidFill>
              </a:rPr>
              <a:t>Electron Beam Ion Source (EBIS) </a:t>
            </a:r>
          </a:p>
          <a:p>
            <a:pPr marL="800100" lvl="1" indent="-342900"/>
            <a:r>
              <a:rPr lang="en-US" sz="1400" dirty="0">
                <a:solidFill>
                  <a:srgbClr val="0000FF"/>
                </a:solidFill>
              </a:rPr>
              <a:t>Polarized He-3 production </a:t>
            </a:r>
          </a:p>
          <a:p>
            <a:r>
              <a:rPr lang="en-US" sz="1400" b="1" dirty="0"/>
              <a:t>Electron beam sources (OBS 1.3.3 and 1.3.5):</a:t>
            </a:r>
            <a:endParaRPr lang="en-US" sz="1400" b="1" dirty="0">
              <a:solidFill>
                <a:srgbClr val="0000FF"/>
              </a:solidFill>
            </a:endParaRPr>
          </a:p>
          <a:p>
            <a:pPr marL="800100" lvl="1" indent="-342900"/>
            <a:r>
              <a:rPr lang="en-US" sz="1400" dirty="0">
                <a:solidFill>
                  <a:srgbClr val="0000FF"/>
                </a:solidFill>
              </a:rPr>
              <a:t>Polarized electron beam source </a:t>
            </a:r>
          </a:p>
          <a:p>
            <a:pPr marL="800100" lvl="1" indent="-342900"/>
            <a:r>
              <a:rPr lang="en-US" sz="1400" dirty="0">
                <a:solidFill>
                  <a:srgbClr val="0000FF"/>
                </a:solidFill>
              </a:rPr>
              <a:t>High intensity electron sources (</a:t>
            </a:r>
            <a:r>
              <a:rPr lang="en-US" sz="1400" dirty="0" err="1">
                <a:solidFill>
                  <a:srgbClr val="0000FF"/>
                </a:solidFill>
              </a:rPr>
              <a:t>LEReC</a:t>
            </a:r>
            <a:r>
              <a:rPr lang="en-US" sz="1400" dirty="0">
                <a:solidFill>
                  <a:srgbClr val="0000FF"/>
                </a:solidFill>
              </a:rPr>
              <a:t> DC guns, </a:t>
            </a:r>
            <a:r>
              <a:rPr lang="en-US" sz="1400" dirty="0" err="1">
                <a:solidFill>
                  <a:srgbClr val="0000FF"/>
                </a:solidFill>
              </a:rPr>
              <a:t>CeC</a:t>
            </a:r>
            <a:r>
              <a:rPr lang="en-US" sz="1400" dirty="0">
                <a:solidFill>
                  <a:srgbClr val="0000FF"/>
                </a:solidFill>
              </a:rPr>
              <a:t> SRF gun)</a:t>
            </a:r>
          </a:p>
          <a:p>
            <a:pPr marL="800100" lvl="1" indent="-342900"/>
            <a:r>
              <a:rPr lang="en-US" sz="1400" dirty="0">
                <a:solidFill>
                  <a:srgbClr val="0000FF"/>
                </a:solidFill>
              </a:rPr>
              <a:t>Photocathodes and laser systems</a:t>
            </a:r>
          </a:p>
          <a:p>
            <a:r>
              <a:rPr lang="en-US" sz="1400" b="1" dirty="0"/>
              <a:t>Polarized ion beams (OBS 1.3.2 and 1.3.6):</a:t>
            </a:r>
          </a:p>
          <a:p>
            <a:pPr lvl="1"/>
            <a:r>
              <a:rPr lang="en-US" sz="1400" dirty="0">
                <a:solidFill>
                  <a:srgbClr val="0000FF"/>
                </a:solidFill>
              </a:rPr>
              <a:t>AGS spin resonance correction with skew quadrupoles</a:t>
            </a:r>
          </a:p>
          <a:p>
            <a:pPr lvl="1"/>
            <a:r>
              <a:rPr lang="en-US" sz="1400" dirty="0">
                <a:solidFill>
                  <a:srgbClr val="0000FF"/>
                </a:solidFill>
              </a:rPr>
              <a:t>Machine Learning for AGS polarization increase</a:t>
            </a:r>
          </a:p>
          <a:p>
            <a:pPr lvl="1"/>
            <a:r>
              <a:rPr lang="en-US" sz="1400" dirty="0">
                <a:solidFill>
                  <a:srgbClr val="0000FF"/>
                </a:solidFill>
              </a:rPr>
              <a:t>Polarimetry in AGS/RHIC/EIC (jets, </a:t>
            </a:r>
            <a:r>
              <a:rPr lang="en-US" sz="1400" dirty="0" err="1">
                <a:solidFill>
                  <a:srgbClr val="0000FF"/>
                </a:solidFill>
              </a:rPr>
              <a:t>pC</a:t>
            </a:r>
            <a:r>
              <a:rPr lang="en-US" sz="1400" dirty="0">
                <a:solidFill>
                  <a:srgbClr val="0000FF"/>
                </a:solidFill>
              </a:rPr>
              <a:t>), He-3 </a:t>
            </a:r>
          </a:p>
          <a:p>
            <a:r>
              <a:rPr lang="en-US" sz="1400" b="1" dirty="0"/>
              <a:t>Beam Cooling (OBS 1.3.4):</a:t>
            </a:r>
          </a:p>
          <a:p>
            <a:pPr lvl="1"/>
            <a:r>
              <a:rPr lang="en-US" sz="1400" dirty="0">
                <a:solidFill>
                  <a:srgbClr val="0000FF"/>
                </a:solidFill>
              </a:rPr>
              <a:t>Coherent Electron Cooling (</a:t>
            </a:r>
            <a:r>
              <a:rPr lang="en-US" sz="1400" dirty="0" err="1">
                <a:solidFill>
                  <a:srgbClr val="0000FF"/>
                </a:solidFill>
              </a:rPr>
              <a:t>CeC</a:t>
            </a:r>
            <a:r>
              <a:rPr lang="en-US" sz="1400" dirty="0">
                <a:solidFill>
                  <a:srgbClr val="0000FF"/>
                </a:solidFill>
              </a:rPr>
              <a:t>) </a:t>
            </a:r>
          </a:p>
          <a:p>
            <a:pPr lvl="1"/>
            <a:r>
              <a:rPr lang="en-US" sz="1400" dirty="0">
                <a:solidFill>
                  <a:srgbClr val="0000FF"/>
                </a:solidFill>
              </a:rPr>
              <a:t>RF-based electron cooler LEReC</a:t>
            </a:r>
          </a:p>
          <a:p>
            <a:pPr lvl="1"/>
            <a:r>
              <a:rPr lang="en-US" sz="1400" dirty="0">
                <a:solidFill>
                  <a:srgbClr val="0000FF"/>
                </a:solidFill>
              </a:rPr>
              <a:t>Low-Energy Cooler for EIC, High-Energy Cooling</a:t>
            </a:r>
          </a:p>
          <a:p>
            <a:r>
              <a:rPr lang="en-US" sz="1400" b="1" dirty="0"/>
              <a:t>Advanced accelerator R&amp;D (external funding):</a:t>
            </a:r>
            <a:endParaRPr lang="en-US" sz="1400" b="1" dirty="0">
              <a:solidFill>
                <a:srgbClr val="0000FF"/>
              </a:solidFill>
            </a:endParaRPr>
          </a:p>
          <a:p>
            <a:pPr lvl="1"/>
            <a:r>
              <a:rPr lang="en-US" sz="1400" dirty="0">
                <a:solidFill>
                  <a:srgbClr val="0000FF"/>
                </a:solidFill>
              </a:rPr>
              <a:t>Machine Learning in accelerators (FOA funding)</a:t>
            </a:r>
          </a:p>
          <a:p>
            <a:pPr lvl="1"/>
            <a:r>
              <a:rPr lang="en-US" sz="1400" dirty="0">
                <a:solidFill>
                  <a:srgbClr val="0000FF"/>
                </a:solidFill>
              </a:rPr>
              <a:t>Extreme low-emittance ion sources (LDRD funding)</a:t>
            </a:r>
          </a:p>
          <a:p>
            <a:pPr lvl="1"/>
            <a:r>
              <a:rPr lang="en-US" sz="1400" dirty="0">
                <a:solidFill>
                  <a:srgbClr val="0000FF"/>
                </a:solidFill>
              </a:rPr>
              <a:t>Permanent magnets for Fixed Field Alternating Synchrotron (LDRD)</a:t>
            </a:r>
          </a:p>
          <a:p>
            <a:pPr lvl="1"/>
            <a:r>
              <a:rPr lang="en-US" sz="1400" dirty="0">
                <a:solidFill>
                  <a:srgbClr val="0000FF"/>
                </a:solidFill>
              </a:rPr>
              <a:t>Ion sources (LDRD, FOA funding)</a:t>
            </a:r>
          </a:p>
          <a:p>
            <a:pPr lvl="1"/>
            <a:r>
              <a:rPr lang="en-US" sz="1400" dirty="0">
                <a:solidFill>
                  <a:srgbClr val="0000FF"/>
                </a:solidFill>
              </a:rPr>
              <a:t>Electron sources (ECA funding)</a:t>
            </a:r>
          </a:p>
        </p:txBody>
      </p:sp>
      <p:sp>
        <p:nvSpPr>
          <p:cNvPr id="14" name="TextBox 13">
            <a:extLst>
              <a:ext uri="{FF2B5EF4-FFF2-40B4-BE49-F238E27FC236}">
                <a16:creationId xmlns:a16="http://schemas.microsoft.com/office/drawing/2014/main" id="{1E42F13B-84DE-5E98-2E36-39E85841B205}"/>
              </a:ext>
            </a:extLst>
          </p:cNvPr>
          <p:cNvSpPr txBox="1"/>
          <p:nvPr/>
        </p:nvSpPr>
        <p:spPr>
          <a:xfrm>
            <a:off x="579915" y="758520"/>
            <a:ext cx="4768215" cy="584775"/>
          </a:xfrm>
          <a:prstGeom prst="rect">
            <a:avLst/>
          </a:prstGeom>
          <a:noFill/>
        </p:spPr>
        <p:txBody>
          <a:bodyPr wrap="square">
            <a:spAutoFit/>
          </a:bodyPr>
          <a:lstStyle/>
          <a:p>
            <a:r>
              <a:rPr lang="en-US" sz="1600" dirty="0"/>
              <a:t>Accelerator R&amp;D is distributed across </a:t>
            </a:r>
          </a:p>
          <a:p>
            <a:r>
              <a:rPr lang="en-US" sz="1600" dirty="0"/>
              <a:t>several C-AD groups (OBS 1.3.2-1.3.6 and 1.3.9):</a:t>
            </a:r>
          </a:p>
        </p:txBody>
      </p:sp>
      <p:pic>
        <p:nvPicPr>
          <p:cNvPr id="13" name="Picture 12">
            <a:extLst>
              <a:ext uri="{FF2B5EF4-FFF2-40B4-BE49-F238E27FC236}">
                <a16:creationId xmlns:a16="http://schemas.microsoft.com/office/drawing/2014/main" id="{588996AF-6370-1CA9-5D54-9AAE8B62FE6F}"/>
              </a:ext>
            </a:extLst>
          </p:cNvPr>
          <p:cNvPicPr>
            <a:picLocks noChangeAspect="1"/>
          </p:cNvPicPr>
          <p:nvPr/>
        </p:nvPicPr>
        <p:blipFill>
          <a:blip r:embed="rId3"/>
          <a:stretch>
            <a:fillRect/>
          </a:stretch>
        </p:blipFill>
        <p:spPr>
          <a:xfrm>
            <a:off x="422545" y="1384279"/>
            <a:ext cx="4705649" cy="4589936"/>
          </a:xfrm>
          <a:prstGeom prst="rect">
            <a:avLst/>
          </a:prstGeom>
        </p:spPr>
      </p:pic>
      <p:sp>
        <p:nvSpPr>
          <p:cNvPr id="15" name="TextBox 14">
            <a:extLst>
              <a:ext uri="{FF2B5EF4-FFF2-40B4-BE49-F238E27FC236}">
                <a16:creationId xmlns:a16="http://schemas.microsoft.com/office/drawing/2014/main" id="{7DD7CEE8-D649-CE66-C04F-BDB66D06EA6C}"/>
              </a:ext>
            </a:extLst>
          </p:cNvPr>
          <p:cNvSpPr txBox="1"/>
          <p:nvPr/>
        </p:nvSpPr>
        <p:spPr>
          <a:xfrm>
            <a:off x="1040791" y="2711455"/>
            <a:ext cx="497252" cy="261610"/>
          </a:xfrm>
          <a:prstGeom prst="rect">
            <a:avLst/>
          </a:prstGeom>
          <a:noFill/>
        </p:spPr>
        <p:txBody>
          <a:bodyPr wrap="none" rtlCol="0">
            <a:spAutoFit/>
          </a:bodyPr>
          <a:lstStyle/>
          <a:p>
            <a:r>
              <a:rPr lang="en-US" sz="1100" b="1" dirty="0">
                <a:solidFill>
                  <a:srgbClr val="FF0000"/>
                </a:solidFill>
              </a:rPr>
              <a:t>1.3.2</a:t>
            </a:r>
          </a:p>
        </p:txBody>
      </p:sp>
      <p:sp>
        <p:nvSpPr>
          <p:cNvPr id="16" name="TextBox 15">
            <a:extLst>
              <a:ext uri="{FF2B5EF4-FFF2-40B4-BE49-F238E27FC236}">
                <a16:creationId xmlns:a16="http://schemas.microsoft.com/office/drawing/2014/main" id="{97340D34-C517-41B4-DADD-3318855021F3}"/>
              </a:ext>
            </a:extLst>
          </p:cNvPr>
          <p:cNvSpPr txBox="1"/>
          <p:nvPr/>
        </p:nvSpPr>
        <p:spPr>
          <a:xfrm>
            <a:off x="2278117" y="2505715"/>
            <a:ext cx="497252" cy="261610"/>
          </a:xfrm>
          <a:prstGeom prst="rect">
            <a:avLst/>
          </a:prstGeom>
          <a:noFill/>
        </p:spPr>
        <p:txBody>
          <a:bodyPr wrap="none" rtlCol="0">
            <a:spAutoFit/>
          </a:bodyPr>
          <a:lstStyle/>
          <a:p>
            <a:r>
              <a:rPr lang="en-US" sz="1100" b="1" dirty="0">
                <a:solidFill>
                  <a:srgbClr val="FF0000"/>
                </a:solidFill>
              </a:rPr>
              <a:t>1.3.3</a:t>
            </a:r>
          </a:p>
        </p:txBody>
      </p:sp>
      <p:sp>
        <p:nvSpPr>
          <p:cNvPr id="17" name="TextBox 16">
            <a:extLst>
              <a:ext uri="{FF2B5EF4-FFF2-40B4-BE49-F238E27FC236}">
                <a16:creationId xmlns:a16="http://schemas.microsoft.com/office/drawing/2014/main" id="{8919A473-0E32-264F-5C00-B87A7C65CE98}"/>
              </a:ext>
            </a:extLst>
          </p:cNvPr>
          <p:cNvSpPr txBox="1"/>
          <p:nvPr/>
        </p:nvSpPr>
        <p:spPr>
          <a:xfrm>
            <a:off x="2199031" y="3417637"/>
            <a:ext cx="497252" cy="261610"/>
          </a:xfrm>
          <a:prstGeom prst="rect">
            <a:avLst/>
          </a:prstGeom>
          <a:noFill/>
        </p:spPr>
        <p:txBody>
          <a:bodyPr wrap="none" rtlCol="0">
            <a:spAutoFit/>
          </a:bodyPr>
          <a:lstStyle/>
          <a:p>
            <a:r>
              <a:rPr lang="en-US" sz="1100" b="1" dirty="0">
                <a:solidFill>
                  <a:srgbClr val="FF0000"/>
                </a:solidFill>
              </a:rPr>
              <a:t>1.3.4</a:t>
            </a:r>
          </a:p>
        </p:txBody>
      </p:sp>
      <p:sp>
        <p:nvSpPr>
          <p:cNvPr id="18" name="TextBox 17">
            <a:extLst>
              <a:ext uri="{FF2B5EF4-FFF2-40B4-BE49-F238E27FC236}">
                <a16:creationId xmlns:a16="http://schemas.microsoft.com/office/drawing/2014/main" id="{79A9853D-D15F-194C-1C34-B47D41CA14A5}"/>
              </a:ext>
            </a:extLst>
          </p:cNvPr>
          <p:cNvSpPr txBox="1"/>
          <p:nvPr/>
        </p:nvSpPr>
        <p:spPr>
          <a:xfrm>
            <a:off x="2252108" y="4669878"/>
            <a:ext cx="497252" cy="261610"/>
          </a:xfrm>
          <a:prstGeom prst="rect">
            <a:avLst/>
          </a:prstGeom>
          <a:noFill/>
        </p:spPr>
        <p:txBody>
          <a:bodyPr wrap="none" rtlCol="0">
            <a:spAutoFit/>
          </a:bodyPr>
          <a:lstStyle/>
          <a:p>
            <a:r>
              <a:rPr lang="en-US" sz="1100" b="1" dirty="0">
                <a:solidFill>
                  <a:srgbClr val="FF0000"/>
                </a:solidFill>
              </a:rPr>
              <a:t>1.3.5</a:t>
            </a:r>
          </a:p>
        </p:txBody>
      </p:sp>
      <p:sp>
        <p:nvSpPr>
          <p:cNvPr id="19" name="TextBox 18">
            <a:extLst>
              <a:ext uri="{FF2B5EF4-FFF2-40B4-BE49-F238E27FC236}">
                <a16:creationId xmlns:a16="http://schemas.microsoft.com/office/drawing/2014/main" id="{F0CB6B94-022A-698B-FAD6-3FEAC8049945}"/>
              </a:ext>
            </a:extLst>
          </p:cNvPr>
          <p:cNvSpPr txBox="1"/>
          <p:nvPr/>
        </p:nvSpPr>
        <p:spPr>
          <a:xfrm>
            <a:off x="2241339" y="5473721"/>
            <a:ext cx="497252" cy="261610"/>
          </a:xfrm>
          <a:prstGeom prst="rect">
            <a:avLst/>
          </a:prstGeom>
          <a:noFill/>
        </p:spPr>
        <p:txBody>
          <a:bodyPr wrap="none" rtlCol="0">
            <a:spAutoFit/>
          </a:bodyPr>
          <a:lstStyle/>
          <a:p>
            <a:r>
              <a:rPr lang="en-US" sz="1100" b="1" dirty="0">
                <a:solidFill>
                  <a:srgbClr val="FF0000"/>
                </a:solidFill>
              </a:rPr>
              <a:t>1.3.6</a:t>
            </a:r>
          </a:p>
        </p:txBody>
      </p:sp>
      <p:sp>
        <p:nvSpPr>
          <p:cNvPr id="20" name="TextBox 19">
            <a:extLst>
              <a:ext uri="{FF2B5EF4-FFF2-40B4-BE49-F238E27FC236}">
                <a16:creationId xmlns:a16="http://schemas.microsoft.com/office/drawing/2014/main" id="{00784583-1002-A870-B685-552D2C2E4282}"/>
              </a:ext>
            </a:extLst>
          </p:cNvPr>
          <p:cNvSpPr txBox="1"/>
          <p:nvPr/>
        </p:nvSpPr>
        <p:spPr>
          <a:xfrm>
            <a:off x="4524328" y="3554797"/>
            <a:ext cx="497252" cy="261610"/>
          </a:xfrm>
          <a:prstGeom prst="rect">
            <a:avLst/>
          </a:prstGeom>
          <a:noFill/>
        </p:spPr>
        <p:txBody>
          <a:bodyPr wrap="none" rtlCol="0">
            <a:spAutoFit/>
          </a:bodyPr>
          <a:lstStyle/>
          <a:p>
            <a:r>
              <a:rPr lang="en-US" sz="1100" b="1" dirty="0">
                <a:solidFill>
                  <a:srgbClr val="FF0000"/>
                </a:solidFill>
              </a:rPr>
              <a:t>1.3.9</a:t>
            </a:r>
          </a:p>
        </p:txBody>
      </p:sp>
    </p:spTree>
    <p:extLst>
      <p:ext uri="{BB962C8B-B14F-4D97-AF65-F5344CB8AC3E}">
        <p14:creationId xmlns:p14="http://schemas.microsoft.com/office/powerpoint/2010/main" val="1468809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89216-50C0-FE50-EB28-7B89CBFDFDE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A2FE3C-3A5A-7644-0B26-63A1081DAE46}"/>
              </a:ext>
            </a:extLst>
          </p:cNvPr>
          <p:cNvSpPr>
            <a:spLocks noGrp="1"/>
          </p:cNvSpPr>
          <p:nvPr>
            <p:ph type="sldNum" sz="quarter" idx="4"/>
          </p:nvPr>
        </p:nvSpPr>
        <p:spPr>
          <a:xfrm>
            <a:off x="11620500" y="6459470"/>
            <a:ext cx="432486" cy="365125"/>
          </a:xfrm>
        </p:spPr>
        <p:txBody>
          <a:bodyPr/>
          <a:lstStyle/>
          <a:p>
            <a:fld id="{933A556B-7C63-244D-9B7C-B0EA8042B330}" type="slidenum">
              <a:rPr lang="en-US" smtClean="0"/>
              <a:pPr/>
              <a:t>30</a:t>
            </a:fld>
            <a:endParaRPr lang="en-US" sz="1000" dirty="0"/>
          </a:p>
        </p:txBody>
      </p:sp>
      <p:sp>
        <p:nvSpPr>
          <p:cNvPr id="5" name="Title 4">
            <a:extLst>
              <a:ext uri="{FF2B5EF4-FFF2-40B4-BE49-F238E27FC236}">
                <a16:creationId xmlns:a16="http://schemas.microsoft.com/office/drawing/2014/main" id="{226F42B2-90B3-C4F8-C53F-DFC76F62D2E6}"/>
              </a:ext>
            </a:extLst>
          </p:cNvPr>
          <p:cNvSpPr>
            <a:spLocks noGrp="1"/>
          </p:cNvSpPr>
          <p:nvPr>
            <p:ph type="title"/>
          </p:nvPr>
        </p:nvSpPr>
        <p:spPr>
          <a:xfrm>
            <a:off x="462579" y="1"/>
            <a:ext cx="11499925" cy="670560"/>
          </a:xfrm>
        </p:spPr>
        <p:txBody>
          <a:bodyPr vert="horz" lIns="91440" tIns="45720" rIns="91440" bIns="45720" rtlCol="0" anchor="ctr">
            <a:normAutofit/>
          </a:bodyPr>
          <a:lstStyle/>
          <a:p>
            <a:r>
              <a:rPr lang="en-US" sz="3200" dirty="0"/>
              <a:t>Advanced Accelerator R&amp;D</a:t>
            </a:r>
          </a:p>
        </p:txBody>
      </p:sp>
      <p:sp>
        <p:nvSpPr>
          <p:cNvPr id="6" name="Content Placeholder 2">
            <a:extLst>
              <a:ext uri="{FF2B5EF4-FFF2-40B4-BE49-F238E27FC236}">
                <a16:creationId xmlns:a16="http://schemas.microsoft.com/office/drawing/2014/main" id="{F29AC35D-165A-04E6-8502-518CAE9F3A12}"/>
              </a:ext>
            </a:extLst>
          </p:cNvPr>
          <p:cNvSpPr txBox="1">
            <a:spLocks/>
          </p:cNvSpPr>
          <p:nvPr/>
        </p:nvSpPr>
        <p:spPr>
          <a:xfrm>
            <a:off x="434340" y="1010780"/>
            <a:ext cx="11757660" cy="5706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Calibri" panose="020F0502020204030204" pitchFamily="34" charset="0"/>
                <a:cs typeface="Times New Roman"/>
              </a:rPr>
              <a:t>In addition to focused mid-term R&amp;D efforts, we actively pursue advanced accelerator R&amp;D (external funding using FOA, ECA and BNL LDRDs):</a:t>
            </a:r>
          </a:p>
          <a:p>
            <a:pPr marL="457200" lvl="1" indent="0">
              <a:buNone/>
            </a:pPr>
            <a:endParaRPr lang="en-US" sz="1400" dirty="0">
              <a:solidFill>
                <a:srgbClr val="0000FF"/>
              </a:solidFill>
            </a:endParaRPr>
          </a:p>
          <a:p>
            <a:pPr lvl="1"/>
            <a:r>
              <a:rPr lang="en-US" dirty="0"/>
              <a:t>Extreme low-emittance ion sources (LDRD), </a:t>
            </a:r>
            <a:r>
              <a:rPr lang="en-US" b="1" dirty="0">
                <a:solidFill>
                  <a:srgbClr val="18649A"/>
                </a:solidFill>
              </a:rPr>
              <a:t>S. Brooks presentation</a:t>
            </a:r>
          </a:p>
          <a:p>
            <a:pPr lvl="1"/>
            <a:r>
              <a:rPr lang="en-US" dirty="0"/>
              <a:t>Permanent magnets for Fixed Field Alternating Synchrotron (LDRD), </a:t>
            </a:r>
            <a:r>
              <a:rPr lang="en-US" b="1" dirty="0">
                <a:solidFill>
                  <a:srgbClr val="18649A"/>
                </a:solidFill>
              </a:rPr>
              <a:t>D. Trbojevic presentation</a:t>
            </a:r>
          </a:p>
          <a:p>
            <a:pPr lvl="1"/>
            <a:r>
              <a:rPr lang="en-US" kern="0" dirty="0">
                <a:ea typeface="Times New Roman" panose="02020603050405020304" pitchFamily="18" charset="0"/>
              </a:rPr>
              <a:t>Lithium-Beam driver for Boron Neutron Capture Therapy (LDRD), </a:t>
            </a:r>
            <a:r>
              <a:rPr lang="en-US" b="1" kern="0" dirty="0">
                <a:solidFill>
                  <a:srgbClr val="18649A"/>
                </a:solidFill>
                <a:ea typeface="Times New Roman" panose="02020603050405020304" pitchFamily="18" charset="0"/>
              </a:rPr>
              <a:t>M. Okamura presentation</a:t>
            </a:r>
          </a:p>
          <a:p>
            <a:pPr lvl="1"/>
            <a:r>
              <a:rPr lang="en-US" kern="0" dirty="0">
                <a:ea typeface="Times New Roman" panose="02020603050405020304" pitchFamily="18" charset="0"/>
                <a:cs typeface="Times New Roman" panose="02020603050405020304" pitchFamily="18" charset="0"/>
              </a:rPr>
              <a:t>Production and acceleration of molecular ion beams (LDRD), </a:t>
            </a:r>
            <a:r>
              <a:rPr lang="en-US" b="1" kern="0" dirty="0">
                <a:solidFill>
                  <a:srgbClr val="18649A"/>
                </a:solidFill>
                <a:ea typeface="Times New Roman" panose="02020603050405020304" pitchFamily="18" charset="0"/>
                <a:cs typeface="Times New Roman" panose="02020603050405020304" pitchFamily="18" charset="0"/>
              </a:rPr>
              <a:t>S. Ikeda presentation</a:t>
            </a:r>
          </a:p>
          <a:p>
            <a:pPr lvl="1"/>
            <a:r>
              <a:rPr lang="en-US" kern="0" dirty="0">
                <a:ea typeface="Times New Roman" panose="02020603050405020304" pitchFamily="18" charset="0"/>
                <a:cs typeface="Times New Roman" panose="02020603050405020304" pitchFamily="18" charset="0"/>
              </a:rPr>
              <a:t>Monoenergetic neutron beam (LDRD), </a:t>
            </a:r>
            <a:r>
              <a:rPr lang="en-US" b="1" kern="0" dirty="0">
                <a:solidFill>
                  <a:srgbClr val="18649A"/>
                </a:solidFill>
                <a:ea typeface="Times New Roman" panose="02020603050405020304" pitchFamily="18" charset="0"/>
                <a:cs typeface="Times New Roman" panose="02020603050405020304" pitchFamily="18" charset="0"/>
              </a:rPr>
              <a:t>X. Jiang presentation</a:t>
            </a:r>
          </a:p>
          <a:p>
            <a:pPr lvl="1"/>
            <a:r>
              <a:rPr lang="en-US" dirty="0"/>
              <a:t>Advanced cathodes R&amp;D (ECA), </a:t>
            </a:r>
            <a:r>
              <a:rPr lang="en-US" b="1" dirty="0">
                <a:solidFill>
                  <a:srgbClr val="18649A"/>
                </a:solidFill>
              </a:rPr>
              <a:t>M. Gaowei presentation</a:t>
            </a:r>
            <a:endParaRPr lang="en-US" b="1" kern="0" dirty="0">
              <a:solidFill>
                <a:srgbClr val="18649A"/>
              </a:solidFill>
              <a:ea typeface="Times New Roman" panose="02020603050405020304" pitchFamily="18" charset="0"/>
              <a:cs typeface="Times New Roman" panose="02020603050405020304" pitchFamily="18" charset="0"/>
            </a:endParaRPr>
          </a:p>
          <a:p>
            <a:pPr lvl="1"/>
            <a:r>
              <a:rPr lang="en-US" kern="0" dirty="0">
                <a:ea typeface="Times New Roman" panose="02020603050405020304" pitchFamily="18" charset="0"/>
                <a:cs typeface="Times New Roman" panose="02020603050405020304" pitchFamily="18" charset="0"/>
              </a:rPr>
              <a:t>Laser-driven Nb source (LDRD), </a:t>
            </a:r>
            <a:r>
              <a:rPr lang="en-US" b="1" kern="0" dirty="0">
                <a:solidFill>
                  <a:srgbClr val="18649A"/>
                </a:solidFill>
                <a:ea typeface="Times New Roman" panose="02020603050405020304" pitchFamily="18" charset="0"/>
                <a:cs typeface="Times New Roman" panose="02020603050405020304" pitchFamily="18" charset="0"/>
              </a:rPr>
              <a:t>A. Cannavo</a:t>
            </a:r>
            <a:endParaRPr lang="en-US" b="1" kern="100" dirty="0">
              <a:solidFill>
                <a:srgbClr val="18649A"/>
              </a:solidFill>
              <a:ea typeface="Times New Roman" panose="02020603050405020304" pitchFamily="18" charset="0"/>
              <a:cs typeface="Times New Roman" panose="02020603050405020304" pitchFamily="18" charset="0"/>
            </a:endParaRPr>
          </a:p>
          <a:p>
            <a:pPr lvl="1"/>
            <a:r>
              <a:rPr lang="en-US" kern="100" dirty="0">
                <a:ea typeface="Aptos" panose="020B0004020202020204" pitchFamily="34" charset="0"/>
                <a:cs typeface="Times New Roman" panose="02020603050405020304" pitchFamily="18" charset="0"/>
              </a:rPr>
              <a:t>Development of CW Laser Ion Source (LDRD), </a:t>
            </a:r>
            <a:r>
              <a:rPr lang="en-US" b="1" kern="100" dirty="0">
                <a:solidFill>
                  <a:srgbClr val="18649A"/>
                </a:solidFill>
                <a:ea typeface="Aptos" panose="020B0004020202020204" pitchFamily="34" charset="0"/>
                <a:cs typeface="Times New Roman" panose="02020603050405020304" pitchFamily="18" charset="0"/>
              </a:rPr>
              <a:t>S. </a:t>
            </a:r>
            <a:r>
              <a:rPr lang="en-US" b="1" kern="100" dirty="0" err="1">
                <a:solidFill>
                  <a:srgbClr val="18649A"/>
                </a:solidFill>
                <a:ea typeface="Aptos" panose="020B0004020202020204" pitchFamily="34" charset="0"/>
                <a:cs typeface="Times New Roman" panose="02020603050405020304" pitchFamily="18" charset="0"/>
              </a:rPr>
              <a:t>Kondrashev</a:t>
            </a:r>
            <a:endParaRPr lang="en-US" b="1" kern="100" dirty="0">
              <a:solidFill>
                <a:srgbClr val="18649A"/>
              </a:solidFill>
              <a:ea typeface="Aptos" panose="020B0004020202020204" pitchFamily="34" charset="0"/>
              <a:cs typeface="Times New Roman" panose="02020603050405020304" pitchFamily="18" charset="0"/>
            </a:endParaRPr>
          </a:p>
          <a:p>
            <a:pPr lvl="1"/>
            <a:r>
              <a:rPr lang="en-US" kern="100" dirty="0">
                <a:cs typeface="Times New Roman" panose="02020603050405020304" pitchFamily="18" charset="0"/>
              </a:rPr>
              <a:t>High-Voltage R&amp;D for </a:t>
            </a:r>
            <a:r>
              <a:rPr lang="en-US" kern="100" dirty="0" err="1">
                <a:cs typeface="Times New Roman" panose="02020603050405020304" pitchFamily="18" charset="0"/>
              </a:rPr>
              <a:t>pEDM</a:t>
            </a:r>
            <a:r>
              <a:rPr lang="en-US" kern="100" dirty="0">
                <a:cs typeface="Times New Roman" panose="02020603050405020304" pitchFamily="18" charset="0"/>
              </a:rPr>
              <a:t> (LDRD), </a:t>
            </a:r>
            <a:r>
              <a:rPr lang="en-US" b="1" kern="100" dirty="0">
                <a:solidFill>
                  <a:srgbClr val="18649A"/>
                </a:solidFill>
                <a:cs typeface="Times New Roman" panose="02020603050405020304" pitchFamily="18" charset="0"/>
              </a:rPr>
              <a:t>H. Huang</a:t>
            </a:r>
            <a:endParaRPr lang="en-US" b="1" dirty="0">
              <a:solidFill>
                <a:srgbClr val="18649A"/>
              </a:solidFill>
            </a:endParaRPr>
          </a:p>
          <a:p>
            <a:pPr marL="457200" lvl="1" indent="0">
              <a:buNone/>
            </a:pPr>
            <a:endParaRPr lang="en-US" b="1" dirty="0">
              <a:solidFill>
                <a:srgbClr val="18649A"/>
              </a:solidFill>
            </a:endParaRPr>
          </a:p>
          <a:p>
            <a:pPr marL="0" indent="0">
              <a:buNone/>
            </a:pPr>
            <a:endParaRPr lang="en-US" sz="1600" dirty="0"/>
          </a:p>
          <a:p>
            <a:pPr marL="0" indent="0">
              <a:buNone/>
            </a:pPr>
            <a:r>
              <a:rPr lang="en-US" sz="1600" dirty="0">
                <a:solidFill>
                  <a:srgbClr val="18649A"/>
                </a:solidFill>
              </a:rPr>
              <a:t> </a:t>
            </a:r>
            <a:endParaRPr lang="en-US" sz="1600" dirty="0"/>
          </a:p>
          <a:p>
            <a:pPr marL="0" indent="0">
              <a:buNone/>
            </a:pPr>
            <a:br>
              <a:rPr lang="en-US" dirty="0"/>
            </a:br>
            <a:endParaRPr lang="en-US" dirty="0"/>
          </a:p>
          <a:p>
            <a:pPr marL="0" indent="0">
              <a:buNone/>
            </a:pPr>
            <a:br>
              <a:rPr lang="en-US" dirty="0"/>
            </a:br>
            <a:endParaRPr lang="en-US" dirty="0"/>
          </a:p>
          <a:p>
            <a:pPr marL="0" indent="0">
              <a:buNone/>
            </a:pPr>
            <a:endParaRPr lang="en-US" dirty="0"/>
          </a:p>
          <a:p>
            <a:pPr marL="0" lvl="0" indent="0">
              <a:buNone/>
            </a:pPr>
            <a:br>
              <a:rPr lang="en-US" sz="2000" dirty="0">
                <a:solidFill>
                  <a:srgbClr val="000000"/>
                </a:solidFill>
                <a:ea typeface="Calibri" panose="020F0502020204030204" pitchFamily="34" charset="0"/>
                <a:cs typeface="Times New Roman"/>
              </a:rPr>
            </a:br>
            <a:endParaRPr lang="en-US" altLang="en-US" sz="2000" dirty="0">
              <a:solidFill>
                <a:schemeClr val="bg1">
                  <a:lumMod val="85000"/>
                </a:schemeClr>
              </a:solidFill>
              <a:highlight>
                <a:srgbClr val="FF0000"/>
              </a:highlight>
              <a:latin typeface="Arial" panose="020B0604020202020204" pitchFamily="34" charset="0"/>
              <a:ea typeface="Calibri" panose="020F0502020204030204" pitchFamily="34" charset="0"/>
              <a:cs typeface="Arial"/>
            </a:endParaRPr>
          </a:p>
        </p:txBody>
      </p:sp>
    </p:spTree>
    <p:extLst>
      <p:ext uri="{BB962C8B-B14F-4D97-AF65-F5344CB8AC3E}">
        <p14:creationId xmlns:p14="http://schemas.microsoft.com/office/powerpoint/2010/main" val="1484834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64FEC-4D18-E34C-2C80-090E496F4BC7}"/>
              </a:ext>
            </a:extLst>
          </p:cNvPr>
          <p:cNvSpPr>
            <a:spLocks noGrp="1"/>
          </p:cNvSpPr>
          <p:nvPr>
            <p:ph type="title"/>
          </p:nvPr>
        </p:nvSpPr>
        <p:spPr>
          <a:xfrm>
            <a:off x="629557" y="176280"/>
            <a:ext cx="11049000" cy="672645"/>
          </a:xfrm>
        </p:spPr>
        <p:txBody>
          <a:bodyPr>
            <a:normAutofit/>
          </a:bodyPr>
          <a:lstStyle/>
          <a:p>
            <a:r>
              <a:rPr lang="en-US" sz="3200" dirty="0"/>
              <a:t>Summary</a:t>
            </a:r>
          </a:p>
        </p:txBody>
      </p:sp>
      <p:sp>
        <p:nvSpPr>
          <p:cNvPr id="3" name="Content Placeholder 2">
            <a:extLst>
              <a:ext uri="{FF2B5EF4-FFF2-40B4-BE49-F238E27FC236}">
                <a16:creationId xmlns:a16="http://schemas.microsoft.com/office/drawing/2014/main" id="{689375D7-99D2-A06D-C068-19CB720C3EE1}"/>
              </a:ext>
            </a:extLst>
          </p:cNvPr>
          <p:cNvSpPr>
            <a:spLocks noGrp="1"/>
          </p:cNvSpPr>
          <p:nvPr>
            <p:ph idx="1"/>
          </p:nvPr>
        </p:nvSpPr>
        <p:spPr>
          <a:xfrm>
            <a:off x="629538" y="848925"/>
            <a:ext cx="11211942" cy="4902362"/>
          </a:xfrm>
        </p:spPr>
        <p:txBody>
          <a:bodyPr>
            <a:normAutofit lnSpcReduction="10000"/>
          </a:bodyPr>
          <a:lstStyle/>
          <a:p>
            <a:pPr marL="0" indent="0"/>
            <a:endParaRPr lang="en-US" sz="1800" b="1" dirty="0"/>
          </a:p>
          <a:p>
            <a:pPr marL="285750" indent="-285750">
              <a:buFont typeface="Arial" panose="020B0604020202020204" pitchFamily="34" charset="0"/>
              <a:buChar char="•"/>
            </a:pPr>
            <a:r>
              <a:rPr lang="en-US" sz="1800" dirty="0"/>
              <a:t>C-AD has unique world’s expertise and leadership in several areas which are essential for future EIC needs and broader NP community:</a:t>
            </a:r>
          </a:p>
          <a:p>
            <a:pPr marL="0" indent="0"/>
            <a:r>
              <a:rPr lang="en-US" sz="1800" dirty="0"/>
              <a:t>            </a:t>
            </a:r>
            <a:r>
              <a:rPr lang="en-US" sz="1800" b="1" dirty="0"/>
              <a:t>Ion beam sources</a:t>
            </a:r>
          </a:p>
          <a:p>
            <a:pPr marL="0" indent="0"/>
            <a:r>
              <a:rPr lang="en-US" sz="1800" dirty="0"/>
              <a:t>            </a:t>
            </a:r>
            <a:r>
              <a:rPr lang="en-US" sz="1800" b="1" dirty="0"/>
              <a:t>Electron beam sources</a:t>
            </a:r>
          </a:p>
          <a:p>
            <a:pPr marL="0" indent="0"/>
            <a:r>
              <a:rPr lang="en-US" sz="1800" dirty="0"/>
              <a:t>            </a:t>
            </a:r>
            <a:r>
              <a:rPr lang="en-US" sz="1800" b="1" dirty="0"/>
              <a:t>Polarized ion beams</a:t>
            </a:r>
          </a:p>
          <a:p>
            <a:pPr marL="0" indent="0"/>
            <a:r>
              <a:rPr lang="en-US" sz="1800" dirty="0"/>
              <a:t>            </a:t>
            </a:r>
            <a:r>
              <a:rPr lang="en-US" sz="1800" b="1" dirty="0"/>
              <a:t>Beam Cooling</a:t>
            </a:r>
          </a:p>
          <a:p>
            <a:pPr marL="0" indent="0"/>
            <a:endParaRPr lang="en-US" sz="1800" b="1" dirty="0"/>
          </a:p>
          <a:p>
            <a:pPr marL="285750" indent="-285750">
              <a:buFont typeface="Arial" panose="020B0604020202020204" pitchFamily="34" charset="0"/>
              <a:buChar char="•"/>
            </a:pPr>
            <a:r>
              <a:rPr lang="en-US" sz="1800" dirty="0">
                <a:ea typeface="Calibri" panose="020F0502020204030204" pitchFamily="34" charset="0"/>
                <a:cs typeface="Times New Roman"/>
              </a:rPr>
              <a:t>Mid-term R&amp;D is focused on these key areas to </a:t>
            </a:r>
            <a:r>
              <a:rPr lang="en-US" sz="1800" dirty="0"/>
              <a:t>maintain leadership in technology which we need for the EIC, for future EIC capabilities and upgrades, and possibly the next generation of NP facilities.</a:t>
            </a:r>
          </a:p>
          <a:p>
            <a:pPr marL="285750" indent="-285750">
              <a:buFont typeface="Arial" panose="020B0604020202020204" pitchFamily="34" charset="0"/>
              <a:buChar char="•"/>
            </a:pPr>
            <a:r>
              <a:rPr lang="en-US" sz="1800" dirty="0">
                <a:ea typeface="Calibri" panose="020F0502020204030204" pitchFamily="34" charset="0"/>
                <a:cs typeface="Times New Roman"/>
              </a:rPr>
              <a:t>In addition to focused mid-term R&amp;D efforts, we actively pursue advanced accelerator R&amp;D (external funding using FOA and LDRDs):</a:t>
            </a:r>
            <a:endParaRPr lang="en-US" sz="1800" dirty="0"/>
          </a:p>
          <a:p>
            <a:pPr marL="285750" indent="-285750">
              <a:buFont typeface="Arial" panose="020B0604020202020204" pitchFamily="34" charset="0"/>
              <a:buChar char="•"/>
            </a:pPr>
            <a:r>
              <a:rPr lang="en-US" sz="1800" dirty="0"/>
              <a:t>AI/Machine Learning (ML) is being actively applied for various accelerators at the C-AD </a:t>
            </a:r>
            <a:r>
              <a:rPr lang="en-US" sz="1800" dirty="0">
                <a:solidFill>
                  <a:srgbClr val="000000"/>
                </a:solidFill>
                <a:ea typeface="Calibri" panose="020F0502020204030204" pitchFamily="34" charset="0"/>
                <a:cs typeface="Times New Roman"/>
              </a:rPr>
              <a:t>to optimize beam controls, automate machine tuning and data analysis.</a:t>
            </a:r>
            <a:r>
              <a:rPr lang="en-US" sz="1800" dirty="0"/>
              <a:t> Developed AI/ML  tools will be used for EIC operations and optimizations. </a:t>
            </a:r>
          </a:p>
          <a:p>
            <a:pPr marL="285750" indent="-285750">
              <a:buFont typeface="Arial" panose="020B0604020202020204" pitchFamily="34" charset="0"/>
              <a:buChar char="•"/>
            </a:pPr>
            <a:endParaRPr lang="en-US" sz="1600" dirty="0"/>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endParaRPr lang="en-US" sz="1800" dirty="0"/>
          </a:p>
          <a:p>
            <a:pPr marL="0" indent="0"/>
            <a:endParaRPr lang="en-US" dirty="0"/>
          </a:p>
          <a:p>
            <a:pPr marL="457200" indent="-457200"/>
            <a:endParaRPr lang="en-US" dirty="0"/>
          </a:p>
        </p:txBody>
      </p:sp>
      <p:sp>
        <p:nvSpPr>
          <p:cNvPr id="4" name="Slide Number Placeholder 3">
            <a:extLst>
              <a:ext uri="{FF2B5EF4-FFF2-40B4-BE49-F238E27FC236}">
                <a16:creationId xmlns:a16="http://schemas.microsoft.com/office/drawing/2014/main" id="{6FCFF5E2-4252-FC64-3AF7-1CAF29F9E808}"/>
              </a:ext>
            </a:extLst>
          </p:cNvPr>
          <p:cNvSpPr>
            <a:spLocks noGrp="1"/>
          </p:cNvSpPr>
          <p:nvPr>
            <p:ph type="sldNum" sz="quarter" idx="4"/>
          </p:nvPr>
        </p:nvSpPr>
        <p:spPr>
          <a:xfrm>
            <a:off x="11678557" y="6408035"/>
            <a:ext cx="432486" cy="365125"/>
          </a:xfrm>
        </p:spPr>
        <p:txBody>
          <a:bodyPr/>
          <a:lstStyle/>
          <a:p>
            <a:fld id="{933A556B-7C63-244D-9B7C-B0EA8042B330}" type="slidenum">
              <a:rPr lang="en-US" smtClean="0"/>
              <a:pPr/>
              <a:t>31</a:t>
            </a:fld>
            <a:endParaRPr lang="en-US" sz="1000" dirty="0"/>
          </a:p>
        </p:txBody>
      </p:sp>
    </p:spTree>
    <p:extLst>
      <p:ext uri="{BB962C8B-B14F-4D97-AF65-F5344CB8AC3E}">
        <p14:creationId xmlns:p14="http://schemas.microsoft.com/office/powerpoint/2010/main" val="1812506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2E4CA-0AD9-B2D5-8423-C5E6D5691E5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6ECD35-F830-4CFE-A118-F765C544CDF8}"/>
              </a:ext>
            </a:extLst>
          </p:cNvPr>
          <p:cNvSpPr>
            <a:spLocks noGrp="1"/>
          </p:cNvSpPr>
          <p:nvPr>
            <p:ph type="sldNum" sz="quarter" idx="4"/>
          </p:nvPr>
        </p:nvSpPr>
        <p:spPr>
          <a:xfrm>
            <a:off x="11759514" y="6492490"/>
            <a:ext cx="432486" cy="365125"/>
          </a:xfrm>
        </p:spPr>
        <p:txBody>
          <a:bodyPr/>
          <a:lstStyle/>
          <a:p>
            <a:pPr algn="ctr"/>
            <a:fld id="{933A556B-7C63-244D-9B7C-B0EA8042B330}" type="slidenum">
              <a:rPr lang="en-US" smtClean="0"/>
              <a:pPr algn="ctr"/>
              <a:t>32</a:t>
            </a:fld>
            <a:endParaRPr lang="en-US" dirty="0"/>
          </a:p>
        </p:txBody>
      </p:sp>
      <p:sp>
        <p:nvSpPr>
          <p:cNvPr id="3" name="Title 2">
            <a:extLst>
              <a:ext uri="{FF2B5EF4-FFF2-40B4-BE49-F238E27FC236}">
                <a16:creationId xmlns:a16="http://schemas.microsoft.com/office/drawing/2014/main" id="{C85EB529-75AE-71A5-15C2-7C5D9760A6F0}"/>
              </a:ext>
            </a:extLst>
          </p:cNvPr>
          <p:cNvSpPr>
            <a:spLocks noGrp="1"/>
          </p:cNvSpPr>
          <p:nvPr>
            <p:ph type="title"/>
          </p:nvPr>
        </p:nvSpPr>
        <p:spPr>
          <a:xfrm>
            <a:off x="518160" y="99847"/>
            <a:ext cx="11049000" cy="418626"/>
          </a:xfrm>
        </p:spPr>
        <p:txBody>
          <a:bodyPr>
            <a:noAutofit/>
          </a:bodyPr>
          <a:lstStyle/>
          <a:p>
            <a:endParaRPr lang="en-US" sz="3200" dirty="0"/>
          </a:p>
        </p:txBody>
      </p:sp>
      <p:sp>
        <p:nvSpPr>
          <p:cNvPr id="4" name="Content Placeholder 3">
            <a:extLst>
              <a:ext uri="{FF2B5EF4-FFF2-40B4-BE49-F238E27FC236}">
                <a16:creationId xmlns:a16="http://schemas.microsoft.com/office/drawing/2014/main" id="{B524E991-BC80-3500-BAF7-4E6B83ABD722}"/>
              </a:ext>
            </a:extLst>
          </p:cNvPr>
          <p:cNvSpPr>
            <a:spLocks noGrp="1"/>
          </p:cNvSpPr>
          <p:nvPr>
            <p:ph idx="1"/>
          </p:nvPr>
        </p:nvSpPr>
        <p:spPr>
          <a:xfrm>
            <a:off x="1165860" y="991472"/>
            <a:ext cx="9342120" cy="4615975"/>
          </a:xfrm>
        </p:spPr>
        <p:txBody>
          <a:bodyPr>
            <a:normAutofit/>
          </a:bodyPr>
          <a:lstStyle/>
          <a:p>
            <a:endParaRPr lang="en-US" sz="1800" dirty="0">
              <a:solidFill>
                <a:srgbClr val="FF0000"/>
              </a:solidFill>
            </a:endParaRPr>
          </a:p>
          <a:p>
            <a:r>
              <a:rPr lang="en-US" sz="1800" dirty="0">
                <a:ea typeface="SimSun" panose="02010600030101010101" pitchFamily="2" charset="-122"/>
              </a:rPr>
              <a:t>    </a:t>
            </a:r>
          </a:p>
          <a:p>
            <a:endParaRPr lang="en-US" sz="1800" dirty="0">
              <a:ea typeface="SimSun" panose="02010600030101010101" pitchFamily="2" charset="-122"/>
            </a:endParaRPr>
          </a:p>
          <a:p>
            <a:endParaRPr lang="en-US" sz="1800" dirty="0">
              <a:ea typeface="SimSun" panose="02010600030101010101" pitchFamily="2" charset="-122"/>
            </a:endParaRPr>
          </a:p>
          <a:p>
            <a:r>
              <a:rPr lang="en-US" sz="1800" dirty="0">
                <a:ea typeface="SimSun" panose="02010600030101010101" pitchFamily="2" charset="-122"/>
              </a:rPr>
              <a:t>                                                    </a:t>
            </a:r>
            <a:r>
              <a:rPr lang="en-US" sz="3600" dirty="0">
                <a:solidFill>
                  <a:srgbClr val="FF0000"/>
                </a:solidFill>
                <a:ea typeface="SimSun" panose="02010600030101010101" pitchFamily="2" charset="-122"/>
              </a:rPr>
              <a:t>Backup slides</a:t>
            </a:r>
          </a:p>
          <a:p>
            <a:pPr marL="800100" lvl="1" indent="-342900">
              <a:buAutoNum type="arabicPeriod"/>
            </a:pPr>
            <a:endParaRPr lang="en-US" sz="1800" b="1" kern="100" dirty="0">
              <a:solidFill>
                <a:srgbClr val="0432FF"/>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62594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6F78B3-4BB0-6E9B-7212-7D0EA4F58142}"/>
              </a:ext>
            </a:extLst>
          </p:cNvPr>
          <p:cNvSpPr>
            <a:spLocks noGrp="1"/>
          </p:cNvSpPr>
          <p:nvPr>
            <p:ph type="sldNum" sz="quarter" idx="4"/>
          </p:nvPr>
        </p:nvSpPr>
        <p:spPr>
          <a:xfrm>
            <a:off x="11766206" y="6462439"/>
            <a:ext cx="432486" cy="365125"/>
          </a:xfrm>
        </p:spPr>
        <p:txBody>
          <a:bodyPr/>
          <a:lstStyle/>
          <a:p>
            <a:fld id="{933A556B-7C63-244D-9B7C-B0EA8042B330}" type="slidenum">
              <a:rPr lang="en-US" smtClean="0"/>
              <a:pPr/>
              <a:t>33</a:t>
            </a:fld>
            <a:endParaRPr lang="en-US" sz="1000" dirty="0"/>
          </a:p>
        </p:txBody>
      </p:sp>
      <p:sp>
        <p:nvSpPr>
          <p:cNvPr id="3" name="Title 1">
            <a:extLst>
              <a:ext uri="{FF2B5EF4-FFF2-40B4-BE49-F238E27FC236}">
                <a16:creationId xmlns:a16="http://schemas.microsoft.com/office/drawing/2014/main" id="{E5EE5D99-4F5F-CA98-21DE-A0F2999548C6}"/>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a:t>Polarized Beam Developments – protons</a:t>
            </a:r>
          </a:p>
        </p:txBody>
      </p:sp>
      <p:sp>
        <p:nvSpPr>
          <p:cNvPr id="7" name="TextBox 6">
            <a:extLst>
              <a:ext uri="{FF2B5EF4-FFF2-40B4-BE49-F238E27FC236}">
                <a16:creationId xmlns:a16="http://schemas.microsoft.com/office/drawing/2014/main" id="{59F53C5F-32B3-AA9C-736D-BB459BA7B34E}"/>
              </a:ext>
            </a:extLst>
          </p:cNvPr>
          <p:cNvSpPr txBox="1"/>
          <p:nvPr/>
        </p:nvSpPr>
        <p:spPr>
          <a:xfrm>
            <a:off x="368427" y="869733"/>
            <a:ext cx="6542934" cy="2563552"/>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en-US" dirty="0">
                <a:latin typeface="Helvetica" panose="020B0604020202020204"/>
                <a:cs typeface="Helvetica" panose="020B0604020202020204"/>
              </a:rPr>
              <a:t>re-survey and align AGS magnets  (summer 2026)</a:t>
            </a:r>
            <a:endParaRPr lang="en-US" dirty="0"/>
          </a:p>
          <a:p>
            <a:pPr marL="285750" indent="-285750" algn="just">
              <a:buFont typeface="Arial" panose="020B0604020202020204" pitchFamily="34" charset="0"/>
              <a:buChar char="•"/>
            </a:pPr>
            <a:r>
              <a:rPr lang="en-US" dirty="0">
                <a:latin typeface="Helvetica" panose="020B0604020202020204"/>
                <a:cs typeface="Helvetica" panose="020B0604020202020204"/>
              </a:rPr>
              <a:t>improve modeling of AGS lattice at lower energies; beam test with skew quads (Dec 2026)</a:t>
            </a:r>
          </a:p>
          <a:p>
            <a:pPr marL="285750" indent="-285750" algn="just">
              <a:buFont typeface="Arial" panose="020B0604020202020204" pitchFamily="34" charset="0"/>
              <a:buChar char="•"/>
            </a:pPr>
            <a:r>
              <a:rPr lang="en-US" dirty="0">
                <a:latin typeface="Helvetica" panose="020B0604020202020204"/>
                <a:cs typeface="Helvetica" panose="020B0604020202020204"/>
              </a:rPr>
              <a:t>upgrade AGS Booster and AGS BPMs (by Feb 2028)</a:t>
            </a:r>
          </a:p>
          <a:p>
            <a:pPr marL="285750" indent="-285750" algn="just">
              <a:buFont typeface="Arial" panose="020B0604020202020204" pitchFamily="34" charset="0"/>
              <a:buChar char="•"/>
            </a:pPr>
            <a:r>
              <a:rPr lang="en-US" dirty="0">
                <a:latin typeface="Helvetica" panose="020B0604020202020204"/>
                <a:cs typeface="Helvetica" panose="020B0604020202020204"/>
              </a:rPr>
              <a:t>optimize operations with skew quads over entire AGS energy range (Dec 2028)</a:t>
            </a:r>
          </a:p>
          <a:p>
            <a:pPr marL="285750" indent="-285750" algn="just">
              <a:buFont typeface="Arial" panose="020B0604020202020204" pitchFamily="34" charset="0"/>
              <a:buChar char="•"/>
            </a:pPr>
            <a:r>
              <a:rPr lang="en-US" dirty="0">
                <a:latin typeface="Helvetica" panose="020B0604020202020204"/>
                <a:cs typeface="Helvetica" panose="020B0604020202020204"/>
              </a:rPr>
              <a:t>optimize skew quads settings for polarization (Dec 2029)</a:t>
            </a:r>
          </a:p>
          <a:p>
            <a:pPr marL="285750" indent="-285750" algn="just">
              <a:buFont typeface="Arial" panose="020B0604020202020204" pitchFamily="34" charset="0"/>
              <a:buChar char="•"/>
            </a:pPr>
            <a:r>
              <a:rPr lang="en-US" dirty="0">
                <a:latin typeface="Helvetica" panose="020B0604020202020204"/>
                <a:cs typeface="Helvetica" panose="020B0604020202020204"/>
              </a:rPr>
              <a:t>test raising AGS injection energy from G</a:t>
            </a:r>
            <a:r>
              <a:rPr lang="en-US" dirty="0">
                <a:latin typeface="Symbol" panose="05050102010706020507" pitchFamily="18" charset="2"/>
                <a:cs typeface="Helvetica" panose="020B0604020202020204"/>
              </a:rPr>
              <a:t>g</a:t>
            </a:r>
            <a:r>
              <a:rPr lang="en-US" dirty="0">
                <a:latin typeface="Helvetica" panose="020B0604020202020204"/>
                <a:cs typeface="Helvetica" panose="020B0604020202020204"/>
              </a:rPr>
              <a:t>=4.5 to G</a:t>
            </a:r>
            <a:r>
              <a:rPr lang="en-US" dirty="0">
                <a:latin typeface="Symbol" panose="05050102010706020507" pitchFamily="18" charset="2"/>
                <a:cs typeface="Helvetica" panose="020B0604020202020204"/>
              </a:rPr>
              <a:t>g</a:t>
            </a:r>
            <a:r>
              <a:rPr lang="en-US" dirty="0">
                <a:latin typeface="Helvetica" panose="020B0604020202020204"/>
                <a:cs typeface="Helvetica" panose="020B0604020202020204"/>
              </a:rPr>
              <a:t>=5.5 (Dec  2030)</a:t>
            </a:r>
          </a:p>
        </p:txBody>
      </p:sp>
      <p:pic>
        <p:nvPicPr>
          <p:cNvPr id="4" name="Picture 3">
            <a:extLst>
              <a:ext uri="{FF2B5EF4-FFF2-40B4-BE49-F238E27FC236}">
                <a16:creationId xmlns:a16="http://schemas.microsoft.com/office/drawing/2014/main" id="{9ABAE97E-2A1F-6E7E-BD5D-929C369378F5}"/>
              </a:ext>
            </a:extLst>
          </p:cNvPr>
          <p:cNvPicPr>
            <a:picLocks noChangeAspect="1"/>
          </p:cNvPicPr>
          <p:nvPr/>
        </p:nvPicPr>
        <p:blipFill>
          <a:blip r:embed="rId2"/>
          <a:stretch>
            <a:fillRect/>
          </a:stretch>
        </p:blipFill>
        <p:spPr>
          <a:xfrm>
            <a:off x="462369" y="4175862"/>
            <a:ext cx="7664539" cy="1746344"/>
          </a:xfrm>
          <a:prstGeom prst="rect">
            <a:avLst/>
          </a:prstGeom>
        </p:spPr>
      </p:pic>
      <p:pic>
        <p:nvPicPr>
          <p:cNvPr id="5" name="Picture 4">
            <a:extLst>
              <a:ext uri="{FF2B5EF4-FFF2-40B4-BE49-F238E27FC236}">
                <a16:creationId xmlns:a16="http://schemas.microsoft.com/office/drawing/2014/main" id="{57F9742C-C475-6221-587A-2E6E8232A4BA}"/>
              </a:ext>
            </a:extLst>
          </p:cNvPr>
          <p:cNvPicPr>
            <a:picLocks noChangeAspect="1"/>
          </p:cNvPicPr>
          <p:nvPr/>
        </p:nvPicPr>
        <p:blipFill>
          <a:blip r:embed="rId3"/>
          <a:stretch>
            <a:fillRect/>
          </a:stretch>
        </p:blipFill>
        <p:spPr>
          <a:xfrm>
            <a:off x="7045779" y="871310"/>
            <a:ext cx="2411187" cy="2415722"/>
          </a:xfrm>
          <a:prstGeom prst="rect">
            <a:avLst/>
          </a:prstGeom>
          <a:ln w="12700">
            <a:solidFill>
              <a:schemeClr val="tx1"/>
            </a:solidFill>
          </a:ln>
        </p:spPr>
      </p:pic>
      <p:pic>
        <p:nvPicPr>
          <p:cNvPr id="6" name="Picture 5">
            <a:extLst>
              <a:ext uri="{FF2B5EF4-FFF2-40B4-BE49-F238E27FC236}">
                <a16:creationId xmlns:a16="http://schemas.microsoft.com/office/drawing/2014/main" id="{F04EBD0C-410A-8B99-C0EC-1ACC33F5E3C5}"/>
              </a:ext>
            </a:extLst>
          </p:cNvPr>
          <p:cNvPicPr>
            <a:picLocks noChangeAspect="1"/>
          </p:cNvPicPr>
          <p:nvPr/>
        </p:nvPicPr>
        <p:blipFill>
          <a:blip r:embed="rId4"/>
          <a:stretch>
            <a:fillRect/>
          </a:stretch>
        </p:blipFill>
        <p:spPr>
          <a:xfrm>
            <a:off x="9573984" y="868136"/>
            <a:ext cx="2565401" cy="2422070"/>
          </a:xfrm>
          <a:prstGeom prst="rect">
            <a:avLst/>
          </a:prstGeom>
          <a:ln w="12700">
            <a:solidFill>
              <a:schemeClr val="tx1"/>
            </a:solidFill>
          </a:ln>
        </p:spPr>
      </p:pic>
      <p:pic>
        <p:nvPicPr>
          <p:cNvPr id="8" name="Picture 7">
            <a:extLst>
              <a:ext uri="{FF2B5EF4-FFF2-40B4-BE49-F238E27FC236}">
                <a16:creationId xmlns:a16="http://schemas.microsoft.com/office/drawing/2014/main" id="{91D1515D-3ADD-B2A4-865E-09D9702BE1F5}"/>
              </a:ext>
            </a:extLst>
          </p:cNvPr>
          <p:cNvPicPr>
            <a:picLocks noChangeAspect="1"/>
          </p:cNvPicPr>
          <p:nvPr/>
        </p:nvPicPr>
        <p:blipFill>
          <a:blip r:embed="rId5"/>
          <a:stretch>
            <a:fillRect/>
          </a:stretch>
        </p:blipFill>
        <p:spPr>
          <a:xfrm>
            <a:off x="8693150" y="3428321"/>
            <a:ext cx="3289299" cy="2621188"/>
          </a:xfrm>
          <a:prstGeom prst="rect">
            <a:avLst/>
          </a:prstGeom>
        </p:spPr>
      </p:pic>
      <p:sp>
        <p:nvSpPr>
          <p:cNvPr id="11" name="TextBox 10">
            <a:extLst>
              <a:ext uri="{FF2B5EF4-FFF2-40B4-BE49-F238E27FC236}">
                <a16:creationId xmlns:a16="http://schemas.microsoft.com/office/drawing/2014/main" id="{AEAD245F-1D43-979B-7FF2-6DBDD8C43C3F}"/>
              </a:ext>
            </a:extLst>
          </p:cNvPr>
          <p:cNvSpPr txBox="1"/>
          <p:nvPr/>
        </p:nvSpPr>
        <p:spPr>
          <a:xfrm>
            <a:off x="7954776" y="2923951"/>
            <a:ext cx="1475760" cy="307777"/>
          </a:xfrm>
          <a:prstGeom prst="rect">
            <a:avLst/>
          </a:prstGeom>
          <a:solidFill>
            <a:schemeClr val="bg1"/>
          </a:solidFill>
        </p:spPr>
        <p:txBody>
          <a:bodyPr wrap="square" lIns="91440" tIns="45720" rIns="91440" bIns="45720" anchor="t">
            <a:spAutoFit/>
          </a:bodyPr>
          <a:lstStyle/>
          <a:p>
            <a:r>
              <a:rPr lang="en-US" sz="1400">
                <a:latin typeface="Helvetica" panose="020B0604020202020204"/>
                <a:cs typeface="Helvetica" panose="020B0604020202020204"/>
              </a:rPr>
              <a:t>AGS skew quad</a:t>
            </a:r>
            <a:endParaRPr lang="en-US" sz="1400">
              <a:cs typeface="Arial"/>
            </a:endParaRPr>
          </a:p>
        </p:txBody>
      </p:sp>
      <p:sp>
        <p:nvSpPr>
          <p:cNvPr id="13" name="TextBox 12">
            <a:extLst>
              <a:ext uri="{FF2B5EF4-FFF2-40B4-BE49-F238E27FC236}">
                <a16:creationId xmlns:a16="http://schemas.microsoft.com/office/drawing/2014/main" id="{790B904E-7FF2-237A-1392-3D7CAD5303DC}"/>
              </a:ext>
            </a:extLst>
          </p:cNvPr>
          <p:cNvSpPr txBox="1"/>
          <p:nvPr/>
        </p:nvSpPr>
        <p:spPr>
          <a:xfrm rot="16200000">
            <a:off x="7695473" y="4340384"/>
            <a:ext cx="1828800"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polarization (%)</a:t>
            </a:r>
            <a:endParaRPr lang="en-US"/>
          </a:p>
        </p:txBody>
      </p:sp>
      <p:pic>
        <p:nvPicPr>
          <p:cNvPr id="14" name="Picture 13">
            <a:extLst>
              <a:ext uri="{FF2B5EF4-FFF2-40B4-BE49-F238E27FC236}">
                <a16:creationId xmlns:a16="http://schemas.microsoft.com/office/drawing/2014/main" id="{438B5FE7-067A-824B-AF8D-33AFA2F8A582}"/>
              </a:ext>
            </a:extLst>
          </p:cNvPr>
          <p:cNvPicPr>
            <a:picLocks noChangeAspect="1"/>
          </p:cNvPicPr>
          <p:nvPr/>
        </p:nvPicPr>
        <p:blipFill>
          <a:blip r:embed="rId6"/>
          <a:stretch>
            <a:fillRect/>
          </a:stretch>
        </p:blipFill>
        <p:spPr>
          <a:xfrm>
            <a:off x="9907588" y="4531178"/>
            <a:ext cx="1056368" cy="444500"/>
          </a:xfrm>
          <a:prstGeom prst="rect">
            <a:avLst/>
          </a:prstGeom>
        </p:spPr>
      </p:pic>
      <p:sp>
        <p:nvSpPr>
          <p:cNvPr id="16" name="TextBox 15">
            <a:extLst>
              <a:ext uri="{FF2B5EF4-FFF2-40B4-BE49-F238E27FC236}">
                <a16:creationId xmlns:a16="http://schemas.microsoft.com/office/drawing/2014/main" id="{D361409B-7D2F-ADCE-F238-F633F8F1A8C5}"/>
              </a:ext>
            </a:extLst>
          </p:cNvPr>
          <p:cNvSpPr txBox="1"/>
          <p:nvPr/>
        </p:nvSpPr>
        <p:spPr>
          <a:xfrm>
            <a:off x="10573657" y="4278085"/>
            <a:ext cx="13716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correction with ~½ of the SQs</a:t>
            </a:r>
            <a:endParaRPr lang="en-US" sz="1200"/>
          </a:p>
        </p:txBody>
      </p:sp>
      <p:cxnSp>
        <p:nvCxnSpPr>
          <p:cNvPr id="17" name="Straight Arrow Connector 16">
            <a:extLst>
              <a:ext uri="{FF2B5EF4-FFF2-40B4-BE49-F238E27FC236}">
                <a16:creationId xmlns:a16="http://schemas.microsoft.com/office/drawing/2014/main" id="{306A5BA1-8F76-A8F8-7FD7-CA6427F61A54}"/>
              </a:ext>
            </a:extLst>
          </p:cNvPr>
          <p:cNvCxnSpPr/>
          <p:nvPr/>
        </p:nvCxnSpPr>
        <p:spPr>
          <a:xfrm flipH="1" flipV="1">
            <a:off x="11141165" y="3865155"/>
            <a:ext cx="726" cy="442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71EBAAEC-DAE3-C013-DFA1-9CB25F868EE4}"/>
                  </a:ext>
                </a:extLst>
              </p14:cNvPr>
              <p14:cNvContentPartPr/>
              <p14:nvPr/>
            </p14:nvContentPartPr>
            <p14:xfrm>
              <a:off x="9069387" y="2979964"/>
              <a:ext cx="7982" cy="7982"/>
            </p14:xfrm>
          </p:contentPart>
        </mc:Choice>
        <mc:Fallback xmlns="">
          <p:pic>
            <p:nvPicPr>
              <p:cNvPr id="19" name="Ink 18">
                <a:extLst>
                  <a:ext uri="{FF2B5EF4-FFF2-40B4-BE49-F238E27FC236}">
                    <a16:creationId xmlns:a16="http://schemas.microsoft.com/office/drawing/2014/main" id="{71EBAAEC-DAE3-C013-DFA1-9CB25F868EE4}"/>
                  </a:ext>
                </a:extLst>
              </p:cNvPr>
              <p:cNvPicPr/>
              <p:nvPr/>
            </p:nvPicPr>
            <p:blipFill>
              <a:blip r:embed="rId8"/>
              <a:stretch>
                <a:fillRect/>
              </a:stretch>
            </p:blipFill>
            <p:spPr>
              <a:xfrm>
                <a:off x="8670287" y="2580864"/>
                <a:ext cx="798200" cy="798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B97C5BA5-37D2-70A1-E478-893AF0DA8391}"/>
                  </a:ext>
                </a:extLst>
              </p14:cNvPr>
              <p14:cNvContentPartPr/>
              <p14:nvPr/>
            </p14:nvContentPartPr>
            <p14:xfrm>
              <a:off x="9091159" y="2950936"/>
              <a:ext cx="7982" cy="7982"/>
            </p14:xfrm>
          </p:contentPart>
        </mc:Choice>
        <mc:Fallback xmlns="">
          <p:pic>
            <p:nvPicPr>
              <p:cNvPr id="20" name="Ink 19">
                <a:extLst>
                  <a:ext uri="{FF2B5EF4-FFF2-40B4-BE49-F238E27FC236}">
                    <a16:creationId xmlns:a16="http://schemas.microsoft.com/office/drawing/2014/main" id="{B97C5BA5-37D2-70A1-E478-893AF0DA8391}"/>
                  </a:ext>
                </a:extLst>
              </p:cNvPr>
              <p:cNvPicPr/>
              <p:nvPr/>
            </p:nvPicPr>
            <p:blipFill>
              <a:blip r:embed="rId8"/>
              <a:stretch>
                <a:fillRect/>
              </a:stretch>
            </p:blipFill>
            <p:spPr>
              <a:xfrm>
                <a:off x="8692059" y="2551836"/>
                <a:ext cx="798200" cy="798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211E644-B3E9-C6E8-7C45-72C1DDA942BC}"/>
                  </a:ext>
                </a:extLst>
              </p14:cNvPr>
              <p14:cNvContentPartPr/>
              <p14:nvPr/>
            </p14:nvContentPartPr>
            <p14:xfrm>
              <a:off x="11028816" y="2065564"/>
              <a:ext cx="7982" cy="7982"/>
            </p14:xfrm>
          </p:contentPart>
        </mc:Choice>
        <mc:Fallback xmlns="">
          <p:pic>
            <p:nvPicPr>
              <p:cNvPr id="24" name="Ink 23">
                <a:extLst>
                  <a:ext uri="{FF2B5EF4-FFF2-40B4-BE49-F238E27FC236}">
                    <a16:creationId xmlns:a16="http://schemas.microsoft.com/office/drawing/2014/main" id="{A211E644-B3E9-C6E8-7C45-72C1DDA942BC}"/>
                  </a:ext>
                </a:extLst>
              </p:cNvPr>
              <p:cNvPicPr/>
              <p:nvPr/>
            </p:nvPicPr>
            <p:blipFill>
              <a:blip r:embed="rId8"/>
              <a:stretch>
                <a:fillRect/>
              </a:stretch>
            </p:blipFill>
            <p:spPr>
              <a:xfrm>
                <a:off x="10629716" y="1666464"/>
                <a:ext cx="798200" cy="798200"/>
              </a:xfrm>
              <a:prstGeom prst="rect">
                <a:avLst/>
              </a:prstGeom>
            </p:spPr>
          </p:pic>
        </mc:Fallback>
      </mc:AlternateContent>
      <p:sp>
        <p:nvSpPr>
          <p:cNvPr id="9" name="TextBox 8">
            <a:extLst>
              <a:ext uri="{FF2B5EF4-FFF2-40B4-BE49-F238E27FC236}">
                <a16:creationId xmlns:a16="http://schemas.microsoft.com/office/drawing/2014/main" id="{3283B693-5AE0-AA7E-5752-90A9780A598A}"/>
              </a:ext>
            </a:extLst>
          </p:cNvPr>
          <p:cNvSpPr txBox="1"/>
          <p:nvPr/>
        </p:nvSpPr>
        <p:spPr>
          <a:xfrm>
            <a:off x="10857633" y="536350"/>
            <a:ext cx="1337874" cy="276999"/>
          </a:xfrm>
          <a:prstGeom prst="rect">
            <a:avLst/>
          </a:prstGeom>
          <a:solidFill>
            <a:schemeClr val="bg1"/>
          </a:solidFill>
        </p:spPr>
        <p:txBody>
          <a:bodyPr wrap="square" lIns="91440" tIns="45720" rIns="91440" bIns="45720" anchor="t">
            <a:spAutoFit/>
          </a:bodyPr>
          <a:lstStyle/>
          <a:p>
            <a:r>
              <a:rPr lang="en-US" sz="1200" dirty="0">
                <a:latin typeface="Helvetica" panose="020B0604020202020204"/>
                <a:cs typeface="Helvetica" panose="020B0604020202020204"/>
              </a:rPr>
              <a:t>SQ locations (  )</a:t>
            </a:r>
            <a:endParaRPr lang="en-US" sz="1200" dirty="0">
              <a:cs typeface="Arial"/>
            </a:endParaRPr>
          </a:p>
        </p:txBody>
      </p:sp>
      <p:sp>
        <p:nvSpPr>
          <p:cNvPr id="10" name="Star: 5 Points 9">
            <a:extLst>
              <a:ext uri="{FF2B5EF4-FFF2-40B4-BE49-F238E27FC236}">
                <a16:creationId xmlns:a16="http://schemas.microsoft.com/office/drawing/2014/main" id="{D8AF0777-CEF9-0DE7-600C-2CDF9E85477B}"/>
              </a:ext>
            </a:extLst>
          </p:cNvPr>
          <p:cNvSpPr/>
          <p:nvPr/>
        </p:nvSpPr>
        <p:spPr>
          <a:xfrm>
            <a:off x="11904175" y="625155"/>
            <a:ext cx="95794" cy="87811"/>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823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B1C78C-3374-07D3-F5F7-3B4ED787D29F}"/>
              </a:ext>
            </a:extLst>
          </p:cNvPr>
          <p:cNvPicPr>
            <a:picLocks noChangeAspect="1"/>
          </p:cNvPicPr>
          <p:nvPr/>
        </p:nvPicPr>
        <p:blipFill>
          <a:blip r:embed="rId3"/>
          <a:stretch>
            <a:fillRect/>
          </a:stretch>
        </p:blipFill>
        <p:spPr>
          <a:xfrm>
            <a:off x="9615868" y="4360082"/>
            <a:ext cx="2451741" cy="183764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5DA84E14-0CCD-42DB-397A-1595C69BC58E}"/>
              </a:ext>
            </a:extLst>
          </p:cNvPr>
          <p:cNvSpPr>
            <a:spLocks noGrp="1"/>
          </p:cNvSpPr>
          <p:nvPr>
            <p:ph type="sldNum" sz="quarter" idx="4"/>
          </p:nvPr>
        </p:nvSpPr>
        <p:spPr>
          <a:xfrm>
            <a:off x="11739702" y="6462517"/>
            <a:ext cx="432486" cy="365125"/>
          </a:xfrm>
        </p:spPr>
        <p:txBody>
          <a:bodyPr/>
          <a:lstStyle/>
          <a:p>
            <a:fld id="{933A556B-7C63-244D-9B7C-B0EA8042B330}" type="slidenum">
              <a:rPr lang="en-US" smtClean="0"/>
              <a:pPr/>
              <a:t>34</a:t>
            </a:fld>
            <a:endParaRPr lang="en-US" sz="1000" dirty="0"/>
          </a:p>
        </p:txBody>
      </p:sp>
      <p:sp>
        <p:nvSpPr>
          <p:cNvPr id="3" name="Title 1">
            <a:extLst>
              <a:ext uri="{FF2B5EF4-FFF2-40B4-BE49-F238E27FC236}">
                <a16:creationId xmlns:a16="http://schemas.microsoft.com/office/drawing/2014/main" id="{8D621352-2E02-2058-11BC-F20CF6FB7243}"/>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a:t>Polarized He-3 Ion Source Developments*</a:t>
            </a:r>
          </a:p>
        </p:txBody>
      </p:sp>
      <p:sp>
        <p:nvSpPr>
          <p:cNvPr id="4" name="Content Placeholder 2">
            <a:extLst>
              <a:ext uri="{FF2B5EF4-FFF2-40B4-BE49-F238E27FC236}">
                <a16:creationId xmlns:a16="http://schemas.microsoft.com/office/drawing/2014/main" id="{F98AB0DB-9EFA-E213-117C-FC20EE1280A1}"/>
              </a:ext>
            </a:extLst>
          </p:cNvPr>
          <p:cNvSpPr txBox="1">
            <a:spLocks/>
          </p:cNvSpPr>
          <p:nvPr/>
        </p:nvSpPr>
        <p:spPr>
          <a:xfrm>
            <a:off x="1676693" y="455687"/>
            <a:ext cx="4127085" cy="3815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Helvetica" panose="020B0604020202020204"/>
                <a:cs typeface="Helvetica" panose="020B0604020202020204"/>
              </a:rPr>
              <a:t>*Developments in collaboration with MIT/BATES</a:t>
            </a:r>
            <a:endParaRPr lang="en-US" sz="1400" dirty="0">
              <a:latin typeface="Arial" panose="020B0604020202020204"/>
              <a:cs typeface="Arial" panose="020B0604020202020204"/>
            </a:endParaRPr>
          </a:p>
          <a:p>
            <a:pPr marL="0" indent="0">
              <a:buNone/>
            </a:pPr>
            <a:endParaRPr lang="en-US" dirty="0">
              <a:cs typeface="Arial"/>
            </a:endParaRPr>
          </a:p>
        </p:txBody>
      </p:sp>
      <p:pic>
        <p:nvPicPr>
          <p:cNvPr id="6" name="Picture 5">
            <a:extLst>
              <a:ext uri="{FF2B5EF4-FFF2-40B4-BE49-F238E27FC236}">
                <a16:creationId xmlns:a16="http://schemas.microsoft.com/office/drawing/2014/main" id="{F2814214-4FAA-64D6-25B0-234F86C3113A}"/>
              </a:ext>
            </a:extLst>
          </p:cNvPr>
          <p:cNvPicPr>
            <a:picLocks noChangeAspect="1"/>
          </p:cNvPicPr>
          <p:nvPr/>
        </p:nvPicPr>
        <p:blipFill>
          <a:blip r:embed="rId4"/>
          <a:stretch>
            <a:fillRect/>
          </a:stretch>
        </p:blipFill>
        <p:spPr>
          <a:xfrm>
            <a:off x="8293074" y="166014"/>
            <a:ext cx="3808789" cy="2340966"/>
          </a:xfrm>
          <a:prstGeom prst="rect">
            <a:avLst/>
          </a:prstGeom>
          <a:ln w="12700">
            <a:solidFill>
              <a:schemeClr val="tx1"/>
            </a:solidFill>
          </a:ln>
        </p:spPr>
      </p:pic>
      <p:sp>
        <p:nvSpPr>
          <p:cNvPr id="7" name="TextBox 6">
            <a:extLst>
              <a:ext uri="{FF2B5EF4-FFF2-40B4-BE49-F238E27FC236}">
                <a16:creationId xmlns:a16="http://schemas.microsoft.com/office/drawing/2014/main" id="{B706C96D-9972-7055-AAE3-6E236B53F8A8}"/>
              </a:ext>
            </a:extLst>
          </p:cNvPr>
          <p:cNvSpPr txBox="1"/>
          <p:nvPr/>
        </p:nvSpPr>
        <p:spPr>
          <a:xfrm>
            <a:off x="10067672" y="4378369"/>
            <a:ext cx="1197736" cy="276999"/>
          </a:xfrm>
          <a:prstGeom prst="rect">
            <a:avLst/>
          </a:prstGeom>
          <a:solidFill>
            <a:schemeClr val="bg1"/>
          </a:solidFill>
        </p:spPr>
        <p:txBody>
          <a:bodyPr wrap="square" rtlCol="0">
            <a:spAutoFit/>
          </a:bodyPr>
          <a:lstStyle/>
          <a:p>
            <a:pPr algn="ctr"/>
            <a:r>
              <a:rPr lang="en-US" sz="1200"/>
              <a:t>He-3</a:t>
            </a:r>
            <a:r>
              <a:rPr lang="en-US" sz="1200" baseline="-25000"/>
              <a:t> </a:t>
            </a:r>
            <a:r>
              <a:rPr lang="en-US" sz="1200"/>
              <a:t>gas cell </a:t>
            </a:r>
          </a:p>
        </p:txBody>
      </p:sp>
      <p:sp>
        <p:nvSpPr>
          <p:cNvPr id="8" name="TextBox 7">
            <a:extLst>
              <a:ext uri="{FF2B5EF4-FFF2-40B4-BE49-F238E27FC236}">
                <a16:creationId xmlns:a16="http://schemas.microsoft.com/office/drawing/2014/main" id="{7CF1E592-CEFE-69E5-5085-EA2A2B6D57A6}"/>
              </a:ext>
            </a:extLst>
          </p:cNvPr>
          <p:cNvSpPr txBox="1"/>
          <p:nvPr/>
        </p:nvSpPr>
        <p:spPr>
          <a:xfrm rot="16200000">
            <a:off x="7600362" y="1065109"/>
            <a:ext cx="1391728" cy="292388"/>
          </a:xfrm>
          <a:prstGeom prst="rect">
            <a:avLst/>
          </a:prstGeom>
          <a:solidFill>
            <a:schemeClr val="bg1"/>
          </a:solidFill>
        </p:spPr>
        <p:txBody>
          <a:bodyPr wrap="none" rtlCol="0">
            <a:spAutoFit/>
          </a:bodyPr>
          <a:lstStyle/>
          <a:p>
            <a:r>
              <a:rPr lang="en-US" sz="1300"/>
              <a:t>polarization (%) </a:t>
            </a:r>
          </a:p>
        </p:txBody>
      </p:sp>
      <p:pic>
        <p:nvPicPr>
          <p:cNvPr id="9" name="Picture 8">
            <a:extLst>
              <a:ext uri="{FF2B5EF4-FFF2-40B4-BE49-F238E27FC236}">
                <a16:creationId xmlns:a16="http://schemas.microsoft.com/office/drawing/2014/main" id="{3EFF3295-FA63-B7B8-392A-7533AC455A27}"/>
              </a:ext>
            </a:extLst>
          </p:cNvPr>
          <p:cNvPicPr>
            <a:picLocks noChangeAspect="1"/>
          </p:cNvPicPr>
          <p:nvPr/>
        </p:nvPicPr>
        <p:blipFill>
          <a:blip r:embed="rId5"/>
          <a:stretch>
            <a:fillRect/>
          </a:stretch>
        </p:blipFill>
        <p:spPr>
          <a:xfrm>
            <a:off x="8507599" y="2872094"/>
            <a:ext cx="3587442" cy="1404529"/>
          </a:xfrm>
          <a:prstGeom prst="rect">
            <a:avLst/>
          </a:prstGeom>
          <a:ln w="12700">
            <a:solidFill>
              <a:schemeClr val="tx1"/>
            </a:solidFill>
          </a:ln>
        </p:spPr>
      </p:pic>
      <p:sp>
        <p:nvSpPr>
          <p:cNvPr id="10" name="TextBox 9">
            <a:extLst>
              <a:ext uri="{FF2B5EF4-FFF2-40B4-BE49-F238E27FC236}">
                <a16:creationId xmlns:a16="http://schemas.microsoft.com/office/drawing/2014/main" id="{F5D0461E-BCCC-C7CC-A78F-E1FB95B21BF8}"/>
              </a:ext>
            </a:extLst>
          </p:cNvPr>
          <p:cNvSpPr txBox="1"/>
          <p:nvPr/>
        </p:nvSpPr>
        <p:spPr>
          <a:xfrm>
            <a:off x="8580772" y="3442441"/>
            <a:ext cx="856808" cy="523220"/>
          </a:xfrm>
          <a:prstGeom prst="rect">
            <a:avLst/>
          </a:prstGeom>
          <a:solidFill>
            <a:schemeClr val="bg1"/>
          </a:solidFill>
        </p:spPr>
        <p:txBody>
          <a:bodyPr wrap="square" rtlCol="0">
            <a:spAutoFit/>
          </a:bodyPr>
          <a:lstStyle/>
          <a:p>
            <a:r>
              <a:rPr lang="en-US" sz="1400" dirty="0"/>
              <a:t>EBIS  mockup </a:t>
            </a:r>
          </a:p>
        </p:txBody>
      </p:sp>
      <p:sp>
        <p:nvSpPr>
          <p:cNvPr id="12" name="TextBox 11">
            <a:extLst>
              <a:ext uri="{FF2B5EF4-FFF2-40B4-BE49-F238E27FC236}">
                <a16:creationId xmlns:a16="http://schemas.microsoft.com/office/drawing/2014/main" id="{FED6CE52-503C-FFFC-6132-9FD152DA2AE4}"/>
              </a:ext>
            </a:extLst>
          </p:cNvPr>
          <p:cNvSpPr txBox="1"/>
          <p:nvPr/>
        </p:nvSpPr>
        <p:spPr>
          <a:xfrm>
            <a:off x="702881" y="1386658"/>
            <a:ext cx="7224507" cy="923330"/>
          </a:xfrm>
          <a:prstGeom prst="rect">
            <a:avLst/>
          </a:prstGeom>
          <a:noFill/>
        </p:spPr>
        <p:txBody>
          <a:bodyPr wrap="square">
            <a:spAutoFit/>
          </a:bodyPr>
          <a:lstStyle/>
          <a:p>
            <a:r>
              <a:rPr lang="en-US">
                <a:latin typeface="Helvetica" panose="020B0604020202020204"/>
                <a:cs typeface="Helvetica" panose="020B0604020202020204"/>
              </a:rPr>
              <a:t>Achievements to date</a:t>
            </a:r>
          </a:p>
          <a:p>
            <a:pPr marL="285750" indent="-285750">
              <a:buFont typeface="Arial" panose="020B0604020202020204" pitchFamily="34" charset="0"/>
              <a:buChar char="•"/>
            </a:pPr>
            <a:r>
              <a:rPr lang="en-US">
                <a:latin typeface="Helvetica" panose="020B0604020202020204"/>
                <a:cs typeface="Helvetica" panose="020B0604020202020204"/>
              </a:rPr>
              <a:t>~ 90% polarization in test lab</a:t>
            </a:r>
          </a:p>
          <a:p>
            <a:pPr marL="285750" indent="-285750">
              <a:buFont typeface="Arial" panose="020B0604020202020204" pitchFamily="34" charset="0"/>
              <a:buChar char="•"/>
            </a:pPr>
            <a:r>
              <a:rPr lang="en-US">
                <a:latin typeface="Helvetica" panose="020B0604020202020204"/>
                <a:cs typeface="Helvetica" panose="020B0604020202020204"/>
              </a:rPr>
              <a:t>~ 60% in electron beam ion source (EBIS) mockup</a:t>
            </a:r>
          </a:p>
        </p:txBody>
      </p:sp>
      <p:sp>
        <p:nvSpPr>
          <p:cNvPr id="13" name="TextBox 12">
            <a:extLst>
              <a:ext uri="{FF2B5EF4-FFF2-40B4-BE49-F238E27FC236}">
                <a16:creationId xmlns:a16="http://schemas.microsoft.com/office/drawing/2014/main" id="{1A8775AD-89DE-7790-EB6F-A1EA67AA3013}"/>
              </a:ext>
            </a:extLst>
          </p:cNvPr>
          <p:cNvSpPr txBox="1"/>
          <p:nvPr/>
        </p:nvSpPr>
        <p:spPr>
          <a:xfrm>
            <a:off x="702881" y="2617943"/>
            <a:ext cx="7224507" cy="1200329"/>
          </a:xfrm>
          <a:prstGeom prst="rect">
            <a:avLst/>
          </a:prstGeom>
          <a:noFill/>
        </p:spPr>
        <p:txBody>
          <a:bodyPr wrap="square">
            <a:spAutoFit/>
          </a:bodyPr>
          <a:lstStyle/>
          <a:p>
            <a:r>
              <a:rPr lang="en-US">
                <a:latin typeface="Helvetica" panose="020B0604020202020204"/>
                <a:cs typeface="Helvetica" panose="020B0604020202020204"/>
              </a:rPr>
              <a:t>Next steps (for prototyping stage)</a:t>
            </a:r>
          </a:p>
          <a:p>
            <a:pPr marL="285750" indent="-285750">
              <a:buFont typeface="Arial" panose="020B0604020202020204" pitchFamily="34" charset="0"/>
              <a:buChar char="•"/>
            </a:pPr>
            <a:r>
              <a:rPr lang="en-US">
                <a:latin typeface="Helvetica" panose="020B0604020202020204"/>
                <a:cs typeface="Helvetica" panose="020B0604020202020204"/>
              </a:rPr>
              <a:t>install He-3 gas cell in EBIS (summer 2026)</a:t>
            </a:r>
          </a:p>
          <a:p>
            <a:pPr marL="285750" indent="-285750">
              <a:buFont typeface="Arial" panose="020B0604020202020204" pitchFamily="34" charset="0"/>
              <a:buChar char="•"/>
            </a:pPr>
            <a:r>
              <a:rPr lang="en-US">
                <a:latin typeface="Helvetica" panose="020B0604020202020204"/>
                <a:cs typeface="Helvetica" panose="020B0604020202020204"/>
              </a:rPr>
              <a:t>commission He-3 gas cell (end of CY26)</a:t>
            </a:r>
          </a:p>
          <a:p>
            <a:pPr marL="285750" indent="-285750">
              <a:buFont typeface="Arial" panose="020B0604020202020204" pitchFamily="34" charset="0"/>
              <a:buChar char="•"/>
            </a:pPr>
            <a:r>
              <a:rPr lang="en-US">
                <a:latin typeface="Helvetica" panose="020B0604020202020204"/>
                <a:cs typeface="Helvetica" panose="020B0604020202020204"/>
              </a:rPr>
              <a:t>iterate He-3 cell design until &gt;85% polarization is reached</a:t>
            </a:r>
          </a:p>
        </p:txBody>
      </p:sp>
      <p:sp>
        <p:nvSpPr>
          <p:cNvPr id="14" name="TextBox 13">
            <a:extLst>
              <a:ext uri="{FF2B5EF4-FFF2-40B4-BE49-F238E27FC236}">
                <a16:creationId xmlns:a16="http://schemas.microsoft.com/office/drawing/2014/main" id="{1FD19134-4641-E6A4-1B86-022536CD743E}"/>
              </a:ext>
            </a:extLst>
          </p:cNvPr>
          <p:cNvSpPr txBox="1"/>
          <p:nvPr/>
        </p:nvSpPr>
        <p:spPr>
          <a:xfrm>
            <a:off x="10975853" y="949693"/>
            <a:ext cx="909816" cy="307777"/>
          </a:xfrm>
          <a:prstGeom prst="rect">
            <a:avLst/>
          </a:prstGeom>
          <a:solidFill>
            <a:schemeClr val="bg1"/>
          </a:solidFill>
          <a:ln>
            <a:solidFill>
              <a:schemeClr val="tx1"/>
            </a:solidFill>
          </a:ln>
        </p:spPr>
        <p:txBody>
          <a:bodyPr wrap="square" rtlCol="0">
            <a:spAutoFit/>
          </a:bodyPr>
          <a:lstStyle/>
          <a:p>
            <a:r>
              <a:rPr lang="en-US" sz="1400"/>
              <a:t>Test Lab</a:t>
            </a:r>
          </a:p>
        </p:txBody>
      </p:sp>
      <p:pic>
        <p:nvPicPr>
          <p:cNvPr id="15" name="Picture 14">
            <a:extLst>
              <a:ext uri="{FF2B5EF4-FFF2-40B4-BE49-F238E27FC236}">
                <a16:creationId xmlns:a16="http://schemas.microsoft.com/office/drawing/2014/main" id="{7AC0F1E4-0426-E791-29A3-2283742964FD}"/>
              </a:ext>
            </a:extLst>
          </p:cNvPr>
          <p:cNvPicPr>
            <a:picLocks noChangeAspect="1"/>
          </p:cNvPicPr>
          <p:nvPr/>
        </p:nvPicPr>
        <p:blipFill>
          <a:blip r:embed="rId6"/>
          <a:stretch>
            <a:fillRect/>
          </a:stretch>
        </p:blipFill>
        <p:spPr>
          <a:xfrm>
            <a:off x="469561" y="3884254"/>
            <a:ext cx="7647261" cy="1542228"/>
          </a:xfrm>
          <a:prstGeom prst="rect">
            <a:avLst/>
          </a:prstGeom>
          <a:ln w="12700">
            <a:solidFill>
              <a:schemeClr val="tx1"/>
            </a:solidFill>
          </a:ln>
        </p:spPr>
      </p:pic>
      <p:sp>
        <p:nvSpPr>
          <p:cNvPr id="18" name="Content Placeholder 2">
            <a:extLst>
              <a:ext uri="{FF2B5EF4-FFF2-40B4-BE49-F238E27FC236}">
                <a16:creationId xmlns:a16="http://schemas.microsoft.com/office/drawing/2014/main" id="{E15C6C60-23E4-3DC1-83B4-100BB93B7CD6}"/>
              </a:ext>
            </a:extLst>
          </p:cNvPr>
          <p:cNvSpPr txBox="1">
            <a:spLocks/>
          </p:cNvSpPr>
          <p:nvPr/>
        </p:nvSpPr>
        <p:spPr>
          <a:xfrm>
            <a:off x="369340" y="1068275"/>
            <a:ext cx="6898673" cy="3815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Helvetica" panose="020B0604020202020204"/>
                <a:cs typeface="Helvetica" panose="020B0604020202020204"/>
              </a:rPr>
              <a:t>EIC He-3 requirement: 13e10/bunch with 72% polarization</a:t>
            </a:r>
            <a:endParaRPr lang="en-US" dirty="0">
              <a:cs typeface="Arial"/>
            </a:endParaRPr>
          </a:p>
          <a:p>
            <a:pPr marL="0" indent="0">
              <a:buNone/>
            </a:pPr>
            <a:endParaRPr lang="en-US" sz="1800" dirty="0">
              <a:latin typeface="Helvetica" panose="020B0604020202020204"/>
              <a:cs typeface="Helvetica" panose="020B0604020202020204"/>
            </a:endParaRPr>
          </a:p>
        </p:txBody>
      </p:sp>
    </p:spTree>
    <p:extLst>
      <p:ext uri="{BB962C8B-B14F-4D97-AF65-F5344CB8AC3E}">
        <p14:creationId xmlns:p14="http://schemas.microsoft.com/office/powerpoint/2010/main" val="1115940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CC46A-2079-ABA7-E02C-03CF6AC2D46E}"/>
              </a:ext>
            </a:extLst>
          </p:cNvPr>
          <p:cNvSpPr>
            <a:spLocks noGrp="1"/>
          </p:cNvSpPr>
          <p:nvPr>
            <p:ph type="sldNum" sz="quarter" idx="4"/>
          </p:nvPr>
        </p:nvSpPr>
        <p:spPr>
          <a:xfrm>
            <a:off x="11706174" y="6462517"/>
            <a:ext cx="432486" cy="365125"/>
          </a:xfrm>
        </p:spPr>
        <p:txBody>
          <a:bodyPr/>
          <a:lstStyle/>
          <a:p>
            <a:fld id="{933A556B-7C63-244D-9B7C-B0EA8042B330}" type="slidenum">
              <a:rPr lang="en-US" smtClean="0"/>
              <a:pPr/>
              <a:t>35</a:t>
            </a:fld>
            <a:endParaRPr lang="en-US" sz="1000" dirty="0"/>
          </a:p>
        </p:txBody>
      </p:sp>
      <p:sp>
        <p:nvSpPr>
          <p:cNvPr id="3" name="Title 1">
            <a:extLst>
              <a:ext uri="{FF2B5EF4-FFF2-40B4-BE49-F238E27FC236}">
                <a16:creationId xmlns:a16="http://schemas.microsoft.com/office/drawing/2014/main" id="{12222162-3B9F-149D-6A5E-18D125B44865}"/>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He-3 Polarimetry Developments</a:t>
            </a:r>
          </a:p>
        </p:txBody>
      </p:sp>
      <p:sp>
        <p:nvSpPr>
          <p:cNvPr id="5" name="TextBox 4">
            <a:extLst>
              <a:ext uri="{FF2B5EF4-FFF2-40B4-BE49-F238E27FC236}">
                <a16:creationId xmlns:a16="http://schemas.microsoft.com/office/drawing/2014/main" id="{7FDD96D7-E55D-4846-CE45-DA5E85DAA32F}"/>
              </a:ext>
            </a:extLst>
          </p:cNvPr>
          <p:cNvSpPr txBox="1"/>
          <p:nvPr/>
        </p:nvSpPr>
        <p:spPr>
          <a:xfrm>
            <a:off x="672401" y="489386"/>
            <a:ext cx="8148944" cy="1345210"/>
          </a:xfrm>
          <a:prstGeom prst="rect">
            <a:avLst/>
          </a:prstGeom>
          <a:noFill/>
        </p:spPr>
        <p:txBody>
          <a:bodyPr wrap="square" lIns="91440" tIns="45720" rIns="91440" bIns="45720" anchor="t">
            <a:spAutoFit/>
          </a:bodyPr>
          <a:lstStyle/>
          <a:p>
            <a:r>
              <a:rPr lang="en-US" sz="1600">
                <a:latin typeface="Helvetica" panose="020B0604020202020204"/>
                <a:cs typeface="Helvetica" panose="020B0604020202020204"/>
              </a:rPr>
              <a:t>Source polarimeter (6 MeV absolute measurements) </a:t>
            </a:r>
          </a:p>
          <a:p>
            <a:pPr marL="285750" indent="-285750">
              <a:buFont typeface="Arial" panose="020B0604020202020204" pitchFamily="34" charset="0"/>
              <a:buChar char="•"/>
            </a:pPr>
            <a:r>
              <a:rPr lang="en-US" sz="1600">
                <a:latin typeface="Helvetica" panose="020B0604020202020204"/>
                <a:cs typeface="Helvetica" panose="020B0604020202020204"/>
              </a:rPr>
              <a:t>commission (by end of CY26)</a:t>
            </a:r>
          </a:p>
          <a:p>
            <a:pPr marL="285750" indent="-285750">
              <a:buFont typeface="Arial" panose="020B0604020202020204" pitchFamily="34" charset="0"/>
              <a:buChar char="•"/>
            </a:pPr>
            <a:r>
              <a:rPr lang="en-US" sz="1600">
                <a:latin typeface="Helvetica" panose="020B0604020202020204"/>
                <a:cs typeface="Helvetica" panose="020B0604020202020204"/>
              </a:rPr>
              <a:t>optimize He-3 beam parameters (pulse length, pulse peak current and polarization) to optimize for  &lt;1% statistical error</a:t>
            </a:r>
          </a:p>
          <a:p>
            <a:pPr marL="285750" indent="-285750">
              <a:buFont typeface="Arial" panose="020B0604020202020204" pitchFamily="34" charset="0"/>
              <a:buChar char="•"/>
            </a:pPr>
            <a:r>
              <a:rPr lang="en-US" sz="1600">
                <a:latin typeface="Helvetica" panose="020B0604020202020204"/>
                <a:cs typeface="Helvetica" panose="020B0604020202020204"/>
              </a:rPr>
              <a:t>commission spin flipper chicane</a:t>
            </a:r>
          </a:p>
        </p:txBody>
      </p:sp>
      <p:sp>
        <p:nvSpPr>
          <p:cNvPr id="6" name="TextBox 5">
            <a:extLst>
              <a:ext uri="{FF2B5EF4-FFF2-40B4-BE49-F238E27FC236}">
                <a16:creationId xmlns:a16="http://schemas.microsoft.com/office/drawing/2014/main" id="{8F0BB50B-C96F-00F6-1DFA-6E7E099A399E}"/>
              </a:ext>
            </a:extLst>
          </p:cNvPr>
          <p:cNvSpPr txBox="1"/>
          <p:nvPr/>
        </p:nvSpPr>
        <p:spPr>
          <a:xfrm>
            <a:off x="623877" y="3499145"/>
            <a:ext cx="8091953" cy="1077218"/>
          </a:xfrm>
          <a:prstGeom prst="rect">
            <a:avLst/>
          </a:prstGeom>
          <a:noFill/>
        </p:spPr>
        <p:txBody>
          <a:bodyPr wrap="square" lIns="91440" tIns="45720" rIns="91440" bIns="45720" anchor="t">
            <a:spAutoFit/>
          </a:bodyPr>
          <a:lstStyle/>
          <a:p>
            <a:pPr algn="just"/>
            <a:r>
              <a:rPr lang="en-US" sz="1600">
                <a:latin typeface="Helvetica" panose="020B0604020202020204"/>
                <a:cs typeface="Helvetica" panose="020B0604020202020204"/>
              </a:rPr>
              <a:t>He-3 atomic beam polarimeter in the AGS</a:t>
            </a:r>
          </a:p>
          <a:p>
            <a:pPr marL="285750" indent="-285750" algn="just">
              <a:buFont typeface="Arial" panose="020B0604020202020204" pitchFamily="34" charset="0"/>
              <a:buChar char="•"/>
            </a:pPr>
            <a:r>
              <a:rPr lang="en-US" sz="1600">
                <a:latin typeface="Helvetica" panose="020B0604020202020204"/>
                <a:cs typeface="Helvetica" panose="020B0604020202020204"/>
              </a:rPr>
              <a:t>in (ongoing) collaboration with MIT/BATES and BNL, develop an absolute He-3 beam polarimeter for the EIC based on a polarized He-3 atomic beam source</a:t>
            </a:r>
          </a:p>
          <a:p>
            <a:pPr marL="285750" indent="-285750" algn="just">
              <a:buFont typeface="Arial" panose="020B0604020202020204" pitchFamily="34" charset="0"/>
              <a:buChar char="•"/>
            </a:pPr>
            <a:r>
              <a:rPr lang="en-US" sz="1600">
                <a:latin typeface="Helvetica" panose="020B0604020202020204"/>
                <a:cs typeface="Helvetica" panose="020B0604020202020204"/>
              </a:rPr>
              <a:t>install and test in the AGS</a:t>
            </a:r>
          </a:p>
        </p:txBody>
      </p:sp>
      <p:pic>
        <p:nvPicPr>
          <p:cNvPr id="14" name="Picture 13">
            <a:extLst>
              <a:ext uri="{FF2B5EF4-FFF2-40B4-BE49-F238E27FC236}">
                <a16:creationId xmlns:a16="http://schemas.microsoft.com/office/drawing/2014/main" id="{0AF19411-26FA-8CFA-C4A7-106B9955513F}"/>
              </a:ext>
            </a:extLst>
          </p:cNvPr>
          <p:cNvPicPr>
            <a:picLocks noChangeAspect="1"/>
          </p:cNvPicPr>
          <p:nvPr/>
        </p:nvPicPr>
        <p:blipFill>
          <a:blip r:embed="rId2"/>
          <a:stretch>
            <a:fillRect/>
          </a:stretch>
        </p:blipFill>
        <p:spPr>
          <a:xfrm>
            <a:off x="624390" y="4584013"/>
            <a:ext cx="7731001" cy="1648359"/>
          </a:xfrm>
          <a:prstGeom prst="rect">
            <a:avLst/>
          </a:prstGeom>
          <a:ln w="12700">
            <a:solidFill>
              <a:schemeClr val="tx1"/>
            </a:solidFill>
          </a:ln>
        </p:spPr>
      </p:pic>
      <p:pic>
        <p:nvPicPr>
          <p:cNvPr id="10" name="Picture 9">
            <a:extLst>
              <a:ext uri="{FF2B5EF4-FFF2-40B4-BE49-F238E27FC236}">
                <a16:creationId xmlns:a16="http://schemas.microsoft.com/office/drawing/2014/main" id="{D8C90E9B-731C-065A-6AB0-DD9F70B74030}"/>
              </a:ext>
            </a:extLst>
          </p:cNvPr>
          <p:cNvPicPr>
            <a:picLocks noChangeAspect="1"/>
          </p:cNvPicPr>
          <p:nvPr/>
        </p:nvPicPr>
        <p:blipFill>
          <a:blip r:embed="rId3"/>
          <a:stretch>
            <a:fillRect/>
          </a:stretch>
        </p:blipFill>
        <p:spPr>
          <a:xfrm>
            <a:off x="1375635" y="1880095"/>
            <a:ext cx="6229138" cy="1572098"/>
          </a:xfrm>
          <a:prstGeom prst="rect">
            <a:avLst/>
          </a:prstGeom>
        </p:spPr>
      </p:pic>
      <p:sp>
        <p:nvSpPr>
          <p:cNvPr id="12" name="TextBox 11">
            <a:extLst>
              <a:ext uri="{FF2B5EF4-FFF2-40B4-BE49-F238E27FC236}">
                <a16:creationId xmlns:a16="http://schemas.microsoft.com/office/drawing/2014/main" id="{17B68B71-C8F5-2A23-5D15-B44A5B6A9C64}"/>
              </a:ext>
            </a:extLst>
          </p:cNvPr>
          <p:cNvSpPr txBox="1"/>
          <p:nvPr/>
        </p:nvSpPr>
        <p:spPr>
          <a:xfrm>
            <a:off x="719406" y="1878923"/>
            <a:ext cx="2332101" cy="338554"/>
          </a:xfrm>
          <a:prstGeom prst="rect">
            <a:avLst/>
          </a:prstGeom>
          <a:noFill/>
        </p:spPr>
        <p:txBody>
          <a:bodyPr wrap="square">
            <a:spAutoFit/>
          </a:bodyPr>
          <a:lstStyle/>
          <a:p>
            <a:r>
              <a:rPr lang="en-US" sz="1600">
                <a:latin typeface="Helvetica" panose="020B0604020202020204"/>
                <a:cs typeface="Helvetica" panose="020B0604020202020204"/>
              </a:rPr>
              <a:t>spin flipper chicane</a:t>
            </a:r>
          </a:p>
        </p:txBody>
      </p:sp>
      <p:sp>
        <p:nvSpPr>
          <p:cNvPr id="15" name="Rectangle 14">
            <a:extLst>
              <a:ext uri="{FF2B5EF4-FFF2-40B4-BE49-F238E27FC236}">
                <a16:creationId xmlns:a16="http://schemas.microsoft.com/office/drawing/2014/main" id="{8CCC4289-8539-BF62-427A-99BAD991F322}"/>
              </a:ext>
            </a:extLst>
          </p:cNvPr>
          <p:cNvSpPr/>
          <p:nvPr/>
        </p:nvSpPr>
        <p:spPr>
          <a:xfrm>
            <a:off x="675863" y="1878923"/>
            <a:ext cx="7772400" cy="15720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4107B65-503D-D5D1-9FCB-6848E20511FD}"/>
              </a:ext>
            </a:extLst>
          </p:cNvPr>
          <p:cNvPicPr>
            <a:picLocks noChangeAspect="1"/>
          </p:cNvPicPr>
          <p:nvPr/>
        </p:nvPicPr>
        <p:blipFill>
          <a:blip r:embed="rId4"/>
          <a:stretch>
            <a:fillRect/>
          </a:stretch>
        </p:blipFill>
        <p:spPr>
          <a:xfrm>
            <a:off x="9117346" y="1164045"/>
            <a:ext cx="2877203" cy="2930157"/>
          </a:xfrm>
          <a:prstGeom prst="rect">
            <a:avLst/>
          </a:prstGeom>
          <a:ln>
            <a:solidFill>
              <a:schemeClr val="tx1"/>
            </a:solidFill>
          </a:ln>
        </p:spPr>
      </p:pic>
      <p:sp>
        <p:nvSpPr>
          <p:cNvPr id="19" name="TextBox 18">
            <a:extLst>
              <a:ext uri="{FF2B5EF4-FFF2-40B4-BE49-F238E27FC236}">
                <a16:creationId xmlns:a16="http://schemas.microsoft.com/office/drawing/2014/main" id="{514E1F68-18FF-11B3-1946-9857365B09B8}"/>
              </a:ext>
            </a:extLst>
          </p:cNvPr>
          <p:cNvSpPr txBox="1"/>
          <p:nvPr/>
        </p:nvSpPr>
        <p:spPr>
          <a:xfrm>
            <a:off x="5668554" y="183823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FF0000"/>
                </a:solidFill>
                <a:cs typeface="Arial"/>
              </a:rPr>
              <a:t>Source</a:t>
            </a:r>
            <a:endParaRPr lang="en-US" sz="1200">
              <a:solidFill>
                <a:srgbClr val="FF0000"/>
              </a:solidFill>
            </a:endParaRPr>
          </a:p>
        </p:txBody>
      </p:sp>
      <p:sp>
        <p:nvSpPr>
          <p:cNvPr id="20" name="TextBox 19">
            <a:extLst>
              <a:ext uri="{FF2B5EF4-FFF2-40B4-BE49-F238E27FC236}">
                <a16:creationId xmlns:a16="http://schemas.microsoft.com/office/drawing/2014/main" id="{18BAF5FD-0F1E-0344-C002-DD1364B452EC}"/>
              </a:ext>
            </a:extLst>
          </p:cNvPr>
          <p:cNvSpPr txBox="1"/>
          <p:nvPr/>
        </p:nvSpPr>
        <p:spPr>
          <a:xfrm>
            <a:off x="9166719" y="1211265"/>
            <a:ext cx="1932959" cy="338554"/>
          </a:xfrm>
          <a:prstGeom prst="rect">
            <a:avLst/>
          </a:prstGeom>
          <a:solidFill>
            <a:schemeClr val="bg1"/>
          </a:solidFill>
        </p:spPr>
        <p:txBody>
          <a:bodyPr wrap="square">
            <a:spAutoFit/>
          </a:bodyPr>
          <a:lstStyle/>
          <a:p>
            <a:r>
              <a:rPr lang="en-US" sz="1600">
                <a:latin typeface="Helvetica" panose="020B0604020202020204"/>
                <a:cs typeface="Helvetica" panose="020B0604020202020204"/>
              </a:rPr>
              <a:t>spin flipper chicane</a:t>
            </a:r>
          </a:p>
        </p:txBody>
      </p:sp>
    </p:spTree>
    <p:extLst>
      <p:ext uri="{BB962C8B-B14F-4D97-AF65-F5344CB8AC3E}">
        <p14:creationId xmlns:p14="http://schemas.microsoft.com/office/powerpoint/2010/main" val="613779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DDF0A2-47BD-FB2C-C5E2-682E922DE3AB}"/>
              </a:ext>
            </a:extLst>
          </p:cNvPr>
          <p:cNvSpPr>
            <a:spLocks noGrp="1"/>
          </p:cNvSpPr>
          <p:nvPr>
            <p:ph type="sldNum" sz="quarter" idx="4"/>
          </p:nvPr>
        </p:nvSpPr>
        <p:spPr>
          <a:xfrm>
            <a:off x="11759514" y="6469752"/>
            <a:ext cx="432486" cy="365125"/>
          </a:xfrm>
        </p:spPr>
        <p:txBody>
          <a:bodyPr/>
          <a:lstStyle/>
          <a:p>
            <a:fld id="{933A556B-7C63-244D-9B7C-B0EA8042B330}" type="slidenum">
              <a:rPr lang="en-US" smtClean="0"/>
              <a:pPr/>
              <a:t>36</a:t>
            </a:fld>
            <a:endParaRPr lang="en-US" sz="1000" dirty="0"/>
          </a:p>
        </p:txBody>
      </p:sp>
      <p:sp>
        <p:nvSpPr>
          <p:cNvPr id="3" name="Title 1">
            <a:extLst>
              <a:ext uri="{FF2B5EF4-FFF2-40B4-BE49-F238E27FC236}">
                <a16:creationId xmlns:a16="http://schemas.microsoft.com/office/drawing/2014/main" id="{933627C7-2BCC-98E7-9376-F49FDC5DC87A}"/>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Polarized Beam Developments – He-3</a:t>
            </a:r>
          </a:p>
        </p:txBody>
      </p:sp>
      <p:sp>
        <p:nvSpPr>
          <p:cNvPr id="6" name="TextBox 5">
            <a:extLst>
              <a:ext uri="{FF2B5EF4-FFF2-40B4-BE49-F238E27FC236}">
                <a16:creationId xmlns:a16="http://schemas.microsoft.com/office/drawing/2014/main" id="{6A7F5335-892B-AFCA-F9F9-8E3E38D95B7E}"/>
              </a:ext>
            </a:extLst>
          </p:cNvPr>
          <p:cNvSpPr txBox="1"/>
          <p:nvPr/>
        </p:nvSpPr>
        <p:spPr>
          <a:xfrm>
            <a:off x="731832" y="1424851"/>
            <a:ext cx="5134193" cy="181588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a:latin typeface="Helvetica" panose="020B0604020202020204"/>
                <a:cs typeface="Helvetica" panose="020B0604020202020204"/>
              </a:rPr>
              <a:t>commission Booster AC dipole to overcome intrinsic resonances</a:t>
            </a:r>
          </a:p>
          <a:p>
            <a:pPr marL="285750" indent="-285750">
              <a:buFont typeface="Arial" panose="020B0604020202020204" pitchFamily="34" charset="0"/>
              <a:buChar char="•"/>
            </a:pPr>
            <a:r>
              <a:rPr lang="en-US" sz="1600">
                <a:latin typeface="Helvetica" panose="020B0604020202020204"/>
                <a:cs typeface="Helvetica" panose="020B0604020202020204"/>
              </a:rPr>
              <a:t>commission AGS CNI polarimeter (Dec 2027)</a:t>
            </a:r>
          </a:p>
          <a:p>
            <a:pPr marL="285750" indent="-285750">
              <a:buFont typeface="Arial" panose="020B0604020202020204" pitchFamily="34" charset="0"/>
              <a:buChar char="•"/>
            </a:pPr>
            <a:r>
              <a:rPr lang="en-US" sz="1600">
                <a:latin typeface="Helvetica" panose="020B0604020202020204"/>
                <a:cs typeface="Helvetica" panose="020B0604020202020204"/>
              </a:rPr>
              <a:t>commission AGS partial snakes (Dec 2028)</a:t>
            </a:r>
          </a:p>
          <a:p>
            <a:pPr marL="285750" indent="-285750">
              <a:buFont typeface="Arial" panose="020B0604020202020204" pitchFamily="34" charset="0"/>
              <a:buChar char="•"/>
            </a:pPr>
            <a:r>
              <a:rPr lang="en-US" sz="1600">
                <a:latin typeface="Helvetica" panose="020B0604020202020204"/>
                <a:cs typeface="Helvetica" panose="020B0604020202020204"/>
              </a:rPr>
              <a:t>optimize polarization transmission efficiency via </a:t>
            </a:r>
            <a:r>
              <a:rPr lang="en-US" sz="1600" err="1">
                <a:latin typeface="Helvetica" panose="020B0604020202020204"/>
                <a:cs typeface="Helvetica" panose="020B0604020202020204"/>
              </a:rPr>
              <a:t>betatron</a:t>
            </a:r>
            <a:r>
              <a:rPr lang="en-US" sz="1600">
                <a:latin typeface="Helvetica" panose="020B0604020202020204"/>
                <a:cs typeface="Helvetica" panose="020B0604020202020204"/>
              </a:rPr>
              <a:t> tunes (Dec 2029)</a:t>
            </a:r>
          </a:p>
          <a:p>
            <a:pPr marL="285750" indent="-285750">
              <a:buFont typeface="Arial" panose="020B0604020202020204" pitchFamily="34" charset="0"/>
              <a:buChar char="•"/>
            </a:pPr>
            <a:r>
              <a:rPr lang="en-US" sz="1600">
                <a:latin typeface="Helvetica" panose="020B0604020202020204"/>
                <a:cs typeface="Helvetica" panose="020B0604020202020204"/>
              </a:rPr>
              <a:t>test raising AGS injection energy (Dec 2030)</a:t>
            </a:r>
          </a:p>
        </p:txBody>
      </p:sp>
      <p:sp>
        <p:nvSpPr>
          <p:cNvPr id="13" name="TextBox 12">
            <a:extLst>
              <a:ext uri="{FF2B5EF4-FFF2-40B4-BE49-F238E27FC236}">
                <a16:creationId xmlns:a16="http://schemas.microsoft.com/office/drawing/2014/main" id="{6C9DFA35-8EB1-35CB-84E6-2DD19635B871}"/>
              </a:ext>
            </a:extLst>
          </p:cNvPr>
          <p:cNvSpPr txBox="1"/>
          <p:nvPr/>
        </p:nvSpPr>
        <p:spPr>
          <a:xfrm>
            <a:off x="567170" y="464199"/>
            <a:ext cx="11344878" cy="338554"/>
          </a:xfrm>
          <a:prstGeom prst="rect">
            <a:avLst/>
          </a:prstGeom>
          <a:noFill/>
        </p:spPr>
        <p:txBody>
          <a:bodyPr wrap="square" rtlCol="0">
            <a:spAutoFit/>
          </a:bodyPr>
          <a:lstStyle/>
          <a:p>
            <a:r>
              <a:rPr lang="en-US" sz="1600" dirty="0"/>
              <a:t> </a:t>
            </a:r>
          </a:p>
        </p:txBody>
      </p:sp>
      <p:pic>
        <p:nvPicPr>
          <p:cNvPr id="4" name="Picture 3" descr="A picture containing timeline&#10;&#10;AI-generated content may be incorrect.">
            <a:extLst>
              <a:ext uri="{FF2B5EF4-FFF2-40B4-BE49-F238E27FC236}">
                <a16:creationId xmlns:a16="http://schemas.microsoft.com/office/drawing/2014/main" id="{95E6C406-85FD-1366-09CB-11073AF9961F}"/>
              </a:ext>
            </a:extLst>
          </p:cNvPr>
          <p:cNvPicPr>
            <a:picLocks noChangeAspect="1"/>
          </p:cNvPicPr>
          <p:nvPr/>
        </p:nvPicPr>
        <p:blipFill>
          <a:blip r:embed="rId2"/>
          <a:stretch>
            <a:fillRect/>
          </a:stretch>
        </p:blipFill>
        <p:spPr>
          <a:xfrm>
            <a:off x="645848" y="4135805"/>
            <a:ext cx="7776576" cy="1830470"/>
          </a:xfrm>
          <a:prstGeom prst="rect">
            <a:avLst/>
          </a:prstGeom>
        </p:spPr>
      </p:pic>
      <p:pic>
        <p:nvPicPr>
          <p:cNvPr id="5" name="Picture 4">
            <a:extLst>
              <a:ext uri="{FF2B5EF4-FFF2-40B4-BE49-F238E27FC236}">
                <a16:creationId xmlns:a16="http://schemas.microsoft.com/office/drawing/2014/main" id="{2E5BFA58-829F-C935-BB07-366C3E92291A}"/>
              </a:ext>
            </a:extLst>
          </p:cNvPr>
          <p:cNvPicPr>
            <a:picLocks noChangeAspect="1"/>
          </p:cNvPicPr>
          <p:nvPr/>
        </p:nvPicPr>
        <p:blipFill>
          <a:blip r:embed="rId3"/>
          <a:stretch>
            <a:fillRect/>
          </a:stretch>
        </p:blipFill>
        <p:spPr>
          <a:xfrm>
            <a:off x="6450573" y="1404939"/>
            <a:ext cx="5596031" cy="1836831"/>
          </a:xfrm>
          <a:prstGeom prst="rect">
            <a:avLst/>
          </a:prstGeom>
        </p:spPr>
      </p:pic>
      <p:pic>
        <p:nvPicPr>
          <p:cNvPr id="7" name="Picture 6">
            <a:extLst>
              <a:ext uri="{FF2B5EF4-FFF2-40B4-BE49-F238E27FC236}">
                <a16:creationId xmlns:a16="http://schemas.microsoft.com/office/drawing/2014/main" id="{6106CABB-559B-3B94-582E-9124CDBDC351}"/>
              </a:ext>
            </a:extLst>
          </p:cNvPr>
          <p:cNvPicPr>
            <a:picLocks noChangeAspect="1"/>
          </p:cNvPicPr>
          <p:nvPr/>
        </p:nvPicPr>
        <p:blipFill>
          <a:blip r:embed="rId4"/>
          <a:stretch>
            <a:fillRect/>
          </a:stretch>
        </p:blipFill>
        <p:spPr>
          <a:xfrm>
            <a:off x="9260074" y="3309752"/>
            <a:ext cx="2800910" cy="2561851"/>
          </a:xfrm>
          <a:prstGeom prst="rect">
            <a:avLst/>
          </a:prstGeom>
        </p:spPr>
      </p:pic>
      <p:sp>
        <p:nvSpPr>
          <p:cNvPr id="9" name="TextBox 8">
            <a:extLst>
              <a:ext uri="{FF2B5EF4-FFF2-40B4-BE49-F238E27FC236}">
                <a16:creationId xmlns:a16="http://schemas.microsoft.com/office/drawing/2014/main" id="{9A151EA1-4368-668B-A93A-38247316AACE}"/>
              </a:ext>
            </a:extLst>
          </p:cNvPr>
          <p:cNvSpPr txBox="1"/>
          <p:nvPr/>
        </p:nvSpPr>
        <p:spPr>
          <a:xfrm>
            <a:off x="6544543" y="2847324"/>
            <a:ext cx="1932959" cy="338554"/>
          </a:xfrm>
          <a:prstGeom prst="rect">
            <a:avLst/>
          </a:prstGeom>
          <a:solidFill>
            <a:schemeClr val="bg1"/>
          </a:solidFill>
        </p:spPr>
        <p:txBody>
          <a:bodyPr wrap="square" lIns="91440" tIns="45720" rIns="91440" bIns="45720" anchor="t">
            <a:spAutoFit/>
          </a:bodyPr>
          <a:lstStyle/>
          <a:p>
            <a:r>
              <a:rPr lang="en-US" sz="1600" dirty="0">
                <a:latin typeface="Helvetica" panose="020B0604020202020204"/>
                <a:cs typeface="Helvetica" panose="020B0604020202020204"/>
              </a:rPr>
              <a:t>Booster AC dipole</a:t>
            </a:r>
          </a:p>
        </p:txBody>
      </p:sp>
      <p:sp>
        <p:nvSpPr>
          <p:cNvPr id="11" name="TextBox 10">
            <a:extLst>
              <a:ext uri="{FF2B5EF4-FFF2-40B4-BE49-F238E27FC236}">
                <a16:creationId xmlns:a16="http://schemas.microsoft.com/office/drawing/2014/main" id="{2EAFC637-7703-6B4B-4AD2-FF849ABAE9DD}"/>
              </a:ext>
            </a:extLst>
          </p:cNvPr>
          <p:cNvSpPr txBox="1"/>
          <p:nvPr/>
        </p:nvSpPr>
        <p:spPr>
          <a:xfrm>
            <a:off x="10533837" y="5544207"/>
            <a:ext cx="1477254" cy="307777"/>
          </a:xfrm>
          <a:prstGeom prst="rect">
            <a:avLst/>
          </a:prstGeom>
          <a:solidFill>
            <a:schemeClr val="bg1"/>
          </a:solidFill>
        </p:spPr>
        <p:txBody>
          <a:bodyPr wrap="square" lIns="91440" tIns="45720" rIns="91440" bIns="45720" anchor="t">
            <a:spAutoFit/>
          </a:bodyPr>
          <a:lstStyle/>
          <a:p>
            <a:r>
              <a:rPr lang="en-US" sz="1400" dirty="0">
                <a:latin typeface="Helvetica" panose="020B0604020202020204"/>
                <a:cs typeface="Helvetica" panose="020B0604020202020204"/>
              </a:rPr>
              <a:t>CNI polarimeter</a:t>
            </a:r>
          </a:p>
        </p:txBody>
      </p:sp>
    </p:spTree>
    <p:extLst>
      <p:ext uri="{BB962C8B-B14F-4D97-AF65-F5344CB8AC3E}">
        <p14:creationId xmlns:p14="http://schemas.microsoft.com/office/powerpoint/2010/main" val="1421908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FE8CD-EAB0-66DE-9816-D7F1AED21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A8599-1D18-CB58-BDBE-E16C84533DEB}"/>
              </a:ext>
            </a:extLst>
          </p:cNvPr>
          <p:cNvSpPr>
            <a:spLocks noGrp="1"/>
          </p:cNvSpPr>
          <p:nvPr>
            <p:ph type="title"/>
          </p:nvPr>
        </p:nvSpPr>
        <p:spPr>
          <a:xfrm>
            <a:off x="399535" y="103792"/>
            <a:ext cx="11049000" cy="1036886"/>
          </a:xfrm>
        </p:spPr>
        <p:txBody>
          <a:bodyPr>
            <a:normAutofit/>
          </a:bodyPr>
          <a:lstStyle/>
          <a:p>
            <a:r>
              <a:rPr lang="en-US" sz="3200" dirty="0"/>
              <a:t>High-energy Ring Electron Cooler </a:t>
            </a:r>
            <a:endParaRPr lang="en-US" sz="2400" b="0" dirty="0"/>
          </a:p>
        </p:txBody>
      </p:sp>
      <p:sp>
        <p:nvSpPr>
          <p:cNvPr id="4" name="Slide Number Placeholder 3">
            <a:extLst>
              <a:ext uri="{FF2B5EF4-FFF2-40B4-BE49-F238E27FC236}">
                <a16:creationId xmlns:a16="http://schemas.microsoft.com/office/drawing/2014/main" id="{7B4D43E7-9E3B-B502-CE7A-76EEEEA24E4C}"/>
              </a:ext>
            </a:extLst>
          </p:cNvPr>
          <p:cNvSpPr>
            <a:spLocks noGrp="1"/>
          </p:cNvSpPr>
          <p:nvPr>
            <p:ph type="sldNum" sz="quarter" idx="4"/>
          </p:nvPr>
        </p:nvSpPr>
        <p:spPr>
          <a:xfrm>
            <a:off x="11698554" y="6492105"/>
            <a:ext cx="432486" cy="365125"/>
          </a:xfrm>
        </p:spPr>
        <p:txBody>
          <a:bodyPr/>
          <a:lstStyle/>
          <a:p>
            <a:fld id="{933A556B-7C63-244D-9B7C-B0EA8042B330}" type="slidenum">
              <a:rPr lang="en-US" smtClean="0"/>
              <a:pPr/>
              <a:t>37</a:t>
            </a:fld>
            <a:endParaRPr lang="en-US" sz="1000" dirty="0"/>
          </a:p>
        </p:txBody>
      </p:sp>
      <p:sp>
        <p:nvSpPr>
          <p:cNvPr id="20" name="Content Placeholder 2">
            <a:extLst>
              <a:ext uri="{FF2B5EF4-FFF2-40B4-BE49-F238E27FC236}">
                <a16:creationId xmlns:a16="http://schemas.microsoft.com/office/drawing/2014/main" id="{5574157E-656F-1073-87FC-FFAAFD64677A}"/>
              </a:ext>
            </a:extLst>
          </p:cNvPr>
          <p:cNvSpPr>
            <a:spLocks noGrp="1"/>
          </p:cNvSpPr>
          <p:nvPr>
            <p:ph idx="1"/>
          </p:nvPr>
        </p:nvSpPr>
        <p:spPr>
          <a:xfrm>
            <a:off x="399535" y="1043010"/>
            <a:ext cx="6796365" cy="1170060"/>
          </a:xfrm>
        </p:spPr>
        <p:txBody>
          <a:bodyPr>
            <a:normAutofit/>
          </a:bodyPr>
          <a:lstStyle/>
          <a:p>
            <a:pPr marL="0" indent="0"/>
            <a:r>
              <a:rPr lang="en-US" sz="1800" dirty="0"/>
              <a:t>The Ring Electron Cooler (REC) is a </a:t>
            </a:r>
            <a:r>
              <a:rPr lang="en-US" sz="1800" dirty="0">
                <a:solidFill>
                  <a:srgbClr val="0000FF"/>
                </a:solidFill>
              </a:rPr>
              <a:t>non-magnetized, bunched electron cooler based on an electron storage ring,</a:t>
            </a:r>
            <a:r>
              <a:rPr lang="en-US" sz="1800" dirty="0"/>
              <a:t> which utilizes damping wigglers to provide radiation damping for the electrons.</a:t>
            </a:r>
          </a:p>
        </p:txBody>
      </p:sp>
      <p:pic>
        <p:nvPicPr>
          <p:cNvPr id="23" name="Picture 22">
            <a:extLst>
              <a:ext uri="{FF2B5EF4-FFF2-40B4-BE49-F238E27FC236}">
                <a16:creationId xmlns:a16="http://schemas.microsoft.com/office/drawing/2014/main" id="{6342D96E-B328-E585-887B-873FBA3B0D0E}"/>
              </a:ext>
            </a:extLst>
          </p:cNvPr>
          <p:cNvPicPr>
            <a:picLocks noChangeAspect="1"/>
          </p:cNvPicPr>
          <p:nvPr/>
        </p:nvPicPr>
        <p:blipFill>
          <a:blip r:embed="rId2"/>
          <a:stretch>
            <a:fillRect/>
          </a:stretch>
        </p:blipFill>
        <p:spPr>
          <a:xfrm>
            <a:off x="803992" y="2305903"/>
            <a:ext cx="5383448" cy="3728370"/>
          </a:xfrm>
          <a:prstGeom prst="rect">
            <a:avLst/>
          </a:prstGeom>
        </p:spPr>
      </p:pic>
      <p:pic>
        <p:nvPicPr>
          <p:cNvPr id="25" name="Picture 24">
            <a:extLst>
              <a:ext uri="{FF2B5EF4-FFF2-40B4-BE49-F238E27FC236}">
                <a16:creationId xmlns:a16="http://schemas.microsoft.com/office/drawing/2014/main" id="{D57A7207-C01A-F744-38BB-6CC999B32990}"/>
              </a:ext>
            </a:extLst>
          </p:cNvPr>
          <p:cNvPicPr>
            <a:picLocks noChangeAspect="1"/>
          </p:cNvPicPr>
          <p:nvPr/>
        </p:nvPicPr>
        <p:blipFill>
          <a:blip r:embed="rId3"/>
          <a:stretch>
            <a:fillRect/>
          </a:stretch>
        </p:blipFill>
        <p:spPr>
          <a:xfrm>
            <a:off x="7385339" y="867693"/>
            <a:ext cx="4407126" cy="5524784"/>
          </a:xfrm>
          <a:prstGeom prst="rect">
            <a:avLst/>
          </a:prstGeom>
        </p:spPr>
      </p:pic>
    </p:spTree>
    <p:extLst>
      <p:ext uri="{BB962C8B-B14F-4D97-AF65-F5344CB8AC3E}">
        <p14:creationId xmlns:p14="http://schemas.microsoft.com/office/powerpoint/2010/main" val="3952109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CD56-9022-BD7E-092F-04908896D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915D1-B73F-C367-DAD0-F2B553D18D58}"/>
              </a:ext>
            </a:extLst>
          </p:cNvPr>
          <p:cNvSpPr>
            <a:spLocks noGrp="1"/>
          </p:cNvSpPr>
          <p:nvPr>
            <p:ph type="title"/>
          </p:nvPr>
        </p:nvSpPr>
        <p:spPr>
          <a:xfrm>
            <a:off x="399535" y="103791"/>
            <a:ext cx="11049000" cy="635349"/>
          </a:xfrm>
        </p:spPr>
        <p:txBody>
          <a:bodyPr>
            <a:normAutofit/>
          </a:bodyPr>
          <a:lstStyle/>
          <a:p>
            <a:r>
              <a:rPr lang="en-US" sz="3200" dirty="0"/>
              <a:t>High-energy </a:t>
            </a:r>
            <a:r>
              <a:rPr lang="en-US" sz="3200" dirty="0" err="1"/>
              <a:t>Recirculator</a:t>
            </a:r>
            <a:r>
              <a:rPr lang="en-US" sz="3200" dirty="0"/>
              <a:t> Cooler</a:t>
            </a:r>
            <a:endParaRPr lang="en-US" sz="2400" b="0" dirty="0"/>
          </a:p>
        </p:txBody>
      </p:sp>
      <p:sp>
        <p:nvSpPr>
          <p:cNvPr id="4" name="Slide Number Placeholder 3">
            <a:extLst>
              <a:ext uri="{FF2B5EF4-FFF2-40B4-BE49-F238E27FC236}">
                <a16:creationId xmlns:a16="http://schemas.microsoft.com/office/drawing/2014/main" id="{DF1FDE1A-135A-D358-BA11-CC0AB7987ACA}"/>
              </a:ext>
            </a:extLst>
          </p:cNvPr>
          <p:cNvSpPr>
            <a:spLocks noGrp="1"/>
          </p:cNvSpPr>
          <p:nvPr>
            <p:ph type="sldNum" sz="quarter" idx="4"/>
          </p:nvPr>
        </p:nvSpPr>
        <p:spPr>
          <a:xfrm>
            <a:off x="11713916" y="6492875"/>
            <a:ext cx="432486" cy="365125"/>
          </a:xfrm>
        </p:spPr>
        <p:txBody>
          <a:bodyPr/>
          <a:lstStyle/>
          <a:p>
            <a:fld id="{933A556B-7C63-244D-9B7C-B0EA8042B330}" type="slidenum">
              <a:rPr lang="en-US" smtClean="0"/>
              <a:pPr/>
              <a:t>38</a:t>
            </a:fld>
            <a:endParaRPr lang="en-US" sz="1000" dirty="0"/>
          </a:p>
        </p:txBody>
      </p:sp>
      <p:sp>
        <p:nvSpPr>
          <p:cNvPr id="20" name="Content Placeholder 2">
            <a:extLst>
              <a:ext uri="{FF2B5EF4-FFF2-40B4-BE49-F238E27FC236}">
                <a16:creationId xmlns:a16="http://schemas.microsoft.com/office/drawing/2014/main" id="{EF3A17E8-9909-5843-F082-6B92D1D820BD}"/>
              </a:ext>
            </a:extLst>
          </p:cNvPr>
          <p:cNvSpPr>
            <a:spLocks noGrp="1"/>
          </p:cNvSpPr>
          <p:nvPr>
            <p:ph idx="1"/>
          </p:nvPr>
        </p:nvSpPr>
        <p:spPr>
          <a:xfrm>
            <a:off x="795775" y="1394895"/>
            <a:ext cx="4050545" cy="3001845"/>
          </a:xfrm>
        </p:spPr>
        <p:txBody>
          <a:bodyPr>
            <a:normAutofit fontScale="32500" lnSpcReduction="20000"/>
          </a:bodyPr>
          <a:lstStyle/>
          <a:p>
            <a:pPr marL="0" indent="0"/>
            <a:r>
              <a:rPr lang="en-US" sz="6200" dirty="0"/>
              <a:t>- Electron bunches are accelerated in the ERL </a:t>
            </a:r>
          </a:p>
          <a:p>
            <a:pPr marL="0" indent="0"/>
            <a:r>
              <a:rPr lang="en-US" sz="6200" dirty="0"/>
              <a:t>- Recirculated in the ring for just a few turns (1-9) </a:t>
            </a:r>
          </a:p>
          <a:p>
            <a:pPr marL="0" indent="0"/>
            <a:r>
              <a:rPr lang="en-US" sz="6200" dirty="0"/>
              <a:t>to reduce current required from injector</a:t>
            </a:r>
          </a:p>
          <a:p>
            <a:pPr marL="0" indent="0"/>
            <a:r>
              <a:rPr lang="en-US" sz="6200" dirty="0"/>
              <a:t>- Decelerated and sent to a beam dump </a:t>
            </a:r>
          </a:p>
          <a:p>
            <a:pPr marL="0" indent="0"/>
            <a:r>
              <a:rPr lang="en-US" sz="6200" dirty="0">
                <a:solidFill>
                  <a:srgbClr val="0000FF"/>
                </a:solidFill>
              </a:rPr>
              <a:t>- Non-magnetized electron beam is used </a:t>
            </a:r>
          </a:p>
          <a:p>
            <a:pPr marL="0" indent="0"/>
            <a:endParaRPr lang="en-US" sz="2000" dirty="0">
              <a:solidFill>
                <a:srgbClr val="0000FF"/>
              </a:solidFill>
            </a:endParaRPr>
          </a:p>
        </p:txBody>
      </p:sp>
      <p:pic>
        <p:nvPicPr>
          <p:cNvPr id="6" name="Picture 5">
            <a:extLst>
              <a:ext uri="{FF2B5EF4-FFF2-40B4-BE49-F238E27FC236}">
                <a16:creationId xmlns:a16="http://schemas.microsoft.com/office/drawing/2014/main" id="{31C106B5-37A2-5613-FCB0-7871407C5DFC}"/>
              </a:ext>
            </a:extLst>
          </p:cNvPr>
          <p:cNvPicPr>
            <a:picLocks noChangeAspect="1"/>
          </p:cNvPicPr>
          <p:nvPr/>
        </p:nvPicPr>
        <p:blipFill>
          <a:blip r:embed="rId2"/>
          <a:stretch>
            <a:fillRect/>
          </a:stretch>
        </p:blipFill>
        <p:spPr>
          <a:xfrm>
            <a:off x="5576866" y="833097"/>
            <a:ext cx="6068470" cy="2926166"/>
          </a:xfrm>
          <a:prstGeom prst="rect">
            <a:avLst/>
          </a:prstGeom>
        </p:spPr>
      </p:pic>
      <p:pic>
        <p:nvPicPr>
          <p:cNvPr id="9" name="Picture 8">
            <a:extLst>
              <a:ext uri="{FF2B5EF4-FFF2-40B4-BE49-F238E27FC236}">
                <a16:creationId xmlns:a16="http://schemas.microsoft.com/office/drawing/2014/main" id="{018557F4-CF9F-59C3-18A5-ABFAC4435656}"/>
              </a:ext>
            </a:extLst>
          </p:cNvPr>
          <p:cNvPicPr>
            <a:picLocks noChangeAspect="1"/>
          </p:cNvPicPr>
          <p:nvPr/>
        </p:nvPicPr>
        <p:blipFill>
          <a:blip r:embed="rId3"/>
          <a:stretch>
            <a:fillRect/>
          </a:stretch>
        </p:blipFill>
        <p:spPr>
          <a:xfrm>
            <a:off x="5576866" y="3853220"/>
            <a:ext cx="6137050" cy="2938714"/>
          </a:xfrm>
          <a:prstGeom prst="rect">
            <a:avLst/>
          </a:prstGeom>
        </p:spPr>
      </p:pic>
    </p:spTree>
    <p:extLst>
      <p:ext uri="{BB962C8B-B14F-4D97-AF65-F5344CB8AC3E}">
        <p14:creationId xmlns:p14="http://schemas.microsoft.com/office/powerpoint/2010/main" val="1817861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0ED5A-106D-F0C8-0DBD-829C59DFA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4F191C-4051-0721-FE6F-0FEBF15569D8}"/>
              </a:ext>
            </a:extLst>
          </p:cNvPr>
          <p:cNvSpPr>
            <a:spLocks noGrp="1"/>
          </p:cNvSpPr>
          <p:nvPr>
            <p:ph type="title"/>
          </p:nvPr>
        </p:nvSpPr>
        <p:spPr>
          <a:xfrm>
            <a:off x="472539" y="127110"/>
            <a:ext cx="11361024" cy="852212"/>
          </a:xfrm>
        </p:spPr>
        <p:txBody>
          <a:bodyPr>
            <a:normAutofit/>
          </a:bodyPr>
          <a:lstStyle/>
          <a:p>
            <a:r>
              <a:rPr lang="en-US" sz="3200" dirty="0">
                <a:effectLst/>
                <a:ea typeface="Times New Roman" panose="02020603050405020304" pitchFamily="18" charset="0"/>
              </a:rPr>
              <a:t>ML: Tools for beam polarization increase (FOA funding)</a:t>
            </a:r>
            <a:endParaRPr lang="en-US" sz="3200" dirty="0"/>
          </a:p>
        </p:txBody>
      </p:sp>
      <p:sp>
        <p:nvSpPr>
          <p:cNvPr id="3" name="Content Placeholder 2">
            <a:extLst>
              <a:ext uri="{FF2B5EF4-FFF2-40B4-BE49-F238E27FC236}">
                <a16:creationId xmlns:a16="http://schemas.microsoft.com/office/drawing/2014/main" id="{0A479CA7-1261-DB5D-7E2B-BEA8A78C4C70}"/>
              </a:ext>
            </a:extLst>
          </p:cNvPr>
          <p:cNvSpPr>
            <a:spLocks noGrp="1"/>
          </p:cNvSpPr>
          <p:nvPr>
            <p:ph idx="1"/>
          </p:nvPr>
        </p:nvSpPr>
        <p:spPr>
          <a:xfrm>
            <a:off x="577525" y="865208"/>
            <a:ext cx="11256038" cy="1097009"/>
          </a:xfrm>
        </p:spPr>
        <p:txBody>
          <a:bodyPr>
            <a:noAutofit/>
          </a:bodyPr>
          <a:lstStyle/>
          <a:p>
            <a:pPr marL="0" indent="0">
              <a:spcBef>
                <a:spcPts val="200"/>
              </a:spcBef>
            </a:pPr>
            <a:r>
              <a:rPr lang="en-US" sz="1600" dirty="0">
                <a:solidFill>
                  <a:srgbClr val="0070C0"/>
                </a:solidFill>
              </a:rPr>
              <a:t>Collaborators: Georg Hoffstaetter (Cornell) + Kevin Brown (BNL), BNL, Cornell, JLAB, SLAC, RPI </a:t>
            </a:r>
          </a:p>
          <a:p>
            <a:pPr marL="0" indent="0">
              <a:spcBef>
                <a:spcPts val="200"/>
              </a:spcBef>
            </a:pPr>
            <a:r>
              <a:rPr lang="en-US" sz="1600" dirty="0"/>
              <a:t>Goal: higher and more stable proton polarization from AGS.</a:t>
            </a:r>
          </a:p>
          <a:p>
            <a:pPr marL="0" indent="0">
              <a:spcBef>
                <a:spcPts val="200"/>
              </a:spcBef>
            </a:pPr>
            <a:r>
              <a:rPr lang="en-US" sz="1600" dirty="0">
                <a:solidFill>
                  <a:srgbClr val="00B050"/>
                </a:solidFill>
              </a:rPr>
              <a:t>Strategy: (1) Emittance reduction, (2) More accurate timing of tune jumps, (3) Reduction of resonance driving terms</a:t>
            </a:r>
          </a:p>
          <a:p>
            <a:pPr marL="0" indent="0">
              <a:spcBef>
                <a:spcPts val="200"/>
              </a:spcBef>
            </a:pPr>
            <a:r>
              <a:rPr lang="en-US" sz="1600" dirty="0"/>
              <a:t>Methods: Gaussian Process (GP), Bayesian Optimization (BO), physics informed learning, and digital twins.</a:t>
            </a:r>
          </a:p>
        </p:txBody>
      </p:sp>
      <p:sp>
        <p:nvSpPr>
          <p:cNvPr id="4" name="Slide Number Placeholder 1">
            <a:extLst>
              <a:ext uri="{FF2B5EF4-FFF2-40B4-BE49-F238E27FC236}">
                <a16:creationId xmlns:a16="http://schemas.microsoft.com/office/drawing/2014/main" id="{2A115DF0-95EE-76E0-EE20-1003C678F1CF}"/>
              </a:ext>
            </a:extLst>
          </p:cNvPr>
          <p:cNvSpPr>
            <a:spLocks noGrp="1"/>
          </p:cNvSpPr>
          <p:nvPr>
            <p:ph type="sldNum" sz="quarter" idx="4"/>
          </p:nvPr>
        </p:nvSpPr>
        <p:spPr>
          <a:xfrm>
            <a:off x="11728863" y="6492875"/>
            <a:ext cx="432486" cy="365125"/>
          </a:xfrm>
        </p:spPr>
        <p:txBody>
          <a:bodyPr/>
          <a:lstStyle/>
          <a:p>
            <a:pPr algn="ctr"/>
            <a:fld id="{933A556B-7C63-244D-9B7C-B0EA8042B330}" type="slidenum">
              <a:rPr lang="en-US" smtClean="0"/>
              <a:pPr algn="ctr"/>
              <a:t>39</a:t>
            </a:fld>
            <a:endParaRPr lang="en-US" dirty="0"/>
          </a:p>
        </p:txBody>
      </p:sp>
      <p:sp>
        <p:nvSpPr>
          <p:cNvPr id="11" name="TextBox 10">
            <a:extLst>
              <a:ext uri="{FF2B5EF4-FFF2-40B4-BE49-F238E27FC236}">
                <a16:creationId xmlns:a16="http://schemas.microsoft.com/office/drawing/2014/main" id="{03517065-FCA6-BED9-6470-EB7BE6143ED7}"/>
              </a:ext>
            </a:extLst>
          </p:cNvPr>
          <p:cNvSpPr txBox="1"/>
          <p:nvPr/>
        </p:nvSpPr>
        <p:spPr>
          <a:xfrm>
            <a:off x="577525" y="1983042"/>
            <a:ext cx="7010301" cy="3200876"/>
          </a:xfrm>
          <a:prstGeom prst="rect">
            <a:avLst/>
          </a:prstGeom>
          <a:noFill/>
        </p:spPr>
        <p:txBody>
          <a:bodyPr wrap="square">
            <a:spAutoFit/>
          </a:bodyPr>
          <a:lstStyle/>
          <a:p>
            <a:pPr algn="l"/>
            <a:r>
              <a:rPr lang="en-US" sz="1800" b="0" i="0" u="none" strike="noStrike" baseline="0" dirty="0">
                <a:solidFill>
                  <a:srgbClr val="000000"/>
                </a:solidFill>
                <a:latin typeface="ArialMT"/>
              </a:rPr>
              <a:t>Example:</a:t>
            </a:r>
          </a:p>
          <a:p>
            <a:pPr algn="l"/>
            <a:r>
              <a:rPr lang="en-US" sz="1800" b="0" i="0" u="none" strike="noStrike" baseline="0" dirty="0">
                <a:solidFill>
                  <a:srgbClr val="000000"/>
                </a:solidFill>
                <a:latin typeface="ArialMT"/>
              </a:rPr>
              <a:t>Bayesian optimization of the Booster injection process.</a:t>
            </a:r>
          </a:p>
          <a:p>
            <a:pPr algn="l"/>
            <a:r>
              <a:rPr lang="en-US" sz="1800" b="1" i="0" u="none" strike="noStrike" baseline="0" dirty="0">
                <a:solidFill>
                  <a:srgbClr val="000000"/>
                </a:solidFill>
                <a:latin typeface="Arial-BoldMT"/>
              </a:rPr>
              <a:t>Top plot</a:t>
            </a:r>
            <a:r>
              <a:rPr lang="en-US" sz="1800" b="0" i="0" u="none" strike="noStrike" baseline="0" dirty="0">
                <a:solidFill>
                  <a:srgbClr val="000000"/>
                </a:solidFill>
                <a:latin typeface="ArialMT"/>
              </a:rPr>
              <a:t>: power supply currents of two correctors and two quadrupoles in the Linac-to-Booster line.</a:t>
            </a:r>
          </a:p>
          <a:p>
            <a:pPr algn="l"/>
            <a:r>
              <a:rPr lang="en-US" sz="1800" b="1" i="0" u="none" strike="noStrike" baseline="0" dirty="0">
                <a:solidFill>
                  <a:srgbClr val="000000"/>
                </a:solidFill>
                <a:latin typeface="Arial-BoldMT"/>
              </a:rPr>
              <a:t>Middle plot</a:t>
            </a:r>
            <a:r>
              <a:rPr lang="en-US" sz="1800" b="0" i="0" u="none" strike="noStrike" baseline="0" dirty="0">
                <a:solidFill>
                  <a:srgbClr val="000000"/>
                </a:solidFill>
                <a:latin typeface="ArialMT"/>
              </a:rPr>
              <a:t>: beam intensity after Booster injection</a:t>
            </a:r>
            <a:r>
              <a:rPr lang="en-US" dirty="0">
                <a:solidFill>
                  <a:srgbClr val="000000"/>
                </a:solidFill>
                <a:latin typeface="ArialMT"/>
              </a:rPr>
              <a:t> </a:t>
            </a:r>
            <a:r>
              <a:rPr lang="en-US" sz="1800" b="0" i="0" u="none" strike="noStrike" baseline="0" dirty="0">
                <a:solidFill>
                  <a:srgbClr val="000000"/>
                </a:solidFill>
                <a:latin typeface="ArialMT"/>
              </a:rPr>
              <a:t>and acceleration.</a:t>
            </a:r>
          </a:p>
          <a:p>
            <a:pPr algn="l"/>
            <a:r>
              <a:rPr lang="en-US" sz="1800" b="1" i="0" u="none" strike="noStrike" baseline="0" dirty="0">
                <a:solidFill>
                  <a:srgbClr val="000000"/>
                </a:solidFill>
                <a:latin typeface="Arial-BoldMT"/>
              </a:rPr>
              <a:t>Bottom plot</a:t>
            </a:r>
            <a:r>
              <a:rPr lang="en-US" sz="1800" b="0" i="0" u="none" strike="noStrike" baseline="0" dirty="0">
                <a:solidFill>
                  <a:srgbClr val="000000"/>
                </a:solidFill>
                <a:latin typeface="ArialMT"/>
              </a:rPr>
              <a:t>: Beam size measurements in the Booster-to-AGS line</a:t>
            </a:r>
          </a:p>
          <a:p>
            <a:pPr algn="l"/>
            <a:r>
              <a:rPr lang="en-US" sz="1800" b="0" i="0" u="none" strike="noStrike" baseline="0" dirty="0">
                <a:solidFill>
                  <a:srgbClr val="000000"/>
                </a:solidFill>
                <a:latin typeface="ArialMT"/>
              </a:rPr>
              <a:t>during Bayesian optimization.</a:t>
            </a:r>
          </a:p>
          <a:p>
            <a:pPr algn="l"/>
            <a:endParaRPr lang="en-US" sz="1800" b="0" i="0" u="none" strike="noStrike" baseline="0" dirty="0">
              <a:solidFill>
                <a:srgbClr val="000000"/>
              </a:solidFill>
              <a:latin typeface="ArialMT"/>
            </a:endParaRPr>
          </a:p>
          <a:p>
            <a:pPr algn="l"/>
            <a:r>
              <a:rPr lang="en-US" sz="2000" b="1" u="sng" dirty="0">
                <a:solidFill>
                  <a:srgbClr val="0000FF"/>
                </a:solidFill>
                <a:latin typeface="Arial-BoldMT"/>
              </a:rPr>
              <a:t>Results</a:t>
            </a:r>
            <a:r>
              <a:rPr lang="en-US" sz="2000" b="1" i="0" u="sng" strike="noStrike" baseline="0" dirty="0">
                <a:solidFill>
                  <a:srgbClr val="0000FF"/>
                </a:solidFill>
                <a:latin typeface="Arial-BoldMT"/>
              </a:rPr>
              <a:t>:</a:t>
            </a:r>
            <a:r>
              <a:rPr lang="en-US" sz="2000" b="1" i="0" u="none" strike="noStrike" baseline="0" dirty="0">
                <a:solidFill>
                  <a:srgbClr val="0000FF"/>
                </a:solidFill>
                <a:latin typeface="Arial-BoldMT"/>
              </a:rPr>
              <a:t> </a:t>
            </a:r>
            <a:r>
              <a:rPr lang="en-US" sz="2000" b="0" i="0" u="none" strike="noStrike" baseline="0" dirty="0">
                <a:solidFill>
                  <a:srgbClr val="0000FF"/>
                </a:solidFill>
                <a:latin typeface="ArialMT"/>
              </a:rPr>
              <a:t>This Bayesian Optimization is</a:t>
            </a:r>
          </a:p>
          <a:p>
            <a:pPr algn="l"/>
            <a:r>
              <a:rPr lang="en-US" sz="2000" b="0" i="0" u="none" strike="noStrike" baseline="0" dirty="0">
                <a:solidFill>
                  <a:srgbClr val="0000FF"/>
                </a:solidFill>
                <a:latin typeface="ArialMT"/>
              </a:rPr>
              <a:t>now available as a control system application to operators.</a:t>
            </a:r>
            <a:endParaRPr lang="en-US" dirty="0">
              <a:solidFill>
                <a:srgbClr val="0000FF"/>
              </a:solidFill>
            </a:endParaRPr>
          </a:p>
        </p:txBody>
      </p:sp>
      <p:pic>
        <p:nvPicPr>
          <p:cNvPr id="13" name="Picture 12">
            <a:extLst>
              <a:ext uri="{FF2B5EF4-FFF2-40B4-BE49-F238E27FC236}">
                <a16:creationId xmlns:a16="http://schemas.microsoft.com/office/drawing/2014/main" id="{988065C9-FA4A-676E-151A-76E6E6FB5B6C}"/>
              </a:ext>
            </a:extLst>
          </p:cNvPr>
          <p:cNvPicPr>
            <a:picLocks noChangeAspect="1"/>
          </p:cNvPicPr>
          <p:nvPr/>
        </p:nvPicPr>
        <p:blipFill>
          <a:blip r:embed="rId2"/>
          <a:stretch>
            <a:fillRect/>
          </a:stretch>
        </p:blipFill>
        <p:spPr>
          <a:xfrm>
            <a:off x="7482840" y="2197353"/>
            <a:ext cx="3726180" cy="4022404"/>
          </a:xfrm>
          <a:prstGeom prst="rect">
            <a:avLst/>
          </a:prstGeom>
        </p:spPr>
      </p:pic>
      <p:sp>
        <p:nvSpPr>
          <p:cNvPr id="16" name="TextBox 15">
            <a:extLst>
              <a:ext uri="{FF2B5EF4-FFF2-40B4-BE49-F238E27FC236}">
                <a16:creationId xmlns:a16="http://schemas.microsoft.com/office/drawing/2014/main" id="{66254243-9A0C-68E2-8CED-7ACD08C4F2BD}"/>
              </a:ext>
            </a:extLst>
          </p:cNvPr>
          <p:cNvSpPr txBox="1"/>
          <p:nvPr/>
        </p:nvSpPr>
        <p:spPr>
          <a:xfrm>
            <a:off x="644709" y="5204743"/>
            <a:ext cx="6217525" cy="1200329"/>
          </a:xfrm>
          <a:prstGeom prst="rect">
            <a:avLst/>
          </a:prstGeom>
          <a:noFill/>
        </p:spPr>
        <p:txBody>
          <a:bodyPr wrap="square" rtlCol="0">
            <a:spAutoFit/>
          </a:bodyPr>
          <a:lstStyle/>
          <a:p>
            <a:r>
              <a:rPr lang="en-US" dirty="0"/>
              <a:t>The goal is to use ML for automatically optimizing and maintaining beam emittances in Booster and AGS which should help with polarization preservation in injectors.</a:t>
            </a:r>
          </a:p>
          <a:p>
            <a:endParaRPr lang="en-US" dirty="0"/>
          </a:p>
        </p:txBody>
      </p:sp>
    </p:spTree>
    <p:extLst>
      <p:ext uri="{BB962C8B-B14F-4D97-AF65-F5344CB8AC3E}">
        <p14:creationId xmlns:p14="http://schemas.microsoft.com/office/powerpoint/2010/main" val="3133853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156C-0D88-3C60-A635-D0220B69A9F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B87C2-4FDB-FDB1-64B4-BF5952D4A953}"/>
              </a:ext>
            </a:extLst>
          </p:cNvPr>
          <p:cNvSpPr>
            <a:spLocks noGrp="1"/>
          </p:cNvSpPr>
          <p:nvPr>
            <p:ph type="sldNum" sz="quarter" idx="4"/>
          </p:nvPr>
        </p:nvSpPr>
        <p:spPr>
          <a:xfrm>
            <a:off x="11620500" y="6459470"/>
            <a:ext cx="432486" cy="365125"/>
          </a:xfrm>
        </p:spPr>
        <p:txBody>
          <a:bodyPr/>
          <a:lstStyle/>
          <a:p>
            <a:fld id="{933A556B-7C63-244D-9B7C-B0EA8042B330}" type="slidenum">
              <a:rPr lang="en-US" smtClean="0"/>
              <a:pPr/>
              <a:t>4</a:t>
            </a:fld>
            <a:endParaRPr lang="en-US" sz="1000" dirty="0"/>
          </a:p>
        </p:txBody>
      </p:sp>
      <p:sp>
        <p:nvSpPr>
          <p:cNvPr id="5" name="Title 4">
            <a:extLst>
              <a:ext uri="{FF2B5EF4-FFF2-40B4-BE49-F238E27FC236}">
                <a16:creationId xmlns:a16="http://schemas.microsoft.com/office/drawing/2014/main" id="{F3557039-83F8-33B7-2AFE-F5C58724B001}"/>
              </a:ext>
            </a:extLst>
          </p:cNvPr>
          <p:cNvSpPr>
            <a:spLocks noGrp="1"/>
          </p:cNvSpPr>
          <p:nvPr>
            <p:ph type="title"/>
          </p:nvPr>
        </p:nvSpPr>
        <p:spPr>
          <a:xfrm>
            <a:off x="462579" y="0"/>
            <a:ext cx="11499925" cy="480060"/>
          </a:xfrm>
        </p:spPr>
        <p:txBody>
          <a:bodyPr vert="horz" lIns="91440" tIns="45720" rIns="91440" bIns="45720" rtlCol="0" anchor="ctr">
            <a:noAutofit/>
          </a:bodyPr>
          <a:lstStyle/>
          <a:p>
            <a:r>
              <a:rPr lang="en-US" sz="3200" dirty="0"/>
              <a:t>C-AD R&amp;D Strategy</a:t>
            </a:r>
          </a:p>
        </p:txBody>
      </p:sp>
      <p:sp>
        <p:nvSpPr>
          <p:cNvPr id="6" name="Content Placeholder 2">
            <a:extLst>
              <a:ext uri="{FF2B5EF4-FFF2-40B4-BE49-F238E27FC236}">
                <a16:creationId xmlns:a16="http://schemas.microsoft.com/office/drawing/2014/main" id="{438CC922-8C8C-A1F8-7A52-18657BDB0FB9}"/>
              </a:ext>
            </a:extLst>
          </p:cNvPr>
          <p:cNvSpPr txBox="1">
            <a:spLocks/>
          </p:cNvSpPr>
          <p:nvPr/>
        </p:nvSpPr>
        <p:spPr>
          <a:xfrm>
            <a:off x="1371600" y="617220"/>
            <a:ext cx="10681386" cy="54595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800" b="1" dirty="0">
                <a:solidFill>
                  <a:srgbClr val="000000"/>
                </a:solidFill>
                <a:ea typeface="Calibri" panose="020F0502020204030204" pitchFamily="34" charset="0"/>
                <a:cs typeface="Times New Roman"/>
              </a:rPr>
              <a:t>Strategy: </a:t>
            </a:r>
          </a:p>
          <a:p>
            <a:pPr>
              <a:buFont typeface="Wingdings" panose="05000000000000000000" pitchFamily="2" charset="2"/>
              <a:buChar char="Ø"/>
            </a:pPr>
            <a:r>
              <a:rPr lang="en-US" sz="1600" b="1" dirty="0">
                <a:solidFill>
                  <a:srgbClr val="0000FF"/>
                </a:solidFill>
                <a:ea typeface="Calibri" panose="020F0502020204030204" pitchFamily="34" charset="0"/>
                <a:cs typeface="Times New Roman"/>
              </a:rPr>
              <a:t>Maintain leadership and expertise </a:t>
            </a:r>
            <a:r>
              <a:rPr lang="en-US" sz="1600" b="1" dirty="0">
                <a:ea typeface="Calibri" panose="020F0502020204030204" pitchFamily="34" charset="0"/>
                <a:cs typeface="Times New Roman"/>
              </a:rPr>
              <a:t>in key areas and </a:t>
            </a:r>
          </a:p>
          <a:p>
            <a:pPr marL="0" indent="0">
              <a:buNone/>
            </a:pPr>
            <a:r>
              <a:rPr lang="en-US" sz="1600" b="1" dirty="0">
                <a:solidFill>
                  <a:srgbClr val="0000FF"/>
                </a:solidFill>
                <a:ea typeface="Calibri" panose="020F0502020204030204" pitchFamily="34" charset="0"/>
                <a:cs typeface="Times New Roman"/>
              </a:rPr>
              <a:t>    align mid-term R&amp;D with EIC needs </a:t>
            </a:r>
            <a:r>
              <a:rPr lang="en-US" sz="1600" b="1" dirty="0">
                <a:ea typeface="Calibri" panose="020F0502020204030204" pitchFamily="34" charset="0"/>
                <a:cs typeface="Times New Roman"/>
              </a:rPr>
              <a:t>and </a:t>
            </a:r>
            <a:r>
              <a:rPr lang="en-US" sz="1600" b="1" dirty="0">
                <a:solidFill>
                  <a:srgbClr val="0000FF"/>
                </a:solidFill>
                <a:ea typeface="Calibri" panose="020F0502020204030204" pitchFamily="34" charset="0"/>
                <a:cs typeface="Times New Roman"/>
              </a:rPr>
              <a:t>future EIC performance and capabilities.</a:t>
            </a:r>
          </a:p>
          <a:p>
            <a:pPr>
              <a:buFont typeface="Wingdings" panose="05000000000000000000" pitchFamily="2" charset="2"/>
              <a:buChar char="Ø"/>
            </a:pPr>
            <a:r>
              <a:rPr lang="en-US" sz="1600" b="1" dirty="0">
                <a:solidFill>
                  <a:srgbClr val="000000"/>
                </a:solidFill>
                <a:ea typeface="Calibri" panose="020F0502020204030204" pitchFamily="34" charset="0"/>
                <a:cs typeface="Times New Roman"/>
              </a:rPr>
              <a:t>Pursue advanced accelerator R&amp;D (external funding using FOA and LDRDs)</a:t>
            </a:r>
          </a:p>
          <a:p>
            <a:pPr>
              <a:buFont typeface="Wingdings" panose="05000000000000000000" pitchFamily="2" charset="2"/>
              <a:buChar char="Ø"/>
            </a:pPr>
            <a:r>
              <a:rPr lang="en-US" sz="1600" b="1" dirty="0">
                <a:solidFill>
                  <a:srgbClr val="000000"/>
                </a:solidFill>
                <a:ea typeface="Calibri" panose="020F0502020204030204" pitchFamily="34" charset="0"/>
                <a:cs typeface="Times New Roman"/>
              </a:rPr>
              <a:t>Actively pursue AI/ML applications at various C-AD accelerators to optimize beam controls, automate machine tuning and data analysis, improving reliability and operations.</a:t>
            </a:r>
            <a:endParaRPr lang="en-US" sz="1600" b="1" dirty="0"/>
          </a:p>
          <a:p>
            <a:pPr marL="0" indent="0">
              <a:buNone/>
            </a:pPr>
            <a:endParaRPr lang="en-US" sz="1800" dirty="0"/>
          </a:p>
          <a:p>
            <a:pPr marL="0" indent="0">
              <a:buNone/>
            </a:pPr>
            <a:r>
              <a:rPr lang="en-US" sz="1800" dirty="0"/>
              <a:t>Our goal is to use mid-term R&amp;D in a coherent strategy to maintain leadership in technology           which we need </a:t>
            </a:r>
            <a:r>
              <a:rPr lang="en-US" sz="1800" b="1" dirty="0"/>
              <a:t>for  the EIC</a:t>
            </a:r>
            <a:r>
              <a:rPr lang="en-US" sz="1800" dirty="0"/>
              <a:t>,</a:t>
            </a:r>
          </a:p>
          <a:p>
            <a:pPr marL="0" indent="0">
              <a:buNone/>
            </a:pPr>
            <a:r>
              <a:rPr lang="en-US" sz="1800" dirty="0"/>
              <a:t>                                      </a:t>
            </a:r>
            <a:r>
              <a:rPr lang="en-US" sz="1800" b="1" dirty="0"/>
              <a:t>for future EIC capabilities and upgrades</a:t>
            </a:r>
            <a:r>
              <a:rPr lang="en-US" sz="1800" dirty="0"/>
              <a:t>, and </a:t>
            </a:r>
          </a:p>
          <a:p>
            <a:pPr marL="0" indent="0">
              <a:buNone/>
            </a:pPr>
            <a:r>
              <a:rPr lang="en-US" sz="1800" dirty="0"/>
              <a:t>                                                                        </a:t>
            </a:r>
            <a:r>
              <a:rPr lang="en-US" sz="1800" b="1" dirty="0"/>
              <a:t>possibly the next generation of NP facilities</a:t>
            </a:r>
          </a:p>
          <a:p>
            <a:pPr marL="0" indent="0">
              <a:buNone/>
            </a:pPr>
            <a:r>
              <a:rPr lang="en-US" sz="1800" dirty="0"/>
              <a:t>with focus on:</a:t>
            </a:r>
          </a:p>
          <a:p>
            <a:pPr marL="0" indent="0">
              <a:buNone/>
            </a:pPr>
            <a:r>
              <a:rPr lang="en-US" sz="1800" dirty="0"/>
              <a:t>                       1) Ions sources</a:t>
            </a:r>
          </a:p>
          <a:p>
            <a:pPr marL="0" indent="0">
              <a:buNone/>
            </a:pPr>
            <a:r>
              <a:rPr lang="en-US" sz="1800" dirty="0"/>
              <a:t>                       2) Electron sources</a:t>
            </a:r>
          </a:p>
          <a:p>
            <a:pPr marL="0" indent="0">
              <a:buNone/>
            </a:pPr>
            <a:r>
              <a:rPr lang="en-US" sz="1800" dirty="0"/>
              <a:t>                       3) Polarizations and Polarimetry</a:t>
            </a:r>
          </a:p>
          <a:p>
            <a:pPr marL="0" indent="0">
              <a:buNone/>
            </a:pPr>
            <a:r>
              <a:rPr lang="en-US" sz="1800" dirty="0"/>
              <a:t>                       4) Beam cooling </a:t>
            </a:r>
          </a:p>
          <a:p>
            <a:pPr marL="0" indent="0">
              <a:buNone/>
            </a:pPr>
            <a:br>
              <a:rPr lang="en-US" sz="2000" dirty="0">
                <a:solidFill>
                  <a:srgbClr val="000000"/>
                </a:solidFill>
                <a:ea typeface="Calibri" panose="020F0502020204030204" pitchFamily="34" charset="0"/>
                <a:cs typeface="Times New Roman"/>
              </a:rPr>
            </a:br>
            <a:endParaRPr lang="en-US" altLang="en-US" sz="2000" dirty="0">
              <a:solidFill>
                <a:schemeClr val="bg1">
                  <a:lumMod val="85000"/>
                </a:schemeClr>
              </a:solidFill>
              <a:highlight>
                <a:srgbClr val="FF0000"/>
              </a:highlight>
              <a:latin typeface="Arial" panose="020B0604020202020204" pitchFamily="34" charset="0"/>
              <a:ea typeface="Calibri" panose="020F0502020204030204" pitchFamily="34" charset="0"/>
              <a:cs typeface="Arial"/>
            </a:endParaRPr>
          </a:p>
        </p:txBody>
      </p:sp>
    </p:spTree>
    <p:extLst>
      <p:ext uri="{BB962C8B-B14F-4D97-AF65-F5344CB8AC3E}">
        <p14:creationId xmlns:p14="http://schemas.microsoft.com/office/powerpoint/2010/main" val="154917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1D096-2F69-0C93-4B38-A8D0D0BE92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9528-1121-7B7B-1B18-D95F16E8DD89}"/>
              </a:ext>
            </a:extLst>
          </p:cNvPr>
          <p:cNvSpPr>
            <a:spLocks noGrp="1"/>
          </p:cNvSpPr>
          <p:nvPr>
            <p:ph type="sldNum" sz="quarter" idx="4"/>
          </p:nvPr>
        </p:nvSpPr>
        <p:spPr>
          <a:xfrm>
            <a:off x="11620500" y="6459470"/>
            <a:ext cx="432486" cy="365125"/>
          </a:xfrm>
        </p:spPr>
        <p:txBody>
          <a:bodyPr/>
          <a:lstStyle/>
          <a:p>
            <a:fld id="{933A556B-7C63-244D-9B7C-B0EA8042B330}" type="slidenum">
              <a:rPr lang="en-US" smtClean="0"/>
              <a:pPr/>
              <a:t>5</a:t>
            </a:fld>
            <a:endParaRPr lang="en-US" sz="1000" dirty="0"/>
          </a:p>
        </p:txBody>
      </p:sp>
      <p:sp>
        <p:nvSpPr>
          <p:cNvPr id="5" name="Title 4">
            <a:extLst>
              <a:ext uri="{FF2B5EF4-FFF2-40B4-BE49-F238E27FC236}">
                <a16:creationId xmlns:a16="http://schemas.microsoft.com/office/drawing/2014/main" id="{46E4EFF3-EEA4-337D-1764-A1CD29ACED31}"/>
              </a:ext>
            </a:extLst>
          </p:cNvPr>
          <p:cNvSpPr>
            <a:spLocks noGrp="1"/>
          </p:cNvSpPr>
          <p:nvPr>
            <p:ph type="title"/>
          </p:nvPr>
        </p:nvSpPr>
        <p:spPr>
          <a:xfrm>
            <a:off x="462579" y="1"/>
            <a:ext cx="11499925" cy="670560"/>
          </a:xfrm>
        </p:spPr>
        <p:txBody>
          <a:bodyPr vert="horz" lIns="91440" tIns="45720" rIns="91440" bIns="45720" rtlCol="0" anchor="ctr">
            <a:normAutofit/>
          </a:bodyPr>
          <a:lstStyle/>
          <a:p>
            <a:r>
              <a:rPr lang="en-US" sz="3200" dirty="0"/>
              <a:t>Focused mid-term R&amp;D efforts</a:t>
            </a:r>
          </a:p>
        </p:txBody>
      </p:sp>
      <p:sp>
        <p:nvSpPr>
          <p:cNvPr id="6" name="Content Placeholder 2">
            <a:extLst>
              <a:ext uri="{FF2B5EF4-FFF2-40B4-BE49-F238E27FC236}">
                <a16:creationId xmlns:a16="http://schemas.microsoft.com/office/drawing/2014/main" id="{2CD0732F-8FCF-302F-41C8-66BE86437491}"/>
              </a:ext>
            </a:extLst>
          </p:cNvPr>
          <p:cNvSpPr txBox="1">
            <a:spLocks/>
          </p:cNvSpPr>
          <p:nvPr/>
        </p:nvSpPr>
        <p:spPr>
          <a:xfrm>
            <a:off x="807113" y="753199"/>
            <a:ext cx="11029630" cy="5706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0000FF"/>
                </a:solidFill>
              </a:rPr>
              <a:t>Focused mid-term R&amp;D efforts:</a:t>
            </a:r>
          </a:p>
          <a:p>
            <a:r>
              <a:rPr lang="en-US" sz="1600" b="1" dirty="0"/>
              <a:t>Ions sources:</a:t>
            </a:r>
          </a:p>
          <a:p>
            <a:pPr marL="0" indent="0">
              <a:buNone/>
            </a:pPr>
            <a:r>
              <a:rPr lang="en-US" sz="1600" dirty="0"/>
              <a:t> - To fully establish EIC requirements, including polarized He-3 source development</a:t>
            </a:r>
          </a:p>
          <a:p>
            <a:pPr marL="0" indent="0">
              <a:buNone/>
            </a:pPr>
            <a:r>
              <a:rPr lang="en-US" sz="1600" dirty="0"/>
              <a:t> - Develop future EIC capabilities</a:t>
            </a:r>
          </a:p>
          <a:p>
            <a:pPr marL="0" indent="0">
              <a:buNone/>
            </a:pPr>
            <a:r>
              <a:rPr lang="en-US" sz="1600" dirty="0">
                <a:solidFill>
                  <a:srgbClr val="18649A"/>
                </a:solidFill>
              </a:rPr>
              <a:t> </a:t>
            </a:r>
            <a:endParaRPr lang="en-US" sz="1600" dirty="0"/>
          </a:p>
          <a:p>
            <a:r>
              <a:rPr lang="en-US" sz="1600" b="1" dirty="0"/>
              <a:t>Electron sources:</a:t>
            </a:r>
          </a:p>
          <a:p>
            <a:pPr marL="0" indent="0">
              <a:buNone/>
            </a:pPr>
            <a:r>
              <a:rPr lang="en-US" sz="1600" dirty="0"/>
              <a:t> -  Development of polarized and high-current cathodes for the EIC</a:t>
            </a:r>
            <a:endParaRPr lang="en-US" sz="1600" dirty="0">
              <a:solidFill>
                <a:srgbClr val="18649A"/>
              </a:solidFill>
            </a:endParaRPr>
          </a:p>
          <a:p>
            <a:pPr>
              <a:buFontTx/>
              <a:buChar char="-"/>
            </a:pPr>
            <a:r>
              <a:rPr lang="en-US" sz="1600" dirty="0"/>
              <a:t>Development of high-current electron Gun suitable for the EIC</a:t>
            </a:r>
          </a:p>
          <a:p>
            <a:pPr marL="0" indent="0">
              <a:buNone/>
            </a:pPr>
            <a:endParaRPr lang="en-US" sz="1600" dirty="0"/>
          </a:p>
          <a:p>
            <a:r>
              <a:rPr lang="en-US" sz="1600" b="1" dirty="0"/>
              <a:t>Polarization and polarimetry:</a:t>
            </a:r>
          </a:p>
          <a:p>
            <a:pPr marL="0" indent="0">
              <a:buNone/>
            </a:pPr>
            <a:r>
              <a:rPr lang="en-US" sz="1600" dirty="0"/>
              <a:t> - Maximizing polarization through Injectors chain of accelerators</a:t>
            </a:r>
            <a:endParaRPr lang="en-US" sz="1600" dirty="0">
              <a:solidFill>
                <a:srgbClr val="18649A"/>
              </a:solidFill>
            </a:endParaRPr>
          </a:p>
          <a:p>
            <a:pPr marL="0" indent="0">
              <a:buNone/>
            </a:pPr>
            <a:r>
              <a:rPr lang="en-US" sz="1600" dirty="0"/>
              <a:t> - Development of robust polarimetry at various stages of acceleration</a:t>
            </a:r>
          </a:p>
          <a:p>
            <a:pPr marL="0" indent="0">
              <a:buNone/>
            </a:pPr>
            <a:endParaRPr lang="en-US" sz="1600" dirty="0"/>
          </a:p>
          <a:p>
            <a:r>
              <a:rPr lang="en-US" sz="1600" b="1" dirty="0"/>
              <a:t>High-Energy Cooling (HEC):</a:t>
            </a:r>
          </a:p>
          <a:p>
            <a:pPr marL="0" indent="0">
              <a:buNone/>
            </a:pPr>
            <a:r>
              <a:rPr lang="en-US" sz="1600" dirty="0"/>
              <a:t> - Development of HEC system for the EIC to maximize luminosity and fully optimize the EIC potential</a:t>
            </a:r>
            <a:endParaRPr lang="en-US" sz="1600" dirty="0">
              <a:solidFill>
                <a:srgbClr val="18649A"/>
              </a:solidFill>
            </a:endParaRPr>
          </a:p>
          <a:p>
            <a:pPr marL="0" indent="0">
              <a:buNone/>
            </a:pPr>
            <a:br>
              <a:rPr lang="en-US" dirty="0"/>
            </a:br>
            <a:endParaRPr lang="en-US" dirty="0"/>
          </a:p>
          <a:p>
            <a:pPr marL="0" indent="0">
              <a:buNone/>
            </a:pPr>
            <a:br>
              <a:rPr lang="en-US" dirty="0"/>
            </a:br>
            <a:endParaRPr lang="en-US" dirty="0"/>
          </a:p>
          <a:p>
            <a:pPr marL="0" indent="0">
              <a:buNone/>
            </a:pPr>
            <a:endParaRPr lang="en-US" dirty="0"/>
          </a:p>
          <a:p>
            <a:pPr marL="0" lvl="0" indent="0">
              <a:buNone/>
            </a:pPr>
            <a:br>
              <a:rPr lang="en-US" sz="2000" dirty="0">
                <a:solidFill>
                  <a:srgbClr val="000000"/>
                </a:solidFill>
                <a:ea typeface="Calibri" panose="020F0502020204030204" pitchFamily="34" charset="0"/>
                <a:cs typeface="Times New Roman"/>
              </a:rPr>
            </a:br>
            <a:endParaRPr lang="en-US" altLang="en-US" sz="2000" dirty="0">
              <a:solidFill>
                <a:schemeClr val="bg1">
                  <a:lumMod val="85000"/>
                </a:schemeClr>
              </a:solidFill>
              <a:highlight>
                <a:srgbClr val="FF0000"/>
              </a:highlight>
              <a:latin typeface="Arial" panose="020B0604020202020204" pitchFamily="34" charset="0"/>
              <a:ea typeface="Calibri" panose="020F0502020204030204" pitchFamily="34" charset="0"/>
              <a:cs typeface="Arial"/>
            </a:endParaRPr>
          </a:p>
        </p:txBody>
      </p:sp>
    </p:spTree>
    <p:extLst>
      <p:ext uri="{BB962C8B-B14F-4D97-AF65-F5344CB8AC3E}">
        <p14:creationId xmlns:p14="http://schemas.microsoft.com/office/powerpoint/2010/main" val="455881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12BA7-D14D-5B6B-3581-284647AB352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FD6888-8703-63E5-C7D2-7CBFCB93A9BD}"/>
              </a:ext>
            </a:extLst>
          </p:cNvPr>
          <p:cNvSpPr>
            <a:spLocks noGrp="1"/>
          </p:cNvSpPr>
          <p:nvPr>
            <p:ph type="sldNum" sz="quarter" idx="4"/>
          </p:nvPr>
        </p:nvSpPr>
        <p:spPr>
          <a:xfrm>
            <a:off x="11620500" y="6459470"/>
            <a:ext cx="432486" cy="365125"/>
          </a:xfrm>
        </p:spPr>
        <p:txBody>
          <a:bodyPr/>
          <a:lstStyle/>
          <a:p>
            <a:fld id="{933A556B-7C63-244D-9B7C-B0EA8042B330}" type="slidenum">
              <a:rPr lang="en-US" smtClean="0"/>
              <a:pPr/>
              <a:t>6</a:t>
            </a:fld>
            <a:endParaRPr lang="en-US" sz="1000" dirty="0"/>
          </a:p>
        </p:txBody>
      </p:sp>
      <p:sp>
        <p:nvSpPr>
          <p:cNvPr id="5" name="Title 4">
            <a:extLst>
              <a:ext uri="{FF2B5EF4-FFF2-40B4-BE49-F238E27FC236}">
                <a16:creationId xmlns:a16="http://schemas.microsoft.com/office/drawing/2014/main" id="{AFAAFC9D-90E8-E1FF-0188-CA9FC6624038}"/>
              </a:ext>
            </a:extLst>
          </p:cNvPr>
          <p:cNvSpPr>
            <a:spLocks noGrp="1"/>
          </p:cNvSpPr>
          <p:nvPr>
            <p:ph type="title"/>
          </p:nvPr>
        </p:nvSpPr>
        <p:spPr>
          <a:xfrm>
            <a:off x="462579" y="0"/>
            <a:ext cx="11499925" cy="699247"/>
          </a:xfrm>
        </p:spPr>
        <p:txBody>
          <a:bodyPr vert="horz" lIns="91440" tIns="45720" rIns="91440" bIns="45720" rtlCol="0" anchor="ctr">
            <a:normAutofit/>
          </a:bodyPr>
          <a:lstStyle/>
          <a:p>
            <a:r>
              <a:rPr lang="en-US" sz="3200" dirty="0"/>
              <a:t>Mid-term R&amp;D presentations</a:t>
            </a:r>
          </a:p>
        </p:txBody>
      </p:sp>
      <p:sp>
        <p:nvSpPr>
          <p:cNvPr id="6" name="Content Placeholder 2">
            <a:extLst>
              <a:ext uri="{FF2B5EF4-FFF2-40B4-BE49-F238E27FC236}">
                <a16:creationId xmlns:a16="http://schemas.microsoft.com/office/drawing/2014/main" id="{E4976744-A62B-D599-10F2-A82C51732305}"/>
              </a:ext>
            </a:extLst>
          </p:cNvPr>
          <p:cNvSpPr txBox="1">
            <a:spLocks/>
          </p:cNvSpPr>
          <p:nvPr/>
        </p:nvSpPr>
        <p:spPr>
          <a:xfrm>
            <a:off x="1094590" y="849606"/>
            <a:ext cx="10235901" cy="54595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Ion sources:</a:t>
            </a:r>
          </a:p>
          <a:p>
            <a:pPr marL="0" indent="0">
              <a:buNone/>
            </a:pPr>
            <a:r>
              <a:rPr lang="en-US" sz="1600" dirty="0"/>
              <a:t>Polarized He3 source development: </a:t>
            </a:r>
            <a:r>
              <a:rPr lang="en-US" sz="1600" b="1" dirty="0">
                <a:solidFill>
                  <a:srgbClr val="18649A"/>
                </a:solidFill>
              </a:rPr>
              <a:t>J. Ritter</a:t>
            </a:r>
          </a:p>
          <a:p>
            <a:pPr marL="0" indent="0">
              <a:buNone/>
            </a:pPr>
            <a:r>
              <a:rPr lang="en-US" sz="1600" dirty="0"/>
              <a:t>Next-Generation High-Current Ion Sources: Demonstration with Niobium: </a:t>
            </a:r>
            <a:r>
              <a:rPr lang="en-US" sz="1600" b="1" dirty="0">
                <a:solidFill>
                  <a:srgbClr val="18649A"/>
                </a:solidFill>
              </a:rPr>
              <a:t>M. Okamura</a:t>
            </a:r>
          </a:p>
          <a:p>
            <a:pPr marL="0" indent="0">
              <a:buNone/>
            </a:pPr>
            <a:r>
              <a:rPr lang="en-US" sz="1600" kern="100" dirty="0">
                <a:ea typeface="Aptos" panose="020B0004020202020204" pitchFamily="34" charset="0"/>
                <a:cs typeface="Times New Roman" panose="02020603050405020304" pitchFamily="18" charset="0"/>
              </a:rPr>
              <a:t>Polarized deuteron ion source: </a:t>
            </a:r>
            <a:r>
              <a:rPr lang="en-US" sz="1600" b="1" kern="100" dirty="0">
                <a:solidFill>
                  <a:srgbClr val="18649A"/>
                </a:solidFill>
                <a:ea typeface="Aptos" panose="020B0004020202020204" pitchFamily="34" charset="0"/>
                <a:cs typeface="Times New Roman" panose="02020603050405020304" pitchFamily="18" charset="0"/>
              </a:rPr>
              <a:t>D. Steski</a:t>
            </a:r>
            <a:endParaRPr lang="en-US" sz="1600" b="1" dirty="0">
              <a:solidFill>
                <a:srgbClr val="18649A"/>
              </a:solidFill>
            </a:endParaRPr>
          </a:p>
          <a:p>
            <a:pPr marL="0" indent="0">
              <a:buNone/>
            </a:pPr>
            <a:endParaRPr lang="en-US" sz="1600" dirty="0"/>
          </a:p>
          <a:p>
            <a:r>
              <a:rPr lang="en-US" sz="1600" b="1" dirty="0"/>
              <a:t>Electron sources:</a:t>
            </a:r>
          </a:p>
          <a:p>
            <a:pPr marL="0" indent="0">
              <a:buNone/>
            </a:pPr>
            <a:r>
              <a:rPr lang="en-US" sz="1600" dirty="0"/>
              <a:t>High-current Gun developments: </a:t>
            </a:r>
            <a:r>
              <a:rPr lang="en-US" sz="1600" dirty="0" err="1"/>
              <a:t>LEReC</a:t>
            </a:r>
            <a:r>
              <a:rPr lang="en-US" sz="1600" dirty="0"/>
              <a:t> and Stony Brook R&amp;D guns: </a:t>
            </a:r>
            <a:r>
              <a:rPr lang="en-US" sz="1600" b="1" dirty="0">
                <a:solidFill>
                  <a:srgbClr val="18649A"/>
                </a:solidFill>
              </a:rPr>
              <a:t>in this presentation</a:t>
            </a:r>
          </a:p>
          <a:p>
            <a:pPr marL="0" indent="0">
              <a:buNone/>
            </a:pPr>
            <a:r>
              <a:rPr lang="en-US" sz="1600" dirty="0"/>
              <a:t>Cathodes R&amp;D: </a:t>
            </a:r>
            <a:r>
              <a:rPr lang="en-US" sz="1600" b="1" dirty="0">
                <a:solidFill>
                  <a:srgbClr val="18649A"/>
                </a:solidFill>
              </a:rPr>
              <a:t>M. Gaowei</a:t>
            </a:r>
          </a:p>
          <a:p>
            <a:pPr marL="0" indent="0">
              <a:buNone/>
            </a:pPr>
            <a:endParaRPr lang="en-US" sz="1600" dirty="0"/>
          </a:p>
          <a:p>
            <a:r>
              <a:rPr lang="en-US" sz="1600" b="1" dirty="0"/>
              <a:t>Polarization and polarimetry:</a:t>
            </a:r>
          </a:p>
          <a:p>
            <a:pPr marL="0" indent="0">
              <a:buNone/>
            </a:pPr>
            <a:r>
              <a:rPr lang="en-US" sz="1600" dirty="0"/>
              <a:t>Polarization development: </a:t>
            </a:r>
            <a:r>
              <a:rPr lang="en-US" sz="1600" b="1" dirty="0">
                <a:solidFill>
                  <a:srgbClr val="18649A"/>
                </a:solidFill>
              </a:rPr>
              <a:t>K. Hock</a:t>
            </a:r>
          </a:p>
          <a:p>
            <a:pPr marL="0" indent="0">
              <a:buNone/>
            </a:pPr>
            <a:r>
              <a:rPr lang="en-US" sz="1600" dirty="0"/>
              <a:t>Polarimetry : </a:t>
            </a:r>
            <a:r>
              <a:rPr lang="en-US" sz="1600" b="1" dirty="0">
                <a:solidFill>
                  <a:srgbClr val="18649A"/>
                </a:solidFill>
              </a:rPr>
              <a:t>F. Rathmann</a:t>
            </a:r>
          </a:p>
          <a:p>
            <a:pPr marL="0" indent="0">
              <a:buNone/>
            </a:pPr>
            <a:endParaRPr lang="en-US" sz="1600" dirty="0"/>
          </a:p>
          <a:p>
            <a:r>
              <a:rPr lang="en-US" sz="1600" b="1" dirty="0"/>
              <a:t>Beam Cooling:</a:t>
            </a:r>
          </a:p>
          <a:p>
            <a:pPr marL="0" indent="0">
              <a:buNone/>
            </a:pPr>
            <a:r>
              <a:rPr lang="en-US" sz="1600" dirty="0"/>
              <a:t>Development of high-energy cooling systems: </a:t>
            </a:r>
            <a:r>
              <a:rPr lang="en-US" sz="1600" b="1" dirty="0">
                <a:solidFill>
                  <a:srgbClr val="18649A"/>
                </a:solidFill>
              </a:rPr>
              <a:t>S. Seletskiy</a:t>
            </a:r>
          </a:p>
          <a:p>
            <a:pPr marL="0" indent="0">
              <a:buNone/>
            </a:pPr>
            <a:r>
              <a:rPr lang="en-US" dirty="0"/>
              <a:t> </a:t>
            </a:r>
            <a:br>
              <a:rPr lang="en-US" sz="2000" dirty="0">
                <a:solidFill>
                  <a:srgbClr val="000000"/>
                </a:solidFill>
                <a:ea typeface="Calibri" panose="020F0502020204030204" pitchFamily="34" charset="0"/>
                <a:cs typeface="Times New Roman"/>
              </a:rPr>
            </a:br>
            <a:endParaRPr lang="en-US" altLang="en-US" sz="2000" dirty="0">
              <a:solidFill>
                <a:schemeClr val="bg1">
                  <a:lumMod val="85000"/>
                </a:schemeClr>
              </a:solidFill>
              <a:highlight>
                <a:srgbClr val="FF0000"/>
              </a:highlight>
              <a:latin typeface="Arial" panose="020B0604020202020204" pitchFamily="34" charset="0"/>
              <a:ea typeface="Calibri" panose="020F0502020204030204" pitchFamily="34" charset="0"/>
              <a:cs typeface="Arial"/>
            </a:endParaRPr>
          </a:p>
        </p:txBody>
      </p:sp>
    </p:spTree>
    <p:extLst>
      <p:ext uri="{BB962C8B-B14F-4D97-AF65-F5344CB8AC3E}">
        <p14:creationId xmlns:p14="http://schemas.microsoft.com/office/powerpoint/2010/main" val="3505492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1EBBB-E28A-C973-7524-9A24B223D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E568F-60F8-CD0A-1724-5FFDF2B6CC0F}"/>
              </a:ext>
            </a:extLst>
          </p:cNvPr>
          <p:cNvSpPr>
            <a:spLocks noGrp="1"/>
          </p:cNvSpPr>
          <p:nvPr>
            <p:ph type="ctrTitle"/>
          </p:nvPr>
        </p:nvSpPr>
        <p:spPr/>
        <p:txBody>
          <a:bodyPr>
            <a:noAutofit/>
          </a:bodyPr>
          <a:lstStyle/>
          <a:p>
            <a:r>
              <a:rPr lang="en-US" sz="4400" dirty="0">
                <a:latin typeface="Arial" panose="020B0604020202020204" pitchFamily="34" charset="0"/>
                <a:ea typeface="Times New Roman" panose="02020603050405020304" pitchFamily="18" charset="0"/>
              </a:rPr>
              <a:t>Ion sources</a:t>
            </a:r>
            <a:r>
              <a:rPr lang="en-US" sz="4400" dirty="0">
                <a:effectLst/>
                <a:latin typeface="Arial" panose="020B0604020202020204" pitchFamily="34" charset="0"/>
                <a:ea typeface="Times New Roman" panose="02020603050405020304" pitchFamily="18" charset="0"/>
                <a:cs typeface="Arial" panose="020B0604020202020204" pitchFamily="34" charset="0"/>
              </a:rPr>
              <a:t> R&amp;D</a:t>
            </a:r>
            <a:endParaRPr lang="en-US" sz="4400" dirty="0"/>
          </a:p>
        </p:txBody>
      </p:sp>
      <p:sp>
        <p:nvSpPr>
          <p:cNvPr id="3" name="Slide Number Placeholder 1">
            <a:extLst>
              <a:ext uri="{FF2B5EF4-FFF2-40B4-BE49-F238E27FC236}">
                <a16:creationId xmlns:a16="http://schemas.microsoft.com/office/drawing/2014/main" id="{1FEAA773-7CD9-9F0C-4BBE-12697CF817E3}"/>
              </a:ext>
            </a:extLst>
          </p:cNvPr>
          <p:cNvSpPr>
            <a:spLocks noGrp="1"/>
          </p:cNvSpPr>
          <p:nvPr>
            <p:ph type="sldNum" sz="quarter" idx="4"/>
          </p:nvPr>
        </p:nvSpPr>
        <p:spPr>
          <a:xfrm>
            <a:off x="11729034" y="6492875"/>
            <a:ext cx="432486" cy="365125"/>
          </a:xfrm>
        </p:spPr>
        <p:txBody>
          <a:bodyPr/>
          <a:lstStyle/>
          <a:p>
            <a:pPr algn="ctr"/>
            <a:fld id="{933A556B-7C63-244D-9B7C-B0EA8042B330}" type="slidenum">
              <a:rPr lang="en-US" smtClean="0"/>
              <a:pPr algn="ctr"/>
              <a:t>7</a:t>
            </a:fld>
            <a:endParaRPr lang="en-US" dirty="0"/>
          </a:p>
        </p:txBody>
      </p:sp>
    </p:spTree>
    <p:extLst>
      <p:ext uri="{BB962C8B-B14F-4D97-AF65-F5344CB8AC3E}">
        <p14:creationId xmlns:p14="http://schemas.microsoft.com/office/powerpoint/2010/main" val="129315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E6E88-2AF2-A41E-375B-645143264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1887D-B546-4D69-60E2-DF2F496C5AA1}"/>
              </a:ext>
            </a:extLst>
          </p:cNvPr>
          <p:cNvSpPr>
            <a:spLocks noGrp="1"/>
          </p:cNvSpPr>
          <p:nvPr>
            <p:ph type="title"/>
          </p:nvPr>
        </p:nvSpPr>
        <p:spPr>
          <a:xfrm>
            <a:off x="320386" y="41791"/>
            <a:ext cx="11246427" cy="675005"/>
          </a:xfrm>
        </p:spPr>
        <p:txBody>
          <a:bodyPr>
            <a:noAutofit/>
          </a:bodyPr>
          <a:lstStyle/>
          <a:p>
            <a:r>
              <a:rPr lang="en-US" sz="3200" dirty="0">
                <a:latin typeface="Helvetica" charset="0"/>
                <a:ea typeface="ＭＳ Ｐゴシック" charset="0"/>
              </a:rPr>
              <a:t>Ion sources  - highlights</a:t>
            </a:r>
            <a:endParaRPr lang="en-US" sz="3200" dirty="0"/>
          </a:p>
        </p:txBody>
      </p:sp>
      <p:sp>
        <p:nvSpPr>
          <p:cNvPr id="3" name="Content Placeholder 2">
            <a:extLst>
              <a:ext uri="{FF2B5EF4-FFF2-40B4-BE49-F238E27FC236}">
                <a16:creationId xmlns:a16="http://schemas.microsoft.com/office/drawing/2014/main" id="{AF111824-6C9F-1E2C-E8E5-6E9171C8A09C}"/>
              </a:ext>
            </a:extLst>
          </p:cNvPr>
          <p:cNvSpPr>
            <a:spLocks noGrp="1"/>
          </p:cNvSpPr>
          <p:nvPr>
            <p:ph idx="1"/>
          </p:nvPr>
        </p:nvSpPr>
        <p:spPr>
          <a:xfrm>
            <a:off x="670212" y="929360"/>
            <a:ext cx="11049000" cy="5183568"/>
          </a:xfrm>
        </p:spPr>
        <p:txBody>
          <a:bodyPr>
            <a:normAutofit fontScale="77500" lnSpcReduction="20000"/>
          </a:bodyPr>
          <a:lstStyle/>
          <a:p>
            <a:pPr>
              <a:defRPr/>
            </a:pPr>
            <a:r>
              <a:rPr lang="en-US" sz="2800" dirty="0"/>
              <a:t>Magnetron H</a:t>
            </a:r>
            <a:r>
              <a:rPr lang="en-US" sz="2800" baseline="30000" dirty="0"/>
              <a:t>-</a:t>
            </a:r>
            <a:r>
              <a:rPr lang="en-US" sz="2800" dirty="0"/>
              <a:t> source</a:t>
            </a:r>
          </a:p>
          <a:p>
            <a:pPr marL="342900" indent="-342900">
              <a:buFont typeface="Arial" panose="020B0604020202020204" pitchFamily="34" charset="0"/>
              <a:buChar char="•"/>
              <a:defRPr/>
            </a:pPr>
            <a:r>
              <a:rPr lang="en-US" sz="2500" dirty="0">
                <a:solidFill>
                  <a:srgbClr val="0432FF"/>
                </a:solidFill>
              </a:rPr>
              <a:t>Hydrogen plasma interacts with Cs-Mo surface</a:t>
            </a:r>
          </a:p>
          <a:p>
            <a:pPr marL="342900" indent="-342900">
              <a:buFont typeface="Arial" panose="020B0604020202020204" pitchFamily="34" charset="0"/>
              <a:buChar char="•"/>
              <a:defRPr/>
            </a:pPr>
            <a:r>
              <a:rPr lang="en-US" sz="2500" dirty="0">
                <a:solidFill>
                  <a:srgbClr val="0432FF"/>
                </a:solidFill>
              </a:rPr>
              <a:t>Highest H</a:t>
            </a:r>
            <a:r>
              <a:rPr lang="en-US" sz="2500" baseline="30000" dirty="0">
                <a:solidFill>
                  <a:srgbClr val="0432FF"/>
                </a:solidFill>
              </a:rPr>
              <a:t>-</a:t>
            </a:r>
            <a:r>
              <a:rPr lang="en-US" sz="2500" dirty="0">
                <a:solidFill>
                  <a:srgbClr val="0432FF"/>
                </a:solidFill>
              </a:rPr>
              <a:t> peak current (135 mA)</a:t>
            </a:r>
            <a:endParaRPr lang="en-US" sz="2300" dirty="0">
              <a:solidFill>
                <a:srgbClr val="0432FF"/>
              </a:solidFill>
            </a:endParaRPr>
          </a:p>
          <a:p>
            <a:pPr>
              <a:defRPr/>
            </a:pPr>
            <a:endParaRPr lang="en-US" sz="1900" dirty="0"/>
          </a:p>
          <a:p>
            <a:pPr>
              <a:defRPr/>
            </a:pPr>
            <a:r>
              <a:rPr lang="en-US" sz="2800" dirty="0"/>
              <a:t>Optically Pumped Polarized Ion Source (OPPIS)</a:t>
            </a:r>
          </a:p>
          <a:p>
            <a:pPr marL="342900" indent="-342900">
              <a:buFont typeface="Arial" panose="020B0604020202020204" pitchFamily="34" charset="0"/>
              <a:buChar char="•"/>
              <a:defRPr/>
            </a:pPr>
            <a:r>
              <a:rPr lang="en-US" sz="2500" dirty="0">
                <a:solidFill>
                  <a:srgbClr val="0432FF"/>
                </a:solidFill>
              </a:rPr>
              <a:t>Polarized electrons from optically pumped Rb  </a:t>
            </a:r>
            <a:br>
              <a:rPr lang="en-US" sz="2500" dirty="0">
                <a:solidFill>
                  <a:srgbClr val="0432FF"/>
                </a:solidFill>
              </a:rPr>
            </a:br>
            <a:r>
              <a:rPr lang="en-US" sz="2500" dirty="0">
                <a:solidFill>
                  <a:srgbClr val="0432FF"/>
                </a:solidFill>
              </a:rPr>
              <a:t>are used to generate polarized H</a:t>
            </a:r>
            <a:r>
              <a:rPr lang="en-US" sz="2500" baseline="30000" dirty="0">
                <a:solidFill>
                  <a:srgbClr val="0432FF"/>
                </a:solidFill>
              </a:rPr>
              <a:t>-</a:t>
            </a:r>
            <a:r>
              <a:rPr lang="en-US" sz="2500" dirty="0">
                <a:solidFill>
                  <a:srgbClr val="0432FF"/>
                </a:solidFill>
              </a:rPr>
              <a:t> ions</a:t>
            </a:r>
          </a:p>
          <a:p>
            <a:pPr marL="342900" indent="-342900">
              <a:buFont typeface="Arial" panose="020B0604020202020204" pitchFamily="34" charset="0"/>
              <a:buChar char="•"/>
              <a:defRPr/>
            </a:pPr>
            <a:r>
              <a:rPr lang="en-US" sz="2500" dirty="0">
                <a:solidFill>
                  <a:srgbClr val="0432FF"/>
                </a:solidFill>
              </a:rPr>
              <a:t>Highest intensity (1 mA) polarized (85%) H</a:t>
            </a:r>
            <a:r>
              <a:rPr lang="en-US" sz="2500" baseline="30000" dirty="0">
                <a:solidFill>
                  <a:srgbClr val="0432FF"/>
                </a:solidFill>
              </a:rPr>
              <a:t>-</a:t>
            </a:r>
            <a:r>
              <a:rPr lang="en-US" sz="2500" dirty="0">
                <a:solidFill>
                  <a:srgbClr val="0432FF"/>
                </a:solidFill>
              </a:rPr>
              <a:t> source</a:t>
            </a:r>
            <a:endParaRPr lang="en-US" sz="2300" dirty="0">
              <a:solidFill>
                <a:srgbClr val="0432FF"/>
              </a:solidFill>
            </a:endParaRPr>
          </a:p>
          <a:p>
            <a:pPr>
              <a:defRPr/>
            </a:pPr>
            <a:endParaRPr lang="en-US" sz="1900" dirty="0"/>
          </a:p>
          <a:p>
            <a:pPr>
              <a:defRPr/>
            </a:pPr>
            <a:r>
              <a:rPr lang="en-US" sz="2800" dirty="0"/>
              <a:t>Electron Beam Ion Source (EBIS)</a:t>
            </a:r>
          </a:p>
          <a:p>
            <a:pPr marL="342900" indent="-342900">
              <a:buFont typeface="Arial" panose="020B0604020202020204" pitchFamily="34" charset="0"/>
              <a:buChar char="•"/>
              <a:defRPr/>
            </a:pPr>
            <a:r>
              <a:rPr lang="en-US" sz="2500" dirty="0">
                <a:solidFill>
                  <a:srgbClr val="0432FF"/>
                </a:solidFill>
              </a:rPr>
              <a:t>~10 A e-beam inside 5 T solenoid used to </a:t>
            </a:r>
            <a:br>
              <a:rPr lang="en-US" sz="2500" dirty="0">
                <a:solidFill>
                  <a:srgbClr val="0432FF"/>
                </a:solidFill>
              </a:rPr>
            </a:br>
            <a:r>
              <a:rPr lang="en-US" sz="2500" dirty="0">
                <a:solidFill>
                  <a:srgbClr val="0432FF"/>
                </a:solidFill>
              </a:rPr>
              <a:t>stepwise ionize heavy ions, Au</a:t>
            </a:r>
            <a:r>
              <a:rPr lang="en-US" sz="2500" baseline="30000" dirty="0">
                <a:solidFill>
                  <a:srgbClr val="0432FF"/>
                </a:solidFill>
              </a:rPr>
              <a:t>32+</a:t>
            </a:r>
            <a:r>
              <a:rPr lang="en-US" sz="2500" dirty="0">
                <a:solidFill>
                  <a:srgbClr val="0432FF"/>
                </a:solidFill>
              </a:rPr>
              <a:t> after about 40 ms</a:t>
            </a:r>
          </a:p>
          <a:p>
            <a:pPr marL="342900" indent="-342900">
              <a:buFont typeface="Arial" panose="020B0604020202020204" pitchFamily="34" charset="0"/>
              <a:buChar char="•"/>
              <a:defRPr/>
            </a:pPr>
            <a:r>
              <a:rPr lang="en-US" sz="2500" dirty="0">
                <a:solidFill>
                  <a:srgbClr val="0432FF"/>
                </a:solidFill>
              </a:rPr>
              <a:t>World’s highest intensity EBIS</a:t>
            </a:r>
          </a:p>
          <a:p>
            <a:pPr marL="342900" indent="-342900">
              <a:buFont typeface="Arial" panose="020B0604020202020204" pitchFamily="34" charset="0"/>
              <a:buChar char="•"/>
              <a:defRPr/>
            </a:pPr>
            <a:endParaRPr lang="en-US" sz="2500" dirty="0">
              <a:solidFill>
                <a:srgbClr val="0432FF"/>
              </a:solidFill>
            </a:endParaRPr>
          </a:p>
          <a:p>
            <a:pPr>
              <a:defRPr/>
            </a:pPr>
            <a:r>
              <a:rPr lang="en-US" dirty="0"/>
              <a:t>Laser</a:t>
            </a:r>
            <a:r>
              <a:rPr lang="en-US" sz="2800" dirty="0"/>
              <a:t> Ion Source (LION)</a:t>
            </a:r>
          </a:p>
          <a:p>
            <a:pPr marL="342900" indent="-342900">
              <a:buFont typeface="Arial" panose="020B0604020202020204" pitchFamily="34" charset="0"/>
              <a:buChar char="•"/>
              <a:defRPr/>
            </a:pPr>
            <a:r>
              <a:rPr lang="en-US" sz="2500" dirty="0">
                <a:solidFill>
                  <a:srgbClr val="0432FF"/>
                </a:solidFill>
              </a:rPr>
              <a:t>Development of high-current laser source for wide range of ions</a:t>
            </a:r>
          </a:p>
          <a:p>
            <a:endParaRPr lang="en-US" dirty="0"/>
          </a:p>
        </p:txBody>
      </p:sp>
      <p:pic>
        <p:nvPicPr>
          <p:cNvPr id="6" name="Picture 1">
            <a:extLst>
              <a:ext uri="{FF2B5EF4-FFF2-40B4-BE49-F238E27FC236}">
                <a16:creationId xmlns:a16="http://schemas.microsoft.com/office/drawing/2014/main" id="{EFC5A2C1-3EB7-583C-69AA-2D0F4FD82EB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829779" y="1570390"/>
            <a:ext cx="2719401" cy="1313565"/>
          </a:xfrm>
          <a:prstGeom prst="rect">
            <a:avLst/>
          </a:prstGeom>
          <a:noFill/>
          <a:ln w="3240" cap="sq">
            <a:solidFill>
              <a:srgbClr val="000000"/>
            </a:solid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 name="Picture 8" descr="A picture containing text, indoor&#10;&#10;Description automatically generated">
            <a:extLst>
              <a:ext uri="{FF2B5EF4-FFF2-40B4-BE49-F238E27FC236}">
                <a16:creationId xmlns:a16="http://schemas.microsoft.com/office/drawing/2014/main" id="{E40708A2-E4F5-D30D-BF9F-66DF211EAB94}"/>
              </a:ext>
            </a:extLst>
          </p:cNvPr>
          <p:cNvPicPr>
            <a:picLocks noChangeAspect="1"/>
          </p:cNvPicPr>
          <p:nvPr/>
        </p:nvPicPr>
        <p:blipFill>
          <a:blip r:embed="rId3"/>
          <a:stretch>
            <a:fillRect/>
          </a:stretch>
        </p:blipFill>
        <p:spPr>
          <a:xfrm>
            <a:off x="9308021" y="2979561"/>
            <a:ext cx="2544312" cy="1908234"/>
          </a:xfrm>
          <a:prstGeom prst="rect">
            <a:avLst/>
          </a:prstGeom>
        </p:spPr>
      </p:pic>
      <p:sp>
        <p:nvSpPr>
          <p:cNvPr id="8" name="TextBox 7">
            <a:extLst>
              <a:ext uri="{FF2B5EF4-FFF2-40B4-BE49-F238E27FC236}">
                <a16:creationId xmlns:a16="http://schemas.microsoft.com/office/drawing/2014/main" id="{08D32B79-9769-F4B3-CEC6-0031757E821E}"/>
              </a:ext>
            </a:extLst>
          </p:cNvPr>
          <p:cNvSpPr txBox="1"/>
          <p:nvPr/>
        </p:nvSpPr>
        <p:spPr>
          <a:xfrm>
            <a:off x="9257442" y="4472784"/>
            <a:ext cx="1749197" cy="369332"/>
          </a:xfrm>
          <a:prstGeom prst="rect">
            <a:avLst/>
          </a:prstGeom>
          <a:noFill/>
        </p:spPr>
        <p:txBody>
          <a:bodyPr wrap="none" rtlCol="0">
            <a:spAutoFit/>
          </a:bodyPr>
          <a:lstStyle/>
          <a:p>
            <a:r>
              <a:rPr lang="en-US" dirty="0">
                <a:solidFill>
                  <a:schemeClr val="bg1"/>
                </a:solidFill>
              </a:rPr>
              <a:t>Extended EBIS</a:t>
            </a:r>
          </a:p>
        </p:txBody>
      </p:sp>
      <p:sp>
        <p:nvSpPr>
          <p:cNvPr id="10" name="TextBox 9">
            <a:extLst>
              <a:ext uri="{FF2B5EF4-FFF2-40B4-BE49-F238E27FC236}">
                <a16:creationId xmlns:a16="http://schemas.microsoft.com/office/drawing/2014/main" id="{7EABB4A2-1189-1E86-F84E-CCC10CD28D32}"/>
              </a:ext>
            </a:extLst>
          </p:cNvPr>
          <p:cNvSpPr txBox="1"/>
          <p:nvPr/>
        </p:nvSpPr>
        <p:spPr>
          <a:xfrm>
            <a:off x="9308021" y="2412542"/>
            <a:ext cx="889987" cy="369332"/>
          </a:xfrm>
          <a:prstGeom prst="rect">
            <a:avLst/>
          </a:prstGeom>
          <a:noFill/>
        </p:spPr>
        <p:txBody>
          <a:bodyPr wrap="none" rtlCol="0">
            <a:spAutoFit/>
          </a:bodyPr>
          <a:lstStyle/>
          <a:p>
            <a:r>
              <a:rPr lang="en-US" dirty="0">
                <a:solidFill>
                  <a:schemeClr val="bg1"/>
                </a:solidFill>
              </a:rPr>
              <a:t>OPPIS</a:t>
            </a:r>
          </a:p>
        </p:txBody>
      </p:sp>
      <p:pic>
        <p:nvPicPr>
          <p:cNvPr id="11" name="Picture 10">
            <a:extLst>
              <a:ext uri="{FF2B5EF4-FFF2-40B4-BE49-F238E27FC236}">
                <a16:creationId xmlns:a16="http://schemas.microsoft.com/office/drawing/2014/main" id="{647979FB-0E41-DA38-04B0-F8DF9E7F62CD}"/>
              </a:ext>
            </a:extLst>
          </p:cNvPr>
          <p:cNvPicPr>
            <a:picLocks noChangeAspect="1"/>
          </p:cNvPicPr>
          <p:nvPr/>
        </p:nvPicPr>
        <p:blipFill>
          <a:blip r:embed="rId4"/>
          <a:stretch>
            <a:fillRect/>
          </a:stretch>
        </p:blipFill>
        <p:spPr>
          <a:xfrm>
            <a:off x="8407671" y="4923734"/>
            <a:ext cx="2719402" cy="1869120"/>
          </a:xfrm>
          <a:prstGeom prst="rect">
            <a:avLst/>
          </a:prstGeom>
        </p:spPr>
      </p:pic>
      <p:sp>
        <p:nvSpPr>
          <p:cNvPr id="12" name="TextBox 11">
            <a:extLst>
              <a:ext uri="{FF2B5EF4-FFF2-40B4-BE49-F238E27FC236}">
                <a16:creationId xmlns:a16="http://schemas.microsoft.com/office/drawing/2014/main" id="{4086F680-526C-A2B1-39E9-4491F13CC2FA}"/>
              </a:ext>
            </a:extLst>
          </p:cNvPr>
          <p:cNvSpPr txBox="1"/>
          <p:nvPr/>
        </p:nvSpPr>
        <p:spPr>
          <a:xfrm>
            <a:off x="9944446" y="6023868"/>
            <a:ext cx="723275" cy="369332"/>
          </a:xfrm>
          <a:prstGeom prst="rect">
            <a:avLst/>
          </a:prstGeom>
          <a:noFill/>
        </p:spPr>
        <p:txBody>
          <a:bodyPr wrap="none" rtlCol="0">
            <a:spAutoFit/>
          </a:bodyPr>
          <a:lstStyle/>
          <a:p>
            <a:r>
              <a:rPr lang="en-US" dirty="0">
                <a:solidFill>
                  <a:schemeClr val="bg1"/>
                </a:solidFill>
              </a:rPr>
              <a:t>LION</a:t>
            </a:r>
          </a:p>
        </p:txBody>
      </p:sp>
      <p:pic>
        <p:nvPicPr>
          <p:cNvPr id="16" name="Picture 15">
            <a:extLst>
              <a:ext uri="{FF2B5EF4-FFF2-40B4-BE49-F238E27FC236}">
                <a16:creationId xmlns:a16="http://schemas.microsoft.com/office/drawing/2014/main" id="{78F4B9AB-3CA2-6C72-27A2-045F2BC70643}"/>
              </a:ext>
            </a:extLst>
          </p:cNvPr>
          <p:cNvPicPr>
            <a:picLocks noChangeAspect="1"/>
          </p:cNvPicPr>
          <p:nvPr/>
        </p:nvPicPr>
        <p:blipFill>
          <a:blip r:embed="rId5"/>
          <a:stretch>
            <a:fillRect/>
          </a:stretch>
        </p:blipFill>
        <p:spPr>
          <a:xfrm>
            <a:off x="9767372" y="-12231"/>
            <a:ext cx="1636885" cy="1522015"/>
          </a:xfrm>
          <a:prstGeom prst="rect">
            <a:avLst/>
          </a:prstGeom>
        </p:spPr>
      </p:pic>
      <p:sp>
        <p:nvSpPr>
          <p:cNvPr id="17" name="TextBox 16">
            <a:extLst>
              <a:ext uri="{FF2B5EF4-FFF2-40B4-BE49-F238E27FC236}">
                <a16:creationId xmlns:a16="http://schemas.microsoft.com/office/drawing/2014/main" id="{A4A7329F-26C0-6D12-D201-57BC7B493CC0}"/>
              </a:ext>
            </a:extLst>
          </p:cNvPr>
          <p:cNvSpPr txBox="1"/>
          <p:nvPr/>
        </p:nvSpPr>
        <p:spPr>
          <a:xfrm>
            <a:off x="10198008" y="921062"/>
            <a:ext cx="1287532" cy="646331"/>
          </a:xfrm>
          <a:prstGeom prst="rect">
            <a:avLst/>
          </a:prstGeom>
          <a:noFill/>
        </p:spPr>
        <p:txBody>
          <a:bodyPr wrap="none" rtlCol="0">
            <a:spAutoFit/>
          </a:bodyPr>
          <a:lstStyle/>
          <a:p>
            <a:r>
              <a:rPr lang="en-US" dirty="0">
                <a:solidFill>
                  <a:schemeClr val="bg1"/>
                </a:solidFill>
              </a:rPr>
              <a:t>Magnetron</a:t>
            </a:r>
          </a:p>
          <a:p>
            <a:r>
              <a:rPr lang="en-US" dirty="0">
                <a:solidFill>
                  <a:schemeClr val="bg1"/>
                </a:solidFill>
              </a:rPr>
              <a:t>source</a:t>
            </a:r>
          </a:p>
        </p:txBody>
      </p:sp>
      <p:sp>
        <p:nvSpPr>
          <p:cNvPr id="5" name="Slide Number Placeholder 1">
            <a:extLst>
              <a:ext uri="{FF2B5EF4-FFF2-40B4-BE49-F238E27FC236}">
                <a16:creationId xmlns:a16="http://schemas.microsoft.com/office/drawing/2014/main" id="{0C73FEED-DF5A-C88F-F96F-1D76933085A2}"/>
              </a:ext>
            </a:extLst>
          </p:cNvPr>
          <p:cNvSpPr>
            <a:spLocks noGrp="1"/>
          </p:cNvSpPr>
          <p:nvPr>
            <p:ph type="sldNum" sz="quarter" idx="4"/>
          </p:nvPr>
        </p:nvSpPr>
        <p:spPr>
          <a:xfrm>
            <a:off x="11729034" y="6492875"/>
            <a:ext cx="432486" cy="365125"/>
          </a:xfrm>
        </p:spPr>
        <p:txBody>
          <a:bodyPr/>
          <a:lstStyle/>
          <a:p>
            <a:pPr algn="ctr"/>
            <a:fld id="{933A556B-7C63-244D-9B7C-B0EA8042B330}" type="slidenum">
              <a:rPr lang="en-US" smtClean="0"/>
              <a:pPr algn="ctr"/>
              <a:t>8</a:t>
            </a:fld>
            <a:endParaRPr lang="en-US" dirty="0"/>
          </a:p>
        </p:txBody>
      </p:sp>
    </p:spTree>
    <p:extLst>
      <p:ext uri="{BB962C8B-B14F-4D97-AF65-F5344CB8AC3E}">
        <p14:creationId xmlns:p14="http://schemas.microsoft.com/office/powerpoint/2010/main" val="1826502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067C-0039-7993-E060-BC40DE9688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CE7576-1A04-B713-E9D4-F5A97143FC95}"/>
              </a:ext>
            </a:extLst>
          </p:cNvPr>
          <p:cNvSpPr>
            <a:spLocks noGrp="1"/>
          </p:cNvSpPr>
          <p:nvPr>
            <p:ph type="title"/>
          </p:nvPr>
        </p:nvSpPr>
        <p:spPr>
          <a:xfrm>
            <a:off x="518160" y="99847"/>
            <a:ext cx="11049000" cy="418626"/>
          </a:xfrm>
        </p:spPr>
        <p:txBody>
          <a:bodyPr>
            <a:noAutofit/>
          </a:bodyPr>
          <a:lstStyle/>
          <a:p>
            <a:r>
              <a:rPr lang="en-US" sz="3200" dirty="0"/>
              <a:t>Ion sources  – future mid-term R&amp;D plans</a:t>
            </a:r>
          </a:p>
        </p:txBody>
      </p:sp>
      <p:sp>
        <p:nvSpPr>
          <p:cNvPr id="4" name="Content Placeholder 3">
            <a:extLst>
              <a:ext uri="{FF2B5EF4-FFF2-40B4-BE49-F238E27FC236}">
                <a16:creationId xmlns:a16="http://schemas.microsoft.com/office/drawing/2014/main" id="{AF67BBB6-877E-E79E-CC85-346543F360EC}"/>
              </a:ext>
            </a:extLst>
          </p:cNvPr>
          <p:cNvSpPr>
            <a:spLocks noGrp="1"/>
          </p:cNvSpPr>
          <p:nvPr>
            <p:ph idx="1"/>
          </p:nvPr>
        </p:nvSpPr>
        <p:spPr>
          <a:xfrm>
            <a:off x="518160" y="580864"/>
            <a:ext cx="11308080" cy="4615975"/>
          </a:xfrm>
        </p:spPr>
        <p:txBody>
          <a:bodyPr>
            <a:normAutofit/>
          </a:bodyPr>
          <a:lstStyle/>
          <a:p>
            <a:endParaRPr lang="en-US" sz="1800" dirty="0"/>
          </a:p>
          <a:p>
            <a:pPr marL="800100" lvl="1" indent="-342900">
              <a:buAutoNum type="arabicPeriod"/>
            </a:pPr>
            <a:r>
              <a:rPr lang="en-US" sz="1800" kern="100" dirty="0">
                <a:ea typeface="Aptos" panose="020B0004020202020204" pitchFamily="34" charset="0"/>
                <a:cs typeface="Times New Roman" panose="02020603050405020304" pitchFamily="18" charset="0"/>
              </a:rPr>
              <a:t>Polarized </a:t>
            </a:r>
            <a:r>
              <a:rPr lang="en-US" sz="1800" kern="100" baseline="30000" dirty="0">
                <a:ea typeface="Aptos" panose="020B0004020202020204" pitchFamily="34" charset="0"/>
                <a:cs typeface="Times New Roman" panose="02020603050405020304" pitchFamily="18" charset="0"/>
              </a:rPr>
              <a:t>3</a:t>
            </a:r>
            <a:r>
              <a:rPr lang="en-US" sz="1800" kern="100" dirty="0">
                <a:ea typeface="Aptos" panose="020B0004020202020204" pitchFamily="34" charset="0"/>
                <a:cs typeface="Times New Roman" panose="02020603050405020304" pitchFamily="18" charset="0"/>
              </a:rPr>
              <a:t>He</a:t>
            </a:r>
            <a:r>
              <a:rPr lang="en-US" sz="1800" kern="100" baseline="30000" dirty="0">
                <a:ea typeface="Aptos" panose="020B0004020202020204" pitchFamily="34" charset="0"/>
                <a:cs typeface="Times New Roman" panose="02020603050405020304" pitchFamily="18" charset="0"/>
              </a:rPr>
              <a:t> </a:t>
            </a:r>
            <a:r>
              <a:rPr lang="en-US" sz="1800" kern="100" dirty="0">
                <a:ea typeface="Aptos" panose="020B0004020202020204" pitchFamily="34" charset="0"/>
                <a:cs typeface="Times New Roman" panose="02020603050405020304" pitchFamily="18" charset="0"/>
              </a:rPr>
              <a:t>ion source, </a:t>
            </a:r>
            <a:r>
              <a:rPr lang="en-US" sz="1800" b="1" kern="100" dirty="0">
                <a:solidFill>
                  <a:srgbClr val="18649A"/>
                </a:solidFill>
                <a:ea typeface="Aptos" panose="020B0004020202020204" pitchFamily="34" charset="0"/>
                <a:cs typeface="Times New Roman" panose="02020603050405020304" pitchFamily="18" charset="0"/>
              </a:rPr>
              <a:t>J. Ritter presentation</a:t>
            </a:r>
          </a:p>
          <a:p>
            <a:pPr marL="800100" lvl="1" indent="-342900">
              <a:buAutoNum type="arabicPeriod"/>
            </a:pPr>
            <a:r>
              <a:rPr lang="en-US" sz="1800" kern="100" dirty="0">
                <a:ea typeface="Aptos" panose="020B0004020202020204" pitchFamily="34" charset="0"/>
                <a:cs typeface="Times New Roman" panose="02020603050405020304" pitchFamily="18" charset="0"/>
              </a:rPr>
              <a:t>Polarized deuteron ion source (FOA), </a:t>
            </a:r>
            <a:r>
              <a:rPr lang="en-US" sz="1800" b="1" kern="100" dirty="0">
                <a:solidFill>
                  <a:srgbClr val="18649A"/>
                </a:solidFill>
                <a:ea typeface="Aptos" panose="020B0004020202020204" pitchFamily="34" charset="0"/>
                <a:cs typeface="Times New Roman" panose="02020603050405020304" pitchFamily="18" charset="0"/>
              </a:rPr>
              <a:t>D. Steski presentation</a:t>
            </a:r>
          </a:p>
          <a:p>
            <a:pPr marL="800100" lvl="1" indent="-342900">
              <a:buFont typeface="Arial" panose="020B0604020202020204" pitchFamily="34" charset="0"/>
              <a:buAutoNum type="arabicPeriod"/>
            </a:pPr>
            <a:r>
              <a:rPr lang="en-US" sz="1800" dirty="0"/>
              <a:t>Development of high-current highly charged Laser Ion Source (FOA),  </a:t>
            </a:r>
            <a:r>
              <a:rPr lang="en-US" sz="1800" b="1" dirty="0">
                <a:solidFill>
                  <a:srgbClr val="18649A"/>
                </a:solidFill>
              </a:rPr>
              <a:t>M. Okamura presentation</a:t>
            </a:r>
            <a:endParaRPr lang="en-US" sz="1800" b="1" kern="100" dirty="0">
              <a:solidFill>
                <a:srgbClr val="18649A"/>
              </a:solidFill>
              <a:ea typeface="Aptos" panose="020B0004020202020204" pitchFamily="34" charset="0"/>
              <a:cs typeface="Times New Roman" panose="02020603050405020304" pitchFamily="18" charset="0"/>
            </a:endParaRPr>
          </a:p>
          <a:p>
            <a:pPr marL="457200" lvl="1" indent="0">
              <a:buNone/>
            </a:pPr>
            <a:r>
              <a:rPr lang="en-US" sz="1800" b="1" kern="100" dirty="0">
                <a:solidFill>
                  <a:srgbClr val="0000FF"/>
                </a:solidFill>
                <a:effectLst/>
                <a:ea typeface="Aptos" panose="020B0004020202020204" pitchFamily="34" charset="0"/>
                <a:cs typeface="Times New Roman" panose="02020603050405020304" pitchFamily="18" charset="0"/>
              </a:rPr>
              <a:t> </a:t>
            </a:r>
          </a:p>
        </p:txBody>
      </p:sp>
      <p:sp>
        <p:nvSpPr>
          <p:cNvPr id="5" name="Slide Number Placeholder 1">
            <a:extLst>
              <a:ext uri="{FF2B5EF4-FFF2-40B4-BE49-F238E27FC236}">
                <a16:creationId xmlns:a16="http://schemas.microsoft.com/office/drawing/2014/main" id="{27209393-2495-0AB6-91B0-C15C7A65F974}"/>
              </a:ext>
            </a:extLst>
          </p:cNvPr>
          <p:cNvSpPr txBox="1">
            <a:spLocks/>
          </p:cNvSpPr>
          <p:nvPr/>
        </p:nvSpPr>
        <p:spPr>
          <a:xfrm>
            <a:off x="11729034" y="649287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pPr algn="ctr"/>
              <a:t>9</a:t>
            </a:fld>
            <a:endParaRPr lang="en-US" dirty="0"/>
          </a:p>
        </p:txBody>
      </p:sp>
      <p:pic>
        <p:nvPicPr>
          <p:cNvPr id="7" name="Picture 6" descr="Chart&#10;&#10;AI-generated content may be incorrect.">
            <a:extLst>
              <a:ext uri="{FF2B5EF4-FFF2-40B4-BE49-F238E27FC236}">
                <a16:creationId xmlns:a16="http://schemas.microsoft.com/office/drawing/2014/main" id="{8A8A8D02-3A72-53AA-9F49-97135B47ED12}"/>
              </a:ext>
            </a:extLst>
          </p:cNvPr>
          <p:cNvPicPr>
            <a:picLocks noChangeAspect="1"/>
          </p:cNvPicPr>
          <p:nvPr/>
        </p:nvPicPr>
        <p:blipFill>
          <a:blip r:embed="rId2"/>
          <a:stretch>
            <a:fillRect/>
          </a:stretch>
        </p:blipFill>
        <p:spPr>
          <a:xfrm>
            <a:off x="5251701" y="3316409"/>
            <a:ext cx="6477333" cy="2324219"/>
          </a:xfrm>
          <a:prstGeom prst="rect">
            <a:avLst/>
          </a:prstGeom>
        </p:spPr>
      </p:pic>
      <p:sp>
        <p:nvSpPr>
          <p:cNvPr id="9" name="TextBox 8">
            <a:extLst>
              <a:ext uri="{FF2B5EF4-FFF2-40B4-BE49-F238E27FC236}">
                <a16:creationId xmlns:a16="http://schemas.microsoft.com/office/drawing/2014/main" id="{2DDEE1D4-D8EE-7DB4-ACC1-9842CCAECCC4}"/>
              </a:ext>
            </a:extLst>
          </p:cNvPr>
          <p:cNvSpPr txBox="1"/>
          <p:nvPr/>
        </p:nvSpPr>
        <p:spPr>
          <a:xfrm>
            <a:off x="2711143" y="2704185"/>
            <a:ext cx="5779224" cy="369332"/>
          </a:xfrm>
          <a:prstGeom prst="rect">
            <a:avLst/>
          </a:prstGeom>
          <a:noFill/>
        </p:spPr>
        <p:txBody>
          <a:bodyPr wrap="square" rtlCol="0">
            <a:spAutoFit/>
          </a:bodyPr>
          <a:lstStyle/>
          <a:p>
            <a:r>
              <a:rPr lang="en-US" b="1" dirty="0">
                <a:solidFill>
                  <a:srgbClr val="18649A"/>
                </a:solidFill>
              </a:rPr>
              <a:t>He-3 source R&amp;D plans (J. Ritter):</a:t>
            </a:r>
          </a:p>
        </p:txBody>
      </p:sp>
    </p:spTree>
    <p:extLst>
      <p:ext uri="{BB962C8B-B14F-4D97-AF65-F5344CB8AC3E}">
        <p14:creationId xmlns:p14="http://schemas.microsoft.com/office/powerpoint/2010/main" val="1561321117"/>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02B1611D-C42F-0A41-BAED-D3B41970EBE3}" vid="{7E203859-C242-EE45-BB6D-C700A593D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B04E25AE8D134E9A9CA82B82F0D600" ma:contentTypeVersion="0" ma:contentTypeDescription="Create a new document." ma:contentTypeScope="" ma:versionID="3bc7eb245500aee58d27cb0d521a44e7">
  <xsd:schema xmlns:xsd="http://www.w3.org/2001/XMLSchema" xmlns:xs="http://www.w3.org/2001/XMLSchema" xmlns:p="http://schemas.microsoft.com/office/2006/metadata/properties" targetNamespace="http://schemas.microsoft.com/office/2006/metadata/properties" ma:root="true" ma:fieldsID="655f3c9b82ee137ba3b238d9d282459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5F8C78-1249-49AA-8349-30DAB8A11591}">
  <ds:schemaRefs>
    <ds:schemaRef ds:uri="http://schemas.microsoft.com/sharepoint/v3/contenttype/forms"/>
  </ds:schemaRefs>
</ds:datastoreItem>
</file>

<file path=customXml/itemProps2.xml><?xml version="1.0" encoding="utf-8"?>
<ds:datastoreItem xmlns:ds="http://schemas.openxmlformats.org/officeDocument/2006/customXml" ds:itemID="{5A15051F-DB64-4F28-B63D-824CAAC670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0C116DD-416B-45F2-885F-465E8DCB7FBA}">
  <ds:schemaRefs>
    <ds:schemaRef ds:uri="http://schemas.microsoft.com/office/infopath/2007/PartnerControls"/>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TEMPLATE-DOE REVIEW</Template>
  <TotalTime>52715</TotalTime>
  <Words>3568</Words>
  <Application>Microsoft Office PowerPoint</Application>
  <PresentationFormat>Widescreen</PresentationFormat>
  <Paragraphs>537</Paragraphs>
  <Slides>39</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ＭＳ Ｐゴシック</vt:lpstr>
      <vt:lpstr>SimSun</vt:lpstr>
      <vt:lpstr>Adobe Thai</vt:lpstr>
      <vt:lpstr>Aptos</vt:lpstr>
      <vt:lpstr>Arial</vt:lpstr>
      <vt:lpstr>Arial-BoldMT</vt:lpstr>
      <vt:lpstr>ArialMT</vt:lpstr>
      <vt:lpstr>Calibri</vt:lpstr>
      <vt:lpstr>Helvetica</vt:lpstr>
      <vt:lpstr>Symbol</vt:lpstr>
      <vt:lpstr>Times New Roman</vt:lpstr>
      <vt:lpstr>TimesNewRoman</vt:lpstr>
      <vt:lpstr>Wingdings</vt:lpstr>
      <vt:lpstr>BNL</vt:lpstr>
      <vt:lpstr>C-AD R&amp;D Strategy and Plans</vt:lpstr>
      <vt:lpstr>C-AD Accelerator R&amp;D and expertise</vt:lpstr>
      <vt:lpstr>C-AD Accelerator R&amp;D (present)</vt:lpstr>
      <vt:lpstr>C-AD R&amp;D Strategy</vt:lpstr>
      <vt:lpstr>Focused mid-term R&amp;D efforts</vt:lpstr>
      <vt:lpstr>Mid-term R&amp;D presentations</vt:lpstr>
      <vt:lpstr>Ion sources R&amp;D</vt:lpstr>
      <vt:lpstr>Ion sources  - highlights</vt:lpstr>
      <vt:lpstr>Ion sources  – future mid-term R&amp;D plans</vt:lpstr>
      <vt:lpstr>Electron Sources R&amp;D</vt:lpstr>
      <vt:lpstr>Electron sources - highlights</vt:lpstr>
      <vt:lpstr>Electron sources – future R&amp;D plans</vt:lpstr>
      <vt:lpstr>EIC Electron Cooler gun choices</vt:lpstr>
      <vt:lpstr>PowerPoint Presentation</vt:lpstr>
      <vt:lpstr>Stony Brook R&amp;D gun plans</vt:lpstr>
      <vt:lpstr>Polarization and Polarimetry R&amp;D</vt:lpstr>
      <vt:lpstr>Polarization devices through accelerator chain</vt:lpstr>
      <vt:lpstr>Polarization and Polarimetry – future R&amp;D plans</vt:lpstr>
      <vt:lpstr>Beam Cooling R&amp;D</vt:lpstr>
      <vt:lpstr>PowerPoint Presentation</vt:lpstr>
      <vt:lpstr>High-energy Cooling for future EIC upgrades</vt:lpstr>
      <vt:lpstr>Beam Cooling  –  future R&amp;D plans</vt:lpstr>
      <vt:lpstr>Response to Recommendations: High Energy Cooling</vt:lpstr>
      <vt:lpstr>Response to Recommendations: CeC</vt:lpstr>
      <vt:lpstr>Machine learning in Accelerator</vt:lpstr>
      <vt:lpstr>AI/Machine Learning in accelerators</vt:lpstr>
      <vt:lpstr>PowerPoint Presentation</vt:lpstr>
      <vt:lpstr>PowerPoint Presentation</vt:lpstr>
      <vt:lpstr>Advance Accelerator R&amp;D</vt:lpstr>
      <vt:lpstr>Advanced Accelerator R&amp;D</vt:lpstr>
      <vt:lpstr>Summary</vt:lpstr>
      <vt:lpstr>PowerPoint Presentation</vt:lpstr>
      <vt:lpstr>PowerPoint Presentation</vt:lpstr>
      <vt:lpstr>PowerPoint Presentation</vt:lpstr>
      <vt:lpstr>PowerPoint Presentation</vt:lpstr>
      <vt:lpstr>PowerPoint Presentation</vt:lpstr>
      <vt:lpstr>High-energy Ring Electron Cooler </vt:lpstr>
      <vt:lpstr>High-energy Recirculator Cooler</vt:lpstr>
      <vt:lpstr>ML: Tools for beam polarization increase (FOA funding)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Operations</dc:title>
  <dc:subject/>
  <dc:creator>Minty, Michiko</dc:creator>
  <cp:keywords/>
  <dc:description/>
  <cp:lastModifiedBy>Fedotov, Alexei</cp:lastModifiedBy>
  <cp:revision>981</cp:revision>
  <cp:lastPrinted>2025-05-07T12:47:27Z</cp:lastPrinted>
  <dcterms:created xsi:type="dcterms:W3CDTF">2021-10-13T00:50:42Z</dcterms:created>
  <dcterms:modified xsi:type="dcterms:W3CDTF">2025-12-16T20:49:29Z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0x010100D2B04E25AE8D134E9A9CA82B82F0D600</vt:lpwstr>
  </property>
</Properties>
</file>