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62" r:id="rId3"/>
    <p:sldId id="361" r:id="rId4"/>
    <p:sldId id="368" r:id="rId5"/>
    <p:sldId id="343" r:id="rId6"/>
    <p:sldId id="358" r:id="rId7"/>
    <p:sldId id="357" r:id="rId8"/>
    <p:sldId id="364" r:id="rId9"/>
    <p:sldId id="365" r:id="rId10"/>
    <p:sldId id="372" r:id="rId11"/>
    <p:sldId id="263" r:id="rId12"/>
    <p:sldId id="261" r:id="rId13"/>
    <p:sldId id="257" r:id="rId14"/>
    <p:sldId id="369" r:id="rId15"/>
    <p:sldId id="370" r:id="rId16"/>
    <p:sldId id="371" r:id="rId17"/>
    <p:sldId id="266" r:id="rId18"/>
    <p:sldId id="269" r:id="rId19"/>
    <p:sldId id="375" r:id="rId20"/>
    <p:sldId id="272" r:id="rId21"/>
    <p:sldId id="3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15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65142-9037-4BB4-A819-DE5D1DCA38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6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E98E-4CF7-0991-B585-0E7D9D2D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19F0D-A234-0667-6D03-E6BFBE13E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C18A6-D25E-FED8-2522-B0E66204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CD653-82EA-8D3F-0E54-6D5AD4CAA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65142-9037-4BB4-A819-DE5D1DCA38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7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5469321" y="5761051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B4A0A-4AE8-E86F-D193-D738E5DF80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15375" y="6376231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385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69321" y="576105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65" y="2449180"/>
            <a:ext cx="8380061" cy="195963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LDRD-C 25-043  project conclusion</a:t>
            </a:r>
            <a:br>
              <a:rPr lang="en-US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Tunable Neutron Beam through Deuteron Disassociation 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18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Xiaodong Jiang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AD79A-9F3E-E45D-870A-7C5FC691F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1CF560-F81A-9ABE-FB21-BD5391C8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58478"/>
            <a:ext cx="448301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880C08-8F0E-8F1A-D20C-FA44BCEB0831}"/>
              </a:ext>
            </a:extLst>
          </p:cNvPr>
          <p:cNvSpPr txBox="1"/>
          <p:nvPr/>
        </p:nvSpPr>
        <p:spPr>
          <a:xfrm>
            <a:off x="338865" y="12147"/>
            <a:ext cx="8902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100 MeV/u deuterium beam, a 10x10cm square shown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as a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reference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Beam camera screen: ~ 130cm from center of magnet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E49D2-2B2F-9A0B-7AD0-9DC0CCCFA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3FFFA2-18DE-F02B-EAB3-E8EE24ED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658478"/>
            <a:ext cx="4483354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E9AFB-89F0-2679-BE90-C7B29B1FD3A7}"/>
              </a:ext>
            </a:extLst>
          </p:cNvPr>
          <p:cNvSpPr txBox="1"/>
          <p:nvPr/>
        </p:nvSpPr>
        <p:spPr>
          <a:xfrm>
            <a:off x="7705244" y="89339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Magnet 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6C8A6-F662-A6EB-DE02-3564181E9DE7}"/>
              </a:ext>
            </a:extLst>
          </p:cNvPr>
          <p:cNvSpPr txBox="1"/>
          <p:nvPr/>
        </p:nvSpPr>
        <p:spPr>
          <a:xfrm>
            <a:off x="2938998" y="91605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Magnet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74A58-898A-AD9C-895D-329E72E3A707}"/>
              </a:ext>
            </a:extLst>
          </p:cNvPr>
          <p:cNvSpPr txBox="1"/>
          <p:nvPr/>
        </p:nvSpPr>
        <p:spPr>
          <a:xfrm>
            <a:off x="5531126" y="4141444"/>
            <a:ext cx="3461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primary beam displacement: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5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42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5F1BE5F-3D15-C09C-83D1-1156883C5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12786"/>
          <a:stretch>
            <a:fillRect/>
          </a:stretch>
        </p:blipFill>
        <p:spPr bwMode="auto">
          <a:xfrm>
            <a:off x="371629" y="1095324"/>
            <a:ext cx="5217272" cy="54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63764-6843-724D-4DFB-C11211E2F96B}"/>
              </a:ext>
            </a:extLst>
          </p:cNvPr>
          <p:cNvSpPr txBox="1"/>
          <p:nvPr/>
        </p:nvSpPr>
        <p:spPr>
          <a:xfrm>
            <a:off x="243303" y="125521"/>
            <a:ext cx="8851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100 MeV/u deuteron beam through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magnet.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At the Strip-Chamber (1” pitch) behind the Calorimeter (~650cm from magnet-center),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Primary deuteron beam displacement: ~10” (25.4cm)</a:t>
            </a:r>
            <a:endParaRPr lang="en-US" dirty="0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90EDED19-9B18-AACD-B8F2-49D7F12A1598}"/>
              </a:ext>
            </a:extLst>
          </p:cNvPr>
          <p:cNvSpPr/>
          <p:nvPr/>
        </p:nvSpPr>
        <p:spPr>
          <a:xfrm>
            <a:off x="2994935" y="3429000"/>
            <a:ext cx="464535" cy="441817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60271-D393-A78E-F80B-B4E65F222EE3}"/>
              </a:ext>
            </a:extLst>
          </p:cNvPr>
          <p:cNvSpPr/>
          <p:nvPr/>
        </p:nvSpPr>
        <p:spPr>
          <a:xfrm>
            <a:off x="2933719" y="3341279"/>
            <a:ext cx="586966" cy="61725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31CED-7EB3-3F0C-7974-ABD4CC11F2DA}"/>
              </a:ext>
            </a:extLst>
          </p:cNvPr>
          <p:cNvSpPr/>
          <p:nvPr/>
        </p:nvSpPr>
        <p:spPr>
          <a:xfrm>
            <a:off x="6191167" y="3339861"/>
            <a:ext cx="586966" cy="61725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7FC39-8243-4638-DD31-77157780D406}"/>
              </a:ext>
            </a:extLst>
          </p:cNvPr>
          <p:cNvSpPr txBox="1"/>
          <p:nvPr/>
        </p:nvSpPr>
        <p:spPr>
          <a:xfrm>
            <a:off x="5680213" y="2300909"/>
            <a:ext cx="3092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Calorimeter size: </a:t>
            </a:r>
          </a:p>
          <a:p>
            <a:r>
              <a:rPr lang="en-US" dirty="0"/>
              <a:t>scintillator block  </a:t>
            </a:r>
          </a:p>
          <a:p>
            <a:r>
              <a:rPr lang="en-US" dirty="0"/>
              <a:t>(10cm x 10cm) x 20cm thick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7CC1D-E419-2CBA-7843-A089AFFA85D3}"/>
              </a:ext>
            </a:extLst>
          </p:cNvPr>
          <p:cNvSpPr txBox="1"/>
          <p:nvPr/>
        </p:nvSpPr>
        <p:spPr>
          <a:xfrm>
            <a:off x="3754378" y="1359549"/>
            <a:ext cx="172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Magnet works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BF6CAA-7505-7C5B-DA6A-80E25AEFD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D7B556-BD86-BE8B-3089-01D3A57403DC}"/>
              </a:ext>
            </a:extLst>
          </p:cNvPr>
          <p:cNvSpPr txBox="1"/>
          <p:nvPr/>
        </p:nvSpPr>
        <p:spPr>
          <a:xfrm>
            <a:off x="5728464" y="5092766"/>
            <a:ext cx="3092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downstream: </a:t>
            </a:r>
          </a:p>
          <a:p>
            <a:r>
              <a:rPr lang="en-US" dirty="0"/>
              <a:t>the primary deuteron beam is kicked far away from the calorimeter</a:t>
            </a:r>
          </a:p>
        </p:txBody>
      </p:sp>
    </p:spTree>
    <p:extLst>
      <p:ext uri="{BB962C8B-B14F-4D97-AF65-F5344CB8AC3E}">
        <p14:creationId xmlns:p14="http://schemas.microsoft.com/office/powerpoint/2010/main" val="332102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04463-99C8-718E-7D5E-2E05D3FD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8E5FB-30C8-279F-65F1-C88FDD43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A519116B-DAD3-DCA8-FEFB-3A149A42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399" cy="2743200"/>
          </a:xfrm>
          <a:prstGeom prst="rect">
            <a:avLst/>
          </a:prstGeom>
        </p:spPr>
      </p:pic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E99D7233-A3EB-B23A-8B16-F0DCFD93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53616"/>
            <a:ext cx="5486399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1B90E-CBDB-3B30-DF66-D70290843AE0}"/>
              </a:ext>
            </a:extLst>
          </p:cNvPr>
          <p:cNvSpPr txBox="1"/>
          <p:nvPr/>
        </p:nvSpPr>
        <p:spPr>
          <a:xfrm>
            <a:off x="2263465" y="245093"/>
            <a:ext cx="2486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 E</a:t>
            </a:r>
            <a:r>
              <a:rPr lang="en-US" b="1" baseline="-25000" dirty="0"/>
              <a:t>kin</a:t>
            </a:r>
            <a:r>
              <a:rPr lang="en-US" b="1" dirty="0"/>
              <a:t> = 100 MeV/u</a:t>
            </a:r>
          </a:p>
          <a:p>
            <a:r>
              <a:rPr lang="en-US" b="1" dirty="0"/>
              <a:t>magnet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574CC-01AA-DD7A-85CE-B1B6D393C947}"/>
              </a:ext>
            </a:extLst>
          </p:cNvPr>
          <p:cNvSpPr txBox="1"/>
          <p:nvPr/>
        </p:nvSpPr>
        <p:spPr>
          <a:xfrm>
            <a:off x="2314575" y="3166756"/>
            <a:ext cx="2528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pass through 1cm Be</a:t>
            </a:r>
          </a:p>
          <a:p>
            <a:r>
              <a:rPr lang="en-US" b="1" dirty="0"/>
              <a:t>proton E</a:t>
            </a:r>
            <a:r>
              <a:rPr lang="en-US" b="1" baseline="-25000" dirty="0"/>
              <a:t>kin</a:t>
            </a:r>
            <a:r>
              <a:rPr lang="en-US" b="1" dirty="0"/>
              <a:t> 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b="1" dirty="0"/>
              <a:t> 78 MeV/u </a:t>
            </a:r>
          </a:p>
          <a:p>
            <a:r>
              <a:rPr lang="en-US" b="1" dirty="0"/>
              <a:t>magnet 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07161-FDFD-2EB5-877A-36120ADEE2A5}"/>
              </a:ext>
            </a:extLst>
          </p:cNvPr>
          <p:cNvSpPr txBox="1"/>
          <p:nvPr/>
        </p:nvSpPr>
        <p:spPr>
          <a:xfrm>
            <a:off x="1554154" y="-73059"/>
            <a:ext cx="23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ADC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6F1489-CD5F-3E84-D118-99DC5C2D48C9}"/>
              </a:ext>
            </a:extLst>
          </p:cNvPr>
          <p:cNvGrpSpPr/>
          <p:nvPr/>
        </p:nvGrpSpPr>
        <p:grpSpPr>
          <a:xfrm>
            <a:off x="1183341" y="5310366"/>
            <a:ext cx="870751" cy="677392"/>
            <a:chOff x="3153946" y="5520629"/>
            <a:chExt cx="870751" cy="6773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523422-6769-0A16-493D-A5FB10F7AD60}"/>
                </a:ext>
              </a:extLst>
            </p:cNvPr>
            <p:cNvSpPr txBox="1"/>
            <p:nvPr/>
          </p:nvSpPr>
          <p:spPr>
            <a:xfrm>
              <a:off x="3153946" y="5828689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530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971415E-379D-ACE5-3761-3B8612AC0136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39E675-4FC4-91E2-3816-8098548B82B3}"/>
              </a:ext>
            </a:extLst>
          </p:cNvPr>
          <p:cNvGrpSpPr/>
          <p:nvPr/>
        </p:nvGrpSpPr>
        <p:grpSpPr>
          <a:xfrm>
            <a:off x="1618716" y="2355878"/>
            <a:ext cx="870751" cy="677392"/>
            <a:chOff x="3153946" y="5520629"/>
            <a:chExt cx="870751" cy="6773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239C1D-EB82-C19E-B9D3-4B590BCBD9D8}"/>
                </a:ext>
              </a:extLst>
            </p:cNvPr>
            <p:cNvSpPr txBox="1"/>
            <p:nvPr/>
          </p:nvSpPr>
          <p:spPr>
            <a:xfrm>
              <a:off x="3153946" y="5828689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~ch80</a:t>
              </a:r>
              <a:r>
                <a:rPr lang="en-US" b="1" dirty="0">
                  <a:solidFill>
                    <a:srgbClr val="C00000"/>
                  </a:solidFill>
                </a:rPr>
                <a:t>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DC29C2C-4B39-7935-0E04-94C712828086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03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Chart, line chart&#10;&#10;AI-generated content may be incorrect.">
            <a:extLst>
              <a:ext uri="{FF2B5EF4-FFF2-40B4-BE49-F238E27FC236}">
                <a16:creationId xmlns:a16="http://schemas.microsoft.com/office/drawing/2014/main" id="{2886D996-703B-A701-C2A8-15B4283B4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30" r="-1" b="-1"/>
          <a:stretch>
            <a:fillRect/>
          </a:stretch>
        </p:blipFill>
        <p:spPr>
          <a:xfrm>
            <a:off x="75331" y="181060"/>
            <a:ext cx="5758786" cy="2743200"/>
          </a:xfrm>
          <a:prstGeom prst="rect">
            <a:avLst/>
          </a:prstGeom>
        </p:spPr>
      </p:pic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81782D23-883D-462A-8A74-7AEE3D1F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9" r="2" b="2"/>
          <a:stretch>
            <a:fillRect/>
          </a:stretch>
        </p:blipFill>
        <p:spPr>
          <a:xfrm>
            <a:off x="78401" y="2924260"/>
            <a:ext cx="5755716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62B06E-5786-E2A1-97AD-758E24304B3E}"/>
              </a:ext>
            </a:extLst>
          </p:cNvPr>
          <p:cNvSpPr txBox="1"/>
          <p:nvPr/>
        </p:nvSpPr>
        <p:spPr>
          <a:xfrm>
            <a:off x="795132" y="418232"/>
            <a:ext cx="271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deuteron E</a:t>
            </a:r>
            <a:r>
              <a:rPr lang="en-US" b="1" baseline="-25000" dirty="0"/>
              <a:t>kin</a:t>
            </a:r>
            <a:r>
              <a:rPr lang="en-US" b="1" dirty="0"/>
              <a:t> = 100 MeV/u</a:t>
            </a:r>
          </a:p>
          <a:p>
            <a:r>
              <a:rPr lang="en-US" b="1" dirty="0"/>
              <a:t>magnet 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40E49-2BB7-8EAD-57A9-C7F973986CA7}"/>
              </a:ext>
            </a:extLst>
          </p:cNvPr>
          <p:cNvSpPr txBox="1"/>
          <p:nvPr/>
        </p:nvSpPr>
        <p:spPr>
          <a:xfrm>
            <a:off x="756012" y="3105318"/>
            <a:ext cx="2599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pass through 1cm Be</a:t>
            </a:r>
          </a:p>
          <a:p>
            <a:r>
              <a:rPr lang="en-US" b="1" dirty="0"/>
              <a:t>deuteron E</a:t>
            </a:r>
            <a:r>
              <a:rPr lang="en-US" b="1" baseline="-25000" dirty="0"/>
              <a:t>kin</a:t>
            </a:r>
            <a:r>
              <a:rPr lang="en-US" b="1" dirty="0"/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b="1" dirty="0"/>
              <a:t>89 MeV/u</a:t>
            </a:r>
          </a:p>
          <a:p>
            <a:r>
              <a:rPr lang="en-US" b="1" dirty="0"/>
              <a:t>magnet out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2EC39-5FFE-C540-839B-530B5552DFBE}"/>
              </a:ext>
            </a:extLst>
          </p:cNvPr>
          <p:cNvSpPr txBox="1"/>
          <p:nvPr/>
        </p:nvSpPr>
        <p:spPr>
          <a:xfrm>
            <a:off x="1554154" y="-73059"/>
            <a:ext cx="23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ADC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E0E6E5-C734-77DB-E56A-CBB81181C625}"/>
              </a:ext>
            </a:extLst>
          </p:cNvPr>
          <p:cNvGrpSpPr/>
          <p:nvPr/>
        </p:nvGrpSpPr>
        <p:grpSpPr>
          <a:xfrm>
            <a:off x="3153946" y="5520629"/>
            <a:ext cx="987771" cy="677392"/>
            <a:chOff x="3153946" y="5520629"/>
            <a:chExt cx="987771" cy="6773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07066E-5158-CC9C-82E1-27E14B7BC3C5}"/>
                </a:ext>
              </a:extLst>
            </p:cNvPr>
            <p:cNvSpPr txBox="1"/>
            <p:nvPr/>
          </p:nvSpPr>
          <p:spPr>
            <a:xfrm>
              <a:off x="3153946" y="5828689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1550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10DF5D-30C6-EBE3-3B82-2D6F65020466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29511-FA7F-F99B-D8B6-7879BCCFF18A}"/>
              </a:ext>
            </a:extLst>
          </p:cNvPr>
          <p:cNvGrpSpPr/>
          <p:nvPr/>
        </p:nvGrpSpPr>
        <p:grpSpPr>
          <a:xfrm>
            <a:off x="3512094" y="2439745"/>
            <a:ext cx="987771" cy="677392"/>
            <a:chOff x="3153946" y="5520629"/>
            <a:chExt cx="987771" cy="6773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C286F7-1BBD-25C8-7BFE-B03BEF5D60FB}"/>
                </a:ext>
              </a:extLst>
            </p:cNvPr>
            <p:cNvSpPr txBox="1"/>
            <p:nvPr/>
          </p:nvSpPr>
          <p:spPr>
            <a:xfrm>
              <a:off x="3153946" y="5828689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1740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6C9FB4E-284A-E2AE-3791-965F6EA6A259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4036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74FD3-BE95-BD3A-D1B8-4475A76DA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FBE515-C7F9-B7A4-7AC7-9680BE8C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28511FC8-E068-195A-83D0-15E49913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2"/>
            <a:ext cx="9766918" cy="4883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AA47A-B8E3-804B-CE42-8296979CB85C}"/>
              </a:ext>
            </a:extLst>
          </p:cNvPr>
          <p:cNvSpPr txBox="1"/>
          <p:nvPr/>
        </p:nvSpPr>
        <p:spPr>
          <a:xfrm>
            <a:off x="5764696" y="733669"/>
            <a:ext cx="3110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deuteron E</a:t>
            </a:r>
            <a:r>
              <a:rPr lang="en-US" b="1" baseline="-25000" dirty="0"/>
              <a:t>kin</a:t>
            </a:r>
            <a:r>
              <a:rPr lang="en-US" b="1" dirty="0"/>
              <a:t> = 100 MeV/u</a:t>
            </a:r>
          </a:p>
          <a:p>
            <a:r>
              <a:rPr lang="en-US" b="1" dirty="0"/>
              <a:t>pass through 1cm Be</a:t>
            </a:r>
          </a:p>
          <a:p>
            <a:r>
              <a:rPr lang="en-US" b="1" dirty="0"/>
              <a:t>magnet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6AEBC-35BF-CFC0-99BE-D0942E91BADE}"/>
              </a:ext>
            </a:extLst>
          </p:cNvPr>
          <p:cNvSpPr txBox="1"/>
          <p:nvPr/>
        </p:nvSpPr>
        <p:spPr>
          <a:xfrm>
            <a:off x="3739912" y="157773"/>
            <a:ext cx="23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ADC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A5573E-07A5-F0E8-42B6-5A0775632C07}"/>
              </a:ext>
            </a:extLst>
          </p:cNvPr>
          <p:cNvGrpSpPr/>
          <p:nvPr/>
        </p:nvGrpSpPr>
        <p:grpSpPr>
          <a:xfrm>
            <a:off x="5720049" y="4653869"/>
            <a:ext cx="987771" cy="583613"/>
            <a:chOff x="3392485" y="5520629"/>
            <a:chExt cx="987771" cy="5836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143EF7-4703-AAF2-0668-4A197975C940}"/>
                </a:ext>
              </a:extLst>
            </p:cNvPr>
            <p:cNvSpPr txBox="1"/>
            <p:nvPr/>
          </p:nvSpPr>
          <p:spPr>
            <a:xfrm>
              <a:off x="3392485" y="5734910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1550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A314E3-D3A2-99D9-937C-D9D0F725F0A8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D34BB8-4F2F-64EC-34AE-DD44D2E7AFB0}"/>
              </a:ext>
            </a:extLst>
          </p:cNvPr>
          <p:cNvGrpSpPr/>
          <p:nvPr/>
        </p:nvGrpSpPr>
        <p:grpSpPr>
          <a:xfrm>
            <a:off x="2508308" y="4413119"/>
            <a:ext cx="870751" cy="677392"/>
            <a:chOff x="3153946" y="5520629"/>
            <a:chExt cx="870751" cy="6773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ABF533-A9B9-51E6-17DE-35D38F281062}"/>
                </a:ext>
              </a:extLst>
            </p:cNvPr>
            <p:cNvSpPr txBox="1"/>
            <p:nvPr/>
          </p:nvSpPr>
          <p:spPr>
            <a:xfrm>
              <a:off x="3153946" y="5828689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530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CDCBD6-0CE5-7B70-0B8B-9B703A0E7D80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919EE1C-DC5E-EF6F-5AF9-705DD851B2B5}"/>
              </a:ext>
            </a:extLst>
          </p:cNvPr>
          <p:cNvSpPr txBox="1"/>
          <p:nvPr/>
        </p:nvSpPr>
        <p:spPr>
          <a:xfrm>
            <a:off x="5481510" y="2425232"/>
            <a:ext cx="1371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deuterons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DB2EA-D6C6-1707-E5F6-3664974BC5E1}"/>
              </a:ext>
            </a:extLst>
          </p:cNvPr>
          <p:cNvSpPr txBox="1"/>
          <p:nvPr/>
        </p:nvSpPr>
        <p:spPr>
          <a:xfrm>
            <a:off x="4572000" y="5219275"/>
            <a:ext cx="49220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Scaler Rates  (4.8 sec per spill):</a:t>
            </a:r>
          </a:p>
          <a:p>
            <a:r>
              <a:rPr lang="en-US" sz="1600" b="1" dirty="0"/>
              <a:t>(S</a:t>
            </a:r>
            <a:r>
              <a:rPr lang="en-US" sz="1600" b="1" baseline="-25000" dirty="0"/>
              <a:t>1</a:t>
            </a:r>
            <a:r>
              <a:rPr lang="en-US" sz="1600" b="1" dirty="0"/>
              <a:t>+S</a:t>
            </a:r>
            <a:r>
              <a:rPr lang="en-US" sz="1600" b="1" baseline="-25000" dirty="0"/>
              <a:t>2</a:t>
            </a:r>
            <a:r>
              <a:rPr lang="en-US" sz="1600" b="1" dirty="0"/>
              <a:t>): 200k/spill</a:t>
            </a:r>
          </a:p>
          <a:p>
            <a:r>
              <a:rPr lang="en-US" sz="1600" b="1" dirty="0"/>
              <a:t>S</a:t>
            </a:r>
            <a:r>
              <a:rPr lang="en-US" sz="1600" b="1" baseline="-25000" dirty="0"/>
              <a:t>3 </a:t>
            </a:r>
            <a:r>
              <a:rPr lang="en-US" sz="1600" b="1" dirty="0"/>
              <a:t>: 1200/spill</a:t>
            </a:r>
          </a:p>
          <a:p>
            <a:r>
              <a:rPr lang="en-US" sz="1600" b="1" dirty="0"/>
              <a:t>Calorimeter: 270/spill</a:t>
            </a:r>
            <a:r>
              <a:rPr lang="en-US" sz="1600" b="1" baseline="-25000" dirty="0"/>
              <a:t>   </a:t>
            </a:r>
          </a:p>
          <a:p>
            <a:r>
              <a:rPr lang="en-US" sz="1600" b="1" dirty="0"/>
              <a:t>Trigger (S</a:t>
            </a:r>
            <a:r>
              <a:rPr lang="en-US" sz="1600" b="1" baseline="-25000" dirty="0"/>
              <a:t>1</a:t>
            </a:r>
            <a:r>
              <a:rPr lang="en-US" sz="1600" b="1" dirty="0"/>
              <a:t>+S</a:t>
            </a:r>
            <a:r>
              <a:rPr lang="en-US" sz="1600" b="1" baseline="-25000" dirty="0"/>
              <a:t>2</a:t>
            </a:r>
            <a:r>
              <a:rPr lang="en-US" sz="1600" b="1" dirty="0"/>
              <a:t>)+Calorimeter: 90/spill</a:t>
            </a:r>
            <a:r>
              <a:rPr lang="en-US" sz="1600" b="1" baseline="-250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2110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AB7C2-2A13-5900-8B8C-6ABBCB18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AI-generated content may be incorrect.">
            <a:extLst>
              <a:ext uri="{FF2B5EF4-FFF2-40B4-BE49-F238E27FC236}">
                <a16:creationId xmlns:a16="http://schemas.microsoft.com/office/drawing/2014/main" id="{3B84113F-8CBB-2733-0B3E-1F0D0B11D9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416D3A-33C0-9FB0-1E36-5208FC0C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74D9CA3-D521-A645-A45C-CCF5B427EA4A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45D86-1943-8179-4576-E03979B24698}"/>
              </a:ext>
            </a:extLst>
          </p:cNvPr>
          <p:cNvSpPr txBox="1"/>
          <p:nvPr/>
        </p:nvSpPr>
        <p:spPr>
          <a:xfrm>
            <a:off x="1741012" y="317470"/>
            <a:ext cx="5233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Calorimeter_ADC  vs S3_ADC all events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AD7-3926-4E54-7745-48E8E8948054}"/>
              </a:ext>
            </a:extLst>
          </p:cNvPr>
          <p:cNvGrpSpPr/>
          <p:nvPr/>
        </p:nvGrpSpPr>
        <p:grpSpPr>
          <a:xfrm>
            <a:off x="1334926" y="1279989"/>
            <a:ext cx="1290918" cy="369332"/>
            <a:chOff x="3251743" y="5812871"/>
            <a:chExt cx="1290918" cy="3693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98BF2-4E18-AF9D-6523-D0AD92F1F969}"/>
                </a:ext>
              </a:extLst>
            </p:cNvPr>
            <p:cNvSpPr txBox="1"/>
            <p:nvPr/>
          </p:nvSpPr>
          <p:spPr>
            <a:xfrm>
              <a:off x="3251743" y="5812871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1550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8C527D5-C57A-EB56-17BC-7DF0B2F8F370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14" y="5997537"/>
              <a:ext cx="30314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6797AC-0393-9CDA-BFA8-A505ACBAEDE5}"/>
              </a:ext>
            </a:extLst>
          </p:cNvPr>
          <p:cNvSpPr txBox="1"/>
          <p:nvPr/>
        </p:nvSpPr>
        <p:spPr>
          <a:xfrm>
            <a:off x="5676705" y="89872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 event have S3 hit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B4EBE-9E6A-63C3-C369-5079EEE9F226}"/>
              </a:ext>
            </a:extLst>
          </p:cNvPr>
          <p:cNvSpPr txBox="1"/>
          <p:nvPr/>
        </p:nvSpPr>
        <p:spPr>
          <a:xfrm>
            <a:off x="5676705" y="119743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neutrons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2EAE2-995E-802B-2678-8DFC90E48B38}"/>
              </a:ext>
            </a:extLst>
          </p:cNvPr>
          <p:cNvSpPr txBox="1"/>
          <p:nvPr/>
        </p:nvSpPr>
        <p:spPr>
          <a:xfrm>
            <a:off x="4744559" y="1633214"/>
            <a:ext cx="3617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triggered events appeared  to be charge particle background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2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E524F-11DC-E655-15B0-EE561367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6A433-186D-BC6E-51F4-8FD9843C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03A0C-D62B-B7E4-774C-704DD5FD7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" y="129395"/>
            <a:ext cx="5486399" cy="2743200"/>
          </a:xfrm>
          <a:prstGeom prst="rect">
            <a:avLst/>
          </a:prstGeom>
        </p:spPr>
      </p:pic>
      <p:pic>
        <p:nvPicPr>
          <p:cNvPr id="10" name="Picture 9" descr="Chart, scatter chart&#10;&#10;AI-generated content may be incorrect.">
            <a:extLst>
              <a:ext uri="{FF2B5EF4-FFF2-40B4-BE49-F238E27FC236}">
                <a16:creationId xmlns:a16="http://schemas.microsoft.com/office/drawing/2014/main" id="{CBC38553-76E4-597A-987C-A8E79759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" y="2724369"/>
            <a:ext cx="5511508" cy="4133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9B67EB-8120-0852-FBCC-13704470E7DD}"/>
              </a:ext>
            </a:extLst>
          </p:cNvPr>
          <p:cNvSpPr txBox="1"/>
          <p:nvPr/>
        </p:nvSpPr>
        <p:spPr>
          <a:xfrm>
            <a:off x="1255874" y="0"/>
            <a:ext cx="326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Flight-Time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58365-3C96-7B12-D61B-42202C88CE18}"/>
              </a:ext>
            </a:extLst>
          </p:cNvPr>
          <p:cNvSpPr txBox="1"/>
          <p:nvPr/>
        </p:nvSpPr>
        <p:spPr>
          <a:xfrm>
            <a:off x="777484" y="2727204"/>
            <a:ext cx="421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Flight-Time vs ADC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708B1-8FD3-AA28-B9A0-55088B561955}"/>
              </a:ext>
            </a:extLst>
          </p:cNvPr>
          <p:cNvSpPr txBox="1"/>
          <p:nvPr/>
        </p:nvSpPr>
        <p:spPr>
          <a:xfrm>
            <a:off x="1887479" y="537755"/>
            <a:ext cx="1286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deuterons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F029C-AE02-EEF4-8786-700CF171AC97}"/>
              </a:ext>
            </a:extLst>
          </p:cNvPr>
          <p:cNvSpPr txBox="1"/>
          <p:nvPr/>
        </p:nvSpPr>
        <p:spPr>
          <a:xfrm>
            <a:off x="7119627" y="11913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neutrons ?</a:t>
            </a:r>
          </a:p>
        </p:txBody>
      </p:sp>
    </p:spTree>
    <p:extLst>
      <p:ext uri="{BB962C8B-B14F-4D97-AF65-F5344CB8AC3E}">
        <p14:creationId xmlns:p14="http://schemas.microsoft.com/office/powerpoint/2010/main" val="72980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1B177-D2E3-321C-217F-18A3FCE0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3FD19-C8DB-7B92-C67E-FAF4602C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" y="54091"/>
            <a:ext cx="457199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0715D3-14B7-193E-98BD-EA60D3F3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" y="2231910"/>
            <a:ext cx="4571999" cy="2286000"/>
          </a:xfrm>
          <a:prstGeom prst="rect">
            <a:avLst/>
          </a:prstGeom>
        </p:spPr>
      </p:pic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A9841FD3-1F54-99F0-5E19-FBC02E74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0" y="4409729"/>
            <a:ext cx="4571999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2EA55-7808-DB31-8629-D791A6CF6580}"/>
              </a:ext>
            </a:extLst>
          </p:cNvPr>
          <p:cNvSpPr txBox="1"/>
          <p:nvPr/>
        </p:nvSpPr>
        <p:spPr>
          <a:xfrm>
            <a:off x="825569" y="-68562"/>
            <a:ext cx="326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Flight-Time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3A36C-CAEA-7678-6B75-D9F2B9321D7C}"/>
              </a:ext>
            </a:extLst>
          </p:cNvPr>
          <p:cNvSpPr txBox="1"/>
          <p:nvPr/>
        </p:nvSpPr>
        <p:spPr>
          <a:xfrm>
            <a:off x="1757897" y="2517864"/>
            <a:ext cx="2677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deuteron E</a:t>
            </a:r>
            <a:r>
              <a:rPr lang="en-US" sz="1600" b="1" baseline="-25000" dirty="0"/>
              <a:t>kin</a:t>
            </a:r>
            <a:r>
              <a:rPr lang="en-US" sz="1600" b="1" dirty="0"/>
              <a:t>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=100</a:t>
            </a:r>
            <a:r>
              <a:rPr lang="en-US" sz="1600" b="1" dirty="0"/>
              <a:t> MeV/u</a:t>
            </a:r>
          </a:p>
          <a:p>
            <a:r>
              <a:rPr lang="en-US" sz="1600" b="1" dirty="0"/>
              <a:t>1cm Be, magnet out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FB398-1030-05B4-E69D-ABEDDB385E7A}"/>
              </a:ext>
            </a:extLst>
          </p:cNvPr>
          <p:cNvSpPr txBox="1"/>
          <p:nvPr/>
        </p:nvSpPr>
        <p:spPr>
          <a:xfrm>
            <a:off x="2024393" y="4683728"/>
            <a:ext cx="2645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proton E</a:t>
            </a:r>
            <a:r>
              <a:rPr lang="en-US" sz="1600" b="1" baseline="-25000" dirty="0"/>
              <a:t>kin</a:t>
            </a:r>
            <a:r>
              <a:rPr lang="en-US" sz="1600" b="1" dirty="0"/>
              <a:t>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=100</a:t>
            </a:r>
            <a:r>
              <a:rPr lang="en-US" sz="1600" b="1" dirty="0"/>
              <a:t> MeV/u</a:t>
            </a:r>
          </a:p>
          <a:p>
            <a:r>
              <a:rPr lang="en-US" sz="1600" b="1" dirty="0"/>
              <a:t>1cm Be, magnet out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4A7BC-7BA9-326A-32AB-63868C2D78E1}"/>
              </a:ext>
            </a:extLst>
          </p:cNvPr>
          <p:cNvSpPr txBox="1"/>
          <p:nvPr/>
        </p:nvSpPr>
        <p:spPr>
          <a:xfrm>
            <a:off x="1580977" y="25377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peak1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EA03F-F094-E86C-50F6-401F893C2CAD}"/>
              </a:ext>
            </a:extLst>
          </p:cNvPr>
          <p:cNvSpPr txBox="1"/>
          <p:nvPr/>
        </p:nvSpPr>
        <p:spPr>
          <a:xfrm>
            <a:off x="1767676" y="127664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peak2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B1C67-6841-85F8-7A7E-C2082DDE8A7E}"/>
              </a:ext>
            </a:extLst>
          </p:cNvPr>
          <p:cNvSpPr txBox="1"/>
          <p:nvPr/>
        </p:nvSpPr>
        <p:spPr>
          <a:xfrm>
            <a:off x="2756940" y="113914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peak3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AD37D-4AC0-72F7-2F5C-CD7081F26D4D}"/>
              </a:ext>
            </a:extLst>
          </p:cNvPr>
          <p:cNvSpPr txBox="1"/>
          <p:nvPr/>
        </p:nvSpPr>
        <p:spPr>
          <a:xfrm>
            <a:off x="5265427" y="6894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neutrons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ACD52-B478-C2E9-F7CF-E2C3D1B05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76632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B9EF7-BA87-44D4-71AC-0F7F4DA7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AI-generated content may be incorrect.">
            <a:extLst>
              <a:ext uri="{FF2B5EF4-FFF2-40B4-BE49-F238E27FC236}">
                <a16:creationId xmlns:a16="http://schemas.microsoft.com/office/drawing/2014/main" id="{3B1EDD0F-56D5-9556-A41F-2836D1B8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>
            <a:fillRect/>
          </a:stretch>
        </p:blipFill>
        <p:spPr>
          <a:xfrm>
            <a:off x="0" y="0"/>
            <a:ext cx="9143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06CBF-D556-27B8-C3CB-28438EC75580}"/>
              </a:ext>
            </a:extLst>
          </p:cNvPr>
          <p:cNvSpPr txBox="1"/>
          <p:nvPr/>
        </p:nvSpPr>
        <p:spPr>
          <a:xfrm>
            <a:off x="975027" y="255333"/>
            <a:ext cx="775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Calorimeter_ADC  vs S3_ADC with Flight-Time Cuts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27B47-49D7-5DCA-7E50-2945E867D182}"/>
              </a:ext>
            </a:extLst>
          </p:cNvPr>
          <p:cNvSpPr txBox="1"/>
          <p:nvPr/>
        </p:nvSpPr>
        <p:spPr>
          <a:xfrm>
            <a:off x="5630623" y="884668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event have S3 hit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50010-592E-0B3D-3206-E395925F1EBF}"/>
              </a:ext>
            </a:extLst>
          </p:cNvPr>
          <p:cNvSpPr txBox="1"/>
          <p:nvPr/>
        </p:nvSpPr>
        <p:spPr>
          <a:xfrm>
            <a:off x="3968946" y="2494283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peak2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12FA3-4798-49FF-9802-6D816045F998}"/>
              </a:ext>
            </a:extLst>
          </p:cNvPr>
          <p:cNvSpPr txBox="1"/>
          <p:nvPr/>
        </p:nvSpPr>
        <p:spPr>
          <a:xfrm>
            <a:off x="3747176" y="135398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peak1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8194A-62E8-F82B-DC91-7789B8276676}"/>
              </a:ext>
            </a:extLst>
          </p:cNvPr>
          <p:cNvSpPr txBox="1"/>
          <p:nvPr/>
        </p:nvSpPr>
        <p:spPr>
          <a:xfrm>
            <a:off x="4959856" y="369132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peak3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8DA416-85A6-F3D1-7551-DBCF97C1F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8B59A-D53F-BA75-146A-9861F0A029CB}"/>
              </a:ext>
            </a:extLst>
          </p:cNvPr>
          <p:cNvSpPr txBox="1"/>
          <p:nvPr/>
        </p:nvSpPr>
        <p:spPr>
          <a:xfrm>
            <a:off x="5460490" y="1254000"/>
            <a:ext cx="28717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triggered events appeared mostly charge particle background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0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8622-8C3B-70AE-6244-9B2B03561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AI-generated content may be incorrect.">
            <a:extLst>
              <a:ext uri="{FF2B5EF4-FFF2-40B4-BE49-F238E27FC236}">
                <a16:creationId xmlns:a16="http://schemas.microsoft.com/office/drawing/2014/main" id="{90BBFB59-CB31-4B1F-5735-4311C0F8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18" y="22949"/>
            <a:ext cx="9765791" cy="48828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0C82D5-B6F1-C109-4E79-59596F62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BB793-59DC-78EC-92B1-5E68A2502F71}"/>
              </a:ext>
            </a:extLst>
          </p:cNvPr>
          <p:cNvSpPr txBox="1"/>
          <p:nvPr/>
        </p:nvSpPr>
        <p:spPr>
          <a:xfrm>
            <a:off x="5576437" y="636362"/>
            <a:ext cx="3110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deuteron E</a:t>
            </a:r>
            <a:r>
              <a:rPr lang="en-US" b="1" baseline="-25000" dirty="0"/>
              <a:t>kin</a:t>
            </a:r>
            <a:r>
              <a:rPr lang="en-US" b="1" dirty="0"/>
              <a:t> = 100 MeV/u</a:t>
            </a:r>
          </a:p>
          <a:p>
            <a:r>
              <a:rPr lang="en-US" b="1" dirty="0"/>
              <a:t>pass through 1cm Be</a:t>
            </a:r>
          </a:p>
          <a:p>
            <a:r>
              <a:rPr lang="en-US" b="1" dirty="0"/>
              <a:t>magnet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73CC1-0B7E-235B-F03E-171F97CC5EB0}"/>
              </a:ext>
            </a:extLst>
          </p:cNvPr>
          <p:cNvSpPr txBox="1"/>
          <p:nvPr/>
        </p:nvSpPr>
        <p:spPr>
          <a:xfrm>
            <a:off x="3382956" y="118613"/>
            <a:ext cx="23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Calorimeter ADC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33B156-4DEA-2572-C24B-FACC8162C50E}"/>
              </a:ext>
            </a:extLst>
          </p:cNvPr>
          <p:cNvGrpSpPr/>
          <p:nvPr/>
        </p:nvGrpSpPr>
        <p:grpSpPr>
          <a:xfrm>
            <a:off x="5720049" y="4653869"/>
            <a:ext cx="987771" cy="583613"/>
            <a:chOff x="3392485" y="5520629"/>
            <a:chExt cx="987771" cy="5836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DAB57C-7963-3BF9-478E-00C9F8BBC650}"/>
                </a:ext>
              </a:extLst>
            </p:cNvPr>
            <p:cNvSpPr txBox="1"/>
            <p:nvPr/>
          </p:nvSpPr>
          <p:spPr>
            <a:xfrm>
              <a:off x="3392485" y="5734910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~ch</a:t>
              </a:r>
              <a:r>
                <a:rPr lang="en-US" b="1" dirty="0">
                  <a:solidFill>
                    <a:srgbClr val="C00000"/>
                  </a:solidFill>
                </a:rPr>
                <a:t>1550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2733958-0F3C-AD7B-BC6C-9F4F94CB73F9}"/>
                </a:ext>
              </a:extLst>
            </p:cNvPr>
            <p:cNvCxnSpPr/>
            <p:nvPr/>
          </p:nvCxnSpPr>
          <p:spPr>
            <a:xfrm flipV="1">
              <a:off x="3559803" y="5520629"/>
              <a:ext cx="0" cy="3080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3E62A6B-5C6E-F81C-FAD7-1DDA437EAA93}"/>
              </a:ext>
            </a:extLst>
          </p:cNvPr>
          <p:cNvSpPr txBox="1"/>
          <p:nvPr/>
        </p:nvSpPr>
        <p:spPr>
          <a:xfrm>
            <a:off x="4038790" y="667090"/>
            <a:ext cx="1371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events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3D415-B521-7DC3-14A0-FACDC3D0DC17}"/>
              </a:ext>
            </a:extLst>
          </p:cNvPr>
          <p:cNvSpPr txBox="1"/>
          <p:nvPr/>
        </p:nvSpPr>
        <p:spPr>
          <a:xfrm>
            <a:off x="5576437" y="192239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possible neutron signal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58055-3F37-6847-1132-27DD3EC2A7A2}"/>
              </a:ext>
            </a:extLst>
          </p:cNvPr>
          <p:cNvSpPr txBox="1"/>
          <p:nvPr/>
        </p:nvSpPr>
        <p:spPr>
          <a:xfrm>
            <a:off x="1270000" y="4623233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events with S3ADC&lt;500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DA27ED-7AB0-CDA7-58F1-B9B988822508}"/>
              </a:ext>
            </a:extLst>
          </p:cNvPr>
          <p:cNvSpPr txBox="1"/>
          <p:nvPr/>
        </p:nvSpPr>
        <p:spPr>
          <a:xfrm>
            <a:off x="761969" y="5094881"/>
            <a:ext cx="51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expecting neutron conversion (</a:t>
            </a:r>
            <a:r>
              <a:rPr lang="en-US" dirty="0" err="1"/>
              <a:t>n,p</a:t>
            </a:r>
            <a:r>
              <a:rPr lang="en-US" dirty="0"/>
              <a:t>) reaction lead to protons with well-defined energy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E2CAE1-26CF-7A2C-1BA6-94D3111D9BA3}"/>
              </a:ext>
            </a:extLst>
          </p:cNvPr>
          <p:cNvSpPr txBox="1"/>
          <p:nvPr/>
        </p:nvSpPr>
        <p:spPr>
          <a:xfrm>
            <a:off x="4006715" y="1589307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events with S3ADC&lt;500</a:t>
            </a:r>
          </a:p>
        </p:txBody>
      </p:sp>
    </p:spTree>
    <p:extLst>
      <p:ext uri="{BB962C8B-B14F-4D97-AF65-F5344CB8AC3E}">
        <p14:creationId xmlns:p14="http://schemas.microsoft.com/office/powerpoint/2010/main" val="159016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CDFD1-C837-B66B-2E90-126E982A2745}"/>
              </a:ext>
            </a:extLst>
          </p:cNvPr>
          <p:cNvSpPr txBox="1"/>
          <p:nvPr/>
        </p:nvSpPr>
        <p:spPr>
          <a:xfrm>
            <a:off x="210393" y="-41779"/>
            <a:ext cx="9290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Tunable</a:t>
            </a:r>
            <a:r>
              <a:rPr lang="en-US" sz="26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Neutron Beam through Deuteron Disassociation </a:t>
            </a:r>
            <a:endParaRPr lang="en-US" sz="2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F9336-5C26-5462-723C-675202195F91}"/>
              </a:ext>
            </a:extLst>
          </p:cNvPr>
          <p:cNvSpPr txBox="1"/>
          <p:nvPr/>
        </p:nvSpPr>
        <p:spPr>
          <a:xfrm>
            <a:off x="148390" y="5436673"/>
            <a:ext cx="9352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Results of a </a:t>
            </a:r>
            <a:r>
              <a:rPr lang="en-US" sz="1800" b="1" dirty="0"/>
              <a:t>beam test </a:t>
            </a:r>
            <a:r>
              <a:rPr lang="en-US" sz="1800" dirty="0"/>
              <a:t>(Sept. 3</a:t>
            </a:r>
            <a:r>
              <a:rPr lang="en-US" sz="1800" baseline="30000" dirty="0"/>
              <a:t>rd</a:t>
            </a:r>
            <a:r>
              <a:rPr lang="en-US" sz="1800" dirty="0"/>
              <a:t>, 2025)</a:t>
            </a:r>
            <a:r>
              <a:rPr lang="en-US" dirty="0"/>
              <a:t>, with deuteron and proton beams 100 MeV/u  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Conclusion and next steps.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F0696F-D74F-5005-E638-D97412E07FD0}"/>
              </a:ext>
            </a:extLst>
          </p:cNvPr>
          <p:cNvSpPr txBox="1"/>
          <p:nvPr/>
        </p:nvSpPr>
        <p:spPr>
          <a:xfrm>
            <a:off x="7528104" y="1307163"/>
            <a:ext cx="128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deuteron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9EC62F-FA7C-2F2C-6E09-36C19FB6C3F0}"/>
              </a:ext>
            </a:extLst>
          </p:cNvPr>
          <p:cNvGrpSpPr/>
          <p:nvPr/>
        </p:nvGrpSpPr>
        <p:grpSpPr>
          <a:xfrm>
            <a:off x="1115986" y="-106917"/>
            <a:ext cx="7479507" cy="3321588"/>
            <a:chOff x="1239077" y="1049433"/>
            <a:chExt cx="7479507" cy="3321588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46092E34-C45D-4AE4-C826-26B3A6ADB141}"/>
                </a:ext>
              </a:extLst>
            </p:cNvPr>
            <p:cNvSpPr/>
            <p:nvPr/>
          </p:nvSpPr>
          <p:spPr>
            <a:xfrm rot="5058715" flipV="1">
              <a:off x="3431506" y="916074"/>
              <a:ext cx="2153269" cy="2419987"/>
            </a:xfrm>
            <a:prstGeom prst="arc">
              <a:avLst>
                <a:gd name="adj1" fmla="val 19162783"/>
                <a:gd name="adj2" fmla="val 21285886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612911-E38C-6FC4-8503-742E949E73B7}"/>
                </a:ext>
              </a:extLst>
            </p:cNvPr>
            <p:cNvSpPr/>
            <p:nvPr/>
          </p:nvSpPr>
          <p:spPr>
            <a:xfrm>
              <a:off x="7985108" y="2827257"/>
              <a:ext cx="733476" cy="105620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6E9E1A-8F40-ED08-FD7F-4B3433ABF9CD}"/>
                </a:ext>
              </a:extLst>
            </p:cNvPr>
            <p:cNvSpPr/>
            <p:nvPr/>
          </p:nvSpPr>
          <p:spPr>
            <a:xfrm>
              <a:off x="8155107" y="2862497"/>
              <a:ext cx="410746" cy="3911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62D9DA-389A-C9F3-74FC-6AB1101C17EA}"/>
                </a:ext>
              </a:extLst>
            </p:cNvPr>
            <p:cNvSpPr txBox="1"/>
            <p:nvPr/>
          </p:nvSpPr>
          <p:spPr>
            <a:xfrm>
              <a:off x="8216077" y="282725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E28E827-E0B1-4EB2-FA6F-A7D2D89AAF27}"/>
                </a:ext>
              </a:extLst>
            </p:cNvPr>
            <p:cNvSpPr/>
            <p:nvPr/>
          </p:nvSpPr>
          <p:spPr>
            <a:xfrm>
              <a:off x="8163104" y="3408218"/>
              <a:ext cx="410746" cy="391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0BF4FF-84A7-41E7-D32A-522058F76129}"/>
                </a:ext>
              </a:extLst>
            </p:cNvPr>
            <p:cNvSpPr txBox="1"/>
            <p:nvPr/>
          </p:nvSpPr>
          <p:spPr>
            <a:xfrm>
              <a:off x="8193589" y="333774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92D050"/>
                  </a:solidFill>
                </a:rPr>
                <a:t>n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3D6CE2-C56F-EE21-83B3-B10A0644FEC4}"/>
                </a:ext>
              </a:extLst>
            </p:cNvPr>
            <p:cNvSpPr/>
            <p:nvPr/>
          </p:nvSpPr>
          <p:spPr>
            <a:xfrm>
              <a:off x="1678846" y="3408218"/>
              <a:ext cx="410746" cy="391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881701-42B3-8611-4050-5305EDD477D3}"/>
                </a:ext>
              </a:extLst>
            </p:cNvPr>
            <p:cNvSpPr txBox="1"/>
            <p:nvPr/>
          </p:nvSpPr>
          <p:spPr>
            <a:xfrm>
              <a:off x="1709331" y="333774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92D050"/>
                  </a:solidFill>
                </a:rPr>
                <a:t>n</a:t>
              </a:r>
            </a:p>
          </p:txBody>
        </p:sp>
        <p:sp>
          <p:nvSpPr>
            <p:cNvPr id="35" name="Arrow: Left 34">
              <a:extLst>
                <a:ext uri="{FF2B5EF4-FFF2-40B4-BE49-F238E27FC236}">
                  <a16:creationId xmlns:a16="http://schemas.microsoft.com/office/drawing/2014/main" id="{098A8733-130B-A73C-0D4A-8420B21F1009}"/>
                </a:ext>
              </a:extLst>
            </p:cNvPr>
            <p:cNvSpPr/>
            <p:nvPr/>
          </p:nvSpPr>
          <p:spPr>
            <a:xfrm>
              <a:off x="7478678" y="3280287"/>
              <a:ext cx="424449" cy="216783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9513B1-6D08-CC47-364C-84B09016796C}"/>
                </a:ext>
              </a:extLst>
            </p:cNvPr>
            <p:cNvGrpSpPr/>
            <p:nvPr/>
          </p:nvGrpSpPr>
          <p:grpSpPr>
            <a:xfrm>
              <a:off x="5353907" y="2630695"/>
              <a:ext cx="1363133" cy="1374045"/>
              <a:chOff x="4920311" y="2601395"/>
              <a:chExt cx="1363133" cy="137404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0F6EF1F-8D88-4272-01AC-84D2875BB9DF}"/>
                  </a:ext>
                </a:extLst>
              </p:cNvPr>
              <p:cNvSpPr/>
              <p:nvPr/>
            </p:nvSpPr>
            <p:spPr>
              <a:xfrm>
                <a:off x="5360080" y="2917604"/>
                <a:ext cx="410746" cy="3911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B1F1E82-4B11-81BB-2D8D-C2C1C202B8A4}"/>
                  </a:ext>
                </a:extLst>
              </p:cNvPr>
              <p:cNvSpPr/>
              <p:nvPr/>
            </p:nvSpPr>
            <p:spPr>
              <a:xfrm>
                <a:off x="5360080" y="3408218"/>
                <a:ext cx="410746" cy="39118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8C72C0-31A0-C0F8-1ED2-B3B17815DB10}"/>
                  </a:ext>
                </a:extLst>
              </p:cNvPr>
              <p:cNvSpPr txBox="1"/>
              <p:nvPr/>
            </p:nvSpPr>
            <p:spPr>
              <a:xfrm>
                <a:off x="5421050" y="2882364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3FBA9B7-FEE4-F070-2CE4-26210F65E32B}"/>
                  </a:ext>
                </a:extLst>
              </p:cNvPr>
              <p:cNvSpPr txBox="1"/>
              <p:nvPr/>
            </p:nvSpPr>
            <p:spPr>
              <a:xfrm>
                <a:off x="5390565" y="3337740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92D050"/>
                    </a:solidFill>
                  </a:rPr>
                  <a:t>n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1C38DC0-546A-E6ED-7017-3D87C5540026}"/>
                  </a:ext>
                </a:extLst>
              </p:cNvPr>
              <p:cNvSpPr/>
              <p:nvPr/>
            </p:nvSpPr>
            <p:spPr>
              <a:xfrm>
                <a:off x="6136749" y="2601395"/>
                <a:ext cx="146695" cy="13740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row: Left 35">
                <a:extLst>
                  <a:ext uri="{FF2B5EF4-FFF2-40B4-BE49-F238E27FC236}">
                    <a16:creationId xmlns:a16="http://schemas.microsoft.com/office/drawing/2014/main" id="{CE65242A-63D2-A090-13C3-896270A93DA1}"/>
                  </a:ext>
                </a:extLst>
              </p:cNvPr>
              <p:cNvSpPr/>
              <p:nvPr/>
            </p:nvSpPr>
            <p:spPr>
              <a:xfrm>
                <a:off x="4920311" y="3525914"/>
                <a:ext cx="381256" cy="155794"/>
              </a:xfrm>
              <a:prstGeom prst="lef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row: Left 36">
                <a:extLst>
                  <a:ext uri="{FF2B5EF4-FFF2-40B4-BE49-F238E27FC236}">
                    <a16:creationId xmlns:a16="http://schemas.microsoft.com/office/drawing/2014/main" id="{7B7021EE-2E5D-F3AB-FD30-BC15ECD7BB7C}"/>
                  </a:ext>
                </a:extLst>
              </p:cNvPr>
              <p:cNvSpPr/>
              <p:nvPr/>
            </p:nvSpPr>
            <p:spPr>
              <a:xfrm>
                <a:off x="4932716" y="3058089"/>
                <a:ext cx="381256" cy="155794"/>
              </a:xfrm>
              <a:prstGeom prst="lef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Arrow: Left 37">
              <a:extLst>
                <a:ext uri="{FF2B5EF4-FFF2-40B4-BE49-F238E27FC236}">
                  <a16:creationId xmlns:a16="http://schemas.microsoft.com/office/drawing/2014/main" id="{06D93E53-423D-8A9D-47E9-FAC9DC17E0DB}"/>
                </a:ext>
              </a:extLst>
            </p:cNvPr>
            <p:cNvSpPr/>
            <p:nvPr/>
          </p:nvSpPr>
          <p:spPr>
            <a:xfrm>
              <a:off x="1239077" y="3525914"/>
              <a:ext cx="381256" cy="155794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42E183-D583-9203-DBA3-CAFA467618CF}"/>
                </a:ext>
              </a:extLst>
            </p:cNvPr>
            <p:cNvSpPr/>
            <p:nvPr/>
          </p:nvSpPr>
          <p:spPr>
            <a:xfrm>
              <a:off x="2042450" y="2088528"/>
              <a:ext cx="410746" cy="3911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5106A7E-476F-A308-C671-AD46BF8CF87D}"/>
                </a:ext>
              </a:extLst>
            </p:cNvPr>
            <p:cNvSpPr txBox="1"/>
            <p:nvPr/>
          </p:nvSpPr>
          <p:spPr>
            <a:xfrm>
              <a:off x="2103420" y="2053288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</a:t>
              </a:r>
            </a:p>
          </p:txBody>
        </p:sp>
        <p:sp>
          <p:nvSpPr>
            <p:cNvPr id="39" name="Arrow: Left 38">
              <a:extLst>
                <a:ext uri="{FF2B5EF4-FFF2-40B4-BE49-F238E27FC236}">
                  <a16:creationId xmlns:a16="http://schemas.microsoft.com/office/drawing/2014/main" id="{95A66CE6-9DF5-D434-BC83-9C107C2BA246}"/>
                </a:ext>
              </a:extLst>
            </p:cNvPr>
            <p:cNvSpPr/>
            <p:nvPr/>
          </p:nvSpPr>
          <p:spPr>
            <a:xfrm rot="1539693">
              <a:off x="1657838" y="2010631"/>
              <a:ext cx="381256" cy="155794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A93E0E2-6ADE-684F-E286-EC4412C7FA11}"/>
                </a:ext>
              </a:extLst>
            </p:cNvPr>
            <p:cNvSpPr txBox="1"/>
            <p:nvPr/>
          </p:nvSpPr>
          <p:spPr>
            <a:xfrm>
              <a:off x="3539558" y="2339696"/>
              <a:ext cx="141256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endParaRPr lang="en-US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0318FB4-A477-ADB1-563C-8D56786E852A}"/>
                </a:ext>
              </a:extLst>
            </p:cNvPr>
            <p:cNvCxnSpPr>
              <a:endCxn id="45" idx="0"/>
            </p:cNvCxnSpPr>
            <p:nvPr/>
          </p:nvCxnSpPr>
          <p:spPr>
            <a:xfrm>
              <a:off x="2487124" y="2363239"/>
              <a:ext cx="1375370" cy="6872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5F60BC4-F799-804B-A1A6-08348CF03FD6}"/>
                </a:ext>
              </a:extLst>
            </p:cNvPr>
            <p:cNvSpPr txBox="1"/>
            <p:nvPr/>
          </p:nvSpPr>
          <p:spPr>
            <a:xfrm>
              <a:off x="3850137" y="2189764"/>
              <a:ext cx="792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 field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AF48048-F2C2-D700-2912-67117CA83952}"/>
              </a:ext>
            </a:extLst>
          </p:cNvPr>
          <p:cNvSpPr txBox="1"/>
          <p:nvPr/>
        </p:nvSpPr>
        <p:spPr>
          <a:xfrm>
            <a:off x="183141" y="4347449"/>
            <a:ext cx="8777717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Goal: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nce “mono-energetic” neutron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 demonstrated, a tunable neutron beam (15-200MeV)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is 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achievable with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existing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technology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reaching 10</a:t>
            </a:r>
            <a:r>
              <a:rPr lang="en-US" sz="18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10 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neutrons/cm</a:t>
            </a:r>
            <a:r>
              <a:rPr lang="en-US" sz="18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/sec.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D99CD8-8C45-DC35-3153-25DEB847661C}"/>
              </a:ext>
            </a:extLst>
          </p:cNvPr>
          <p:cNvSpPr txBox="1"/>
          <p:nvPr/>
        </p:nvSpPr>
        <p:spPr>
          <a:xfrm>
            <a:off x="148390" y="5052793"/>
            <a:ext cx="8946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Approved for FY2025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LDRD-C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$75k, covers 8hr beam time at NSRL, engineer time, etc.).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EBEBC8-B56B-29F5-584B-E6D30AC9D31D}"/>
              </a:ext>
            </a:extLst>
          </p:cNvPr>
          <p:cNvSpPr txBox="1"/>
          <p:nvPr/>
        </p:nvSpPr>
        <p:spPr>
          <a:xfrm>
            <a:off x="6143735" y="2960217"/>
            <a:ext cx="753732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baseline="-25000" dirty="0"/>
              <a:t>1cm Be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8B4257-C4BD-03FC-1C15-97458DF6FB6D}"/>
              </a:ext>
            </a:extLst>
          </p:cNvPr>
          <p:cNvSpPr txBox="1"/>
          <p:nvPr/>
        </p:nvSpPr>
        <p:spPr>
          <a:xfrm>
            <a:off x="7707644" y="2718060"/>
            <a:ext cx="112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2.22 MeV binding energy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00AC6E-076D-C73D-D795-E4335C7FAB0E}"/>
              </a:ext>
            </a:extLst>
          </p:cNvPr>
          <p:cNvSpPr txBox="1"/>
          <p:nvPr/>
        </p:nvSpPr>
        <p:spPr>
          <a:xfrm>
            <a:off x="213278" y="3377197"/>
            <a:ext cx="8877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Method: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(1947)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disassociation reaction strips the loosely-bounded deuteron into (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 + n) pair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similar energies,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2% possibility for 100 MeV/n deuteron on a 1 cm Be.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F7C3B-3AA5-BB65-A0EE-BAAB898A3341}"/>
              </a:ext>
            </a:extLst>
          </p:cNvPr>
          <p:cNvSpPr txBox="1"/>
          <p:nvPr/>
        </p:nvSpPr>
        <p:spPr>
          <a:xfrm>
            <a:off x="207257" y="3982594"/>
            <a:ext cx="5195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work focused on deuteron 100 MeV/u.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8A2E5-A4DC-53CB-3732-51E2DC4EA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04698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10763-A25B-85C9-5F2A-0E7EB1C9F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AB0F80-A8DA-2A87-5E54-EDF8BC29273C}"/>
              </a:ext>
            </a:extLst>
          </p:cNvPr>
          <p:cNvSpPr txBox="1"/>
          <p:nvPr/>
        </p:nvSpPr>
        <p:spPr>
          <a:xfrm>
            <a:off x="442529" y="470425"/>
            <a:ext cx="84931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well-known since 1940s that deuteron disassociation on a light nuclear target produces mono-energetic neutrons,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practical fast-neutron beam with tunable energies has never been demonstrated.</a:t>
            </a:r>
            <a:endParaRPr lang="en-US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C5982D-85FA-BD37-9322-B12B43498BA3}"/>
              </a:ext>
            </a:extLst>
          </p:cNvPr>
          <p:cNvSpPr txBox="1"/>
          <p:nvPr/>
        </p:nvSpPr>
        <p:spPr>
          <a:xfrm>
            <a:off x="3092152" y="-30533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20D20-9437-889C-AE7D-7F602C02F870}"/>
              </a:ext>
            </a:extLst>
          </p:cNvPr>
          <p:cNvSpPr txBox="1"/>
          <p:nvPr/>
        </p:nvSpPr>
        <p:spPr>
          <a:xfrm>
            <a:off x="400728" y="1393755"/>
            <a:ext cx="8896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has all the facilities/technologies to make such a tunable neutron beam possible: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EBIS provides deuteron beam (and proton through H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+).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Booster and slow extracted beam, for deuteron up to 1000 MeV/u.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NSRL beam line and the Target Room.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6B8B5-319C-BEC4-7FF0-595C8205BE1C}"/>
              </a:ext>
            </a:extLst>
          </p:cNvPr>
          <p:cNvSpPr txBox="1"/>
          <p:nvPr/>
        </p:nvSpPr>
        <p:spPr>
          <a:xfrm>
            <a:off x="265775" y="2582128"/>
            <a:ext cx="87531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70C0"/>
                </a:solidFill>
              </a:rPr>
              <a:t>We conducted a beam test: did not pinpoint neutron signal,  triggered events appeared mostly from background.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F4566-CF5E-A8DF-F9EB-F98D0F069F69}"/>
              </a:ext>
            </a:extLst>
          </p:cNvPr>
          <p:cNvSpPr txBox="1"/>
          <p:nvPr/>
        </p:nvSpPr>
        <p:spPr>
          <a:xfrm>
            <a:off x="442529" y="3464670"/>
            <a:ext cx="7870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Improvements Planned (LDRD-C proposal submitted for FY2026):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An open-slot dipole magnet</a:t>
            </a:r>
            <a:r>
              <a:rPr lang="en-US" dirty="0"/>
              <a:t>: to clearly sweep away all primary beam deuterons and the breakup protons.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Tag the breakup proton </a:t>
            </a:r>
            <a:r>
              <a:rPr lang="en-US" dirty="0"/>
              <a:t>with scintillator strip detectors.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 neutron telescope detector</a:t>
            </a:r>
            <a:r>
              <a:rPr lang="en-US" dirty="0"/>
              <a:t>: multi-layer segmented scintillators.</a:t>
            </a:r>
          </a:p>
          <a:p>
            <a:r>
              <a:rPr lang="en-US" dirty="0"/>
              <a:t>     (charge-veto + flight-time, combined with a range-telescope)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E07E4-9648-8944-6042-B2A90462A17F}"/>
              </a:ext>
            </a:extLst>
          </p:cNvPr>
          <p:cNvSpPr txBox="1"/>
          <p:nvPr/>
        </p:nvSpPr>
        <p:spPr>
          <a:xfrm>
            <a:off x="298409" y="5352045"/>
            <a:ext cx="8800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Next Step: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Event-by-event tagged neutrons as a clear demonstration.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8DAFA-3016-EA4F-79CE-39915A651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14603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5E0DD-96C5-2FCD-0478-77A00F1B9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A504EA-7D4B-095B-ED18-EFB9E8C5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8D1D3C7-6259-FAA1-0A6E-6440FFCB8E63}"/>
              </a:ext>
            </a:extLst>
          </p:cNvPr>
          <p:cNvSpPr/>
          <p:nvPr/>
        </p:nvSpPr>
        <p:spPr>
          <a:xfrm rot="5058715" flipV="1">
            <a:off x="3400819" y="1084232"/>
            <a:ext cx="2153269" cy="2419987"/>
          </a:xfrm>
          <a:prstGeom prst="arc">
            <a:avLst>
              <a:gd name="adj1" fmla="val 19162783"/>
              <a:gd name="adj2" fmla="val 21285886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EF7E070-252C-4239-5470-33012971FA60}"/>
              </a:ext>
            </a:extLst>
          </p:cNvPr>
          <p:cNvSpPr/>
          <p:nvPr/>
        </p:nvSpPr>
        <p:spPr>
          <a:xfrm>
            <a:off x="7954421" y="2995415"/>
            <a:ext cx="733476" cy="10562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6903055-D77C-6B39-F904-F334F1739C18}"/>
              </a:ext>
            </a:extLst>
          </p:cNvPr>
          <p:cNvSpPr/>
          <p:nvPr/>
        </p:nvSpPr>
        <p:spPr>
          <a:xfrm>
            <a:off x="8124420" y="3030655"/>
            <a:ext cx="410746" cy="3911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D7333E-861E-0FCE-D6AC-39102C03CD3A}"/>
              </a:ext>
            </a:extLst>
          </p:cNvPr>
          <p:cNvSpPr txBox="1"/>
          <p:nvPr/>
        </p:nvSpPr>
        <p:spPr>
          <a:xfrm>
            <a:off x="8185390" y="299541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31EB68D-CC2D-A973-F161-D173D6051656}"/>
              </a:ext>
            </a:extLst>
          </p:cNvPr>
          <p:cNvSpPr/>
          <p:nvPr/>
        </p:nvSpPr>
        <p:spPr>
          <a:xfrm>
            <a:off x="8132417" y="3576376"/>
            <a:ext cx="410746" cy="391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90CE5B-97C7-38F1-3ADC-13B68B177FCA}"/>
              </a:ext>
            </a:extLst>
          </p:cNvPr>
          <p:cNvSpPr txBox="1"/>
          <p:nvPr/>
        </p:nvSpPr>
        <p:spPr>
          <a:xfrm>
            <a:off x="8162902" y="350589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CF3D29F-A5B6-AD2A-B12D-DB1B02F0BB63}"/>
              </a:ext>
            </a:extLst>
          </p:cNvPr>
          <p:cNvSpPr/>
          <p:nvPr/>
        </p:nvSpPr>
        <p:spPr>
          <a:xfrm>
            <a:off x="1648159" y="3576376"/>
            <a:ext cx="410746" cy="391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3CAE02-C4E4-4547-BA14-212AC506A142}"/>
              </a:ext>
            </a:extLst>
          </p:cNvPr>
          <p:cNvSpPr txBox="1"/>
          <p:nvPr/>
        </p:nvSpPr>
        <p:spPr>
          <a:xfrm>
            <a:off x="1678644" y="350589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n</a:t>
            </a:r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407220DB-F3D5-31A7-5F93-8FD274EC6305}"/>
              </a:ext>
            </a:extLst>
          </p:cNvPr>
          <p:cNvSpPr/>
          <p:nvPr/>
        </p:nvSpPr>
        <p:spPr>
          <a:xfrm>
            <a:off x="7447991" y="3448445"/>
            <a:ext cx="424449" cy="216783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E5D962-965C-B008-DF1B-5CFDD271F84E}"/>
              </a:ext>
            </a:extLst>
          </p:cNvPr>
          <p:cNvGrpSpPr/>
          <p:nvPr/>
        </p:nvGrpSpPr>
        <p:grpSpPr>
          <a:xfrm>
            <a:off x="5323220" y="2798853"/>
            <a:ext cx="1363133" cy="1374045"/>
            <a:chOff x="4920311" y="2601395"/>
            <a:chExt cx="1363133" cy="137404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07F0FEB-79A6-7F02-DC39-21A717920C65}"/>
                </a:ext>
              </a:extLst>
            </p:cNvPr>
            <p:cNvSpPr/>
            <p:nvPr/>
          </p:nvSpPr>
          <p:spPr>
            <a:xfrm>
              <a:off x="5360080" y="2917604"/>
              <a:ext cx="410746" cy="3911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9ADC17E-0266-CC24-DC2E-0E66815C9D2F}"/>
                </a:ext>
              </a:extLst>
            </p:cNvPr>
            <p:cNvSpPr/>
            <p:nvPr/>
          </p:nvSpPr>
          <p:spPr>
            <a:xfrm>
              <a:off x="5360080" y="3408218"/>
              <a:ext cx="410746" cy="391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AE36C31-758B-21B1-68AD-74365EBEEEB0}"/>
                </a:ext>
              </a:extLst>
            </p:cNvPr>
            <p:cNvSpPr txBox="1"/>
            <p:nvPr/>
          </p:nvSpPr>
          <p:spPr>
            <a:xfrm>
              <a:off x="5421050" y="2882364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621CD7A-4379-E18B-B9AF-85F3BC9B98F5}"/>
                </a:ext>
              </a:extLst>
            </p:cNvPr>
            <p:cNvSpPr txBox="1"/>
            <p:nvPr/>
          </p:nvSpPr>
          <p:spPr>
            <a:xfrm>
              <a:off x="5390565" y="333774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92D050"/>
                  </a:solidFill>
                </a:rPr>
                <a:t>n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4E0D592-96E0-390E-9BFB-746264B7AB74}"/>
                </a:ext>
              </a:extLst>
            </p:cNvPr>
            <p:cNvSpPr/>
            <p:nvPr/>
          </p:nvSpPr>
          <p:spPr>
            <a:xfrm>
              <a:off x="6136749" y="2601395"/>
              <a:ext cx="146695" cy="137404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row: Left 65">
              <a:extLst>
                <a:ext uri="{FF2B5EF4-FFF2-40B4-BE49-F238E27FC236}">
                  <a16:creationId xmlns:a16="http://schemas.microsoft.com/office/drawing/2014/main" id="{B9666117-4231-F8C1-3563-9044A60F035C}"/>
                </a:ext>
              </a:extLst>
            </p:cNvPr>
            <p:cNvSpPr/>
            <p:nvPr/>
          </p:nvSpPr>
          <p:spPr>
            <a:xfrm>
              <a:off x="4920311" y="3525914"/>
              <a:ext cx="381256" cy="155794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row: Left 66">
              <a:extLst>
                <a:ext uri="{FF2B5EF4-FFF2-40B4-BE49-F238E27FC236}">
                  <a16:creationId xmlns:a16="http://schemas.microsoft.com/office/drawing/2014/main" id="{ABF6B191-41FE-40DE-9882-903BE73F9A5A}"/>
                </a:ext>
              </a:extLst>
            </p:cNvPr>
            <p:cNvSpPr/>
            <p:nvPr/>
          </p:nvSpPr>
          <p:spPr>
            <a:xfrm>
              <a:off x="4932716" y="3058089"/>
              <a:ext cx="381256" cy="155794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Arrow: Left 53">
            <a:extLst>
              <a:ext uri="{FF2B5EF4-FFF2-40B4-BE49-F238E27FC236}">
                <a16:creationId xmlns:a16="http://schemas.microsoft.com/office/drawing/2014/main" id="{0B1228A2-A2E5-248F-2D9C-B7B9476F2302}"/>
              </a:ext>
            </a:extLst>
          </p:cNvPr>
          <p:cNvSpPr/>
          <p:nvPr/>
        </p:nvSpPr>
        <p:spPr>
          <a:xfrm>
            <a:off x="1208390" y="3694072"/>
            <a:ext cx="381256" cy="155794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9406B1-5143-0EB3-A3BD-997D32B41115}"/>
              </a:ext>
            </a:extLst>
          </p:cNvPr>
          <p:cNvSpPr/>
          <p:nvPr/>
        </p:nvSpPr>
        <p:spPr>
          <a:xfrm>
            <a:off x="2011763" y="2256686"/>
            <a:ext cx="410746" cy="3911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4DCDF7-92D6-F40C-484A-D366D2D68AD4}"/>
              </a:ext>
            </a:extLst>
          </p:cNvPr>
          <p:cNvSpPr txBox="1"/>
          <p:nvPr/>
        </p:nvSpPr>
        <p:spPr>
          <a:xfrm>
            <a:off x="2072733" y="2221446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57" name="Arrow: Left 56">
            <a:extLst>
              <a:ext uri="{FF2B5EF4-FFF2-40B4-BE49-F238E27FC236}">
                <a16:creationId xmlns:a16="http://schemas.microsoft.com/office/drawing/2014/main" id="{8EEA1A49-198A-419C-1862-19501888371D}"/>
              </a:ext>
            </a:extLst>
          </p:cNvPr>
          <p:cNvSpPr/>
          <p:nvPr/>
        </p:nvSpPr>
        <p:spPr>
          <a:xfrm rot="1539693">
            <a:off x="1627151" y="2178789"/>
            <a:ext cx="381256" cy="155794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CCA5EE-2CC2-A0AA-A115-1A11CB6296EE}"/>
              </a:ext>
            </a:extLst>
          </p:cNvPr>
          <p:cNvSpPr txBox="1"/>
          <p:nvPr/>
        </p:nvSpPr>
        <p:spPr>
          <a:xfrm>
            <a:off x="3508871" y="2507854"/>
            <a:ext cx="14125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.  .  .  .  .  .  .  .</a:t>
            </a:r>
          </a:p>
          <a:p>
            <a:r>
              <a:rPr lang="en-US" b="1" dirty="0"/>
              <a:t>.  .  .  .  .  .  .  .</a:t>
            </a:r>
          </a:p>
          <a:p>
            <a:r>
              <a:rPr lang="en-US" b="1" dirty="0"/>
              <a:t>.  .  .  .  .  .  .  .</a:t>
            </a:r>
          </a:p>
          <a:p>
            <a:r>
              <a:rPr lang="en-US" b="1" dirty="0"/>
              <a:t>.  .  .  .  .  .  .  .</a:t>
            </a:r>
          </a:p>
          <a:p>
            <a:r>
              <a:rPr lang="en-US" b="1" dirty="0"/>
              <a:t>.  .  .  .  .  .  .  .</a:t>
            </a:r>
          </a:p>
          <a:p>
            <a:r>
              <a:rPr lang="en-US" b="1" dirty="0"/>
              <a:t>.  .  .  .  .  .  .  .</a:t>
            </a:r>
          </a:p>
          <a:p>
            <a:endParaRPr lang="en-US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EE9229F-1AF4-CFE7-289A-72D567906AB8}"/>
              </a:ext>
            </a:extLst>
          </p:cNvPr>
          <p:cNvCxnSpPr>
            <a:endCxn id="18" idx="0"/>
          </p:cNvCxnSpPr>
          <p:nvPr/>
        </p:nvCxnSpPr>
        <p:spPr>
          <a:xfrm>
            <a:off x="2456437" y="2531397"/>
            <a:ext cx="1375370" cy="6872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6DB0282-EED7-3AC1-158D-DEA8FD672B57}"/>
              </a:ext>
            </a:extLst>
          </p:cNvPr>
          <p:cNvSpPr txBox="1"/>
          <p:nvPr/>
        </p:nvSpPr>
        <p:spPr>
          <a:xfrm>
            <a:off x="3819450" y="235792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42F35-DA71-4348-5298-9C0E8660063C}"/>
              </a:ext>
            </a:extLst>
          </p:cNvPr>
          <p:cNvSpPr txBox="1"/>
          <p:nvPr/>
        </p:nvSpPr>
        <p:spPr>
          <a:xfrm>
            <a:off x="394930" y="167464"/>
            <a:ext cx="705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Next Step: </a:t>
            </a:r>
            <a:r>
              <a:rPr lang="en-US" sz="2400" b="1" dirty="0"/>
              <a:t>event-by-event tagged neutron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9BDD3C-F89F-E1F2-4BBC-DDB10B4BD418}"/>
              </a:ext>
            </a:extLst>
          </p:cNvPr>
          <p:cNvCxnSpPr>
            <a:cxnSpLocks/>
          </p:cNvCxnSpPr>
          <p:nvPr/>
        </p:nvCxnSpPr>
        <p:spPr>
          <a:xfrm>
            <a:off x="1132840" y="2830185"/>
            <a:ext cx="2937155" cy="52187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B6506E-8598-A236-0CA7-F728BDDAADA3}"/>
              </a:ext>
            </a:extLst>
          </p:cNvPr>
          <p:cNvSpPr txBox="1"/>
          <p:nvPr/>
        </p:nvSpPr>
        <p:spPr>
          <a:xfrm>
            <a:off x="192710" y="2235092"/>
            <a:ext cx="1231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primary deuteron beam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F4F175-0B8D-BA3A-5C48-ECA428DCEB2E}"/>
              </a:ext>
            </a:extLst>
          </p:cNvPr>
          <p:cNvSpPr/>
          <p:nvPr/>
        </p:nvSpPr>
        <p:spPr>
          <a:xfrm>
            <a:off x="285024" y="3528652"/>
            <a:ext cx="879910" cy="5218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049B6E-3B60-F5B3-7F4C-8D1AE715DB2D}"/>
              </a:ext>
            </a:extLst>
          </p:cNvPr>
          <p:cNvSpPr txBox="1"/>
          <p:nvPr/>
        </p:nvSpPr>
        <p:spPr>
          <a:xfrm>
            <a:off x="218054" y="4147432"/>
            <a:ext cx="1412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multi-layer segmented scintillators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5791E2-63AC-3744-B6AF-79AD45C65D03}"/>
              </a:ext>
            </a:extLst>
          </p:cNvPr>
          <p:cNvSpPr/>
          <p:nvPr/>
        </p:nvSpPr>
        <p:spPr>
          <a:xfrm rot="1588375">
            <a:off x="1457214" y="1875318"/>
            <a:ext cx="111760" cy="457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C3E1-ED87-2439-A65D-60A0616B9492}"/>
              </a:ext>
            </a:extLst>
          </p:cNvPr>
          <p:cNvSpPr txBox="1"/>
          <p:nvPr/>
        </p:nvSpPr>
        <p:spPr>
          <a:xfrm>
            <a:off x="835055" y="1176648"/>
            <a:ext cx="2380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proton-tag scintillator in the trigger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AF99C-331A-0225-99BC-58B457E79C72}"/>
              </a:ext>
            </a:extLst>
          </p:cNvPr>
          <p:cNvSpPr txBox="1"/>
          <p:nvPr/>
        </p:nvSpPr>
        <p:spPr>
          <a:xfrm>
            <a:off x="7663671" y="2457751"/>
            <a:ext cx="128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deuteron</a:t>
            </a:r>
          </a:p>
        </p:txBody>
      </p:sp>
    </p:spTree>
    <p:extLst>
      <p:ext uri="{BB962C8B-B14F-4D97-AF65-F5344CB8AC3E}">
        <p14:creationId xmlns:p14="http://schemas.microsoft.com/office/powerpoint/2010/main" val="243510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6359F-A98F-0FB4-5D85-FCD369FA5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0E845-2E10-B2BC-3D23-73308FAF8D1F}"/>
              </a:ext>
            </a:extLst>
          </p:cNvPr>
          <p:cNvSpPr txBox="1"/>
          <p:nvPr/>
        </p:nvSpPr>
        <p:spPr>
          <a:xfrm>
            <a:off x="337398" y="692384"/>
            <a:ext cx="8571890" cy="137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pplications of neutron technology are limited by the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available neutron sources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eactors neutrons (thermal):  E</a:t>
            </a:r>
            <a:r>
              <a:rPr lang="en-US" sz="1800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&lt;&lt; 1 MeV.  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Fusion neutrons (Deuteron-Deuteron, Deuteron-Tritium): E</a:t>
            </a:r>
            <a:r>
              <a:rPr lang="en-US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=2.5 MeV, 14.1 MeV.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Accelerator based p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roton-spallation neutrons: wide energy not easily selectable.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B60BCE-9B70-60F2-9737-EAE47B45027E}"/>
              </a:ext>
            </a:extLst>
          </p:cNvPr>
          <p:cNvSpPr txBox="1"/>
          <p:nvPr/>
        </p:nvSpPr>
        <p:spPr>
          <a:xfrm>
            <a:off x="1657656" y="51226"/>
            <a:ext cx="664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Why Fast Neutron </a:t>
            </a: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2000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 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 15</a:t>
            </a:r>
            <a:r>
              <a:rPr lang="en-US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MeV - 200MeV)</a:t>
            </a:r>
            <a:r>
              <a:rPr lang="en-US" sz="3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AD9AC-8A57-D7C3-26AA-5FBB395C1164}"/>
              </a:ext>
            </a:extLst>
          </p:cNvPr>
          <p:cNvSpPr txBox="1"/>
          <p:nvPr/>
        </p:nvSpPr>
        <p:spPr>
          <a:xfrm>
            <a:off x="337398" y="4616971"/>
            <a:ext cx="87845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</a:t>
            </a:r>
            <a:r>
              <a:rPr lang="en-US" sz="2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well-known since 1940s that deuteron disassociation on a light nuclear target produces mono-energetic neutrons, </a:t>
            </a:r>
            <a:r>
              <a:rPr lang="en-US" sz="2200" b="1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practical fast-neutron beam with tunable energies has never been demonstrated.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B778C-65A8-0133-4873-F7A47E980FD7}"/>
              </a:ext>
            </a:extLst>
          </p:cNvPr>
          <p:cNvSpPr txBox="1"/>
          <p:nvPr/>
        </p:nvSpPr>
        <p:spPr>
          <a:xfrm>
            <a:off x="359403" y="2086972"/>
            <a:ext cx="8571890" cy="225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Fast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neutron beam (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 15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MeV-200MeV) with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selectable energy is not currently available to satisfy the needs of: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Isotope production.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Aviation Industry: neutron induced radiation damages in electronics.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Security:  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fast-neutron cross-sections for weapons design and simulation.</a:t>
            </a: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imaging of subcritical nuclear material in high-energy and high-density states.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36EDE-E689-07CB-3854-3FD0B8260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7572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81C3B-DCEB-9858-AE47-CAEBCADB0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B2A0F9-B99F-41F2-5365-20D2AFB60606}"/>
              </a:ext>
            </a:extLst>
          </p:cNvPr>
          <p:cNvSpPr txBox="1"/>
          <p:nvPr/>
        </p:nvSpPr>
        <p:spPr>
          <a:xfrm>
            <a:off x="193813" y="138916"/>
            <a:ext cx="7764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R. Serber, </a:t>
            </a:r>
            <a:r>
              <a:rPr lang="en-US" b="1" i="1" dirty="0"/>
              <a:t>Phys. Rev.</a:t>
            </a:r>
            <a:r>
              <a:rPr lang="en-US" b="1" dirty="0"/>
              <a:t> 72, 1008 (1947)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4DBE0-C17E-823B-6439-2E81AADC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780"/>
            <a:ext cx="9144000" cy="1569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9A72E1-B35C-2608-DE5C-983E3FBAE644}"/>
              </a:ext>
            </a:extLst>
          </p:cNvPr>
          <p:cNvSpPr txBox="1"/>
          <p:nvPr/>
        </p:nvSpPr>
        <p:spPr>
          <a:xfrm>
            <a:off x="442408" y="2393639"/>
            <a:ext cx="797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“…The </a:t>
            </a:r>
            <a:r>
              <a:rPr lang="en-US" b="1" dirty="0">
                <a:solidFill>
                  <a:srgbClr val="0070C0"/>
                </a:solidFill>
              </a:rPr>
              <a:t>yield of neutrons from a 1/2-inch Be</a:t>
            </a:r>
            <a:r>
              <a:rPr lang="en-US" dirty="0"/>
              <a:t> target (in which the energy loss for 190-Mev deuterons is 20 Mev) </a:t>
            </a:r>
            <a:r>
              <a:rPr lang="en-US" b="1" dirty="0">
                <a:solidFill>
                  <a:srgbClr val="0070C0"/>
                </a:solidFill>
              </a:rPr>
              <a:t>is nearly 2 percent</a:t>
            </a:r>
            <a:r>
              <a:rPr lang="en-US" dirty="0"/>
              <a:t>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13762-1684-4C66-1766-FCCA6DDA4633}"/>
              </a:ext>
            </a:extLst>
          </p:cNvPr>
          <p:cNvSpPr txBox="1"/>
          <p:nvPr/>
        </p:nvSpPr>
        <p:spPr>
          <a:xfrm>
            <a:off x="402650" y="5592354"/>
            <a:ext cx="7051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work focused on deuteron@100 MeV/u, on 1 cm Be target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077D72-483F-4BF1-690E-A20CA1C29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9818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A4D-FEE9-6B3C-186F-9F4CBABA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46" y="-120500"/>
            <a:ext cx="8791455" cy="920333"/>
          </a:xfrm>
        </p:spPr>
        <p:txBody>
          <a:bodyPr>
            <a:normAutofit/>
          </a:bodyPr>
          <a:lstStyle/>
          <a:p>
            <a:r>
              <a:rPr lang="en-US" sz="2600" b="1" dirty="0"/>
              <a:t>Deuteron Beam in the NSRL beam line (Booster R-line)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06EFD-51C9-6629-17D2-CE3E9B7B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9D161-C1EE-6438-32ED-FCB04B5F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46" y="690909"/>
            <a:ext cx="8664649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CB842-136A-FAFA-91DD-4512500994CE}"/>
              </a:ext>
            </a:extLst>
          </p:cNvPr>
          <p:cNvSpPr txBox="1"/>
          <p:nvPr/>
        </p:nvSpPr>
        <p:spPr>
          <a:xfrm>
            <a:off x="265133" y="3291552"/>
            <a:ext cx="1941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deuteron beam 100 MeV/u </a:t>
            </a:r>
          </a:p>
          <a:p>
            <a:r>
              <a:rPr lang="en-US" sz="1600" dirty="0"/>
              <a:t>injected from EBIS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D15E9-16CE-CFDB-80A0-8A9CADB2431B}"/>
              </a:ext>
            </a:extLst>
          </p:cNvPr>
          <p:cNvSpPr txBox="1"/>
          <p:nvPr/>
        </p:nvSpPr>
        <p:spPr>
          <a:xfrm>
            <a:off x="2451484" y="3953272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set for Q/M=1/2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7DFBE-2B50-C3FF-3AF5-69D2D25E429C}"/>
              </a:ext>
            </a:extLst>
          </p:cNvPr>
          <p:cNvSpPr txBox="1"/>
          <p:nvPr/>
        </p:nvSpPr>
        <p:spPr>
          <a:xfrm>
            <a:off x="3855093" y="735635"/>
            <a:ext cx="448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EBIS deuteron -&gt; Booster -&gt; R-line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C3600-C0E8-3462-4654-0CD476D9D564}"/>
              </a:ext>
            </a:extLst>
          </p:cNvPr>
          <p:cNvSpPr txBox="1"/>
          <p:nvPr/>
        </p:nvSpPr>
        <p:spPr>
          <a:xfrm>
            <a:off x="7328319" y="5580169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NSRL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50FEA-7F52-75E6-D927-05E1BC61678F}"/>
              </a:ext>
            </a:extLst>
          </p:cNvPr>
          <p:cNvSpPr txBox="1"/>
          <p:nvPr/>
        </p:nvSpPr>
        <p:spPr>
          <a:xfrm>
            <a:off x="744287" y="5580169"/>
            <a:ext cx="4846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This work focused on deuteron@100 MeV/u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126B1-376F-2448-AE38-6DF4D66582B1}"/>
              </a:ext>
            </a:extLst>
          </p:cNvPr>
          <p:cNvSpPr txBox="1"/>
          <p:nvPr/>
        </p:nvSpPr>
        <p:spPr>
          <a:xfrm>
            <a:off x="265133" y="4075034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set for Q/M=1/2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9D90F-0A08-7154-2211-940C74BD50C1}"/>
              </a:ext>
            </a:extLst>
          </p:cNvPr>
          <p:cNvSpPr txBox="1"/>
          <p:nvPr/>
        </p:nvSpPr>
        <p:spPr>
          <a:xfrm>
            <a:off x="744287" y="5983246"/>
            <a:ext cx="642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time EBIS deuterons delivered to the Booster R-line.</a:t>
            </a:r>
          </a:p>
        </p:txBody>
      </p:sp>
    </p:spTree>
    <p:extLst>
      <p:ext uri="{BB962C8B-B14F-4D97-AF65-F5344CB8AC3E}">
        <p14:creationId xmlns:p14="http://schemas.microsoft.com/office/powerpoint/2010/main" val="153689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1F827-36B8-764E-A71E-3045BC320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DC02-415F-E70B-4006-E7C22C97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-251437"/>
            <a:ext cx="8715375" cy="1036627"/>
          </a:xfrm>
        </p:spPr>
        <p:txBody>
          <a:bodyPr>
            <a:normAutofit/>
          </a:bodyPr>
          <a:lstStyle/>
          <a:p>
            <a:r>
              <a:rPr lang="en-US" sz="2600" b="1" dirty="0"/>
              <a:t>Proton beam in the NSRL beam line (Booster R-line)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6CA86-18C6-DEAC-9E2C-727B7E3F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11876-5B50-B406-F23F-047ECF45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75" y="699247"/>
            <a:ext cx="8664649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089F1-4C7D-D804-2015-BF409F214369}"/>
              </a:ext>
            </a:extLst>
          </p:cNvPr>
          <p:cNvSpPr txBox="1"/>
          <p:nvPr/>
        </p:nvSpPr>
        <p:spPr>
          <a:xfrm>
            <a:off x="180040" y="3261799"/>
            <a:ext cx="189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molecular H</a:t>
            </a:r>
            <a:r>
              <a:rPr lang="en-US" sz="1600" baseline="-25000" dirty="0"/>
              <a:t>2</a:t>
            </a:r>
            <a:r>
              <a:rPr lang="en-US" sz="1600" dirty="0"/>
              <a:t>+ </a:t>
            </a:r>
          </a:p>
          <a:p>
            <a:r>
              <a:rPr lang="en-US" sz="1600" dirty="0"/>
              <a:t>100 MeV/u injected from EBIS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74722-E941-38D0-0A94-B70D461FB527}"/>
              </a:ext>
            </a:extLst>
          </p:cNvPr>
          <p:cNvSpPr txBox="1"/>
          <p:nvPr/>
        </p:nvSpPr>
        <p:spPr>
          <a:xfrm>
            <a:off x="1883974" y="1167062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0.25 mil AL foil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F614B-D70B-6F17-9C77-4F52B9A163A7}"/>
              </a:ext>
            </a:extLst>
          </p:cNvPr>
          <p:cNvSpPr txBox="1"/>
          <p:nvPr/>
        </p:nvSpPr>
        <p:spPr>
          <a:xfrm>
            <a:off x="2552496" y="4092796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set for Q/M=1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D2763-0345-ABBA-6D46-1E6AC46B00B0}"/>
              </a:ext>
            </a:extLst>
          </p:cNvPr>
          <p:cNvSpPr txBox="1"/>
          <p:nvPr/>
        </p:nvSpPr>
        <p:spPr>
          <a:xfrm>
            <a:off x="5387717" y="498611"/>
            <a:ext cx="3794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EBIS molecular H</a:t>
            </a:r>
            <a:r>
              <a:rPr lang="en-US" sz="2200" b="1" baseline="-25000" dirty="0"/>
              <a:t>2</a:t>
            </a:r>
            <a:r>
              <a:rPr lang="en-US" sz="2200" b="1" dirty="0"/>
              <a:t>+  beam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200" b="1" dirty="0"/>
              <a:t>Booster -&gt; D6 foil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200" b="1" dirty="0"/>
              <a:t>R-line 20</a:t>
            </a:r>
            <a:r>
              <a:rPr lang="en-US" sz="2200" b="1" baseline="30000" dirty="0"/>
              <a:t>o</a:t>
            </a:r>
            <a:r>
              <a:rPr lang="en-US" sz="2200" b="1" dirty="0"/>
              <a:t> bend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200" b="1" dirty="0"/>
              <a:t>proton beam in NSRL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1C61DF-C4CD-E204-476E-881974B8008B}"/>
              </a:ext>
            </a:extLst>
          </p:cNvPr>
          <p:cNvSpPr txBox="1"/>
          <p:nvPr/>
        </p:nvSpPr>
        <p:spPr>
          <a:xfrm>
            <a:off x="198541" y="4061437"/>
            <a:ext cx="18602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set for Q/M=1/2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FCB31-2FAE-F00B-FE95-61A98E6D4D40}"/>
              </a:ext>
            </a:extLst>
          </p:cNvPr>
          <p:cNvSpPr txBox="1"/>
          <p:nvPr/>
        </p:nvSpPr>
        <p:spPr>
          <a:xfrm>
            <a:off x="7359792" y="558209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4655F-34A8-DD8E-56EA-15421250BE4D}"/>
              </a:ext>
            </a:extLst>
          </p:cNvPr>
          <p:cNvSpPr txBox="1"/>
          <p:nvPr/>
        </p:nvSpPr>
        <p:spPr>
          <a:xfrm>
            <a:off x="866497" y="5974087"/>
            <a:ext cx="741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time EBIS protons (from H2+) delivered to the Booster R-line.</a:t>
            </a:r>
          </a:p>
        </p:txBody>
      </p:sp>
    </p:spTree>
    <p:extLst>
      <p:ext uri="{BB962C8B-B14F-4D97-AF65-F5344CB8AC3E}">
        <p14:creationId xmlns:p14="http://schemas.microsoft.com/office/powerpoint/2010/main" val="265425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3FA8-D76F-E63B-0EA2-4B332EAB5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F2D41-0145-72F3-A803-E3DAA963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34A55B6E-CB3B-F32D-E155-FAE8B337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0EE00-7EB3-FFC7-D00C-EF8792A0A02F}"/>
              </a:ext>
            </a:extLst>
          </p:cNvPr>
          <p:cNvSpPr txBox="1"/>
          <p:nvPr/>
        </p:nvSpPr>
        <p:spPr>
          <a:xfrm>
            <a:off x="173114" y="61562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NSRL Target Room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73148E-5D30-0CBF-7667-4B646049AAD4}"/>
              </a:ext>
            </a:extLst>
          </p:cNvPr>
          <p:cNvCxnSpPr>
            <a:cxnSpLocks/>
          </p:cNvCxnSpPr>
          <p:nvPr/>
        </p:nvCxnSpPr>
        <p:spPr>
          <a:xfrm flipH="1" flipV="1">
            <a:off x="7603724" y="3901736"/>
            <a:ext cx="1500326" cy="22194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95B3E5-04DA-614D-43BB-3ACD73A78500}"/>
              </a:ext>
            </a:extLst>
          </p:cNvPr>
          <p:cNvSpPr txBox="1"/>
          <p:nvPr/>
        </p:nvSpPr>
        <p:spPr>
          <a:xfrm>
            <a:off x="8497590" y="371707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10038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A7A38-2FA2-E67D-1690-E1D602C86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39AEF-7310-C73F-41FB-A33D85D2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D9CA3-D521-A645-A45C-CCF5B427EA4A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901AA2-95E5-B993-CB25-DF3C84A1A849}"/>
              </a:ext>
            </a:extLst>
          </p:cNvPr>
          <p:cNvGrpSpPr/>
          <p:nvPr/>
        </p:nvGrpSpPr>
        <p:grpSpPr>
          <a:xfrm>
            <a:off x="473362" y="3950345"/>
            <a:ext cx="8460000" cy="1678001"/>
            <a:chOff x="580939" y="4064356"/>
            <a:chExt cx="8460000" cy="1678001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1E5A8F6-73EE-F7A4-2C9A-C42432FD4D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01181" y="4960609"/>
              <a:ext cx="7122978" cy="25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D9E2BB-D498-BC63-8A57-9C3344396618}"/>
                </a:ext>
              </a:extLst>
            </p:cNvPr>
            <p:cNvSpPr/>
            <p:nvPr/>
          </p:nvSpPr>
          <p:spPr>
            <a:xfrm>
              <a:off x="1049505" y="4770120"/>
              <a:ext cx="828414" cy="3693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17F18C-8539-B8ED-5BFE-274BB12D35FA}"/>
                </a:ext>
              </a:extLst>
            </p:cNvPr>
            <p:cNvGrpSpPr/>
            <p:nvPr/>
          </p:nvGrpSpPr>
          <p:grpSpPr>
            <a:xfrm>
              <a:off x="1801914" y="4321295"/>
              <a:ext cx="388248" cy="870465"/>
              <a:chOff x="2179515" y="2573775"/>
              <a:chExt cx="388248" cy="87046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DCD493-F7E7-2939-13B5-B2DFC20382CE}"/>
                  </a:ext>
                </a:extLst>
              </p:cNvPr>
              <p:cNvSpPr/>
              <p:nvPr/>
            </p:nvSpPr>
            <p:spPr>
              <a:xfrm>
                <a:off x="2296160" y="2987040"/>
                <a:ext cx="111760" cy="457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DB8AF-D6CF-8E99-5286-235D72A9E736}"/>
                  </a:ext>
                </a:extLst>
              </p:cNvPr>
              <p:cNvSpPr txBox="1"/>
              <p:nvPr/>
            </p:nvSpPr>
            <p:spPr>
              <a:xfrm>
                <a:off x="2179515" y="2573775"/>
                <a:ext cx="388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sz="2200" b="1" baseline="-25000" dirty="0"/>
                  <a:t>3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BC4BFA-8717-28A6-0DDE-7E0290585FD9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59" y="5384800"/>
              <a:ext cx="5117921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ysDot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4FDD5A-03BB-E42A-E75D-B1E0A694633B}"/>
                </a:ext>
              </a:extLst>
            </p:cNvPr>
            <p:cNvSpPr txBox="1"/>
            <p:nvPr/>
          </p:nvSpPr>
          <p:spPr>
            <a:xfrm>
              <a:off x="3979242" y="5342247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~6m</a:t>
              </a:r>
              <a:endParaRPr lang="en-US" sz="2000" b="1" baseline="-250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1E2027-0463-E276-CB3D-A603BC3AE281}"/>
                </a:ext>
              </a:extLst>
            </p:cNvPr>
            <p:cNvSpPr txBox="1"/>
            <p:nvPr/>
          </p:nvSpPr>
          <p:spPr>
            <a:xfrm>
              <a:off x="8309649" y="5014817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Beam</a:t>
              </a:r>
              <a:endParaRPr lang="en-US" sz="2200" b="1" baseline="-25000" dirty="0">
                <a:solidFill>
                  <a:srgbClr val="C00000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ADD76A6-D4F3-4739-5CB3-1F9D1F0B1077}"/>
                </a:ext>
              </a:extLst>
            </p:cNvPr>
            <p:cNvGrpSpPr/>
            <p:nvPr/>
          </p:nvGrpSpPr>
          <p:grpSpPr>
            <a:xfrm>
              <a:off x="7521311" y="4244229"/>
              <a:ext cx="1273065" cy="1332648"/>
              <a:chOff x="7410657" y="1743277"/>
              <a:chExt cx="1273065" cy="133264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0788A8B-EC76-6151-C677-93E44D2B0F3A}"/>
                  </a:ext>
                </a:extLst>
              </p:cNvPr>
              <p:cNvSpPr/>
              <p:nvPr/>
            </p:nvSpPr>
            <p:spPr>
              <a:xfrm>
                <a:off x="7909123" y="2207444"/>
                <a:ext cx="111760" cy="457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BC3D46E-0728-B2FA-FDB8-B36767C20330}"/>
                  </a:ext>
                </a:extLst>
              </p:cNvPr>
              <p:cNvSpPr/>
              <p:nvPr/>
            </p:nvSpPr>
            <p:spPr>
              <a:xfrm>
                <a:off x="7664758" y="2183113"/>
                <a:ext cx="142820" cy="5414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BD946F9-2CBC-64A7-95B0-129CEFC7ED97}"/>
                  </a:ext>
                </a:extLst>
              </p:cNvPr>
              <p:cNvSpPr txBox="1"/>
              <p:nvPr/>
            </p:nvSpPr>
            <p:spPr>
              <a:xfrm>
                <a:off x="7410657" y="2757889"/>
                <a:ext cx="753732" cy="318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baseline="-25000" dirty="0"/>
                  <a:t>1cm Be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C93853-B111-784E-1A82-5FC2C23E61EA}"/>
                  </a:ext>
                </a:extLst>
              </p:cNvPr>
              <p:cNvSpPr txBox="1"/>
              <p:nvPr/>
            </p:nvSpPr>
            <p:spPr>
              <a:xfrm>
                <a:off x="8153853" y="1875187"/>
                <a:ext cx="529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sz="2200" b="1" baseline="-25000" dirty="0"/>
                  <a:t>1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29DA767-3C75-F4CE-531F-CB93056012E6}"/>
                  </a:ext>
                </a:extLst>
              </p:cNvPr>
              <p:cNvSpPr txBox="1"/>
              <p:nvPr/>
            </p:nvSpPr>
            <p:spPr>
              <a:xfrm>
                <a:off x="7807578" y="1743277"/>
                <a:ext cx="408888" cy="59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sz="2200" b="1" baseline="-25000" dirty="0"/>
                  <a:t>2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8782820-EC83-B296-E651-8407D05C27E1}"/>
                  </a:ext>
                </a:extLst>
              </p:cNvPr>
              <p:cNvSpPr/>
              <p:nvPr/>
            </p:nvSpPr>
            <p:spPr>
              <a:xfrm>
                <a:off x="8087235" y="2209130"/>
                <a:ext cx="111760" cy="457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6367B9-D621-45ED-BDB7-7AC2E85A4E8F}"/>
                </a:ext>
              </a:extLst>
            </p:cNvPr>
            <p:cNvSpPr txBox="1"/>
            <p:nvPr/>
          </p:nvSpPr>
          <p:spPr>
            <a:xfrm>
              <a:off x="580939" y="5111414"/>
              <a:ext cx="1609223" cy="543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baseline="-25000" dirty="0"/>
                <a:t>Calorimeter</a:t>
              </a:r>
            </a:p>
            <a:p>
              <a:pPr algn="ctr"/>
              <a:r>
                <a:rPr lang="en-US" sz="2200" b="1" baseline="-25000" dirty="0"/>
                <a:t>(Scintillator Block)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696E1A-21D9-7E4A-9DD6-3288DA8A9B95}"/>
                </a:ext>
              </a:extLst>
            </p:cNvPr>
            <p:cNvSpPr/>
            <p:nvPr/>
          </p:nvSpPr>
          <p:spPr>
            <a:xfrm>
              <a:off x="6458845" y="4708396"/>
              <a:ext cx="1099992" cy="52505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6E5C75-6C93-7A34-51E8-6A64F04913A4}"/>
                </a:ext>
              </a:extLst>
            </p:cNvPr>
            <p:cNvSpPr txBox="1"/>
            <p:nvPr/>
          </p:nvSpPr>
          <p:spPr>
            <a:xfrm>
              <a:off x="6477171" y="4594600"/>
              <a:ext cx="14302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.  .  .  .  .  . </a:t>
              </a:r>
            </a:p>
            <a:p>
              <a:r>
                <a:rPr lang="en-US" b="1" dirty="0"/>
                <a:t>.  .  .  .  .  .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7BDA64-D5BE-CA0A-6A6D-EB1890E6169C}"/>
                </a:ext>
              </a:extLst>
            </p:cNvPr>
            <p:cNvSpPr txBox="1"/>
            <p:nvPr/>
          </p:nvSpPr>
          <p:spPr>
            <a:xfrm>
              <a:off x="6506670" y="4064356"/>
              <a:ext cx="1149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Dipole Magnet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2ECEE3-D6C8-35DF-C69B-1B8931084FD2}"/>
              </a:ext>
            </a:extLst>
          </p:cNvPr>
          <p:cNvGrpSpPr/>
          <p:nvPr/>
        </p:nvGrpSpPr>
        <p:grpSpPr>
          <a:xfrm>
            <a:off x="1544879" y="-212691"/>
            <a:ext cx="7479507" cy="3321588"/>
            <a:chOff x="1239077" y="1049433"/>
            <a:chExt cx="7479507" cy="332158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300BB43-939A-FD4A-09A9-EAE0611B392A}"/>
                </a:ext>
              </a:extLst>
            </p:cNvPr>
            <p:cNvSpPr/>
            <p:nvPr/>
          </p:nvSpPr>
          <p:spPr>
            <a:xfrm rot="5058715" flipV="1">
              <a:off x="3431506" y="916074"/>
              <a:ext cx="2153269" cy="2419987"/>
            </a:xfrm>
            <a:prstGeom prst="arc">
              <a:avLst>
                <a:gd name="adj1" fmla="val 19162783"/>
                <a:gd name="adj2" fmla="val 21285886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FFB3628-3CCB-246B-6CDB-5DF99C8E64D9}"/>
                </a:ext>
              </a:extLst>
            </p:cNvPr>
            <p:cNvSpPr/>
            <p:nvPr/>
          </p:nvSpPr>
          <p:spPr>
            <a:xfrm>
              <a:off x="7985108" y="2827257"/>
              <a:ext cx="733476" cy="105620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F246CE-3C43-3E53-85B2-46262586E0ED}"/>
                </a:ext>
              </a:extLst>
            </p:cNvPr>
            <p:cNvSpPr/>
            <p:nvPr/>
          </p:nvSpPr>
          <p:spPr>
            <a:xfrm>
              <a:off x="8155107" y="2862497"/>
              <a:ext cx="410746" cy="3911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7A13401-4965-5759-8CC2-2FC83E6A0EE3}"/>
                </a:ext>
              </a:extLst>
            </p:cNvPr>
            <p:cNvSpPr txBox="1"/>
            <p:nvPr/>
          </p:nvSpPr>
          <p:spPr>
            <a:xfrm>
              <a:off x="8216077" y="282725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3836F44-57FD-BD81-672D-348C246C6D3A}"/>
                </a:ext>
              </a:extLst>
            </p:cNvPr>
            <p:cNvSpPr/>
            <p:nvPr/>
          </p:nvSpPr>
          <p:spPr>
            <a:xfrm>
              <a:off x="8163104" y="3408218"/>
              <a:ext cx="410746" cy="391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D16CAD-5448-1D76-0B66-0342F1FE05BF}"/>
                </a:ext>
              </a:extLst>
            </p:cNvPr>
            <p:cNvSpPr txBox="1"/>
            <p:nvPr/>
          </p:nvSpPr>
          <p:spPr>
            <a:xfrm>
              <a:off x="8193589" y="333774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92D050"/>
                  </a:solidFill>
                </a:rPr>
                <a:t>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990ABA-1E7D-82B1-B89F-AE0021A4F33D}"/>
                </a:ext>
              </a:extLst>
            </p:cNvPr>
            <p:cNvSpPr/>
            <p:nvPr/>
          </p:nvSpPr>
          <p:spPr>
            <a:xfrm>
              <a:off x="1678846" y="3408218"/>
              <a:ext cx="410746" cy="391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0D0D995-D3CE-D4DF-AEB6-81F369CFF5B0}"/>
                </a:ext>
              </a:extLst>
            </p:cNvPr>
            <p:cNvSpPr txBox="1"/>
            <p:nvPr/>
          </p:nvSpPr>
          <p:spPr>
            <a:xfrm>
              <a:off x="1709331" y="333774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92D050"/>
                  </a:solidFill>
                </a:rPr>
                <a:t>n</a:t>
              </a:r>
            </a:p>
          </p:txBody>
        </p:sp>
        <p:sp>
          <p:nvSpPr>
            <p:cNvPr id="52" name="Arrow: Left 51">
              <a:extLst>
                <a:ext uri="{FF2B5EF4-FFF2-40B4-BE49-F238E27FC236}">
                  <a16:creationId xmlns:a16="http://schemas.microsoft.com/office/drawing/2014/main" id="{C7370AB2-0DF3-AE65-D16D-2878E18107FB}"/>
                </a:ext>
              </a:extLst>
            </p:cNvPr>
            <p:cNvSpPr/>
            <p:nvPr/>
          </p:nvSpPr>
          <p:spPr>
            <a:xfrm>
              <a:off x="7478678" y="3280287"/>
              <a:ext cx="424449" cy="216783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BD86DE8-ABAF-0611-E563-335CCC95104D}"/>
                </a:ext>
              </a:extLst>
            </p:cNvPr>
            <p:cNvGrpSpPr/>
            <p:nvPr/>
          </p:nvGrpSpPr>
          <p:grpSpPr>
            <a:xfrm>
              <a:off x="5353907" y="2630695"/>
              <a:ext cx="1363133" cy="1374045"/>
              <a:chOff x="4920311" y="2601395"/>
              <a:chExt cx="1363133" cy="1374045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6063604-5DD7-21BB-1046-182F29E8F0A3}"/>
                  </a:ext>
                </a:extLst>
              </p:cNvPr>
              <p:cNvSpPr/>
              <p:nvPr/>
            </p:nvSpPr>
            <p:spPr>
              <a:xfrm>
                <a:off x="5360080" y="2917604"/>
                <a:ext cx="410746" cy="3911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AC49006-D11F-6716-6A4F-47558D4DFFF6}"/>
                  </a:ext>
                </a:extLst>
              </p:cNvPr>
              <p:cNvSpPr/>
              <p:nvPr/>
            </p:nvSpPr>
            <p:spPr>
              <a:xfrm>
                <a:off x="5360080" y="3408218"/>
                <a:ext cx="410746" cy="39118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AF7D56A-264B-2D77-8390-D2AE21356743}"/>
                  </a:ext>
                </a:extLst>
              </p:cNvPr>
              <p:cNvSpPr txBox="1"/>
              <p:nvPr/>
            </p:nvSpPr>
            <p:spPr>
              <a:xfrm>
                <a:off x="5421050" y="2882364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3087A87-85FA-8302-7113-B7E2E3326799}"/>
                  </a:ext>
                </a:extLst>
              </p:cNvPr>
              <p:cNvSpPr txBox="1"/>
              <p:nvPr/>
            </p:nvSpPr>
            <p:spPr>
              <a:xfrm>
                <a:off x="5390565" y="3337740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92D050"/>
                    </a:solidFill>
                  </a:rPr>
                  <a:t>n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170E96-F0C3-29B1-86A2-DA7E29816DE8}"/>
                  </a:ext>
                </a:extLst>
              </p:cNvPr>
              <p:cNvSpPr/>
              <p:nvPr/>
            </p:nvSpPr>
            <p:spPr>
              <a:xfrm>
                <a:off x="6136749" y="2601395"/>
                <a:ext cx="146695" cy="13740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row: Left 65">
                <a:extLst>
                  <a:ext uri="{FF2B5EF4-FFF2-40B4-BE49-F238E27FC236}">
                    <a16:creationId xmlns:a16="http://schemas.microsoft.com/office/drawing/2014/main" id="{3935C632-EF39-AABA-337D-36CB29703B5E}"/>
                  </a:ext>
                </a:extLst>
              </p:cNvPr>
              <p:cNvSpPr/>
              <p:nvPr/>
            </p:nvSpPr>
            <p:spPr>
              <a:xfrm>
                <a:off x="4920311" y="3525914"/>
                <a:ext cx="381256" cy="155794"/>
              </a:xfrm>
              <a:prstGeom prst="lef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row: Left 66">
                <a:extLst>
                  <a:ext uri="{FF2B5EF4-FFF2-40B4-BE49-F238E27FC236}">
                    <a16:creationId xmlns:a16="http://schemas.microsoft.com/office/drawing/2014/main" id="{763B5AB1-17D2-0E28-83BE-B85714052270}"/>
                  </a:ext>
                </a:extLst>
              </p:cNvPr>
              <p:cNvSpPr/>
              <p:nvPr/>
            </p:nvSpPr>
            <p:spPr>
              <a:xfrm>
                <a:off x="4932716" y="3058089"/>
                <a:ext cx="381256" cy="155794"/>
              </a:xfrm>
              <a:prstGeom prst="lef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Arrow: Left 53">
              <a:extLst>
                <a:ext uri="{FF2B5EF4-FFF2-40B4-BE49-F238E27FC236}">
                  <a16:creationId xmlns:a16="http://schemas.microsoft.com/office/drawing/2014/main" id="{AC29CAAF-A513-40EE-5FB6-0AFC025CA278}"/>
                </a:ext>
              </a:extLst>
            </p:cNvPr>
            <p:cNvSpPr/>
            <p:nvPr/>
          </p:nvSpPr>
          <p:spPr>
            <a:xfrm>
              <a:off x="1239077" y="3525914"/>
              <a:ext cx="381256" cy="155794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1275901-84D8-EF36-57FD-45D5C8FF50C8}"/>
                </a:ext>
              </a:extLst>
            </p:cNvPr>
            <p:cNvSpPr/>
            <p:nvPr/>
          </p:nvSpPr>
          <p:spPr>
            <a:xfrm>
              <a:off x="2042450" y="2088528"/>
              <a:ext cx="410746" cy="3911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F130F2A-6800-04CE-4E34-C50D6EE7CF55}"/>
                </a:ext>
              </a:extLst>
            </p:cNvPr>
            <p:cNvSpPr txBox="1"/>
            <p:nvPr/>
          </p:nvSpPr>
          <p:spPr>
            <a:xfrm>
              <a:off x="2103420" y="2053288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</a:t>
              </a:r>
            </a:p>
          </p:txBody>
        </p:sp>
        <p:sp>
          <p:nvSpPr>
            <p:cNvPr id="57" name="Arrow: Left 56">
              <a:extLst>
                <a:ext uri="{FF2B5EF4-FFF2-40B4-BE49-F238E27FC236}">
                  <a16:creationId xmlns:a16="http://schemas.microsoft.com/office/drawing/2014/main" id="{FAF756AB-EA26-4FEC-4BA1-CB56F96B61FA}"/>
                </a:ext>
              </a:extLst>
            </p:cNvPr>
            <p:cNvSpPr/>
            <p:nvPr/>
          </p:nvSpPr>
          <p:spPr>
            <a:xfrm rot="1539693">
              <a:off x="1657838" y="2010631"/>
              <a:ext cx="381256" cy="155794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4CF033-6E7F-78E5-0AD3-5C9CE1E04ADA}"/>
                </a:ext>
              </a:extLst>
            </p:cNvPr>
            <p:cNvSpPr txBox="1"/>
            <p:nvPr/>
          </p:nvSpPr>
          <p:spPr>
            <a:xfrm>
              <a:off x="3539558" y="2339696"/>
              <a:ext cx="141256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r>
                <a:rPr lang="en-US" b="1" dirty="0"/>
                <a:t>.  .  .  .  .  .  .  .</a:t>
              </a:r>
            </a:p>
            <a:p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C9E645-B5B6-5C8D-D81E-68D56DDA7FDA}"/>
                </a:ext>
              </a:extLst>
            </p:cNvPr>
            <p:cNvCxnSpPr>
              <a:endCxn id="18" idx="0"/>
            </p:cNvCxnSpPr>
            <p:nvPr/>
          </p:nvCxnSpPr>
          <p:spPr>
            <a:xfrm>
              <a:off x="2487124" y="2363239"/>
              <a:ext cx="1375370" cy="6872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99BC3BD-15EC-3218-D074-10DED124642C}"/>
                </a:ext>
              </a:extLst>
            </p:cNvPr>
            <p:cNvSpPr txBox="1"/>
            <p:nvPr/>
          </p:nvSpPr>
          <p:spPr>
            <a:xfrm>
              <a:off x="3850137" y="2189764"/>
              <a:ext cx="792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 field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E77C4F3-6896-C08E-DFC5-12F587AABFAA}"/>
              </a:ext>
            </a:extLst>
          </p:cNvPr>
          <p:cNvSpPr txBox="1"/>
          <p:nvPr/>
        </p:nvSpPr>
        <p:spPr>
          <a:xfrm>
            <a:off x="6597070" y="2712675"/>
            <a:ext cx="753732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baseline="-25000" dirty="0"/>
              <a:t>1cm Be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2188FD-A6BA-6DFE-5E38-52DFC65A1C47}"/>
              </a:ext>
            </a:extLst>
          </p:cNvPr>
          <p:cNvSpPr txBox="1"/>
          <p:nvPr/>
        </p:nvSpPr>
        <p:spPr>
          <a:xfrm>
            <a:off x="402540" y="5578707"/>
            <a:ext cx="266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neutron detection through (</a:t>
            </a:r>
            <a:r>
              <a:rPr lang="en-US" sz="1600" dirty="0" err="1"/>
              <a:t>n,p</a:t>
            </a:r>
            <a:r>
              <a:rPr lang="en-US" sz="1600" dirty="0"/>
              <a:t>) interactions.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A5F602-E89C-DF04-2138-E6614959A9D6}"/>
              </a:ext>
            </a:extLst>
          </p:cNvPr>
          <p:cNvSpPr txBox="1"/>
          <p:nvPr/>
        </p:nvSpPr>
        <p:spPr>
          <a:xfrm>
            <a:off x="2061690" y="4207284"/>
            <a:ext cx="1205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charge veto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99D82A7-5032-CA9E-6529-37B3D232C196}"/>
              </a:ext>
            </a:extLst>
          </p:cNvPr>
          <p:cNvSpPr txBox="1"/>
          <p:nvPr/>
        </p:nvSpPr>
        <p:spPr>
          <a:xfrm>
            <a:off x="7434362" y="53190"/>
            <a:ext cx="14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Test Setup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E581B-B54D-EFC8-9457-905581F63351}"/>
              </a:ext>
            </a:extLst>
          </p:cNvPr>
          <p:cNvSpPr txBox="1"/>
          <p:nvPr/>
        </p:nvSpPr>
        <p:spPr>
          <a:xfrm>
            <a:off x="354530" y="3107945"/>
            <a:ext cx="8669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(1947)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disassociation reaction strips the loosely bounded deuteron into 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 + n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similar energies, with 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2% possibility for 100 MeV/n deuteron on a 1 cm Be target.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039F1-56AB-6A7E-EA36-4E3C002C7FF8}"/>
              </a:ext>
            </a:extLst>
          </p:cNvPr>
          <p:cNvSpPr txBox="1"/>
          <p:nvPr/>
        </p:nvSpPr>
        <p:spPr>
          <a:xfrm>
            <a:off x="402540" y="4009610"/>
            <a:ext cx="1464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10cm x 10cm x 20cm thick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85447E-78C5-24D4-1480-2E27EF47B3D3}"/>
              </a:ext>
            </a:extLst>
          </p:cNvPr>
          <p:cNvSpPr txBox="1"/>
          <p:nvPr/>
        </p:nvSpPr>
        <p:spPr>
          <a:xfrm>
            <a:off x="6258996" y="5421490"/>
            <a:ext cx="2427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Trigger: (S</a:t>
            </a:r>
            <a:r>
              <a:rPr lang="en-US" sz="1800" b="1" baseline="-25000" dirty="0"/>
              <a:t>1</a:t>
            </a:r>
            <a:r>
              <a:rPr lang="en-US" b="1" dirty="0"/>
              <a:t>+S</a:t>
            </a:r>
            <a:r>
              <a:rPr lang="en-US" b="1" baseline="-25000" dirty="0"/>
              <a:t>2</a:t>
            </a:r>
            <a:r>
              <a:rPr lang="en-US" b="1" dirty="0"/>
              <a:t>)+Calorimeter</a:t>
            </a:r>
            <a:r>
              <a:rPr lang="en-US" sz="1800" b="1" baseline="-25000" dirty="0"/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3B814-8E11-2FD7-944D-43A88D5179FB}"/>
              </a:ext>
            </a:extLst>
          </p:cNvPr>
          <p:cNvSpPr txBox="1"/>
          <p:nvPr/>
        </p:nvSpPr>
        <p:spPr>
          <a:xfrm>
            <a:off x="6270063" y="6059243"/>
            <a:ext cx="2579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scintillator S1, S2, S3: 5”x5”x1/4”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6142B-6335-F0D2-5E41-1377CF17794A}"/>
              </a:ext>
            </a:extLst>
          </p:cNvPr>
          <p:cNvSpPr txBox="1"/>
          <p:nvPr/>
        </p:nvSpPr>
        <p:spPr>
          <a:xfrm>
            <a:off x="7774302" y="1109838"/>
            <a:ext cx="128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deuteron</a:t>
            </a:r>
          </a:p>
        </p:txBody>
      </p:sp>
    </p:spTree>
    <p:extLst>
      <p:ext uri="{BB962C8B-B14F-4D97-AF65-F5344CB8AC3E}">
        <p14:creationId xmlns:p14="http://schemas.microsoft.com/office/powerpoint/2010/main" val="19706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D9DC-12A8-D015-A468-0229FF384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561BB-557A-DC37-AEBD-3FB11CE1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19" y="0"/>
            <a:ext cx="316560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44DE8-1957-B0DE-8FED-08B23EC5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31502" cy="3152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32A0B-8041-A1FA-814A-F8DBC2729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0" y="3140404"/>
            <a:ext cx="3786691" cy="3713636"/>
          </a:xfrm>
          <a:prstGeom prst="rect">
            <a:avLst/>
          </a:prstGeom>
        </p:spPr>
      </p:pic>
      <p:pic>
        <p:nvPicPr>
          <p:cNvPr id="10" name="Picture 9" descr="Graphical user interface&#10;&#10;AI-generated content may be incorrect.">
            <a:extLst>
              <a:ext uri="{FF2B5EF4-FFF2-40B4-BE49-F238E27FC236}">
                <a16:creationId xmlns:a16="http://schemas.microsoft.com/office/drawing/2014/main" id="{559613FB-755A-CD35-531B-02B5B7BDA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237" y="-14048"/>
            <a:ext cx="3006762" cy="5011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6EA6E0-972E-0BC1-D11C-1FC6DE1AD50A}"/>
                  </a:ext>
                </a:extLst>
              </p:cNvPr>
              <p:cNvSpPr txBox="1"/>
              <p:nvPr/>
            </p:nvSpPr>
            <p:spPr>
              <a:xfrm>
                <a:off x="114951" y="345001"/>
                <a:ext cx="17508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3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(3/4")</m:t>
                      </m:r>
                    </m:oMath>
                  </m:oMathPara>
                </a14:m>
                <a:endParaRPr lang="en-US" sz="3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6EA6E0-972E-0BC1-D11C-1FC6DE1AD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1" y="345001"/>
                <a:ext cx="17508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4DF002-D4C8-5514-897C-6EBCD61B89C4}"/>
              </a:ext>
            </a:extLst>
          </p:cNvPr>
          <p:cNvCxnSpPr/>
          <p:nvPr/>
        </p:nvCxnSpPr>
        <p:spPr>
          <a:xfrm>
            <a:off x="876748" y="929776"/>
            <a:ext cx="774551" cy="548640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D74A04-7EFA-31B5-9619-7F73C56CFCF4}"/>
              </a:ext>
            </a:extLst>
          </p:cNvPr>
          <p:cNvSpPr txBox="1"/>
          <p:nvPr/>
        </p:nvSpPr>
        <p:spPr>
          <a:xfrm>
            <a:off x="6462822" y="4928143"/>
            <a:ext cx="27493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Dipole Magnet</a:t>
            </a:r>
          </a:p>
          <a:p>
            <a:r>
              <a:rPr lang="en-US" dirty="0"/>
              <a:t>B=0.475 tesla,  L=12”</a:t>
            </a:r>
          </a:p>
          <a:p>
            <a:r>
              <a:rPr lang="en-US" dirty="0" err="1"/>
              <a:t>BdL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dirty="0"/>
              <a:t>0.145 </a:t>
            </a:r>
            <a:r>
              <a:rPr lang="en-US" dirty="0" err="1"/>
              <a:t>Tesla.meter</a:t>
            </a:r>
            <a:endParaRPr lang="en-US" dirty="0"/>
          </a:p>
          <a:p>
            <a:endParaRPr lang="en-US" dirty="0"/>
          </a:p>
          <a:p>
            <a:r>
              <a:rPr lang="en-US" dirty="0"/>
              <a:t>center clearance:0.75”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7F812-F88B-A090-98BA-819E59BCC5D5}"/>
              </a:ext>
            </a:extLst>
          </p:cNvPr>
          <p:cNvSpPr txBox="1"/>
          <p:nvPr/>
        </p:nvSpPr>
        <p:spPr>
          <a:xfrm>
            <a:off x="36389" y="6512999"/>
            <a:ext cx="168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Stephen Brooks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1F27AA-18FF-9374-F025-BD1EBBE3D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8055051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E4CCE311-C5E8-0F49-AD5B-BE6277FAA602}" vid="{933EF4DC-2C21-EF46-BEC4-23998816C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bnl-ppt-template-standard</Template>
  <TotalTime>4832</TotalTime>
  <Words>1361</Words>
  <Application>Microsoft Office PowerPoint</Application>
  <PresentationFormat>On-screen Show (4:3)</PresentationFormat>
  <Paragraphs>235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Cambria Math</vt:lpstr>
      <vt:lpstr>Times New Roman</vt:lpstr>
      <vt:lpstr>Wingdings</vt:lpstr>
      <vt:lpstr>BNL</vt:lpstr>
      <vt:lpstr>LDRD-C 25-043  project conclusion Tunable Neutron Beam through Deuteron Disassociation </vt:lpstr>
      <vt:lpstr>PowerPoint Presentation</vt:lpstr>
      <vt:lpstr>PowerPoint Presentation</vt:lpstr>
      <vt:lpstr>PowerPoint Presentation</vt:lpstr>
      <vt:lpstr>Deuteron Beam in the NSRL beam line (Booster R-line)</vt:lpstr>
      <vt:lpstr>Proton beam in the NSRL beam line (Booster R-line)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Jiang, Xiaodong</dc:creator>
  <cp:keywords/>
  <dc:description/>
  <cp:lastModifiedBy>DiFilippo, Lynanne</cp:lastModifiedBy>
  <cp:revision>45</cp:revision>
  <dcterms:created xsi:type="dcterms:W3CDTF">2025-12-11T19:36:14Z</dcterms:created>
  <dcterms:modified xsi:type="dcterms:W3CDTF">2025-12-15T21:54:03Z</dcterms:modified>
  <cp:category/>
</cp:coreProperties>
</file>