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96" r:id="rId3"/>
    <p:sldId id="256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D2CD07-F129-A945-A516-9F9256E5F32A}" v="8" dt="2025-12-19T13:54:00.7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27"/>
    <p:restoredTop sz="94694"/>
  </p:normalViewPr>
  <p:slideViewPr>
    <p:cSldViewPr snapToGrid="0">
      <p:cViewPr varScale="1">
        <p:scale>
          <a:sx n="121" d="100"/>
          <a:sy n="121" d="100"/>
        </p:scale>
        <p:origin x="92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scher, Wolfram" userId="99129c38-454d-40b3-bad3-fa13926f419c" providerId="ADAL" clId="{83DBFA2D-0759-53BA-9977-A3C37E44B875}"/>
    <pc:docChg chg="undo custSel addSld delSld modSld">
      <pc:chgData name="Fischer, Wolfram" userId="99129c38-454d-40b3-bad3-fa13926f419c" providerId="ADAL" clId="{83DBFA2D-0759-53BA-9977-A3C37E44B875}" dt="2025-12-19T13:54:10.693" v="81" actId="20577"/>
      <pc:docMkLst>
        <pc:docMk/>
      </pc:docMkLst>
      <pc:sldChg chg="add">
        <pc:chgData name="Fischer, Wolfram" userId="99129c38-454d-40b3-bad3-fa13926f419c" providerId="ADAL" clId="{83DBFA2D-0759-53BA-9977-A3C37E44B875}" dt="2025-12-19T12:30:05.793" v="5"/>
        <pc:sldMkLst>
          <pc:docMk/>
          <pc:sldMk cId="1944659601" sldId="256"/>
        </pc:sldMkLst>
      </pc:sldChg>
      <pc:sldChg chg="addSp modSp add mod">
        <pc:chgData name="Fischer, Wolfram" userId="99129c38-454d-40b3-bad3-fa13926f419c" providerId="ADAL" clId="{83DBFA2D-0759-53BA-9977-A3C37E44B875}" dt="2025-12-19T13:54:10.693" v="81" actId="20577"/>
        <pc:sldMkLst>
          <pc:docMk/>
          <pc:sldMk cId="2963352692" sldId="258"/>
        </pc:sldMkLst>
        <pc:spChg chg="mod">
          <ac:chgData name="Fischer, Wolfram" userId="99129c38-454d-40b3-bad3-fa13926f419c" providerId="ADAL" clId="{83DBFA2D-0759-53BA-9977-A3C37E44B875}" dt="2025-12-19T13:54:10.693" v="81" actId="20577"/>
          <ac:spMkLst>
            <pc:docMk/>
            <pc:sldMk cId="2963352692" sldId="258"/>
            <ac:spMk id="2" creationId="{880150B6-9578-C7BD-7A9A-003DB72A01BA}"/>
          </ac:spMkLst>
        </pc:spChg>
        <pc:spChg chg="add">
          <ac:chgData name="Fischer, Wolfram" userId="99129c38-454d-40b3-bad3-fa13926f419c" providerId="ADAL" clId="{83DBFA2D-0759-53BA-9977-A3C37E44B875}" dt="2025-12-19T13:52:11.153" v="9"/>
          <ac:spMkLst>
            <pc:docMk/>
            <pc:sldMk cId="2963352692" sldId="258"/>
            <ac:spMk id="4" creationId="{556E07B7-DABC-289F-6EE4-58AE783635D8}"/>
          </ac:spMkLst>
        </pc:spChg>
      </pc:sldChg>
      <pc:sldChg chg="modSp add">
        <pc:chgData name="Fischer, Wolfram" userId="99129c38-454d-40b3-bad3-fa13926f419c" providerId="ADAL" clId="{83DBFA2D-0759-53BA-9977-A3C37E44B875}" dt="2025-12-19T12:29:15.891" v="0"/>
        <pc:sldMkLst>
          <pc:docMk/>
          <pc:sldMk cId="3050273435" sldId="296"/>
        </pc:sldMkLst>
        <pc:spChg chg="mod">
          <ac:chgData name="Fischer, Wolfram" userId="99129c38-454d-40b3-bad3-fa13926f419c" providerId="ADAL" clId="{83DBFA2D-0759-53BA-9977-A3C37E44B875}" dt="2025-12-19T12:29:15.891" v="0"/>
          <ac:spMkLst>
            <pc:docMk/>
            <pc:sldMk cId="3050273435" sldId="296"/>
            <ac:spMk id="4" creationId="{A7840A43-608D-D362-1C29-DBFA5810D2DD}"/>
          </ac:spMkLst>
        </pc:spChg>
      </pc:sldChg>
      <pc:sldChg chg="modSp new del mod">
        <pc:chgData name="Fischer, Wolfram" userId="99129c38-454d-40b3-bad3-fa13926f419c" providerId="ADAL" clId="{83DBFA2D-0759-53BA-9977-A3C37E44B875}" dt="2025-12-19T12:29:40.500" v="4" actId="2696"/>
        <pc:sldMkLst>
          <pc:docMk/>
          <pc:sldMk cId="3192547313" sldId="297"/>
        </pc:sldMkLst>
        <pc:spChg chg="mod">
          <ac:chgData name="Fischer, Wolfram" userId="99129c38-454d-40b3-bad3-fa13926f419c" providerId="ADAL" clId="{83DBFA2D-0759-53BA-9977-A3C37E44B875}" dt="2025-12-19T12:29:37.569" v="3" actId="27636"/>
          <ac:spMkLst>
            <pc:docMk/>
            <pc:sldMk cId="3192547313" sldId="297"/>
            <ac:spMk id="2" creationId="{D19EC84C-791E-68F1-4CF7-9EF3BF64C58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26A2D-0391-41A4-BAB6-21FFCC3592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95822E-BA2A-060D-A726-3CBDCA35DA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A139E-8CDA-86FE-4119-EE5B075DB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8DA9-EC72-5C40-BFB2-8EC6C9924A64}" type="datetimeFigureOut">
              <a:rPr lang="en-US" smtClean="0"/>
              <a:t>12/19/25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A6D6F5-F941-FF50-AAD6-C39E3C387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EB1748-706C-66A5-0AD6-06977A9CE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F017-C5DC-894E-8284-F67BDE63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983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7E12C-6ACE-3D8B-314A-72FD36828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E65C0B-8DB7-8058-5EAE-94076E0427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A8578-C368-573F-86D8-CFE884513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8DA9-EC72-5C40-BFB2-8EC6C9924A64}" type="datetimeFigureOut">
              <a:rPr lang="en-US" smtClean="0"/>
              <a:t>12/19/25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D20B70-95BF-86C6-48C0-4D504B968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CFC1DF-0F89-D133-3BB6-BC779F78F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F017-C5DC-894E-8284-F67BDE63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080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1E9880-CD8C-001F-6638-A636E45A15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D54627-EBF9-EC72-DDDE-FF7668D9DA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CB751D-3E95-B0E0-2D8C-C0D09F005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8DA9-EC72-5C40-BFB2-8EC6C9924A64}" type="datetimeFigureOut">
              <a:rPr lang="en-US" smtClean="0"/>
              <a:t>12/19/25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3C712-1781-9D66-65C9-F86F7EDEC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C73E6F-1024-DFF8-DBC9-D232F526E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F017-C5DC-894E-8284-F67BDE63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943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2ACC0-BA6D-7C1F-9C7F-933CAE01F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C9DB7-BAA6-B3D1-0872-B5EB6EF43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EDB044-9E01-87C3-AEA6-A64ABD8C9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8DA9-EC72-5C40-BFB2-8EC6C9924A64}" type="datetimeFigureOut">
              <a:rPr lang="en-US" smtClean="0"/>
              <a:t>12/19/25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6643E7-F690-6B22-D9EE-97F990528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812839-6D65-083A-EDBB-273D10881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F017-C5DC-894E-8284-F67BDE63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842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40790-632D-212D-0D11-8751BCC57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1C2074-12DE-4040-1839-0456441CE8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30466-F840-46B2-F32A-23BF443ED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8DA9-EC72-5C40-BFB2-8EC6C9924A64}" type="datetimeFigureOut">
              <a:rPr lang="en-US" smtClean="0"/>
              <a:t>12/19/25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028C4C-C30D-2C01-87A8-5EED63C68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48CB46-16A4-AFD4-D08B-14C3A38AD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F017-C5DC-894E-8284-F67BDE63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640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5FC63-107C-386D-D650-2B68EB0AB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67F60-E7C2-B0E8-55E7-C68F1595C3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7977A6-C528-941B-1618-6702DBF135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454CB3-41CB-B0E4-61D7-F9FA6D86F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8DA9-EC72-5C40-BFB2-8EC6C9924A64}" type="datetimeFigureOut">
              <a:rPr lang="en-US" smtClean="0"/>
              <a:t>12/19/25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46C08B-D701-1D28-D6A6-8DAAC2ADA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777E06-35F5-0098-208F-99143A316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F017-C5DC-894E-8284-F67BDE63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28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AD6E8-5AB7-40DA-5D7E-11AB795DE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42359D-F053-457E-79B7-049FC6B843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404D46-752E-DF4F-1D66-F16A228BED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25090B-17A0-1341-F496-F3A5BFEE36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6A3778-0C99-4AD2-A257-0D1741EB1A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E0FC5D-2ED1-F0EC-9576-EB0FDD9BA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8DA9-EC72-5C40-BFB2-8EC6C9924A64}" type="datetimeFigureOut">
              <a:rPr lang="en-US" smtClean="0"/>
              <a:t>12/19/25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455A80-D699-8D15-2F9C-D4F10DB41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BA62D8-F5BA-9A5B-3D92-666703F48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F017-C5DC-894E-8284-F67BDE63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549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4671D-A237-4952-EB0A-32887B581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92A9A5-9854-4C14-6FDF-B306F0DDD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8DA9-EC72-5C40-BFB2-8EC6C9924A64}" type="datetimeFigureOut">
              <a:rPr lang="en-US" smtClean="0"/>
              <a:t>12/19/25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0D629C-A6C8-2B27-BAE1-D251A6BA2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542E4C-A1DE-1395-1431-14B9E908F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F017-C5DC-894E-8284-F67BDE63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67C7C7-8F8E-DAC0-7433-176FE024E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8DA9-EC72-5C40-BFB2-8EC6C9924A64}" type="datetimeFigureOut">
              <a:rPr lang="en-US" smtClean="0"/>
              <a:t>12/19/25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7EE9B4-2A45-590D-54D7-6DB2761A4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A84308-C1EC-EB08-E985-11671397A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F017-C5DC-894E-8284-F67BDE63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21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A6A93-46BB-72E2-BCA6-3B43FD54B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21E37-073C-3389-C18E-407CAF907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03802C-6535-93D3-E0D5-0C61A078EE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1EDBEC-7EC4-537F-17D1-7A867E84A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8DA9-EC72-5C40-BFB2-8EC6C9924A64}" type="datetimeFigureOut">
              <a:rPr lang="en-US" smtClean="0"/>
              <a:t>12/19/25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DE9091-FC3E-04B4-7C1D-1A81D4DAA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6C4827-E62C-5BA9-D1F9-C96792633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F017-C5DC-894E-8284-F67BDE63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817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861D9-AC92-D67F-5947-3D89C0560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7BDD12-A703-C4A4-43D4-2273237152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843F4E-DEC0-3172-7022-D989FFF5F9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A417B4-4B3A-B4E4-7103-B80E431EB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8DA9-EC72-5C40-BFB2-8EC6C9924A64}" type="datetimeFigureOut">
              <a:rPr lang="en-US" smtClean="0"/>
              <a:t>12/19/25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E93093-7798-54A1-5557-A14FDE553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9DFBA9-09D2-1E80-5194-12CD3E3F0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F017-C5DC-894E-8284-F67BDE63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209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450816-F3A4-BD52-7A77-947DCDCE5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C298A4-788E-3DEA-51DB-4B2317162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BCCAB1-A56E-6304-DA8C-352B119719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9F8DA9-EC72-5C40-BFB2-8EC6C9924A64}" type="datetimeFigureOut">
              <a:rPr lang="en-US" smtClean="0"/>
              <a:t>12/19/25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6CADFC-328F-9BC8-E4E1-A3A5455652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C0983A-03DF-5B89-A6A8-4913DE9275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90F017-C5DC-894E-8284-F67BDE63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371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rxiv.org/abs/2510.10794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754E3-A90B-A841-EE7F-C092147D0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Q1: Concerning the “Production and acceleration of molecular ion beams at EBIS (LDRD 25-043)”: The proposal to have an alternative for delivering protons is very interesting. Can you clarify in 1 slide the objective within the LDRD that has been awarded, and a timeline to complete a test ECR source.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17877-F126-3A3D-0D61-FDE5A2124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984" y="1825625"/>
            <a:ext cx="11894635" cy="4351338"/>
          </a:xfrm>
        </p:spPr>
        <p:txBody>
          <a:bodyPr/>
          <a:lstStyle/>
          <a:p>
            <a:r>
              <a:rPr lang="en-US" dirty="0"/>
              <a:t>Objective: Production of a 10-mA H</a:t>
            </a:r>
            <a:r>
              <a:rPr lang="en-US" baseline="-25000" dirty="0"/>
              <a:t>3</a:t>
            </a:r>
            <a:r>
              <a:rPr lang="en-US" baseline="30000" dirty="0"/>
              <a:t>+</a:t>
            </a:r>
            <a:r>
              <a:rPr lang="en-US" dirty="0"/>
              <a:t> beam with pulsed mode (RF and gas).</a:t>
            </a:r>
          </a:p>
          <a:p>
            <a:r>
              <a:rPr lang="en-US" dirty="0"/>
              <a:t>LDRD C: 3/2025 to 9/2025</a:t>
            </a:r>
          </a:p>
          <a:p>
            <a:pPr lvl="1"/>
            <a:r>
              <a:rPr lang="en-US" dirty="0"/>
              <a:t>MW generator (supposed to be delivered in summer) has not been delivered.</a:t>
            </a:r>
          </a:p>
          <a:p>
            <a:r>
              <a:rPr lang="en-US" dirty="0"/>
              <a:t>Timeline:</a:t>
            </a:r>
          </a:p>
          <a:p>
            <a:pPr lvl="1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month: Pulsed valve test and magnet fabrication</a:t>
            </a:r>
          </a:p>
          <a:p>
            <a:pPr lvl="1"/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: MW window optimization</a:t>
            </a:r>
          </a:p>
          <a:p>
            <a:pPr lvl="1"/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: High voltage test and parameter optimization with continuous mode</a:t>
            </a:r>
          </a:p>
          <a:p>
            <a:pPr lvl="1"/>
            <a:r>
              <a:rPr lang="en-US" dirty="0"/>
              <a:t>4</a:t>
            </a:r>
            <a:r>
              <a:rPr lang="en-US" baseline="30000" dirty="0"/>
              <a:t>th</a:t>
            </a:r>
            <a:r>
              <a:rPr lang="en-US" dirty="0"/>
              <a:t> : Parameter optimization with pulsed mode</a:t>
            </a:r>
          </a:p>
          <a:p>
            <a:pPr lvl="1"/>
            <a:r>
              <a:rPr lang="en-US" dirty="0"/>
              <a:t>Achieve 10 mA beam</a:t>
            </a:r>
          </a:p>
        </p:txBody>
      </p:sp>
    </p:spTree>
    <p:extLst>
      <p:ext uri="{BB962C8B-B14F-4D97-AF65-F5344CB8AC3E}">
        <p14:creationId xmlns:p14="http://schemas.microsoft.com/office/powerpoint/2010/main" val="2817608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8A67B4-285A-6C9A-2557-508607995E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323396"/>
            <a:ext cx="11049000" cy="5859690"/>
          </a:xfrm>
        </p:spPr>
        <p:txBody>
          <a:bodyPr/>
          <a:lstStyle/>
          <a:p>
            <a:r>
              <a:rPr lang="en-US" b="1" dirty="0"/>
              <a:t>Question 2: </a:t>
            </a:r>
            <a:r>
              <a:rPr lang="en-US" dirty="0"/>
              <a:t>Concerning the proposal on polarized deuteron ion source: We would appreciate you sharing a long-term vision and plan for making and keeping the source operational in the longer term (beyond delivery and installation).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840A43-608D-D362-1C29-DBFA5810D2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88014" y="6316595"/>
            <a:ext cx="432486" cy="365125"/>
          </a:xfrm>
          <a:prstGeom prst="rect">
            <a:avLst/>
          </a:prstGeom>
        </p:spPr>
        <p:txBody>
          <a:bodyPr lIns="0" tIns="0" rIns="45720" bIns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3A556B-7C63-244D-9B7C-B0EA8042B330}" type="slidenum">
              <a:rPr lang="en-US" smtClean="0"/>
              <a:pPr/>
              <a:t>2</a:t>
            </a:fld>
            <a:endParaRPr lang="en-US" sz="1000" dirty="0"/>
          </a:p>
        </p:txBody>
      </p:sp>
      <p:pic>
        <p:nvPicPr>
          <p:cNvPr id="6" name="Picture 5" descr="Graphical user interface, text, application, chat or text message&#10;&#10;AI-generated content may be incorrect.">
            <a:extLst>
              <a:ext uri="{FF2B5EF4-FFF2-40B4-BE49-F238E27FC236}">
                <a16:creationId xmlns:a16="http://schemas.microsoft.com/office/drawing/2014/main" id="{12073012-9B94-A1E2-A202-FBF5F25890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916" y="2241963"/>
            <a:ext cx="2492178" cy="369612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B785764-5476-B47C-E922-1720E3D68B6C}"/>
              </a:ext>
            </a:extLst>
          </p:cNvPr>
          <p:cNvSpPr txBox="1"/>
          <p:nvPr/>
        </p:nvSpPr>
        <p:spPr>
          <a:xfrm>
            <a:off x="4098275" y="2241963"/>
            <a:ext cx="752222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Tandem is a self funded facility from external User program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Tandem operators are also responsible for maintenance of the facility with expertise in Vacuum, electronic and mechanical support.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During the installation and commissioning phase, local expertise in the source will be prioritized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Additional support from CA experts on demand.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Once commissioned the source can be maintained by a small </a:t>
            </a:r>
            <a:r>
              <a:rPr lang="en-US" sz="2400"/>
              <a:t>core team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50273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able&#10;&#10;AI-generated content may be incorrect.">
            <a:extLst>
              <a:ext uri="{FF2B5EF4-FFF2-40B4-BE49-F238E27FC236}">
                <a16:creationId xmlns:a16="http://schemas.microsoft.com/office/drawing/2014/main" id="{B26EAD8F-0B76-C6F5-09EE-603F61253B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6539" y="819080"/>
            <a:ext cx="8659298" cy="5769585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EE834C7-35E0-25D5-7F65-4AB0AAD0E3CB}"/>
              </a:ext>
            </a:extLst>
          </p:cNvPr>
          <p:cNvSpPr/>
          <p:nvPr/>
        </p:nvSpPr>
        <p:spPr>
          <a:xfrm>
            <a:off x="3549915" y="1806926"/>
            <a:ext cx="8507613" cy="399437"/>
          </a:xfrm>
          <a:prstGeom prst="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B511956-F9CA-E47C-F748-7E6EA6BC036F}"/>
              </a:ext>
            </a:extLst>
          </p:cNvPr>
          <p:cNvSpPr txBox="1"/>
          <p:nvPr/>
        </p:nvSpPr>
        <p:spPr>
          <a:xfrm>
            <a:off x="127135" y="5203670"/>
            <a:ext cx="33494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6838" indent="-96838">
              <a:buFont typeface="Arial" panose="020B0604020202020204" pitchFamily="34" charset="0"/>
              <a:buChar char="•"/>
              <a:tabLst>
                <a:tab pos="87313" algn="l"/>
              </a:tabLst>
            </a:pPr>
            <a:r>
              <a:rPr lang="en-US" sz="1200" b="1" i="1" dirty="0">
                <a:solidFill>
                  <a:srgbClr val="000000"/>
                </a:solidFill>
                <a:effectLst/>
                <a:latin typeface="Helvetica" pitchFamily="2" charset="0"/>
              </a:rPr>
              <a:t>Realizing the Scientific Program with Polarized Ion Beams at EIC</a:t>
            </a:r>
            <a:r>
              <a:rPr lang="en-US" sz="1200" dirty="0">
                <a:solidFill>
                  <a:srgbClr val="000000"/>
                </a:solidFill>
                <a:effectLst/>
                <a:latin typeface="Helvetica" pitchFamily="2" charset="0"/>
              </a:rPr>
              <a:t>, </a:t>
            </a:r>
            <a:r>
              <a:rPr lang="en-US" sz="1200" b="1" dirty="0">
                <a:solidFill>
                  <a:srgbClr val="000000"/>
                </a:solidFill>
                <a:effectLst/>
                <a:latin typeface="Helvetica" pitchFamily="2" charset="0"/>
              </a:rPr>
              <a:t>E</a:t>
            </a:r>
            <a:r>
              <a:rPr lang="en-US" sz="1200" dirty="0">
                <a:solidFill>
                  <a:srgbClr val="000000"/>
                </a:solidFill>
                <a:effectLst/>
                <a:latin typeface="Helvetica" pitchFamily="2" charset="0"/>
              </a:rPr>
              <a:t>IC </a:t>
            </a:r>
            <a:r>
              <a:rPr lang="en-US" sz="1200" b="1" dirty="0">
                <a:solidFill>
                  <a:srgbClr val="000000"/>
                </a:solidFill>
                <a:effectLst/>
                <a:latin typeface="Helvetica" pitchFamily="2" charset="0"/>
              </a:rPr>
              <a:t>P</a:t>
            </a:r>
            <a:r>
              <a:rPr lang="en-US" sz="1200" dirty="0">
                <a:solidFill>
                  <a:srgbClr val="000000"/>
                </a:solidFill>
                <a:effectLst/>
                <a:latin typeface="Helvetica" pitchFamily="2" charset="0"/>
              </a:rPr>
              <a:t>olarized </a:t>
            </a:r>
            <a:r>
              <a:rPr lang="en-US" sz="1200" b="1" dirty="0" err="1">
                <a:solidFill>
                  <a:srgbClr val="000000"/>
                </a:solidFill>
                <a:effectLst/>
                <a:latin typeface="Helvetica" pitchFamily="2" charset="0"/>
              </a:rPr>
              <a:t>IO</a:t>
            </a:r>
            <a:r>
              <a:rPr lang="en-US" sz="1200" dirty="0" err="1">
                <a:solidFill>
                  <a:srgbClr val="000000"/>
                </a:solidFill>
                <a:effectLst/>
                <a:latin typeface="Helvetica" pitchFamily="2" charset="0"/>
              </a:rPr>
              <a:t>ns</a:t>
            </a:r>
            <a:r>
              <a:rPr lang="en-US" sz="1200" dirty="0">
                <a:solidFill>
                  <a:srgbClr val="000000"/>
                </a:solidFill>
                <a:effectLst/>
                <a:latin typeface="Helvetica" pitchFamily="2" charset="0"/>
              </a:rPr>
              <a:t> </a:t>
            </a:r>
            <a:r>
              <a:rPr lang="en-US" sz="1200" b="1" dirty="0">
                <a:solidFill>
                  <a:srgbClr val="000000"/>
                </a:solidFill>
                <a:effectLst/>
                <a:latin typeface="Helvetica" pitchFamily="2" charset="0"/>
              </a:rPr>
              <a:t>S</a:t>
            </a:r>
            <a:r>
              <a:rPr lang="en-US" sz="1200" dirty="0">
                <a:solidFill>
                  <a:srgbClr val="000000"/>
                </a:solidFill>
                <a:effectLst/>
                <a:latin typeface="Helvetica" pitchFamily="2" charset="0"/>
              </a:rPr>
              <a:t>ource scientific consortium, in </a:t>
            </a:r>
            <a:r>
              <a:rPr lang="en-US" sz="1200" dirty="0">
                <a:hlinkClick r:id="rId3"/>
              </a:rPr>
              <a:t>https://arxiv.org/abs/2510.10794</a:t>
            </a:r>
            <a:r>
              <a:rPr lang="en-US" sz="1200" dirty="0"/>
              <a:t> </a:t>
            </a:r>
          </a:p>
          <a:p>
            <a:pPr>
              <a:tabLst>
                <a:tab pos="87313" algn="l"/>
              </a:tabLst>
            </a:pPr>
            <a:endParaRPr lang="en-US" sz="1200" dirty="0"/>
          </a:p>
          <a:p>
            <a:pPr marL="96838" indent="-96838">
              <a:buFont typeface="Arial" panose="020B0604020202020204" pitchFamily="34" charset="0"/>
              <a:buChar char="•"/>
              <a:tabLst>
                <a:tab pos="87313" algn="l"/>
              </a:tabLst>
            </a:pPr>
            <a:r>
              <a:rPr lang="en-US" sz="1200" dirty="0"/>
              <a:t>Appendix B: Consideration of Personnel Needed to Construct Previous Polarization Experiments in Nuclear Physics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0A651B-50CF-34BD-A3AD-6842E82C797E}"/>
              </a:ext>
            </a:extLst>
          </p:cNvPr>
          <p:cNvSpPr txBox="1"/>
          <p:nvPr/>
        </p:nvSpPr>
        <p:spPr>
          <a:xfrm>
            <a:off x="207818" y="269335"/>
            <a:ext cx="117763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</a:rPr>
              <a:t>Personnel requirements for R&amp;D projects supporting the EIC polarization program, by technical area</a:t>
            </a:r>
          </a:p>
        </p:txBody>
      </p:sp>
    </p:spTree>
    <p:extLst>
      <p:ext uri="{BB962C8B-B14F-4D97-AF65-F5344CB8AC3E}">
        <p14:creationId xmlns:p14="http://schemas.microsoft.com/office/powerpoint/2010/main" val="1944659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FAB1D7D-EED4-CCF4-D406-B52C4CB9C03A}"/>
              </a:ext>
            </a:extLst>
          </p:cNvPr>
          <p:cNvSpPr txBox="1"/>
          <p:nvPr/>
        </p:nvSpPr>
        <p:spPr>
          <a:xfrm>
            <a:off x="19353" y="40200"/>
            <a:ext cx="1210491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sz="1800" b="1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Homework #3: </a:t>
            </a:r>
            <a:r>
              <a:rPr lang="en-US" b="1" dirty="0"/>
              <a:t>Please explain how the externally funded R&amp;D projects (LDRD, FOA, </a:t>
            </a:r>
            <a:r>
              <a:rPr lang="en-US" b="1" dirty="0" err="1"/>
              <a:t>etc</a:t>
            </a:r>
            <a:r>
              <a:rPr lang="en-US" b="1" dirty="0"/>
              <a:t>) are managed, coordinated, and kept on track within C-AD.</a:t>
            </a:r>
          </a:p>
          <a:p>
            <a:pPr marR="0" lvl="0" algn="just">
              <a:tabLst>
                <a:tab pos="457200" algn="l"/>
              </a:tabLst>
            </a:pPr>
            <a:endParaRPr lang="en-US" sz="1800" b="1" dirty="0">
              <a:solidFill>
                <a:srgbClr val="000000"/>
              </a:solidFill>
              <a:effectLst/>
              <a:latin typeface="Helvetica" panose="020B0604020202020204" pitchFamily="34" charset="0"/>
              <a:ea typeface="Aptos" panose="020B00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80150B6-9578-C7BD-7A9A-003DB72A01BA}"/>
              </a:ext>
            </a:extLst>
          </p:cNvPr>
          <p:cNvSpPr txBox="1"/>
          <p:nvPr/>
        </p:nvSpPr>
        <p:spPr>
          <a:xfrm>
            <a:off x="154542" y="1425829"/>
            <a:ext cx="11969724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Externally funded R&amp;D projects (LDRD, FOA, PD, SBIR/STTR) are initiated by Principal Investigators (PIs) and (usually) developed with respective Division leaders.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Within C-AD, the C-AD department chair reviews proposals and advises on those to be further developed.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Proposal budgets are generated by the PI in coordination with the NPP Business Office.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After submission, further down-selection takes place within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NPP (for selection for submission to lab)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at lab-level (for final selections and awards)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Once approved,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scientific progress is tracked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LDRDs, they provide mid-year reports (several slides) to the lab strategic planning office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FOA/NOFO – quarterly reports (until recently) to the DOE</a:t>
            </a:r>
            <a:endParaRPr lang="en-US" sz="20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informally within the department (discussions, seminars, publications)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process progress is tracked and communicated monthly by the NPP Business </a:t>
            </a:r>
            <a:r>
              <a:rPr lang="en-US" sz="2000" dirty="0" err="1"/>
              <a:t>officeunicated</a:t>
            </a:r>
            <a:r>
              <a:rPr lang="en-US" sz="2000" dirty="0"/>
              <a:t> by the PI via annual status reports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63352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89561e60-dc75-4c28-a1c9-2e8d8870196b}" enabled="0" method="" siteId="{89561e60-dc75-4c28-a1c9-2e8d8870196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490</Words>
  <Application>Microsoft Macintosh PowerPoint</Application>
  <PresentationFormat>Widescreen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Helvetica</vt:lpstr>
      <vt:lpstr>Office Theme</vt:lpstr>
      <vt:lpstr>Q1: Concerning the “Production and acceleration of molecular ion beams at EBIS (LDRD 25-043)”: The proposal to have an alternative for delivering protons is very interesting. Can you clarify in 1 slide the objective within the LDRD that has been awarded, and a timeline to complete a test ECR source.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Ikeda, Shunsuke</dc:creator>
  <cp:lastModifiedBy>Fischer, Wolfram</cp:lastModifiedBy>
  <cp:revision>1</cp:revision>
  <dcterms:created xsi:type="dcterms:W3CDTF">2025-12-18T22:11:39Z</dcterms:created>
  <dcterms:modified xsi:type="dcterms:W3CDTF">2025-12-19T13:54:38Z</dcterms:modified>
</cp:coreProperties>
</file>