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33"/>
  </p:notesMasterIdLst>
  <p:sldIdLst>
    <p:sldId id="256" r:id="rId3"/>
    <p:sldId id="5840" r:id="rId4"/>
    <p:sldId id="2147375478" r:id="rId5"/>
    <p:sldId id="2147375479" r:id="rId6"/>
    <p:sldId id="2147375501" r:id="rId7"/>
    <p:sldId id="2147375500" r:id="rId8"/>
    <p:sldId id="2147375503" r:id="rId9"/>
    <p:sldId id="2147375431" r:id="rId10"/>
    <p:sldId id="2147375505" r:id="rId11"/>
    <p:sldId id="2147375491" r:id="rId12"/>
    <p:sldId id="2147375493" r:id="rId13"/>
    <p:sldId id="2147375506" r:id="rId14"/>
    <p:sldId id="2147375504" r:id="rId15"/>
    <p:sldId id="2147375509" r:id="rId16"/>
    <p:sldId id="2147375510" r:id="rId17"/>
    <p:sldId id="2147375511" r:id="rId18"/>
    <p:sldId id="2147375512" r:id="rId19"/>
    <p:sldId id="2147375513" r:id="rId20"/>
    <p:sldId id="2147375514" r:id="rId21"/>
    <p:sldId id="2147375508" r:id="rId22"/>
    <p:sldId id="2147375481" r:id="rId23"/>
    <p:sldId id="365" r:id="rId24"/>
    <p:sldId id="5824" r:id="rId25"/>
    <p:sldId id="2147375462" r:id="rId26"/>
    <p:sldId id="2147375502" r:id="rId27"/>
    <p:sldId id="2147375499" r:id="rId28"/>
    <p:sldId id="4770" r:id="rId29"/>
    <p:sldId id="5821" r:id="rId30"/>
    <p:sldId id="5759" r:id="rId31"/>
    <p:sldId id="214737543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92" autoAdjust="0"/>
    <p:restoredTop sz="94632" autoAdjust="0"/>
  </p:normalViewPr>
  <p:slideViewPr>
    <p:cSldViewPr snapToGrid="0">
      <p:cViewPr varScale="1">
        <p:scale>
          <a:sx n="96" d="100"/>
          <a:sy n="96" d="100"/>
        </p:scale>
        <p:origin x="114" y="114"/>
      </p:cViewPr>
      <p:guideLst/>
    </p:cSldViewPr>
  </p:slideViewPr>
  <p:notesTextViewPr>
    <p:cViewPr>
      <p:scale>
        <a:sx n="1" d="1"/>
        <a:sy n="1" d="1"/>
      </p:scale>
      <p:origin x="0" y="0"/>
    </p:cViewPr>
  </p:notesTextViewPr>
  <p:sorterViewPr>
    <p:cViewPr>
      <p:scale>
        <a:sx n="100" d="100"/>
        <a:sy n="100" d="100"/>
      </p:scale>
      <p:origin x="0" y="-18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1" y="1174478"/>
            <a:ext cx="10962105" cy="1240412"/>
          </a:xfrm>
          <a:prstGeom prst="rect">
            <a:avLst/>
          </a:prstGeom>
        </p:spPr>
        <p:txBody>
          <a:bodyPr anchor="b" anchorCtr="0">
            <a:noAutofit/>
          </a:bodyPr>
          <a:lstStyle>
            <a:lvl1pPr algn="l">
              <a:lnSpc>
                <a:spcPct val="100000"/>
              </a:lnSpc>
              <a:defRPr sz="4400" b="1" i="0">
                <a:solidFill>
                  <a:schemeClr val="bg1"/>
                </a:solidFill>
                <a:latin typeface="+mn-lt"/>
                <a:cs typeface="Arial" panose="020B0604020202020204" pitchFamily="34" charset="0"/>
              </a:defRPr>
            </a:lvl1pPr>
          </a:lstStyle>
          <a:p>
            <a:r>
              <a:rPr lang="en-US"/>
              <a:t>L2Ms Monthly Reporting</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1"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5"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6" y="472833"/>
            <a:ext cx="1825604" cy="457200"/>
          </a:xfrm>
          <a:prstGeom prst="rect">
            <a:avLst/>
          </a:prstGeom>
        </p:spPr>
      </p:pic>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1" y="4233687"/>
            <a:ext cx="10962105" cy="379542"/>
          </a:xfrm>
          <a:prstGeom prst="rect">
            <a:avLst/>
          </a:prstGeom>
        </p:spPr>
        <p:txBody>
          <a:bodyPr>
            <a:noAutofit/>
          </a:bodyPr>
          <a:lstStyle>
            <a:lvl1pPr marL="0" indent="0">
              <a:buFontTx/>
              <a:buNone/>
              <a:defRPr sz="20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Date</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1" y="3738425"/>
            <a:ext cx="10962105" cy="477838"/>
          </a:xfrm>
          <a:prstGeom prst="rect">
            <a:avLst/>
          </a:prstGeom>
        </p:spPr>
        <p:txBody>
          <a:bodyPr>
            <a:no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Tree>
    <p:extLst>
      <p:ext uri="{BB962C8B-B14F-4D97-AF65-F5344CB8AC3E}">
        <p14:creationId xmlns:p14="http://schemas.microsoft.com/office/powerpoint/2010/main" val="875810383"/>
      </p:ext>
    </p:extLst>
  </p:cSld>
  <p:clrMapOvr>
    <a:masterClrMapping/>
  </p:clrMapOvr>
  <p:extLst>
    <p:ext uri="{DCECCB84-F9BA-43D5-87BE-67443E8EF086}">
      <p15:sldGuideLst xmlns:p15="http://schemas.microsoft.com/office/powerpoint/2012/main">
        <p15:guide id="7" orient="horz" pos="2160">
          <p15:clr>
            <a:srgbClr val="FBAE40"/>
          </p15:clr>
        </p15:guide>
        <p15:guide id="8" pos="5120">
          <p15:clr>
            <a:srgbClr val="FBAE40"/>
          </p15:clr>
        </p15:guide>
        <p15:guide id="9" orient="horz" pos="3888">
          <p15:clr>
            <a:srgbClr val="FBAE40"/>
          </p15:clr>
        </p15:guide>
        <p15:guide id="10" pos="480">
          <p15:clr>
            <a:srgbClr val="FBAE40"/>
          </p15:clr>
        </p15:guide>
        <p15:guide id="11" pos="976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normAutofit/>
          </a:bodyPr>
          <a:lstStyle>
            <a:lvl1pPr>
              <a:defRPr sz="3600"/>
            </a:lvl1pPr>
          </a:lstStyle>
          <a:p>
            <a:r>
              <a:rPr lang="en-US"/>
              <a:t>Outline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1500"/>
            </a:lvl1pPr>
            <a:lvl2pPr>
              <a:defRPr sz="1200"/>
            </a:lvl2pPr>
            <a:lvl3pPr>
              <a:defRPr sz="1200"/>
            </a:lvl3pPr>
            <a:lvl4pPr>
              <a:defRPr sz="1200"/>
            </a:lvl4pPr>
            <a:lvl5pPr>
              <a:defRPr sz="12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92261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386954" indent="-171450">
              <a:defRPr/>
            </a:lvl2pPr>
            <a:lvl3pPr marL="558404" indent="-127397">
              <a:defRPr/>
            </a:lvl3pPr>
            <a:lvl4pPr marL="729854" indent="-127397">
              <a:defRPr/>
            </a:lvl4pPr>
            <a:lvl5pPr marL="901304" indent="-127397">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05905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523415"/>
          </a:xfrm>
        </p:spPr>
        <p:txBody>
          <a:bodyPr/>
          <a:lstStyle>
            <a:lvl1pPr>
              <a:defRPr/>
            </a:lvl1pPr>
          </a:lstStyle>
          <a:p>
            <a:r>
              <a:rPr lang="en-US"/>
              <a:t>Title Only</a:t>
            </a:r>
          </a:p>
        </p:txBody>
      </p:sp>
    </p:spTree>
    <p:extLst>
      <p:ext uri="{BB962C8B-B14F-4D97-AF65-F5344CB8AC3E}">
        <p14:creationId xmlns:p14="http://schemas.microsoft.com/office/powerpoint/2010/main" val="291980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4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27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70870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10/24/2025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10/24/2025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10/24/2025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10/24/2025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10/24/2025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10/24/2025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10/24/2025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6274" y="535093"/>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9"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EIC L2Ms Monthly Reporting, February 25,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501" y="6517123"/>
            <a:ext cx="513209" cy="253916"/>
          </a:xfrm>
          <a:prstGeom prst="rect">
            <a:avLst/>
          </a:prstGeom>
          <a:noFill/>
        </p:spPr>
        <p:txBody>
          <a:bodyPr wrap="square" anchor="ctr">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5E7E6BA-9547-40BA-BC84-EED48D8D50C1}" type="slidenum">
              <a:rPr kumimoji="0" lang="en-US" sz="10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5" cy="504497"/>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8"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2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p:txStyles>
    <p:titleStyle>
      <a:lvl1pPr algn="l" defTabSz="6858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00000"/>
        </a:lnSpc>
        <a:spcBef>
          <a:spcPts val="0"/>
        </a:spcBef>
        <a:spcAft>
          <a:spcPts val="300"/>
        </a:spcAft>
        <a:buFont typeface="Arial" panose="020B0604020202020204" pitchFamily="34" charset="0"/>
        <a:buChar char="•"/>
        <a:defRPr sz="1500" kern="1200">
          <a:solidFill>
            <a:schemeClr val="tx1"/>
          </a:solidFill>
          <a:latin typeface="+mn-lt"/>
          <a:ea typeface="+mn-ea"/>
          <a:cs typeface="+mn-cs"/>
        </a:defRPr>
      </a:lvl2pPr>
      <a:lvl3pPr marL="515541" indent="-170260" algn="l" defTabSz="685800" rtl="0" eaLnBrk="1" latinLnBrk="0" hangingPunct="1">
        <a:lnSpc>
          <a:spcPct val="100000"/>
        </a:lnSpc>
        <a:spcBef>
          <a:spcPts val="0"/>
        </a:spcBef>
        <a:spcAft>
          <a:spcPts val="300"/>
        </a:spcAft>
        <a:buFont typeface="Arial" panose="020B0604020202020204" pitchFamily="34" charset="0"/>
        <a:buChar char="•"/>
        <a:defRPr sz="1350" kern="1200">
          <a:solidFill>
            <a:schemeClr val="tx1"/>
          </a:solidFill>
          <a:latin typeface="+mn-lt"/>
          <a:ea typeface="+mn-ea"/>
          <a:cs typeface="+mn-cs"/>
        </a:defRPr>
      </a:lvl3pPr>
      <a:lvl4pPr marL="68580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4pPr>
      <a:lvl5pPr marL="85606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120">
          <p15:clr>
            <a:srgbClr val="F26B43"/>
          </p15:clr>
        </p15:guide>
        <p15:guide id="9" pos="480">
          <p15:clr>
            <a:srgbClr val="F26B43"/>
          </p15:clr>
        </p15:guide>
        <p15:guide id="10" orient="horz" pos="3888">
          <p15:clr>
            <a:srgbClr val="F26B43"/>
          </p15:clr>
        </p15:guide>
        <p15:guide id="11" pos="976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forms/d/e/1FAIpQLSe-dFBlVfaUraBtAfKFHMkZgZOgpNBCwJNt6-SWfWUtTkrnfw/viewform" TargetMode="External"/><Relationship Id="rId2" Type="http://schemas.openxmlformats.org/officeDocument/2006/relationships/hyperlink" Target="https://urldefense.us/v2/url?u=https-3A__urldefense.com_v3_-5F-5Fhttps-3A__zenodo.org_records_16739512_files_ePIC-5FPreliminary-5FDesign-5FReport-2D4.pdf-5F-5F-3B-21-21P4SdNyxKAPE-21AJZ3PzU6Y46no-5FWK3WcfSi5FVRHCZIE5Zm-5F8BD9X5H6XAfi2UfwZcQu-5Fe2oIVzdAY-5FwklEPj1FakJGfVyx4er4H9JvozlnmU-5FB-5FjqWmCg66r9ho-24&amp;d=DwIFaQ&amp;c=v4IIwRuZAmwupIjowmMWUmLasxPEgYsgNI-O7C4ViYc&amp;r=XRuhd5znVZ-86OLX6BWly44JW0XqYsaz7x_4t8rPm2w&amp;m=-VpPf7nj_0pZUO5ecJtxI3JXvbVs9w4UidD6dY415zcvJCfIOEIhiz2nI6SZEaYC&amp;s=uHrHMszN935d9P-JyN7HttxnBWHn0uAiVSyj5UTQMcQ&amp;e="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indico.bnl.gov/category/68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sjoosten@anl.gov" TargetMode="External"/><Relationship Id="rId2" Type="http://schemas.openxmlformats.org/officeDocument/2006/relationships/hyperlink" Target="mailto:barish@ucr.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indico.bnl.gov/event/30283/"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indico.bnl.gov/event/2904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11.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reybook.cern.ch/experiment/recognized" TargetMode="External"/><Relationship Id="rId7" Type="http://schemas.openxmlformats.org/officeDocument/2006/relationships/image" Target="../media/image1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hyperlink" Target="mailto:Users.Office@cern.ch" TargetMode="External"/><Relationship Id="rId5" Type="http://schemas.openxmlformats.org/officeDocument/2006/relationships/hyperlink" Target="https://usersoffice.web.cern.ch/team-leaders-corner" TargetMode="External"/><Relationship Id="rId4" Type="http://schemas.openxmlformats.org/officeDocument/2006/relationships/hyperlink" Target="https://usersoffice.web.cern.c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1806834"/>
          </a:xfrm>
        </p:spPr>
        <p:txBody>
          <a:bodyPr/>
          <a:lstStyle/>
          <a:p>
            <a:r>
              <a:rPr lang="en-US" b="1" dirty="0" err="1">
                <a:solidFill>
                  <a:schemeClr val="accent1"/>
                </a:solidFill>
              </a:rPr>
              <a:t>ePIC</a:t>
            </a:r>
            <a:r>
              <a:rPr lang="en-US" b="1" dirty="0">
                <a:solidFill>
                  <a:schemeClr val="accent1"/>
                </a:solidFill>
              </a:rPr>
              <a:t>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308448"/>
            <a:ext cx="9144000" cy="1113282"/>
          </a:xfrm>
        </p:spPr>
        <p:txBody>
          <a:bodyPr/>
          <a:lstStyle/>
          <a:p>
            <a:r>
              <a:rPr lang="en-US" i="1" u="sng" dirty="0"/>
              <a:t>J. Lajoie</a:t>
            </a:r>
            <a:r>
              <a:rPr lang="en-US" i="1" dirty="0"/>
              <a:t>, S. Dalla Torre</a:t>
            </a:r>
          </a:p>
          <a:p>
            <a:r>
              <a:rPr lang="en-US" dirty="0"/>
              <a:t>October 24</a:t>
            </a:r>
            <a:r>
              <a:rPr lang="en-US" baseline="30000" dirty="0"/>
              <a:t>th</a:t>
            </a:r>
            <a:r>
              <a:rPr lang="en-US" dirty="0"/>
              <a:t>, 2025</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6E7D-B573-B34C-95ED-833E1C838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E76E0-A5E0-98DF-791C-6EC0714422C6}"/>
              </a:ext>
            </a:extLst>
          </p:cNvPr>
          <p:cNvSpPr>
            <a:spLocks noGrp="1"/>
          </p:cNvSpPr>
          <p:nvPr>
            <p:ph type="title"/>
          </p:nvPr>
        </p:nvSpPr>
        <p:spPr>
          <a:xfrm>
            <a:off x="838200" y="365126"/>
            <a:ext cx="10515600" cy="1107540"/>
          </a:xfrm>
        </p:spPr>
        <p:txBody>
          <a:bodyPr/>
          <a:lstStyle/>
          <a:p>
            <a:r>
              <a:rPr lang="en-US" b="1" dirty="0">
                <a:solidFill>
                  <a:schemeClr val="accent1"/>
                </a:solidFill>
              </a:rPr>
              <a:t>Progress on the </a:t>
            </a:r>
            <a:r>
              <a:rPr lang="en-US" b="1" dirty="0" err="1">
                <a:solidFill>
                  <a:schemeClr val="accent1"/>
                </a:solidFill>
              </a:rPr>
              <a:t>preTDR</a:t>
            </a:r>
            <a:endParaRPr lang="en-US" b="1" dirty="0">
              <a:solidFill>
                <a:schemeClr val="accent1"/>
              </a:solidFill>
            </a:endParaRPr>
          </a:p>
        </p:txBody>
      </p:sp>
      <p:sp>
        <p:nvSpPr>
          <p:cNvPr id="3" name="Content Placeholder 2">
            <a:extLst>
              <a:ext uri="{FF2B5EF4-FFF2-40B4-BE49-F238E27FC236}">
                <a16:creationId xmlns:a16="http://schemas.microsoft.com/office/drawing/2014/main" id="{87E4BAE7-C4C1-D51F-C839-D2B350604ADB}"/>
              </a:ext>
            </a:extLst>
          </p:cNvPr>
          <p:cNvSpPr>
            <a:spLocks noGrp="1"/>
          </p:cNvSpPr>
          <p:nvPr>
            <p:ph idx="1"/>
          </p:nvPr>
        </p:nvSpPr>
        <p:spPr>
          <a:xfrm>
            <a:off x="838200" y="1549667"/>
            <a:ext cx="6647916" cy="4627296"/>
          </a:xfrm>
        </p:spPr>
        <p:txBody>
          <a:bodyPr>
            <a:normAutofit fontScale="92500" lnSpcReduction="10000"/>
          </a:bodyPr>
          <a:lstStyle/>
          <a:p>
            <a:r>
              <a:rPr lang="en-US" dirty="0"/>
              <a:t>Version 2.2 of the </a:t>
            </a:r>
            <a:r>
              <a:rPr lang="en-US" dirty="0" err="1"/>
              <a:t>preTDR</a:t>
            </a:r>
            <a:r>
              <a:rPr lang="en-US" dirty="0"/>
              <a:t> posted in </a:t>
            </a:r>
            <a:r>
              <a:rPr lang="en-US" dirty="0">
                <a:hlinkClick r:id="rId2"/>
              </a:rPr>
              <a:t>Zenodo</a:t>
            </a:r>
            <a:endParaRPr lang="en-US" dirty="0"/>
          </a:p>
          <a:p>
            <a:r>
              <a:rPr lang="en-US" dirty="0">
                <a:hlinkClick r:id="rId3"/>
              </a:rPr>
              <a:t>Google Form </a:t>
            </a:r>
            <a:r>
              <a:rPr lang="en-US" dirty="0"/>
              <a:t>to collect comments from the whole Collaboration </a:t>
            </a:r>
          </a:p>
          <a:p>
            <a:r>
              <a:rPr lang="en-US" b="1" dirty="0"/>
              <a:t>Editorial Board </a:t>
            </a:r>
            <a:r>
              <a:rPr lang="en-US" dirty="0"/>
              <a:t>meetings: </a:t>
            </a:r>
          </a:p>
          <a:p>
            <a:pPr lvl="1"/>
            <a:r>
              <a:rPr lang="en-US" dirty="0"/>
              <a:t>Kick-off: Organizational mtg. Aug 6</a:t>
            </a:r>
            <a:r>
              <a:rPr lang="en-US" baseline="30000" dirty="0"/>
              <a:t>th</a:t>
            </a:r>
            <a:r>
              <a:rPr lang="en-US" dirty="0"/>
              <a:t> </a:t>
            </a:r>
          </a:p>
          <a:p>
            <a:pPr lvl="1"/>
            <a:r>
              <a:rPr lang="en-US" b="1" dirty="0"/>
              <a:t>15</a:t>
            </a:r>
            <a:r>
              <a:rPr lang="en-US" dirty="0"/>
              <a:t> meetings since then </a:t>
            </a:r>
          </a:p>
          <a:p>
            <a:pPr lvl="1"/>
            <a:r>
              <a:rPr lang="en-US" dirty="0"/>
              <a:t>Extensive EB meeting schedule </a:t>
            </a:r>
            <a:br>
              <a:rPr lang="en-US" dirty="0"/>
            </a:br>
            <a:r>
              <a:rPr lang="en-US" dirty="0"/>
              <a:t>through the rest of the year!</a:t>
            </a:r>
          </a:p>
          <a:p>
            <a:pPr lvl="1"/>
            <a:r>
              <a:rPr lang="en-US" dirty="0"/>
              <a:t>Editorial Board calendar at : </a:t>
            </a:r>
            <a:r>
              <a:rPr lang="en-US" dirty="0">
                <a:hlinkClick r:id="rId4"/>
              </a:rPr>
              <a:t>https://indico.bnl.gov/category/683/</a:t>
            </a:r>
            <a:r>
              <a:rPr lang="en-US" dirty="0"/>
              <a:t> </a:t>
            </a:r>
          </a:p>
          <a:p>
            <a:pPr lvl="1"/>
            <a:endParaRPr lang="en-US" dirty="0"/>
          </a:p>
          <a:p>
            <a:r>
              <a:rPr lang="en-US" b="1" dirty="0"/>
              <a:t>Context</a:t>
            </a:r>
            <a:r>
              <a:rPr lang="en-US" dirty="0"/>
              <a:t>: the Detector </a:t>
            </a:r>
            <a:r>
              <a:rPr lang="en-US" dirty="0" err="1"/>
              <a:t>preTDR</a:t>
            </a:r>
            <a:r>
              <a:rPr lang="en-US" dirty="0"/>
              <a:t> as a stand-alone document </a:t>
            </a:r>
            <a:r>
              <a:rPr lang="en-US" dirty="0">
                <a:sym typeface="Wingdings" panose="05000000000000000000" pitchFamily="2" charset="2"/>
              </a:rPr>
              <a:t> </a:t>
            </a:r>
            <a:r>
              <a:rPr lang="en-US" u="sng" dirty="0">
                <a:sym typeface="Wingdings" panose="05000000000000000000" pitchFamily="2" charset="2"/>
              </a:rPr>
              <a:t>new document layout </a:t>
            </a:r>
            <a:endParaRPr lang="en-US" u="sng" dirty="0"/>
          </a:p>
        </p:txBody>
      </p:sp>
      <p:sp>
        <p:nvSpPr>
          <p:cNvPr id="5" name="Footer Placeholder 4">
            <a:extLst>
              <a:ext uri="{FF2B5EF4-FFF2-40B4-BE49-F238E27FC236}">
                <a16:creationId xmlns:a16="http://schemas.microsoft.com/office/drawing/2014/main" id="{6D5BEFA6-B440-CA4C-571C-72CC05AF5540}"/>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6AEA63E5-18DF-05CA-FE57-EB1E52DC0622}"/>
              </a:ext>
            </a:extLst>
          </p:cNvPr>
          <p:cNvSpPr>
            <a:spLocks noGrp="1"/>
          </p:cNvSpPr>
          <p:nvPr>
            <p:ph type="sldNum" sz="quarter" idx="12"/>
          </p:nvPr>
        </p:nvSpPr>
        <p:spPr/>
        <p:txBody>
          <a:bodyPr/>
          <a:lstStyle/>
          <a:p>
            <a:fld id="{588949A8-7CCD-4D90-AA9A-1451BFC6FB3A}" type="slidenum">
              <a:rPr lang="en-US" smtClean="0"/>
              <a:t>10</a:t>
            </a:fld>
            <a:endParaRPr lang="en-US"/>
          </a:p>
        </p:txBody>
      </p:sp>
      <p:pic>
        <p:nvPicPr>
          <p:cNvPr id="8" name="Picture 7">
            <a:extLst>
              <a:ext uri="{FF2B5EF4-FFF2-40B4-BE49-F238E27FC236}">
                <a16:creationId xmlns:a16="http://schemas.microsoft.com/office/drawing/2014/main" id="{9A2B7A66-FC40-AA7F-03F5-9BB1F8548950}"/>
              </a:ext>
            </a:extLst>
          </p:cNvPr>
          <p:cNvPicPr>
            <a:picLocks noChangeAspect="1"/>
          </p:cNvPicPr>
          <p:nvPr/>
        </p:nvPicPr>
        <p:blipFill>
          <a:blip r:embed="rId5"/>
          <a:stretch>
            <a:fillRect/>
          </a:stretch>
        </p:blipFill>
        <p:spPr>
          <a:xfrm>
            <a:off x="7637395" y="259822"/>
            <a:ext cx="4991533" cy="6096528"/>
          </a:xfrm>
          <a:prstGeom prst="rect">
            <a:avLst/>
          </a:prstGeom>
        </p:spPr>
      </p:pic>
    </p:spTree>
    <p:extLst>
      <p:ext uri="{BB962C8B-B14F-4D97-AF65-F5344CB8AC3E}">
        <p14:creationId xmlns:p14="http://schemas.microsoft.com/office/powerpoint/2010/main" val="2268678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C7B49-DE3F-9431-DCAB-CFFE77006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0041FE-1F07-1FC2-EE07-DD420C74C8AA}"/>
              </a:ext>
            </a:extLst>
          </p:cNvPr>
          <p:cNvSpPr>
            <a:spLocks noGrp="1"/>
          </p:cNvSpPr>
          <p:nvPr>
            <p:ph type="title"/>
          </p:nvPr>
        </p:nvSpPr>
        <p:spPr>
          <a:xfrm>
            <a:off x="838200" y="365126"/>
            <a:ext cx="10515600" cy="1107540"/>
          </a:xfrm>
        </p:spPr>
        <p:txBody>
          <a:bodyPr>
            <a:normAutofit fontScale="90000"/>
          </a:bodyPr>
          <a:lstStyle/>
          <a:p>
            <a:r>
              <a:rPr lang="en-US" b="1" dirty="0">
                <a:solidFill>
                  <a:schemeClr val="accent1"/>
                </a:solidFill>
              </a:rPr>
              <a:t>The new layout of the Detector </a:t>
            </a:r>
            <a:r>
              <a:rPr lang="en-US" b="1" dirty="0" err="1">
                <a:solidFill>
                  <a:schemeClr val="accent1"/>
                </a:solidFill>
              </a:rPr>
              <a:t>preTDR</a:t>
            </a:r>
            <a:r>
              <a:rPr lang="en-US" b="1" dirty="0">
                <a:solidFill>
                  <a:schemeClr val="accent1"/>
                </a:solidFill>
              </a:rPr>
              <a:t> document</a:t>
            </a:r>
            <a:br>
              <a:rPr lang="en-US" b="1" dirty="0">
                <a:solidFill>
                  <a:schemeClr val="accent1"/>
                </a:solidFill>
              </a:rPr>
            </a:br>
            <a:r>
              <a:rPr lang="en-US" b="1" dirty="0"/>
              <a:t>Now available since September 24</a:t>
            </a:r>
            <a:r>
              <a:rPr lang="en-US" b="1" baseline="30000" dirty="0"/>
              <a:t>th</a:t>
            </a:r>
            <a:r>
              <a:rPr lang="en-US" b="1" dirty="0"/>
              <a:t> </a:t>
            </a:r>
          </a:p>
        </p:txBody>
      </p:sp>
      <p:sp>
        <p:nvSpPr>
          <p:cNvPr id="5" name="Footer Placeholder 4">
            <a:extLst>
              <a:ext uri="{FF2B5EF4-FFF2-40B4-BE49-F238E27FC236}">
                <a16:creationId xmlns:a16="http://schemas.microsoft.com/office/drawing/2014/main" id="{278FB8BF-1631-4F7A-08D6-4F706EA3E57F}"/>
              </a:ext>
            </a:extLst>
          </p:cNvPr>
          <p:cNvSpPr>
            <a:spLocks noGrp="1"/>
          </p:cNvSpPr>
          <p:nvPr>
            <p:ph type="ftr" sz="quarter" idx="11"/>
          </p:nvPr>
        </p:nvSpPr>
        <p:spPr/>
        <p:txBody>
          <a:bodyPr/>
          <a:lstStyle/>
          <a:p>
            <a:r>
              <a:rPr lang="en-US" dirty="0" err="1"/>
              <a:t>ePIC</a:t>
            </a:r>
            <a:r>
              <a:rPr lang="en-US" dirty="0"/>
              <a:t> General Meeting</a:t>
            </a:r>
          </a:p>
        </p:txBody>
      </p:sp>
      <p:sp>
        <p:nvSpPr>
          <p:cNvPr id="6" name="Slide Number Placeholder 5">
            <a:extLst>
              <a:ext uri="{FF2B5EF4-FFF2-40B4-BE49-F238E27FC236}">
                <a16:creationId xmlns:a16="http://schemas.microsoft.com/office/drawing/2014/main" id="{1F5D696F-35E4-414A-80ED-049363E2BCB1}"/>
              </a:ext>
            </a:extLst>
          </p:cNvPr>
          <p:cNvSpPr>
            <a:spLocks noGrp="1"/>
          </p:cNvSpPr>
          <p:nvPr>
            <p:ph type="sldNum" sz="quarter" idx="12"/>
          </p:nvPr>
        </p:nvSpPr>
        <p:spPr/>
        <p:txBody>
          <a:bodyPr/>
          <a:lstStyle/>
          <a:p>
            <a:fld id="{588949A8-7CCD-4D90-AA9A-1451BFC6FB3A}" type="slidenum">
              <a:rPr lang="en-US" smtClean="0"/>
              <a:t>11</a:t>
            </a:fld>
            <a:endParaRPr lang="en-US"/>
          </a:p>
        </p:txBody>
      </p:sp>
      <p:sp>
        <p:nvSpPr>
          <p:cNvPr id="7" name="Title 1">
            <a:extLst>
              <a:ext uri="{FF2B5EF4-FFF2-40B4-BE49-F238E27FC236}">
                <a16:creationId xmlns:a16="http://schemas.microsoft.com/office/drawing/2014/main" id="{337B9D99-F836-CDCE-5E14-8CE23841F521}"/>
              </a:ext>
            </a:extLst>
          </p:cNvPr>
          <p:cNvSpPr txBox="1">
            <a:spLocks/>
          </p:cNvSpPr>
          <p:nvPr/>
        </p:nvSpPr>
        <p:spPr>
          <a:xfrm>
            <a:off x="838200" y="1178945"/>
            <a:ext cx="10179790" cy="5107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u="sng"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200" b="1" dirty="0">
                <a:latin typeface="Arial" panose="020B0604020202020204" pitchFamily="34" charset="0"/>
                <a:cs typeface="Arial" panose="020B0604020202020204" pitchFamily="34" charset="0"/>
              </a:rPr>
              <a:t>Executive Summary</a:t>
            </a:r>
          </a:p>
          <a:p>
            <a:pPr marL="457200" indent="-45720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1 </a:t>
            </a:r>
            <a:r>
              <a:rPr lang="en-US" sz="2200" b="1" dirty="0">
                <a:latin typeface="Arial" panose="020B0604020202020204" pitchFamily="34" charset="0"/>
                <a:cs typeface="Arial" panose="020B0604020202020204" pitchFamily="34" charset="0"/>
              </a:rPr>
              <a:t>–</a:t>
            </a:r>
            <a:r>
              <a:rPr lang="en-US" sz="2200" b="1" dirty="0">
                <a:solidFill>
                  <a:srgbClr val="0000CC"/>
                </a:solidFill>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Introduction </a:t>
            </a: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About the EIC project and the accelerator complex  (high level approach)</a:t>
            </a: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2 </a:t>
            </a:r>
            <a:r>
              <a:rPr lang="en-US" sz="2200" b="1" dirty="0">
                <a:latin typeface="Arial" panose="020B0604020202020204" pitchFamily="34" charset="0"/>
                <a:cs typeface="Arial" panose="020B0604020202020204" pitchFamily="34" charset="0"/>
              </a:rPr>
              <a:t>– Requirements </a:t>
            </a:r>
            <a:endParaRPr lang="en-US" sz="2200" b="1" dirty="0">
              <a:solidFill>
                <a:srgbClr val="0000CC"/>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Requirements resulting as an evolution of the YR ones</a:t>
            </a: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3</a:t>
            </a:r>
            <a:r>
              <a:rPr lang="en-US" sz="2200" b="1" dirty="0">
                <a:latin typeface="Arial" panose="020B0604020202020204" pitchFamily="34" charset="0"/>
                <a:cs typeface="Arial" panose="020B0604020202020204" pitchFamily="34" charset="0"/>
              </a:rPr>
              <a:t> – Experimental Systems</a:t>
            </a:r>
            <a:endParaRPr lang="en-US" sz="1600" b="1"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600" b="1" dirty="0">
                <a:highlight>
                  <a:srgbClr val="C0C0C0"/>
                </a:highlight>
                <a:latin typeface="Arial" panose="020B0604020202020204" pitchFamily="34" charset="0"/>
                <a:cs typeface="Arial" panose="020B0604020202020204" pitchFamily="34" charset="0"/>
              </a:rPr>
              <a:t>Past “chapter 8</a:t>
            </a:r>
            <a:r>
              <a:rPr lang="en-US" sz="1600" b="1" dirty="0">
                <a:solidFill>
                  <a:srgbClr val="0000CC"/>
                </a:solidFill>
                <a:highlight>
                  <a:srgbClr val="C0C0C0"/>
                </a:highlight>
                <a:latin typeface="Arial" panose="020B0604020202020204" pitchFamily="34" charset="0"/>
                <a:cs typeface="Arial" panose="020B0604020202020204" pitchFamily="34" charset="0"/>
              </a:rPr>
              <a:t>”</a:t>
            </a:r>
            <a:endParaRPr lang="en-US" sz="2200" b="1" dirty="0">
              <a:highlight>
                <a:srgbClr val="C0C0C0"/>
              </a:highlight>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Presenting the detector subsystems matching the requirements (mainly individual performance)</a:t>
            </a: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4</a:t>
            </a:r>
            <a:r>
              <a:rPr lang="en-US" sz="2200" b="1" dirty="0">
                <a:latin typeface="Arial" panose="020B0604020202020204" pitchFamily="34" charset="0"/>
                <a:cs typeface="Arial" panose="020B0604020202020204" pitchFamily="34" charset="0"/>
              </a:rPr>
              <a:t> – Detector Performance for the EIC physics program </a:t>
            </a:r>
          </a:p>
          <a:p>
            <a:pPr marL="914400" lvl="1" indent="-457200">
              <a:buFont typeface="Arial" panose="020B0604020202020204" pitchFamily="34" charset="0"/>
              <a:buChar char="•"/>
            </a:pPr>
            <a:r>
              <a:rPr lang="en-US" sz="1600" b="1" dirty="0">
                <a:highlight>
                  <a:srgbClr val="C0C0C0"/>
                </a:highlight>
                <a:latin typeface="Arial" panose="020B0604020202020204" pitchFamily="34" charset="0"/>
                <a:cs typeface="Arial" panose="020B0604020202020204" pitchFamily="34" charset="0"/>
              </a:rPr>
              <a:t>Past “chapter 2</a:t>
            </a:r>
            <a:r>
              <a:rPr lang="en-US" sz="1600" b="1" dirty="0">
                <a:solidFill>
                  <a:srgbClr val="0000CC"/>
                </a:solidFill>
                <a:highlight>
                  <a:srgbClr val="C0C0C0"/>
                </a:highlight>
                <a:latin typeface="Arial" panose="020B0604020202020204" pitchFamily="34" charset="0"/>
                <a:cs typeface="Arial" panose="020B0604020202020204" pitchFamily="34" charset="0"/>
              </a:rPr>
              <a:t>”</a:t>
            </a:r>
            <a:endParaRPr lang="en-US" sz="1600" b="1" dirty="0">
              <a:highlight>
                <a:srgbClr val="C0C0C0"/>
              </a:highlight>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Presenting the holistic detector performance by the performance for key physics measurements</a:t>
            </a: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5</a:t>
            </a:r>
            <a:r>
              <a:rPr lang="en-US" sz="2200" b="1" dirty="0">
                <a:latin typeface="Arial" panose="020B0604020202020204" pitchFamily="34" charset="0"/>
                <a:cs typeface="Arial" panose="020B0604020202020204" pitchFamily="34" charset="0"/>
              </a:rPr>
              <a:t> – Detector-Accelerator interfaces</a:t>
            </a: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INTEGRATION INTO THE FACILITY</a:t>
            </a:r>
            <a:endParaRPr lang="en-US" sz="1600" b="1" dirty="0">
              <a:solidFill>
                <a:srgbClr val="0000CC"/>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421BA2A-C630-8F92-8A99-70135185C59C}"/>
              </a:ext>
            </a:extLst>
          </p:cNvPr>
          <p:cNvGrpSpPr/>
          <p:nvPr/>
        </p:nvGrpSpPr>
        <p:grpSpPr>
          <a:xfrm>
            <a:off x="838200" y="2118434"/>
            <a:ext cx="11299355" cy="3143679"/>
            <a:chOff x="838200" y="2118434"/>
            <a:chExt cx="11299355" cy="3143679"/>
          </a:xfrm>
        </p:grpSpPr>
        <p:sp>
          <p:nvSpPr>
            <p:cNvPr id="3" name="Rectangle: Rounded Corners 2">
              <a:extLst>
                <a:ext uri="{FF2B5EF4-FFF2-40B4-BE49-F238E27FC236}">
                  <a16:creationId xmlns:a16="http://schemas.microsoft.com/office/drawing/2014/main" id="{BFF442CB-95AF-9942-5229-AB2FEB50FE82}"/>
                </a:ext>
              </a:extLst>
            </p:cNvPr>
            <p:cNvSpPr/>
            <p:nvPr/>
          </p:nvSpPr>
          <p:spPr>
            <a:xfrm>
              <a:off x="838200" y="3114136"/>
              <a:ext cx="10022457" cy="2147977"/>
            </a:xfrm>
            <a:prstGeom prst="roundRect">
              <a:avLst/>
            </a:prstGeom>
            <a:solidFill>
              <a:srgbClr val="4472C4">
                <a:alpha val="1411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CB7B8E-B8B8-1A5C-0BD5-AF28D570475B}"/>
                </a:ext>
              </a:extLst>
            </p:cNvPr>
            <p:cNvSpPr txBox="1"/>
            <p:nvPr/>
          </p:nvSpPr>
          <p:spPr>
            <a:xfrm rot="1171366">
              <a:off x="8529195" y="2118434"/>
              <a:ext cx="3608360" cy="646331"/>
            </a:xfrm>
            <a:prstGeom prst="rect">
              <a:avLst/>
            </a:prstGeom>
            <a:noFill/>
            <a:ln>
              <a:solidFill>
                <a:schemeClr val="accent1"/>
              </a:solidFill>
            </a:ln>
          </p:spPr>
          <p:txBody>
            <a:bodyPr wrap="none" rtlCol="0">
              <a:spAutoFit/>
            </a:bodyPr>
            <a:lstStyle/>
            <a:p>
              <a:r>
                <a:rPr lang="en-US"/>
                <a:t>Coming </a:t>
              </a:r>
              <a:r>
                <a:rPr lang="en-US" dirty="0"/>
                <a:t>goal: </a:t>
              </a:r>
            </a:p>
            <a:p>
              <a:r>
                <a:rPr lang="en-US" dirty="0"/>
                <a:t>Next draft of these chapters in 2025 </a:t>
              </a:r>
            </a:p>
          </p:txBody>
        </p:sp>
        <p:cxnSp>
          <p:nvCxnSpPr>
            <p:cNvPr id="10" name="Straight Arrow Connector 9">
              <a:extLst>
                <a:ext uri="{FF2B5EF4-FFF2-40B4-BE49-F238E27FC236}">
                  <a16:creationId xmlns:a16="http://schemas.microsoft.com/office/drawing/2014/main" id="{8018B8B2-32F2-B6D6-9713-68C3991D84D3}"/>
                </a:ext>
              </a:extLst>
            </p:cNvPr>
            <p:cNvCxnSpPr>
              <a:stCxn id="8" idx="2"/>
            </p:cNvCxnSpPr>
            <p:nvPr/>
          </p:nvCxnSpPr>
          <p:spPr>
            <a:xfrm flipH="1">
              <a:off x="9982200" y="2746186"/>
              <a:ext cx="243179" cy="367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32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4103-072A-2B74-E0C9-E362E0289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32D706-FEC8-D211-ECBB-A5C9CCF18EF5}"/>
              </a:ext>
            </a:extLst>
          </p:cNvPr>
          <p:cNvSpPr>
            <a:spLocks noGrp="1"/>
          </p:cNvSpPr>
          <p:nvPr>
            <p:ph type="title"/>
          </p:nvPr>
        </p:nvSpPr>
        <p:spPr>
          <a:xfrm>
            <a:off x="929255" y="213130"/>
            <a:ext cx="10515600" cy="1107540"/>
          </a:xfrm>
        </p:spPr>
        <p:txBody>
          <a:bodyPr>
            <a:normAutofit fontScale="90000"/>
          </a:bodyPr>
          <a:lstStyle/>
          <a:p>
            <a:r>
              <a:rPr lang="en-US" b="1" dirty="0">
                <a:solidFill>
                  <a:schemeClr val="accent1"/>
                </a:solidFill>
              </a:rPr>
              <a:t>Progress on the </a:t>
            </a:r>
            <a:r>
              <a:rPr lang="en-US" b="1" dirty="0" err="1">
                <a:solidFill>
                  <a:schemeClr val="accent1"/>
                </a:solidFill>
              </a:rPr>
              <a:t>preTDR</a:t>
            </a:r>
            <a:r>
              <a:rPr lang="en-US" b="1" dirty="0">
                <a:solidFill>
                  <a:schemeClr val="accent1"/>
                </a:solidFill>
              </a:rPr>
              <a:t>  -  most recent updates</a:t>
            </a:r>
          </a:p>
        </p:txBody>
      </p:sp>
      <p:sp>
        <p:nvSpPr>
          <p:cNvPr id="3" name="Content Placeholder 2">
            <a:extLst>
              <a:ext uri="{FF2B5EF4-FFF2-40B4-BE49-F238E27FC236}">
                <a16:creationId xmlns:a16="http://schemas.microsoft.com/office/drawing/2014/main" id="{9A4E15E9-607B-14B1-A04D-4E1E5ECF6808}"/>
              </a:ext>
            </a:extLst>
          </p:cNvPr>
          <p:cNvSpPr>
            <a:spLocks noGrp="1"/>
          </p:cNvSpPr>
          <p:nvPr>
            <p:ph idx="1"/>
          </p:nvPr>
        </p:nvSpPr>
        <p:spPr>
          <a:xfrm>
            <a:off x="523569" y="1456798"/>
            <a:ext cx="11115153" cy="4627296"/>
          </a:xfrm>
        </p:spPr>
        <p:txBody>
          <a:bodyPr>
            <a:normAutofit lnSpcReduction="10000"/>
          </a:bodyPr>
          <a:lstStyle/>
          <a:p>
            <a:pPr lvl="1"/>
            <a:r>
              <a:rPr lang="en-US" dirty="0"/>
              <a:t>Inviting the authors of all sections/subsections (a few of them at each meeting) to discuss their text in detail</a:t>
            </a:r>
          </a:p>
          <a:p>
            <a:pPr lvl="1"/>
            <a:endParaRPr lang="en-US" dirty="0"/>
          </a:p>
          <a:p>
            <a:pPr lvl="1"/>
            <a:r>
              <a:rPr lang="en-US" dirty="0"/>
              <a:t>A first pass will be completed by ~ mid November</a:t>
            </a:r>
          </a:p>
          <a:p>
            <a:pPr lvl="2"/>
            <a:r>
              <a:rPr lang="en-US" dirty="0"/>
              <a:t>A few sections require a second pass</a:t>
            </a:r>
          </a:p>
          <a:p>
            <a:pPr lvl="2"/>
            <a:endParaRPr lang="en-US" dirty="0"/>
          </a:p>
          <a:p>
            <a:pPr lvl="1"/>
            <a:r>
              <a:rPr lang="en-US" dirty="0"/>
              <a:t>Authors are further editing in the official overleaf within the new layout </a:t>
            </a:r>
          </a:p>
          <a:p>
            <a:pPr lvl="1"/>
            <a:endParaRPr lang="en-US" dirty="0"/>
          </a:p>
          <a:p>
            <a:pPr lvl="1"/>
            <a:r>
              <a:rPr lang="en-US" b="1" dirty="0"/>
              <a:t>This further editing phase must be concluded by December 1</a:t>
            </a:r>
          </a:p>
          <a:p>
            <a:pPr lvl="1"/>
            <a:r>
              <a:rPr lang="en-US" dirty="0"/>
              <a:t>Detail text polishing will follow</a:t>
            </a:r>
          </a:p>
          <a:p>
            <a:pPr lvl="1"/>
            <a:endParaRPr lang="en-US" dirty="0"/>
          </a:p>
          <a:p>
            <a:pPr lvl="1"/>
            <a:r>
              <a:rPr lang="en-US" dirty="0"/>
              <a:t>A new more advanced version of the </a:t>
            </a:r>
            <a:r>
              <a:rPr lang="en-US" dirty="0" err="1"/>
              <a:t>preTDR</a:t>
            </a:r>
            <a:r>
              <a:rPr lang="en-US" dirty="0"/>
              <a:t> will be posted in ZENODO before the January </a:t>
            </a:r>
            <a:r>
              <a:rPr lang="en-US" dirty="0" err="1"/>
              <a:t>ePIC</a:t>
            </a:r>
            <a:r>
              <a:rPr lang="en-US" dirty="0"/>
              <a:t> Collaboration Meeting </a:t>
            </a:r>
          </a:p>
          <a:p>
            <a:pPr lvl="1"/>
            <a:endParaRPr lang="en-US" dirty="0"/>
          </a:p>
        </p:txBody>
      </p:sp>
      <p:sp>
        <p:nvSpPr>
          <p:cNvPr id="5" name="Footer Placeholder 4">
            <a:extLst>
              <a:ext uri="{FF2B5EF4-FFF2-40B4-BE49-F238E27FC236}">
                <a16:creationId xmlns:a16="http://schemas.microsoft.com/office/drawing/2014/main" id="{303F1FBE-F657-97EA-85ED-C6EEE5B1848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64F60D06-5368-EA2F-02CC-A96B747036BF}"/>
              </a:ext>
            </a:extLst>
          </p:cNvPr>
          <p:cNvSpPr>
            <a:spLocks noGrp="1"/>
          </p:cNvSpPr>
          <p:nvPr>
            <p:ph type="sldNum" sz="quarter" idx="12"/>
          </p:nvPr>
        </p:nvSpPr>
        <p:spPr/>
        <p:txBody>
          <a:bodyPr/>
          <a:lstStyle/>
          <a:p>
            <a:fld id="{588949A8-7CCD-4D90-AA9A-1451BFC6FB3A}" type="slidenum">
              <a:rPr lang="en-US" smtClean="0"/>
              <a:t>12</a:t>
            </a:fld>
            <a:endParaRPr lang="en-US"/>
          </a:p>
        </p:txBody>
      </p:sp>
      <p:sp>
        <p:nvSpPr>
          <p:cNvPr id="4" name="TextBox 3">
            <a:extLst>
              <a:ext uri="{FF2B5EF4-FFF2-40B4-BE49-F238E27FC236}">
                <a16:creationId xmlns:a16="http://schemas.microsoft.com/office/drawing/2014/main" id="{D8B5F18E-FA15-A16D-B79C-DC9B03386EF6}"/>
              </a:ext>
            </a:extLst>
          </p:cNvPr>
          <p:cNvSpPr txBox="1"/>
          <p:nvPr/>
        </p:nvSpPr>
        <p:spPr>
          <a:xfrm>
            <a:off x="1102991" y="1984882"/>
            <a:ext cx="10168128" cy="3416320"/>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US" sz="3600" dirty="0"/>
              <a:t>The Editorial Board greatly appreciates the efforts of all those who are contributing to the </a:t>
            </a:r>
            <a:r>
              <a:rPr lang="en-US" sz="3600" dirty="0" err="1"/>
              <a:t>pTDR</a:t>
            </a:r>
            <a:r>
              <a:rPr lang="en-US" sz="3600" dirty="0"/>
              <a:t>! It’s going to get even more busy over the next month so please do your best to get your contributions into Overleaf so they will be part of the next draft released in December. </a:t>
            </a:r>
          </a:p>
        </p:txBody>
      </p:sp>
    </p:spTree>
    <p:extLst>
      <p:ext uri="{BB962C8B-B14F-4D97-AF65-F5344CB8AC3E}">
        <p14:creationId xmlns:p14="http://schemas.microsoft.com/office/powerpoint/2010/main" val="37651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F6DE-72FD-EB60-2766-8584B6CDCC71}"/>
              </a:ext>
            </a:extLst>
          </p:cNvPr>
          <p:cNvSpPr>
            <a:spLocks noGrp="1"/>
          </p:cNvSpPr>
          <p:nvPr>
            <p:ph type="title"/>
          </p:nvPr>
        </p:nvSpPr>
        <p:spPr>
          <a:xfrm>
            <a:off x="838200" y="365125"/>
            <a:ext cx="10515600" cy="756539"/>
          </a:xfrm>
        </p:spPr>
        <p:txBody>
          <a:bodyPr/>
          <a:lstStyle/>
          <a:p>
            <a:r>
              <a:rPr lang="en-US" b="1" dirty="0" err="1">
                <a:solidFill>
                  <a:schemeClr val="accent1"/>
                </a:solidFill>
              </a:rPr>
              <a:t>pTDR</a:t>
            </a:r>
            <a:r>
              <a:rPr lang="en-US" b="1" dirty="0">
                <a:solidFill>
                  <a:schemeClr val="accent1"/>
                </a:solidFill>
              </a:rPr>
              <a:t> and October Simulation Campaign</a:t>
            </a:r>
          </a:p>
        </p:txBody>
      </p:sp>
      <p:sp>
        <p:nvSpPr>
          <p:cNvPr id="4" name="Date Placeholder 3">
            <a:extLst>
              <a:ext uri="{FF2B5EF4-FFF2-40B4-BE49-F238E27FC236}">
                <a16:creationId xmlns:a16="http://schemas.microsoft.com/office/drawing/2014/main" id="{0D395634-D869-C729-8D8D-0AC9810AB65F}"/>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D1D63EC5-78C2-4A07-966E-F708B9398964}"/>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00BD6BE9-D642-055E-C9A1-1251097FE278}"/>
              </a:ext>
            </a:extLst>
          </p:cNvPr>
          <p:cNvSpPr>
            <a:spLocks noGrp="1"/>
          </p:cNvSpPr>
          <p:nvPr>
            <p:ph type="sldNum" sz="quarter" idx="12"/>
          </p:nvPr>
        </p:nvSpPr>
        <p:spPr/>
        <p:txBody>
          <a:bodyPr/>
          <a:lstStyle/>
          <a:p>
            <a:fld id="{588949A8-7CCD-4D90-AA9A-1451BFC6FB3A}" type="slidenum">
              <a:rPr lang="en-US" smtClean="0"/>
              <a:t>13</a:t>
            </a:fld>
            <a:endParaRPr lang="en-US"/>
          </a:p>
        </p:txBody>
      </p:sp>
      <p:pic>
        <p:nvPicPr>
          <p:cNvPr id="8" name="Picture 7" descr="Graphical user interface, text, application, email&#10;&#10;AI-generated content may be incorrect.">
            <a:extLst>
              <a:ext uri="{FF2B5EF4-FFF2-40B4-BE49-F238E27FC236}">
                <a16:creationId xmlns:a16="http://schemas.microsoft.com/office/drawing/2014/main" id="{A4A7EDB0-3FD1-C517-C701-7DEDBE218C82}"/>
              </a:ext>
            </a:extLst>
          </p:cNvPr>
          <p:cNvPicPr>
            <a:picLocks noChangeAspect="1"/>
          </p:cNvPicPr>
          <p:nvPr/>
        </p:nvPicPr>
        <p:blipFill>
          <a:blip r:embed="rId2"/>
          <a:stretch>
            <a:fillRect/>
          </a:stretch>
        </p:blipFill>
        <p:spPr>
          <a:xfrm>
            <a:off x="2661340" y="1431018"/>
            <a:ext cx="9405256" cy="5290457"/>
          </a:xfrm>
          <a:prstGeom prst="rect">
            <a:avLst/>
          </a:prstGeom>
          <a:ln>
            <a:solidFill>
              <a:schemeClr val="tx1"/>
            </a:solidFill>
          </a:ln>
        </p:spPr>
      </p:pic>
      <p:sp>
        <p:nvSpPr>
          <p:cNvPr id="9" name="TextBox 8">
            <a:extLst>
              <a:ext uri="{FF2B5EF4-FFF2-40B4-BE49-F238E27FC236}">
                <a16:creationId xmlns:a16="http://schemas.microsoft.com/office/drawing/2014/main" id="{961CD85C-A5CB-AC19-D735-29F494041B60}"/>
              </a:ext>
            </a:extLst>
          </p:cNvPr>
          <p:cNvSpPr txBox="1"/>
          <p:nvPr/>
        </p:nvSpPr>
        <p:spPr>
          <a:xfrm>
            <a:off x="231648" y="1726025"/>
            <a:ext cx="2279904" cy="4247317"/>
          </a:xfrm>
          <a:prstGeom prst="rect">
            <a:avLst/>
          </a:prstGeom>
          <a:noFill/>
          <a:ln>
            <a:solidFill>
              <a:schemeClr val="tx1"/>
            </a:solidFill>
          </a:ln>
        </p:spPr>
        <p:txBody>
          <a:bodyPr wrap="square" rtlCol="0">
            <a:spAutoFit/>
          </a:bodyPr>
          <a:lstStyle/>
          <a:p>
            <a:r>
              <a:rPr lang="en-US" dirty="0"/>
              <a:t>Major focus over the past two months – lost of engagement and activity. Great coordination between S&amp;C, PAC and DSC’s!</a:t>
            </a:r>
          </a:p>
          <a:p>
            <a:endParaRPr lang="en-US" dirty="0"/>
          </a:p>
          <a:p>
            <a:r>
              <a:rPr lang="en-US" dirty="0"/>
              <a:t>Report from Dmitry at this meeting. </a:t>
            </a:r>
          </a:p>
          <a:p>
            <a:endParaRPr lang="en-US" dirty="0"/>
          </a:p>
          <a:p>
            <a:r>
              <a:rPr lang="en-US" dirty="0"/>
              <a:t>Discussions ongoing with S&amp;C and all coordinators to organize the effort for 2026. </a:t>
            </a:r>
          </a:p>
        </p:txBody>
      </p:sp>
    </p:spTree>
    <p:extLst>
      <p:ext uri="{BB962C8B-B14F-4D97-AF65-F5344CB8AC3E}">
        <p14:creationId xmlns:p14="http://schemas.microsoft.com/office/powerpoint/2010/main" val="3894477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2D3C-C5C7-E049-DB98-0D5EBFC7FAA3}"/>
              </a:ext>
            </a:extLst>
          </p:cNvPr>
          <p:cNvSpPr>
            <a:spLocks noGrp="1"/>
          </p:cNvSpPr>
          <p:nvPr>
            <p:ph type="title"/>
          </p:nvPr>
        </p:nvSpPr>
        <p:spPr>
          <a:xfrm>
            <a:off x="838200" y="365125"/>
            <a:ext cx="10515600" cy="1006475"/>
          </a:xfrm>
        </p:spPr>
        <p:txBody>
          <a:bodyPr/>
          <a:lstStyle/>
          <a:p>
            <a:r>
              <a:rPr lang="en-US" b="1" dirty="0">
                <a:solidFill>
                  <a:schemeClr val="accent1"/>
                </a:solidFill>
              </a:rPr>
              <a:t>CC WG Charges and Conveners </a:t>
            </a:r>
          </a:p>
        </p:txBody>
      </p:sp>
      <p:sp>
        <p:nvSpPr>
          <p:cNvPr id="3" name="Content Placeholder 2">
            <a:extLst>
              <a:ext uri="{FF2B5EF4-FFF2-40B4-BE49-F238E27FC236}">
                <a16:creationId xmlns:a16="http://schemas.microsoft.com/office/drawing/2014/main" id="{5A753990-58CE-EBC4-B102-70073BB6E545}"/>
              </a:ext>
            </a:extLst>
          </p:cNvPr>
          <p:cNvSpPr>
            <a:spLocks noGrp="1"/>
          </p:cNvSpPr>
          <p:nvPr>
            <p:ph idx="1"/>
          </p:nvPr>
        </p:nvSpPr>
        <p:spPr>
          <a:xfrm>
            <a:off x="838200" y="1570382"/>
            <a:ext cx="5731565" cy="4656275"/>
          </a:xfrm>
        </p:spPr>
        <p:txBody>
          <a:bodyPr/>
          <a:lstStyle/>
          <a:p>
            <a:r>
              <a:rPr lang="en-US" dirty="0"/>
              <a:t>SP Office wanted to focus the CC WG’s on tasks needed to baseline </a:t>
            </a:r>
            <a:r>
              <a:rPr lang="en-US" dirty="0" err="1"/>
              <a:t>ePIC</a:t>
            </a:r>
            <a:r>
              <a:rPr lang="en-US" dirty="0"/>
              <a:t> </a:t>
            </a:r>
          </a:p>
          <a:p>
            <a:pPr lvl="1"/>
            <a:r>
              <a:rPr lang="en-US" dirty="0"/>
              <a:t>Developed charges for each CC WG, in conjunction with the coordinators and the CC WG conveners</a:t>
            </a:r>
          </a:p>
          <a:p>
            <a:pPr lvl="1"/>
            <a:r>
              <a:rPr lang="en-US" dirty="0"/>
              <a:t>Posted in Indico</a:t>
            </a:r>
          </a:p>
          <a:p>
            <a:r>
              <a:rPr lang="en-US" dirty="0"/>
              <a:t>Several of the existing CC WG conveners have been serving for 2+ years and expressed a desire to step down. </a:t>
            </a:r>
          </a:p>
          <a:p>
            <a:endParaRPr lang="en-US" dirty="0"/>
          </a:p>
        </p:txBody>
      </p:sp>
      <p:sp>
        <p:nvSpPr>
          <p:cNvPr id="4" name="Date Placeholder 3">
            <a:extLst>
              <a:ext uri="{FF2B5EF4-FFF2-40B4-BE49-F238E27FC236}">
                <a16:creationId xmlns:a16="http://schemas.microsoft.com/office/drawing/2014/main" id="{16E3836B-2909-66C0-F778-AE3E46A4FE65}"/>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DD03E5C4-A7A1-A145-B565-31348460C7E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CD0E195F-90B7-42F7-F52C-B67DD79DCB0C}"/>
              </a:ext>
            </a:extLst>
          </p:cNvPr>
          <p:cNvSpPr>
            <a:spLocks noGrp="1"/>
          </p:cNvSpPr>
          <p:nvPr>
            <p:ph type="sldNum" sz="quarter" idx="12"/>
          </p:nvPr>
        </p:nvSpPr>
        <p:spPr/>
        <p:txBody>
          <a:bodyPr/>
          <a:lstStyle/>
          <a:p>
            <a:fld id="{588949A8-7CCD-4D90-AA9A-1451BFC6FB3A}" type="slidenum">
              <a:rPr lang="en-US" smtClean="0"/>
              <a:t>14</a:t>
            </a:fld>
            <a:endParaRPr lang="en-US"/>
          </a:p>
        </p:txBody>
      </p:sp>
      <p:pic>
        <p:nvPicPr>
          <p:cNvPr id="8" name="Picture 7" descr="Diagram&#10;&#10;AI-generated content may be incorrect.">
            <a:extLst>
              <a:ext uri="{FF2B5EF4-FFF2-40B4-BE49-F238E27FC236}">
                <a16:creationId xmlns:a16="http://schemas.microsoft.com/office/drawing/2014/main" id="{E0327D24-04B2-D56E-5E78-97551D4D0BAA}"/>
              </a:ext>
            </a:extLst>
          </p:cNvPr>
          <p:cNvPicPr>
            <a:picLocks noChangeAspect="1"/>
          </p:cNvPicPr>
          <p:nvPr/>
        </p:nvPicPr>
        <p:blipFill>
          <a:blip r:embed="rId2"/>
          <a:stretch>
            <a:fillRect/>
          </a:stretch>
        </p:blipFill>
        <p:spPr>
          <a:xfrm>
            <a:off x="6747957" y="1421296"/>
            <a:ext cx="5118544" cy="4442791"/>
          </a:xfrm>
          <a:prstGeom prst="rect">
            <a:avLst/>
          </a:prstGeom>
        </p:spPr>
      </p:pic>
    </p:spTree>
    <p:extLst>
      <p:ext uri="{BB962C8B-B14F-4D97-AF65-F5344CB8AC3E}">
        <p14:creationId xmlns:p14="http://schemas.microsoft.com/office/powerpoint/2010/main" val="1884206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0B618-EB2D-5ADE-9396-7B9347394BA1}"/>
              </a:ext>
            </a:extLst>
          </p:cNvPr>
          <p:cNvSpPr>
            <a:spLocks noGrp="1"/>
          </p:cNvSpPr>
          <p:nvPr>
            <p:ph type="title"/>
          </p:nvPr>
        </p:nvSpPr>
        <p:spPr>
          <a:xfrm>
            <a:off x="838200" y="365126"/>
            <a:ext cx="10515600" cy="873184"/>
          </a:xfrm>
        </p:spPr>
        <p:txBody>
          <a:bodyPr/>
          <a:lstStyle/>
          <a:p>
            <a:r>
              <a:rPr lang="en-US" b="1" dirty="0">
                <a:solidFill>
                  <a:schemeClr val="accent1"/>
                </a:solidFill>
              </a:rPr>
              <a:t>Outgoing CC WG Conveners</a:t>
            </a:r>
          </a:p>
        </p:txBody>
      </p:sp>
      <p:sp>
        <p:nvSpPr>
          <p:cNvPr id="4" name="Date Placeholder 3">
            <a:extLst>
              <a:ext uri="{FF2B5EF4-FFF2-40B4-BE49-F238E27FC236}">
                <a16:creationId xmlns:a16="http://schemas.microsoft.com/office/drawing/2014/main" id="{EFC7CA92-297D-6250-2F18-15C213DB0B91}"/>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98CEA83A-678A-47BC-3CD6-615F5B540CA4}"/>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74EEBC2F-007F-04A0-6F5A-9C357AA5AAA0}"/>
              </a:ext>
            </a:extLst>
          </p:cNvPr>
          <p:cNvSpPr>
            <a:spLocks noGrp="1"/>
          </p:cNvSpPr>
          <p:nvPr>
            <p:ph type="sldNum" sz="quarter" idx="12"/>
          </p:nvPr>
        </p:nvSpPr>
        <p:spPr/>
        <p:txBody>
          <a:bodyPr/>
          <a:lstStyle/>
          <a:p>
            <a:fld id="{588949A8-7CCD-4D90-AA9A-1451BFC6FB3A}" type="slidenum">
              <a:rPr lang="en-US" smtClean="0"/>
              <a:t>15</a:t>
            </a:fld>
            <a:endParaRPr lang="en-US"/>
          </a:p>
        </p:txBody>
      </p:sp>
      <p:pic>
        <p:nvPicPr>
          <p:cNvPr id="1026" name="Picture 2" descr="Ernst Sichtermann - Physicist, APS fellow | LinkedIn">
            <a:extLst>
              <a:ext uri="{FF2B5EF4-FFF2-40B4-BE49-F238E27FC236}">
                <a16:creationId xmlns:a16="http://schemas.microsoft.com/office/drawing/2014/main" id="{4CBA1781-74C4-FEF6-180B-D3658AC86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1404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5236DB-6E99-9B70-42A0-7D583667A9D8}"/>
              </a:ext>
            </a:extLst>
          </p:cNvPr>
          <p:cNvSpPr txBox="1"/>
          <p:nvPr/>
        </p:nvSpPr>
        <p:spPr>
          <a:xfrm>
            <a:off x="431800" y="3407014"/>
            <a:ext cx="3060700" cy="369332"/>
          </a:xfrm>
          <a:prstGeom prst="rect">
            <a:avLst/>
          </a:prstGeom>
          <a:noFill/>
        </p:spPr>
        <p:txBody>
          <a:bodyPr wrap="square" rtlCol="0">
            <a:spAutoFit/>
          </a:bodyPr>
          <a:lstStyle/>
          <a:p>
            <a:r>
              <a:rPr lang="en-US" dirty="0"/>
              <a:t>Ernst Sichtermann (Tracking)</a:t>
            </a:r>
          </a:p>
        </p:txBody>
      </p:sp>
      <p:pic>
        <p:nvPicPr>
          <p:cNvPr id="1028" name="Picture 4">
            <a:extLst>
              <a:ext uri="{FF2B5EF4-FFF2-40B4-BE49-F238E27FC236}">
                <a16:creationId xmlns:a16="http://schemas.microsoft.com/office/drawing/2014/main" id="{110BF89F-B284-B2F0-70B8-250E84679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3675" y="145970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09891B-77A6-A222-B781-A85551D00B9F}"/>
              </a:ext>
            </a:extLst>
          </p:cNvPr>
          <p:cNvSpPr txBox="1"/>
          <p:nvPr/>
        </p:nvSpPr>
        <p:spPr>
          <a:xfrm>
            <a:off x="8896350" y="3407014"/>
            <a:ext cx="2457450" cy="369332"/>
          </a:xfrm>
          <a:prstGeom prst="rect">
            <a:avLst/>
          </a:prstGeom>
          <a:noFill/>
        </p:spPr>
        <p:txBody>
          <a:bodyPr wrap="square" rtlCol="0">
            <a:spAutoFit/>
          </a:bodyPr>
          <a:lstStyle/>
          <a:p>
            <a:r>
              <a:rPr lang="en-US" dirty="0"/>
              <a:t>Umberto Tamponi (PID)</a:t>
            </a:r>
          </a:p>
        </p:txBody>
      </p:sp>
      <p:pic>
        <p:nvPicPr>
          <p:cNvPr id="1030" name="Picture 6" descr="ullrich-bnl (Thomas Ullrich) · GitHub">
            <a:extLst>
              <a:ext uri="{FF2B5EF4-FFF2-40B4-BE49-F238E27FC236}">
                <a16:creationId xmlns:a16="http://schemas.microsoft.com/office/drawing/2014/main" id="{82516AE4-63F1-180F-021C-70AF1AB92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450" y="148613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2891194-60A8-B9DE-0BF2-87A73276422E}"/>
              </a:ext>
            </a:extLst>
          </p:cNvPr>
          <p:cNvSpPr txBox="1"/>
          <p:nvPr/>
        </p:nvSpPr>
        <p:spPr>
          <a:xfrm>
            <a:off x="6626225" y="3407014"/>
            <a:ext cx="2457450" cy="369332"/>
          </a:xfrm>
          <a:prstGeom prst="rect">
            <a:avLst/>
          </a:prstGeom>
          <a:noFill/>
        </p:spPr>
        <p:txBody>
          <a:bodyPr wrap="square" rtlCol="0">
            <a:spAutoFit/>
          </a:bodyPr>
          <a:lstStyle/>
          <a:p>
            <a:r>
              <a:rPr lang="en-US" dirty="0"/>
              <a:t>Thomas Ullrich (PID)</a:t>
            </a:r>
          </a:p>
        </p:txBody>
      </p:sp>
      <p:pic>
        <p:nvPicPr>
          <p:cNvPr id="1032" name="Picture 8" descr="Friederike Bock | ORNL">
            <a:extLst>
              <a:ext uri="{FF2B5EF4-FFF2-40B4-BE49-F238E27FC236}">
                <a16:creationId xmlns:a16="http://schemas.microsoft.com/office/drawing/2014/main" id="{7D2E492F-6FB8-093B-3B06-278AAD110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7485" y="1440476"/>
            <a:ext cx="1560530" cy="19506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875705-8831-5DF1-F39E-9A46407E4513}"/>
              </a:ext>
            </a:extLst>
          </p:cNvPr>
          <p:cNvSpPr txBox="1"/>
          <p:nvPr/>
        </p:nvSpPr>
        <p:spPr>
          <a:xfrm>
            <a:off x="3492500" y="3418682"/>
            <a:ext cx="3060700" cy="369332"/>
          </a:xfrm>
          <a:prstGeom prst="rect">
            <a:avLst/>
          </a:prstGeom>
          <a:noFill/>
        </p:spPr>
        <p:txBody>
          <a:bodyPr wrap="square" rtlCol="0">
            <a:spAutoFit/>
          </a:bodyPr>
          <a:lstStyle/>
          <a:p>
            <a:r>
              <a:rPr lang="en-US" dirty="0"/>
              <a:t>Friederike Bock (Calorimetry)</a:t>
            </a:r>
          </a:p>
        </p:txBody>
      </p:sp>
      <p:sp>
        <p:nvSpPr>
          <p:cNvPr id="11" name="TextBox 10">
            <a:extLst>
              <a:ext uri="{FF2B5EF4-FFF2-40B4-BE49-F238E27FC236}">
                <a16:creationId xmlns:a16="http://schemas.microsoft.com/office/drawing/2014/main" id="{A459BB56-D4F9-3D1B-E05D-B495923812B1}"/>
              </a:ext>
            </a:extLst>
          </p:cNvPr>
          <p:cNvSpPr txBox="1"/>
          <p:nvPr/>
        </p:nvSpPr>
        <p:spPr>
          <a:xfrm>
            <a:off x="2430119" y="3915078"/>
            <a:ext cx="7073900" cy="1200329"/>
          </a:xfrm>
          <a:prstGeom prst="rect">
            <a:avLst/>
          </a:prstGeom>
          <a:noFill/>
        </p:spPr>
        <p:txBody>
          <a:bodyPr wrap="square" rtlCol="0">
            <a:spAutoFit/>
          </a:bodyPr>
          <a:lstStyle/>
          <a:p>
            <a:pPr algn="ctr"/>
            <a:r>
              <a:rPr lang="en-US" sz="3600" dirty="0"/>
              <a:t>A huge </a:t>
            </a:r>
            <a:r>
              <a:rPr lang="en-US" sz="3600" b="1" dirty="0"/>
              <a:t>THANK YOU </a:t>
            </a:r>
            <a:r>
              <a:rPr lang="en-US" sz="3600" dirty="0"/>
              <a:t>for all your time </a:t>
            </a:r>
            <a:br>
              <a:rPr lang="en-US" sz="3600" dirty="0"/>
            </a:br>
            <a:r>
              <a:rPr lang="en-US" sz="3600" dirty="0"/>
              <a:t>and effort on behalf of</a:t>
            </a:r>
          </a:p>
        </p:txBody>
      </p:sp>
      <p:pic>
        <p:nvPicPr>
          <p:cNvPr id="12" name="Picture 2">
            <a:extLst>
              <a:ext uri="{FF2B5EF4-FFF2-40B4-BE49-F238E27FC236}">
                <a16:creationId xmlns:a16="http://schemas.microsoft.com/office/drawing/2014/main" id="{CD945DF3-3E47-A083-AD44-B47DDD4997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836" y="5017289"/>
            <a:ext cx="1958531" cy="14101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Clapping Hands Emoji: Meaning &amp; Usage">
            <a:extLst>
              <a:ext uri="{FF2B5EF4-FFF2-40B4-BE49-F238E27FC236}">
                <a16:creationId xmlns:a16="http://schemas.microsoft.com/office/drawing/2014/main" id="{B9FE57E9-0FA7-C490-2CD8-65E7D98F80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803" y="4480899"/>
            <a:ext cx="2105025"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441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F844-34D5-873A-8166-3137FAA46A72}"/>
              </a:ext>
            </a:extLst>
          </p:cNvPr>
          <p:cNvSpPr>
            <a:spLocks noGrp="1"/>
          </p:cNvSpPr>
          <p:nvPr>
            <p:ph type="title"/>
          </p:nvPr>
        </p:nvSpPr>
        <p:spPr>
          <a:xfrm>
            <a:off x="838200" y="365125"/>
            <a:ext cx="10515600" cy="1026353"/>
          </a:xfrm>
        </p:spPr>
        <p:txBody>
          <a:bodyPr/>
          <a:lstStyle/>
          <a:p>
            <a:r>
              <a:rPr lang="en-US" b="1" dirty="0">
                <a:solidFill>
                  <a:schemeClr val="accent1"/>
                </a:solidFill>
              </a:rPr>
              <a:t>CC WG Convener Nominations</a:t>
            </a:r>
          </a:p>
        </p:txBody>
      </p:sp>
      <p:sp>
        <p:nvSpPr>
          <p:cNvPr id="4" name="Date Placeholder 3">
            <a:extLst>
              <a:ext uri="{FF2B5EF4-FFF2-40B4-BE49-F238E27FC236}">
                <a16:creationId xmlns:a16="http://schemas.microsoft.com/office/drawing/2014/main" id="{BFF97F88-A0E5-E423-CDDC-991F353406D9}"/>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AD4F3066-6A0E-8EA3-CC15-FBAA0BD8EECC}"/>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A335F02-9540-3B4D-BC20-8D2C4EC2AD70}"/>
              </a:ext>
            </a:extLst>
          </p:cNvPr>
          <p:cNvSpPr>
            <a:spLocks noGrp="1"/>
          </p:cNvSpPr>
          <p:nvPr>
            <p:ph type="sldNum" sz="quarter" idx="12"/>
          </p:nvPr>
        </p:nvSpPr>
        <p:spPr/>
        <p:txBody>
          <a:bodyPr/>
          <a:lstStyle/>
          <a:p>
            <a:fld id="{588949A8-7CCD-4D90-AA9A-1451BFC6FB3A}" type="slidenum">
              <a:rPr lang="en-US" smtClean="0"/>
              <a:t>16</a:t>
            </a:fld>
            <a:endParaRPr lang="en-US"/>
          </a:p>
        </p:txBody>
      </p:sp>
      <p:sp>
        <p:nvSpPr>
          <p:cNvPr id="7" name="TextBox 6">
            <a:extLst>
              <a:ext uri="{FF2B5EF4-FFF2-40B4-BE49-F238E27FC236}">
                <a16:creationId xmlns:a16="http://schemas.microsoft.com/office/drawing/2014/main" id="{43B2F50F-65A9-A626-D641-C4FD8B1404B2}"/>
              </a:ext>
            </a:extLst>
          </p:cNvPr>
          <p:cNvSpPr txBox="1"/>
          <p:nvPr/>
        </p:nvSpPr>
        <p:spPr>
          <a:xfrm>
            <a:off x="347869" y="1391478"/>
            <a:ext cx="10685891" cy="369332"/>
          </a:xfrm>
          <a:prstGeom prst="rect">
            <a:avLst/>
          </a:prstGeom>
          <a:noFill/>
        </p:spPr>
        <p:txBody>
          <a:bodyPr wrap="square" rtlCol="0">
            <a:spAutoFit/>
          </a:bodyPr>
          <a:lstStyle/>
          <a:p>
            <a:r>
              <a:rPr lang="en-US" dirty="0"/>
              <a:t>The following individuals will be nominated as CC WG conveners at the upcoming Collaboration Council Meeting: </a:t>
            </a:r>
          </a:p>
        </p:txBody>
      </p:sp>
      <p:sp>
        <p:nvSpPr>
          <p:cNvPr id="9" name="TextBox 8">
            <a:extLst>
              <a:ext uri="{FF2B5EF4-FFF2-40B4-BE49-F238E27FC236}">
                <a16:creationId xmlns:a16="http://schemas.microsoft.com/office/drawing/2014/main" id="{8A3A98B0-BDDE-7BF8-2D86-6089DE00E3EB}"/>
              </a:ext>
            </a:extLst>
          </p:cNvPr>
          <p:cNvSpPr txBox="1"/>
          <p:nvPr/>
        </p:nvSpPr>
        <p:spPr>
          <a:xfrm>
            <a:off x="2855678" y="4234177"/>
            <a:ext cx="1787627" cy="369332"/>
          </a:xfrm>
          <a:prstGeom prst="rect">
            <a:avLst/>
          </a:prstGeom>
          <a:noFill/>
        </p:spPr>
        <p:txBody>
          <a:bodyPr wrap="square" rtlCol="0">
            <a:spAutoFit/>
          </a:bodyPr>
          <a:lstStyle/>
          <a:p>
            <a:r>
              <a:rPr lang="en-US" dirty="0"/>
              <a:t>Brian Page (PID)</a:t>
            </a:r>
          </a:p>
        </p:txBody>
      </p:sp>
      <p:sp>
        <p:nvSpPr>
          <p:cNvPr id="10" name="TextBox 9">
            <a:extLst>
              <a:ext uri="{FF2B5EF4-FFF2-40B4-BE49-F238E27FC236}">
                <a16:creationId xmlns:a16="http://schemas.microsoft.com/office/drawing/2014/main" id="{E0A15C93-D74A-59AC-8DC1-D3B1722AF3FE}"/>
              </a:ext>
            </a:extLst>
          </p:cNvPr>
          <p:cNvSpPr txBox="1"/>
          <p:nvPr/>
        </p:nvSpPr>
        <p:spPr>
          <a:xfrm>
            <a:off x="622116" y="4234177"/>
            <a:ext cx="2266950" cy="369332"/>
          </a:xfrm>
          <a:prstGeom prst="rect">
            <a:avLst/>
          </a:prstGeom>
          <a:noFill/>
        </p:spPr>
        <p:txBody>
          <a:bodyPr wrap="square" rtlCol="0">
            <a:spAutoFit/>
          </a:bodyPr>
          <a:lstStyle/>
          <a:p>
            <a:r>
              <a:rPr lang="en-US" dirty="0"/>
              <a:t>Sourav Tarafdar (PID)</a:t>
            </a:r>
          </a:p>
        </p:txBody>
      </p:sp>
      <p:pic>
        <p:nvPicPr>
          <p:cNvPr id="11" name="Picture 2" descr="Syed Haider Abidi">
            <a:extLst>
              <a:ext uri="{FF2B5EF4-FFF2-40B4-BE49-F238E27FC236}">
                <a16:creationId xmlns:a16="http://schemas.microsoft.com/office/drawing/2014/main" id="{34F2C91F-49CE-A1AA-B4E7-735DA253D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6173" y="2291862"/>
            <a:ext cx="1787627" cy="17876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BF5FF6E-FA61-305C-7B85-39DB90965040}"/>
              </a:ext>
            </a:extLst>
          </p:cNvPr>
          <p:cNvSpPr txBox="1"/>
          <p:nvPr/>
        </p:nvSpPr>
        <p:spPr>
          <a:xfrm>
            <a:off x="9566172" y="4232559"/>
            <a:ext cx="1927328" cy="369332"/>
          </a:xfrm>
          <a:prstGeom prst="rect">
            <a:avLst/>
          </a:prstGeom>
          <a:noFill/>
        </p:spPr>
        <p:txBody>
          <a:bodyPr wrap="square" rtlCol="0">
            <a:spAutoFit/>
          </a:bodyPr>
          <a:lstStyle/>
          <a:p>
            <a:r>
              <a:rPr lang="en-US" dirty="0"/>
              <a:t>TBD (Calorimetry)</a:t>
            </a:r>
          </a:p>
        </p:txBody>
      </p:sp>
      <p:pic>
        <p:nvPicPr>
          <p:cNvPr id="2052" name="Picture 4" descr="Barbara Jacak">
            <a:extLst>
              <a:ext uri="{FF2B5EF4-FFF2-40B4-BE49-F238E27FC236}">
                <a16:creationId xmlns:a16="http://schemas.microsoft.com/office/drawing/2014/main" id="{55D4745F-4435-4D13-9441-ABA54CE31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550" y="2291862"/>
            <a:ext cx="2145152" cy="17876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9F99CCA-62F0-A680-B060-88202EDDE050}"/>
              </a:ext>
            </a:extLst>
          </p:cNvPr>
          <p:cNvSpPr txBox="1"/>
          <p:nvPr/>
        </p:nvSpPr>
        <p:spPr>
          <a:xfrm>
            <a:off x="5614362" y="4232559"/>
            <a:ext cx="2539038" cy="369332"/>
          </a:xfrm>
          <a:prstGeom prst="rect">
            <a:avLst/>
          </a:prstGeom>
          <a:noFill/>
        </p:spPr>
        <p:txBody>
          <a:bodyPr wrap="square" rtlCol="0">
            <a:spAutoFit/>
          </a:bodyPr>
          <a:lstStyle/>
          <a:p>
            <a:r>
              <a:rPr lang="en-US" dirty="0"/>
              <a:t>Barbara Jacak (Tracking)</a:t>
            </a:r>
          </a:p>
        </p:txBody>
      </p:sp>
      <p:pic>
        <p:nvPicPr>
          <p:cNvPr id="14" name="Picture 2">
            <a:extLst>
              <a:ext uri="{FF2B5EF4-FFF2-40B4-BE49-F238E27FC236}">
                <a16:creationId xmlns:a16="http://schemas.microsoft.com/office/drawing/2014/main" id="{9D2921D0-2DEA-DA3B-B95A-AEE0F4D97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075" y="4853253"/>
            <a:ext cx="1958531" cy="14101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standing on a hill&#10;&#10;AI-generated content may be incorrect.">
            <a:extLst>
              <a:ext uri="{FF2B5EF4-FFF2-40B4-BE49-F238E27FC236}">
                <a16:creationId xmlns:a16="http://schemas.microsoft.com/office/drawing/2014/main" id="{588BE9E3-144F-D1E9-9338-EFF89077C833}"/>
              </a:ext>
            </a:extLst>
          </p:cNvPr>
          <p:cNvPicPr>
            <a:picLocks noChangeAspect="1"/>
          </p:cNvPicPr>
          <p:nvPr/>
        </p:nvPicPr>
        <p:blipFill>
          <a:blip r:embed="rId5"/>
          <a:stretch>
            <a:fillRect/>
          </a:stretch>
        </p:blipFill>
        <p:spPr>
          <a:xfrm>
            <a:off x="2724252" y="1958701"/>
            <a:ext cx="2039989" cy="2198016"/>
          </a:xfrm>
          <a:prstGeom prst="rect">
            <a:avLst/>
          </a:prstGeom>
        </p:spPr>
      </p:pic>
      <p:sp>
        <p:nvSpPr>
          <p:cNvPr id="19" name="TextBox 18">
            <a:extLst>
              <a:ext uri="{FF2B5EF4-FFF2-40B4-BE49-F238E27FC236}">
                <a16:creationId xmlns:a16="http://schemas.microsoft.com/office/drawing/2014/main" id="{4628FC54-0C71-12C4-C6FE-1040A87AD2A2}"/>
              </a:ext>
            </a:extLst>
          </p:cNvPr>
          <p:cNvSpPr txBox="1"/>
          <p:nvPr/>
        </p:nvSpPr>
        <p:spPr>
          <a:xfrm>
            <a:off x="588479" y="5097191"/>
            <a:ext cx="5541341" cy="954107"/>
          </a:xfrm>
          <a:prstGeom prst="rect">
            <a:avLst/>
          </a:prstGeom>
          <a:noFill/>
        </p:spPr>
        <p:txBody>
          <a:bodyPr wrap="square" rtlCol="0">
            <a:spAutoFit/>
          </a:bodyPr>
          <a:lstStyle/>
          <a:p>
            <a:r>
              <a:rPr lang="en-US" sz="2800" b="1" dirty="0"/>
              <a:t>THANK YOU </a:t>
            </a:r>
            <a:r>
              <a:rPr lang="en-US" sz="2800" dirty="0"/>
              <a:t>for dedicating your time and effort to these important roles!</a:t>
            </a:r>
          </a:p>
        </p:txBody>
      </p:sp>
      <p:pic>
        <p:nvPicPr>
          <p:cNvPr id="23" name="Picture 22" descr="A person with curly hair&#10;&#10;AI-generated content may be incorrect.">
            <a:extLst>
              <a:ext uri="{FF2B5EF4-FFF2-40B4-BE49-F238E27FC236}">
                <a16:creationId xmlns:a16="http://schemas.microsoft.com/office/drawing/2014/main" id="{0BBB26D9-1704-6544-D590-798390211174}"/>
              </a:ext>
            </a:extLst>
          </p:cNvPr>
          <p:cNvPicPr>
            <a:picLocks noChangeAspect="1"/>
          </p:cNvPicPr>
          <p:nvPr/>
        </p:nvPicPr>
        <p:blipFill>
          <a:blip r:embed="rId6"/>
          <a:stretch>
            <a:fillRect/>
          </a:stretch>
        </p:blipFill>
        <p:spPr>
          <a:xfrm>
            <a:off x="691615" y="2334262"/>
            <a:ext cx="1836748" cy="1822455"/>
          </a:xfrm>
          <a:prstGeom prst="rect">
            <a:avLst/>
          </a:prstGeom>
        </p:spPr>
      </p:pic>
    </p:spTree>
    <p:extLst>
      <p:ext uri="{BB962C8B-B14F-4D97-AF65-F5344CB8AC3E}">
        <p14:creationId xmlns:p14="http://schemas.microsoft.com/office/powerpoint/2010/main" val="2100809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FC33-181A-DF48-3894-47C154385491}"/>
              </a:ext>
            </a:extLst>
          </p:cNvPr>
          <p:cNvSpPr>
            <a:spLocks noGrp="1"/>
          </p:cNvSpPr>
          <p:nvPr>
            <p:ph type="title"/>
          </p:nvPr>
        </p:nvSpPr>
        <p:spPr>
          <a:xfrm>
            <a:off x="838200" y="365125"/>
            <a:ext cx="10515600" cy="917575"/>
          </a:xfrm>
        </p:spPr>
        <p:txBody>
          <a:bodyPr/>
          <a:lstStyle/>
          <a:p>
            <a:r>
              <a:rPr lang="en-US" b="1" dirty="0">
                <a:solidFill>
                  <a:schemeClr val="accent1"/>
                </a:solidFill>
              </a:rPr>
              <a:t>New Reconstruction WG Convener</a:t>
            </a:r>
          </a:p>
        </p:txBody>
      </p:sp>
      <p:sp>
        <p:nvSpPr>
          <p:cNvPr id="4" name="Date Placeholder 3">
            <a:extLst>
              <a:ext uri="{FF2B5EF4-FFF2-40B4-BE49-F238E27FC236}">
                <a16:creationId xmlns:a16="http://schemas.microsoft.com/office/drawing/2014/main" id="{B499D232-179E-9822-AB47-70610381B29F}"/>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9998F54F-5CD8-AB8C-BA0A-D3046BE23003}"/>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0F65A340-29E9-D5FD-0E1D-CECFC767B933}"/>
              </a:ext>
            </a:extLst>
          </p:cNvPr>
          <p:cNvSpPr>
            <a:spLocks noGrp="1"/>
          </p:cNvSpPr>
          <p:nvPr>
            <p:ph type="sldNum" sz="quarter" idx="12"/>
          </p:nvPr>
        </p:nvSpPr>
        <p:spPr/>
        <p:txBody>
          <a:bodyPr/>
          <a:lstStyle/>
          <a:p>
            <a:fld id="{588949A8-7CCD-4D90-AA9A-1451BFC6FB3A}" type="slidenum">
              <a:rPr lang="en-US" smtClean="0"/>
              <a:t>17</a:t>
            </a:fld>
            <a:endParaRPr lang="en-US"/>
          </a:p>
        </p:txBody>
      </p:sp>
      <p:sp>
        <p:nvSpPr>
          <p:cNvPr id="7" name="TextBox 6">
            <a:extLst>
              <a:ext uri="{FF2B5EF4-FFF2-40B4-BE49-F238E27FC236}">
                <a16:creationId xmlns:a16="http://schemas.microsoft.com/office/drawing/2014/main" id="{854894FF-62BD-9457-B685-6C313C12906B}"/>
              </a:ext>
            </a:extLst>
          </p:cNvPr>
          <p:cNvSpPr txBox="1"/>
          <p:nvPr/>
        </p:nvSpPr>
        <p:spPr>
          <a:xfrm>
            <a:off x="5680457" y="2037608"/>
            <a:ext cx="2743200" cy="369332"/>
          </a:xfrm>
          <a:prstGeom prst="rect">
            <a:avLst/>
          </a:prstGeom>
          <a:noFill/>
        </p:spPr>
        <p:txBody>
          <a:bodyPr wrap="square" rtlCol="0">
            <a:spAutoFit/>
          </a:bodyPr>
          <a:lstStyle/>
          <a:p>
            <a:r>
              <a:rPr lang="en-US" dirty="0" err="1"/>
              <a:t>Chandradoy</a:t>
            </a:r>
            <a:r>
              <a:rPr lang="en-US" dirty="0"/>
              <a:t> Chatterjee </a:t>
            </a:r>
          </a:p>
        </p:txBody>
      </p:sp>
      <p:pic>
        <p:nvPicPr>
          <p:cNvPr id="9" name="Picture 8" descr="A person wearing sunglasses&#10;&#10;AI-generated content may be incorrect.">
            <a:extLst>
              <a:ext uri="{FF2B5EF4-FFF2-40B4-BE49-F238E27FC236}">
                <a16:creationId xmlns:a16="http://schemas.microsoft.com/office/drawing/2014/main" id="{AF35D8C2-9E31-F2B4-0832-DF007289C0F3}"/>
              </a:ext>
            </a:extLst>
          </p:cNvPr>
          <p:cNvPicPr>
            <a:picLocks noChangeAspect="1"/>
          </p:cNvPicPr>
          <p:nvPr/>
        </p:nvPicPr>
        <p:blipFill>
          <a:blip r:embed="rId2"/>
          <a:stretch>
            <a:fillRect/>
          </a:stretch>
        </p:blipFill>
        <p:spPr>
          <a:xfrm>
            <a:off x="5378527" y="2406940"/>
            <a:ext cx="3144521" cy="3030175"/>
          </a:xfrm>
          <a:prstGeom prst="rect">
            <a:avLst/>
          </a:prstGeom>
        </p:spPr>
      </p:pic>
      <p:grpSp>
        <p:nvGrpSpPr>
          <p:cNvPr id="10" name="Group 9">
            <a:extLst>
              <a:ext uri="{FF2B5EF4-FFF2-40B4-BE49-F238E27FC236}">
                <a16:creationId xmlns:a16="http://schemas.microsoft.com/office/drawing/2014/main" id="{75C51285-F6D1-F41C-F475-6785D43E969E}"/>
              </a:ext>
            </a:extLst>
          </p:cNvPr>
          <p:cNvGrpSpPr/>
          <p:nvPr/>
        </p:nvGrpSpPr>
        <p:grpSpPr>
          <a:xfrm>
            <a:off x="676289" y="1205639"/>
            <a:ext cx="3862151" cy="5227773"/>
            <a:chOff x="676289" y="1205639"/>
            <a:chExt cx="3862151" cy="5227773"/>
          </a:xfrm>
        </p:grpSpPr>
        <p:pic>
          <p:nvPicPr>
            <p:cNvPr id="8" name="Picture 7" descr="A picture containing diagram&#10;&#10;AI-generated content may be incorrect.">
              <a:extLst>
                <a:ext uri="{FF2B5EF4-FFF2-40B4-BE49-F238E27FC236}">
                  <a16:creationId xmlns:a16="http://schemas.microsoft.com/office/drawing/2014/main" id="{25C7127F-3FB2-EE77-EC0D-001073DC6166}"/>
                </a:ext>
              </a:extLst>
            </p:cNvPr>
            <p:cNvPicPr>
              <a:picLocks noChangeAspect="1"/>
            </p:cNvPicPr>
            <p:nvPr/>
          </p:nvPicPr>
          <p:blipFill>
            <a:blip r:embed="rId3"/>
            <a:stretch>
              <a:fillRect/>
            </a:stretch>
          </p:blipFill>
          <p:spPr>
            <a:xfrm>
              <a:off x="676289" y="1205639"/>
              <a:ext cx="3862151" cy="5227773"/>
            </a:xfrm>
            <a:prstGeom prst="rect">
              <a:avLst/>
            </a:prstGeom>
          </p:spPr>
        </p:pic>
        <p:sp>
          <p:nvSpPr>
            <p:cNvPr id="12" name="Rectangle 11">
              <a:extLst>
                <a:ext uri="{FF2B5EF4-FFF2-40B4-BE49-F238E27FC236}">
                  <a16:creationId xmlns:a16="http://schemas.microsoft.com/office/drawing/2014/main" id="{ABAD83F4-4B3B-4AAF-F106-976B8DC85420}"/>
                </a:ext>
              </a:extLst>
            </p:cNvPr>
            <p:cNvSpPr/>
            <p:nvPr/>
          </p:nvSpPr>
          <p:spPr>
            <a:xfrm>
              <a:off x="2843327" y="4483874"/>
              <a:ext cx="1510748" cy="365125"/>
            </a:xfrm>
            <a:prstGeom prst="rect">
              <a:avLst/>
            </a:prstGeom>
            <a:solidFill>
              <a:srgbClr val="FFFF00">
                <a:alpha val="2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BCDB1931-E962-0365-62F6-1097E189CC0B}"/>
              </a:ext>
            </a:extLst>
          </p:cNvPr>
          <p:cNvSpPr txBox="1"/>
          <p:nvPr/>
        </p:nvSpPr>
        <p:spPr>
          <a:xfrm>
            <a:off x="8839200" y="2747558"/>
            <a:ext cx="2901696" cy="2585323"/>
          </a:xfrm>
          <a:prstGeom prst="rect">
            <a:avLst/>
          </a:prstGeom>
          <a:noFill/>
        </p:spPr>
        <p:txBody>
          <a:bodyPr wrap="square" rtlCol="0">
            <a:spAutoFit/>
          </a:bodyPr>
          <a:lstStyle/>
          <a:p>
            <a:r>
              <a:rPr lang="en-US" dirty="0"/>
              <a:t>Chandra will organize the development of reconstruction software for the PID detectors. </a:t>
            </a:r>
          </a:p>
          <a:p>
            <a:endParaRPr lang="en-US" dirty="0"/>
          </a:p>
          <a:p>
            <a:r>
              <a:rPr lang="en-US" dirty="0"/>
              <a:t>His nomination will be presented to the Collaboration Council at the upcoming CC meeting.  </a:t>
            </a:r>
          </a:p>
        </p:txBody>
      </p:sp>
    </p:spTree>
    <p:extLst>
      <p:ext uri="{BB962C8B-B14F-4D97-AF65-F5344CB8AC3E}">
        <p14:creationId xmlns:p14="http://schemas.microsoft.com/office/powerpoint/2010/main" val="1588322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3963-A565-3AAA-0ECA-88F365651439}"/>
              </a:ext>
            </a:extLst>
          </p:cNvPr>
          <p:cNvSpPr>
            <a:spLocks noGrp="1"/>
          </p:cNvSpPr>
          <p:nvPr>
            <p:ph type="title"/>
          </p:nvPr>
        </p:nvSpPr>
        <p:spPr>
          <a:xfrm>
            <a:off x="804908" y="136525"/>
            <a:ext cx="10515600" cy="1325563"/>
          </a:xfrm>
        </p:spPr>
        <p:txBody>
          <a:bodyPr/>
          <a:lstStyle/>
          <a:p>
            <a:r>
              <a:rPr lang="en-US" b="1" dirty="0">
                <a:solidFill>
                  <a:schemeClr val="accent1"/>
                </a:solidFill>
              </a:rPr>
              <a:t>Thank You Matt Posik!</a:t>
            </a:r>
          </a:p>
        </p:txBody>
      </p:sp>
      <p:sp>
        <p:nvSpPr>
          <p:cNvPr id="4" name="Date Placeholder 3">
            <a:extLst>
              <a:ext uri="{FF2B5EF4-FFF2-40B4-BE49-F238E27FC236}">
                <a16:creationId xmlns:a16="http://schemas.microsoft.com/office/drawing/2014/main" id="{2F7942DE-CB24-09C9-B364-4190A8D27EFE}"/>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889D77DC-C602-C978-1753-1423BA8022E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0509A9C-04F8-421A-D0C3-493384FC8BF0}"/>
              </a:ext>
            </a:extLst>
          </p:cNvPr>
          <p:cNvSpPr>
            <a:spLocks noGrp="1"/>
          </p:cNvSpPr>
          <p:nvPr>
            <p:ph type="sldNum" sz="quarter" idx="12"/>
          </p:nvPr>
        </p:nvSpPr>
        <p:spPr/>
        <p:txBody>
          <a:bodyPr/>
          <a:lstStyle/>
          <a:p>
            <a:fld id="{588949A8-7CCD-4D90-AA9A-1451BFC6FB3A}" type="slidenum">
              <a:rPr lang="en-US" smtClean="0"/>
              <a:t>18</a:t>
            </a:fld>
            <a:endParaRPr lang="en-US"/>
          </a:p>
        </p:txBody>
      </p:sp>
      <p:pic>
        <p:nvPicPr>
          <p:cNvPr id="4098" name="Picture 2" descr="Matthew Posik">
            <a:extLst>
              <a:ext uri="{FF2B5EF4-FFF2-40B4-BE49-F238E27FC236}">
                <a16:creationId xmlns:a16="http://schemas.microsoft.com/office/drawing/2014/main" id="{BD0EB078-92D6-F877-F377-DA84AD836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4" y="1377696"/>
            <a:ext cx="4507956" cy="4507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C7B56F-D4AA-2FC5-AC30-075FEA23BADF}"/>
              </a:ext>
            </a:extLst>
          </p:cNvPr>
          <p:cNvSpPr txBox="1"/>
          <p:nvPr/>
        </p:nvSpPr>
        <p:spPr>
          <a:xfrm>
            <a:off x="740228" y="1468973"/>
            <a:ext cx="5682343" cy="2554545"/>
          </a:xfrm>
          <a:prstGeom prst="rect">
            <a:avLst/>
          </a:prstGeom>
          <a:noFill/>
        </p:spPr>
        <p:txBody>
          <a:bodyPr wrap="square" rtlCol="0">
            <a:spAutoFit/>
          </a:bodyPr>
          <a:lstStyle/>
          <a:p>
            <a:r>
              <a:rPr lang="en-US" sz="2000" dirty="0"/>
              <a:t>Matt Posik will be stepping down as a Deputy Technical Coordinator.  His work to understand the resolution of track projections into the </a:t>
            </a:r>
            <a:r>
              <a:rPr lang="en-US" sz="2000" dirty="0" err="1"/>
              <a:t>hpDIRC</a:t>
            </a:r>
            <a:r>
              <a:rPr lang="en-US" sz="2000" dirty="0"/>
              <a:t> was an early driver for the development of the ACTS tracking and the development of the </a:t>
            </a:r>
            <a:r>
              <a:rPr lang="en-US" sz="2000" dirty="0" err="1"/>
              <a:t>ePIC</a:t>
            </a:r>
            <a:r>
              <a:rPr lang="en-US" sz="2000" dirty="0"/>
              <a:t> software stack. He also made important contributions to the MPGD simulations and is working on the aerogel test stand at Temple.  </a:t>
            </a:r>
          </a:p>
        </p:txBody>
      </p:sp>
      <p:pic>
        <p:nvPicPr>
          <p:cNvPr id="4100" name="Picture 4" descr="1,700+ Thank You Clip Art Stock Illustrations, Royalty-Free Vector Graphics  &amp; Clip Art - iStock">
            <a:extLst>
              <a:ext uri="{FF2B5EF4-FFF2-40B4-BE49-F238E27FC236}">
                <a16:creationId xmlns:a16="http://schemas.microsoft.com/office/drawing/2014/main" id="{9A2D3972-3A5E-B4AC-10F6-97F131FE4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28" y="4050832"/>
            <a:ext cx="5188313" cy="259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97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933E0-108B-3771-D8CD-B2026711A5B4}"/>
              </a:ext>
            </a:extLst>
          </p:cNvPr>
          <p:cNvSpPr>
            <a:spLocks noGrp="1"/>
          </p:cNvSpPr>
          <p:nvPr>
            <p:ph type="title"/>
          </p:nvPr>
        </p:nvSpPr>
        <p:spPr/>
        <p:txBody>
          <a:bodyPr/>
          <a:lstStyle/>
          <a:p>
            <a:r>
              <a:rPr lang="en-US" b="1" dirty="0">
                <a:solidFill>
                  <a:schemeClr val="accent1"/>
                </a:solidFill>
              </a:rPr>
              <a:t>Elections Committee Call for Nominations</a:t>
            </a:r>
          </a:p>
        </p:txBody>
      </p:sp>
      <p:sp>
        <p:nvSpPr>
          <p:cNvPr id="4" name="Date Placeholder 3">
            <a:extLst>
              <a:ext uri="{FF2B5EF4-FFF2-40B4-BE49-F238E27FC236}">
                <a16:creationId xmlns:a16="http://schemas.microsoft.com/office/drawing/2014/main" id="{73073CF2-350B-9080-20EE-3A942F210725}"/>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1D2839F3-A6AF-ECB6-9A76-31076346C73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67F5BAFD-F8BB-1C89-EEF5-0BDB320F8EC0}"/>
              </a:ext>
            </a:extLst>
          </p:cNvPr>
          <p:cNvSpPr>
            <a:spLocks noGrp="1"/>
          </p:cNvSpPr>
          <p:nvPr>
            <p:ph type="sldNum" sz="quarter" idx="12"/>
          </p:nvPr>
        </p:nvSpPr>
        <p:spPr/>
        <p:txBody>
          <a:bodyPr/>
          <a:lstStyle/>
          <a:p>
            <a:fld id="{588949A8-7CCD-4D90-AA9A-1451BFC6FB3A}" type="slidenum">
              <a:rPr lang="en-US" smtClean="0"/>
              <a:t>19</a:t>
            </a:fld>
            <a:endParaRPr lang="en-US"/>
          </a:p>
        </p:txBody>
      </p:sp>
      <p:sp>
        <p:nvSpPr>
          <p:cNvPr id="7" name="TextBox 6">
            <a:extLst>
              <a:ext uri="{FF2B5EF4-FFF2-40B4-BE49-F238E27FC236}">
                <a16:creationId xmlns:a16="http://schemas.microsoft.com/office/drawing/2014/main" id="{528FB0DE-0CCB-34C7-571E-728E4E381A31}"/>
              </a:ext>
            </a:extLst>
          </p:cNvPr>
          <p:cNvSpPr txBox="1"/>
          <p:nvPr/>
        </p:nvSpPr>
        <p:spPr>
          <a:xfrm>
            <a:off x="243508" y="1736542"/>
            <a:ext cx="11704983" cy="3785652"/>
          </a:xfrm>
          <a:prstGeom prst="rect">
            <a:avLst/>
          </a:prstGeom>
          <a:noFill/>
          <a:ln>
            <a:solidFill>
              <a:schemeClr val="accent1">
                <a:shade val="15000"/>
              </a:schemeClr>
            </a:solidFill>
          </a:ln>
        </p:spPr>
        <p:txBody>
          <a:bodyPr wrap="square" rtlCol="0">
            <a:spAutoFit/>
          </a:bodyPr>
          <a:lstStyle/>
          <a:p>
            <a:r>
              <a:rPr lang="en-US" sz="1600" dirty="0"/>
              <a:t>Dear Colleagues,</a:t>
            </a:r>
            <a:br>
              <a:rPr lang="en-US" sz="1600" dirty="0"/>
            </a:br>
            <a:br>
              <a:rPr lang="en-US" sz="1600" dirty="0"/>
            </a:br>
            <a:r>
              <a:rPr lang="en-US" sz="1600" dirty="0"/>
              <a:t>The </a:t>
            </a:r>
            <a:r>
              <a:rPr lang="en-US" sz="1600" dirty="0" err="1"/>
              <a:t>ePIC</a:t>
            </a:r>
            <a:r>
              <a:rPr lang="en-US" sz="1600" dirty="0"/>
              <a:t> Election Committee is seeking nominations to run for the following </a:t>
            </a:r>
            <a:r>
              <a:rPr lang="en-US" sz="1600" dirty="0" err="1"/>
              <a:t>ePIC</a:t>
            </a:r>
            <a:r>
              <a:rPr lang="en-US" sz="1600" dirty="0"/>
              <a:t> leadership positions: </a:t>
            </a:r>
          </a:p>
          <a:p>
            <a:endParaRPr lang="en-US" sz="1600" dirty="0"/>
          </a:p>
          <a:p>
            <a:pPr lvl="0"/>
            <a:r>
              <a:rPr lang="en-US" sz="1600" b="1" dirty="0"/>
              <a:t>Vice chair of the Publication Committee </a:t>
            </a:r>
            <a:r>
              <a:rPr lang="en-US" sz="1600" dirty="0"/>
              <a:t>(Annalisa </a:t>
            </a:r>
            <a:r>
              <a:rPr lang="en-US" sz="1600" dirty="0" err="1"/>
              <a:t>Mastroserio</a:t>
            </a:r>
            <a:r>
              <a:rPr lang="en-US" sz="1600" dirty="0"/>
              <a:t> is now chair, with Rene Bellwied having completed his term as chair)</a:t>
            </a:r>
          </a:p>
          <a:p>
            <a:pPr lvl="0"/>
            <a:r>
              <a:rPr lang="en-US" sz="1600" b="1" dirty="0"/>
              <a:t>Vice chair of the Professional Conduct Office</a:t>
            </a:r>
            <a:r>
              <a:rPr lang="en-US" sz="1600" dirty="0"/>
              <a:t> (Christine </a:t>
            </a:r>
            <a:r>
              <a:rPr lang="en-US" sz="1600" dirty="0" err="1"/>
              <a:t>Nattras</a:t>
            </a:r>
            <a:r>
              <a:rPr lang="en-US" sz="1600" dirty="0"/>
              <a:t>' term ends January 2026, at which time Susanna Costanza becomes chair)  </a:t>
            </a:r>
          </a:p>
          <a:p>
            <a:pPr lvl="0"/>
            <a:r>
              <a:rPr lang="en-US" sz="1600" b="1" dirty="0"/>
              <a:t>Three at-large members of the Executive Board</a:t>
            </a:r>
            <a:r>
              <a:rPr lang="en-US" sz="1600" dirty="0"/>
              <a:t>. The current members, who were elected in November 2023, are Barbara Jacak, Taku Gunj, and Paul Newman. Note that one is allowed to serve two terms, hence all current at-large members can be nominated again and run.</a:t>
            </a:r>
          </a:p>
          <a:p>
            <a:endParaRPr lang="en-US" sz="1600" dirty="0"/>
          </a:p>
          <a:p>
            <a:r>
              <a:rPr lang="en-US" sz="1600" dirty="0"/>
              <a:t>Nominate your colleagues. Self-nominations are welcome and encouraged. The call for nominations will be open for 3 weeks, until November 10. Please send your nominations to the Election Committee (email addresses in the cc). Elections will then take place using ranked ordered voting.</a:t>
            </a:r>
            <a:br>
              <a:rPr lang="en-US" sz="1600" dirty="0"/>
            </a:br>
            <a:br>
              <a:rPr lang="en-US" sz="1600" dirty="0"/>
            </a:br>
            <a:r>
              <a:rPr lang="en-US" sz="1600" dirty="0"/>
              <a:t>Best regards,</a:t>
            </a:r>
            <a:br>
              <a:rPr lang="en-US" sz="1600" dirty="0"/>
            </a:br>
            <a:r>
              <a:rPr lang="en-US" sz="1600" dirty="0"/>
              <a:t>Ken for the </a:t>
            </a:r>
            <a:r>
              <a:rPr lang="en-US" sz="1600" dirty="0" err="1"/>
              <a:t>ePIC</a:t>
            </a:r>
            <a:r>
              <a:rPr lang="en-US" sz="1600" dirty="0"/>
              <a:t> Election Committee</a:t>
            </a:r>
          </a:p>
        </p:txBody>
      </p:sp>
      <p:sp>
        <p:nvSpPr>
          <p:cNvPr id="8" name="TextBox 7">
            <a:extLst>
              <a:ext uri="{FF2B5EF4-FFF2-40B4-BE49-F238E27FC236}">
                <a16:creationId xmlns:a16="http://schemas.microsoft.com/office/drawing/2014/main" id="{C0E1BF10-C1DD-1E15-40EF-B6625176C261}"/>
              </a:ext>
            </a:extLst>
          </p:cNvPr>
          <p:cNvSpPr txBox="1"/>
          <p:nvPr/>
        </p:nvSpPr>
        <p:spPr>
          <a:xfrm>
            <a:off x="323021" y="1367210"/>
            <a:ext cx="5148470" cy="369332"/>
          </a:xfrm>
          <a:prstGeom prst="rect">
            <a:avLst/>
          </a:prstGeom>
          <a:noFill/>
        </p:spPr>
        <p:txBody>
          <a:bodyPr wrap="square" rtlCol="0">
            <a:spAutoFit/>
          </a:bodyPr>
          <a:lstStyle/>
          <a:p>
            <a:r>
              <a:rPr lang="en-US" dirty="0"/>
              <a:t>Email from election committee Oct. 20</a:t>
            </a:r>
            <a:r>
              <a:rPr lang="en-US" baseline="30000" dirty="0"/>
              <a:t>th</a:t>
            </a:r>
            <a:r>
              <a:rPr lang="en-US" dirty="0"/>
              <a:t>:  </a:t>
            </a:r>
          </a:p>
        </p:txBody>
      </p:sp>
      <p:sp>
        <p:nvSpPr>
          <p:cNvPr id="9" name="TextBox 8">
            <a:extLst>
              <a:ext uri="{FF2B5EF4-FFF2-40B4-BE49-F238E27FC236}">
                <a16:creationId xmlns:a16="http://schemas.microsoft.com/office/drawing/2014/main" id="{1295BA8D-2569-A4D9-67C2-0E0BFB1B7AEB}"/>
              </a:ext>
            </a:extLst>
          </p:cNvPr>
          <p:cNvSpPr txBox="1"/>
          <p:nvPr/>
        </p:nvSpPr>
        <p:spPr>
          <a:xfrm>
            <a:off x="1138030" y="5616106"/>
            <a:ext cx="9397449" cy="646331"/>
          </a:xfrm>
          <a:prstGeom prst="rect">
            <a:avLst/>
          </a:prstGeom>
          <a:noFill/>
        </p:spPr>
        <p:txBody>
          <a:bodyPr wrap="square" rtlCol="0">
            <a:spAutoFit/>
          </a:bodyPr>
          <a:lstStyle/>
          <a:p>
            <a:r>
              <a:rPr lang="en-US" dirty="0"/>
              <a:t>Send nominations to the Elections Committee: </a:t>
            </a:r>
            <a:br>
              <a:rPr lang="en-US" dirty="0"/>
            </a:br>
            <a:r>
              <a:rPr lang="en-US" dirty="0"/>
              <a:t>Ken Barish (chair) (</a:t>
            </a:r>
            <a:r>
              <a:rPr lang="en-US" dirty="0">
                <a:hlinkClick r:id="rId2"/>
              </a:rPr>
              <a:t>barish@ucr.edu</a:t>
            </a:r>
            <a:r>
              <a:rPr lang="en-US" dirty="0"/>
              <a:t>) and Sylvester Joosten (vice) ( </a:t>
            </a:r>
            <a:r>
              <a:rPr lang="en-US" dirty="0">
                <a:hlinkClick r:id="rId3"/>
              </a:rPr>
              <a:t>sjoosten@anl.gov</a:t>
            </a:r>
            <a:r>
              <a:rPr lang="en-US" dirty="0"/>
              <a:t> )</a:t>
            </a:r>
          </a:p>
        </p:txBody>
      </p:sp>
    </p:spTree>
    <p:extLst>
      <p:ext uri="{BB962C8B-B14F-4D97-AF65-F5344CB8AC3E}">
        <p14:creationId xmlns:p14="http://schemas.microsoft.com/office/powerpoint/2010/main" val="3271464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838200" y="2626708"/>
            <a:ext cx="10515600" cy="1325563"/>
          </a:xfrm>
        </p:spPr>
        <p:txBody>
          <a:bodyPr>
            <a:normAutofit fontScale="90000"/>
          </a:bodyPr>
          <a:lstStyle/>
          <a:p>
            <a:pPr algn="ctr"/>
            <a:r>
              <a:rPr lang="en-US" b="1" dirty="0">
                <a:solidFill>
                  <a:schemeClr val="accent1"/>
                </a:solidFill>
              </a:rPr>
              <a:t>Hey John, start the recording….</a:t>
            </a:r>
            <a:br>
              <a:rPr lang="en-US" b="1" dirty="0">
                <a:solidFill>
                  <a:schemeClr val="accent1"/>
                </a:solidFill>
              </a:rPr>
            </a:br>
            <a:br>
              <a:rPr lang="en-US" b="1" dirty="0">
                <a:solidFill>
                  <a:schemeClr val="accent1"/>
                </a:solidFill>
              </a:rPr>
            </a:br>
            <a:br>
              <a:rPr lang="en-US" b="1" dirty="0">
                <a:solidFill>
                  <a:schemeClr val="accent1"/>
                </a:solidFill>
              </a:rPr>
            </a:br>
            <a:br>
              <a:rPr lang="en-US" b="1" dirty="0">
                <a:solidFill>
                  <a:schemeClr val="accent1"/>
                </a:solidFill>
              </a:rPr>
            </a:br>
            <a:endParaRPr lang="en-US" sz="3600" b="1" dirty="0">
              <a:solidFill>
                <a:schemeClr val="accent1"/>
              </a:solidFill>
            </a:endParaRP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10/24/2025</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1C860178-2655-EB15-B05F-FAD79F73079E}"/>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94745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9FB0-F291-CE4D-CCFE-DCE4F9DA4F56}"/>
              </a:ext>
            </a:extLst>
          </p:cNvPr>
          <p:cNvSpPr>
            <a:spLocks noGrp="1"/>
          </p:cNvSpPr>
          <p:nvPr>
            <p:ph type="title"/>
          </p:nvPr>
        </p:nvSpPr>
        <p:spPr>
          <a:xfrm>
            <a:off x="838200" y="365125"/>
            <a:ext cx="10515600" cy="847449"/>
          </a:xfrm>
        </p:spPr>
        <p:txBody>
          <a:bodyPr/>
          <a:lstStyle/>
          <a:p>
            <a:r>
              <a:rPr lang="en-US" b="1" dirty="0">
                <a:solidFill>
                  <a:schemeClr val="accent1"/>
                </a:solidFill>
              </a:rPr>
              <a:t>Call for CERN Test Beam Information</a:t>
            </a:r>
          </a:p>
        </p:txBody>
      </p:sp>
      <p:sp>
        <p:nvSpPr>
          <p:cNvPr id="3" name="Content Placeholder 2">
            <a:extLst>
              <a:ext uri="{FF2B5EF4-FFF2-40B4-BE49-F238E27FC236}">
                <a16:creationId xmlns:a16="http://schemas.microsoft.com/office/drawing/2014/main" id="{F5A857A8-3D99-046B-E6B1-FB7F06CA2649}"/>
              </a:ext>
            </a:extLst>
          </p:cNvPr>
          <p:cNvSpPr>
            <a:spLocks noGrp="1"/>
          </p:cNvSpPr>
          <p:nvPr>
            <p:ph idx="1"/>
          </p:nvPr>
        </p:nvSpPr>
        <p:spPr>
          <a:xfrm>
            <a:off x="838200" y="1264616"/>
            <a:ext cx="10515600" cy="1182756"/>
          </a:xfrm>
        </p:spPr>
        <p:txBody>
          <a:bodyPr/>
          <a:lstStyle/>
          <a:p>
            <a:r>
              <a:rPr lang="en-US" dirty="0"/>
              <a:t>Deadline for CERN test beam time application – Friday, Oct. 31</a:t>
            </a:r>
            <a:r>
              <a:rPr lang="en-US" baseline="30000" dirty="0"/>
              <a:t>st</a:t>
            </a:r>
            <a:r>
              <a:rPr lang="en-US" dirty="0"/>
              <a:t> </a:t>
            </a:r>
          </a:p>
          <a:p>
            <a:r>
              <a:rPr lang="en-US" dirty="0"/>
              <a:t>Email from Oskar Hartbrich Oct 21</a:t>
            </a:r>
            <a:r>
              <a:rPr lang="en-US" baseline="30000" dirty="0"/>
              <a:t>st</a:t>
            </a:r>
            <a:r>
              <a:rPr lang="en-US" dirty="0"/>
              <a:t>: </a:t>
            </a:r>
          </a:p>
        </p:txBody>
      </p:sp>
      <p:sp>
        <p:nvSpPr>
          <p:cNvPr id="4" name="Date Placeholder 3">
            <a:extLst>
              <a:ext uri="{FF2B5EF4-FFF2-40B4-BE49-F238E27FC236}">
                <a16:creationId xmlns:a16="http://schemas.microsoft.com/office/drawing/2014/main" id="{C34C5AF7-FA41-1840-E12A-40F11C8590F7}"/>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D7424AFA-37C3-7BEA-F67E-FC22BF1F70BF}"/>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54045F52-21AC-2DAC-278B-C55303B2CE49}"/>
              </a:ext>
            </a:extLst>
          </p:cNvPr>
          <p:cNvSpPr>
            <a:spLocks noGrp="1"/>
          </p:cNvSpPr>
          <p:nvPr>
            <p:ph type="sldNum" sz="quarter" idx="12"/>
          </p:nvPr>
        </p:nvSpPr>
        <p:spPr/>
        <p:txBody>
          <a:bodyPr/>
          <a:lstStyle/>
          <a:p>
            <a:fld id="{588949A8-7CCD-4D90-AA9A-1451BFC6FB3A}" type="slidenum">
              <a:rPr lang="en-US" smtClean="0"/>
              <a:t>20</a:t>
            </a:fld>
            <a:endParaRPr lang="en-US"/>
          </a:p>
        </p:txBody>
      </p:sp>
      <p:sp>
        <p:nvSpPr>
          <p:cNvPr id="7" name="TextBox 6">
            <a:extLst>
              <a:ext uri="{FF2B5EF4-FFF2-40B4-BE49-F238E27FC236}">
                <a16:creationId xmlns:a16="http://schemas.microsoft.com/office/drawing/2014/main" id="{4AAC1DCD-082D-01F1-1124-0B58693A1201}"/>
              </a:ext>
            </a:extLst>
          </p:cNvPr>
          <p:cNvSpPr txBox="1"/>
          <p:nvPr/>
        </p:nvSpPr>
        <p:spPr>
          <a:xfrm>
            <a:off x="748748" y="2499414"/>
            <a:ext cx="10515600" cy="3508513"/>
          </a:xfrm>
          <a:prstGeom prst="rect">
            <a:avLst/>
          </a:prstGeom>
          <a:noFill/>
          <a:ln>
            <a:solidFill>
              <a:schemeClr val="tx1"/>
            </a:solidFill>
          </a:ln>
        </p:spPr>
        <p:txBody>
          <a:bodyPr wrap="square" rtlCol="0">
            <a:spAutoFit/>
          </a:bodyPr>
          <a:lstStyle/>
          <a:p>
            <a:r>
              <a:rPr lang="en-US" dirty="0"/>
              <a:t>If you plan to apply for CERN beam time in the 2026 period, we kindly ask you for two small things:</a:t>
            </a:r>
          </a:p>
          <a:p>
            <a:pPr marL="742950" lvl="1" indent="-285750">
              <a:buFont typeface="Arial" panose="020B0604020202020204" pitchFamily="34" charset="0"/>
              <a:buChar char="•"/>
            </a:pPr>
            <a:r>
              <a:rPr lang="en-US" dirty="0"/>
              <a:t>Please reference your beam time request to "</a:t>
            </a:r>
            <a:r>
              <a:rPr lang="en-US" dirty="0" err="1"/>
              <a:t>ePIC</a:t>
            </a:r>
            <a:r>
              <a:rPr lang="en-US" dirty="0"/>
              <a:t>, CERN recognized experiment RE47".</a:t>
            </a:r>
          </a:p>
          <a:p>
            <a:pPr marL="742950" lvl="1" indent="-285750">
              <a:buFont typeface="Arial" panose="020B0604020202020204" pitchFamily="34" charset="0"/>
              <a:buChar char="•"/>
            </a:pPr>
            <a:r>
              <a:rPr lang="en-US" dirty="0"/>
              <a:t>Please inform the TC office of your application and include Oskar as one of the contact persons in the application form.</a:t>
            </a:r>
          </a:p>
          <a:p>
            <a:endParaRPr lang="en-US" dirty="0"/>
          </a:p>
          <a:p>
            <a:r>
              <a:rPr lang="en-US" dirty="0"/>
              <a:t>In addition, we invite each DSC planning to apply for beam time to present 1-3 slides at the next TIC meeting on October 27th (in one week) describing the general outline of your request, including:</a:t>
            </a:r>
          </a:p>
          <a:p>
            <a:pPr marL="742950" lvl="1" indent="-285750">
              <a:buFont typeface="Arial" panose="020B0604020202020204" pitchFamily="34" charset="0"/>
              <a:buChar char="•"/>
            </a:pPr>
            <a:r>
              <a:rPr lang="en-US" dirty="0"/>
              <a:t>Detector setup you intend to test</a:t>
            </a:r>
          </a:p>
          <a:p>
            <a:pPr marL="742950" lvl="1" indent="-285750">
              <a:buFont typeface="Arial" panose="020B0604020202020204" pitchFamily="34" charset="0"/>
              <a:buChar char="•"/>
            </a:pPr>
            <a:r>
              <a:rPr lang="en-US" dirty="0"/>
              <a:t>Requested beam time, particle types, beam energies</a:t>
            </a:r>
          </a:p>
          <a:p>
            <a:pPr marL="742950" lvl="1" indent="-285750">
              <a:buFont typeface="Arial" panose="020B0604020202020204" pitchFamily="34" charset="0"/>
              <a:buChar char="•"/>
            </a:pPr>
            <a:r>
              <a:rPr lang="en-US" dirty="0"/>
              <a:t>Main goals of beam time</a:t>
            </a:r>
          </a:p>
          <a:p>
            <a:pPr marL="742950" lvl="1" indent="-285750">
              <a:buFont typeface="Arial" panose="020B0604020202020204" pitchFamily="34" charset="0"/>
              <a:buChar char="•"/>
            </a:pPr>
            <a:r>
              <a:rPr lang="en-US" dirty="0"/>
              <a:t>How would a declined beam time request impact your subdetector engineering progress, especially with regards to the </a:t>
            </a:r>
            <a:r>
              <a:rPr lang="en-US" dirty="0" err="1"/>
              <a:t>ePIC</a:t>
            </a:r>
            <a:r>
              <a:rPr lang="en-US" dirty="0"/>
              <a:t> TDR?</a:t>
            </a:r>
          </a:p>
        </p:txBody>
      </p:sp>
    </p:spTree>
    <p:extLst>
      <p:ext uri="{BB962C8B-B14F-4D97-AF65-F5344CB8AC3E}">
        <p14:creationId xmlns:p14="http://schemas.microsoft.com/office/powerpoint/2010/main" val="3418490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F2344F-9833-0E99-1133-8859FA7FE294}"/>
              </a:ext>
            </a:extLst>
          </p:cNvPr>
          <p:cNvSpPr>
            <a:spLocks noGrp="1"/>
          </p:cNvSpPr>
          <p:nvPr>
            <p:ph type="title"/>
          </p:nvPr>
        </p:nvSpPr>
        <p:spPr>
          <a:xfrm>
            <a:off x="838200" y="365126"/>
            <a:ext cx="10515600" cy="979488"/>
          </a:xfrm>
        </p:spPr>
        <p:txBody>
          <a:bodyPr/>
          <a:lstStyle/>
          <a:p>
            <a:r>
              <a:rPr lang="en-US" b="1" dirty="0">
                <a:solidFill>
                  <a:schemeClr val="accent1"/>
                </a:solidFill>
              </a:rPr>
              <a:t>2026 Collaboration Survey</a:t>
            </a:r>
          </a:p>
        </p:txBody>
      </p:sp>
      <p:sp>
        <p:nvSpPr>
          <p:cNvPr id="6" name="Content Placeholder 5">
            <a:extLst>
              <a:ext uri="{FF2B5EF4-FFF2-40B4-BE49-F238E27FC236}">
                <a16:creationId xmlns:a16="http://schemas.microsoft.com/office/drawing/2014/main" id="{49CD2E15-F6C9-CD85-351C-89B83D58FD2E}"/>
              </a:ext>
            </a:extLst>
          </p:cNvPr>
          <p:cNvSpPr>
            <a:spLocks noGrp="1"/>
          </p:cNvSpPr>
          <p:nvPr>
            <p:ph idx="1"/>
          </p:nvPr>
        </p:nvSpPr>
        <p:spPr>
          <a:xfrm>
            <a:off x="417689" y="1433689"/>
            <a:ext cx="11356622" cy="4652963"/>
          </a:xfrm>
        </p:spPr>
        <p:txBody>
          <a:bodyPr>
            <a:normAutofit fontScale="92500" lnSpcReduction="10000"/>
          </a:bodyPr>
          <a:lstStyle/>
          <a:p>
            <a:r>
              <a:rPr lang="en-US" dirty="0"/>
              <a:t>Emails to CC members </a:t>
            </a:r>
            <a:r>
              <a:rPr lang="en-US"/>
              <a:t>are being sent </a:t>
            </a:r>
            <a:r>
              <a:rPr lang="en-US" dirty="0"/>
              <a:t>out requesting updates to the 2025 Statements of Service (SoS) and a new statement for 2026. </a:t>
            </a:r>
          </a:p>
          <a:p>
            <a:pPr lvl="1"/>
            <a:r>
              <a:rPr lang="en-US" dirty="0"/>
              <a:t>Spreadsheet for 2026 is similar to last year’s SoS</a:t>
            </a:r>
          </a:p>
          <a:p>
            <a:pPr lvl="1"/>
            <a:r>
              <a:rPr lang="en-US" dirty="0"/>
              <a:t>Response requested by </a:t>
            </a:r>
            <a:r>
              <a:rPr lang="en-US" b="1" dirty="0"/>
              <a:t>October 31, 2025</a:t>
            </a:r>
          </a:p>
          <a:p>
            <a:pPr lvl="1"/>
            <a:endParaRPr lang="en-US" dirty="0"/>
          </a:p>
          <a:p>
            <a:r>
              <a:rPr lang="en-US" dirty="0"/>
              <a:t>Some clarifications: </a:t>
            </a:r>
          </a:p>
          <a:p>
            <a:pPr lvl="1"/>
            <a:r>
              <a:rPr lang="en-US" dirty="0"/>
              <a:t>The 2026 spreadsheet still includes the “Projections” tab.  </a:t>
            </a:r>
            <a:r>
              <a:rPr lang="en-US" b="1" dirty="0"/>
              <a:t>Projections are not requested for 2026</a:t>
            </a:r>
            <a:r>
              <a:rPr lang="en-US" dirty="0"/>
              <a:t>, so this can be ignored. </a:t>
            </a:r>
          </a:p>
          <a:p>
            <a:pPr lvl="1"/>
            <a:endParaRPr lang="en-US" dirty="0"/>
          </a:p>
          <a:p>
            <a:r>
              <a:rPr lang="en-US" dirty="0"/>
              <a:t>As in last year’s survey, all information you provide will be used strictly for collaboration-related matters. </a:t>
            </a:r>
          </a:p>
          <a:p>
            <a:r>
              <a:rPr lang="en-US" dirty="0"/>
              <a:t>Contact the Membership Committee if you have any questions: </a:t>
            </a:r>
          </a:p>
          <a:p>
            <a:pPr lvl="1"/>
            <a:r>
              <a:rPr lang="en-US" dirty="0"/>
              <a:t>Eric Lancon (elancon@bnl.gov) and Carlos Munoz Camacho (carlos.munoz@ijclab.in2p3.fr)</a:t>
            </a:r>
          </a:p>
        </p:txBody>
      </p:sp>
      <p:sp>
        <p:nvSpPr>
          <p:cNvPr id="2" name="Date Placeholder 1">
            <a:extLst>
              <a:ext uri="{FF2B5EF4-FFF2-40B4-BE49-F238E27FC236}">
                <a16:creationId xmlns:a16="http://schemas.microsoft.com/office/drawing/2014/main" id="{347BD6D9-63FF-453F-878E-C5CA828F494D}"/>
              </a:ext>
            </a:extLst>
          </p:cNvPr>
          <p:cNvSpPr>
            <a:spLocks noGrp="1"/>
          </p:cNvSpPr>
          <p:nvPr>
            <p:ph type="dt" sz="half" idx="10"/>
          </p:nvPr>
        </p:nvSpPr>
        <p:spPr/>
        <p:txBody>
          <a:bodyPr/>
          <a:lstStyle/>
          <a:p>
            <a:r>
              <a:rPr lang="en-US"/>
              <a:t>10/24/2025</a:t>
            </a:r>
          </a:p>
        </p:txBody>
      </p:sp>
      <p:sp>
        <p:nvSpPr>
          <p:cNvPr id="3" name="Footer Placeholder 2">
            <a:extLst>
              <a:ext uri="{FF2B5EF4-FFF2-40B4-BE49-F238E27FC236}">
                <a16:creationId xmlns:a16="http://schemas.microsoft.com/office/drawing/2014/main" id="{F67BA46F-36A5-0C7C-9025-70AD414D4E2C}"/>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3129EFBB-7D43-9F4C-1309-EF33107E9E83}"/>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2340015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551867-560F-575B-0358-4D6409FE4642}"/>
              </a:ext>
            </a:extLst>
          </p:cNvPr>
          <p:cNvSpPr>
            <a:spLocks noGrp="1"/>
          </p:cNvSpPr>
          <p:nvPr>
            <p:ph type="sldNum" sz="quarter" idx="12"/>
          </p:nvPr>
        </p:nvSpPr>
        <p:spPr/>
        <p:txBody>
          <a:bodyPr/>
          <a:lstStyle/>
          <a:p>
            <a:fld id="{1495DAC2-AB1D-3846-9742-98AFDA9D25F8}" type="slidenum">
              <a:rPr lang="it-IT" smtClean="0"/>
              <a:t>22</a:t>
            </a:fld>
            <a:endParaRPr lang="it-IT"/>
          </a:p>
        </p:txBody>
      </p:sp>
      <p:sp>
        <p:nvSpPr>
          <p:cNvPr id="6" name="TextBox 5">
            <a:extLst>
              <a:ext uri="{FF2B5EF4-FFF2-40B4-BE49-F238E27FC236}">
                <a16:creationId xmlns:a16="http://schemas.microsoft.com/office/drawing/2014/main" id="{B78E9DC1-C34B-CD3E-C901-78AE5FCB3BE4}"/>
              </a:ext>
            </a:extLst>
          </p:cNvPr>
          <p:cNvSpPr txBox="1"/>
          <p:nvPr/>
        </p:nvSpPr>
        <p:spPr>
          <a:xfrm>
            <a:off x="6906259" y="806415"/>
            <a:ext cx="5050465" cy="4939814"/>
          </a:xfrm>
          <a:prstGeom prst="rect">
            <a:avLst/>
          </a:prstGeom>
          <a:noFill/>
        </p:spPr>
        <p:txBody>
          <a:bodyPr wrap="square" rtlCol="0">
            <a:spAutoFit/>
          </a:bodyPr>
          <a:lstStyle/>
          <a:p>
            <a:pPr>
              <a:spcBef>
                <a:spcPts val="600"/>
              </a:spcBef>
            </a:pPr>
            <a:r>
              <a:rPr lang="en-US" sz="2000" dirty="0"/>
              <a:t>The discussion on performance continues!</a:t>
            </a:r>
          </a:p>
          <a:p>
            <a:pPr marL="342900" indent="-342900">
              <a:spcBef>
                <a:spcPts val="600"/>
              </a:spcBef>
              <a:buFont typeface="Courier New" panose="02070309020205020404" pitchFamily="49" charset="0"/>
              <a:buChar char="o"/>
            </a:pPr>
            <a:r>
              <a:rPr lang="en-US" sz="2000" dirty="0"/>
              <a:t>Next Physics Readiness Workshop scheduled for March 17-19</a:t>
            </a:r>
            <a:endParaRPr lang="en-US" sz="2000" b="1" dirty="0"/>
          </a:p>
          <a:p>
            <a:pPr marL="800100" lvl="1" indent="-342900">
              <a:spcBef>
                <a:spcPts val="600"/>
              </a:spcBef>
              <a:buFont typeface="Arial" panose="020B0604020202020204" pitchFamily="34" charset="0"/>
              <a:buChar char="•"/>
            </a:pPr>
            <a:r>
              <a:rPr lang="en-US" sz="2000" dirty="0"/>
              <a:t>Hosted by the University of Calabria &amp; INFN Cosenza</a:t>
            </a:r>
          </a:p>
          <a:p>
            <a:pPr marL="800100" lvl="1" indent="-342900">
              <a:spcBef>
                <a:spcPts val="600"/>
              </a:spcBef>
              <a:buFont typeface="Arial" panose="020B0604020202020204" pitchFamily="34" charset="0"/>
              <a:buChar char="•"/>
            </a:pPr>
            <a:r>
              <a:rPr lang="en-US" sz="2000" dirty="0"/>
              <a:t>Indico: </a:t>
            </a:r>
            <a:r>
              <a:rPr lang="en-US" sz="2000" dirty="0">
                <a:hlinkClick r:id="rId2"/>
              </a:rPr>
              <a:t>https://</a:t>
            </a:r>
            <a:r>
              <a:rPr lang="en-US" sz="2000" dirty="0" err="1">
                <a:hlinkClick r:id="rId2"/>
              </a:rPr>
              <a:t>indico.bnl.gov</a:t>
            </a:r>
            <a:r>
              <a:rPr lang="en-US" sz="2000" dirty="0">
                <a:hlinkClick r:id="rId2"/>
              </a:rPr>
              <a:t>/event/30283/</a:t>
            </a:r>
            <a:endParaRPr lang="en-US" sz="2000" dirty="0"/>
          </a:p>
          <a:p>
            <a:pPr marL="800100" lvl="1" indent="-342900">
              <a:spcBef>
                <a:spcPts val="600"/>
              </a:spcBef>
              <a:buFont typeface="Arial" panose="020B0604020202020204" pitchFamily="34" charset="0"/>
              <a:buChar char="•"/>
            </a:pPr>
            <a:r>
              <a:rPr lang="en-US" sz="2000" dirty="0"/>
              <a:t>Hybrid format </a:t>
            </a:r>
            <a:r>
              <a:rPr lang="en-US" sz="2000" b="1" dirty="0"/>
              <a:t>- Please register </a:t>
            </a:r>
            <a:r>
              <a:rPr lang="en-US" sz="2000" dirty="0"/>
              <a:t>even if attending online (select proper option)</a:t>
            </a:r>
          </a:p>
          <a:p>
            <a:pPr marL="800100" lvl="1" indent="-342900">
              <a:spcBef>
                <a:spcPts val="600"/>
              </a:spcBef>
              <a:buFont typeface="Arial" panose="020B0604020202020204" pitchFamily="34" charset="0"/>
              <a:buChar char="•"/>
            </a:pPr>
            <a:r>
              <a:rPr lang="en-US" sz="2000" dirty="0"/>
              <a:t>€150 FEE waived for students/postdocs</a:t>
            </a:r>
          </a:p>
          <a:p>
            <a:pPr marL="800100" lvl="1" indent="-342900">
              <a:spcBef>
                <a:spcPts val="600"/>
              </a:spcBef>
              <a:buFont typeface="Arial" panose="020B0604020202020204" pitchFamily="34" charset="0"/>
              <a:buChar char="•"/>
            </a:pPr>
            <a:r>
              <a:rPr lang="en-US" sz="2000" dirty="0"/>
              <a:t>Possibility (limited) for ECRs support</a:t>
            </a:r>
          </a:p>
          <a:p>
            <a:pPr marL="342900" indent="-342900">
              <a:spcBef>
                <a:spcPts val="600"/>
              </a:spcBef>
              <a:buFont typeface="Courier New" panose="02070309020205020404" pitchFamily="49" charset="0"/>
              <a:buChar char="o"/>
            </a:pPr>
            <a:r>
              <a:rPr lang="en-US" sz="2000" dirty="0"/>
              <a:t>The workshop will focus on the finalization of studies and text for the </a:t>
            </a:r>
            <a:r>
              <a:rPr lang="en-US" sz="2000" b="1" dirty="0"/>
              <a:t>TDR</a:t>
            </a:r>
            <a:r>
              <a:rPr lang="en-US" sz="2000" dirty="0"/>
              <a:t> and </a:t>
            </a:r>
            <a:r>
              <a:rPr lang="en-US" sz="2000" b="1" dirty="0"/>
              <a:t>early science</a:t>
            </a:r>
            <a:r>
              <a:rPr lang="en-US" sz="2000" dirty="0"/>
              <a:t> documents </a:t>
            </a:r>
          </a:p>
        </p:txBody>
      </p:sp>
      <p:pic>
        <p:nvPicPr>
          <p:cNvPr id="4" name="Picture 3" descr="A screenshot of a web page&#10;&#10;AI-generated content may be incorrect.">
            <a:extLst>
              <a:ext uri="{FF2B5EF4-FFF2-40B4-BE49-F238E27FC236}">
                <a16:creationId xmlns:a16="http://schemas.microsoft.com/office/drawing/2014/main" id="{29EF9750-022A-A5D0-0650-4383714EBAD1}"/>
              </a:ext>
            </a:extLst>
          </p:cNvPr>
          <p:cNvPicPr>
            <a:picLocks noChangeAspect="1"/>
          </p:cNvPicPr>
          <p:nvPr/>
        </p:nvPicPr>
        <p:blipFill>
          <a:blip r:embed="rId3"/>
          <a:stretch>
            <a:fillRect/>
          </a:stretch>
        </p:blipFill>
        <p:spPr>
          <a:xfrm>
            <a:off x="121757" y="0"/>
            <a:ext cx="6784502" cy="6224530"/>
          </a:xfrm>
          <a:prstGeom prst="rect">
            <a:avLst/>
          </a:prstGeom>
        </p:spPr>
      </p:pic>
      <p:sp>
        <p:nvSpPr>
          <p:cNvPr id="3" name="Date Placeholder 2">
            <a:extLst>
              <a:ext uri="{FF2B5EF4-FFF2-40B4-BE49-F238E27FC236}">
                <a16:creationId xmlns:a16="http://schemas.microsoft.com/office/drawing/2014/main" id="{E28C3929-FBA1-4724-5E0C-A2771E0F0948}"/>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B7B87768-1BDA-01C4-E2E5-653868D40B5C}"/>
              </a:ext>
            </a:extLst>
          </p:cNvPr>
          <p:cNvSpPr>
            <a:spLocks noGrp="1"/>
          </p:cNvSpPr>
          <p:nvPr>
            <p:ph type="ftr" sz="quarter" idx="11"/>
          </p:nvPr>
        </p:nvSpPr>
        <p:spPr/>
        <p:txBody>
          <a:bodyPr/>
          <a:lstStyle/>
          <a:p>
            <a:r>
              <a:rPr lang="en-US"/>
              <a:t>ePIC General Meeting</a:t>
            </a:r>
          </a:p>
        </p:txBody>
      </p:sp>
    </p:spTree>
    <p:extLst>
      <p:ext uri="{BB962C8B-B14F-4D97-AF65-F5344CB8AC3E}">
        <p14:creationId xmlns:p14="http://schemas.microsoft.com/office/powerpoint/2010/main" val="2894385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ridge, water, river, building&#10;&#10;AI-generated content may be incorrect.">
            <a:extLst>
              <a:ext uri="{FF2B5EF4-FFF2-40B4-BE49-F238E27FC236}">
                <a16:creationId xmlns:a16="http://schemas.microsoft.com/office/drawing/2014/main" id="{FFA54229-CBA8-AE3C-903A-B38B9883BC35}"/>
              </a:ext>
            </a:extLst>
          </p:cNvPr>
          <p:cNvPicPr>
            <a:picLocks noChangeAspect="1"/>
          </p:cNvPicPr>
          <p:nvPr/>
        </p:nvPicPr>
        <p:blipFill>
          <a:blip r:embed="rId2">
            <a:alphaModFix amt="3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809D6B-CAF5-330C-40A0-A7BAE6E2A08C}"/>
              </a:ext>
            </a:extLst>
          </p:cNvPr>
          <p:cNvSpPr>
            <a:spLocks noGrp="1"/>
          </p:cNvSpPr>
          <p:nvPr>
            <p:ph type="title"/>
          </p:nvPr>
        </p:nvSpPr>
        <p:spPr>
          <a:xfrm>
            <a:off x="609600" y="226120"/>
            <a:ext cx="10515600" cy="1054601"/>
          </a:xfrm>
        </p:spPr>
        <p:txBody>
          <a:bodyPr/>
          <a:lstStyle/>
          <a:p>
            <a:r>
              <a:rPr lang="en-US" b="1" dirty="0">
                <a:solidFill>
                  <a:schemeClr val="accent1"/>
                </a:solidFill>
              </a:rPr>
              <a:t>Jan 2026 </a:t>
            </a:r>
            <a:r>
              <a:rPr lang="en-US" b="1" dirty="0" err="1">
                <a:solidFill>
                  <a:schemeClr val="accent1"/>
                </a:solidFill>
              </a:rPr>
              <a:t>ePIC</a:t>
            </a:r>
            <a:r>
              <a:rPr lang="en-US" b="1" dirty="0">
                <a:solidFill>
                  <a:schemeClr val="accent1"/>
                </a:solidFill>
              </a:rPr>
              <a:t> Collaboration Meeting</a:t>
            </a:r>
          </a:p>
        </p:txBody>
      </p:sp>
      <p:sp>
        <p:nvSpPr>
          <p:cNvPr id="4" name="Date Placeholder 3">
            <a:extLst>
              <a:ext uri="{FF2B5EF4-FFF2-40B4-BE49-F238E27FC236}">
                <a16:creationId xmlns:a16="http://schemas.microsoft.com/office/drawing/2014/main" id="{96766D4B-EC07-79A6-FF4A-F14D01C1018B}"/>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1637BD27-9F1F-F7DD-730C-65FE0A49F9EC}"/>
              </a:ext>
            </a:extLst>
          </p:cNvPr>
          <p:cNvSpPr>
            <a:spLocks noGrp="1"/>
          </p:cNvSpPr>
          <p:nvPr>
            <p:ph type="ftr" sz="quarter" idx="11"/>
          </p:nvPr>
        </p:nvSpPr>
        <p:spPr/>
        <p:txBody>
          <a:bodyPr/>
          <a:lstStyle/>
          <a:p>
            <a:r>
              <a:rPr lang="en-US"/>
              <a:t>ePIC General Meeting</a:t>
            </a:r>
          </a:p>
        </p:txBody>
      </p:sp>
      <p:pic>
        <p:nvPicPr>
          <p:cNvPr id="2052" name="Picture 4" descr="Visually searched image">
            <a:extLst>
              <a:ext uri="{FF2B5EF4-FFF2-40B4-BE49-F238E27FC236}">
                <a16:creationId xmlns:a16="http://schemas.microsoft.com/office/drawing/2014/main" id="{214E24EA-35CB-A61E-9AF8-E5C33DCB5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2987492"/>
            <a:ext cx="4919663" cy="2469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55605E-A3A6-9974-4C7B-A0E7B16590F0}"/>
              </a:ext>
            </a:extLst>
          </p:cNvPr>
          <p:cNvSpPr txBox="1"/>
          <p:nvPr/>
        </p:nvSpPr>
        <p:spPr>
          <a:xfrm>
            <a:off x="1766783" y="5487432"/>
            <a:ext cx="3467100" cy="276999"/>
          </a:xfrm>
          <a:prstGeom prst="rect">
            <a:avLst/>
          </a:prstGeom>
          <a:noFill/>
        </p:spPr>
        <p:txBody>
          <a:bodyPr wrap="square" rtlCol="0">
            <a:spAutoFit/>
          </a:bodyPr>
          <a:lstStyle/>
          <a:p>
            <a:r>
              <a:rPr lang="en-US" sz="1200" dirty="0">
                <a:solidFill>
                  <a:schemeClr val="bg1"/>
                </a:solidFill>
              </a:rPr>
              <a:t>(logo shamelessly stolen from </a:t>
            </a:r>
            <a:r>
              <a:rPr lang="en-US" sz="1200" dirty="0" err="1">
                <a:solidFill>
                  <a:schemeClr val="bg1"/>
                </a:solidFill>
              </a:rPr>
              <a:t>Estudiar</a:t>
            </a:r>
            <a:r>
              <a:rPr lang="en-US" sz="1200" dirty="0">
                <a:solidFill>
                  <a:schemeClr val="bg1"/>
                </a:solidFill>
              </a:rPr>
              <a:t> </a:t>
            </a:r>
            <a:r>
              <a:rPr lang="en-US" sz="1200" dirty="0" err="1">
                <a:solidFill>
                  <a:schemeClr val="bg1"/>
                </a:solidFill>
              </a:rPr>
              <a:t>en</a:t>
            </a:r>
            <a:r>
              <a:rPr lang="en-US" sz="1200" dirty="0">
                <a:solidFill>
                  <a:schemeClr val="bg1"/>
                </a:solidFill>
              </a:rPr>
              <a:t> Canada) </a:t>
            </a:r>
          </a:p>
        </p:txBody>
      </p:sp>
      <p:sp>
        <p:nvSpPr>
          <p:cNvPr id="7" name="TextBox 6">
            <a:extLst>
              <a:ext uri="{FF2B5EF4-FFF2-40B4-BE49-F238E27FC236}">
                <a16:creationId xmlns:a16="http://schemas.microsoft.com/office/drawing/2014/main" id="{4DF6021D-7EC4-AC48-D671-891BE30CBF4B}"/>
              </a:ext>
            </a:extLst>
          </p:cNvPr>
          <p:cNvSpPr txBox="1"/>
          <p:nvPr/>
        </p:nvSpPr>
        <p:spPr>
          <a:xfrm>
            <a:off x="6352840" y="1007878"/>
            <a:ext cx="5589356" cy="1200329"/>
          </a:xfrm>
          <a:prstGeom prst="rect">
            <a:avLst/>
          </a:prstGeom>
          <a:noFill/>
        </p:spPr>
        <p:txBody>
          <a:bodyPr wrap="square" rtlCol="0">
            <a:spAutoFit/>
          </a:bodyPr>
          <a:lstStyle/>
          <a:p>
            <a:pPr algn="ctr"/>
            <a:r>
              <a:rPr lang="en-US" dirty="0"/>
              <a:t>The next </a:t>
            </a:r>
            <a:r>
              <a:rPr lang="en-US" dirty="0" err="1"/>
              <a:t>ePIC</a:t>
            </a:r>
            <a:r>
              <a:rPr lang="en-US" dirty="0"/>
              <a:t> Collaboration meeting will be </a:t>
            </a:r>
            <a:br>
              <a:rPr lang="en-US" dirty="0"/>
            </a:br>
            <a:r>
              <a:rPr lang="en-US" sz="3600" b="1" dirty="0"/>
              <a:t>January 12-16, 2026 </a:t>
            </a:r>
            <a:br>
              <a:rPr lang="en-US" dirty="0"/>
            </a:br>
            <a:r>
              <a:rPr lang="en-US" dirty="0"/>
              <a:t>in Vancouver BC, hosted by EIC Canada and TRIUMF. </a:t>
            </a:r>
          </a:p>
        </p:txBody>
      </p:sp>
      <p:sp>
        <p:nvSpPr>
          <p:cNvPr id="9" name="AutoShape 6" descr="Brand Kit | TRIUMF – Canada's Particle Accelerator Centre – TRIUMF">
            <a:extLst>
              <a:ext uri="{FF2B5EF4-FFF2-40B4-BE49-F238E27FC236}">
                <a16:creationId xmlns:a16="http://schemas.microsoft.com/office/drawing/2014/main" id="{276303E4-651A-7E92-9082-81299C0D9D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Logo&#10;&#10;AI-generated content may be incorrect.">
            <a:extLst>
              <a:ext uri="{FF2B5EF4-FFF2-40B4-BE49-F238E27FC236}">
                <a16:creationId xmlns:a16="http://schemas.microsoft.com/office/drawing/2014/main" id="{47823ACF-CEC0-201F-3C65-082D4D827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 y="1734593"/>
            <a:ext cx="5200650" cy="947229"/>
          </a:xfrm>
          <a:prstGeom prst="rect">
            <a:avLst/>
          </a:prstGeom>
        </p:spPr>
      </p:pic>
      <p:sp>
        <p:nvSpPr>
          <p:cNvPr id="12" name="TextBox 11">
            <a:extLst>
              <a:ext uri="{FF2B5EF4-FFF2-40B4-BE49-F238E27FC236}">
                <a16:creationId xmlns:a16="http://schemas.microsoft.com/office/drawing/2014/main" id="{FC2E0C94-2C99-D2EA-AD3E-E29A156ABE07}"/>
              </a:ext>
            </a:extLst>
          </p:cNvPr>
          <p:cNvSpPr txBox="1"/>
          <p:nvPr/>
        </p:nvSpPr>
        <p:spPr>
          <a:xfrm>
            <a:off x="6381678" y="4926792"/>
            <a:ext cx="2447961" cy="923330"/>
          </a:xfrm>
          <a:prstGeom prst="rect">
            <a:avLst/>
          </a:prstGeom>
          <a:noFill/>
        </p:spPr>
        <p:txBody>
          <a:bodyPr wrap="square" rtlCol="0">
            <a:spAutoFit/>
          </a:bodyPr>
          <a:lstStyle/>
          <a:p>
            <a:r>
              <a:rPr lang="en-US" dirty="0"/>
              <a:t>The venue will be the Vancouver Marriott Pinnacle Downtown!</a:t>
            </a:r>
          </a:p>
        </p:txBody>
      </p:sp>
      <p:sp>
        <p:nvSpPr>
          <p:cNvPr id="3" name="Slide Number Placeholder 2">
            <a:extLst>
              <a:ext uri="{FF2B5EF4-FFF2-40B4-BE49-F238E27FC236}">
                <a16:creationId xmlns:a16="http://schemas.microsoft.com/office/drawing/2014/main" id="{FCD82686-157C-867F-301E-76001882C5E2}"/>
              </a:ext>
            </a:extLst>
          </p:cNvPr>
          <p:cNvSpPr>
            <a:spLocks noGrp="1"/>
          </p:cNvSpPr>
          <p:nvPr>
            <p:ph type="sldNum" sz="quarter" idx="12"/>
          </p:nvPr>
        </p:nvSpPr>
        <p:spPr/>
        <p:txBody>
          <a:bodyPr/>
          <a:lstStyle/>
          <a:p>
            <a:fld id="{588949A8-7CCD-4D90-AA9A-1451BFC6FB3A}" type="slidenum">
              <a:rPr lang="en-US" smtClean="0"/>
              <a:t>23</a:t>
            </a:fld>
            <a:endParaRPr lang="en-US"/>
          </a:p>
        </p:txBody>
      </p:sp>
      <p:pic>
        <p:nvPicPr>
          <p:cNvPr id="5122" name="Picture 2" descr="Vancouver Marriott Pinnacle Downtown Hotel, Vancouver (updated prices 2025)">
            <a:extLst>
              <a:ext uri="{FF2B5EF4-FFF2-40B4-BE49-F238E27FC236}">
                <a16:creationId xmlns:a16="http://schemas.microsoft.com/office/drawing/2014/main" id="{5429C2BD-88B9-6350-926F-58E2C0E8C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39" y="2489230"/>
            <a:ext cx="2784119" cy="4176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03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ydeside river near the hotel">
            <a:extLst>
              <a:ext uri="{FF2B5EF4-FFF2-40B4-BE49-F238E27FC236}">
                <a16:creationId xmlns:a16="http://schemas.microsoft.com/office/drawing/2014/main" id="{1EAF45D0-8800-2961-2AC5-B90E23857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930856-9963-6437-D478-6010C6D2BCE4}"/>
              </a:ext>
            </a:extLst>
          </p:cNvPr>
          <p:cNvSpPr>
            <a:spLocks noGrp="1"/>
          </p:cNvSpPr>
          <p:nvPr>
            <p:ph type="title"/>
          </p:nvPr>
        </p:nvSpPr>
        <p:spPr>
          <a:xfrm>
            <a:off x="838200" y="365125"/>
            <a:ext cx="10515600" cy="969899"/>
          </a:xfrm>
        </p:spPr>
        <p:txBody>
          <a:bodyPr/>
          <a:lstStyle/>
          <a:p>
            <a:r>
              <a:rPr lang="en-US" b="1" dirty="0">
                <a:solidFill>
                  <a:schemeClr val="bg1"/>
                </a:solidFill>
              </a:rPr>
              <a:t>Summer 2026 Joint EICUG/</a:t>
            </a:r>
            <a:r>
              <a:rPr lang="en-US" b="1" dirty="0" err="1">
                <a:solidFill>
                  <a:schemeClr val="bg1"/>
                </a:solidFill>
              </a:rPr>
              <a:t>ePIC</a:t>
            </a:r>
            <a:r>
              <a:rPr lang="en-US" b="1" dirty="0">
                <a:solidFill>
                  <a:schemeClr val="bg1"/>
                </a:solidFill>
              </a:rPr>
              <a:t> Meeting</a:t>
            </a:r>
          </a:p>
        </p:txBody>
      </p:sp>
      <p:sp>
        <p:nvSpPr>
          <p:cNvPr id="4" name="Date Placeholder 3">
            <a:extLst>
              <a:ext uri="{FF2B5EF4-FFF2-40B4-BE49-F238E27FC236}">
                <a16:creationId xmlns:a16="http://schemas.microsoft.com/office/drawing/2014/main" id="{5F4884C9-0693-607E-ABD8-214966A4604D}"/>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FE940436-1E47-A0C9-1B9D-3047A6C6915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A75B103C-9E79-C22D-854B-6331CE059175}"/>
              </a:ext>
            </a:extLst>
          </p:cNvPr>
          <p:cNvSpPr>
            <a:spLocks noGrp="1"/>
          </p:cNvSpPr>
          <p:nvPr>
            <p:ph type="sldNum" sz="quarter" idx="12"/>
          </p:nvPr>
        </p:nvSpPr>
        <p:spPr/>
        <p:txBody>
          <a:bodyPr/>
          <a:lstStyle/>
          <a:p>
            <a:fld id="{BC040611-9551-4881-A7A5-B252CBC7F5AC}" type="slidenum">
              <a:rPr lang="en-US" smtClean="0"/>
              <a:t>24</a:t>
            </a:fld>
            <a:endParaRPr lang="en-US"/>
          </a:p>
        </p:txBody>
      </p:sp>
      <p:sp>
        <p:nvSpPr>
          <p:cNvPr id="8" name="AutoShape 4" descr="Unveiling Glasgow: A Captivating Journey Through Scotland's Largest City">
            <a:extLst>
              <a:ext uri="{FF2B5EF4-FFF2-40B4-BE49-F238E27FC236}">
                <a16:creationId xmlns:a16="http://schemas.microsoft.com/office/drawing/2014/main" id="{6F72AE54-62D3-8883-17B3-05FF2E737CA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C29E603E-71E9-0A8C-47EA-3E94805DF42B}"/>
              </a:ext>
            </a:extLst>
          </p:cNvPr>
          <p:cNvSpPr txBox="1"/>
          <p:nvPr/>
        </p:nvSpPr>
        <p:spPr>
          <a:xfrm>
            <a:off x="838200" y="1572768"/>
            <a:ext cx="5178552" cy="2031325"/>
          </a:xfrm>
          <a:prstGeom prst="rect">
            <a:avLst/>
          </a:prstGeom>
          <a:noFill/>
        </p:spPr>
        <p:txBody>
          <a:bodyPr wrap="square" rtlCol="0">
            <a:spAutoFit/>
          </a:bodyPr>
          <a:lstStyle/>
          <a:p>
            <a:r>
              <a:rPr lang="en-US" dirty="0"/>
              <a:t>After discussions with the EICUG SC, the </a:t>
            </a:r>
            <a:r>
              <a:rPr lang="en-US" dirty="0" err="1"/>
              <a:t>ePIC</a:t>
            </a:r>
            <a:r>
              <a:rPr lang="en-US" dirty="0"/>
              <a:t> CC Chair/Vice-Chair, and the </a:t>
            </a:r>
            <a:r>
              <a:rPr lang="en-US" dirty="0" err="1"/>
              <a:t>ePIC</a:t>
            </a:r>
            <a:r>
              <a:rPr lang="en-US" dirty="0"/>
              <a:t> Spokespersons and coordinators, we have accepted a bid by the UK to host the Summer 2026 joint EICUG/</a:t>
            </a:r>
            <a:r>
              <a:rPr lang="en-US" dirty="0" err="1"/>
              <a:t>ePIC</a:t>
            </a:r>
            <a:r>
              <a:rPr lang="en-US" dirty="0"/>
              <a:t> meeting at the University of </a:t>
            </a:r>
            <a:r>
              <a:rPr lang="en-US"/>
              <a:t>Glasgow July </a:t>
            </a:r>
            <a:r>
              <a:rPr lang="en-US" dirty="0"/>
              <a:t>13-17</a:t>
            </a:r>
            <a:r>
              <a:rPr lang="en-US" baseline="30000" dirty="0"/>
              <a:t>th</a:t>
            </a:r>
            <a:r>
              <a:rPr lang="en-US" dirty="0"/>
              <a:t> , 2026. </a:t>
            </a:r>
          </a:p>
          <a:p>
            <a:endParaRPr lang="en-US" dirty="0"/>
          </a:p>
          <a:p>
            <a:r>
              <a:rPr lang="en-US" dirty="0"/>
              <a:t>More information coming soon!</a:t>
            </a:r>
          </a:p>
        </p:txBody>
      </p:sp>
      <p:sp>
        <p:nvSpPr>
          <p:cNvPr id="11" name="AutoShape 10" descr="Is University of Glasgow good? Ultimate Guide for 2025">
            <a:extLst>
              <a:ext uri="{FF2B5EF4-FFF2-40B4-BE49-F238E27FC236}">
                <a16:creationId xmlns:a16="http://schemas.microsoft.com/office/drawing/2014/main" id="{FBA56472-82B8-CB6C-FF46-8A863FB04E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a:extLst>
              <a:ext uri="{FF2B5EF4-FFF2-40B4-BE49-F238E27FC236}">
                <a16:creationId xmlns:a16="http://schemas.microsoft.com/office/drawing/2014/main" id="{2EE74B18-C5B1-0CF5-506B-FCDB5E17E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459" y="3192898"/>
            <a:ext cx="6606541" cy="371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29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9DEE-BEF2-397F-805D-9647FD72E80C}"/>
              </a:ext>
            </a:extLst>
          </p:cNvPr>
          <p:cNvSpPr>
            <a:spLocks noGrp="1"/>
          </p:cNvSpPr>
          <p:nvPr>
            <p:ph type="title"/>
          </p:nvPr>
        </p:nvSpPr>
        <p:spPr>
          <a:xfrm>
            <a:off x="838200" y="365125"/>
            <a:ext cx="10515600" cy="986597"/>
          </a:xfrm>
        </p:spPr>
        <p:txBody>
          <a:bodyPr/>
          <a:lstStyle/>
          <a:p>
            <a:r>
              <a:rPr lang="en-US" b="1" dirty="0">
                <a:solidFill>
                  <a:schemeClr val="accent1"/>
                </a:solidFill>
              </a:rPr>
              <a:t>Fall Time Change is Upon Us!</a:t>
            </a:r>
          </a:p>
        </p:txBody>
      </p:sp>
      <p:sp>
        <p:nvSpPr>
          <p:cNvPr id="3" name="Content Placeholder 2">
            <a:extLst>
              <a:ext uri="{FF2B5EF4-FFF2-40B4-BE49-F238E27FC236}">
                <a16:creationId xmlns:a16="http://schemas.microsoft.com/office/drawing/2014/main" id="{C86ECB30-BF68-4C76-6143-8E57F5194394}"/>
              </a:ext>
            </a:extLst>
          </p:cNvPr>
          <p:cNvSpPr>
            <a:spLocks noGrp="1"/>
          </p:cNvSpPr>
          <p:nvPr>
            <p:ph idx="1"/>
          </p:nvPr>
        </p:nvSpPr>
        <p:spPr>
          <a:xfrm>
            <a:off x="838200" y="1351722"/>
            <a:ext cx="10515600" cy="4825241"/>
          </a:xfrm>
        </p:spPr>
        <p:txBody>
          <a:bodyPr/>
          <a:lstStyle/>
          <a:p>
            <a:r>
              <a:rPr lang="en-US" dirty="0"/>
              <a:t>Sunday, Oct. 26</a:t>
            </a:r>
            <a:r>
              <a:rPr lang="en-US" baseline="30000" dirty="0"/>
              <a:t>th</a:t>
            </a:r>
            <a:r>
              <a:rPr lang="en-US" dirty="0"/>
              <a:t> – Europe ends Daylight Savings Time</a:t>
            </a:r>
          </a:p>
          <a:p>
            <a:r>
              <a:rPr lang="en-US" dirty="0"/>
              <a:t>Sunday, Nov. 2</a:t>
            </a:r>
            <a:r>
              <a:rPr lang="en-US" baseline="30000" dirty="0"/>
              <a:t>nd</a:t>
            </a:r>
            <a:r>
              <a:rPr lang="en-US" dirty="0"/>
              <a:t> – US ends Daylight Savings Time</a:t>
            </a:r>
          </a:p>
          <a:p>
            <a:endParaRPr lang="en-US" dirty="0"/>
          </a:p>
          <a:p>
            <a:r>
              <a:rPr lang="en-US" dirty="0" err="1"/>
              <a:t>ePIC</a:t>
            </a:r>
            <a:r>
              <a:rPr lang="en-US" dirty="0"/>
              <a:t> Calendar is kept in US Eastern Time</a:t>
            </a:r>
          </a:p>
          <a:p>
            <a:r>
              <a:rPr lang="en-US" dirty="0"/>
              <a:t>This means that for one week, Oct. 26</a:t>
            </a:r>
            <a:r>
              <a:rPr lang="en-US" baseline="30000" dirty="0"/>
              <a:t>th</a:t>
            </a:r>
            <a:r>
              <a:rPr lang="en-US" dirty="0"/>
              <a:t> – Nov. 2</a:t>
            </a:r>
            <a:r>
              <a:rPr lang="en-US" baseline="30000" dirty="0"/>
              <a:t>nd</a:t>
            </a:r>
            <a:r>
              <a:rPr lang="en-US" dirty="0"/>
              <a:t>, meeting times in Europe will be </a:t>
            </a:r>
            <a:r>
              <a:rPr lang="en-US" b="1" dirty="0"/>
              <a:t>one hour earlier </a:t>
            </a:r>
            <a:r>
              <a:rPr lang="en-US" dirty="0"/>
              <a:t>than what you are used to. </a:t>
            </a:r>
          </a:p>
          <a:p>
            <a:endParaRPr lang="en-US" dirty="0"/>
          </a:p>
          <a:p>
            <a:r>
              <a:rPr lang="en-US" dirty="0"/>
              <a:t>If you import the </a:t>
            </a:r>
            <a:r>
              <a:rPr lang="en-US" dirty="0" err="1"/>
              <a:t>ePIC</a:t>
            </a:r>
            <a:r>
              <a:rPr lang="en-US" dirty="0"/>
              <a:t> calendar into your calendar software, the times </a:t>
            </a:r>
            <a:r>
              <a:rPr lang="en-US" b="1" dirty="0"/>
              <a:t>should</a:t>
            </a:r>
            <a:r>
              <a:rPr lang="en-US" dirty="0"/>
              <a:t> adjust automatically – trust but verify!</a:t>
            </a:r>
          </a:p>
          <a:p>
            <a:endParaRPr lang="en-US" dirty="0"/>
          </a:p>
        </p:txBody>
      </p:sp>
      <p:sp>
        <p:nvSpPr>
          <p:cNvPr id="4" name="Date Placeholder 3">
            <a:extLst>
              <a:ext uri="{FF2B5EF4-FFF2-40B4-BE49-F238E27FC236}">
                <a16:creationId xmlns:a16="http://schemas.microsoft.com/office/drawing/2014/main" id="{935615C2-489D-185E-D279-9DD351C44151}"/>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568B8CF3-51FF-13C3-7C2A-F63CD822EEB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46E66B1D-0047-F1B1-8CF4-CA51C149CAD3}"/>
              </a:ext>
            </a:extLst>
          </p:cNvPr>
          <p:cNvSpPr>
            <a:spLocks noGrp="1"/>
          </p:cNvSpPr>
          <p:nvPr>
            <p:ph type="sldNum" sz="quarter" idx="12"/>
          </p:nvPr>
        </p:nvSpPr>
        <p:spPr/>
        <p:txBody>
          <a:bodyPr/>
          <a:lstStyle/>
          <a:p>
            <a:fld id="{588949A8-7CCD-4D90-AA9A-1451BFC6FB3A}" type="slidenum">
              <a:rPr lang="en-US" smtClean="0"/>
              <a:t>25</a:t>
            </a:fld>
            <a:endParaRPr lang="en-US"/>
          </a:p>
        </p:txBody>
      </p:sp>
    </p:spTree>
    <p:extLst>
      <p:ext uri="{BB962C8B-B14F-4D97-AF65-F5344CB8AC3E}">
        <p14:creationId xmlns:p14="http://schemas.microsoft.com/office/powerpoint/2010/main" val="825702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35C2E-38D9-09F5-D52B-53339FEDD8B3}"/>
              </a:ext>
            </a:extLst>
          </p:cNvPr>
          <p:cNvSpPr>
            <a:spLocks noGrp="1"/>
          </p:cNvSpPr>
          <p:nvPr>
            <p:ph type="title"/>
          </p:nvPr>
        </p:nvSpPr>
        <p:spPr>
          <a:xfrm>
            <a:off x="838200" y="365125"/>
            <a:ext cx="10515600" cy="1125009"/>
          </a:xfrm>
        </p:spPr>
        <p:txBody>
          <a:bodyPr/>
          <a:lstStyle/>
          <a:p>
            <a:r>
              <a:rPr lang="en-US" b="1" dirty="0">
                <a:solidFill>
                  <a:schemeClr val="accent1"/>
                </a:solidFill>
              </a:rPr>
              <a:t>Conclusion</a:t>
            </a:r>
          </a:p>
        </p:txBody>
      </p:sp>
      <p:sp>
        <p:nvSpPr>
          <p:cNvPr id="3" name="Content Placeholder 2">
            <a:extLst>
              <a:ext uri="{FF2B5EF4-FFF2-40B4-BE49-F238E27FC236}">
                <a16:creationId xmlns:a16="http://schemas.microsoft.com/office/drawing/2014/main" id="{DCD2AE42-9BBC-6917-3158-F12FC45129C4}"/>
              </a:ext>
            </a:extLst>
          </p:cNvPr>
          <p:cNvSpPr>
            <a:spLocks noGrp="1"/>
          </p:cNvSpPr>
          <p:nvPr>
            <p:ph idx="1"/>
          </p:nvPr>
        </p:nvSpPr>
        <p:spPr>
          <a:xfrm>
            <a:off x="838200" y="1411357"/>
            <a:ext cx="10515600" cy="4765607"/>
          </a:xfrm>
        </p:spPr>
        <p:txBody>
          <a:bodyPr>
            <a:normAutofit fontScale="92500" lnSpcReduction="10000"/>
          </a:bodyPr>
          <a:lstStyle/>
          <a:p>
            <a:r>
              <a:rPr lang="en-US" dirty="0"/>
              <a:t>There is an enormous amount of activity in </a:t>
            </a:r>
            <a:r>
              <a:rPr lang="en-US" dirty="0" err="1"/>
              <a:t>ePIC</a:t>
            </a:r>
            <a:r>
              <a:rPr lang="en-US" dirty="0"/>
              <a:t>, and that activity is increasing rapidly!</a:t>
            </a:r>
          </a:p>
          <a:p>
            <a:pPr lvl="1"/>
            <a:r>
              <a:rPr lang="en-US" dirty="0"/>
              <a:t>Supporting the EIC project IPR/PDR and DET review process</a:t>
            </a:r>
          </a:p>
          <a:p>
            <a:pPr lvl="1"/>
            <a:r>
              <a:rPr lang="en-US" dirty="0"/>
              <a:t>Completing the next draft of the </a:t>
            </a:r>
            <a:r>
              <a:rPr lang="en-US" dirty="0" err="1"/>
              <a:t>pTDR</a:t>
            </a:r>
            <a:endParaRPr lang="en-US" dirty="0"/>
          </a:p>
          <a:p>
            <a:pPr lvl="2"/>
            <a:r>
              <a:rPr lang="en-US" dirty="0"/>
              <a:t>This is a whole of the collaboration effort!</a:t>
            </a:r>
          </a:p>
          <a:p>
            <a:pPr lvl="1"/>
            <a:r>
              <a:rPr lang="en-US" dirty="0"/>
              <a:t>Development of the </a:t>
            </a:r>
            <a:r>
              <a:rPr lang="en-US" dirty="0" err="1"/>
              <a:t>ePIC</a:t>
            </a:r>
            <a:r>
              <a:rPr lang="en-US" dirty="0"/>
              <a:t> Streaming Computing Model </a:t>
            </a:r>
          </a:p>
          <a:p>
            <a:pPr lvl="1"/>
            <a:r>
              <a:rPr lang="en-US" dirty="0"/>
              <a:t>Physics WG’s developing analysis for </a:t>
            </a:r>
            <a:r>
              <a:rPr lang="en-US" dirty="0" err="1"/>
              <a:t>pTDR</a:t>
            </a:r>
            <a:r>
              <a:rPr lang="en-US" dirty="0"/>
              <a:t> and Early Science WP</a:t>
            </a:r>
          </a:p>
          <a:p>
            <a:r>
              <a:rPr lang="en-US" dirty="0"/>
              <a:t>None of this changes despite current uncertainties!</a:t>
            </a:r>
          </a:p>
          <a:p>
            <a:endParaRPr lang="en-US" dirty="0"/>
          </a:p>
          <a:p>
            <a:r>
              <a:rPr lang="en-US" dirty="0"/>
              <a:t>Next CC Meeting – November 7</a:t>
            </a:r>
            <a:r>
              <a:rPr lang="en-US" baseline="30000" dirty="0"/>
              <a:t>th</a:t>
            </a:r>
            <a:r>
              <a:rPr lang="en-US" dirty="0"/>
              <a:t> </a:t>
            </a:r>
          </a:p>
          <a:p>
            <a:pPr lvl="1"/>
            <a:r>
              <a:rPr lang="en-US" dirty="0">
                <a:hlinkClick r:id="rId2"/>
              </a:rPr>
              <a:t>https://indico.bnl.gov/event/29048/</a:t>
            </a:r>
            <a:endParaRPr lang="en-US" dirty="0"/>
          </a:p>
          <a:p>
            <a:r>
              <a:rPr lang="en-US" dirty="0"/>
              <a:t>Next General Meeting – likely Nov. 13</a:t>
            </a:r>
            <a:r>
              <a:rPr lang="en-US" baseline="30000" dirty="0"/>
              <a:t>th</a:t>
            </a:r>
            <a:r>
              <a:rPr lang="en-US" dirty="0"/>
              <a:t> (Thurs. eve)</a:t>
            </a:r>
          </a:p>
          <a:p>
            <a:endParaRPr lang="en-US" dirty="0"/>
          </a:p>
        </p:txBody>
      </p:sp>
      <p:sp>
        <p:nvSpPr>
          <p:cNvPr id="4" name="Date Placeholder 3">
            <a:extLst>
              <a:ext uri="{FF2B5EF4-FFF2-40B4-BE49-F238E27FC236}">
                <a16:creationId xmlns:a16="http://schemas.microsoft.com/office/drawing/2014/main" id="{012A3DA6-11B1-A454-2766-DCAEB18CA352}"/>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1C397075-C3BE-4C92-FCCF-D72D3098679C}"/>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D78C2F8-904D-6CE0-610C-CC16D6ADD5A3}"/>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365276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10/24/2025</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6C0BE84E-7880-E27B-720E-10DA6AD73029}"/>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304230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10/24/2025</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721E5CE-7769-1D19-8A5E-C459C423AC29}"/>
              </a:ext>
            </a:extLst>
          </p:cNvPr>
          <p:cNvSpPr>
            <a:spLocks noGrp="1"/>
          </p:cNvSpPr>
          <p:nvPr>
            <p:ph type="sldNum" sz="quarter" idx="12"/>
          </p:nvPr>
        </p:nvSpPr>
        <p:spPr/>
        <p:txBody>
          <a:bodyPr/>
          <a:lstStyle/>
          <a:p>
            <a:fld id="{588949A8-7CCD-4D90-AA9A-1451BFC6FB3A}" type="slidenum">
              <a:rPr lang="en-US" smtClean="0"/>
              <a:t>28</a:t>
            </a:fld>
            <a:endParaRPr lang="en-US"/>
          </a:p>
        </p:txBody>
      </p:sp>
    </p:spTree>
    <p:extLst>
      <p:ext uri="{BB962C8B-B14F-4D97-AF65-F5344CB8AC3E}">
        <p14:creationId xmlns:p14="http://schemas.microsoft.com/office/powerpoint/2010/main" val="4121275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10/24/2025</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E200877-07F0-72A7-F1A2-7E638CCB84FD}"/>
              </a:ext>
            </a:extLst>
          </p:cNvPr>
          <p:cNvSpPr>
            <a:spLocks noGrp="1"/>
          </p:cNvSpPr>
          <p:nvPr>
            <p:ph type="sldNum" sz="quarter" idx="12"/>
          </p:nvPr>
        </p:nvSpPr>
        <p:spPr/>
        <p:txBody>
          <a:bodyPr/>
          <a:lstStyle/>
          <a:p>
            <a:fld id="{588949A8-7CCD-4D90-AA9A-1451BFC6FB3A}" type="slidenum">
              <a:rPr lang="en-US" smtClean="0"/>
              <a:t>29</a:t>
            </a:fld>
            <a:endParaRPr lang="en-US"/>
          </a:p>
        </p:txBody>
      </p:sp>
    </p:spTree>
    <p:extLst>
      <p:ext uri="{BB962C8B-B14F-4D97-AF65-F5344CB8AC3E}">
        <p14:creationId xmlns:p14="http://schemas.microsoft.com/office/powerpoint/2010/main" val="302824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C03B-9DCF-C1B1-B812-B026198A4AF8}"/>
              </a:ext>
            </a:extLst>
          </p:cNvPr>
          <p:cNvSpPr>
            <a:spLocks noGrp="1"/>
          </p:cNvSpPr>
          <p:nvPr>
            <p:ph type="title"/>
          </p:nvPr>
        </p:nvSpPr>
        <p:spPr/>
        <p:txBody>
          <a:bodyPr/>
          <a:lstStyle/>
          <a:p>
            <a:r>
              <a:rPr lang="en-US" b="1" dirty="0">
                <a:solidFill>
                  <a:schemeClr val="accent1"/>
                </a:solidFill>
              </a:rPr>
              <a:t>Agenda</a:t>
            </a:r>
          </a:p>
        </p:txBody>
      </p:sp>
      <p:sp>
        <p:nvSpPr>
          <p:cNvPr id="4" name="Date Placeholder 3">
            <a:extLst>
              <a:ext uri="{FF2B5EF4-FFF2-40B4-BE49-F238E27FC236}">
                <a16:creationId xmlns:a16="http://schemas.microsoft.com/office/drawing/2014/main" id="{8594E48F-7579-3026-7256-4BBCC1BBC39F}"/>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5768AE5B-44D2-C741-0EFF-6ABBCCA4DB33}"/>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4A21D476-E817-BAD2-E129-D0FCF47DE0BF}"/>
              </a:ext>
            </a:extLst>
          </p:cNvPr>
          <p:cNvSpPr>
            <a:spLocks noGrp="1"/>
          </p:cNvSpPr>
          <p:nvPr>
            <p:ph type="sldNum" sz="quarter" idx="12"/>
          </p:nvPr>
        </p:nvSpPr>
        <p:spPr/>
        <p:txBody>
          <a:bodyPr/>
          <a:lstStyle/>
          <a:p>
            <a:fld id="{588949A8-7CCD-4D90-AA9A-1451BFC6FB3A}" type="slidenum">
              <a:rPr lang="en-US" smtClean="0"/>
              <a:t>3</a:t>
            </a:fld>
            <a:endParaRPr lang="en-US"/>
          </a:p>
        </p:txBody>
      </p:sp>
      <p:sp>
        <p:nvSpPr>
          <p:cNvPr id="9" name="TextBox 8">
            <a:extLst>
              <a:ext uri="{FF2B5EF4-FFF2-40B4-BE49-F238E27FC236}">
                <a16:creationId xmlns:a16="http://schemas.microsoft.com/office/drawing/2014/main" id="{8B3BAD66-C77D-ACB6-FFA7-516E4EC7D5D1}"/>
              </a:ext>
            </a:extLst>
          </p:cNvPr>
          <p:cNvSpPr txBox="1"/>
          <p:nvPr/>
        </p:nvSpPr>
        <p:spPr>
          <a:xfrm>
            <a:off x="293076" y="2690335"/>
            <a:ext cx="2895600" cy="2031325"/>
          </a:xfrm>
          <a:prstGeom prst="rect">
            <a:avLst/>
          </a:prstGeom>
          <a:noFill/>
        </p:spPr>
        <p:txBody>
          <a:bodyPr wrap="square" rtlCol="0">
            <a:spAutoFit/>
          </a:bodyPr>
          <a:lstStyle/>
          <a:p>
            <a:r>
              <a:rPr lang="en-US" dirty="0"/>
              <a:t>Some news from the collaboration and EIC Project. </a:t>
            </a:r>
          </a:p>
          <a:p>
            <a:endParaRPr lang="en-US" dirty="0"/>
          </a:p>
          <a:p>
            <a:r>
              <a:rPr lang="en-US" dirty="0"/>
              <a:t>Status of the October simulation campaign, and a report on the </a:t>
            </a:r>
            <a:r>
              <a:rPr lang="en-US" dirty="0" err="1"/>
              <a:t>nHCAL</a:t>
            </a:r>
            <a:r>
              <a:rPr lang="en-US" dirty="0"/>
              <a:t>. </a:t>
            </a:r>
          </a:p>
        </p:txBody>
      </p:sp>
      <p:pic>
        <p:nvPicPr>
          <p:cNvPr id="7" name="Picture 6" descr="Graphical user interface, application&#10;&#10;AI-generated content may be incorrect.">
            <a:extLst>
              <a:ext uri="{FF2B5EF4-FFF2-40B4-BE49-F238E27FC236}">
                <a16:creationId xmlns:a16="http://schemas.microsoft.com/office/drawing/2014/main" id="{D012B256-731E-C87F-D32A-054A20535C52}"/>
              </a:ext>
            </a:extLst>
          </p:cNvPr>
          <p:cNvPicPr>
            <a:picLocks noChangeAspect="1"/>
          </p:cNvPicPr>
          <p:nvPr/>
        </p:nvPicPr>
        <p:blipFill>
          <a:blip r:embed="rId2"/>
          <a:stretch>
            <a:fillRect/>
          </a:stretch>
        </p:blipFill>
        <p:spPr>
          <a:xfrm>
            <a:off x="3188676" y="457170"/>
            <a:ext cx="8809667" cy="5943659"/>
          </a:xfrm>
          <a:prstGeom prst="rect">
            <a:avLst/>
          </a:prstGeom>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880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13AB-3FC1-AC48-9BAD-0F030B4E5F8D}"/>
              </a:ext>
            </a:extLst>
          </p:cNvPr>
          <p:cNvSpPr>
            <a:spLocks noGrp="1"/>
          </p:cNvSpPr>
          <p:nvPr>
            <p:ph type="title"/>
          </p:nvPr>
        </p:nvSpPr>
        <p:spPr>
          <a:xfrm>
            <a:off x="397525" y="189844"/>
            <a:ext cx="10515600" cy="1082675"/>
          </a:xfrm>
        </p:spPr>
        <p:txBody>
          <a:bodyPr/>
          <a:lstStyle/>
          <a:p>
            <a:r>
              <a:rPr lang="en-US" b="1" dirty="0">
                <a:solidFill>
                  <a:schemeClr val="accent1"/>
                </a:solidFill>
              </a:rPr>
              <a:t>CERN Recognized Experiment Status: RE47</a:t>
            </a:r>
          </a:p>
        </p:txBody>
      </p:sp>
      <p:sp>
        <p:nvSpPr>
          <p:cNvPr id="3" name="Date Placeholder 2">
            <a:extLst>
              <a:ext uri="{FF2B5EF4-FFF2-40B4-BE49-F238E27FC236}">
                <a16:creationId xmlns:a16="http://schemas.microsoft.com/office/drawing/2014/main" id="{BDAFD5E6-F695-80EB-79FB-C0043746C7C8}"/>
              </a:ext>
            </a:extLst>
          </p:cNvPr>
          <p:cNvSpPr>
            <a:spLocks noGrp="1"/>
          </p:cNvSpPr>
          <p:nvPr>
            <p:ph type="dt" sz="half" idx="10"/>
          </p:nvPr>
        </p:nvSpPr>
        <p:spPr/>
        <p:txBody>
          <a:bodyPr/>
          <a:lstStyle/>
          <a:p>
            <a:r>
              <a:rPr lang="en-US"/>
              <a:t>10/24/2025</a:t>
            </a:r>
            <a:endParaRPr lang="en-US" dirty="0"/>
          </a:p>
        </p:txBody>
      </p:sp>
      <p:sp>
        <p:nvSpPr>
          <p:cNvPr id="4" name="Footer Placeholder 3">
            <a:extLst>
              <a:ext uri="{FF2B5EF4-FFF2-40B4-BE49-F238E27FC236}">
                <a16:creationId xmlns:a16="http://schemas.microsoft.com/office/drawing/2014/main" id="{5A9085BF-507D-C246-20D1-6BF53EBD560F}"/>
              </a:ext>
            </a:extLst>
          </p:cNvPr>
          <p:cNvSpPr>
            <a:spLocks noGrp="1"/>
          </p:cNvSpPr>
          <p:nvPr>
            <p:ph type="ftr" sz="quarter" idx="11"/>
          </p:nvPr>
        </p:nvSpPr>
        <p:spPr/>
        <p:txBody>
          <a:bodyPr/>
          <a:lstStyle/>
          <a:p>
            <a:r>
              <a:rPr lang="en-US"/>
              <a:t>ePIC General Meeting</a:t>
            </a:r>
          </a:p>
        </p:txBody>
      </p:sp>
      <p:pic>
        <p:nvPicPr>
          <p:cNvPr id="6" name="Picture 5" descr="Graphical user interface, text, application, email&#10;&#10;AI-generated content may be incorrect.">
            <a:extLst>
              <a:ext uri="{FF2B5EF4-FFF2-40B4-BE49-F238E27FC236}">
                <a16:creationId xmlns:a16="http://schemas.microsoft.com/office/drawing/2014/main" id="{2E223C0D-3C01-2D5B-2207-B45B550A0CC9}"/>
              </a:ext>
            </a:extLst>
          </p:cNvPr>
          <p:cNvPicPr>
            <a:picLocks noChangeAspect="1"/>
          </p:cNvPicPr>
          <p:nvPr/>
        </p:nvPicPr>
        <p:blipFill>
          <a:blip r:embed="rId2"/>
          <a:stretch>
            <a:fillRect/>
          </a:stretch>
        </p:blipFill>
        <p:spPr>
          <a:xfrm>
            <a:off x="4038600" y="1397220"/>
            <a:ext cx="8077884" cy="4959130"/>
          </a:xfrm>
          <a:prstGeom prst="rect">
            <a:avLst/>
          </a:prstGeom>
          <a:ln>
            <a:solidFill>
              <a:schemeClr val="tx1"/>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015A7798-45A8-F236-06F9-E7FED6B04756}"/>
              </a:ext>
            </a:extLst>
          </p:cNvPr>
          <p:cNvSpPr/>
          <p:nvPr/>
        </p:nvSpPr>
        <p:spPr>
          <a:xfrm>
            <a:off x="3712684" y="5096085"/>
            <a:ext cx="325916" cy="264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3592C0-F801-03FD-5DD3-3019CDD3C85D}"/>
              </a:ext>
            </a:extLst>
          </p:cNvPr>
          <p:cNvSpPr txBox="1"/>
          <p:nvPr/>
        </p:nvSpPr>
        <p:spPr>
          <a:xfrm>
            <a:off x="173974" y="1175625"/>
            <a:ext cx="3701668" cy="5047536"/>
          </a:xfrm>
          <a:prstGeom prst="rect">
            <a:avLst/>
          </a:prstGeom>
          <a:solidFill>
            <a:schemeClr val="bg1"/>
          </a:solidFill>
        </p:spPr>
        <p:txBody>
          <a:bodyPr wrap="square" rtlCol="0">
            <a:spAutoFit/>
          </a:bodyPr>
          <a:lstStyle/>
          <a:p>
            <a:r>
              <a:rPr lang="en-US" dirty="0" err="1"/>
              <a:t>ePIC</a:t>
            </a:r>
            <a:r>
              <a:rPr lang="en-US" dirty="0"/>
              <a:t> now appears in the CERN Grey Book database as RE47:</a:t>
            </a:r>
            <a:br>
              <a:rPr lang="en-US" dirty="0"/>
            </a:br>
            <a:r>
              <a:rPr lang="en-US" sz="1600" dirty="0">
                <a:hlinkClick r:id="rId3"/>
              </a:rPr>
              <a:t>https://greybook.cern.ch/experiment/recognized </a:t>
            </a:r>
            <a:endParaRPr lang="en-US" sz="1600" dirty="0"/>
          </a:p>
          <a:p>
            <a:endParaRPr lang="en-US" dirty="0"/>
          </a:p>
          <a:p>
            <a:r>
              <a:rPr lang="en-US" dirty="0"/>
              <a:t>Two steps to get </a:t>
            </a:r>
            <a:r>
              <a:rPr lang="en-US" dirty="0" err="1"/>
              <a:t>ePIC</a:t>
            </a:r>
            <a:r>
              <a:rPr lang="en-US" dirty="0"/>
              <a:t> Collaborators registered at CERN: </a:t>
            </a:r>
            <a:br>
              <a:rPr lang="en-US" dirty="0"/>
            </a:br>
            <a:endParaRPr lang="en-US" dirty="0"/>
          </a:p>
          <a:p>
            <a:pPr marL="285750" indent="-285750">
              <a:buFont typeface="Arial" panose="020B0604020202020204" pitchFamily="34" charset="0"/>
              <a:buChar char="•"/>
            </a:pPr>
            <a:r>
              <a:rPr lang="en-US" dirty="0"/>
              <a:t>CC Representative needs to register as team leader with </a:t>
            </a:r>
            <a:br>
              <a:rPr lang="en-US" dirty="0"/>
            </a:br>
            <a:r>
              <a:rPr lang="en-US" dirty="0"/>
              <a:t>CERN Users Office:</a:t>
            </a: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https://usersoffice.web.cern.ch/</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https://usersoffice.web.cern.ch/team-leaders-corner</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effectLst/>
                <a:latin typeface="Aptos" panose="020B0004020202020204" pitchFamily="34" charset="0"/>
                <a:ea typeface="Aptos" panose="020B0004020202020204" pitchFamily="34" charset="0"/>
                <a:cs typeface="Times New Roman" panose="02020603050405020304" pitchFamily="18" charset="0"/>
                <a:hlinkClick r:id="rId6"/>
              </a:rPr>
              <a:t>Users.Office@cern.ch</a:t>
            </a:r>
            <a:endParaRPr lang="en-US" dirty="0"/>
          </a:p>
          <a:p>
            <a:pPr marL="285750" indent="-285750">
              <a:buFont typeface="Arial" panose="020B0604020202020204" pitchFamily="34" charset="0"/>
              <a:buChar char="•"/>
            </a:pPr>
            <a:r>
              <a:rPr lang="en-US" dirty="0"/>
              <a:t>CC member can then certify registrations of team members</a:t>
            </a:r>
          </a:p>
          <a:p>
            <a:endParaRPr lang="en-US" dirty="0"/>
          </a:p>
          <a:p>
            <a:r>
              <a:rPr lang="en-US" dirty="0"/>
              <a:t>Contact us if you run into problems!</a:t>
            </a:r>
          </a:p>
        </p:txBody>
      </p:sp>
      <p:sp>
        <p:nvSpPr>
          <p:cNvPr id="5" name="Rectangle 4">
            <a:extLst>
              <a:ext uri="{FF2B5EF4-FFF2-40B4-BE49-F238E27FC236}">
                <a16:creationId xmlns:a16="http://schemas.microsoft.com/office/drawing/2014/main" id="{0923976D-15CA-C0C2-AE17-A792A2A7F4F1}"/>
              </a:ext>
            </a:extLst>
          </p:cNvPr>
          <p:cNvSpPr/>
          <p:nvPr/>
        </p:nvSpPr>
        <p:spPr>
          <a:xfrm>
            <a:off x="4038600" y="5096085"/>
            <a:ext cx="8077884" cy="2644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3244513-4E8E-496C-C146-62570D8B8025}"/>
              </a:ext>
            </a:extLst>
          </p:cNvPr>
          <p:cNvPicPr>
            <a:picLocks noChangeAspect="1"/>
          </p:cNvPicPr>
          <p:nvPr/>
        </p:nvPicPr>
        <p:blipFill>
          <a:blip r:embed="rId7"/>
          <a:stretch>
            <a:fillRect/>
          </a:stretch>
        </p:blipFill>
        <p:spPr>
          <a:xfrm>
            <a:off x="10141781" y="65143"/>
            <a:ext cx="1542688" cy="1110482"/>
          </a:xfrm>
          <a:prstGeom prst="rect">
            <a:avLst/>
          </a:prstGeom>
        </p:spPr>
      </p:pic>
      <p:sp>
        <p:nvSpPr>
          <p:cNvPr id="10" name="Slide Number Placeholder 9">
            <a:extLst>
              <a:ext uri="{FF2B5EF4-FFF2-40B4-BE49-F238E27FC236}">
                <a16:creationId xmlns:a16="http://schemas.microsoft.com/office/drawing/2014/main" id="{7A9C5689-B658-4A27-D39B-8AFC46F63A02}"/>
              </a:ext>
            </a:extLst>
          </p:cNvPr>
          <p:cNvSpPr>
            <a:spLocks noGrp="1"/>
          </p:cNvSpPr>
          <p:nvPr>
            <p:ph type="sldNum" sz="quarter" idx="12"/>
          </p:nvPr>
        </p:nvSpPr>
        <p:spPr/>
        <p:txBody>
          <a:bodyPr/>
          <a:lstStyle/>
          <a:p>
            <a:fld id="{588949A8-7CCD-4D90-AA9A-1451BFC6FB3A}" type="slidenum">
              <a:rPr lang="en-US" smtClean="0"/>
              <a:t>30</a:t>
            </a:fld>
            <a:endParaRPr lang="en-US"/>
          </a:p>
        </p:txBody>
      </p:sp>
    </p:spTree>
    <p:extLst>
      <p:ext uri="{BB962C8B-B14F-4D97-AF65-F5344CB8AC3E}">
        <p14:creationId xmlns:p14="http://schemas.microsoft.com/office/powerpoint/2010/main" val="379272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CB63-AA4C-CE37-58A2-BE703258DAFD}"/>
              </a:ext>
            </a:extLst>
          </p:cNvPr>
          <p:cNvSpPr>
            <a:spLocks noGrp="1"/>
          </p:cNvSpPr>
          <p:nvPr>
            <p:ph type="title"/>
          </p:nvPr>
        </p:nvSpPr>
        <p:spPr>
          <a:xfrm>
            <a:off x="838200" y="116769"/>
            <a:ext cx="10515600" cy="823383"/>
          </a:xfrm>
        </p:spPr>
        <p:txBody>
          <a:bodyPr/>
          <a:lstStyle/>
          <a:p>
            <a:r>
              <a:rPr lang="en-US" b="1" dirty="0">
                <a:solidFill>
                  <a:schemeClr val="accent1"/>
                </a:solidFill>
              </a:rPr>
              <a:t>Recent and Upcoming Major Events</a:t>
            </a:r>
          </a:p>
        </p:txBody>
      </p:sp>
      <p:sp>
        <p:nvSpPr>
          <p:cNvPr id="3" name="Content Placeholder 2">
            <a:extLst>
              <a:ext uri="{FF2B5EF4-FFF2-40B4-BE49-F238E27FC236}">
                <a16:creationId xmlns:a16="http://schemas.microsoft.com/office/drawing/2014/main" id="{D074FED3-0BB7-2949-F56A-0FA89AC8633B}"/>
              </a:ext>
            </a:extLst>
          </p:cNvPr>
          <p:cNvSpPr>
            <a:spLocks noGrp="1"/>
          </p:cNvSpPr>
          <p:nvPr>
            <p:ph idx="1"/>
          </p:nvPr>
        </p:nvSpPr>
        <p:spPr>
          <a:xfrm>
            <a:off x="636067" y="940152"/>
            <a:ext cx="11151741" cy="5426766"/>
          </a:xfrm>
        </p:spPr>
        <p:txBody>
          <a:bodyPr>
            <a:normAutofit fontScale="70000" lnSpcReduction="20000"/>
          </a:bodyPr>
          <a:lstStyle/>
          <a:p>
            <a:r>
              <a:rPr lang="en-US" dirty="0" err="1"/>
              <a:t>ePIC</a:t>
            </a:r>
            <a:r>
              <a:rPr lang="en-US" dirty="0"/>
              <a:t> Software and Computing Review, </a:t>
            </a:r>
            <a:r>
              <a:rPr lang="en-US" dirty="0" err="1"/>
              <a:t>JLab</a:t>
            </a:r>
            <a:r>
              <a:rPr lang="en-US" dirty="0"/>
              <a:t>, October 6-7</a:t>
            </a:r>
            <a:r>
              <a:rPr lang="en-US" baseline="30000" dirty="0"/>
              <a:t>th</a:t>
            </a:r>
            <a:r>
              <a:rPr lang="en-US" dirty="0"/>
              <a:t>, 2025</a:t>
            </a:r>
          </a:p>
          <a:p>
            <a:pPr lvl="1"/>
            <a:r>
              <a:rPr lang="en-US" dirty="0"/>
              <a:t>Followed by Second EIC Echelon 0-1 Mini-Workshop Oct. 8</a:t>
            </a:r>
            <a:r>
              <a:rPr lang="en-US" baseline="30000" dirty="0"/>
              <a:t>th</a:t>
            </a:r>
            <a:r>
              <a:rPr lang="en-US" dirty="0"/>
              <a:t> </a:t>
            </a:r>
          </a:p>
          <a:p>
            <a:endParaRPr lang="en-US" dirty="0"/>
          </a:p>
          <a:p>
            <a:r>
              <a:rPr lang="en-US" dirty="0"/>
              <a:t>EIC RRB, BNL, November 4-5th, 2025</a:t>
            </a:r>
          </a:p>
          <a:p>
            <a:pPr lvl="1"/>
            <a:r>
              <a:rPr lang="en-US" dirty="0"/>
              <a:t>Now in hybrid format</a:t>
            </a:r>
          </a:p>
          <a:p>
            <a:pPr marL="0" indent="0">
              <a:buNone/>
            </a:pPr>
            <a:endParaRPr lang="en-US" dirty="0"/>
          </a:p>
          <a:p>
            <a:r>
              <a:rPr lang="en-US" dirty="0"/>
              <a:t>Incremental Preliminary Design and Safety Review of the </a:t>
            </a:r>
            <a:r>
              <a:rPr lang="en-US" dirty="0" err="1"/>
              <a:t>ePIC</a:t>
            </a:r>
            <a:r>
              <a:rPr lang="en-US" dirty="0"/>
              <a:t> Hadron and </a:t>
            </a:r>
            <a:br>
              <a:rPr lang="en-US" dirty="0"/>
            </a:br>
            <a:r>
              <a:rPr lang="en-US" dirty="0"/>
              <a:t>Forward Electromagnetic Calorimetry, Oct. 30-31st </a:t>
            </a:r>
          </a:p>
          <a:p>
            <a:endParaRPr lang="en-US" dirty="0"/>
          </a:p>
          <a:p>
            <a:r>
              <a:rPr lang="en-US" dirty="0"/>
              <a:t>Detector Subproject Baseline Readiness Review, BNL, November 12-14th, 2025</a:t>
            </a:r>
          </a:p>
          <a:p>
            <a:pPr lvl="1"/>
            <a:r>
              <a:rPr lang="en-US" dirty="0">
                <a:highlight>
                  <a:srgbClr val="FFFF00"/>
                </a:highlight>
              </a:rPr>
              <a:t>Postponed until later in 2026</a:t>
            </a:r>
          </a:p>
          <a:p>
            <a:endParaRPr lang="en-US" dirty="0"/>
          </a:p>
          <a:p>
            <a:r>
              <a:rPr lang="en-US" dirty="0"/>
              <a:t>January 2026 </a:t>
            </a:r>
            <a:r>
              <a:rPr lang="en-US" dirty="0" err="1"/>
              <a:t>ePIC</a:t>
            </a:r>
            <a:r>
              <a:rPr lang="en-US" dirty="0"/>
              <a:t> Collaboration Meeting, Vancouver, Jan 12-16</a:t>
            </a:r>
            <a:r>
              <a:rPr lang="en-US" baseline="30000" dirty="0"/>
              <a:t>th</a:t>
            </a:r>
            <a:r>
              <a:rPr lang="en-US" dirty="0"/>
              <a:t> </a:t>
            </a:r>
          </a:p>
          <a:p>
            <a:endParaRPr lang="en-US" dirty="0"/>
          </a:p>
          <a:p>
            <a:r>
              <a:rPr lang="en-US" dirty="0" err="1"/>
              <a:t>ePIC</a:t>
            </a:r>
            <a:r>
              <a:rPr lang="en-US" dirty="0"/>
              <a:t> and EIC Physics Readiness Workshop, Calabria, March 17-19</a:t>
            </a:r>
            <a:r>
              <a:rPr lang="en-US" baseline="30000" dirty="0"/>
              <a:t>th</a:t>
            </a:r>
            <a:r>
              <a:rPr lang="en-US" dirty="0"/>
              <a:t> </a:t>
            </a:r>
          </a:p>
          <a:p>
            <a:endParaRPr lang="en-US" dirty="0"/>
          </a:p>
          <a:p>
            <a:r>
              <a:rPr lang="en-US" dirty="0"/>
              <a:t>EIC IPR and ICR Review, BNL, March 9-12th, 2026</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929EA279-37D5-EAE7-1019-8EF2567C5848}"/>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18833EF3-1974-BA97-8E66-FE15501E1C40}"/>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CAF4CF8F-3C24-46C7-A253-7ED6C853D3B4}"/>
              </a:ext>
            </a:extLst>
          </p:cNvPr>
          <p:cNvSpPr>
            <a:spLocks noGrp="1"/>
          </p:cNvSpPr>
          <p:nvPr>
            <p:ph type="sldNum" sz="quarter" idx="12"/>
          </p:nvPr>
        </p:nvSpPr>
        <p:spPr/>
        <p:txBody>
          <a:bodyPr/>
          <a:lstStyle/>
          <a:p>
            <a:fld id="{588949A8-7CCD-4D90-AA9A-1451BFC6FB3A}" type="slidenum">
              <a:rPr lang="en-US" smtClean="0"/>
              <a:t>4</a:t>
            </a:fld>
            <a:endParaRPr lang="en-US"/>
          </a:p>
        </p:txBody>
      </p:sp>
    </p:spTree>
    <p:extLst>
      <p:ext uri="{BB962C8B-B14F-4D97-AF65-F5344CB8AC3E}">
        <p14:creationId xmlns:p14="http://schemas.microsoft.com/office/powerpoint/2010/main" val="3780327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1F86-3489-72C0-98BD-148B19326A5D}"/>
              </a:ext>
            </a:extLst>
          </p:cNvPr>
          <p:cNvSpPr>
            <a:spLocks noGrp="1"/>
          </p:cNvSpPr>
          <p:nvPr>
            <p:ph type="title"/>
          </p:nvPr>
        </p:nvSpPr>
        <p:spPr/>
        <p:txBody>
          <a:bodyPr/>
          <a:lstStyle/>
          <a:p>
            <a:r>
              <a:rPr lang="en-US" b="1" dirty="0">
                <a:solidFill>
                  <a:schemeClr val="accent1"/>
                </a:solidFill>
              </a:rPr>
              <a:t>Effect of Lapse in Appropriations on </a:t>
            </a:r>
            <a:r>
              <a:rPr lang="en-US" b="1" dirty="0" err="1">
                <a:solidFill>
                  <a:schemeClr val="accent1"/>
                </a:solidFill>
              </a:rPr>
              <a:t>ePIC</a:t>
            </a:r>
            <a:endParaRPr lang="en-US" b="1" dirty="0">
              <a:solidFill>
                <a:schemeClr val="accent1"/>
              </a:solidFill>
            </a:endParaRPr>
          </a:p>
        </p:txBody>
      </p:sp>
      <p:sp>
        <p:nvSpPr>
          <p:cNvPr id="3" name="Content Placeholder 2">
            <a:extLst>
              <a:ext uri="{FF2B5EF4-FFF2-40B4-BE49-F238E27FC236}">
                <a16:creationId xmlns:a16="http://schemas.microsoft.com/office/drawing/2014/main" id="{516DF66E-EEF7-C0F6-DCDF-34FD3E7F513B}"/>
              </a:ext>
            </a:extLst>
          </p:cNvPr>
          <p:cNvSpPr>
            <a:spLocks noGrp="1"/>
          </p:cNvSpPr>
          <p:nvPr>
            <p:ph idx="1"/>
          </p:nvPr>
        </p:nvSpPr>
        <p:spPr>
          <a:xfrm>
            <a:off x="589721" y="1520687"/>
            <a:ext cx="10515600" cy="4666215"/>
          </a:xfrm>
        </p:spPr>
        <p:txBody>
          <a:bodyPr>
            <a:normAutofit fontScale="92500" lnSpcReduction="20000"/>
          </a:bodyPr>
          <a:lstStyle/>
          <a:p>
            <a:r>
              <a:rPr lang="en-US" dirty="0"/>
              <a:t>The unfortunate lapse in appropriations in the U.S. has had a number of consequences for </a:t>
            </a:r>
            <a:r>
              <a:rPr lang="en-US" dirty="0" err="1"/>
              <a:t>ePIC</a:t>
            </a:r>
            <a:r>
              <a:rPr lang="en-US" dirty="0"/>
              <a:t> already: </a:t>
            </a:r>
          </a:p>
          <a:p>
            <a:pPr lvl="1"/>
            <a:r>
              <a:rPr lang="en-US" dirty="0"/>
              <a:t>Restricted travel to conferences for U.S. lab personnel </a:t>
            </a:r>
          </a:p>
          <a:p>
            <a:pPr lvl="2"/>
            <a:r>
              <a:rPr lang="en-US" dirty="0"/>
              <a:t>Not just travel but participation at all in conferences has been curtailed </a:t>
            </a:r>
          </a:p>
          <a:p>
            <a:pPr lvl="1"/>
            <a:r>
              <a:rPr lang="en-US" dirty="0"/>
              <a:t>Upcoming CERN test beam: </a:t>
            </a:r>
          </a:p>
          <a:p>
            <a:pPr lvl="2"/>
            <a:r>
              <a:rPr lang="en-US" dirty="0"/>
              <a:t>Cancelled of part of MPGD test beam at CERN</a:t>
            </a:r>
          </a:p>
          <a:p>
            <a:pPr lvl="2"/>
            <a:r>
              <a:rPr lang="en-US" dirty="0"/>
              <a:t>Shuffled travel for LFHCAL CERN test beam</a:t>
            </a:r>
          </a:p>
          <a:p>
            <a:pPr lvl="2"/>
            <a:r>
              <a:rPr lang="en-US" dirty="0"/>
              <a:t>Delay in coating </a:t>
            </a:r>
            <a:r>
              <a:rPr lang="en-US" dirty="0" err="1"/>
              <a:t>dRICH</a:t>
            </a:r>
            <a:r>
              <a:rPr lang="en-US" dirty="0"/>
              <a:t> mid-sized mirror demonstrator</a:t>
            </a:r>
          </a:p>
          <a:p>
            <a:pPr lvl="1"/>
            <a:r>
              <a:rPr lang="en-US" dirty="0"/>
              <a:t>Slow down of </a:t>
            </a:r>
            <a:r>
              <a:rPr lang="en-US" dirty="0" err="1"/>
              <a:t>hpDIRC</a:t>
            </a:r>
            <a:r>
              <a:rPr lang="en-US" dirty="0"/>
              <a:t> bar refurbishment</a:t>
            </a:r>
          </a:p>
          <a:p>
            <a:pPr lvl="1"/>
            <a:r>
              <a:rPr lang="en-US" dirty="0"/>
              <a:t>Postponement of DET Subproject Readiness Review</a:t>
            </a:r>
          </a:p>
          <a:p>
            <a:pPr lvl="1"/>
            <a:r>
              <a:rPr lang="en-US" dirty="0"/>
              <a:t>Delays in research funding for university groups</a:t>
            </a:r>
          </a:p>
          <a:p>
            <a:pPr lvl="1"/>
            <a:r>
              <a:rPr lang="en-US" dirty="0"/>
              <a:t>…</a:t>
            </a:r>
          </a:p>
          <a:p>
            <a:pPr lvl="1"/>
            <a:endParaRPr lang="en-US" dirty="0"/>
          </a:p>
          <a:p>
            <a:pPr lvl="1"/>
            <a:r>
              <a:rPr lang="en-US" dirty="0"/>
              <a:t>Loss of productivity (enforced vacation, etc.)</a:t>
            </a:r>
          </a:p>
          <a:p>
            <a:pPr lvl="2"/>
            <a:r>
              <a:rPr lang="en-US" dirty="0"/>
              <a:t>Also lost time and effort either dealing with shutdown planning or worrying about it</a:t>
            </a:r>
          </a:p>
          <a:p>
            <a:pPr marL="457200" lvl="1" indent="0">
              <a:buNone/>
            </a:pPr>
            <a:endParaRPr lang="en-US" dirty="0"/>
          </a:p>
        </p:txBody>
      </p:sp>
      <p:sp>
        <p:nvSpPr>
          <p:cNvPr id="4" name="Date Placeholder 3">
            <a:extLst>
              <a:ext uri="{FF2B5EF4-FFF2-40B4-BE49-F238E27FC236}">
                <a16:creationId xmlns:a16="http://schemas.microsoft.com/office/drawing/2014/main" id="{4399F324-E3FD-5D19-F410-DC31C882AB08}"/>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B009254A-429C-12EC-BA12-EFC448232E53}"/>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5A7961C2-D1D3-26B6-6683-497255E7E5E8}"/>
              </a:ext>
            </a:extLst>
          </p:cNvPr>
          <p:cNvSpPr>
            <a:spLocks noGrp="1"/>
          </p:cNvSpPr>
          <p:nvPr>
            <p:ph type="sldNum" sz="quarter" idx="12"/>
          </p:nvPr>
        </p:nvSpPr>
        <p:spPr/>
        <p:txBody>
          <a:bodyPr/>
          <a:lstStyle/>
          <a:p>
            <a:fld id="{588949A8-7CCD-4D90-AA9A-1451BFC6FB3A}" type="slidenum">
              <a:rPr lang="en-US" smtClean="0"/>
              <a:t>5</a:t>
            </a:fld>
            <a:endParaRPr lang="en-US"/>
          </a:p>
        </p:txBody>
      </p:sp>
      <p:sp>
        <p:nvSpPr>
          <p:cNvPr id="7" name="TextBox 6">
            <a:extLst>
              <a:ext uri="{FF2B5EF4-FFF2-40B4-BE49-F238E27FC236}">
                <a16:creationId xmlns:a16="http://schemas.microsoft.com/office/drawing/2014/main" id="{DCD5F3AA-B27B-17A2-0FAF-A8939C6D81C7}"/>
              </a:ext>
            </a:extLst>
          </p:cNvPr>
          <p:cNvSpPr txBox="1"/>
          <p:nvPr/>
        </p:nvSpPr>
        <p:spPr>
          <a:xfrm>
            <a:off x="7563679" y="3007856"/>
            <a:ext cx="4383156" cy="2031325"/>
          </a:xfrm>
          <a:prstGeom prst="rect">
            <a:avLst/>
          </a:prstGeom>
          <a:noFill/>
          <a:ln>
            <a:solidFill>
              <a:schemeClr val="tx1"/>
            </a:solidFill>
          </a:ln>
        </p:spPr>
        <p:txBody>
          <a:bodyPr wrap="square" rtlCol="0">
            <a:spAutoFit/>
          </a:bodyPr>
          <a:lstStyle/>
          <a:p>
            <a:r>
              <a:rPr lang="en-US" dirty="0"/>
              <a:t>Speaker needed for EINN (Oct 27</a:t>
            </a:r>
            <a:r>
              <a:rPr lang="en-US" baseline="30000" dirty="0"/>
              <a:t>th</a:t>
            </a:r>
            <a:r>
              <a:rPr lang="en-US" dirty="0"/>
              <a:t> - Nov 1</a:t>
            </a:r>
            <a:r>
              <a:rPr lang="en-US" baseline="30000" dirty="0"/>
              <a:t>st</a:t>
            </a:r>
            <a:r>
              <a:rPr lang="en-US" dirty="0"/>
              <a:t> , Athens) on “</a:t>
            </a:r>
            <a:r>
              <a:rPr lang="en-US" i="1" dirty="0"/>
              <a:t>Status of </a:t>
            </a:r>
            <a:r>
              <a:rPr lang="en-US" i="1" dirty="0" err="1"/>
              <a:t>ePIC</a:t>
            </a:r>
            <a:r>
              <a:rPr lang="en-US" i="1" dirty="0"/>
              <a:t> Collaboration and the Science Program</a:t>
            </a:r>
            <a:r>
              <a:rPr lang="en-US" dirty="0"/>
              <a:t>”</a:t>
            </a:r>
          </a:p>
          <a:p>
            <a:endParaRPr lang="en-US" dirty="0"/>
          </a:p>
          <a:p>
            <a:r>
              <a:rPr lang="en-US" dirty="0"/>
              <a:t>Virtual presentation OK!</a:t>
            </a:r>
          </a:p>
          <a:p>
            <a:endParaRPr lang="en-US" dirty="0"/>
          </a:p>
          <a:p>
            <a:r>
              <a:rPr lang="en-US" dirty="0"/>
              <a:t>Contact Brian or Daniel (Conf and Talks)</a:t>
            </a:r>
          </a:p>
        </p:txBody>
      </p:sp>
    </p:spTree>
    <p:extLst>
      <p:ext uri="{BB962C8B-B14F-4D97-AF65-F5344CB8AC3E}">
        <p14:creationId xmlns:p14="http://schemas.microsoft.com/office/powerpoint/2010/main" val="251928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0F10-84E0-0A9F-73AE-008AE56413F4}"/>
              </a:ext>
            </a:extLst>
          </p:cNvPr>
          <p:cNvSpPr>
            <a:spLocks noGrp="1"/>
          </p:cNvSpPr>
          <p:nvPr>
            <p:ph type="title"/>
          </p:nvPr>
        </p:nvSpPr>
        <p:spPr/>
        <p:txBody>
          <a:bodyPr/>
          <a:lstStyle/>
          <a:p>
            <a:r>
              <a:rPr lang="en-US" b="1" dirty="0">
                <a:solidFill>
                  <a:schemeClr val="accent1"/>
                </a:solidFill>
              </a:rPr>
              <a:t>Effect of Lapse in Appropriations on Host Labs</a:t>
            </a:r>
          </a:p>
        </p:txBody>
      </p:sp>
      <p:sp>
        <p:nvSpPr>
          <p:cNvPr id="3" name="Content Placeholder 2">
            <a:extLst>
              <a:ext uri="{FF2B5EF4-FFF2-40B4-BE49-F238E27FC236}">
                <a16:creationId xmlns:a16="http://schemas.microsoft.com/office/drawing/2014/main" id="{8B9E4A98-EE73-35A5-5091-DC4233A7F480}"/>
              </a:ext>
            </a:extLst>
          </p:cNvPr>
          <p:cNvSpPr>
            <a:spLocks noGrp="1"/>
          </p:cNvSpPr>
          <p:nvPr>
            <p:ph idx="1"/>
          </p:nvPr>
        </p:nvSpPr>
        <p:spPr>
          <a:xfrm>
            <a:off x="718931" y="1616903"/>
            <a:ext cx="10515600" cy="4351338"/>
          </a:xfrm>
        </p:spPr>
        <p:txBody>
          <a:bodyPr>
            <a:normAutofit fontScale="92500" lnSpcReduction="10000"/>
          </a:bodyPr>
          <a:lstStyle/>
          <a:p>
            <a:r>
              <a:rPr lang="en-US" dirty="0"/>
              <a:t>BNL, from Abhay Deshpande: </a:t>
            </a:r>
          </a:p>
          <a:p>
            <a:pPr lvl="1"/>
            <a:r>
              <a:rPr lang="en-US" i="1" dirty="0"/>
              <a:t>“We are all eagerly awaiting news from the Congress on the FY26 budget. Three weeks into the fiscal year, the lack of movement is creating uncertainty and pressure—especially during this important year of finishing the RHIC operations mission and transitioning to the EIC. Please be assured that BNL management is carefully reviewing all available resources to sustain our scientific progress and minimize the impact of the budget delay on employees, RHIC operations and the transition to EIC. The Lab remains in good shape scientifically, operationally, and financially. Most directorates have reserves that will allow us to continue our scientific activities for at least a few months.”</a:t>
            </a:r>
          </a:p>
          <a:p>
            <a:r>
              <a:rPr lang="en-US" dirty="0" err="1"/>
              <a:t>JLab</a:t>
            </a:r>
            <a:r>
              <a:rPr lang="en-US" dirty="0"/>
              <a:t>, from David Dean: </a:t>
            </a:r>
          </a:p>
          <a:p>
            <a:pPr lvl="1"/>
            <a:r>
              <a:rPr lang="en-US" i="1" dirty="0"/>
              <a:t>“We are working on being fully operational until mid November. After that, we are looking at a scenario to keep projects (like EIC) moving and taking the lab to a reduced staffing level. ”</a:t>
            </a:r>
          </a:p>
        </p:txBody>
      </p:sp>
      <p:sp>
        <p:nvSpPr>
          <p:cNvPr id="4" name="Date Placeholder 3">
            <a:extLst>
              <a:ext uri="{FF2B5EF4-FFF2-40B4-BE49-F238E27FC236}">
                <a16:creationId xmlns:a16="http://schemas.microsoft.com/office/drawing/2014/main" id="{4278A437-41E9-8247-A1BB-97F03BE3B7A5}"/>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BB8A6730-F800-D586-8AC7-26E649BF5BBB}"/>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DDE5242E-4646-5F2F-963B-5DEDB422F7BB}"/>
              </a:ext>
            </a:extLst>
          </p:cNvPr>
          <p:cNvSpPr>
            <a:spLocks noGrp="1"/>
          </p:cNvSpPr>
          <p:nvPr>
            <p:ph type="sldNum" sz="quarter" idx="12"/>
          </p:nvPr>
        </p:nvSpPr>
        <p:spPr/>
        <p:txBody>
          <a:bodyPr/>
          <a:lstStyle/>
          <a:p>
            <a:fld id="{588949A8-7CCD-4D90-AA9A-1451BFC6FB3A}" type="slidenum">
              <a:rPr lang="en-US" smtClean="0"/>
              <a:t>6</a:t>
            </a:fld>
            <a:endParaRPr lang="en-US"/>
          </a:p>
        </p:txBody>
      </p:sp>
    </p:spTree>
    <p:extLst>
      <p:ext uri="{BB962C8B-B14F-4D97-AF65-F5344CB8AC3E}">
        <p14:creationId xmlns:p14="http://schemas.microsoft.com/office/powerpoint/2010/main" val="322629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DC2A-6274-62D8-7CBF-56490265448F}"/>
              </a:ext>
            </a:extLst>
          </p:cNvPr>
          <p:cNvSpPr>
            <a:spLocks noGrp="1"/>
          </p:cNvSpPr>
          <p:nvPr>
            <p:ph type="title"/>
          </p:nvPr>
        </p:nvSpPr>
        <p:spPr/>
        <p:txBody>
          <a:bodyPr/>
          <a:lstStyle/>
          <a:p>
            <a:r>
              <a:rPr lang="en-US" b="1" dirty="0">
                <a:solidFill>
                  <a:schemeClr val="accent1"/>
                </a:solidFill>
              </a:rPr>
              <a:t>How Does </a:t>
            </a:r>
            <a:r>
              <a:rPr lang="en-US" b="1" dirty="0" err="1">
                <a:solidFill>
                  <a:schemeClr val="accent1"/>
                </a:solidFill>
              </a:rPr>
              <a:t>ePIC</a:t>
            </a:r>
            <a:r>
              <a:rPr lang="en-US" b="1" dirty="0">
                <a:solidFill>
                  <a:schemeClr val="accent1"/>
                </a:solidFill>
              </a:rPr>
              <a:t> Respond? </a:t>
            </a:r>
          </a:p>
        </p:txBody>
      </p:sp>
      <p:sp>
        <p:nvSpPr>
          <p:cNvPr id="3" name="Content Placeholder 2">
            <a:extLst>
              <a:ext uri="{FF2B5EF4-FFF2-40B4-BE49-F238E27FC236}">
                <a16:creationId xmlns:a16="http://schemas.microsoft.com/office/drawing/2014/main" id="{6DBF1A81-7418-A58F-28E4-6E64D5E09759}"/>
              </a:ext>
            </a:extLst>
          </p:cNvPr>
          <p:cNvSpPr>
            <a:spLocks noGrp="1"/>
          </p:cNvSpPr>
          <p:nvPr>
            <p:ph idx="1"/>
          </p:nvPr>
        </p:nvSpPr>
        <p:spPr>
          <a:xfrm>
            <a:off x="660952" y="1561479"/>
            <a:ext cx="10870096" cy="4486275"/>
          </a:xfrm>
        </p:spPr>
        <p:txBody>
          <a:bodyPr>
            <a:normAutofit/>
          </a:bodyPr>
          <a:lstStyle/>
          <a:p>
            <a:r>
              <a:rPr lang="en-US" dirty="0"/>
              <a:t>Continue to support EIC </a:t>
            </a:r>
            <a:r>
              <a:rPr lang="en-US"/>
              <a:t>project PDR’s </a:t>
            </a:r>
            <a:r>
              <a:rPr lang="en-US" dirty="0"/>
              <a:t>and move these reviews forward as much as we possibly can</a:t>
            </a:r>
          </a:p>
          <a:p>
            <a:pPr lvl="1"/>
            <a:r>
              <a:rPr lang="en-US" dirty="0"/>
              <a:t>This is absolutely critical to baselining in 2026!</a:t>
            </a:r>
          </a:p>
          <a:p>
            <a:r>
              <a:rPr lang="en-US" dirty="0"/>
              <a:t>Adapt where we can: </a:t>
            </a:r>
          </a:p>
          <a:p>
            <a:pPr lvl="1"/>
            <a:r>
              <a:rPr lang="en-US" dirty="0"/>
              <a:t>If this continues, we may need to switch speakers for upcoming conferences.  This is unfortunate and should be taken into account in future speaking opportunities. </a:t>
            </a:r>
          </a:p>
          <a:p>
            <a:pPr lvl="1"/>
            <a:r>
              <a:rPr lang="en-US" dirty="0"/>
              <a:t>Plan test beam participation and support so that it can be robust against missing personnel. </a:t>
            </a:r>
          </a:p>
          <a:p>
            <a:r>
              <a:rPr lang="en-US" dirty="0"/>
              <a:t>Keep in mind that coming out of the shutdown will take a while as well, and effects may linger event after it is over. </a:t>
            </a:r>
          </a:p>
        </p:txBody>
      </p:sp>
      <p:sp>
        <p:nvSpPr>
          <p:cNvPr id="4" name="Date Placeholder 3">
            <a:extLst>
              <a:ext uri="{FF2B5EF4-FFF2-40B4-BE49-F238E27FC236}">
                <a16:creationId xmlns:a16="http://schemas.microsoft.com/office/drawing/2014/main" id="{AAA90BCB-C47B-6DAB-DAF6-A4D9A8004634}"/>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FBE64956-5FD3-71EF-A29E-5CF72A1EA32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2C0405D-4C67-6934-34C3-F716179C4368}"/>
              </a:ext>
            </a:extLst>
          </p:cNvPr>
          <p:cNvSpPr>
            <a:spLocks noGrp="1"/>
          </p:cNvSpPr>
          <p:nvPr>
            <p:ph type="sldNum" sz="quarter" idx="12"/>
          </p:nvPr>
        </p:nvSpPr>
        <p:spPr/>
        <p:txBody>
          <a:bodyPr/>
          <a:lstStyle/>
          <a:p>
            <a:fld id="{588949A8-7CCD-4D90-AA9A-1451BFC6FB3A}" type="slidenum">
              <a:rPr lang="en-US" smtClean="0"/>
              <a:t>7</a:t>
            </a:fld>
            <a:endParaRPr lang="en-US"/>
          </a:p>
        </p:txBody>
      </p:sp>
    </p:spTree>
    <p:extLst>
      <p:ext uri="{BB962C8B-B14F-4D97-AF65-F5344CB8AC3E}">
        <p14:creationId xmlns:p14="http://schemas.microsoft.com/office/powerpoint/2010/main" val="2646555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Vectors | 3D Arrow Right Green">
            <a:extLst>
              <a:ext uri="{FF2B5EF4-FFF2-40B4-BE49-F238E27FC236}">
                <a16:creationId xmlns:a16="http://schemas.microsoft.com/office/drawing/2014/main" id="{EA86CB8E-9667-813F-6534-F5A668241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88" y="2337228"/>
            <a:ext cx="11875773" cy="3238500"/>
          </a:xfrm>
          <a:prstGeom prst="rect">
            <a:avLst/>
          </a:prstGeom>
          <a:noFill/>
          <a:extLst>
            <a:ext uri="{909E8E84-426E-40DD-AFC4-6F175D3DCCD1}">
              <a14:hiddenFill xmlns:a14="http://schemas.microsoft.com/office/drawing/2010/main">
                <a:solidFill>
                  <a:srgbClr val="FFFFFF"/>
                </a:solidFill>
              </a14:hiddenFill>
            </a:ext>
          </a:extLst>
        </p:spPr>
      </p:pic>
      <p:grpSp>
        <p:nvGrpSpPr>
          <p:cNvPr id="1026" name="Group 1025">
            <a:extLst>
              <a:ext uri="{FF2B5EF4-FFF2-40B4-BE49-F238E27FC236}">
                <a16:creationId xmlns:a16="http://schemas.microsoft.com/office/drawing/2014/main" id="{0E1517A9-15B2-59E4-3637-31EF7340E70C}"/>
              </a:ext>
            </a:extLst>
          </p:cNvPr>
          <p:cNvGrpSpPr/>
          <p:nvPr/>
        </p:nvGrpSpPr>
        <p:grpSpPr>
          <a:xfrm>
            <a:off x="6257489" y="1253892"/>
            <a:ext cx="1397987" cy="2515392"/>
            <a:chOff x="6257489" y="1253892"/>
            <a:chExt cx="1397987" cy="2515392"/>
          </a:xfrm>
        </p:grpSpPr>
        <p:cxnSp>
          <p:nvCxnSpPr>
            <p:cNvPr id="1024" name="Straight Arrow Connector 1023">
              <a:extLst>
                <a:ext uri="{FF2B5EF4-FFF2-40B4-BE49-F238E27FC236}">
                  <a16:creationId xmlns:a16="http://schemas.microsoft.com/office/drawing/2014/main" id="{AD40859B-4F5B-3DFC-965C-E0777AA33283}"/>
                </a:ext>
              </a:extLst>
            </p:cNvPr>
            <p:cNvCxnSpPr>
              <a:cxnSpLocks/>
            </p:cNvCxnSpPr>
            <p:nvPr/>
          </p:nvCxnSpPr>
          <p:spPr>
            <a:xfrm>
              <a:off x="6707748" y="1830973"/>
              <a:ext cx="0" cy="193831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F8E1A0C-AD78-DCA6-4559-CBB287D57DA3}"/>
                </a:ext>
              </a:extLst>
            </p:cNvPr>
            <p:cNvSpPr txBox="1"/>
            <p:nvPr/>
          </p:nvSpPr>
          <p:spPr>
            <a:xfrm>
              <a:off x="6257489" y="1253892"/>
              <a:ext cx="1397987"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Physics Readiness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Sept. 17-18</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sp>
        <p:nvSpPr>
          <p:cNvPr id="2" name="Title 1">
            <a:extLst>
              <a:ext uri="{FF2B5EF4-FFF2-40B4-BE49-F238E27FC236}">
                <a16:creationId xmlns:a16="http://schemas.microsoft.com/office/drawing/2014/main" id="{5B758D90-69F9-4840-D220-8445B3268A8D}"/>
              </a:ext>
            </a:extLst>
          </p:cNvPr>
          <p:cNvSpPr>
            <a:spLocks noGrp="1"/>
          </p:cNvSpPr>
          <p:nvPr>
            <p:ph type="title"/>
          </p:nvPr>
        </p:nvSpPr>
        <p:spPr>
          <a:xfrm>
            <a:off x="776585" y="258427"/>
            <a:ext cx="10515600" cy="1032919"/>
          </a:xfrm>
        </p:spPr>
        <p:txBody>
          <a:bodyPr/>
          <a:lstStyle/>
          <a:p>
            <a:r>
              <a:rPr lang="en-US" b="1" dirty="0">
                <a:solidFill>
                  <a:schemeClr val="accent1"/>
                </a:solidFill>
              </a:rPr>
              <a:t>               2025 -2026</a:t>
            </a:r>
          </a:p>
        </p:txBody>
      </p:sp>
      <p:sp>
        <p:nvSpPr>
          <p:cNvPr id="57" name="Rectangle 56">
            <a:extLst>
              <a:ext uri="{FF2B5EF4-FFF2-40B4-BE49-F238E27FC236}">
                <a16:creationId xmlns:a16="http://schemas.microsoft.com/office/drawing/2014/main" id="{EA3D427B-E578-BF6F-0798-BDD3DC27A671}"/>
              </a:ext>
            </a:extLst>
          </p:cNvPr>
          <p:cNvSpPr/>
          <p:nvPr/>
        </p:nvSpPr>
        <p:spPr>
          <a:xfrm>
            <a:off x="6003241" y="5390016"/>
            <a:ext cx="1816283" cy="121455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058975-A478-213F-0F20-B35E68B1EC59}"/>
              </a:ext>
            </a:extLst>
          </p:cNvPr>
          <p:cNvSpPr/>
          <p:nvPr/>
        </p:nvSpPr>
        <p:spPr>
          <a:xfrm>
            <a:off x="6694474" y="2258654"/>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EAE4B43-AD77-DAE4-4EAC-ECA61DE19D7A}"/>
              </a:ext>
            </a:extLst>
          </p:cNvPr>
          <p:cNvSpPr/>
          <p:nvPr/>
        </p:nvSpPr>
        <p:spPr>
          <a:xfrm>
            <a:off x="5870937" y="1378248"/>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D0D92E5-ACE9-8689-5150-C5B0F4C05949}"/>
              </a:ext>
            </a:extLst>
          </p:cNvPr>
          <p:cNvSpPr/>
          <p:nvPr/>
        </p:nvSpPr>
        <p:spPr>
          <a:xfrm>
            <a:off x="5065457" y="4968697"/>
            <a:ext cx="1264449"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67" name="Straight Connector 1066">
            <a:extLst>
              <a:ext uri="{FF2B5EF4-FFF2-40B4-BE49-F238E27FC236}">
                <a16:creationId xmlns:a16="http://schemas.microsoft.com/office/drawing/2014/main" id="{572927D0-CAE3-A09F-C8A5-3AABF7B4D693}"/>
              </a:ext>
            </a:extLst>
          </p:cNvPr>
          <p:cNvCxnSpPr>
            <a:cxnSpLocks/>
          </p:cNvCxnSpPr>
          <p:nvPr/>
        </p:nvCxnSpPr>
        <p:spPr>
          <a:xfrm flipV="1">
            <a:off x="89838" y="3803912"/>
            <a:ext cx="11912497" cy="8938"/>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110" name="Group 1109">
            <a:extLst>
              <a:ext uri="{FF2B5EF4-FFF2-40B4-BE49-F238E27FC236}">
                <a16:creationId xmlns:a16="http://schemas.microsoft.com/office/drawing/2014/main" id="{281DCDB6-D2BA-D747-F2E7-348FE5158C69}"/>
              </a:ext>
            </a:extLst>
          </p:cNvPr>
          <p:cNvGrpSpPr/>
          <p:nvPr/>
        </p:nvGrpSpPr>
        <p:grpSpPr>
          <a:xfrm>
            <a:off x="0" y="2660811"/>
            <a:ext cx="1471769" cy="1339342"/>
            <a:chOff x="10562764" y="3493347"/>
            <a:chExt cx="1471769" cy="1339342"/>
          </a:xfrm>
        </p:grpSpPr>
        <p:sp>
          <p:nvSpPr>
            <p:cNvPr id="53" name="TextBox 52">
              <a:extLst>
                <a:ext uri="{FF2B5EF4-FFF2-40B4-BE49-F238E27FC236}">
                  <a16:creationId xmlns:a16="http://schemas.microsoft.com/office/drawing/2014/main" id="{4F39B412-6948-6B08-7159-0DB26F0AD119}"/>
                </a:ext>
              </a:extLst>
            </p:cNvPr>
            <p:cNvSpPr txBox="1"/>
            <p:nvPr/>
          </p:nvSpPr>
          <p:spPr>
            <a:xfrm>
              <a:off x="10562764" y="3493347"/>
              <a:ext cx="1471769" cy="584775"/>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Frascati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Jan 20-24,2025</a:t>
              </a:r>
            </a:p>
          </p:txBody>
        </p:sp>
        <p:pic>
          <p:nvPicPr>
            <p:cNvPr id="1080" name="Picture 1079">
              <a:extLst>
                <a:ext uri="{FF2B5EF4-FFF2-40B4-BE49-F238E27FC236}">
                  <a16:creationId xmlns:a16="http://schemas.microsoft.com/office/drawing/2014/main" id="{D1240A29-7AFE-DB0C-4CB4-E53CC0D92456}"/>
                </a:ext>
              </a:extLst>
            </p:cNvPr>
            <p:cNvPicPr>
              <a:picLocks noChangeAspect="1"/>
            </p:cNvPicPr>
            <p:nvPr/>
          </p:nvPicPr>
          <p:blipFill>
            <a:blip r:embed="rId3"/>
            <a:stretch>
              <a:fillRect/>
            </a:stretch>
          </p:blipFill>
          <p:spPr>
            <a:xfrm>
              <a:off x="11208194" y="4005209"/>
              <a:ext cx="704774" cy="827480"/>
            </a:xfrm>
            <a:prstGeom prst="rect">
              <a:avLst/>
            </a:prstGeom>
          </p:spPr>
        </p:pic>
      </p:grpSp>
      <p:pic>
        <p:nvPicPr>
          <p:cNvPr id="1099" name="Picture 1098" descr="Logo&#10;&#10;Description automatically generated">
            <a:extLst>
              <a:ext uri="{FF2B5EF4-FFF2-40B4-BE49-F238E27FC236}">
                <a16:creationId xmlns:a16="http://schemas.microsoft.com/office/drawing/2014/main" id="{50FFC686-45E9-F919-AC75-28860ED5A0D6}"/>
              </a:ext>
            </a:extLst>
          </p:cNvPr>
          <p:cNvPicPr>
            <a:picLocks noChangeAspect="1"/>
          </p:cNvPicPr>
          <p:nvPr/>
        </p:nvPicPr>
        <p:blipFill>
          <a:blip r:embed="rId4"/>
          <a:stretch>
            <a:fillRect/>
          </a:stretch>
        </p:blipFill>
        <p:spPr>
          <a:xfrm>
            <a:off x="776585" y="37396"/>
            <a:ext cx="1804597" cy="1299014"/>
          </a:xfrm>
          <a:prstGeom prst="rect">
            <a:avLst/>
          </a:prstGeom>
        </p:spPr>
      </p:pic>
      <p:grpSp>
        <p:nvGrpSpPr>
          <p:cNvPr id="26" name="Group 25">
            <a:extLst>
              <a:ext uri="{FF2B5EF4-FFF2-40B4-BE49-F238E27FC236}">
                <a16:creationId xmlns:a16="http://schemas.microsoft.com/office/drawing/2014/main" id="{7A70BEF0-666A-B898-F9A9-3C07355205F9}"/>
              </a:ext>
            </a:extLst>
          </p:cNvPr>
          <p:cNvGrpSpPr/>
          <p:nvPr/>
        </p:nvGrpSpPr>
        <p:grpSpPr>
          <a:xfrm>
            <a:off x="5569398" y="822577"/>
            <a:ext cx="6505430" cy="2970045"/>
            <a:chOff x="5569398" y="822577"/>
            <a:chExt cx="6505430" cy="2970045"/>
          </a:xfrm>
        </p:grpSpPr>
        <p:grpSp>
          <p:nvGrpSpPr>
            <p:cNvPr id="3" name="Group 2">
              <a:extLst>
                <a:ext uri="{FF2B5EF4-FFF2-40B4-BE49-F238E27FC236}">
                  <a16:creationId xmlns:a16="http://schemas.microsoft.com/office/drawing/2014/main" id="{CC8912FB-E4B7-DB16-8653-711C157CB403}"/>
                </a:ext>
              </a:extLst>
            </p:cNvPr>
            <p:cNvGrpSpPr/>
            <p:nvPr/>
          </p:nvGrpSpPr>
          <p:grpSpPr>
            <a:xfrm>
              <a:off x="5569398" y="822577"/>
              <a:ext cx="1226631" cy="2970045"/>
              <a:chOff x="6106188" y="1412835"/>
              <a:chExt cx="1226631" cy="2970045"/>
            </a:xfrm>
          </p:grpSpPr>
          <p:sp>
            <p:nvSpPr>
              <p:cNvPr id="6" name="TextBox 5">
                <a:extLst>
                  <a:ext uri="{FF2B5EF4-FFF2-40B4-BE49-F238E27FC236}">
                    <a16:creationId xmlns:a16="http://schemas.microsoft.com/office/drawing/2014/main" id="{CCEE0B54-744B-5FBA-2A4E-E9BDB37D0AA8}"/>
                  </a:ext>
                </a:extLst>
              </p:cNvPr>
              <p:cNvSpPr txBox="1"/>
              <p:nvPr/>
            </p:nvSpPr>
            <p:spPr>
              <a:xfrm>
                <a:off x="6106188" y="1412835"/>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OPA Status </a:t>
                </a:r>
                <a:b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5-7</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August, 2025</a:t>
                </a:r>
              </a:p>
            </p:txBody>
          </p:sp>
          <p:cxnSp>
            <p:nvCxnSpPr>
              <p:cNvPr id="10" name="Straight Connector 9">
                <a:extLst>
                  <a:ext uri="{FF2B5EF4-FFF2-40B4-BE49-F238E27FC236}">
                    <a16:creationId xmlns:a16="http://schemas.microsoft.com/office/drawing/2014/main" id="{C0C00C86-6E67-829E-3A63-B14674B5CE35}"/>
                  </a:ext>
                </a:extLst>
              </p:cNvPr>
              <p:cNvCxnSpPr>
                <a:cxnSpLocks/>
              </p:cNvCxnSpPr>
              <p:nvPr/>
            </p:nvCxnSpPr>
            <p:spPr>
              <a:xfrm>
                <a:off x="6461579" y="1926668"/>
                <a:ext cx="0" cy="2456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12E10FB-481E-43A9-CA3C-FF668EAFF6B7}"/>
                </a:ext>
              </a:extLst>
            </p:cNvPr>
            <p:cNvGrpSpPr/>
            <p:nvPr/>
          </p:nvGrpSpPr>
          <p:grpSpPr>
            <a:xfrm>
              <a:off x="11186078" y="2285768"/>
              <a:ext cx="888750" cy="1506854"/>
              <a:chOff x="11186078" y="2285768"/>
              <a:chExt cx="888750" cy="1506854"/>
            </a:xfrm>
          </p:grpSpPr>
          <p:sp>
            <p:nvSpPr>
              <p:cNvPr id="22" name="TextBox 21">
                <a:extLst>
                  <a:ext uri="{FF2B5EF4-FFF2-40B4-BE49-F238E27FC236}">
                    <a16:creationId xmlns:a16="http://schemas.microsoft.com/office/drawing/2014/main" id="{A713F0BF-97E7-DBC7-C5F9-9D30E224BF1A}"/>
                  </a:ext>
                </a:extLst>
              </p:cNvPr>
              <p:cNvSpPr txBox="1"/>
              <p:nvPr/>
            </p:nvSpPr>
            <p:spPr>
              <a:xfrm>
                <a:off x="11186078" y="2285768"/>
                <a:ext cx="888750"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IPR and ICR, </a:t>
                </a:r>
                <a:r>
                  <a:rPr lang="en-US" sz="1050" dirty="0">
                    <a:solidFill>
                      <a:srgbClr val="ED7D31"/>
                    </a:solidFill>
                    <a:latin typeface="Calibri" panose="020F0502020204030204"/>
                  </a:rPr>
                  <a:t>9</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-13</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a:t>
                </a:r>
                <a:r>
                  <a:rPr lang="en-US" sz="1050" dirty="0">
                    <a:solidFill>
                      <a:srgbClr val="ED7D31"/>
                    </a:solidFill>
                    <a:latin typeface="Calibri" panose="020F0502020204030204"/>
                  </a:rPr>
                  <a:t>March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2026</a:t>
                </a:r>
              </a:p>
            </p:txBody>
          </p:sp>
          <p:cxnSp>
            <p:nvCxnSpPr>
              <p:cNvPr id="23" name="Straight Connector 22">
                <a:extLst>
                  <a:ext uri="{FF2B5EF4-FFF2-40B4-BE49-F238E27FC236}">
                    <a16:creationId xmlns:a16="http://schemas.microsoft.com/office/drawing/2014/main" id="{8B2E02F8-E053-FF25-C195-E1DA1AAC87F4}"/>
                  </a:ext>
                </a:extLst>
              </p:cNvPr>
              <p:cNvCxnSpPr>
                <a:cxnSpLocks/>
              </p:cNvCxnSpPr>
              <p:nvPr/>
            </p:nvCxnSpPr>
            <p:spPr>
              <a:xfrm>
                <a:off x="11570939" y="2849903"/>
                <a:ext cx="0" cy="942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TextBox 28">
            <a:extLst>
              <a:ext uri="{FF2B5EF4-FFF2-40B4-BE49-F238E27FC236}">
                <a16:creationId xmlns:a16="http://schemas.microsoft.com/office/drawing/2014/main" id="{11F6A843-1CB4-946C-C687-A2124D10900E}"/>
              </a:ext>
            </a:extLst>
          </p:cNvPr>
          <p:cNvSpPr txBox="1"/>
          <p:nvPr/>
        </p:nvSpPr>
        <p:spPr>
          <a:xfrm>
            <a:off x="10859081" y="5566621"/>
            <a:ext cx="1228756" cy="830997"/>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CD-2 Review</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late 2026</a:t>
            </a:r>
          </a:p>
        </p:txBody>
      </p:sp>
      <p:grpSp>
        <p:nvGrpSpPr>
          <p:cNvPr id="1042" name="Group 1041">
            <a:extLst>
              <a:ext uri="{FF2B5EF4-FFF2-40B4-BE49-F238E27FC236}">
                <a16:creationId xmlns:a16="http://schemas.microsoft.com/office/drawing/2014/main" id="{C29A10AA-2BE1-5D40-E1E9-48230A7B0878}"/>
              </a:ext>
            </a:extLst>
          </p:cNvPr>
          <p:cNvGrpSpPr/>
          <p:nvPr/>
        </p:nvGrpSpPr>
        <p:grpSpPr>
          <a:xfrm>
            <a:off x="1345242" y="159407"/>
            <a:ext cx="10630348" cy="6499116"/>
            <a:chOff x="1345242" y="159407"/>
            <a:chExt cx="10630348" cy="6499116"/>
          </a:xfrm>
        </p:grpSpPr>
        <p:grpSp>
          <p:nvGrpSpPr>
            <p:cNvPr id="1034" name="Group 1033">
              <a:extLst>
                <a:ext uri="{FF2B5EF4-FFF2-40B4-BE49-F238E27FC236}">
                  <a16:creationId xmlns:a16="http://schemas.microsoft.com/office/drawing/2014/main" id="{FBE8E766-3453-E9C5-7FC8-AD338A8203A9}"/>
                </a:ext>
              </a:extLst>
            </p:cNvPr>
            <p:cNvGrpSpPr/>
            <p:nvPr/>
          </p:nvGrpSpPr>
          <p:grpSpPr>
            <a:xfrm>
              <a:off x="1345242" y="1418028"/>
              <a:ext cx="1306043" cy="2341959"/>
              <a:chOff x="3490989" y="1467514"/>
              <a:chExt cx="1306043" cy="2341959"/>
            </a:xfrm>
          </p:grpSpPr>
          <p:cxnSp>
            <p:nvCxnSpPr>
              <p:cNvPr id="1035" name="Straight Connector 1034">
                <a:extLst>
                  <a:ext uri="{FF2B5EF4-FFF2-40B4-BE49-F238E27FC236}">
                    <a16:creationId xmlns:a16="http://schemas.microsoft.com/office/drawing/2014/main" id="{A55D02ED-04FB-3E13-C071-9A8014B9DAC0}"/>
                  </a:ext>
                </a:extLst>
              </p:cNvPr>
              <p:cNvCxnSpPr>
                <a:cxnSpLocks/>
              </p:cNvCxnSpPr>
              <p:nvPr/>
            </p:nvCxnSpPr>
            <p:spPr>
              <a:xfrm>
                <a:off x="4061592" y="2253882"/>
                <a:ext cx="0" cy="1555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F1F52E58-220B-1D1C-9D0A-A7654604A113}"/>
                  </a:ext>
                </a:extLst>
              </p:cNvPr>
              <p:cNvSpPr txBox="1"/>
              <p:nvPr/>
            </p:nvSpPr>
            <p:spPr>
              <a:xfrm>
                <a:off x="3490989" y="1467514"/>
                <a:ext cx="1306043"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Cerenkov PID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April 1-2,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BABAR DIRC Bar Refurbishment</a:t>
                </a:r>
              </a:p>
            </p:txBody>
          </p:sp>
        </p:grpSp>
        <p:grpSp>
          <p:nvGrpSpPr>
            <p:cNvPr id="1027" name="Group 1026">
              <a:extLst>
                <a:ext uri="{FF2B5EF4-FFF2-40B4-BE49-F238E27FC236}">
                  <a16:creationId xmlns:a16="http://schemas.microsoft.com/office/drawing/2014/main" id="{80191080-32B9-4041-109E-B57E40DE1FEA}"/>
                </a:ext>
              </a:extLst>
            </p:cNvPr>
            <p:cNvGrpSpPr/>
            <p:nvPr/>
          </p:nvGrpSpPr>
          <p:grpSpPr>
            <a:xfrm>
              <a:off x="4905491" y="1266879"/>
              <a:ext cx="1007114" cy="2520249"/>
              <a:chOff x="3735584" y="2097600"/>
              <a:chExt cx="1007114" cy="3013185"/>
            </a:xfrm>
          </p:grpSpPr>
          <p:cxnSp>
            <p:nvCxnSpPr>
              <p:cNvPr id="1030" name="Straight Connector 1029">
                <a:extLst>
                  <a:ext uri="{FF2B5EF4-FFF2-40B4-BE49-F238E27FC236}">
                    <a16:creationId xmlns:a16="http://schemas.microsoft.com/office/drawing/2014/main" id="{BFDC8A9E-1A7C-715F-2653-73CA99CF5C83}"/>
                  </a:ext>
                </a:extLst>
              </p:cNvPr>
              <p:cNvCxnSpPr>
                <a:cxnSpLocks/>
              </p:cNvCxnSpPr>
              <p:nvPr/>
            </p:nvCxnSpPr>
            <p:spPr>
              <a:xfrm>
                <a:off x="4200843" y="3225098"/>
                <a:ext cx="15045" cy="1885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CC3C030-1F63-2A96-6523-FAE7E7E179C7}"/>
                  </a:ext>
                </a:extLst>
              </p:cNvPr>
              <p:cNvSpPr txBox="1"/>
              <p:nvPr/>
            </p:nvSpPr>
            <p:spPr>
              <a:xfrm>
                <a:off x="3735584" y="2097600"/>
                <a:ext cx="1007114" cy="10763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10th Detector Advisory Committee</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June 11-13</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 </a:t>
                </a:r>
              </a:p>
            </p:txBody>
          </p:sp>
        </p:grpSp>
        <p:sp>
          <p:nvSpPr>
            <p:cNvPr id="1059" name="TextBox 1058">
              <a:extLst>
                <a:ext uri="{FF2B5EF4-FFF2-40B4-BE49-F238E27FC236}">
                  <a16:creationId xmlns:a16="http://schemas.microsoft.com/office/drawing/2014/main" id="{E3F3AF97-F880-7416-72E6-4958977EDE0C}"/>
                </a:ext>
              </a:extLst>
            </p:cNvPr>
            <p:cNvSpPr txBox="1"/>
            <p:nvPr/>
          </p:nvSpPr>
          <p:spPr>
            <a:xfrm>
              <a:off x="10546827" y="875896"/>
              <a:ext cx="122663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Si Tracking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Week of </a:t>
              </a:r>
              <a:br>
                <a:rPr lang="en-US" sz="1050" dirty="0">
                  <a:solidFill>
                    <a:prstClr val="black"/>
                  </a:solidFill>
                  <a:latin typeface="Calibri" panose="020F0502020204030204"/>
                </a:rPr>
              </a:br>
              <a:r>
                <a:rPr lang="en-US" sz="1050" dirty="0">
                  <a:solidFill>
                    <a:prstClr val="black"/>
                  </a:solidFill>
                  <a:latin typeface="Calibri" panose="020F0502020204030204"/>
                </a:rPr>
                <a:t>Jan 26,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0" name="TextBox 1059">
              <a:extLst>
                <a:ext uri="{FF2B5EF4-FFF2-40B4-BE49-F238E27FC236}">
                  <a16:creationId xmlns:a16="http://schemas.microsoft.com/office/drawing/2014/main" id="{1989055B-2AED-269A-4DD0-F74A309B6B06}"/>
                </a:ext>
              </a:extLst>
            </p:cNvPr>
            <p:cNvSpPr txBox="1"/>
            <p:nvPr/>
          </p:nvSpPr>
          <p:spPr>
            <a:xfrm>
              <a:off x="8585362" y="5939710"/>
              <a:ext cx="1063675"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AC-LGAD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Dec.</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nvGrpSpPr>
            <p:cNvPr id="1064" name="Group 1063">
              <a:extLst>
                <a:ext uri="{FF2B5EF4-FFF2-40B4-BE49-F238E27FC236}">
                  <a16:creationId xmlns:a16="http://schemas.microsoft.com/office/drawing/2014/main" id="{66F18D52-024A-D349-60DC-CC26F3A2B333}"/>
                </a:ext>
              </a:extLst>
            </p:cNvPr>
            <p:cNvGrpSpPr/>
            <p:nvPr/>
          </p:nvGrpSpPr>
          <p:grpSpPr>
            <a:xfrm>
              <a:off x="6461579" y="2838148"/>
              <a:ext cx="1584234" cy="2597997"/>
              <a:chOff x="6461579" y="2838148"/>
              <a:chExt cx="1584234" cy="2597997"/>
            </a:xfrm>
          </p:grpSpPr>
          <p:sp>
            <p:nvSpPr>
              <p:cNvPr id="1061" name="TextBox 1060">
                <a:extLst>
                  <a:ext uri="{FF2B5EF4-FFF2-40B4-BE49-F238E27FC236}">
                    <a16:creationId xmlns:a16="http://schemas.microsoft.com/office/drawing/2014/main" id="{09A940AA-5FA1-DA03-9ED3-483405FD0722}"/>
                  </a:ext>
                </a:extLst>
              </p:cNvPr>
              <p:cNvSpPr txBox="1"/>
              <p:nvPr/>
            </p:nvSpPr>
            <p:spPr>
              <a:xfrm>
                <a:off x="6819182" y="4697481"/>
                <a:ext cx="122663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Barrel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EMCal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Sept. 17-18</a:t>
                </a:r>
                <a:r>
                  <a:rPr lang="en-US" sz="1050" baseline="30000" dirty="0">
                    <a:solidFill>
                      <a:prstClr val="black"/>
                    </a:solidFill>
                    <a:latin typeface="Calibri" panose="020F0502020204030204"/>
                  </a:rPr>
                  <a:t>th</a:t>
                </a:r>
                <a:br>
                  <a:rPr lang="en-US" sz="1050" dirty="0">
                    <a:solidFill>
                      <a:prstClr val="black"/>
                    </a:solidFill>
                    <a:latin typeface="Calibri" panose="020F0502020204030204"/>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62" name="Straight Connector 1061">
                <a:extLst>
                  <a:ext uri="{FF2B5EF4-FFF2-40B4-BE49-F238E27FC236}">
                    <a16:creationId xmlns:a16="http://schemas.microsoft.com/office/drawing/2014/main" id="{B573FB0B-EC8F-2BBC-1DB5-B2A0CF8D606A}"/>
                  </a:ext>
                </a:extLst>
              </p:cNvPr>
              <p:cNvCxnSpPr>
                <a:cxnSpLocks/>
              </p:cNvCxnSpPr>
              <p:nvPr/>
            </p:nvCxnSpPr>
            <p:spPr>
              <a:xfrm>
                <a:off x="6461579" y="2838148"/>
                <a:ext cx="0" cy="930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1" name="Group 1070">
              <a:extLst>
                <a:ext uri="{FF2B5EF4-FFF2-40B4-BE49-F238E27FC236}">
                  <a16:creationId xmlns:a16="http://schemas.microsoft.com/office/drawing/2014/main" id="{587CFFEA-6F94-D09A-E01E-F60D3E735E31}"/>
                </a:ext>
              </a:extLst>
            </p:cNvPr>
            <p:cNvGrpSpPr/>
            <p:nvPr/>
          </p:nvGrpSpPr>
          <p:grpSpPr>
            <a:xfrm>
              <a:off x="5990396" y="2426655"/>
              <a:ext cx="1226631" cy="2210138"/>
              <a:chOff x="5515632" y="1650976"/>
              <a:chExt cx="1226631" cy="2210138"/>
            </a:xfrm>
          </p:grpSpPr>
          <p:cxnSp>
            <p:nvCxnSpPr>
              <p:cNvPr id="1073" name="Straight Connector 1072">
                <a:extLst>
                  <a:ext uri="{FF2B5EF4-FFF2-40B4-BE49-F238E27FC236}">
                    <a16:creationId xmlns:a16="http://schemas.microsoft.com/office/drawing/2014/main" id="{CEB7FE3A-7098-F235-1C9D-0DEE025AE483}"/>
                  </a:ext>
                </a:extLst>
              </p:cNvPr>
              <p:cNvCxnSpPr>
                <a:cxnSpLocks/>
              </p:cNvCxnSpPr>
              <p:nvPr/>
            </p:nvCxnSpPr>
            <p:spPr>
              <a:xfrm>
                <a:off x="6626368" y="3068047"/>
                <a:ext cx="0" cy="793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2" name="TextBox 1071">
                <a:extLst>
                  <a:ext uri="{FF2B5EF4-FFF2-40B4-BE49-F238E27FC236}">
                    <a16:creationId xmlns:a16="http://schemas.microsoft.com/office/drawing/2014/main" id="{35FB91D3-93D1-4A79-AC03-C7C01383CDAE}"/>
                  </a:ext>
                </a:extLst>
              </p:cNvPr>
              <p:cNvSpPr txBox="1"/>
              <p:nvPr/>
            </p:nvSpPr>
            <p:spPr>
              <a:xfrm>
                <a:off x="5515632" y="1650976"/>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Elec./DAQ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Sept. 3-4</a:t>
                </a:r>
                <a:r>
                  <a:rPr lang="en-US" sz="1050" baseline="30000" dirty="0">
                    <a:solidFill>
                      <a:prstClr val="black"/>
                    </a:solidFill>
                    <a:latin typeface="Calibri" panose="020F0502020204030204"/>
                  </a:rPr>
                  <a:t>th</a:t>
                </a:r>
                <a:r>
                  <a:rPr lang="en-US" sz="1050" dirty="0">
                    <a:solidFill>
                      <a:prstClr val="black"/>
                    </a:solidFill>
                    <a:latin typeface="Calibri" panose="020F0502020204030204"/>
                  </a:rPr>
                  <a:t>, 2025</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65" name="Group 1064">
              <a:extLst>
                <a:ext uri="{FF2B5EF4-FFF2-40B4-BE49-F238E27FC236}">
                  <a16:creationId xmlns:a16="http://schemas.microsoft.com/office/drawing/2014/main" id="{8353EB94-74CF-AC63-B692-6A2BB2787001}"/>
                </a:ext>
              </a:extLst>
            </p:cNvPr>
            <p:cNvGrpSpPr/>
            <p:nvPr/>
          </p:nvGrpSpPr>
          <p:grpSpPr>
            <a:xfrm>
              <a:off x="7674188" y="1302636"/>
              <a:ext cx="1226631" cy="2505745"/>
              <a:chOff x="6554163" y="1289871"/>
              <a:chExt cx="1226631" cy="2505745"/>
            </a:xfrm>
          </p:grpSpPr>
          <p:cxnSp>
            <p:nvCxnSpPr>
              <p:cNvPr id="1068" name="Straight Connector 1067">
                <a:extLst>
                  <a:ext uri="{FF2B5EF4-FFF2-40B4-BE49-F238E27FC236}">
                    <a16:creationId xmlns:a16="http://schemas.microsoft.com/office/drawing/2014/main" id="{EAD9C827-C599-6B11-3BF9-2701380F7A47}"/>
                  </a:ext>
                </a:extLst>
              </p:cNvPr>
              <p:cNvCxnSpPr>
                <a:cxnSpLocks/>
              </p:cNvCxnSpPr>
              <p:nvPr/>
            </p:nvCxnSpPr>
            <p:spPr>
              <a:xfrm>
                <a:off x="6925788" y="1702420"/>
                <a:ext cx="0" cy="209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6" name="TextBox 1065">
                <a:extLst>
                  <a:ext uri="{FF2B5EF4-FFF2-40B4-BE49-F238E27FC236}">
                    <a16:creationId xmlns:a16="http://schemas.microsoft.com/office/drawing/2014/main" id="{87384E81-DAFE-1795-9851-A6CF96C3C6CC}"/>
                  </a:ext>
                </a:extLst>
              </p:cNvPr>
              <p:cNvSpPr txBox="1"/>
              <p:nvPr/>
            </p:nvSpPr>
            <p:spPr>
              <a:xfrm>
                <a:off x="6554163" y="1289871"/>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lang="en-US" sz="1050" dirty="0">
                    <a:solidFill>
                      <a:prstClr val="black"/>
                    </a:solidFill>
                    <a:latin typeface="Calibri" panose="020F0502020204030204"/>
                  </a:rPr>
                  <a: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Oct. 30-31, 2025</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76" name="TextBox 1075">
              <a:extLst>
                <a:ext uri="{FF2B5EF4-FFF2-40B4-BE49-F238E27FC236}">
                  <a16:creationId xmlns:a16="http://schemas.microsoft.com/office/drawing/2014/main" id="{6E22BF83-9FE3-1F93-4E80-BDA767687575}"/>
                </a:ext>
              </a:extLst>
            </p:cNvPr>
            <p:cNvSpPr txBox="1"/>
            <p:nvPr/>
          </p:nvSpPr>
          <p:spPr>
            <a:xfrm>
              <a:off x="9569984" y="189285"/>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DAQ - Slow</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Early 2026</a:t>
              </a:r>
            </a:p>
          </p:txBody>
        </p:sp>
        <p:grpSp>
          <p:nvGrpSpPr>
            <p:cNvPr id="1078" name="Group 1077">
              <a:extLst>
                <a:ext uri="{FF2B5EF4-FFF2-40B4-BE49-F238E27FC236}">
                  <a16:creationId xmlns:a16="http://schemas.microsoft.com/office/drawing/2014/main" id="{0070B11E-403E-7083-FA94-FC07495B41FF}"/>
                </a:ext>
              </a:extLst>
            </p:cNvPr>
            <p:cNvGrpSpPr/>
            <p:nvPr/>
          </p:nvGrpSpPr>
          <p:grpSpPr>
            <a:xfrm>
              <a:off x="9757984" y="3820329"/>
              <a:ext cx="1048881" cy="2531105"/>
              <a:chOff x="3227041" y="2934567"/>
              <a:chExt cx="1048881" cy="1726882"/>
            </a:xfrm>
          </p:grpSpPr>
          <p:cxnSp>
            <p:nvCxnSpPr>
              <p:cNvPr id="1079" name="Straight Connector 1078">
                <a:extLst>
                  <a:ext uri="{FF2B5EF4-FFF2-40B4-BE49-F238E27FC236}">
                    <a16:creationId xmlns:a16="http://schemas.microsoft.com/office/drawing/2014/main" id="{B2C24C02-30B2-A55F-03F5-B2B317A874BD}"/>
                  </a:ext>
                </a:extLst>
              </p:cNvPr>
              <p:cNvCxnSpPr>
                <a:cxnSpLocks/>
              </p:cNvCxnSpPr>
              <p:nvPr/>
            </p:nvCxnSpPr>
            <p:spPr>
              <a:xfrm>
                <a:off x="3487631" y="2934567"/>
                <a:ext cx="0" cy="966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F6C43950-D12C-B95F-A133-3303D776202D}"/>
                  </a:ext>
                </a:extLst>
              </p:cNvPr>
              <p:cNvSpPr txBox="1"/>
              <p:nvPr/>
            </p:nvSpPr>
            <p:spPr>
              <a:xfrm>
                <a:off x="3227041" y="3937001"/>
                <a:ext cx="1048881" cy="7244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 Installation</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(inside and outside GST)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Week of Dec. 8</a:t>
                </a:r>
                <a:r>
                  <a:rPr lang="en-US" sz="1050" baseline="30000" dirty="0">
                    <a:solidFill>
                      <a:prstClr val="black"/>
                    </a:solidFill>
                    <a:latin typeface="Calibri" panose="020F0502020204030204"/>
                  </a:rPr>
                  <a:t>th</a:t>
                </a:r>
                <a:r>
                  <a:rPr lang="en-US" sz="1050" dirty="0">
                    <a:solidFill>
                      <a:prstClr val="black"/>
                    </a:solidFill>
                    <a:latin typeface="Calibri" panose="020F0502020204030204"/>
                  </a:rPr>
                  <a:t>,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85" name="TextBox 1084">
              <a:extLst>
                <a:ext uri="{FF2B5EF4-FFF2-40B4-BE49-F238E27FC236}">
                  <a16:creationId xmlns:a16="http://schemas.microsoft.com/office/drawing/2014/main" id="{0033D5FF-E00E-1626-54AB-7AF401DCDE82}"/>
                </a:ext>
              </a:extLst>
            </p:cNvPr>
            <p:cNvSpPr txBox="1"/>
            <p:nvPr/>
          </p:nvSpPr>
          <p:spPr>
            <a:xfrm>
              <a:off x="10194962" y="2372271"/>
              <a:ext cx="1059752"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IR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&amp; Aux. Det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March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9" name="TextBox 1088">
              <a:extLst>
                <a:ext uri="{FF2B5EF4-FFF2-40B4-BE49-F238E27FC236}">
                  <a16:creationId xmlns:a16="http://schemas.microsoft.com/office/drawing/2014/main" id="{21F3360B-F23F-2584-9933-9248AEE53B10}"/>
                </a:ext>
              </a:extLst>
            </p:cNvPr>
            <p:cNvSpPr txBox="1"/>
            <p:nvPr/>
          </p:nvSpPr>
          <p:spPr>
            <a:xfrm>
              <a:off x="10748959" y="159407"/>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Polarimetry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Week of </a:t>
              </a:r>
              <a:br>
                <a:rPr lang="en-US" sz="1050" dirty="0">
                  <a:solidFill>
                    <a:prstClr val="black"/>
                  </a:solidFill>
                  <a:latin typeface="Calibri" panose="020F0502020204030204"/>
                </a:rPr>
              </a:br>
              <a:r>
                <a:rPr lang="en-US" sz="1050" dirty="0">
                  <a:solidFill>
                    <a:prstClr val="black"/>
                  </a:solidFill>
                  <a:latin typeface="Calibri" panose="020F0502020204030204"/>
                </a:rPr>
                <a:t>Feb 2,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98" name="Group 1097">
              <a:extLst>
                <a:ext uri="{FF2B5EF4-FFF2-40B4-BE49-F238E27FC236}">
                  <a16:creationId xmlns:a16="http://schemas.microsoft.com/office/drawing/2014/main" id="{FF9E5F5A-E13C-B67A-7A92-67A2418F5A66}"/>
                </a:ext>
              </a:extLst>
            </p:cNvPr>
            <p:cNvGrpSpPr/>
            <p:nvPr/>
          </p:nvGrpSpPr>
          <p:grpSpPr>
            <a:xfrm>
              <a:off x="4858990" y="3833755"/>
              <a:ext cx="1226631" cy="2006384"/>
              <a:chOff x="3079044" y="3801388"/>
              <a:chExt cx="1226631" cy="2006384"/>
            </a:xfrm>
          </p:grpSpPr>
          <p:sp>
            <p:nvSpPr>
              <p:cNvPr id="1094" name="TextBox 1093">
                <a:extLst>
                  <a:ext uri="{FF2B5EF4-FFF2-40B4-BE49-F238E27FC236}">
                    <a16:creationId xmlns:a16="http://schemas.microsoft.com/office/drawing/2014/main" id="{CDCC5381-0CB3-D2A1-37D1-F97642E724CB}"/>
                  </a:ext>
                </a:extLst>
              </p:cNvPr>
              <p:cNvSpPr txBox="1"/>
              <p:nvPr/>
            </p:nvSpPr>
            <p:spPr>
              <a:xfrm>
                <a:off x="3079044" y="4907526"/>
                <a:ext cx="1226631" cy="9002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panose="020F0502020204030204"/>
                    <a:ea typeface="+mn-ea"/>
                    <a:cs typeface="+mn-cs"/>
                  </a:rPr>
                  <a:t>FDR: Backward &amp; Forward EM Calorimetry, Barrel &amp; Forward HCAL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panose="020F0502020204030204"/>
                    <a:ea typeface="+mn-ea"/>
                    <a:cs typeface="+mn-cs"/>
                  </a:rPr>
                  <a:t>July 2025</a:t>
                </a:r>
              </a:p>
            </p:txBody>
          </p:sp>
          <p:cxnSp>
            <p:nvCxnSpPr>
              <p:cNvPr id="1095" name="Straight Connector 1094">
                <a:extLst>
                  <a:ext uri="{FF2B5EF4-FFF2-40B4-BE49-F238E27FC236}">
                    <a16:creationId xmlns:a16="http://schemas.microsoft.com/office/drawing/2014/main" id="{469E181D-9E37-F647-0575-E91EA37A0541}"/>
                  </a:ext>
                </a:extLst>
              </p:cNvPr>
              <p:cNvCxnSpPr>
                <a:cxnSpLocks/>
              </p:cNvCxnSpPr>
              <p:nvPr/>
            </p:nvCxnSpPr>
            <p:spPr>
              <a:xfrm>
                <a:off x="3789452" y="3801388"/>
                <a:ext cx="0" cy="1134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0" name="Group 1099">
              <a:extLst>
                <a:ext uri="{FF2B5EF4-FFF2-40B4-BE49-F238E27FC236}">
                  <a16:creationId xmlns:a16="http://schemas.microsoft.com/office/drawing/2014/main" id="{755C75AE-A62C-2ED9-1B7B-E9D0FCA59CCC}"/>
                </a:ext>
              </a:extLst>
            </p:cNvPr>
            <p:cNvGrpSpPr/>
            <p:nvPr/>
          </p:nvGrpSpPr>
          <p:grpSpPr>
            <a:xfrm>
              <a:off x="2450230" y="3812358"/>
              <a:ext cx="1178610" cy="2846165"/>
              <a:chOff x="3658177" y="3225098"/>
              <a:chExt cx="1178610" cy="3402849"/>
            </a:xfrm>
          </p:grpSpPr>
          <p:sp>
            <p:nvSpPr>
              <p:cNvPr id="1104" name="TextBox 1103">
                <a:extLst>
                  <a:ext uri="{FF2B5EF4-FFF2-40B4-BE49-F238E27FC236}">
                    <a16:creationId xmlns:a16="http://schemas.microsoft.com/office/drawing/2014/main" id="{65451B28-2606-6261-FA7B-39F9D42C9143}"/>
                  </a:ext>
                </a:extLst>
              </p:cNvPr>
              <p:cNvSpPr txBox="1"/>
              <p:nvPr/>
            </p:nvSpPr>
            <p:spPr>
              <a:xfrm>
                <a:off x="3658177" y="5937994"/>
                <a:ext cx="1178610"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Detector R&amp;D Day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/Project)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16-17</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April 2025 </a:t>
                </a:r>
              </a:p>
            </p:txBody>
          </p:sp>
          <p:cxnSp>
            <p:nvCxnSpPr>
              <p:cNvPr id="1105" name="Straight Connector 1104">
                <a:extLst>
                  <a:ext uri="{FF2B5EF4-FFF2-40B4-BE49-F238E27FC236}">
                    <a16:creationId xmlns:a16="http://schemas.microsoft.com/office/drawing/2014/main" id="{ECBFA884-C239-EC8A-C08C-30972012313E}"/>
                  </a:ext>
                </a:extLst>
              </p:cNvPr>
              <p:cNvCxnSpPr>
                <a:cxnSpLocks/>
              </p:cNvCxnSpPr>
              <p:nvPr/>
            </p:nvCxnSpPr>
            <p:spPr>
              <a:xfrm>
                <a:off x="4200843" y="3225098"/>
                <a:ext cx="3761" cy="2663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8" name="TextBox 1057">
              <a:extLst>
                <a:ext uri="{FF2B5EF4-FFF2-40B4-BE49-F238E27FC236}">
                  <a16:creationId xmlns:a16="http://schemas.microsoft.com/office/drawing/2014/main" id="{1873D8A7-B6F2-7210-9276-F3AE0F4358F8}"/>
                </a:ext>
              </a:extLst>
            </p:cNvPr>
            <p:cNvSpPr txBox="1"/>
            <p:nvPr/>
          </p:nvSpPr>
          <p:spPr>
            <a:xfrm>
              <a:off x="10414301" y="1701208"/>
              <a:ext cx="104888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MPGD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Jan 2026</a:t>
              </a:r>
            </a:p>
          </p:txBody>
        </p:sp>
        <p:sp>
          <p:nvSpPr>
            <p:cNvPr id="1069" name="TextBox 1068">
              <a:extLst>
                <a:ext uri="{FF2B5EF4-FFF2-40B4-BE49-F238E27FC236}">
                  <a16:creationId xmlns:a16="http://schemas.microsoft.com/office/drawing/2014/main" id="{1F361114-952E-F393-5327-9A4512590CC1}"/>
                </a:ext>
              </a:extLst>
            </p:cNvPr>
            <p:cNvSpPr txBox="1"/>
            <p:nvPr/>
          </p:nvSpPr>
          <p:spPr>
            <a:xfrm>
              <a:off x="8575785" y="1929981"/>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Magnet/</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Cryo</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Nov.</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4-5</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nvGrpSpPr>
          <p:cNvPr id="1126" name="Group 1125">
            <a:extLst>
              <a:ext uri="{FF2B5EF4-FFF2-40B4-BE49-F238E27FC236}">
                <a16:creationId xmlns:a16="http://schemas.microsoft.com/office/drawing/2014/main" id="{5A33CBBE-49C2-1703-DBFD-D07A5E1CC106}"/>
              </a:ext>
            </a:extLst>
          </p:cNvPr>
          <p:cNvGrpSpPr/>
          <p:nvPr/>
        </p:nvGrpSpPr>
        <p:grpSpPr>
          <a:xfrm>
            <a:off x="5354882" y="3814749"/>
            <a:ext cx="1337187" cy="694327"/>
            <a:chOff x="4323757" y="4318293"/>
            <a:chExt cx="1337187" cy="694327"/>
          </a:xfrm>
        </p:grpSpPr>
        <p:sp>
          <p:nvSpPr>
            <p:cNvPr id="35" name="TextBox 34">
              <a:extLst>
                <a:ext uri="{FF2B5EF4-FFF2-40B4-BE49-F238E27FC236}">
                  <a16:creationId xmlns:a16="http://schemas.microsoft.com/office/drawing/2014/main" id="{321EE819-0FF0-9036-0C8D-F93D9E5D21B8}"/>
                </a:ext>
              </a:extLst>
            </p:cNvPr>
            <p:cNvSpPr txBox="1"/>
            <p:nvPr/>
          </p:nvSpPr>
          <p:spPr>
            <a:xfrm>
              <a:off x="4323757" y="4489400"/>
              <a:ext cx="1337187" cy="523220"/>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Jefferson Lab</a:t>
              </a:r>
              <a:r>
                <a:rPr lang="en-US" sz="1400" b="1" dirty="0">
                  <a:solidFill>
                    <a:schemeClr val="accent1"/>
                  </a:solidFill>
                  <a:latin typeface="Calibri" panose="020F0502020204030204"/>
                </a:rPr>
                <a:t>.</a:t>
              </a: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 July 14-18</a:t>
              </a:r>
            </a:p>
          </p:txBody>
        </p:sp>
        <p:cxnSp>
          <p:nvCxnSpPr>
            <p:cNvPr id="44" name="Straight Connector 43">
              <a:extLst>
                <a:ext uri="{FF2B5EF4-FFF2-40B4-BE49-F238E27FC236}">
                  <a16:creationId xmlns:a16="http://schemas.microsoft.com/office/drawing/2014/main" id="{7BFF325E-EDCA-FD01-8C5B-F473AED78D4C}"/>
                </a:ext>
              </a:extLst>
            </p:cNvPr>
            <p:cNvCxnSpPr>
              <a:cxnSpLocks/>
            </p:cNvCxnSpPr>
            <p:nvPr/>
          </p:nvCxnSpPr>
          <p:spPr>
            <a:xfrm>
              <a:off x="4978442" y="4318293"/>
              <a:ext cx="0" cy="171107"/>
            </a:xfrm>
            <a:prstGeom prst="line">
              <a:avLst/>
            </a:prstGeom>
          </p:spPr>
          <p:style>
            <a:lnRef idx="1">
              <a:schemeClr val="dk1"/>
            </a:lnRef>
            <a:fillRef idx="0">
              <a:schemeClr val="dk1"/>
            </a:fillRef>
            <a:effectRef idx="0">
              <a:schemeClr val="dk1"/>
            </a:effectRef>
            <a:fontRef idx="minor">
              <a:schemeClr val="tx1"/>
            </a:fontRef>
          </p:style>
        </p:cxnSp>
      </p:grpSp>
      <p:grpSp>
        <p:nvGrpSpPr>
          <p:cNvPr id="1044" name="Group 1043">
            <a:extLst>
              <a:ext uri="{FF2B5EF4-FFF2-40B4-BE49-F238E27FC236}">
                <a16:creationId xmlns:a16="http://schemas.microsoft.com/office/drawing/2014/main" id="{1FEF40E6-2D17-06BF-F16C-355144A58F9B}"/>
              </a:ext>
            </a:extLst>
          </p:cNvPr>
          <p:cNvGrpSpPr/>
          <p:nvPr/>
        </p:nvGrpSpPr>
        <p:grpSpPr>
          <a:xfrm>
            <a:off x="1660870" y="976521"/>
            <a:ext cx="8736689" cy="5076487"/>
            <a:chOff x="1660870" y="976521"/>
            <a:chExt cx="8736689" cy="5076487"/>
          </a:xfrm>
        </p:grpSpPr>
        <p:grpSp>
          <p:nvGrpSpPr>
            <p:cNvPr id="1057" name="Group 1056">
              <a:extLst>
                <a:ext uri="{FF2B5EF4-FFF2-40B4-BE49-F238E27FC236}">
                  <a16:creationId xmlns:a16="http://schemas.microsoft.com/office/drawing/2014/main" id="{30BB4AFA-9BCE-99E9-5765-E7D3BCC62E2F}"/>
                </a:ext>
              </a:extLst>
            </p:cNvPr>
            <p:cNvGrpSpPr/>
            <p:nvPr/>
          </p:nvGrpSpPr>
          <p:grpSpPr>
            <a:xfrm>
              <a:off x="3332040" y="2147067"/>
              <a:ext cx="1070606" cy="1669597"/>
              <a:chOff x="3923024" y="2152198"/>
              <a:chExt cx="1070606" cy="1669597"/>
            </a:xfrm>
          </p:grpSpPr>
          <p:sp>
            <p:nvSpPr>
              <p:cNvPr id="47" name="TextBox 46">
                <a:extLst>
                  <a:ext uri="{FF2B5EF4-FFF2-40B4-BE49-F238E27FC236}">
                    <a16:creationId xmlns:a16="http://schemas.microsoft.com/office/drawing/2014/main" id="{70285ACE-41A2-E2E5-01EE-CCCB52473273}"/>
                  </a:ext>
                </a:extLst>
              </p:cNvPr>
              <p:cNvSpPr txBox="1"/>
              <p:nvPr/>
            </p:nvSpPr>
            <p:spPr>
              <a:xfrm>
                <a:off x="3923024" y="2152198"/>
                <a:ext cx="1070606" cy="10618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Technical Interchange – May 12</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cxnSp>
            <p:nvCxnSpPr>
              <p:cNvPr id="1055" name="Straight Connector 1054">
                <a:extLst>
                  <a:ext uri="{FF2B5EF4-FFF2-40B4-BE49-F238E27FC236}">
                    <a16:creationId xmlns:a16="http://schemas.microsoft.com/office/drawing/2014/main" id="{751484D4-6ADF-D0B2-9A79-8AC7E588BB18}"/>
                  </a:ext>
                </a:extLst>
              </p:cNvPr>
              <p:cNvCxnSpPr>
                <a:cxnSpLocks/>
              </p:cNvCxnSpPr>
              <p:nvPr/>
            </p:nvCxnSpPr>
            <p:spPr>
              <a:xfrm>
                <a:off x="4139310" y="3214027"/>
                <a:ext cx="0" cy="607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DF65D60-FF65-A57E-6384-53ED19785CCC}"/>
                </a:ext>
              </a:extLst>
            </p:cNvPr>
            <p:cNvGrpSpPr/>
            <p:nvPr/>
          </p:nvGrpSpPr>
          <p:grpSpPr>
            <a:xfrm>
              <a:off x="2815809" y="1377858"/>
              <a:ext cx="1237691" cy="2430725"/>
              <a:chOff x="7432359" y="1150419"/>
              <a:chExt cx="1237691" cy="2430725"/>
            </a:xfrm>
          </p:grpSpPr>
          <p:cxnSp>
            <p:nvCxnSpPr>
              <p:cNvPr id="8" name="Straight Arrow Connector 7">
                <a:extLst>
                  <a:ext uri="{FF2B5EF4-FFF2-40B4-BE49-F238E27FC236}">
                    <a16:creationId xmlns:a16="http://schemas.microsoft.com/office/drawing/2014/main" id="{13CC3DC5-294F-C15D-9B7C-184F7441BDB5}"/>
                  </a:ext>
                </a:extLst>
              </p:cNvPr>
              <p:cNvCxnSpPr>
                <a:cxnSpLocks/>
              </p:cNvCxnSpPr>
              <p:nvPr/>
            </p:nvCxnSpPr>
            <p:spPr>
              <a:xfrm>
                <a:off x="7850350" y="1766799"/>
                <a:ext cx="0" cy="18143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795986-B893-FFE2-60C1-92CAEB953B68}"/>
                  </a:ext>
                </a:extLst>
              </p:cNvPr>
              <p:cNvSpPr txBox="1"/>
              <p:nvPr/>
            </p:nvSpPr>
            <p:spPr>
              <a:xfrm>
                <a:off x="7432359" y="1150419"/>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Early Physics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24-25, 2025</a:t>
                </a:r>
              </a:p>
            </p:txBody>
          </p:sp>
        </p:grpSp>
        <p:grpSp>
          <p:nvGrpSpPr>
            <p:cNvPr id="40" name="Group 39">
              <a:extLst>
                <a:ext uri="{FF2B5EF4-FFF2-40B4-BE49-F238E27FC236}">
                  <a16:creationId xmlns:a16="http://schemas.microsoft.com/office/drawing/2014/main" id="{90A6558E-336E-F7B0-A3B3-110366CDE69D}"/>
                </a:ext>
              </a:extLst>
            </p:cNvPr>
            <p:cNvGrpSpPr/>
            <p:nvPr/>
          </p:nvGrpSpPr>
          <p:grpSpPr>
            <a:xfrm>
              <a:off x="9170928" y="976521"/>
              <a:ext cx="1226631" cy="2853114"/>
              <a:chOff x="1293450" y="1522812"/>
              <a:chExt cx="680654" cy="2598480"/>
            </a:xfrm>
          </p:grpSpPr>
          <p:cxnSp>
            <p:nvCxnSpPr>
              <p:cNvPr id="42" name="Straight Connector 41">
                <a:extLst>
                  <a:ext uri="{FF2B5EF4-FFF2-40B4-BE49-F238E27FC236}">
                    <a16:creationId xmlns:a16="http://schemas.microsoft.com/office/drawing/2014/main" id="{F9FBF5BE-C3C5-9760-3D1A-3304B9A9871B}"/>
                  </a:ext>
                </a:extLst>
              </p:cNvPr>
              <p:cNvCxnSpPr>
                <a:cxnSpLocks/>
              </p:cNvCxnSpPr>
              <p:nvPr/>
            </p:nvCxnSpPr>
            <p:spPr>
              <a:xfrm>
                <a:off x="1653151" y="2066688"/>
                <a:ext cx="10818" cy="2054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01AD7F-DDE1-F6FA-5384-A1FF51E96FB6}"/>
                  </a:ext>
                </a:extLst>
              </p:cNvPr>
              <p:cNvSpPr txBox="1"/>
              <p:nvPr/>
            </p:nvSpPr>
            <p:spPr>
              <a:xfrm>
                <a:off x="1293450" y="1522812"/>
                <a:ext cx="680654" cy="672740"/>
              </a:xfrm>
              <a:prstGeom prst="rect">
                <a:avLst/>
              </a:prstGeom>
              <a:solidFill>
                <a:schemeClr val="bg1"/>
              </a:solid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 pre-TDR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472C4"/>
                    </a:solidFill>
                    <a:latin typeface="Calibri" panose="020F0502020204030204"/>
                  </a:rPr>
                  <a:t>Next Draft</a:t>
                </a:r>
                <a:b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(Dec 2025)</a:t>
                </a:r>
              </a:p>
            </p:txBody>
          </p:sp>
        </p:grpSp>
        <p:grpSp>
          <p:nvGrpSpPr>
            <p:cNvPr id="11" name="Group 10">
              <a:extLst>
                <a:ext uri="{FF2B5EF4-FFF2-40B4-BE49-F238E27FC236}">
                  <a16:creationId xmlns:a16="http://schemas.microsoft.com/office/drawing/2014/main" id="{10205390-DCEC-7A4A-F755-B710CAD222A2}"/>
                </a:ext>
              </a:extLst>
            </p:cNvPr>
            <p:cNvGrpSpPr/>
            <p:nvPr/>
          </p:nvGrpSpPr>
          <p:grpSpPr>
            <a:xfrm>
              <a:off x="1660870" y="3800530"/>
              <a:ext cx="766204" cy="1640677"/>
              <a:chOff x="3733929" y="3225098"/>
              <a:chExt cx="766204" cy="1961579"/>
            </a:xfrm>
          </p:grpSpPr>
          <p:sp>
            <p:nvSpPr>
              <p:cNvPr id="16" name="TextBox 15">
                <a:extLst>
                  <a:ext uri="{FF2B5EF4-FFF2-40B4-BE49-F238E27FC236}">
                    <a16:creationId xmlns:a16="http://schemas.microsoft.com/office/drawing/2014/main" id="{86EC16FC-55C9-354D-5BE8-FF153E700585}"/>
                  </a:ext>
                </a:extLst>
              </p:cNvPr>
              <p:cNvSpPr txBox="1"/>
              <p:nvPr/>
            </p:nvSpPr>
            <p:spPr>
              <a:xfrm>
                <a:off x="3733929" y="4496724"/>
                <a:ext cx="766204"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EICO </a:t>
                </a:r>
                <a:b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2-4</a:t>
                </a:r>
                <a:r>
                  <a:rPr kumimoji="0" lang="en-US" sz="1050" b="1" i="0" u="none" strike="noStrike" kern="1200" cap="none" spc="0" normalizeH="0" baseline="30000" noProof="0" dirty="0" err="1">
                    <a:ln>
                      <a:noFill/>
                    </a:ln>
                    <a:solidFill>
                      <a:schemeClr val="accent1"/>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 April 2025 </a:t>
                </a:r>
              </a:p>
            </p:txBody>
          </p:sp>
          <p:cxnSp>
            <p:nvCxnSpPr>
              <p:cNvPr id="17" name="Straight Connector 16">
                <a:extLst>
                  <a:ext uri="{FF2B5EF4-FFF2-40B4-BE49-F238E27FC236}">
                    <a16:creationId xmlns:a16="http://schemas.microsoft.com/office/drawing/2014/main" id="{65659BF5-40BF-8932-626E-D951B1DD2822}"/>
                  </a:ext>
                </a:extLst>
              </p:cNvPr>
              <p:cNvCxnSpPr>
                <a:cxnSpLocks/>
              </p:cNvCxnSpPr>
              <p:nvPr/>
            </p:nvCxnSpPr>
            <p:spPr>
              <a:xfrm flipH="1">
                <a:off x="4194574" y="3225098"/>
                <a:ext cx="6269" cy="1212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BC11A1E-CD77-7311-300E-BE82D981D6D2}"/>
                </a:ext>
              </a:extLst>
            </p:cNvPr>
            <p:cNvGrpSpPr/>
            <p:nvPr/>
          </p:nvGrpSpPr>
          <p:grpSpPr>
            <a:xfrm>
              <a:off x="3088034" y="3800530"/>
              <a:ext cx="1237691" cy="2252478"/>
              <a:chOff x="7340205" y="477818"/>
              <a:chExt cx="1237691" cy="2252478"/>
            </a:xfrm>
          </p:grpSpPr>
          <p:cxnSp>
            <p:nvCxnSpPr>
              <p:cNvPr id="33" name="Straight Arrow Connector 32">
                <a:extLst>
                  <a:ext uri="{FF2B5EF4-FFF2-40B4-BE49-F238E27FC236}">
                    <a16:creationId xmlns:a16="http://schemas.microsoft.com/office/drawing/2014/main" id="{6FB02C6C-49E7-116D-EB2C-F61A877CB148}"/>
                  </a:ext>
                </a:extLst>
              </p:cNvPr>
              <p:cNvCxnSpPr>
                <a:cxnSpLocks/>
              </p:cNvCxnSpPr>
              <p:nvPr/>
            </p:nvCxnSpPr>
            <p:spPr>
              <a:xfrm>
                <a:off x="7975835" y="477818"/>
                <a:ext cx="0" cy="164067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885B80F-C463-AE07-8665-7DE674CBFDAF}"/>
                  </a:ext>
                </a:extLst>
              </p:cNvPr>
              <p:cNvSpPr txBox="1"/>
              <p:nvPr/>
            </p:nvSpPr>
            <p:spPr>
              <a:xfrm>
                <a:off x="7340205" y="2153215"/>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HSF-India/</a:t>
                </a: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May 13-17</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46" name="Group 45">
              <a:extLst>
                <a:ext uri="{FF2B5EF4-FFF2-40B4-BE49-F238E27FC236}">
                  <a16:creationId xmlns:a16="http://schemas.microsoft.com/office/drawing/2014/main" id="{6FF18E07-2EC3-E200-8A70-EE007B9AD42D}"/>
                </a:ext>
              </a:extLst>
            </p:cNvPr>
            <p:cNvGrpSpPr/>
            <p:nvPr/>
          </p:nvGrpSpPr>
          <p:grpSpPr>
            <a:xfrm>
              <a:off x="2307412" y="2242651"/>
              <a:ext cx="943457" cy="1526370"/>
              <a:chOff x="7408957" y="2038142"/>
              <a:chExt cx="943457" cy="1543002"/>
            </a:xfrm>
          </p:grpSpPr>
          <p:cxnSp>
            <p:nvCxnSpPr>
              <p:cNvPr id="48" name="Straight Arrow Connector 47">
                <a:extLst>
                  <a:ext uri="{FF2B5EF4-FFF2-40B4-BE49-F238E27FC236}">
                    <a16:creationId xmlns:a16="http://schemas.microsoft.com/office/drawing/2014/main" id="{83E7D35E-3D3C-DDE9-F2E4-9B1435988CCC}"/>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FF035E0-06BB-41F7-DB4F-FFCBEC83DD9E}"/>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rgbClr val="4472C4"/>
                    </a:solidFill>
                    <a:latin typeface="Calibri" panose="020F0502020204030204"/>
                  </a:rPr>
                  <a:t>BIC In-Person</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a:t>
                </a:r>
                <a:r>
                  <a:rPr lang="en-US" sz="1050" b="1" dirty="0">
                    <a:solidFill>
                      <a:srgbClr val="4472C4"/>
                    </a:solidFill>
                    <a:latin typeface="Calibri" panose="020F0502020204030204"/>
                  </a:rPr>
                  <a:t>9</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52" name="Group 51">
              <a:extLst>
                <a:ext uri="{FF2B5EF4-FFF2-40B4-BE49-F238E27FC236}">
                  <a16:creationId xmlns:a16="http://schemas.microsoft.com/office/drawing/2014/main" id="{2A9070AE-727B-54F7-8CB1-A145961E33D3}"/>
                </a:ext>
              </a:extLst>
            </p:cNvPr>
            <p:cNvGrpSpPr/>
            <p:nvPr/>
          </p:nvGrpSpPr>
          <p:grpSpPr>
            <a:xfrm>
              <a:off x="4553229" y="2286997"/>
              <a:ext cx="943457" cy="1526370"/>
              <a:chOff x="7408957" y="2038142"/>
              <a:chExt cx="943457" cy="1543002"/>
            </a:xfrm>
          </p:grpSpPr>
          <p:cxnSp>
            <p:nvCxnSpPr>
              <p:cNvPr id="55" name="Straight Arrow Connector 54">
                <a:extLst>
                  <a:ext uri="{FF2B5EF4-FFF2-40B4-BE49-F238E27FC236}">
                    <a16:creationId xmlns:a16="http://schemas.microsoft.com/office/drawing/2014/main" id="{C6470837-4A8F-E565-C784-4556B79C5A26}"/>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B04BD7E-F64F-AC0A-CB32-11E99CA1D5E8}"/>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SVT Summer</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Workfest</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lang="en-US" sz="1050" b="1" dirty="0">
                    <a:solidFill>
                      <a:srgbClr val="4472C4"/>
                    </a:solidFill>
                    <a:latin typeface="Calibri" panose="020F0502020204030204"/>
                  </a:rPr>
                  <a:t>June</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r>
                  <a:rPr lang="en-US" sz="1050" b="1" dirty="0">
                    <a:solidFill>
                      <a:srgbClr val="4472C4"/>
                    </a:solidFill>
                    <a:latin typeface="Calibri" panose="020F0502020204030204"/>
                  </a:rPr>
                  <a:t>9</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61" name="Group 60">
              <a:extLst>
                <a:ext uri="{FF2B5EF4-FFF2-40B4-BE49-F238E27FC236}">
                  <a16:creationId xmlns:a16="http://schemas.microsoft.com/office/drawing/2014/main" id="{FF27F832-D0C4-550F-3C79-D1C5B7323191}"/>
                </a:ext>
              </a:extLst>
            </p:cNvPr>
            <p:cNvGrpSpPr/>
            <p:nvPr/>
          </p:nvGrpSpPr>
          <p:grpSpPr>
            <a:xfrm>
              <a:off x="3803683" y="3817645"/>
              <a:ext cx="944630" cy="1659804"/>
              <a:chOff x="7518391" y="477818"/>
              <a:chExt cx="944630" cy="1659804"/>
            </a:xfrm>
          </p:grpSpPr>
          <p:cxnSp>
            <p:nvCxnSpPr>
              <p:cNvPr id="62" name="Straight Arrow Connector 61">
                <a:extLst>
                  <a:ext uri="{FF2B5EF4-FFF2-40B4-BE49-F238E27FC236}">
                    <a16:creationId xmlns:a16="http://schemas.microsoft.com/office/drawing/2014/main" id="{A7C7139A-9E96-7ECE-6BD9-D9A891FF1F6C}"/>
                  </a:ext>
                </a:extLst>
              </p:cNvPr>
              <p:cNvCxnSpPr>
                <a:cxnSpLocks/>
                <a:endCxn id="63" idx="0"/>
              </p:cNvCxnSpPr>
              <p:nvPr/>
            </p:nvCxnSpPr>
            <p:spPr>
              <a:xfrm>
                <a:off x="7975835" y="477818"/>
                <a:ext cx="14871" cy="92114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EC4600A-07E4-13E0-BA4C-D918F0B0E516}"/>
                  </a:ext>
                </a:extLst>
              </p:cNvPr>
              <p:cNvSpPr txBox="1"/>
              <p:nvPr/>
            </p:nvSpPr>
            <p:spPr>
              <a:xfrm>
                <a:off x="7518391" y="1398958"/>
                <a:ext cx="944630"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Calorimetry</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lang="en-US" sz="1050" b="1" dirty="0">
                    <a:solidFill>
                      <a:srgbClr val="4472C4"/>
                    </a:solidFill>
                    <a:latin typeface="Calibri" panose="020F0502020204030204"/>
                  </a:rPr>
                  <a:t>June 5-9</a:t>
                </a:r>
                <a:r>
                  <a:rPr kumimoji="0" lang="en-US" sz="1050" b="1" i="0" u="none" strike="noStrike" kern="1200" cap="none" spc="0" normalizeH="0" baseline="30000" noProof="0" dirty="0" err="1">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19" name="Group 18">
              <a:extLst>
                <a:ext uri="{FF2B5EF4-FFF2-40B4-BE49-F238E27FC236}">
                  <a16:creationId xmlns:a16="http://schemas.microsoft.com/office/drawing/2014/main" id="{A430783E-5627-E6D5-6EC5-95B65DBC5B4C}"/>
                </a:ext>
              </a:extLst>
            </p:cNvPr>
            <p:cNvGrpSpPr/>
            <p:nvPr/>
          </p:nvGrpSpPr>
          <p:grpSpPr>
            <a:xfrm>
              <a:off x="6805445" y="1869760"/>
              <a:ext cx="1207099" cy="1913423"/>
              <a:chOff x="1014381" y="2140648"/>
              <a:chExt cx="750973" cy="1605005"/>
            </a:xfrm>
          </p:grpSpPr>
          <p:sp>
            <p:nvSpPr>
              <p:cNvPr id="20" name="TextBox 19">
                <a:extLst>
                  <a:ext uri="{FF2B5EF4-FFF2-40B4-BE49-F238E27FC236}">
                    <a16:creationId xmlns:a16="http://schemas.microsoft.com/office/drawing/2014/main" id="{65B02CA8-B607-1E93-B22B-5D6D446A9FB8}"/>
                  </a:ext>
                </a:extLst>
              </p:cNvPr>
              <p:cNvSpPr txBox="1"/>
              <p:nvPr/>
            </p:nvSpPr>
            <p:spPr>
              <a:xfrm>
                <a:off x="1014381" y="2140648"/>
                <a:ext cx="750973" cy="619601"/>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Review</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Oct 6-7, 2025</a:t>
                </a:r>
              </a:p>
            </p:txBody>
          </p:sp>
          <p:cxnSp>
            <p:nvCxnSpPr>
              <p:cNvPr id="21" name="Straight Connector 20">
                <a:extLst>
                  <a:ext uri="{FF2B5EF4-FFF2-40B4-BE49-F238E27FC236}">
                    <a16:creationId xmlns:a16="http://schemas.microsoft.com/office/drawing/2014/main" id="{008140A9-5213-5160-95F7-DF20AE808FD6}"/>
                  </a:ext>
                </a:extLst>
              </p:cNvPr>
              <p:cNvCxnSpPr>
                <a:cxnSpLocks/>
              </p:cNvCxnSpPr>
              <p:nvPr/>
            </p:nvCxnSpPr>
            <p:spPr>
              <a:xfrm>
                <a:off x="1265105" y="2631729"/>
                <a:ext cx="2698" cy="1113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4" name="Picture 4" descr="You Are Here PNG Transparent Images Free Download | Vector Files | Pngtree">
            <a:extLst>
              <a:ext uri="{FF2B5EF4-FFF2-40B4-BE49-F238E27FC236}">
                <a16:creationId xmlns:a16="http://schemas.microsoft.com/office/drawing/2014/main" id="{CCE87F71-02C8-94F2-D313-E6F14F39C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2434" y="2682647"/>
            <a:ext cx="1241874" cy="124187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ACC04B-2111-8B8F-94DE-4EAB5CB949CF}"/>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CF4DC457-2C4A-C75B-CFEC-CD98BF75F0BF}"/>
              </a:ext>
            </a:extLst>
          </p:cNvPr>
          <p:cNvSpPr>
            <a:spLocks noGrp="1"/>
          </p:cNvSpPr>
          <p:nvPr>
            <p:ph type="ftr" sz="quarter" idx="11"/>
          </p:nvPr>
        </p:nvSpPr>
        <p:spPr/>
        <p:txBody>
          <a:bodyPr/>
          <a:lstStyle/>
          <a:p>
            <a:r>
              <a:rPr lang="en-US"/>
              <a:t>ePIC General Meeting</a:t>
            </a:r>
          </a:p>
        </p:txBody>
      </p:sp>
      <p:sp>
        <p:nvSpPr>
          <p:cNvPr id="18" name="Slide Number Placeholder 17">
            <a:extLst>
              <a:ext uri="{FF2B5EF4-FFF2-40B4-BE49-F238E27FC236}">
                <a16:creationId xmlns:a16="http://schemas.microsoft.com/office/drawing/2014/main" id="{CB58164B-5367-5E8A-F216-7CC547F4342E}"/>
              </a:ext>
            </a:extLst>
          </p:cNvPr>
          <p:cNvSpPr>
            <a:spLocks noGrp="1"/>
          </p:cNvSpPr>
          <p:nvPr>
            <p:ph type="sldNum" sz="quarter" idx="12"/>
          </p:nvPr>
        </p:nvSpPr>
        <p:spPr/>
        <p:txBody>
          <a:bodyPr/>
          <a:lstStyle/>
          <a:p>
            <a:fld id="{00A14187-AF44-4271-AA62-1C5C376B8E74}" type="slidenum">
              <a:rPr lang="en-US" smtClean="0"/>
              <a:t>8</a:t>
            </a:fld>
            <a:endParaRPr lang="en-US" dirty="0"/>
          </a:p>
        </p:txBody>
      </p:sp>
      <p:pic>
        <p:nvPicPr>
          <p:cNvPr id="32" name="Picture 31" descr="A picture containing logo&#10;&#10;AI-generated content may be incorrect.">
            <a:extLst>
              <a:ext uri="{FF2B5EF4-FFF2-40B4-BE49-F238E27FC236}">
                <a16:creationId xmlns:a16="http://schemas.microsoft.com/office/drawing/2014/main" id="{3496CADD-4493-6409-F461-26C09AC2FABD}"/>
              </a:ext>
            </a:extLst>
          </p:cNvPr>
          <p:cNvPicPr>
            <a:picLocks noChangeAspect="1"/>
          </p:cNvPicPr>
          <p:nvPr/>
        </p:nvPicPr>
        <p:blipFill>
          <a:blip r:embed="rId6"/>
          <a:stretch>
            <a:fillRect/>
          </a:stretch>
        </p:blipFill>
        <p:spPr>
          <a:xfrm>
            <a:off x="5934232" y="4502067"/>
            <a:ext cx="786377" cy="674037"/>
          </a:xfrm>
          <a:prstGeom prst="rect">
            <a:avLst/>
          </a:prstGeom>
          <a:ln>
            <a:solidFill>
              <a:schemeClr val="tx1"/>
            </a:solidFill>
          </a:ln>
        </p:spPr>
      </p:pic>
      <p:grpSp>
        <p:nvGrpSpPr>
          <p:cNvPr id="1037" name="Group 1036">
            <a:extLst>
              <a:ext uri="{FF2B5EF4-FFF2-40B4-BE49-F238E27FC236}">
                <a16:creationId xmlns:a16="http://schemas.microsoft.com/office/drawing/2014/main" id="{F5BC0B88-E0ED-872D-EC28-17A6A55F1896}"/>
              </a:ext>
            </a:extLst>
          </p:cNvPr>
          <p:cNvGrpSpPr/>
          <p:nvPr/>
        </p:nvGrpSpPr>
        <p:grpSpPr>
          <a:xfrm>
            <a:off x="4216857" y="3802546"/>
            <a:ext cx="5109165" cy="2994629"/>
            <a:chOff x="4216857" y="3802546"/>
            <a:chExt cx="5109165" cy="2994629"/>
          </a:xfrm>
        </p:grpSpPr>
        <p:grpSp>
          <p:nvGrpSpPr>
            <p:cNvPr id="1129" name="Group 1128">
              <a:extLst>
                <a:ext uri="{FF2B5EF4-FFF2-40B4-BE49-F238E27FC236}">
                  <a16:creationId xmlns:a16="http://schemas.microsoft.com/office/drawing/2014/main" id="{D5B22BE1-38E6-0B63-1315-6E7652881A2E}"/>
                </a:ext>
              </a:extLst>
            </p:cNvPr>
            <p:cNvGrpSpPr/>
            <p:nvPr/>
          </p:nvGrpSpPr>
          <p:grpSpPr>
            <a:xfrm>
              <a:off x="4216857" y="3829634"/>
              <a:ext cx="859902" cy="2967541"/>
              <a:chOff x="971130" y="3076186"/>
              <a:chExt cx="859902" cy="2589854"/>
            </a:xfrm>
          </p:grpSpPr>
          <p:sp>
            <p:nvSpPr>
              <p:cNvPr id="59" name="TextBox 58">
                <a:extLst>
                  <a:ext uri="{FF2B5EF4-FFF2-40B4-BE49-F238E27FC236}">
                    <a16:creationId xmlns:a16="http://schemas.microsoft.com/office/drawing/2014/main" id="{55EF9008-DFE5-A24A-B259-359E0B4CCAA3}"/>
                  </a:ext>
                </a:extLst>
              </p:cNvPr>
              <p:cNvSpPr txBox="1"/>
              <p:nvPr/>
            </p:nvSpPr>
            <p:spPr>
              <a:xfrm>
                <a:off x="971130" y="4896599"/>
                <a:ext cx="85990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5th EIC RRB Meeting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June 5-6</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84" name="Straight Connector 1083">
                <a:extLst>
                  <a:ext uri="{FF2B5EF4-FFF2-40B4-BE49-F238E27FC236}">
                    <a16:creationId xmlns:a16="http://schemas.microsoft.com/office/drawing/2014/main" id="{F982EE87-43B0-3710-CF0A-99B96737CBCC}"/>
                  </a:ext>
                </a:extLst>
              </p:cNvPr>
              <p:cNvCxnSpPr>
                <a:cxnSpLocks/>
              </p:cNvCxnSpPr>
              <p:nvPr/>
            </p:nvCxnSpPr>
            <p:spPr>
              <a:xfrm>
                <a:off x="1537783" y="3076186"/>
                <a:ext cx="0" cy="1820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0" name="Group 1129">
              <a:extLst>
                <a:ext uri="{FF2B5EF4-FFF2-40B4-BE49-F238E27FC236}">
                  <a16:creationId xmlns:a16="http://schemas.microsoft.com/office/drawing/2014/main" id="{85EAD17D-D537-C9B9-5611-F910C7F300DB}"/>
                </a:ext>
              </a:extLst>
            </p:cNvPr>
            <p:cNvGrpSpPr/>
            <p:nvPr/>
          </p:nvGrpSpPr>
          <p:grpSpPr>
            <a:xfrm>
              <a:off x="8446066" y="3802546"/>
              <a:ext cx="879956" cy="1624266"/>
              <a:chOff x="9261321" y="3771386"/>
              <a:chExt cx="879956" cy="1264699"/>
            </a:xfrm>
          </p:grpSpPr>
          <p:cxnSp>
            <p:nvCxnSpPr>
              <p:cNvPr id="54" name="Straight Connector 53">
                <a:extLst>
                  <a:ext uri="{FF2B5EF4-FFF2-40B4-BE49-F238E27FC236}">
                    <a16:creationId xmlns:a16="http://schemas.microsoft.com/office/drawing/2014/main" id="{636AF918-05F4-1360-F75B-FBD96E47F52B}"/>
                  </a:ext>
                </a:extLst>
              </p:cNvPr>
              <p:cNvCxnSpPr>
                <a:cxnSpLocks/>
              </p:cNvCxnSpPr>
              <p:nvPr/>
            </p:nvCxnSpPr>
            <p:spPr>
              <a:xfrm>
                <a:off x="9670682" y="3771386"/>
                <a:ext cx="0" cy="901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1E4C629-3185-0040-2F52-B1C76BFC90E8}"/>
                  </a:ext>
                </a:extLst>
              </p:cNvPr>
              <p:cNvSpPr txBox="1"/>
              <p:nvPr/>
            </p:nvSpPr>
            <p:spPr>
              <a:xfrm>
                <a:off x="9261321" y="4436976"/>
                <a:ext cx="879956" cy="5991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6th EIC RRB Meeting </a:t>
                </a: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Nov. 4-5</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grpSp>
        <p:nvGrpSpPr>
          <p:cNvPr id="39" name="Group 38">
            <a:extLst>
              <a:ext uri="{FF2B5EF4-FFF2-40B4-BE49-F238E27FC236}">
                <a16:creationId xmlns:a16="http://schemas.microsoft.com/office/drawing/2014/main" id="{DA09946A-C1F8-AF35-8A91-B7293DB4051D}"/>
              </a:ext>
            </a:extLst>
          </p:cNvPr>
          <p:cNvGrpSpPr/>
          <p:nvPr/>
        </p:nvGrpSpPr>
        <p:grpSpPr>
          <a:xfrm>
            <a:off x="10665148" y="3808381"/>
            <a:ext cx="1337187" cy="694327"/>
            <a:chOff x="4323757" y="4318293"/>
            <a:chExt cx="1337187" cy="694327"/>
          </a:xfrm>
        </p:grpSpPr>
        <p:sp>
          <p:nvSpPr>
            <p:cNvPr id="50" name="TextBox 49">
              <a:extLst>
                <a:ext uri="{FF2B5EF4-FFF2-40B4-BE49-F238E27FC236}">
                  <a16:creationId xmlns:a16="http://schemas.microsoft.com/office/drawing/2014/main" id="{708F9447-61AA-DB71-CD63-080A86CC2A01}"/>
                </a:ext>
              </a:extLst>
            </p:cNvPr>
            <p:cNvSpPr txBox="1"/>
            <p:nvPr/>
          </p:nvSpPr>
          <p:spPr>
            <a:xfrm>
              <a:off x="4323757" y="4489400"/>
              <a:ext cx="1337187" cy="523220"/>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Vancouver</a:t>
              </a:r>
              <a:b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Jan. 12-16</a:t>
              </a:r>
            </a:p>
          </p:txBody>
        </p:sp>
        <p:cxnSp>
          <p:nvCxnSpPr>
            <p:cNvPr id="51" name="Straight Connector 50">
              <a:extLst>
                <a:ext uri="{FF2B5EF4-FFF2-40B4-BE49-F238E27FC236}">
                  <a16:creationId xmlns:a16="http://schemas.microsoft.com/office/drawing/2014/main" id="{64725CB5-9D56-0895-F5F7-82A44C18B5AA}"/>
                </a:ext>
              </a:extLst>
            </p:cNvPr>
            <p:cNvCxnSpPr>
              <a:cxnSpLocks/>
            </p:cNvCxnSpPr>
            <p:nvPr/>
          </p:nvCxnSpPr>
          <p:spPr>
            <a:xfrm>
              <a:off x="4978442" y="4318293"/>
              <a:ext cx="0" cy="171107"/>
            </a:xfrm>
            <a:prstGeom prst="line">
              <a:avLst/>
            </a:prstGeom>
          </p:spPr>
          <p:style>
            <a:lnRef idx="1">
              <a:schemeClr val="dk1"/>
            </a:lnRef>
            <a:fillRef idx="0">
              <a:schemeClr val="dk1"/>
            </a:fillRef>
            <a:effectRef idx="0">
              <a:schemeClr val="dk1"/>
            </a:effectRef>
            <a:fontRef idx="minor">
              <a:schemeClr val="tx1"/>
            </a:fontRef>
          </p:style>
        </p:cxnSp>
      </p:grpSp>
      <p:cxnSp>
        <p:nvCxnSpPr>
          <p:cNvPr id="27" name="Straight Connector 26">
            <a:extLst>
              <a:ext uri="{FF2B5EF4-FFF2-40B4-BE49-F238E27FC236}">
                <a16:creationId xmlns:a16="http://schemas.microsoft.com/office/drawing/2014/main" id="{53541F9D-CFD6-9A62-0F5A-2360BE7130F9}"/>
              </a:ext>
            </a:extLst>
          </p:cNvPr>
          <p:cNvCxnSpPr>
            <a:cxnSpLocks/>
          </p:cNvCxnSpPr>
          <p:nvPr/>
        </p:nvCxnSpPr>
        <p:spPr>
          <a:xfrm>
            <a:off x="9092347" y="2564516"/>
            <a:ext cx="0" cy="1228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827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B97C1-38D6-4BB6-6C90-0CF4EAA937A5}"/>
              </a:ext>
            </a:extLst>
          </p:cNvPr>
          <p:cNvSpPr>
            <a:spLocks noGrp="1"/>
          </p:cNvSpPr>
          <p:nvPr>
            <p:ph type="title"/>
          </p:nvPr>
        </p:nvSpPr>
        <p:spPr/>
        <p:txBody>
          <a:bodyPr/>
          <a:lstStyle/>
          <a:p>
            <a:r>
              <a:rPr lang="en-US" b="1" dirty="0">
                <a:solidFill>
                  <a:schemeClr val="accent1"/>
                </a:solidFill>
              </a:rPr>
              <a:t>Editorial Board and </a:t>
            </a:r>
            <a:r>
              <a:rPr lang="en-US" b="1" dirty="0" err="1">
                <a:solidFill>
                  <a:schemeClr val="accent1"/>
                </a:solidFill>
              </a:rPr>
              <a:t>pTDR</a:t>
            </a:r>
            <a:r>
              <a:rPr lang="en-US" b="1" dirty="0">
                <a:solidFill>
                  <a:schemeClr val="accent1"/>
                </a:solidFill>
              </a:rPr>
              <a:t> </a:t>
            </a:r>
          </a:p>
        </p:txBody>
      </p:sp>
      <p:sp>
        <p:nvSpPr>
          <p:cNvPr id="3" name="Content Placeholder 2">
            <a:extLst>
              <a:ext uri="{FF2B5EF4-FFF2-40B4-BE49-F238E27FC236}">
                <a16:creationId xmlns:a16="http://schemas.microsoft.com/office/drawing/2014/main" id="{2E149022-E53B-57C0-66EB-F4807F2BD411}"/>
              </a:ext>
            </a:extLst>
          </p:cNvPr>
          <p:cNvSpPr>
            <a:spLocks noGrp="1"/>
          </p:cNvSpPr>
          <p:nvPr>
            <p:ph idx="1"/>
          </p:nvPr>
        </p:nvSpPr>
        <p:spPr>
          <a:xfrm>
            <a:off x="838200" y="1560444"/>
            <a:ext cx="10515600" cy="4616520"/>
          </a:xfrm>
        </p:spPr>
        <p:txBody>
          <a:bodyPr/>
          <a:lstStyle/>
          <a:p>
            <a:r>
              <a:rPr lang="en-US" dirty="0"/>
              <a:t>The Editorial Board was established at the July Collaboration Meeting with a mandate evolve the next draft of the </a:t>
            </a:r>
            <a:r>
              <a:rPr lang="en-US" dirty="0" err="1"/>
              <a:t>pTDR</a:t>
            </a:r>
            <a:r>
              <a:rPr lang="en-US" dirty="0"/>
              <a:t>.  </a:t>
            </a:r>
          </a:p>
        </p:txBody>
      </p:sp>
      <p:sp>
        <p:nvSpPr>
          <p:cNvPr id="4" name="Date Placeholder 3">
            <a:extLst>
              <a:ext uri="{FF2B5EF4-FFF2-40B4-BE49-F238E27FC236}">
                <a16:creationId xmlns:a16="http://schemas.microsoft.com/office/drawing/2014/main" id="{E2EAB5C6-B3B4-D479-87AE-79C4068BA7E4}"/>
              </a:ext>
            </a:extLst>
          </p:cNvPr>
          <p:cNvSpPr>
            <a:spLocks noGrp="1"/>
          </p:cNvSpPr>
          <p:nvPr>
            <p:ph type="dt" sz="half" idx="10"/>
          </p:nvPr>
        </p:nvSpPr>
        <p:spPr/>
        <p:txBody>
          <a:bodyPr/>
          <a:lstStyle/>
          <a:p>
            <a:r>
              <a:rPr lang="en-US"/>
              <a:t>10/24/2025</a:t>
            </a:r>
          </a:p>
        </p:txBody>
      </p:sp>
      <p:sp>
        <p:nvSpPr>
          <p:cNvPr id="5" name="Footer Placeholder 4">
            <a:extLst>
              <a:ext uri="{FF2B5EF4-FFF2-40B4-BE49-F238E27FC236}">
                <a16:creationId xmlns:a16="http://schemas.microsoft.com/office/drawing/2014/main" id="{3F02AC68-BFD6-F880-2C8E-A695B60C589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BF12BF5-92FA-BE4D-6924-6ACCC07150D5}"/>
              </a:ext>
            </a:extLst>
          </p:cNvPr>
          <p:cNvSpPr>
            <a:spLocks noGrp="1"/>
          </p:cNvSpPr>
          <p:nvPr>
            <p:ph type="sldNum" sz="quarter" idx="12"/>
          </p:nvPr>
        </p:nvSpPr>
        <p:spPr/>
        <p:txBody>
          <a:bodyPr/>
          <a:lstStyle/>
          <a:p>
            <a:fld id="{588949A8-7CCD-4D90-AA9A-1451BFC6FB3A}" type="slidenum">
              <a:rPr lang="en-US" smtClean="0"/>
              <a:t>9</a:t>
            </a:fld>
            <a:endParaRPr lang="en-US"/>
          </a:p>
        </p:txBody>
      </p:sp>
      <p:sp>
        <p:nvSpPr>
          <p:cNvPr id="7" name="TextBox 6">
            <a:extLst>
              <a:ext uri="{FF2B5EF4-FFF2-40B4-BE49-F238E27FC236}">
                <a16:creationId xmlns:a16="http://schemas.microsoft.com/office/drawing/2014/main" id="{18049FBA-FFFB-BE54-D735-F344BDDF2F3A}"/>
              </a:ext>
            </a:extLst>
          </p:cNvPr>
          <p:cNvSpPr txBox="1"/>
          <p:nvPr/>
        </p:nvSpPr>
        <p:spPr>
          <a:xfrm>
            <a:off x="838200" y="2573338"/>
            <a:ext cx="4780722" cy="3693319"/>
          </a:xfrm>
          <a:prstGeom prst="rect">
            <a:avLst/>
          </a:prstGeom>
          <a:noFill/>
          <a:ln>
            <a:solidFill>
              <a:schemeClr val="accent1">
                <a:shade val="15000"/>
              </a:schemeClr>
            </a:solidFill>
          </a:ln>
        </p:spPr>
        <p:txBody>
          <a:bodyPr wrap="square" rtlCol="0">
            <a:spAutoFit/>
          </a:bodyPr>
          <a:lstStyle/>
          <a:p>
            <a:r>
              <a:rPr lang="en-US" dirty="0"/>
              <a:t>John Haggerty and Silvia Dalla Torre (co-chairs)</a:t>
            </a:r>
          </a:p>
          <a:p>
            <a:r>
              <a:rPr lang="en-US" dirty="0"/>
              <a:t>Rosario Turrisi</a:t>
            </a:r>
          </a:p>
          <a:p>
            <a:r>
              <a:rPr lang="en-US" dirty="0"/>
              <a:t>Olga Evdokimov</a:t>
            </a:r>
          </a:p>
          <a:p>
            <a:r>
              <a:rPr lang="en-US" dirty="0"/>
              <a:t>Yulia Furletova</a:t>
            </a:r>
          </a:p>
          <a:p>
            <a:r>
              <a:rPr lang="en-US" dirty="0"/>
              <a:t>Yongsun Kim</a:t>
            </a:r>
          </a:p>
          <a:p>
            <a:r>
              <a:rPr lang="en-US" dirty="0"/>
              <a:t>Zhenyu Ye</a:t>
            </a:r>
          </a:p>
          <a:p>
            <a:r>
              <a:rPr lang="en-US" dirty="0"/>
              <a:t>(Peter Jones)</a:t>
            </a:r>
          </a:p>
          <a:p>
            <a:endParaRPr lang="en-US" dirty="0"/>
          </a:p>
          <a:p>
            <a:r>
              <a:rPr lang="en-US" dirty="0"/>
              <a:t>Ex-</a:t>
            </a:r>
            <a:r>
              <a:rPr lang="en-US" dirty="0" err="1"/>
              <a:t>Offico</a:t>
            </a:r>
            <a:r>
              <a:rPr lang="en-US" dirty="0"/>
              <a:t>: </a:t>
            </a:r>
          </a:p>
          <a:p>
            <a:r>
              <a:rPr lang="en-US" dirty="0"/>
              <a:t>Thomas Ullrich</a:t>
            </a:r>
          </a:p>
          <a:p>
            <a:r>
              <a:rPr lang="en-US" dirty="0"/>
              <a:t>Renee Fatemi</a:t>
            </a:r>
          </a:p>
          <a:p>
            <a:r>
              <a:rPr lang="en-US" dirty="0"/>
              <a:t>Elke Aschenauer</a:t>
            </a:r>
          </a:p>
          <a:p>
            <a:r>
              <a:rPr lang="en-US" dirty="0"/>
              <a:t>John Lajoie</a:t>
            </a:r>
          </a:p>
        </p:txBody>
      </p:sp>
      <p:sp>
        <p:nvSpPr>
          <p:cNvPr id="8" name="TextBox 7">
            <a:extLst>
              <a:ext uri="{FF2B5EF4-FFF2-40B4-BE49-F238E27FC236}">
                <a16:creationId xmlns:a16="http://schemas.microsoft.com/office/drawing/2014/main" id="{98F44D30-AB9A-89A6-58C7-DC0A0F04A9DF}"/>
              </a:ext>
            </a:extLst>
          </p:cNvPr>
          <p:cNvSpPr txBox="1"/>
          <p:nvPr/>
        </p:nvSpPr>
        <p:spPr>
          <a:xfrm>
            <a:off x="6291072" y="3173760"/>
            <a:ext cx="4888992" cy="2677656"/>
          </a:xfrm>
          <a:prstGeom prst="rect">
            <a:avLst/>
          </a:prstGeom>
          <a:noFill/>
        </p:spPr>
        <p:txBody>
          <a:bodyPr wrap="square" rtlCol="0">
            <a:spAutoFit/>
          </a:bodyPr>
          <a:lstStyle/>
          <a:p>
            <a:r>
              <a:rPr lang="en-US" sz="2400" dirty="0"/>
              <a:t>This is a HUGE effort from both the Editorial Board and the DSC’s – pulling together a document of this scope and breadth is complicated and takes a lot of work! </a:t>
            </a:r>
          </a:p>
          <a:p>
            <a:endParaRPr lang="en-US" sz="2400" dirty="0"/>
          </a:p>
          <a:p>
            <a:endParaRPr lang="en-US" sz="2400" dirty="0"/>
          </a:p>
        </p:txBody>
      </p:sp>
    </p:spTree>
    <p:extLst>
      <p:ext uri="{BB962C8B-B14F-4D97-AF65-F5344CB8AC3E}">
        <p14:creationId xmlns:p14="http://schemas.microsoft.com/office/powerpoint/2010/main" val="2547488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NL">
  <a:themeElements>
    <a:clrScheme name="Custom 3">
      <a:dk1>
        <a:srgbClr val="000000"/>
      </a:dk1>
      <a:lt1>
        <a:srgbClr val="FFFFFF"/>
      </a:lt1>
      <a:dk2>
        <a:srgbClr val="105B78"/>
      </a:dk2>
      <a:lt2>
        <a:srgbClr val="00ACDB"/>
      </a:lt2>
      <a:accent1>
        <a:srgbClr val="B2D33B"/>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Project Overview-J.Yeck  -  Read-Only" id="{D4A49460-A030-40E0-A942-078CDC808C92}" vid="{CAA149F5-F453-43A6-BD36-7417340123D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7576</TotalTime>
  <Words>2985</Words>
  <Application>Microsoft Office PowerPoint</Application>
  <PresentationFormat>Widescreen</PresentationFormat>
  <Paragraphs>380</Paragraphs>
  <Slides>30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Aptos</vt:lpstr>
      <vt:lpstr>Arial</vt:lpstr>
      <vt:lpstr>Calibri</vt:lpstr>
      <vt:lpstr>Calibri Light</vt:lpstr>
      <vt:lpstr>Courier New</vt:lpstr>
      <vt:lpstr>Wingdings</vt:lpstr>
      <vt:lpstr>Office Theme</vt:lpstr>
      <vt:lpstr>1_BNL</vt:lpstr>
      <vt:lpstr>ePIC Collaboration News</vt:lpstr>
      <vt:lpstr>Hey John, start the recording….    </vt:lpstr>
      <vt:lpstr>Agenda</vt:lpstr>
      <vt:lpstr>Recent and Upcoming Major Events</vt:lpstr>
      <vt:lpstr>Effect of Lapse in Appropriations on ePIC</vt:lpstr>
      <vt:lpstr>Effect of Lapse in Appropriations on Host Labs</vt:lpstr>
      <vt:lpstr>How Does ePIC Respond? </vt:lpstr>
      <vt:lpstr>               2025 -2026</vt:lpstr>
      <vt:lpstr>Editorial Board and pTDR </vt:lpstr>
      <vt:lpstr>Progress on the preTDR</vt:lpstr>
      <vt:lpstr>The new layout of the Detector preTDR document Now available since September 24th </vt:lpstr>
      <vt:lpstr>Progress on the preTDR  -  most recent updates</vt:lpstr>
      <vt:lpstr>pTDR and October Simulation Campaign</vt:lpstr>
      <vt:lpstr>CC WG Charges and Conveners </vt:lpstr>
      <vt:lpstr>Outgoing CC WG Conveners</vt:lpstr>
      <vt:lpstr>CC WG Convener Nominations</vt:lpstr>
      <vt:lpstr>New Reconstruction WG Convener</vt:lpstr>
      <vt:lpstr>Thank You Matt Posik!</vt:lpstr>
      <vt:lpstr>Elections Committee Call for Nominations</vt:lpstr>
      <vt:lpstr>Call for CERN Test Beam Information</vt:lpstr>
      <vt:lpstr>2026 Collaboration Survey</vt:lpstr>
      <vt:lpstr>PowerPoint Presentation</vt:lpstr>
      <vt:lpstr>Jan 2026 ePIC Collaboration Meeting</vt:lpstr>
      <vt:lpstr>Summer 2026 Joint EICUG/ePIC Meeting</vt:lpstr>
      <vt:lpstr>Fall Time Change is Upon Us!</vt:lpstr>
      <vt:lpstr>Conclusion</vt:lpstr>
      <vt:lpstr>PowerPoint Presentation</vt:lpstr>
      <vt:lpstr>ePIC Resources</vt:lpstr>
      <vt:lpstr>EICUG Membership</vt:lpstr>
      <vt:lpstr>CERN Recognized Experiment Status: RE47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2511</cp:revision>
  <dcterms:created xsi:type="dcterms:W3CDTF">2023-04-13T13:35:08Z</dcterms:created>
  <dcterms:modified xsi:type="dcterms:W3CDTF">2025-10-24T15:46:21Z</dcterms:modified>
</cp:coreProperties>
</file>