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147375419" r:id="rId6"/>
    <p:sldId id="2147375462" r:id="rId7"/>
    <p:sldId id="2147375431" r:id="rId8"/>
    <p:sldId id="2147375453" r:id="rId9"/>
    <p:sldId id="5936" r:id="rId10"/>
    <p:sldId id="2147375454" r:id="rId11"/>
    <p:sldId id="2147375485" r:id="rId12"/>
    <p:sldId id="5864" r:id="rId13"/>
  </p:sldIdLst>
  <p:sldSz cx="12192000" cy="6858000"/>
  <p:notesSz cx="7102475" cy="9388475"/>
  <p:embeddedFontLst>
    <p:embeddedFont>
      <p:font typeface="Bookman Old Style" panose="02050604050505020204" pitchFamily="18" charset="0"/>
      <p:regular r:id="rId16"/>
      <p:bold r:id="rId17"/>
      <p:italic r:id="rId18"/>
      <p:boldItalic r:id="rId19"/>
    </p:embeddedFont>
    <p:embeddedFont>
      <p:font typeface="Franklin Gothic Book" panose="020B050302010202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40FF"/>
    <a:srgbClr val="B5D64A"/>
    <a:srgbClr val="008000"/>
    <a:srgbClr val="0091FF"/>
    <a:srgbClr val="00ACDB"/>
    <a:srgbClr val="BFBFBF"/>
    <a:srgbClr val="A6A6A6"/>
    <a:srgbClr val="7F7F7F"/>
    <a:srgbClr val="21A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4" autoAdjust="0"/>
    <p:restoredTop sz="95274" autoAdjust="0"/>
  </p:normalViewPr>
  <p:slideViewPr>
    <p:cSldViewPr snapToGrid="0" snapToObjects="1">
      <p:cViewPr varScale="1">
        <p:scale>
          <a:sx n="116" d="100"/>
          <a:sy n="116" d="100"/>
        </p:scale>
        <p:origin x="1168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5" d="100"/>
          <a:sy n="145" d="100"/>
        </p:scale>
        <p:origin x="3739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F6B566-8F4F-2297-E09A-EC0A5919D7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EF84F-FF67-CFE6-EE39-7622459E9C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435C532-7310-4D0E-A33E-9CFB32DA3130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D95DF-83FA-FE96-2EE5-1174D2E87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967F68-58BC-4765-5D43-302ABEE7B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9FBC339-4610-4F10-854C-D2930A4E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688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30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A5C2D-D5B8-7580-8CF9-AB3C0FEE3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1CF3D9-97A6-448E-0AE3-B5BE87C56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531F65-1EF8-0824-D55F-6FDC5BAD1C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83078-E5F8-3A72-08D0-1B9DF74F5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0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2920" y="1174478"/>
            <a:ext cx="10962105" cy="1240412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ct val="100000"/>
              </a:lnSpc>
              <a:defRPr sz="4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from Agenda</a:t>
            </a:r>
            <a:br>
              <a:rPr lang="en-US" dirty="0"/>
            </a:br>
            <a:r>
              <a:rPr lang="en-US" dirty="0"/>
              <a:t>Continuation of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2920" y="5074920"/>
            <a:ext cx="4363736" cy="1019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SC-x Identifier</a:t>
            </a:r>
          </a:p>
          <a:p>
            <a:r>
              <a:rPr lang="en-US" dirty="0"/>
              <a:t>EIC CD-3A Review</a:t>
            </a:r>
          </a:p>
          <a:p>
            <a:r>
              <a:rPr lang="en-US" dirty="0"/>
              <a:t>November 14-16,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2920" y="3288714"/>
            <a:ext cx="10962105" cy="4489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12F870F-A3EC-0442-4A49-50365EE5DD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2920" y="2423582"/>
            <a:ext cx="10962105" cy="50165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z="2800" dirty="0"/>
              <a:t>Secondary title if needed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FD74062-0C2E-090F-07DF-75D428DE15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920" y="4233687"/>
            <a:ext cx="10962105" cy="3795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WBS 6.0x.xxx WBS Name (Exact from WBS)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DFAD954-7DFC-3150-35B3-444AB26BD5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920" y="3738425"/>
            <a:ext cx="10962105" cy="47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Role or Organizational Role if not Project</a:t>
            </a:r>
          </a:p>
        </p:txBody>
      </p:sp>
    </p:spTree>
    <p:extLst>
      <p:ext uri="{BB962C8B-B14F-4D97-AF65-F5344CB8AC3E}">
        <p14:creationId xmlns:p14="http://schemas.microsoft.com/office/powerpoint/2010/main" val="341994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384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360">
          <p15:clr>
            <a:srgbClr val="FBAE40"/>
          </p15:clr>
        </p15:guide>
        <p15:guide id="11" pos="732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5240" y="567203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 dirty="0"/>
              <a:t>Level 1 – Arial 24</a:t>
            </a:r>
          </a:p>
          <a:p>
            <a:pPr lvl="1"/>
            <a:r>
              <a:rPr lang="en-US" dirty="0"/>
              <a:t>Level 2 – Arial 20</a:t>
            </a:r>
          </a:p>
          <a:p>
            <a:pPr lvl="2"/>
            <a:r>
              <a:rPr lang="en-US" dirty="0"/>
              <a:t>Level 3 – Arial 18</a:t>
            </a:r>
          </a:p>
          <a:p>
            <a:pPr lvl="3"/>
            <a:r>
              <a:rPr lang="en-US" dirty="0"/>
              <a:t>Level 4 – Arial 16</a:t>
            </a:r>
          </a:p>
          <a:p>
            <a:pPr lvl="4"/>
            <a:r>
              <a:rPr lang="en-US" dirty="0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3145978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119363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E68CE5-5A83-D94D-B3BA-C3405E85E5CF}"/>
              </a:ext>
            </a:extLst>
          </p:cNvPr>
          <p:cNvSpPr txBox="1"/>
          <p:nvPr userDrawn="1"/>
        </p:nvSpPr>
        <p:spPr>
          <a:xfrm>
            <a:off x="365760" y="6490194"/>
            <a:ext cx="110431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biweekly meeting October 24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92506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65258C7-5BE3-51E9-6313-6F03042F3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52419" y="494380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FEFF2-44B8-687E-DAB3-7026DB467298}"/>
              </a:ext>
            </a:extLst>
          </p:cNvPr>
          <p:cNvSpPr txBox="1"/>
          <p:nvPr userDrawn="1"/>
        </p:nvSpPr>
        <p:spPr>
          <a:xfrm>
            <a:off x="365760" y="6490194"/>
            <a:ext cx="110431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ePIC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biweekly meeting October 24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B3137-4B00-CEAB-DCD1-3B470E06EA17}"/>
              </a:ext>
            </a:extLst>
          </p:cNvPr>
          <p:cNvSpPr txBox="1"/>
          <p:nvPr userDrawn="1"/>
        </p:nvSpPr>
        <p:spPr>
          <a:xfrm>
            <a:off x="11541499" y="6490193"/>
            <a:ext cx="513209" cy="3077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E5E7E6BA-9547-40BA-BC84-EED48D8D50C1}" type="slidenum">
              <a:rPr lang="en-US" sz="1400" b="0" smtClean="0">
                <a:solidFill>
                  <a:schemeClr val="tx1"/>
                </a:solidFill>
              </a:rPr>
              <a:pPr algn="r"/>
              <a:t>‹#›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3395C-F7F6-5A6A-DA24-169AA14F65DF}"/>
              </a:ext>
            </a:extLst>
          </p:cNvPr>
          <p:cNvCxnSpPr/>
          <p:nvPr userDrawn="1"/>
        </p:nvCxnSpPr>
        <p:spPr>
          <a:xfrm>
            <a:off x="455239" y="6294258"/>
            <a:ext cx="1149923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E7866077-7D9B-4430-B0C0-7F253295F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0"/>
            <a:ext cx="1149923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B0C19D-3CAB-5E13-FAF8-C95DA56F6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532329"/>
            <a:ext cx="1149862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82" r:id="rId2"/>
    <p:sldLayoutId id="2147483699" r:id="rId3"/>
    <p:sldLayoutId id="2147483701" r:id="rId4"/>
    <p:sldLayoutId id="2147483702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3336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7388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1413" indent="-227013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040" y="1174478"/>
            <a:ext cx="10962105" cy="1240412"/>
          </a:xfrm>
        </p:spPr>
        <p:txBody>
          <a:bodyPr/>
          <a:lstStyle/>
          <a:p>
            <a:r>
              <a:rPr lang="en-US" b="0" dirty="0"/>
              <a:t>EIC Project News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075354"/>
            <a:ext cx="10962105" cy="2766646"/>
          </a:xfrm>
        </p:spPr>
        <p:txBody>
          <a:bodyPr/>
          <a:lstStyle/>
          <a:p>
            <a:r>
              <a:rPr lang="en-US" dirty="0"/>
              <a:t>E.C. </a:t>
            </a:r>
            <a:r>
              <a:rPr lang="en-US" dirty="0" err="1"/>
              <a:t>Aschenauer</a:t>
            </a:r>
            <a:r>
              <a:rPr lang="en-US" dirty="0"/>
              <a:t> (BNL), R. Ent (</a:t>
            </a:r>
            <a:r>
              <a:rPr lang="en-US" dirty="0" err="1"/>
              <a:t>JLab</a:t>
            </a:r>
            <a:r>
              <a:rPr lang="en-US" dirty="0"/>
              <a:t>)</a:t>
            </a:r>
          </a:p>
          <a:p>
            <a:r>
              <a:rPr lang="en-US" b="0" dirty="0">
                <a:cs typeface="Arial" panose="020B0604020202020204" pitchFamily="34" charset="0"/>
              </a:rPr>
              <a:t>Co-Associate Directors for the EIC Experimental Program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D904B89-C718-9FD6-D411-229075A14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5215" y="5006601"/>
            <a:ext cx="4363736" cy="1019620"/>
          </a:xfrm>
        </p:spPr>
        <p:txBody>
          <a:bodyPr anchor="ctr">
            <a:noAutofit/>
          </a:bodyPr>
          <a:lstStyle/>
          <a:p>
            <a:r>
              <a:rPr lang="en-US" dirty="0" err="1"/>
              <a:t>ePIC</a:t>
            </a:r>
            <a:r>
              <a:rPr lang="en-US" dirty="0"/>
              <a:t> Bi-Weekly General Meeting</a:t>
            </a:r>
          </a:p>
          <a:p>
            <a:r>
              <a:rPr lang="en-US" dirty="0"/>
              <a:t>October 24</a:t>
            </a:r>
            <a:r>
              <a:rPr lang="en-US" baseline="30000" dirty="0"/>
              <a:t>th</a:t>
            </a:r>
            <a:r>
              <a:rPr lang="en-US" dirty="0"/>
              <a:t>, 2025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C0F249-06C2-BCE5-AE3F-01C27FCCE40E}"/>
              </a:ext>
            </a:extLst>
          </p:cNvPr>
          <p:cNvSpPr txBox="1"/>
          <p:nvPr/>
        </p:nvSpPr>
        <p:spPr>
          <a:xfrm>
            <a:off x="489475" y="734652"/>
            <a:ext cx="11473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Detector Reviews and Meetings 2025/2026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Calibri" panose="020F0502020204030204" pitchFamily="34" charset="0"/>
              </a:rPr>
              <a:t>Detector Baseline Readiness Assessment Review - Postponed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8CBC1-92BD-3EC2-60A0-F73154E7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75" y="0"/>
            <a:ext cx="11473925" cy="523415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+mn-lt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36411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CBC1-92BD-3EC2-60A0-F73154E7D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991" y="0"/>
            <a:ext cx="11942010" cy="523415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+mn-lt"/>
              </a:rPr>
              <a:t>Detector </a:t>
            </a:r>
            <a:r>
              <a:rPr lang="en-US" sz="2800" b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Reviews &amp; Meetings planned for 2025/2026</a:t>
            </a:r>
            <a:endParaRPr lang="en-US" sz="2800" b="1" dirty="0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7E6E18-6C70-4667-5BFB-0F5C3422EF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1649" y="6533724"/>
            <a:ext cx="432486" cy="294041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69293-B130-C3F2-65B5-C8852EA73653}"/>
              </a:ext>
            </a:extLst>
          </p:cNvPr>
          <p:cNvSpPr txBox="1"/>
          <p:nvPr/>
        </p:nvSpPr>
        <p:spPr>
          <a:xfrm>
            <a:off x="307865" y="523894"/>
            <a:ext cx="11884135" cy="65556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Preliminary Design Reviews (60% design maturity equivalent, called PDR, PDR2 or PDR3, pending the subsystem)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PDR2: Cherenkov-based Particle Identification Detectors (6.10.04; </a:t>
            </a:r>
            <a:r>
              <a:rPr lang="en-US" sz="12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pfRICH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hpDIRC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2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dRICH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– 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April 1-2, 2025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PDR3: Electronics/DAQ-computing (6.10.08. 6.10.09.01) – September 3-4, 2025 (this does not include slow controls)</a:t>
            </a:r>
            <a:endParaRPr lang="en-US" sz="1200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PDR3: Barrel EM Cal (6.10.05.02) – September 17-18,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PDR (60%) Barrel &amp; Forward &amp; Backward HCAL (6.10.05.01; 6.10.06.02; 6.10.06.03) and forward ECAL – October 30-31,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PDR: Magnet Cryogenics and infrastructure (6.10.07) – November 4-5, 2025 (integrated in overall EIC Project Cryogenics PDR)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PDR2: AC-LGAD-based Particle Identification Detectors (6.10.04; BTOF, FTOF, common systems) – week of Dec. 1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PDR: Integration, Infrastructure and Installation (6.10.10) – everything outside GST, includes cradle, HCAL, etc.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– Dec. 8-9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PDR: Integration, Infrastructure and Installation (6.10.10) – December 15</a:t>
            </a: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2025 – everything inside GST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– Dec. 8-9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PDR: MPGD Tracking Detectors (6.10.03.02) – aim for Dec. 15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PDR2: Silicon Tracking Detectors (6.10.03.01) – week of Jan. 26, 2026</a:t>
            </a:r>
            <a:endParaRPr lang="en-US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PDR2: Polarimetry (6.10.14) – aim for February 18-19, 2026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PDR: DAQ-Slow Controls (6.10.09.02) – Spring 2026 – Separated from electronics/DAQ to ensure integration in the collider common platform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PDR3: IR Integration and Auxiliary Detectors (6.10.11) – March/April 2026 – includes 6.10.14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lumi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detector</a:t>
            </a:r>
          </a:p>
          <a:p>
            <a:pPr lvl="1"/>
            <a:endParaRPr lang="en-US" sz="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 Design Reviews (FDR):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FDR</a:t>
            </a:r>
            <a:r>
              <a:rPr lang="en-US" sz="1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Final Design Review of the BABAR DIRC Bar Refurbishment for the High Performance DIRC Particle Identification Detector – April 1,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FDR: Backward EM Calorimetry – Mid 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February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2026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Project Reviews: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 OPA CD-3B Review – January 7-9, 2025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“Red Team” Review (acts as Director’s Review for DOE OPA Focused Status Review) – May 20-21, 2025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Comprehensive </a:t>
            </a:r>
            <a:r>
              <a:rPr lang="en-US" sz="12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ePIC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/EIC Detector Review by Detector Advisory Committee – June 11-13, 2025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 OPA Focused Status Review – August 5-7, 2025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Detector Baseline Readiness Review November 12-14, 2025 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postponed</a:t>
            </a:r>
            <a:endParaRPr lang="en-US" sz="12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DOE Status Review March 9-12, 2026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CD2 IPR &amp; ICR June 2026?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Meetings: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EIC International Computing Organization (EICO) – April 2–4, 2025 @BNL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Detector R&amp;D Day hosted by </a:t>
            </a:r>
            <a:r>
              <a:rPr lang="en-US" sz="12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ePIC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EIC Project – April 16-17, 2025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Technical interchange meeting with EIC Computing and Software Advisory Committee (ECSAC) – May 12, 2025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1200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RRB Meeting</a:t>
            </a:r>
            <a:r>
              <a:rPr lang="en-US" sz="1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5-6, 2025 – Prague, Czech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n-US" sz="1200" baseline="300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DAC Meeting – Comprehensive look to design status and readiness for CD-2</a:t>
            </a:r>
            <a:r>
              <a:rPr lang="en-US" sz="12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June 11-13, 2025.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EIC Software &amp; Computing annual review – October 6-7 @ </a:t>
            </a:r>
            <a:r>
              <a:rPr lang="en-US" sz="1200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JLab</a:t>
            </a:r>
            <a:r>
              <a:rPr lang="en-US" sz="12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(and Echelon 0–1 mini-workshop on October 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RRB Meeting: November 4-5, 2025 - BNL </a:t>
            </a:r>
          </a:p>
        </p:txBody>
      </p:sp>
    </p:spTree>
    <p:extLst>
      <p:ext uri="{BB962C8B-B14F-4D97-AF65-F5344CB8AC3E}">
        <p14:creationId xmlns:p14="http://schemas.microsoft.com/office/powerpoint/2010/main" val="394259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C40EB1-6355-5938-8740-88347460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544286"/>
          </a:xfrm>
        </p:spPr>
        <p:txBody>
          <a:bodyPr/>
          <a:lstStyle/>
          <a:p>
            <a:r>
              <a:rPr lang="en-US" dirty="0"/>
              <a:t>Assessments of Baseline Readiness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4277EA-F050-153F-A8B3-E9173ADD1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307" y="597038"/>
            <a:ext cx="11616467" cy="5113201"/>
          </a:xfrm>
        </p:spPr>
        <p:txBody>
          <a:bodyPr>
            <a:noAutofit/>
          </a:bodyPr>
          <a:lstStyle/>
          <a:p>
            <a:pPr marL="120650" marR="0" indent="-11113" algn="l" rtl="0" eaLnBrk="1" fontAlgn="auto" latinLnBrk="0" hangingPunct="1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Assessments of baseline readiness for each subproject will measure status and evaluate future work needed to be ready for a DOE CD-2 IPR.  The charge for these reviews includes 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technical, cost, schedule, and management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The charge will also evaluate plans to design to cost.</a:t>
            </a:r>
          </a:p>
          <a:p>
            <a:pPr marL="120650" marR="0" indent="-11113" algn="l" rtl="0" eaLnBrk="1" fontAlgn="auto" latinLnBrk="0" hangingPunct="1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marR="0" indent="-11113" algn="l" rtl="0" eaLnBrk="1" fontAlgn="auto" latinLnBrk="0" hangingPunct="1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charge for the Detector and Accelerator Storage Rings will be consistent with a CD-2 baselining review mid-late 2026; the charge for the other subprojects will reflect their lower design maturity.</a:t>
            </a:r>
          </a:p>
          <a:p>
            <a:pPr marL="627062" lvl="1" indent="-285750"/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of the charge is on management, cost and schedule for baseline readiness, not on technical scope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marR="0" indent="-11113" algn="l" rtl="0" eaLnBrk="1" fontAlgn="auto" latinLnBrk="0" hangingPunct="1">
              <a:buNone/>
            </a:pPr>
            <a:endParaRPr lang="en-US" sz="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0" marR="0" indent="-11113" algn="l" rtl="0" eaLnBrk="1" fontAlgn="auto" latinLnBrk="0" hangingPunct="1">
              <a:buNone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Director’s Reviews will be completed by mid-2026.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55C701-1120-BD5D-A2CB-3D90CA1D4317}"/>
              </a:ext>
            </a:extLst>
          </p:cNvPr>
          <p:cNvSpPr txBox="1"/>
          <p:nvPr/>
        </p:nvSpPr>
        <p:spPr>
          <a:xfrm>
            <a:off x="520384" y="3605538"/>
            <a:ext cx="10658026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Co-Chairs: Steve Nahn (FNAL) and Andy White (UTA)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Committee: </a:t>
            </a: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0AC58A1-2908-45B7-0EAF-2E10D3868B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696689"/>
              </p:ext>
            </p:extLst>
          </p:nvPr>
        </p:nvGraphicFramePr>
        <p:xfrm>
          <a:off x="2085938" y="3928487"/>
          <a:ext cx="7061200" cy="2234565"/>
        </p:xfrm>
        <a:graphic>
          <a:graphicData uri="http://schemas.openxmlformats.org/drawingml/2006/table">
            <a:tbl>
              <a:tblPr/>
              <a:tblGrid>
                <a:gridCol w="2641600">
                  <a:extLst>
                    <a:ext uri="{9D8B030D-6E8A-4147-A177-3AD203B41FA5}">
                      <a16:colId xmlns:a16="http://schemas.microsoft.com/office/drawing/2014/main" val="2388766002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304693338"/>
                    </a:ext>
                  </a:extLst>
                </a:gridCol>
                <a:gridCol w="2184400">
                  <a:extLst>
                    <a:ext uri="{9D8B030D-6E8A-4147-A177-3AD203B41FA5}">
                      <a16:colId xmlns:a16="http://schemas.microsoft.com/office/drawing/2014/main" val="1355475531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Parallel 1 Electronics and DAQ, PID, Tracking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Parallel 2, Magnet, Calorimetry, Mechanical, Auxiliary, Polarimetry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Parallel-3: Mgmt, Cost and Schedule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9662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(POC: Elke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Aschenauer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(POC: Oleg Eyser/Dan Cacace)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(POC: Rolf Ent)</a:t>
                      </a:r>
                    </a:p>
                  </a:txBody>
                  <a:tcPr marL="7620" marR="7620" marT="762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04229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Begel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(Chair)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 Polly (Chair)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Allison Lung (Chair)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8402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 Wyllie (remote)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Michelle Stancari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Whitney Hughes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979153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Hucheng Chen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Glenn Young (remote)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Jay Marx (remote)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04333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Antonis Papanestis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 Poeschl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Patty McBride (remote)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185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Eraldo Oliveri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Jim Strait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Raj Gutta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47577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Anna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Macchiolo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(remote)</a:t>
                      </a: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2005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02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C40EB1-6355-5938-8740-88347460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544286"/>
          </a:xfrm>
        </p:spPr>
        <p:txBody>
          <a:bodyPr>
            <a:normAutofit fontScale="90000"/>
          </a:bodyPr>
          <a:lstStyle/>
          <a:p>
            <a:r>
              <a:rPr lang="en-US" dirty="0"/>
              <a:t>November 12-14 Detector Baseline Readiness Assessment Postponed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959808-D0DE-45D4-BEEE-BCE7E2EDF614}"/>
              </a:ext>
            </a:extLst>
          </p:cNvPr>
          <p:cNvSpPr txBox="1"/>
          <p:nvPr/>
        </p:nvSpPr>
        <p:spPr>
          <a:xfrm>
            <a:off x="540973" y="474345"/>
            <a:ext cx="106580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*Sent on behalf of Jim Yeck</a:t>
            </a:r>
            <a:br>
              <a:rPr lang="en-US" dirty="0"/>
            </a:br>
            <a:r>
              <a:rPr lang="en-US" dirty="0"/>
              <a:t>Dear Review Committee Members,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dirty="0"/>
          </a:p>
          <a:p>
            <a:r>
              <a:rPr lang="en-US" dirty="0"/>
              <a:t>The Assessment of Baseline Readiness for EIC Detector, </a:t>
            </a:r>
            <a:r>
              <a:rPr lang="en-US" dirty="0" err="1"/>
              <a:t>ePIC</a:t>
            </a:r>
            <a:r>
              <a:rPr lang="en-US" dirty="0"/>
              <a:t>, must be postponed.  The plan for a predominately in person review is no longer viable given the current constraints on U.S. government funding and related travel restrictions.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dirty="0"/>
          </a:p>
          <a:p>
            <a:r>
              <a:rPr lang="en-US" dirty="0"/>
              <a:t>We apologize for the significant inconvenience and ask for your flexibility in helping us find a new date, hopefully in January.  Please complete the following survey.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dirty="0"/>
          </a:p>
          <a:p>
            <a:r>
              <a:rPr lang="en-US" dirty="0"/>
              <a:t>Survey link: (removed)</a:t>
            </a:r>
          </a:p>
          <a:p>
            <a:r>
              <a:rPr lang="en-US" dirty="0"/>
              <a:t> </a:t>
            </a:r>
            <a:endParaRPr lang="en-US" sz="1600" dirty="0"/>
          </a:p>
          <a:p>
            <a:r>
              <a:rPr lang="en-US" dirty="0"/>
              <a:t>The preparation for the review is nearly complete.  Once the new review date is determined we will make a new plan for engagement with the committee, e.g., pre-meetings, posting documents for review, etc.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dirty="0"/>
          </a:p>
          <a:p>
            <a:r>
              <a:rPr lang="en-US" dirty="0"/>
              <a:t>Thank you for your understanding.</a:t>
            </a:r>
            <a:endParaRPr lang="en-US" sz="1600" dirty="0"/>
          </a:p>
          <a:p>
            <a:r>
              <a:rPr lang="en-US" dirty="0"/>
              <a:t> </a:t>
            </a:r>
            <a:endParaRPr lang="en-US" sz="1600" dirty="0"/>
          </a:p>
          <a:p>
            <a:r>
              <a:rPr lang="en-US" dirty="0"/>
              <a:t>Sincerely,</a:t>
            </a:r>
            <a:endParaRPr lang="en-US" sz="1600" dirty="0"/>
          </a:p>
          <a:p>
            <a:r>
              <a:rPr lang="en-US" dirty="0"/>
              <a:t>Jim Yeck</a:t>
            </a:r>
            <a:endParaRPr lang="en-US" sz="1600" dirty="0"/>
          </a:p>
          <a:p>
            <a:r>
              <a:rPr lang="en-US" dirty="0"/>
              <a:t>EIC Project Director / BNL Associate Laboratory Director</a:t>
            </a:r>
          </a:p>
        </p:txBody>
      </p:sp>
    </p:spTree>
    <p:extLst>
      <p:ext uri="{BB962C8B-B14F-4D97-AF65-F5344CB8AC3E}">
        <p14:creationId xmlns:p14="http://schemas.microsoft.com/office/powerpoint/2010/main" val="173675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00CA69-C0CC-4F23-B8C8-47EDBD96B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z="1100" smtClean="0"/>
              <a:pPr algn="ctr"/>
              <a:t>6</a:t>
            </a:fld>
            <a:endParaRPr lang="en-US" sz="11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46ACAA-55C2-47F7-A2BC-189EDC996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504988"/>
          </a:xfrm>
        </p:spPr>
        <p:txBody>
          <a:bodyPr/>
          <a:lstStyle/>
          <a:p>
            <a:r>
              <a:rPr lang="en-US" dirty="0"/>
              <a:t>DOE and EIC Planning Dates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D33AF37-DA38-0462-083E-0DADC5DF6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595900"/>
              </p:ext>
            </p:extLst>
          </p:nvPr>
        </p:nvGraphicFramePr>
        <p:xfrm>
          <a:off x="462580" y="991494"/>
          <a:ext cx="11503153" cy="4688972"/>
        </p:xfrm>
        <a:graphic>
          <a:graphicData uri="http://schemas.openxmlformats.org/drawingml/2006/table">
            <a:tbl>
              <a:tblPr firstRow="1" bandRow="1"/>
              <a:tblGrid>
                <a:gridCol w="4276690">
                  <a:extLst>
                    <a:ext uri="{9D8B030D-6E8A-4147-A177-3AD203B41FA5}">
                      <a16:colId xmlns:a16="http://schemas.microsoft.com/office/drawing/2014/main" val="3898981589"/>
                    </a:ext>
                  </a:extLst>
                </a:gridCol>
                <a:gridCol w="1650381">
                  <a:extLst>
                    <a:ext uri="{9D8B030D-6E8A-4147-A177-3AD203B41FA5}">
                      <a16:colId xmlns:a16="http://schemas.microsoft.com/office/drawing/2014/main" val="1559924210"/>
                    </a:ext>
                  </a:extLst>
                </a:gridCol>
                <a:gridCol w="4025588">
                  <a:extLst>
                    <a:ext uri="{9D8B030D-6E8A-4147-A177-3AD203B41FA5}">
                      <a16:colId xmlns:a16="http://schemas.microsoft.com/office/drawing/2014/main" val="974879860"/>
                    </a:ext>
                  </a:extLst>
                </a:gridCol>
                <a:gridCol w="1550494">
                  <a:extLst>
                    <a:ext uri="{9D8B030D-6E8A-4147-A177-3AD203B41FA5}">
                      <a16:colId xmlns:a16="http://schemas.microsoft.com/office/drawing/2014/main" val="2821486861"/>
                    </a:ext>
                  </a:extLst>
                </a:gridCol>
              </a:tblGrid>
              <a:tr h="319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Milestone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Milestone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DDC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15833"/>
                  </a:ext>
                </a:extLst>
              </a:tr>
              <a:tr h="3190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latin typeface="Arial" panose="020B0604020202020204"/>
                          <a:ea typeface="+mn-ea"/>
                          <a:cs typeface="Arial"/>
                        </a:rPr>
                        <a:t>DOE Independent Project Review (IPR)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r"/>
                      <a:r>
                        <a:rPr lang="en-US" sz="1400" b="1" i="0">
                          <a:latin typeface="Arial"/>
                          <a:cs typeface="Arial"/>
                        </a:rPr>
                        <a:t>Jan. 7-9, 2025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kern="1200" spc="25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</a:rPr>
                        <a:t>DOE RHIC R&amp;R/Injector Operations Review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Sept. 8-10, 2025</a:t>
                      </a: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76722"/>
                  </a:ext>
                </a:extLst>
              </a:tr>
              <a:tr h="319052">
                <a:tc>
                  <a:txBody>
                    <a:bodyPr/>
                    <a:lstStyle/>
                    <a:p>
                      <a:pPr marL="603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kern="1200" spc="25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Start Developing Scope of Subprojects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47763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January 10, 2025</a:t>
                      </a: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kern="1200" spc="2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Machine Advisory Committee Meeting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Sept. 16-18, 2025</a:t>
                      </a: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636161"/>
                  </a:ext>
                </a:extLst>
              </a:tr>
              <a:tr h="319052">
                <a:tc>
                  <a:txBody>
                    <a:bodyPr/>
                    <a:lstStyle/>
                    <a:p>
                      <a:pPr marL="603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kern="1200" spc="25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IR SC Magnet Steering Group Meetings - Monthly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47763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January 17, 2025</a:t>
                      </a: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kern="1200" spc="2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Infrastructure Construction Advisory Committee</a:t>
                      </a:r>
                    </a:p>
                  </a:txBody>
                  <a:tcPr marL="6350" marR="6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October 2025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376565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60325" indent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Advisory Committee Meeting 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defTabSz="91440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February 11, 2025</a:t>
                      </a: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kern="1200" spc="2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Resource Review Board Meeting (BNL)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Nov. 4-5, 2025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</a:t>
                      </a: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9790264"/>
                  </a:ext>
                </a:extLst>
              </a:tr>
              <a:tr h="309874">
                <a:tc>
                  <a:txBody>
                    <a:bodyPr/>
                    <a:lstStyle/>
                    <a:p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EIC Advisory Board Meeting</a:t>
                      </a:r>
                      <a:endParaRPr lang="en-US"/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February 25, 2025</a:t>
                      </a:r>
                      <a:endParaRPr lang="en-US"/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Assessments of Baseline Readiness for SPs</a:t>
                      </a:r>
                    </a:p>
                    <a:p>
                      <a:pPr marL="39687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Detector</a:t>
                      </a:r>
                    </a:p>
                    <a:p>
                      <a:pPr marL="39687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Interaction Region</a:t>
                      </a:r>
                    </a:p>
                    <a:p>
                      <a:pPr marL="39687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Accelerator Storage Rings</a:t>
                      </a:r>
                    </a:p>
                    <a:p>
                      <a:pPr marL="39687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Global and Energy and Luminosity Ramp-Up</a:t>
                      </a:r>
                    </a:p>
                    <a:p>
                      <a:pPr marL="396875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i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Electron Injector (follow-up to Apr ‘25 Review)</a:t>
                      </a:r>
                    </a:p>
                  </a:txBody>
                  <a:tcPr marL="6350" marR="6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r" fontAlgn="b"/>
                      <a:r>
                        <a:rPr lang="en-US" sz="1400" b="0" i="0" u="none" strike="sng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Nov. 12-14, 2025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Nov. 18-20, 2025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Jan. 14-16, 2025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February 2026</a:t>
                      </a:r>
                    </a:p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April 2026  </a:t>
                      </a:r>
                    </a:p>
                  </a:txBody>
                  <a:tcPr marL="635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731458"/>
                  </a:ext>
                </a:extLst>
              </a:tr>
              <a:tr h="314610">
                <a:tc>
                  <a:txBody>
                    <a:bodyPr/>
                    <a:lstStyle/>
                    <a:p>
                      <a:pPr marL="603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Electron Injector Design and Cost Review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defTabSz="114300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April 8-10, 2025  </a:t>
                      </a: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i="0" kern="1200" spc="25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403402"/>
                  </a:ext>
                </a:extLst>
              </a:tr>
              <a:tr h="117609">
                <a:tc>
                  <a:txBody>
                    <a:bodyPr/>
                    <a:lstStyle/>
                    <a:p>
                      <a:pPr marL="603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Infrastructure Construction Advisory Committee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April 16-17, 2025      </a:t>
                      </a: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i="0" kern="1200" spc="25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84929"/>
                  </a:ext>
                </a:extLst>
              </a:tr>
              <a:tr h="319052">
                <a:tc>
                  <a:txBody>
                    <a:bodyPr/>
                    <a:lstStyle/>
                    <a:p>
                      <a:pPr marL="60325" indent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Project Advisory Committee </a:t>
                      </a:r>
                      <a:r>
                        <a:rPr lang="en-US" sz="1400" b="0" i="0" u="none" strike="noStrike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"Red Team"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Review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tabLst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May 20-21, 2025 </a:t>
                      </a: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0" i="0" kern="1200" spc="25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1685607"/>
                  </a:ext>
                </a:extLst>
              </a:tr>
              <a:tr h="304737">
                <a:tc>
                  <a:txBody>
                    <a:bodyPr/>
                    <a:lstStyle/>
                    <a:p>
                      <a:pPr marL="60325" indent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Resource Review Board Meeting (Prague)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June 5-6, 2025</a:t>
                      </a: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1" i="0" kern="1200" spc="25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kern="1200" spc="25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938530"/>
                  </a:ext>
                </a:extLst>
              </a:tr>
              <a:tr h="314807">
                <a:tc>
                  <a:txBody>
                    <a:bodyPr/>
                    <a:lstStyle/>
                    <a:p>
                      <a:pPr marL="603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kern="1200" spc="25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Detector Advisory Committee Meeting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defTabSz="1147763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June 11-13, 2025</a:t>
                      </a: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 kern="1200" spc="25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/>
                        </a:rPr>
                        <a:t>RHIC Operations Conclude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~End 2025</a:t>
                      </a:r>
                      <a:endParaRPr lang="en-US" sz="1400" b="0" i="0">
                        <a:latin typeface="+mn-lt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424516"/>
                  </a:ext>
                </a:extLst>
              </a:tr>
              <a:tr h="319052">
                <a:tc>
                  <a:txBody>
                    <a:bodyPr/>
                    <a:lstStyle/>
                    <a:p>
                      <a:pPr marL="60325" indent="0"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EIC Advisory Board Meeting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June 17, 2025 </a:t>
                      </a: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0" i="0">
                          <a:latin typeface="Arial"/>
                          <a:cs typeface="Arial"/>
                        </a:rPr>
                        <a:t>RHIC Removal and Repurposing (R&amp;R) Starts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>
                          <a:latin typeface="Arial"/>
                          <a:cs typeface="Arial"/>
                        </a:rPr>
                        <a:t>~Early 2026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680182"/>
                  </a:ext>
                </a:extLst>
              </a:tr>
              <a:tr h="319052">
                <a:tc>
                  <a:txBody>
                    <a:bodyPr/>
                    <a:lstStyle/>
                    <a:p>
                      <a:pPr marL="603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DOE CD-3B ESAAB Approval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Pending </a:t>
                      </a: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spc="25" dirty="0">
                          <a:latin typeface="Arial"/>
                          <a:cs typeface="Arial"/>
                        </a:rPr>
                        <a:t>DOE IPR </a:t>
                      </a:r>
                      <a:r>
                        <a:rPr lang="en-US" sz="1400" b="1" i="0" spc="-30" dirty="0">
                          <a:latin typeface="Arial"/>
                          <a:cs typeface="Arial"/>
                        </a:rPr>
                        <a:t>Comprehensive Review</a:t>
                      </a:r>
                      <a:endParaRPr lang="en-US" sz="14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Arial"/>
                          <a:cs typeface="Arial"/>
                        </a:rPr>
                        <a:t>Mar 9-13, 2026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6329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DOE IPR Focused Status Review</a:t>
                      </a: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August 5-7, 2025 </a:t>
                      </a: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spc="25" dirty="0">
                          <a:latin typeface="Arial"/>
                          <a:cs typeface="Arial"/>
                        </a:rPr>
                        <a:t>DOE CD-2 Detector Subproject Review</a:t>
                      </a:r>
                      <a:endParaRPr lang="en-US" sz="14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Arial"/>
                          <a:cs typeface="Arial"/>
                        </a:rPr>
                        <a:t>~ June 2026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03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1112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T="635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Arial"/>
                          <a:cs typeface="Arial"/>
                        </a:rPr>
                        <a:t>DOE CD-2/3 Accelerator Storage </a:t>
                      </a:r>
                      <a:r>
                        <a:rPr lang="en-US" sz="1400" b="1" i="0" dirty="0" err="1">
                          <a:latin typeface="Arial"/>
                          <a:cs typeface="Arial"/>
                        </a:rPr>
                        <a:t>RIngs</a:t>
                      </a:r>
                      <a:endParaRPr lang="en-US" sz="1400" b="1" i="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>
                          <a:latin typeface="+mn-lt"/>
                          <a:cs typeface="Arial"/>
                        </a:rPr>
                        <a:t>~ June 2026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1673614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15D02A4-B0DC-E7E8-481A-B2BB76BDA487}"/>
              </a:ext>
            </a:extLst>
          </p:cNvPr>
          <p:cNvSpPr txBox="1"/>
          <p:nvPr/>
        </p:nvSpPr>
        <p:spPr>
          <a:xfrm>
            <a:off x="357809" y="5813864"/>
            <a:ext cx="11880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Assessment of Baseline Readiness for Detector now checking with committee weeks of Jan. 19, 26 and Feb. 2</a:t>
            </a:r>
          </a:p>
        </p:txBody>
      </p:sp>
    </p:spTree>
    <p:extLst>
      <p:ext uri="{BB962C8B-B14F-4D97-AF65-F5344CB8AC3E}">
        <p14:creationId xmlns:p14="http://schemas.microsoft.com/office/powerpoint/2010/main" val="415983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C40EB1-6355-5938-8740-88347460D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544286"/>
          </a:xfrm>
        </p:spPr>
        <p:txBody>
          <a:bodyPr>
            <a:normAutofit fontScale="90000"/>
          </a:bodyPr>
          <a:lstStyle/>
          <a:p>
            <a:r>
              <a:rPr lang="en-US" dirty="0"/>
              <a:t>Detector Baseline Readiness Assessment – Prep was well in motion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40171-6922-487A-97BF-09838CE75868}"/>
              </a:ext>
            </a:extLst>
          </p:cNvPr>
          <p:cNvSpPr txBox="1"/>
          <p:nvPr/>
        </p:nvSpPr>
        <p:spPr>
          <a:xfrm>
            <a:off x="746666" y="524213"/>
            <a:ext cx="1121583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FF40FF"/>
                </a:solidFill>
                <a:latin typeface="Aptos" panose="020B0004020202020204" pitchFamily="34" charset="0"/>
              </a:rPr>
              <a:t>To be ready: Must have: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ptos" panose="020B0004020202020204" pitchFamily="34" charset="0"/>
              </a:rPr>
              <a:t>Draft Preliminary Design Report == Draft Pre-TDR Version as is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latin typeface="Aptos" panose="020B0004020202020204" pitchFamily="34" charset="0"/>
              </a:rPr>
              <a:t>WBS dictionary updates with scope descriptions and deliverables – </a:t>
            </a:r>
            <a:r>
              <a:rPr lang="en-US" sz="1600" dirty="0">
                <a:solidFill>
                  <a:srgbClr val="3333FF"/>
                </a:solidFill>
                <a:latin typeface="Aptos" panose="020B0004020202020204" pitchFamily="34" charset="0"/>
              </a:rPr>
              <a:t>done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P6 updates done (as applicable)</a:t>
            </a:r>
            <a:r>
              <a:rPr lang="en-US" sz="1600" dirty="0">
                <a:solidFill>
                  <a:srgbClr val="3333FF"/>
                </a:solidFill>
                <a:latin typeface="Aptos" panose="020B0004020202020204" pitchFamily="34" charset="0"/>
              </a:rPr>
              <a:t> - great progress made in various detector systems, working on tracking. Often just reshuffles without cost additions. Have now approved cost additions for electronics, a second engineering test article run for HRPPDs, an air bearing system for detector installation driven by (accelerator) alignment needs, rigging labor, and a more complex global support tube allowing for detector serviceability.</a:t>
            </a:r>
            <a:endParaRPr lang="en-US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Basis Of Estimates in good order such that they are traceable </a:t>
            </a:r>
            <a:r>
              <a:rPr lang="en-US" sz="1600" dirty="0">
                <a:solidFill>
                  <a:srgbClr val="3333FF"/>
                </a:solidFill>
                <a:latin typeface="Aptos" panose="020B0004020202020204" pitchFamily="34" charset="0"/>
              </a:rPr>
              <a:t>– ongoing, thanks for providing input to CAMs!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Remaining review (PDR, FDR) dates finalized</a:t>
            </a:r>
            <a:r>
              <a:rPr lang="en-US" sz="1600" dirty="0">
                <a:solidFill>
                  <a:srgbClr val="3333FF"/>
                </a:solidFill>
                <a:latin typeface="Aptos" panose="020B0004020202020204" pitchFamily="34" charset="0"/>
              </a:rPr>
              <a:t> – have almost all weeks defined, exact dates pend on reviewers</a:t>
            </a:r>
            <a:endParaRPr lang="en-US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Some Interface Control Documents – </a:t>
            </a:r>
            <a:r>
              <a:rPr lang="en-US" sz="1600" dirty="0">
                <a:solidFill>
                  <a:srgbClr val="3333FF"/>
                </a:solidFill>
                <a:latin typeface="Aptos" panose="020B0004020202020204" pitchFamily="34" charset="0"/>
              </a:rPr>
              <a:t>Interfaces cleaned up and made consistent with Subprojects, have many draft ICDs and final Magnet and Hadron Polarimeter ICDs. Working on ICD for detector envelope.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Some Subsystem Individual Quality Control Plans – </a:t>
            </a:r>
            <a:r>
              <a:rPr lang="en-US" sz="1600" dirty="0">
                <a:solidFill>
                  <a:srgbClr val="3333FF"/>
                </a:solidFill>
                <a:latin typeface="Aptos" panose="020B0004020202020204" pitchFamily="34" charset="0"/>
              </a:rPr>
              <a:t>Have Magnet, DAQ, will soon have EEMCAL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Some Inspection and Test Plans (component and unit tests, transportation) </a:t>
            </a:r>
            <a:r>
              <a:rPr lang="en-US" sz="1600" dirty="0">
                <a:solidFill>
                  <a:srgbClr val="3333FF"/>
                </a:solidFill>
                <a:latin typeface="Aptos" panose="020B0004020202020204" pitchFamily="34" charset="0"/>
              </a:rPr>
              <a:t>– good progress, see later</a:t>
            </a:r>
            <a:endParaRPr lang="en-US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Multi-Party ICRADAs started and Draft (In-Kind) Project Planning Document</a:t>
            </a:r>
            <a:r>
              <a:rPr lang="en-US" sz="1600" dirty="0">
                <a:solidFill>
                  <a:srgbClr val="3333FF"/>
                </a:solidFill>
                <a:latin typeface="Aptos" panose="020B0004020202020204" pitchFamily="34" charset="0"/>
              </a:rPr>
              <a:t> – ICRADA for magnet went to INFN but may take until January for signing, BNL &amp; </a:t>
            </a:r>
            <a:r>
              <a:rPr lang="en-US" sz="1600" dirty="0" err="1">
                <a:solidFill>
                  <a:srgbClr val="3333FF"/>
                </a:solidFill>
                <a:latin typeface="Aptos" panose="020B0004020202020204" pitchFamily="34" charset="0"/>
              </a:rPr>
              <a:t>JLab</a:t>
            </a:r>
            <a:r>
              <a:rPr lang="en-US" sz="1600" dirty="0">
                <a:solidFill>
                  <a:srgbClr val="3333FF"/>
                </a:solidFill>
                <a:latin typeface="Aptos" panose="020B0004020202020204" pitchFamily="34" charset="0"/>
              </a:rPr>
              <a:t> working on synchronized submission to DOE. Started work on ICRADA for detector/UK.</a:t>
            </a:r>
            <a:endParaRPr lang="en-US" sz="800" dirty="0">
              <a:solidFill>
                <a:srgbClr val="3333FF"/>
              </a:solidFill>
              <a:latin typeface="Aptos" panose="020B00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3333FF"/>
                </a:solidFill>
                <a:latin typeface="Aptos" panose="020B0004020202020204" pitchFamily="34" charset="0"/>
              </a:rPr>
              <a:t>Should have: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Many Inspection and Test Plans</a:t>
            </a:r>
            <a:r>
              <a:rPr lang="en-US" sz="1600" dirty="0">
                <a:solidFill>
                  <a:srgbClr val="3333FF"/>
                </a:solidFill>
                <a:latin typeface="Aptos" panose="020B0004020202020204" pitchFamily="34" charset="0"/>
              </a:rPr>
              <a:t> – many posted on eic.jlab.org/Detector, some more in progress – THANKS!!!</a:t>
            </a:r>
            <a:endParaRPr lang="en-US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(In-Kind) Project Planning Documents - </a:t>
            </a:r>
            <a:r>
              <a:rPr lang="en-US" sz="1600" dirty="0">
                <a:solidFill>
                  <a:srgbClr val="FF0000"/>
                </a:solidFill>
                <a:latin typeface="Aptos" panose="020B0004020202020204" pitchFamily="34" charset="0"/>
              </a:rPr>
              <a:t>postpone</a:t>
            </a:r>
            <a:endParaRPr lang="en-US" sz="1600" dirty="0">
              <a:solidFill>
                <a:srgbClr val="000000"/>
              </a:solidFill>
              <a:latin typeface="Aptos" panose="020B00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ptos" panose="020B0004020202020204" pitchFamily="34" charset="0"/>
              </a:rPr>
              <a:t>Updated Budget Estimate Quotes (need them early 2026)</a:t>
            </a:r>
          </a:p>
        </p:txBody>
      </p:sp>
    </p:spTree>
    <p:extLst>
      <p:ext uri="{BB962C8B-B14F-4D97-AF65-F5344CB8AC3E}">
        <p14:creationId xmlns:p14="http://schemas.microsoft.com/office/powerpoint/2010/main" val="1037518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615A8-4B4E-A111-B941-1093666F5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E345AD82-044B-AF2E-CE39-1EA51178170C}"/>
              </a:ext>
            </a:extLst>
          </p:cNvPr>
          <p:cNvSpPr txBox="1">
            <a:spLocks/>
          </p:cNvSpPr>
          <p:nvPr/>
        </p:nvSpPr>
        <p:spPr>
          <a:xfrm>
            <a:off x="5181600" y="6400801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1D3CC-1EA5-47FA-A1CC-C7419F014A45}" type="slidenum">
              <a:rPr lang="en-US">
                <a:latin typeface="Franklin Gothic Book" panose="020F0502020204030204"/>
              </a:rPr>
              <a:pPr/>
              <a:t>8</a:t>
            </a:fld>
            <a:endParaRPr lang="en-US" dirty="0">
              <a:latin typeface="Franklin Gothic Book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907D8E-E442-DCCF-30FF-9F87ABDFF42F}"/>
              </a:ext>
            </a:extLst>
          </p:cNvPr>
          <p:cNvSpPr txBox="1">
            <a:spLocks noChangeAspect="1"/>
          </p:cNvSpPr>
          <p:nvPr/>
        </p:nvSpPr>
        <p:spPr>
          <a:xfrm>
            <a:off x="445477" y="32369"/>
            <a:ext cx="11512061" cy="307777"/>
          </a:xfrm>
          <a:prstGeom prst="rect">
            <a:avLst/>
          </a:prstGeom>
          <a:solidFill>
            <a:srgbClr val="9BA8B7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kern="0" dirty="0">
                <a:solidFill>
                  <a:srgbClr val="9BA8B7">
                    <a:lumMod val="75000"/>
                  </a:srgbClr>
                </a:solidFill>
                <a:latin typeface="Bookman Old Style" panose="020F0302020204030204"/>
              </a:rPr>
              <a:t>Requirements, Interfaces, Quality Assurance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C0D7FC-735B-35AC-935C-D6F05C8CFAC5}"/>
              </a:ext>
            </a:extLst>
          </p:cNvPr>
          <p:cNvSpPr txBox="1">
            <a:spLocks noChangeAspect="1"/>
          </p:cNvSpPr>
          <p:nvPr/>
        </p:nvSpPr>
        <p:spPr>
          <a:xfrm>
            <a:off x="445478" y="184702"/>
            <a:ext cx="11512060" cy="65849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Documenting the Information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30BF2-30AA-41A6-B0B9-766A43A6B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0356"/>
            <a:ext cx="12192000" cy="560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496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E210E534-57C2-164E-A621-4930B171B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01" y="1233889"/>
            <a:ext cx="10508521" cy="39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85829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Widescreen_0923" id="{B3C6C6E8-A343-9F46-9C14-8D262507CB52}" vid="{B0F72776-BFD3-D14D-97CB-9DB1BA4DAE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767f846-2003-4795-b8a5-c12e60d56749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8D2554909C94BB45400E87C135FCB" ma:contentTypeVersion="10" ma:contentTypeDescription="Create a new document." ma:contentTypeScope="" ma:versionID="f6f58857f6daa4b711834340285195ba">
  <xsd:schema xmlns:xsd="http://www.w3.org/2001/XMLSchema" xmlns:xs="http://www.w3.org/2001/XMLSchema" xmlns:p="http://schemas.microsoft.com/office/2006/metadata/properties" xmlns:ns2="d767f846-2003-4795-b8a5-c12e60d56749" xmlns:ns3="3bfd71d5-c7ac-4dca-b865-a609d1eb4074" targetNamespace="http://schemas.microsoft.com/office/2006/metadata/properties" ma:root="true" ma:fieldsID="053b8f7372f1cfbe58d59be704c01563" ns2:_="" ns3:_="">
    <xsd:import namespace="d767f846-2003-4795-b8a5-c12e60d56749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7f846-2003-4795-b8a5-c12e60d567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c11a0df5-9a12-49e9-8865-351e10a89734}" ma:internalName="TaxCatchAll" ma:showField="CatchAllData" ma:web="dd7425a4-fa23-406d-b478-3c2992d2d4b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5637A3-DEB1-4C7D-9F81-D2184D65C3B4}">
  <ds:schemaRefs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3bfd71d5-c7ac-4dca-b865-a609d1eb4074"/>
    <ds:schemaRef ds:uri="d767f846-2003-4795-b8a5-c12e60d56749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F209D19-ECD3-440E-A44C-BD3D2F2668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FDE2A7-6190-4660-96B1-4848D3073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7f846-2003-4795-b8a5-c12e60d56749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 Long Lead Procurement Widescreen PPT Template</Template>
  <TotalTime>23825</TotalTime>
  <Words>1575</Words>
  <Application>Microsoft Macintosh PowerPoint</Application>
  <PresentationFormat>Widescreen</PresentationFormat>
  <Paragraphs>178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Franklin Gothic Book</vt:lpstr>
      <vt:lpstr>Aptos</vt:lpstr>
      <vt:lpstr>Arial</vt:lpstr>
      <vt:lpstr>Bookman Old Style</vt:lpstr>
      <vt:lpstr>Calibri</vt:lpstr>
      <vt:lpstr>Wingdings</vt:lpstr>
      <vt:lpstr>BNL</vt:lpstr>
      <vt:lpstr>EIC Project News</vt:lpstr>
      <vt:lpstr>Outline</vt:lpstr>
      <vt:lpstr>Detector Reviews &amp; Meetings planned for 2025/2026</vt:lpstr>
      <vt:lpstr>Assessments of Baseline Readiness</vt:lpstr>
      <vt:lpstr>November 12-14 Detector Baseline Readiness Assessment Postponed</vt:lpstr>
      <vt:lpstr>DOE and EIC Planning Dates</vt:lpstr>
      <vt:lpstr>Detector Baseline Readiness Assessment – Prep was well in motion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&lt;LLP WBS – LLP Description&gt; CD-3A Director’s Review</dc:title>
  <dc:subject/>
  <dc:creator>ksmith@bnl.gov</dc:creator>
  <cp:keywords/>
  <dc:description/>
  <cp:lastModifiedBy>Elke-Caroline Aschenauer</cp:lastModifiedBy>
  <cp:revision>431</cp:revision>
  <cp:lastPrinted>2025-02-20T14:32:25Z</cp:lastPrinted>
  <dcterms:created xsi:type="dcterms:W3CDTF">2023-09-12T20:43:32Z</dcterms:created>
  <dcterms:modified xsi:type="dcterms:W3CDTF">2025-10-23T20:45:50Z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0x01010064DC25A386985D4D9C8290A9164CEF14</vt:lpwstr>
  </property>
  <property fmtid="{D5CDD505-2E9C-101B-9397-08002B2CF9AE}" pid="3" name="MediaServiceImageTags">
    <vt:lpwstr/>
  </property>
</Properties>
</file>