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7"/>
  </p:notesMasterIdLst>
  <p:sldIdLst>
    <p:sldId id="2147469560" r:id="rId3"/>
    <p:sldId id="2147469559" r:id="rId4"/>
    <p:sldId id="4770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4CEFF-9578-40A9-9451-0F04B16E65F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8AA69-0B56-411F-B53C-7C699B11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1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8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319A-3F3A-9009-314E-DECA45FCF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21D2B-4886-2804-1395-95371D532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EAFF4-7796-DE59-6440-448535F5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8651-061B-B44F-E8F0-4B704633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86D0D-4E59-BF1B-9108-07CE154C0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6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878B2-A140-E8D1-B217-D0903D2D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93C3C-6CDE-6A72-2317-D1CB6B602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1C7CA-3765-D5F6-B2F5-F6BCADE2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AC08C-AD2F-51DA-9757-F0B06FAD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023EE-73AF-18B3-DC91-19CE7B35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B2D4C-BC36-4366-6159-17F03954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2DD18-C454-E0C9-EE07-0D4FB14B2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D3C1A-6EC2-DE88-7CED-BB7B3750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0092B-CDFA-90B0-7611-238DB231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75ABB-A2AA-E2E5-3870-2DF3EDC2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03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E59C-143E-9E66-C7ED-2469208F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6C10E-A942-7218-20D1-5864C57C4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FB0B5-789C-7873-DA0E-F609CA53E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1F59D-ED88-5385-9CDC-6FBB73D9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2E058-4F38-E266-C9D0-DA51E0386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6F55-F08E-BB0D-1DAD-1EFC7206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4283-E00E-88DE-D11C-7FC7AF2D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29E2A-5EAF-A544-E718-F2C6420F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A5F44-773A-E2E4-E282-E08C2EC6E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051F5-0341-2664-EE5B-45F406A17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D2F2A-400E-C2B7-E092-DE572ED49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E1C35-4DD3-9F89-B0A9-4EA6431E1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78F24-D8DF-74BC-972B-79D3EF25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2B6A9-FBB8-94F5-07CB-D1477C15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4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C07A2-3CFA-096E-23CB-FD1A3E35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E9C896-1CC2-F1FE-4054-0E5A90AE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A13CA-CF0C-2C72-6DB4-48475F0D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6B9EB-5CCB-72C1-8141-97CAD2FB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7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CD09D-DF6E-2DD6-BFF2-6AFBF955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53B0C-0040-80C8-5E9B-7BF8EE02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4A413-D277-B76C-7FCB-AE23E584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34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80E2B-704D-AEE1-C3B2-E17E3344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9C0B4-CEE9-4DF0-6623-390C21A0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B9FB8-C7DB-2473-6484-B1A782673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42067-C5E3-F452-9927-264DA64D9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73F5-78D3-7BE0-24AD-529BB15E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F6507-A1C2-40AF-4650-3FD98A8B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1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545A-F4EC-B637-DCE4-6B972F91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A9157-397E-1CF2-8369-D546AA46B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6BC99-BCF6-547A-B568-FFB0303B4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4FD3B-09EC-AA17-17CD-1627262F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5E88A-FE05-5C69-0392-99A7472F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64395-B72E-BA85-40AC-304674510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4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4378-F6E2-E25F-1F83-38759D84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D5AC2-6A23-8ADB-FDC5-C9754B451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D9CE-9FDD-FF44-6654-E7DC9284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16E87-CF86-E6E1-C350-17BCA320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7942-5ABE-4787-9CAA-72E69F61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9A1870-736B-FD65-01D8-81DD366D5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213F8-E609-029F-B7A9-8E8D27E67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D595-7F66-3139-0FFC-9007FDD3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F1538-9580-0C06-2536-A423254F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5E19E-1497-3B2B-CB0B-13EEEA195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42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6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1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77E900-6695-139C-1EDA-E8B9D769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C99B0-D2B0-3967-CEC6-F66645C3B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FDDA-DEF7-B993-5611-A066B7B97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BC419-EA39-CDF4-DF26-FEFF18FFD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A3366-DCC3-7CF2-82BB-84A426DC1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C5EE9-677C-4687-B0B8-2BD0DFADC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1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668"/>
            <a:ext cx="9144000" cy="180683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Convener Candidates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8448"/>
            <a:ext cx="9144000" cy="111328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/>
              <a:t>November 25</a:t>
            </a:r>
            <a:r>
              <a:rPr lang="en-US" baseline="30000"/>
              <a:t>th</a:t>
            </a:r>
            <a:r>
              <a:rPr lang="en-US" dirty="0"/>
              <a:t>, 2025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087EBD-E9C1-E830-144E-E69D7556F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43" y="471532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6601F-C2B9-49AF-0008-812B0284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New CC WG : AC-LGADs</a:t>
            </a:r>
          </a:p>
        </p:txBody>
      </p:sp>
      <p:pic>
        <p:nvPicPr>
          <p:cNvPr id="8" name="Content Placeholder 7" descr="Diagram&#10;&#10;AI-generated content may be incorrect.">
            <a:extLst>
              <a:ext uri="{FF2B5EF4-FFF2-40B4-BE49-F238E27FC236}">
                <a16:creationId xmlns:a16="http://schemas.microsoft.com/office/drawing/2014/main" id="{7699EDCC-0F27-AB3E-D575-11FDC5EDB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512" y="1463183"/>
            <a:ext cx="5048469" cy="453837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BDB61-B266-EAC8-E4C8-E851B5B5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BB38-82F7-3632-2400-92C22F10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432AB-65A0-3186-FE6C-DE7B449B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F6650-5BE0-82C7-47F7-351A3EA59B38}"/>
              </a:ext>
            </a:extLst>
          </p:cNvPr>
          <p:cNvSpPr txBox="1"/>
          <p:nvPr/>
        </p:nvSpPr>
        <p:spPr>
          <a:xfrm>
            <a:off x="6409981" y="1185585"/>
            <a:ext cx="5331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real need for a common forum to help coordinate activities across the multiple uses of AC-LGADs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Nominate Alex Jentsch as AC-LGAD CC WG convener. </a:t>
            </a:r>
          </a:p>
        </p:txBody>
      </p:sp>
      <p:pic>
        <p:nvPicPr>
          <p:cNvPr id="1026" name="Picture 2" descr="Alexander JENTSCH | Assistant Staff Scientist | Doctor of Philosophy |  Brookhaven National Laboratory, Brookhaven | Electron-Ion Collider |  Research profile">
            <a:extLst>
              <a:ext uri="{FF2B5EF4-FFF2-40B4-BE49-F238E27FC236}">
                <a16:creationId xmlns:a16="http://schemas.microsoft.com/office/drawing/2014/main" id="{32F2B326-FE88-B58D-E9DB-A246D408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9" y="2846230"/>
            <a:ext cx="3155324" cy="31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6D186B-9850-53D0-F4D0-BB13AC6EB19A}"/>
              </a:ext>
            </a:extLst>
          </p:cNvPr>
          <p:cNvCxnSpPr/>
          <p:nvPr/>
        </p:nvCxnSpPr>
        <p:spPr>
          <a:xfrm flipH="1">
            <a:off x="6409981" y="4507606"/>
            <a:ext cx="995371" cy="965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9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BCA80-F260-D681-C424-EF3DDE892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2AAA2-8035-7AD3-2BED-CD9A2320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5" y="123720"/>
            <a:ext cx="10515600" cy="95548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AC-LGAD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08D5A-B35E-DCCF-9DE4-7ACE914E2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355"/>
            <a:ext cx="10515600" cy="5611727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Coordinate communication and action items between the Far-Forward and TOF DSC’s and the Electronics and DAQ CC WG regarding common interests in sensor development, ASICs, and readout and front-end electronics. </a:t>
            </a:r>
          </a:p>
          <a:p>
            <a:pPr marL="342900" indent="-342900"/>
            <a:r>
              <a:rPr lang="en-US" dirty="0"/>
              <a:t>Exploit synergies where possible to reduce and complexity of AC-LGAD subsystems. This includes, but is not limited to: </a:t>
            </a:r>
          </a:p>
          <a:p>
            <a:pPr marL="800100" lvl="1" indent="-342900"/>
            <a:r>
              <a:rPr lang="en-US" dirty="0"/>
              <a:t>Development and characterization of strip and pixel AC-LGAD sensors</a:t>
            </a:r>
          </a:p>
          <a:p>
            <a:pPr marL="800100" lvl="1" indent="-342900"/>
            <a:r>
              <a:rPr lang="en-US" dirty="0"/>
              <a:t>Test beams – establish goals, coordinate common efforts, report results</a:t>
            </a:r>
          </a:p>
          <a:p>
            <a:pPr marL="800100" lvl="1" indent="-342900"/>
            <a:r>
              <a:rPr lang="en-US" dirty="0"/>
              <a:t>Testing of the EICROC and FCFD ASICS and development of readout electronics. Provide a communication link between the ASIC efforts and this WG</a:t>
            </a:r>
          </a:p>
          <a:p>
            <a:pPr marL="342900" indent="-342900"/>
            <a:r>
              <a:rPr lang="en-US" dirty="0"/>
              <a:t>Work with the DSC’s and other WG’s to avoid duplication of meetings. Ideally this WG would subsume parts of existing meeting </a:t>
            </a:r>
            <a:r>
              <a:rPr lang="en-US"/>
              <a:t>without substantially increasing </a:t>
            </a:r>
            <a:r>
              <a:rPr lang="en-US" dirty="0"/>
              <a:t>the overall meeting load</a:t>
            </a:r>
          </a:p>
          <a:p>
            <a:pPr marL="342900" indent="-342900"/>
            <a:r>
              <a:rPr lang="en-US" dirty="0"/>
              <a:t>Maintain communication with the EIC project regarding common AC-LGAD efforts within </a:t>
            </a:r>
            <a:r>
              <a:rPr lang="en-US" dirty="0" err="1"/>
              <a:t>ePIC</a:t>
            </a:r>
            <a:endParaRPr lang="en-US" dirty="0"/>
          </a:p>
          <a:p>
            <a:pPr marL="800100" lvl="1" indent="-34290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C8BA-8456-78B8-B5B4-68E53DF7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11/25/2025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48C70-3DD0-6C5D-A3A1-9CABA54D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Collaboration Council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1E42-179C-17AE-98F1-967E28B2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C5EE9-677C-4687-B0B8-2BD0DFADC2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5853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209</Words>
  <Application>Microsoft Office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1_Office Theme</vt:lpstr>
      <vt:lpstr>2_Office Theme</vt:lpstr>
      <vt:lpstr>New Convener Candidates</vt:lpstr>
      <vt:lpstr>New CC WG : AC-LGADs</vt:lpstr>
      <vt:lpstr>PowerPoint Presentation</vt:lpstr>
      <vt:lpstr>AC-LGAD Working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Lajoie, John</dc:creator>
  <cp:lastModifiedBy>Lajoie, John</cp:lastModifiedBy>
  <cp:revision>1</cp:revision>
  <dcterms:created xsi:type="dcterms:W3CDTF">2025-11-24T18:18:50Z</dcterms:created>
  <dcterms:modified xsi:type="dcterms:W3CDTF">2025-11-24T18:22:21Z</dcterms:modified>
</cp:coreProperties>
</file>