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274" r:id="rId3"/>
    <p:sldId id="2279" r:id="rId4"/>
    <p:sldId id="5780" r:id="rId5"/>
    <p:sldId id="2344" r:id="rId6"/>
    <p:sldId id="2291" r:id="rId7"/>
    <p:sldId id="5782" r:id="rId8"/>
    <p:sldId id="2147469546" r:id="rId9"/>
    <p:sldId id="2147469547" r:id="rId10"/>
    <p:sldId id="2147469551" r:id="rId11"/>
    <p:sldId id="2147469549" r:id="rId12"/>
    <p:sldId id="2147469550" r:id="rId13"/>
    <p:sldId id="2147469554" r:id="rId14"/>
    <p:sldId id="2147469555" r:id="rId15"/>
    <p:sldId id="2147469556" r:id="rId16"/>
    <p:sldId id="2147469557" r:id="rId17"/>
    <p:sldId id="2147469559" r:id="rId18"/>
    <p:sldId id="2147469562" r:id="rId19"/>
    <p:sldId id="2353" r:id="rId20"/>
    <p:sldId id="2284" r:id="rId21"/>
    <p:sldId id="2311" r:id="rId22"/>
    <p:sldId id="2147469563" r:id="rId23"/>
    <p:sldId id="2147469564" r:id="rId24"/>
    <p:sldId id="2272" r:id="rId25"/>
    <p:sldId id="2273" r:id="rId26"/>
    <p:sldId id="21474695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FF"/>
    <a:srgbClr val="163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C061A-75C6-FD4A-A11B-142854AAECE9}" v="15" dt="2025-12-11T12:59:47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7" autoAdjust="0"/>
    <p:restoredTop sz="90000" autoAdjust="0"/>
  </p:normalViewPr>
  <p:slideViewPr>
    <p:cSldViewPr snapToGrid="0" snapToObjects="1">
      <p:cViewPr varScale="1">
        <p:scale>
          <a:sx n="115" d="100"/>
          <a:sy n="115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Wolfram" userId="99129c38-454d-40b3-bad3-fa13926f419c" providerId="ADAL" clId="{83DBFA2D-0759-53BA-9977-A3C37E44B875}"/>
    <pc:docChg chg="undo custSel addSld delSld modSld sldOrd">
      <pc:chgData name="Fischer, Wolfram" userId="99129c38-454d-40b3-bad3-fa13926f419c" providerId="ADAL" clId="{83DBFA2D-0759-53BA-9977-A3C37E44B875}" dt="2025-12-11T13:00:24.218" v="2076" actId="20577"/>
      <pc:docMkLst>
        <pc:docMk/>
      </pc:docMkLst>
      <pc:sldChg chg="modSp mod">
        <pc:chgData name="Fischer, Wolfram" userId="99129c38-454d-40b3-bad3-fa13926f419c" providerId="ADAL" clId="{83DBFA2D-0759-53BA-9977-A3C37E44B875}" dt="2025-12-02T06:46:49.962" v="3" actId="20577"/>
        <pc:sldMkLst>
          <pc:docMk/>
          <pc:sldMk cId="2246755923" sldId="256"/>
        </pc:sldMkLst>
        <pc:spChg chg="mod">
          <ac:chgData name="Fischer, Wolfram" userId="99129c38-454d-40b3-bad3-fa13926f419c" providerId="ADAL" clId="{83DBFA2D-0759-53BA-9977-A3C37E44B875}" dt="2025-12-02T06:46:49.962" v="3" actId="20577"/>
          <ac:spMkLst>
            <pc:docMk/>
            <pc:sldMk cId="2246755923" sldId="256"/>
            <ac:spMk id="3" creationId="{FDB0E14B-6889-F849-8A8C-D01D7C36038D}"/>
          </ac:spMkLst>
        </pc:spChg>
      </pc:sldChg>
      <pc:sldChg chg="modSp mod">
        <pc:chgData name="Fischer, Wolfram" userId="99129c38-454d-40b3-bad3-fa13926f419c" providerId="ADAL" clId="{83DBFA2D-0759-53BA-9977-A3C37E44B875}" dt="2025-12-10T07:27:55.587" v="121" actId="20577"/>
        <pc:sldMkLst>
          <pc:docMk/>
          <pc:sldMk cId="3445195523" sldId="2272"/>
        </pc:sldMkLst>
        <pc:spChg chg="mod">
          <ac:chgData name="Fischer, Wolfram" userId="99129c38-454d-40b3-bad3-fa13926f419c" providerId="ADAL" clId="{83DBFA2D-0759-53BA-9977-A3C37E44B875}" dt="2025-12-10T07:27:55.587" v="121" actId="20577"/>
          <ac:spMkLst>
            <pc:docMk/>
            <pc:sldMk cId="3445195523" sldId="2272"/>
            <ac:spMk id="3" creationId="{0B0DCB82-EAA3-0644-8132-963AEAE1C231}"/>
          </ac:spMkLst>
        </pc:spChg>
      </pc:sldChg>
      <pc:sldChg chg="modSp mod">
        <pc:chgData name="Fischer, Wolfram" userId="99129c38-454d-40b3-bad3-fa13926f419c" providerId="ADAL" clId="{83DBFA2D-0759-53BA-9977-A3C37E44B875}" dt="2025-12-10T10:00:04.999" v="717" actId="20577"/>
        <pc:sldMkLst>
          <pc:docMk/>
          <pc:sldMk cId="2193738398" sldId="2273"/>
        </pc:sldMkLst>
        <pc:spChg chg="mod">
          <ac:chgData name="Fischer, Wolfram" userId="99129c38-454d-40b3-bad3-fa13926f419c" providerId="ADAL" clId="{83DBFA2D-0759-53BA-9977-A3C37E44B875}" dt="2025-12-10T10:00:04.999" v="717" actId="20577"/>
          <ac:spMkLst>
            <pc:docMk/>
            <pc:sldMk cId="2193738398" sldId="2273"/>
            <ac:spMk id="3" creationId="{25A24798-56EB-394A-AD20-A4E69A8FD54C}"/>
          </ac:spMkLst>
        </pc:spChg>
      </pc:sldChg>
      <pc:sldChg chg="ord">
        <pc:chgData name="Fischer, Wolfram" userId="99129c38-454d-40b3-bad3-fa13926f419c" providerId="ADAL" clId="{83DBFA2D-0759-53BA-9977-A3C37E44B875}" dt="2025-12-02T06:48:25.600" v="111" actId="20578"/>
        <pc:sldMkLst>
          <pc:docMk/>
          <pc:sldMk cId="2718507679" sldId="2274"/>
        </pc:sldMkLst>
      </pc:sldChg>
      <pc:sldChg chg="ord">
        <pc:chgData name="Fischer, Wolfram" userId="99129c38-454d-40b3-bad3-fa13926f419c" providerId="ADAL" clId="{83DBFA2D-0759-53BA-9977-A3C37E44B875}" dt="2025-12-02T06:48:30.758" v="112" actId="20578"/>
        <pc:sldMkLst>
          <pc:docMk/>
          <pc:sldMk cId="1067368806" sldId="2279"/>
        </pc:sldMkLst>
      </pc:sldChg>
      <pc:sldChg chg="del">
        <pc:chgData name="Fischer, Wolfram" userId="99129c38-454d-40b3-bad3-fa13926f419c" providerId="ADAL" clId="{83DBFA2D-0759-53BA-9977-A3C37E44B875}" dt="2025-12-10T14:35:01.189" v="1466" actId="2696"/>
        <pc:sldMkLst>
          <pc:docMk/>
          <pc:sldMk cId="1172899949" sldId="2280"/>
        </pc:sldMkLst>
      </pc:sldChg>
      <pc:sldChg chg="modSp mod">
        <pc:chgData name="Fischer, Wolfram" userId="99129c38-454d-40b3-bad3-fa13926f419c" providerId="ADAL" clId="{83DBFA2D-0759-53BA-9977-A3C37E44B875}" dt="2025-12-10T09:55:57.571" v="689" actId="20577"/>
        <pc:sldMkLst>
          <pc:docMk/>
          <pc:sldMk cId="253421276" sldId="2284"/>
        </pc:sldMkLst>
        <pc:spChg chg="mod">
          <ac:chgData name="Fischer, Wolfram" userId="99129c38-454d-40b3-bad3-fa13926f419c" providerId="ADAL" clId="{83DBFA2D-0759-53BA-9977-A3C37E44B875}" dt="2025-12-10T09:55:57.571" v="689" actId="20577"/>
          <ac:spMkLst>
            <pc:docMk/>
            <pc:sldMk cId="253421276" sldId="2284"/>
            <ac:spMk id="3" creationId="{0B0DCB82-EAA3-0644-8132-963AEAE1C231}"/>
          </ac:spMkLst>
        </pc:spChg>
      </pc:sldChg>
      <pc:sldChg chg="del">
        <pc:chgData name="Fischer, Wolfram" userId="99129c38-454d-40b3-bad3-fa13926f419c" providerId="ADAL" clId="{83DBFA2D-0759-53BA-9977-A3C37E44B875}" dt="2025-12-10T14:35:02.372" v="1467" actId="2696"/>
        <pc:sldMkLst>
          <pc:docMk/>
          <pc:sldMk cId="3291673068" sldId="2288"/>
        </pc:sldMkLst>
      </pc:sldChg>
      <pc:sldChg chg="addSp modSp add mod">
        <pc:chgData name="Fischer, Wolfram" userId="99129c38-454d-40b3-bad3-fa13926f419c" providerId="ADAL" clId="{83DBFA2D-0759-53BA-9977-A3C37E44B875}" dt="2025-12-10T10:45:07.440" v="876" actId="14100"/>
        <pc:sldMkLst>
          <pc:docMk/>
          <pc:sldMk cId="520992838" sldId="2291"/>
        </pc:sldMkLst>
        <pc:spChg chg="add mod">
          <ac:chgData name="Fischer, Wolfram" userId="99129c38-454d-40b3-bad3-fa13926f419c" providerId="ADAL" clId="{83DBFA2D-0759-53BA-9977-A3C37E44B875}" dt="2025-12-10T10:45:07.440" v="876" actId="14100"/>
          <ac:spMkLst>
            <pc:docMk/>
            <pc:sldMk cId="520992838" sldId="2291"/>
            <ac:spMk id="2" creationId="{25287932-8C3B-96F8-9419-D5E1CE86B229}"/>
          </ac:spMkLst>
        </pc:spChg>
      </pc:sldChg>
      <pc:sldChg chg="del">
        <pc:chgData name="Fischer, Wolfram" userId="99129c38-454d-40b3-bad3-fa13926f419c" providerId="ADAL" clId="{83DBFA2D-0759-53BA-9977-A3C37E44B875}" dt="2025-12-10T14:35:05.736" v="1470" actId="2696"/>
        <pc:sldMkLst>
          <pc:docMk/>
          <pc:sldMk cId="3686250382" sldId="2300"/>
        </pc:sldMkLst>
      </pc:sldChg>
      <pc:sldChg chg="del">
        <pc:chgData name="Fischer, Wolfram" userId="99129c38-454d-40b3-bad3-fa13926f419c" providerId="ADAL" clId="{83DBFA2D-0759-53BA-9977-A3C37E44B875}" dt="2025-12-10T14:35:14.020" v="1471" actId="2696"/>
        <pc:sldMkLst>
          <pc:docMk/>
          <pc:sldMk cId="2064014346" sldId="2309"/>
        </pc:sldMkLst>
      </pc:sldChg>
      <pc:sldChg chg="modSp mod">
        <pc:chgData name="Fischer, Wolfram" userId="99129c38-454d-40b3-bad3-fa13926f419c" providerId="ADAL" clId="{83DBFA2D-0759-53BA-9977-A3C37E44B875}" dt="2025-12-11T12:59:26.623" v="2030" actId="27636"/>
        <pc:sldMkLst>
          <pc:docMk/>
          <pc:sldMk cId="534104689" sldId="2311"/>
        </pc:sldMkLst>
        <pc:spChg chg="mod">
          <ac:chgData name="Fischer, Wolfram" userId="99129c38-454d-40b3-bad3-fa13926f419c" providerId="ADAL" clId="{83DBFA2D-0759-53BA-9977-A3C37E44B875}" dt="2025-12-11T12:26:40.201" v="1482" actId="20577"/>
          <ac:spMkLst>
            <pc:docMk/>
            <pc:sldMk cId="534104689" sldId="2311"/>
            <ac:spMk id="2" creationId="{C1382912-EEE5-91C7-F1E2-7A2E3050642E}"/>
          </ac:spMkLst>
        </pc:spChg>
        <pc:spChg chg="mod">
          <ac:chgData name="Fischer, Wolfram" userId="99129c38-454d-40b3-bad3-fa13926f419c" providerId="ADAL" clId="{83DBFA2D-0759-53BA-9977-A3C37E44B875}" dt="2025-12-11T12:59:26.623" v="2030" actId="27636"/>
          <ac:spMkLst>
            <pc:docMk/>
            <pc:sldMk cId="534104689" sldId="2311"/>
            <ac:spMk id="3" creationId="{9D6E9752-AEC4-057B-BC06-E7A5E716E213}"/>
          </ac:spMkLst>
        </pc:spChg>
      </pc:sldChg>
      <pc:sldChg chg="add">
        <pc:chgData name="Fischer, Wolfram" userId="99129c38-454d-40b3-bad3-fa13926f419c" providerId="ADAL" clId="{83DBFA2D-0759-53BA-9977-A3C37E44B875}" dt="2025-12-10T10:43:30.987" v="870"/>
        <pc:sldMkLst>
          <pc:docMk/>
          <pc:sldMk cId="1326724937" sldId="2344"/>
        </pc:sldMkLst>
      </pc:sldChg>
      <pc:sldChg chg="addSp modSp add mod modAnim">
        <pc:chgData name="Fischer, Wolfram" userId="99129c38-454d-40b3-bad3-fa13926f419c" providerId="ADAL" clId="{83DBFA2D-0759-53BA-9977-A3C37E44B875}" dt="2025-12-11T12:51:40.335" v="1956"/>
        <pc:sldMkLst>
          <pc:docMk/>
          <pc:sldMk cId="3708990699" sldId="2353"/>
        </pc:sldMkLst>
        <pc:spChg chg="mod">
          <ac:chgData name="Fischer, Wolfram" userId="99129c38-454d-40b3-bad3-fa13926f419c" providerId="ADAL" clId="{83DBFA2D-0759-53BA-9977-A3C37E44B875}" dt="2025-12-11T12:41:30.899" v="1794" actId="404"/>
          <ac:spMkLst>
            <pc:docMk/>
            <pc:sldMk cId="3708990699" sldId="2353"/>
            <ac:spMk id="2" creationId="{408D2BCF-A15D-C3D6-298C-579B3DE4E8D2}"/>
          </ac:spMkLst>
        </pc:spChg>
        <pc:spChg chg="add mod">
          <ac:chgData name="Fischer, Wolfram" userId="99129c38-454d-40b3-bad3-fa13926f419c" providerId="ADAL" clId="{83DBFA2D-0759-53BA-9977-A3C37E44B875}" dt="2025-12-11T12:50:45.580" v="1920" actId="113"/>
          <ac:spMkLst>
            <pc:docMk/>
            <pc:sldMk cId="3708990699" sldId="2353"/>
            <ac:spMk id="5" creationId="{24D92AD7-1D7D-F2D6-B9B3-1ACF798F737C}"/>
          </ac:spMkLst>
        </pc:spChg>
        <pc:spChg chg="add mod">
          <ac:chgData name="Fischer, Wolfram" userId="99129c38-454d-40b3-bad3-fa13926f419c" providerId="ADAL" clId="{83DBFA2D-0759-53BA-9977-A3C37E44B875}" dt="2025-12-11T12:51:36.657" v="1955" actId="1076"/>
          <ac:spMkLst>
            <pc:docMk/>
            <pc:sldMk cId="3708990699" sldId="2353"/>
            <ac:spMk id="15" creationId="{EF08FE7B-5725-FD71-78C5-759D5818BA99}"/>
          </ac:spMkLst>
        </pc:spChg>
      </pc:sldChg>
      <pc:sldChg chg="del">
        <pc:chgData name="Fischer, Wolfram" userId="99129c38-454d-40b3-bad3-fa13926f419c" providerId="ADAL" clId="{83DBFA2D-0759-53BA-9977-A3C37E44B875}" dt="2025-12-10T14:35:03.523" v="1468" actId="2696"/>
        <pc:sldMkLst>
          <pc:docMk/>
          <pc:sldMk cId="3133939073" sldId="5770"/>
        </pc:sldMkLst>
      </pc:sldChg>
      <pc:sldChg chg="del">
        <pc:chgData name="Fischer, Wolfram" userId="99129c38-454d-40b3-bad3-fa13926f419c" providerId="ADAL" clId="{83DBFA2D-0759-53BA-9977-A3C37E44B875}" dt="2025-12-11T12:31:56.328" v="1523" actId="2696"/>
        <pc:sldMkLst>
          <pc:docMk/>
          <pc:sldMk cId="1270273684" sldId="5771"/>
        </pc:sldMkLst>
      </pc:sldChg>
      <pc:sldChg chg="del">
        <pc:chgData name="Fischer, Wolfram" userId="99129c38-454d-40b3-bad3-fa13926f419c" providerId="ADAL" clId="{83DBFA2D-0759-53BA-9977-A3C37E44B875}" dt="2025-12-11T12:28:33.241" v="1492" actId="2696"/>
        <pc:sldMkLst>
          <pc:docMk/>
          <pc:sldMk cId="2657695086" sldId="5774"/>
        </pc:sldMkLst>
      </pc:sldChg>
      <pc:sldChg chg="del">
        <pc:chgData name="Fischer, Wolfram" userId="99129c38-454d-40b3-bad3-fa13926f419c" providerId="ADAL" clId="{83DBFA2D-0759-53BA-9977-A3C37E44B875}" dt="2025-12-11T12:31:55.786" v="1522" actId="2696"/>
        <pc:sldMkLst>
          <pc:docMk/>
          <pc:sldMk cId="2857732776" sldId="5775"/>
        </pc:sldMkLst>
      </pc:sldChg>
      <pc:sldChg chg="del">
        <pc:chgData name="Fischer, Wolfram" userId="99129c38-454d-40b3-bad3-fa13926f419c" providerId="ADAL" clId="{83DBFA2D-0759-53BA-9977-A3C37E44B875}" dt="2025-12-10T14:35:14.580" v="1472" actId="2696"/>
        <pc:sldMkLst>
          <pc:docMk/>
          <pc:sldMk cId="3985695082" sldId="5776"/>
        </pc:sldMkLst>
      </pc:sldChg>
      <pc:sldChg chg="del">
        <pc:chgData name="Fischer, Wolfram" userId="99129c38-454d-40b3-bad3-fa13926f419c" providerId="ADAL" clId="{83DBFA2D-0759-53BA-9977-A3C37E44B875}" dt="2025-12-10T14:35:04.401" v="1469" actId="2696"/>
        <pc:sldMkLst>
          <pc:docMk/>
          <pc:sldMk cId="98446053" sldId="5777"/>
        </pc:sldMkLst>
      </pc:sldChg>
      <pc:sldChg chg="modSp new del mod">
        <pc:chgData name="Fischer, Wolfram" userId="99129c38-454d-40b3-bad3-fa13926f419c" providerId="ADAL" clId="{83DBFA2D-0759-53BA-9977-A3C37E44B875}" dt="2025-12-10T09:55:47.070" v="687" actId="2696"/>
        <pc:sldMkLst>
          <pc:docMk/>
          <pc:sldMk cId="3774744462" sldId="5778"/>
        </pc:sldMkLst>
      </pc:sldChg>
      <pc:sldChg chg="new del">
        <pc:chgData name="Fischer, Wolfram" userId="99129c38-454d-40b3-bad3-fa13926f419c" providerId="ADAL" clId="{83DBFA2D-0759-53BA-9977-A3C37E44B875}" dt="2025-12-10T14:34:55.625" v="1465" actId="2696"/>
        <pc:sldMkLst>
          <pc:docMk/>
          <pc:sldMk cId="1287115413" sldId="5779"/>
        </pc:sldMkLst>
      </pc:sldChg>
      <pc:sldChg chg="modSp new mod">
        <pc:chgData name="Fischer, Wolfram" userId="99129c38-454d-40b3-bad3-fa13926f419c" providerId="ADAL" clId="{83DBFA2D-0759-53BA-9977-A3C37E44B875}" dt="2025-12-11T12:24:37.919" v="1473" actId="207"/>
        <pc:sldMkLst>
          <pc:docMk/>
          <pc:sldMk cId="440160930" sldId="5780"/>
        </pc:sldMkLst>
        <pc:spChg chg="mod">
          <ac:chgData name="Fischer, Wolfram" userId="99129c38-454d-40b3-bad3-fa13926f419c" providerId="ADAL" clId="{83DBFA2D-0759-53BA-9977-A3C37E44B875}" dt="2025-12-10T09:42:19.960" v="648" actId="14100"/>
          <ac:spMkLst>
            <pc:docMk/>
            <pc:sldMk cId="440160930" sldId="5780"/>
            <ac:spMk id="2" creationId="{2AD267F7-5A47-9824-2B59-F875EF8FB4FA}"/>
          </ac:spMkLst>
        </pc:spChg>
        <pc:spChg chg="mod">
          <ac:chgData name="Fischer, Wolfram" userId="99129c38-454d-40b3-bad3-fa13926f419c" providerId="ADAL" clId="{83DBFA2D-0759-53BA-9977-A3C37E44B875}" dt="2025-12-11T12:24:37.919" v="1473" actId="207"/>
          <ac:spMkLst>
            <pc:docMk/>
            <pc:sldMk cId="440160930" sldId="5780"/>
            <ac:spMk id="3" creationId="{E9B6618B-1DC4-BDBE-01AE-2B062D908EE8}"/>
          </ac:spMkLst>
        </pc:spChg>
      </pc:sldChg>
      <pc:sldChg chg="modSp new del mod">
        <pc:chgData name="Fischer, Wolfram" userId="99129c38-454d-40b3-bad3-fa13926f419c" providerId="ADAL" clId="{83DBFA2D-0759-53BA-9977-A3C37E44B875}" dt="2025-12-10T14:34:54.726" v="1464" actId="2696"/>
        <pc:sldMkLst>
          <pc:docMk/>
          <pc:sldMk cId="746758904" sldId="5781"/>
        </pc:sldMkLst>
        <pc:spChg chg="mod">
          <ac:chgData name="Fischer, Wolfram" userId="99129c38-454d-40b3-bad3-fa13926f419c" providerId="ADAL" clId="{83DBFA2D-0759-53BA-9977-A3C37E44B875}" dt="2025-12-10T09:55:37.938" v="686" actId="20577"/>
          <ac:spMkLst>
            <pc:docMk/>
            <pc:sldMk cId="746758904" sldId="5781"/>
            <ac:spMk id="2" creationId="{2EFBB2A3-4547-1372-127F-1BC04609858E}"/>
          </ac:spMkLst>
        </pc:spChg>
      </pc:sldChg>
      <pc:sldChg chg="modSp new mod">
        <pc:chgData name="Fischer, Wolfram" userId="99129c38-454d-40b3-bad3-fa13926f419c" providerId="ADAL" clId="{83DBFA2D-0759-53BA-9977-A3C37E44B875}" dt="2025-12-11T12:25:20.442" v="1479" actId="27636"/>
        <pc:sldMkLst>
          <pc:docMk/>
          <pc:sldMk cId="2765081611" sldId="5782"/>
        </pc:sldMkLst>
        <pc:spChg chg="mod">
          <ac:chgData name="Fischer, Wolfram" userId="99129c38-454d-40b3-bad3-fa13926f419c" providerId="ADAL" clId="{83DBFA2D-0759-53BA-9977-A3C37E44B875}" dt="2025-12-10T10:00:58.943" v="719"/>
          <ac:spMkLst>
            <pc:docMk/>
            <pc:sldMk cId="2765081611" sldId="5782"/>
            <ac:spMk id="2" creationId="{731FAD8B-CAC0-5412-7DDE-6EA95F726D6A}"/>
          </ac:spMkLst>
        </pc:spChg>
        <pc:spChg chg="mod">
          <ac:chgData name="Fischer, Wolfram" userId="99129c38-454d-40b3-bad3-fa13926f419c" providerId="ADAL" clId="{83DBFA2D-0759-53BA-9977-A3C37E44B875}" dt="2025-12-11T12:25:20.442" v="1479" actId="27636"/>
          <ac:spMkLst>
            <pc:docMk/>
            <pc:sldMk cId="2765081611" sldId="5782"/>
            <ac:spMk id="3" creationId="{D2472D77-A34C-657B-66E6-882C015C21CA}"/>
          </ac:spMkLst>
        </pc:spChg>
      </pc:sldChg>
      <pc:sldChg chg="addSp modSp add mod">
        <pc:chgData name="Fischer, Wolfram" userId="99129c38-454d-40b3-bad3-fa13926f419c" providerId="ADAL" clId="{83DBFA2D-0759-53BA-9977-A3C37E44B875}" dt="2025-12-10T10:55:37.505" v="1326" actId="1076"/>
        <pc:sldMkLst>
          <pc:docMk/>
          <pc:sldMk cId="2129068770" sldId="2147469546"/>
        </pc:sldMkLst>
        <pc:spChg chg="mod">
          <ac:chgData name="Fischer, Wolfram" userId="99129c38-454d-40b3-bad3-fa13926f419c" providerId="ADAL" clId="{83DBFA2D-0759-53BA-9977-A3C37E44B875}" dt="2025-12-10T10:47:03.063" v="1023" actId="404"/>
          <ac:spMkLst>
            <pc:docMk/>
            <pc:sldMk cId="2129068770" sldId="2147469546"/>
            <ac:spMk id="2" creationId="{92500B95-0F0F-1339-2B82-753AC1964874}"/>
          </ac:spMkLst>
        </pc:spChg>
        <pc:spChg chg="mod">
          <ac:chgData name="Fischer, Wolfram" userId="99129c38-454d-40b3-bad3-fa13926f419c" providerId="ADAL" clId="{83DBFA2D-0759-53BA-9977-A3C37E44B875}" dt="2025-12-10T10:54:33.763" v="1306" actId="207"/>
          <ac:spMkLst>
            <pc:docMk/>
            <pc:sldMk cId="2129068770" sldId="2147469546"/>
            <ac:spMk id="3" creationId="{8F5DF30F-665E-E741-11D8-8C4E2786A90B}"/>
          </ac:spMkLst>
        </pc:spChg>
        <pc:spChg chg="add mod">
          <ac:chgData name="Fischer, Wolfram" userId="99129c38-454d-40b3-bad3-fa13926f419c" providerId="ADAL" clId="{83DBFA2D-0759-53BA-9977-A3C37E44B875}" dt="2025-12-10T10:55:07.110" v="1319" actId="1076"/>
          <ac:spMkLst>
            <pc:docMk/>
            <pc:sldMk cId="2129068770" sldId="2147469546"/>
            <ac:spMk id="5" creationId="{1F00966A-50B8-B454-4A71-A20AD8A2184F}"/>
          </ac:spMkLst>
        </pc:spChg>
        <pc:spChg chg="add mod">
          <ac:chgData name="Fischer, Wolfram" userId="99129c38-454d-40b3-bad3-fa13926f419c" providerId="ADAL" clId="{83DBFA2D-0759-53BA-9977-A3C37E44B875}" dt="2025-12-10T10:55:18.935" v="1321" actId="1076"/>
          <ac:spMkLst>
            <pc:docMk/>
            <pc:sldMk cId="2129068770" sldId="2147469546"/>
            <ac:spMk id="6" creationId="{8CFA9167-81C9-1026-0C4E-F719115216BE}"/>
          </ac:spMkLst>
        </pc:spChg>
        <pc:spChg chg="add mod">
          <ac:chgData name="Fischer, Wolfram" userId="99129c38-454d-40b3-bad3-fa13926f419c" providerId="ADAL" clId="{83DBFA2D-0759-53BA-9977-A3C37E44B875}" dt="2025-12-10T10:55:28.289" v="1323" actId="1076"/>
          <ac:spMkLst>
            <pc:docMk/>
            <pc:sldMk cId="2129068770" sldId="2147469546"/>
            <ac:spMk id="7" creationId="{1DAC628C-E9F3-4653-CED7-48437801D17E}"/>
          </ac:spMkLst>
        </pc:spChg>
        <pc:spChg chg="add mod">
          <ac:chgData name="Fischer, Wolfram" userId="99129c38-454d-40b3-bad3-fa13926f419c" providerId="ADAL" clId="{83DBFA2D-0759-53BA-9977-A3C37E44B875}" dt="2025-12-10T10:55:37.505" v="1326" actId="1076"/>
          <ac:spMkLst>
            <pc:docMk/>
            <pc:sldMk cId="2129068770" sldId="2147469546"/>
            <ac:spMk id="8" creationId="{9E184FDD-69D9-1BF8-302C-235B21B3FA51}"/>
          </ac:spMkLst>
        </pc:spChg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3285884027" sldId="2147469547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4167160209" sldId="2147469549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1658815229" sldId="2147469550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4166078401" sldId="2147469551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4264052149" sldId="2147469554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1831465153" sldId="2147469555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1497080941" sldId="2147469556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2032054243" sldId="2147469557"/>
        </pc:sldMkLst>
      </pc:sldChg>
      <pc:sldChg chg="add">
        <pc:chgData name="Fischer, Wolfram" userId="99129c38-454d-40b3-bad3-fa13926f419c" providerId="ADAL" clId="{83DBFA2D-0759-53BA-9977-A3C37E44B875}" dt="2025-12-10T10:19:05.334" v="865"/>
        <pc:sldMkLst>
          <pc:docMk/>
          <pc:sldMk cId="322728522" sldId="2147469559"/>
        </pc:sldMkLst>
      </pc:sldChg>
      <pc:sldChg chg="modSp add mod">
        <pc:chgData name="Fischer, Wolfram" userId="99129c38-454d-40b3-bad3-fa13926f419c" providerId="ADAL" clId="{83DBFA2D-0759-53BA-9977-A3C37E44B875}" dt="2025-12-10T10:53:16.066" v="1267" actId="1035"/>
        <pc:sldMkLst>
          <pc:docMk/>
          <pc:sldMk cId="1399466039" sldId="2147469562"/>
        </pc:sldMkLst>
        <pc:spChg chg="mod">
          <ac:chgData name="Fischer, Wolfram" userId="99129c38-454d-40b3-bad3-fa13926f419c" providerId="ADAL" clId="{83DBFA2D-0759-53BA-9977-A3C37E44B875}" dt="2025-12-10T10:53:16.066" v="1267" actId="1035"/>
          <ac:spMkLst>
            <pc:docMk/>
            <pc:sldMk cId="1399466039" sldId="2147469562"/>
            <ac:spMk id="3" creationId="{E12DCF77-454A-3082-3064-BF6F039C6400}"/>
          </ac:spMkLst>
        </pc:spChg>
      </pc:sldChg>
      <pc:sldChg chg="modSp add mod">
        <pc:chgData name="Fischer, Wolfram" userId="99129c38-454d-40b3-bad3-fa13926f419c" providerId="ADAL" clId="{83DBFA2D-0759-53BA-9977-A3C37E44B875}" dt="2025-12-11T12:38:27.071" v="1673" actId="207"/>
        <pc:sldMkLst>
          <pc:docMk/>
          <pc:sldMk cId="3933040775" sldId="2147469563"/>
        </pc:sldMkLst>
        <pc:spChg chg="mod">
          <ac:chgData name="Fischer, Wolfram" userId="99129c38-454d-40b3-bad3-fa13926f419c" providerId="ADAL" clId="{83DBFA2D-0759-53BA-9977-A3C37E44B875}" dt="2025-12-11T12:38:09.485" v="1656" actId="27636"/>
          <ac:spMkLst>
            <pc:docMk/>
            <pc:sldMk cId="3933040775" sldId="2147469563"/>
            <ac:spMk id="2" creationId="{F02D7C4E-08D9-CD7F-53F9-CABDBF4D968A}"/>
          </ac:spMkLst>
        </pc:spChg>
        <pc:spChg chg="mod">
          <ac:chgData name="Fischer, Wolfram" userId="99129c38-454d-40b3-bad3-fa13926f419c" providerId="ADAL" clId="{83DBFA2D-0759-53BA-9977-A3C37E44B875}" dt="2025-12-11T12:38:27.071" v="1673" actId="207"/>
          <ac:spMkLst>
            <pc:docMk/>
            <pc:sldMk cId="3933040775" sldId="2147469563"/>
            <ac:spMk id="3" creationId="{9BFEFCBF-0935-8966-25F1-66A3CC728707}"/>
          </ac:spMkLst>
        </pc:spChg>
      </pc:sldChg>
      <pc:sldChg chg="new del">
        <pc:chgData name="Fischer, Wolfram" userId="99129c38-454d-40b3-bad3-fa13926f419c" providerId="ADAL" clId="{83DBFA2D-0759-53BA-9977-A3C37E44B875}" dt="2025-12-10T10:43:32.850" v="871" actId="2696"/>
        <pc:sldMkLst>
          <pc:docMk/>
          <pc:sldMk cId="4094141563" sldId="2147469563"/>
        </pc:sldMkLst>
      </pc:sldChg>
      <pc:sldChg chg="modSp add mod">
        <pc:chgData name="Fischer, Wolfram" userId="99129c38-454d-40b3-bad3-fa13926f419c" providerId="ADAL" clId="{83DBFA2D-0759-53BA-9977-A3C37E44B875}" dt="2025-12-11T12:41:06.264" v="1770" actId="207"/>
        <pc:sldMkLst>
          <pc:docMk/>
          <pc:sldMk cId="4038007436" sldId="2147469564"/>
        </pc:sldMkLst>
        <pc:spChg chg="mod">
          <ac:chgData name="Fischer, Wolfram" userId="99129c38-454d-40b3-bad3-fa13926f419c" providerId="ADAL" clId="{83DBFA2D-0759-53BA-9977-A3C37E44B875}" dt="2025-12-11T12:41:06.264" v="1770" actId="207"/>
          <ac:spMkLst>
            <pc:docMk/>
            <pc:sldMk cId="4038007436" sldId="2147469564"/>
            <ac:spMk id="3" creationId="{2899604B-6D11-191C-8F84-882A41C0E6F7}"/>
          </ac:spMkLst>
        </pc:spChg>
      </pc:sldChg>
      <pc:sldChg chg="modSp new mod">
        <pc:chgData name="Fischer, Wolfram" userId="99129c38-454d-40b3-bad3-fa13926f419c" providerId="ADAL" clId="{83DBFA2D-0759-53BA-9977-A3C37E44B875}" dt="2025-12-11T13:00:24.218" v="2076" actId="20577"/>
        <pc:sldMkLst>
          <pc:docMk/>
          <pc:sldMk cId="2271998598" sldId="2147469565"/>
        </pc:sldMkLst>
        <pc:spChg chg="mod">
          <ac:chgData name="Fischer, Wolfram" userId="99129c38-454d-40b3-bad3-fa13926f419c" providerId="ADAL" clId="{83DBFA2D-0759-53BA-9977-A3C37E44B875}" dt="2025-12-11T13:00:24.218" v="2076" actId="20577"/>
          <ac:spMkLst>
            <pc:docMk/>
            <pc:sldMk cId="2271998598" sldId="2147469565"/>
            <ac:spMk id="2" creationId="{0CB76D83-1DA6-9007-E982-74AA6A6E1074}"/>
          </ac:spMkLst>
        </pc:spChg>
        <pc:spChg chg="mod">
          <ac:chgData name="Fischer, Wolfram" userId="99129c38-454d-40b3-bad3-fa13926f419c" providerId="ADAL" clId="{83DBFA2D-0759-53BA-9977-A3C37E44B875}" dt="2025-12-11T13:00:13.930" v="2057" actId="403"/>
          <ac:spMkLst>
            <pc:docMk/>
            <pc:sldMk cId="2271998598" sldId="2147469565"/>
            <ac:spMk id="3" creationId="{2C286F4C-90E8-87A8-9583-B57ABD90BE2F}"/>
          </ac:spMkLst>
        </pc:spChg>
      </pc:sldChg>
      <pc:sldChg chg="add del">
        <pc:chgData name="Fischer, Wolfram" userId="99129c38-454d-40b3-bad3-fa13926f419c" providerId="ADAL" clId="{83DBFA2D-0759-53BA-9977-A3C37E44B875}" dt="2025-12-10T10:25:55.097" v="866" actId="2696"/>
        <pc:sldMkLst>
          <pc:docMk/>
          <pc:sldMk cId="3160513105" sldId="2147469567"/>
        </pc:sldMkLst>
      </pc:sldChg>
      <pc:sldChg chg="add del">
        <pc:chgData name="Fischer, Wolfram" userId="99129c38-454d-40b3-bad3-fa13926f419c" providerId="ADAL" clId="{83DBFA2D-0759-53BA-9977-A3C37E44B875}" dt="2025-12-10T10:25:55.108" v="867" actId="2696"/>
        <pc:sldMkLst>
          <pc:docMk/>
          <pc:sldMk cId="3437941928" sldId="21474695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 min =&gt; 10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5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8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removal of legacy infrastructure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6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044557"/>
            <a:ext cx="10334625" cy="2315756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</a:t>
            </a:r>
            <a:br>
              <a:rPr lang="en-US" dirty="0"/>
            </a:br>
            <a:r>
              <a:rPr lang="en-US" dirty="0"/>
              <a:t>Machine Advisory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C-AD Machine Advisory Committee</a:t>
            </a:r>
          </a:p>
          <a:p>
            <a:r>
              <a:rPr lang="en-US" dirty="0"/>
              <a:t>17 December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4" y="4360313"/>
            <a:ext cx="10334625" cy="1134408"/>
          </a:xfrm>
        </p:spPr>
        <p:txBody>
          <a:bodyPr/>
          <a:lstStyle/>
          <a:p>
            <a:r>
              <a:rPr lang="en-US" dirty="0"/>
              <a:t>Wolfram Fischer</a:t>
            </a:r>
            <a:br>
              <a:rPr lang="en-US" dirty="0"/>
            </a:br>
            <a:r>
              <a:rPr lang="en-US" dirty="0"/>
              <a:t>Deputy Associate Laboratory Director for Accelerators, NPP</a:t>
            </a:r>
            <a:br>
              <a:rPr lang="en-US" dirty="0"/>
            </a:br>
            <a:r>
              <a:rPr lang="en-US" dirty="0"/>
              <a:t>Chair, C-AD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2145-A7EF-8AA8-41DF-230793FC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9054"/>
            <a:ext cx="11049000" cy="1325563"/>
          </a:xfrm>
        </p:spPr>
        <p:txBody>
          <a:bodyPr>
            <a:normAutofit/>
          </a:bodyPr>
          <a:lstStyle/>
          <a:p>
            <a:r>
              <a:rPr lang="en-US" dirty="0"/>
              <a:t>EIC Requirements for Hadron Injectors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65F24-727E-A7C8-49E9-BDF150C3A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50021"/>
            <a:ext cx="11049000" cy="448279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parameters (in table)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Support 85% EIC availability</a:t>
            </a:r>
            <a:br>
              <a:rPr lang="en-US" dirty="0"/>
            </a:br>
            <a:r>
              <a:rPr lang="en-US" sz="2000" dirty="0">
                <a:solidFill>
                  <a:srgbClr val="00B0F0"/>
                </a:solidFill>
              </a:rPr>
              <a:t>(RHIC 85.0% 10-year average 2015-2024)</a:t>
            </a:r>
            <a:endParaRPr lang="en-US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ready when needed for EIC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Captured in formal document →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DE1DC-8EFE-990C-DB31-F83DFFD1C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C9627C84-9CC0-5ACE-AA9A-784FD64B4B5B}"/>
              </a:ext>
            </a:extLst>
          </p:cNvPr>
          <p:cNvGraphicFramePr>
            <a:graphicFrameLocks/>
          </p:cNvGraphicFramePr>
          <p:nvPr/>
        </p:nvGraphicFramePr>
        <p:xfrm>
          <a:off x="1115348" y="3947914"/>
          <a:ext cx="5359795" cy="192573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034337">
                  <a:extLst>
                    <a:ext uri="{9D8B030D-6E8A-4147-A177-3AD203B41FA5}">
                      <a16:colId xmlns:a16="http://schemas.microsoft.com/office/drawing/2014/main" val="2906962905"/>
                    </a:ext>
                  </a:extLst>
                </a:gridCol>
                <a:gridCol w="603303">
                  <a:extLst>
                    <a:ext uri="{9D8B030D-6E8A-4147-A177-3AD203B41FA5}">
                      <a16:colId xmlns:a16="http://schemas.microsoft.com/office/drawing/2014/main" val="2859224508"/>
                    </a:ext>
                  </a:extLst>
                </a:gridCol>
                <a:gridCol w="647179">
                  <a:extLst>
                    <a:ext uri="{9D8B030D-6E8A-4147-A177-3AD203B41FA5}">
                      <a16:colId xmlns:a16="http://schemas.microsoft.com/office/drawing/2014/main" val="1026209302"/>
                    </a:ext>
                  </a:extLst>
                </a:gridCol>
                <a:gridCol w="526519">
                  <a:extLst>
                    <a:ext uri="{9D8B030D-6E8A-4147-A177-3AD203B41FA5}">
                      <a16:colId xmlns:a16="http://schemas.microsoft.com/office/drawing/2014/main" val="2561131260"/>
                    </a:ext>
                  </a:extLst>
                </a:gridCol>
                <a:gridCol w="548457">
                  <a:extLst>
                    <a:ext uri="{9D8B030D-6E8A-4147-A177-3AD203B41FA5}">
                      <a16:colId xmlns:a16="http://schemas.microsoft.com/office/drawing/2014/main" val="193418595"/>
                    </a:ext>
                  </a:extLst>
                </a:gridCol>
              </a:tblGrid>
              <a:tr h="3401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p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d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h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Au 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1270270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Charge number Z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79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7636918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Mass number A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197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9297749"/>
                  </a:ext>
                </a:extLst>
              </a:tr>
              <a:tr h="2240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Injection Energy [GeV]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23.8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12.2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11.1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9.8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5154982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Bunch Intensity [10</a:t>
                      </a:r>
                      <a:r>
                        <a:rPr lang="en-US" sz="1200" b="0" baseline="30000">
                          <a:effectLst/>
                        </a:rPr>
                        <a:t>10</a:t>
                      </a:r>
                      <a:r>
                        <a:rPr lang="en-US" sz="1200" b="0">
                          <a:effectLst/>
                        </a:rPr>
                        <a:t>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0.23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070567"/>
                  </a:ext>
                </a:extLst>
              </a:tr>
              <a:tr h="2530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RMS norm. emittance, h/v [mm]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2.5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043491"/>
                  </a:ext>
                </a:extLst>
              </a:tr>
              <a:tr h="2523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RMS long. emittance [10</a:t>
                      </a:r>
                      <a:r>
                        <a:rPr lang="en-US" sz="1200" b="0" baseline="30000">
                          <a:effectLst/>
                        </a:rPr>
                        <a:t>-3 </a:t>
                      </a:r>
                      <a:r>
                        <a:rPr lang="en-US" sz="1200" b="0">
                          <a:effectLst/>
                        </a:rPr>
                        <a:t>eV</a:t>
                      </a:r>
                      <a:r>
                        <a:rPr lang="ja-JP" sz="1200" b="0">
                          <a:effectLst/>
                        </a:rPr>
                        <a:t>∙</a:t>
                      </a:r>
                      <a:r>
                        <a:rPr lang="en-US" sz="1200" b="0">
                          <a:effectLst/>
                        </a:rPr>
                        <a:t>s]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35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6323277"/>
                  </a:ext>
                </a:extLst>
              </a:tr>
              <a:tr h="214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buNone/>
                      </a:pPr>
                      <a:r>
                        <a:rPr lang="en-US" sz="1200" b="0">
                          <a:effectLst/>
                        </a:rPr>
                        <a:t>Polarization [%]</a:t>
                      </a:r>
                      <a:endParaRPr lang="en-US" sz="1200" b="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72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72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200">
                        <a:solidFill>
                          <a:srgbClr val="53813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203727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DAFC65B-7B6E-819A-CA32-8342621F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25" y="1211195"/>
            <a:ext cx="4443931" cy="48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7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DED3-DF13-02C6-DD3F-A5A60213B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3697"/>
            <a:ext cx="11049000" cy="959178"/>
          </a:xfrm>
        </p:spPr>
        <p:txBody>
          <a:bodyPr>
            <a:normAutofit/>
          </a:bodyPr>
          <a:lstStyle/>
          <a:p>
            <a:r>
              <a:rPr lang="en-US" dirty="0"/>
              <a:t>Hadron Injectors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F1D6-BA1F-C77E-4B98-6F366060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71448"/>
            <a:ext cx="11049000" cy="456136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High-intensity high-brightness pulsed ion sources </a:t>
            </a:r>
            <a:br>
              <a:rPr lang="en-US" dirty="0"/>
            </a:br>
            <a:r>
              <a:rPr lang="en-US" sz="2200" dirty="0">
                <a:solidFill>
                  <a:srgbClr val="0070C0"/>
                </a:solidFill>
              </a:rPr>
              <a:t>(Laser Ion Source, polarized proton and He-3 source, 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en-US" sz="2200" dirty="0">
                <a:solidFill>
                  <a:srgbClr val="0070C0"/>
                </a:solidFill>
              </a:rPr>
              <a:t>high-intensity H</a:t>
            </a:r>
            <a:r>
              <a:rPr lang="en-US" sz="2200" baseline="30000" dirty="0">
                <a:solidFill>
                  <a:srgbClr val="0070C0"/>
                </a:solidFill>
              </a:rPr>
              <a:t>–</a:t>
            </a:r>
            <a:r>
              <a:rPr lang="en-US" sz="2200" dirty="0">
                <a:solidFill>
                  <a:srgbClr val="0070C0"/>
                </a:solidFill>
              </a:rPr>
              <a:t> source)</a:t>
            </a:r>
            <a:endParaRPr lang="en-US" sz="2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 Beam Ion Source (EBIS)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baseline="30000" dirty="0"/>
              <a:t>–</a:t>
            </a:r>
            <a:r>
              <a:rPr lang="en-US" dirty="0"/>
              <a:t> Linac </a:t>
            </a:r>
            <a:r>
              <a:rPr lang="en-US" sz="2200" dirty="0">
                <a:solidFill>
                  <a:srgbClr val="0070C0"/>
                </a:solidFill>
              </a:rPr>
              <a:t>(200 MeV, 120 m long)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 Booster </a:t>
            </a:r>
            <a:r>
              <a:rPr lang="en-US" sz="2200" dirty="0">
                <a:solidFill>
                  <a:srgbClr val="0070C0"/>
                </a:solidFill>
              </a:rPr>
              <a:t>(1.5 GeV p / 100 MeV/n ions, C = 200 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Alternating Gradient Synchrotron (AGS)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en-US" sz="2200" dirty="0">
                <a:solidFill>
                  <a:srgbClr val="0070C0"/>
                </a:solidFill>
              </a:rPr>
              <a:t>(25 GeV p / 10 GeV/n ions, C = 800 m)</a:t>
            </a:r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Transfer lines between these machines </a:t>
            </a:r>
            <a:r>
              <a:rPr lang="en-US"/>
              <a:t>and to </a:t>
            </a:r>
            <a:r>
              <a:rPr lang="en-US" dirty="0"/>
              <a:t>HSR (YD26)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Mid-term R&amp;D for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sources, polarized beams, beam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sz="2400" dirty="0"/>
              <a:t>[Tandems not included – self supporting]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38B63-1916-0D59-8BDB-0069377B9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E3DC483-2643-FFD7-7FAA-9C249728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0052" r="12831" b="10049"/>
          <a:stretch>
            <a:fillRect/>
          </a:stretch>
        </p:blipFill>
        <p:spPr bwMode="auto">
          <a:xfrm>
            <a:off x="9300754" y="2443939"/>
            <a:ext cx="2891246" cy="20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C6680D-F6BC-59CE-36D9-3482FA576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33" y="4447178"/>
            <a:ext cx="5434367" cy="1796846"/>
          </a:xfrm>
          <a:prstGeom prst="rect">
            <a:avLst/>
          </a:prstGeom>
        </p:spPr>
      </p:pic>
      <p:pic>
        <p:nvPicPr>
          <p:cNvPr id="9" name="Picture 8" descr="A picture containing engine, miller&#10;&#10;AI-generated content may be incorrect.">
            <a:extLst>
              <a:ext uri="{FF2B5EF4-FFF2-40B4-BE49-F238E27FC236}">
                <a16:creationId xmlns:a16="http://schemas.microsoft.com/office/drawing/2014/main" id="{3FCE8841-B452-46F2-E147-C52D5E36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554" y="86324"/>
            <a:ext cx="4110446" cy="2367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10B0D8-59EE-3B04-7E31-3DE01408D36F}"/>
              </a:ext>
            </a:extLst>
          </p:cNvPr>
          <p:cNvSpPr txBox="1"/>
          <p:nvPr/>
        </p:nvSpPr>
        <p:spPr>
          <a:xfrm>
            <a:off x="8020594" y="60722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EBIS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D25A5-AC41-77D5-AE84-F4B5AB20E239}"/>
              </a:ext>
            </a:extLst>
          </p:cNvPr>
          <p:cNvSpPr txBox="1"/>
          <p:nvPr/>
        </p:nvSpPr>
        <p:spPr>
          <a:xfrm>
            <a:off x="9300754" y="2385226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2901B-8E27-2EF5-DE8D-2B41267E3BCB}"/>
              </a:ext>
            </a:extLst>
          </p:cNvPr>
          <p:cNvSpPr txBox="1"/>
          <p:nvPr/>
        </p:nvSpPr>
        <p:spPr>
          <a:xfrm>
            <a:off x="6971212" y="4519749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5352CA-1904-1AF2-5C16-276341853096}"/>
              </a:ext>
            </a:extLst>
          </p:cNvPr>
          <p:cNvCxnSpPr>
            <a:cxnSpLocks/>
          </p:cNvCxnSpPr>
          <p:nvPr/>
        </p:nvCxnSpPr>
        <p:spPr>
          <a:xfrm flipV="1">
            <a:off x="5722374" y="2116183"/>
            <a:ext cx="2298220" cy="269043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291D80-65B5-04C2-5630-F9E0119F663C}"/>
              </a:ext>
            </a:extLst>
          </p:cNvPr>
          <p:cNvCxnSpPr>
            <a:cxnSpLocks/>
          </p:cNvCxnSpPr>
          <p:nvPr/>
        </p:nvCxnSpPr>
        <p:spPr>
          <a:xfrm>
            <a:off x="4837471" y="2846891"/>
            <a:ext cx="4463283" cy="21365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81444D-FE34-7B73-FCC3-D93CDCDFB3B2}"/>
              </a:ext>
            </a:extLst>
          </p:cNvPr>
          <p:cNvCxnSpPr>
            <a:cxnSpLocks/>
          </p:cNvCxnSpPr>
          <p:nvPr/>
        </p:nvCxnSpPr>
        <p:spPr>
          <a:xfrm>
            <a:off x="6607277" y="3598606"/>
            <a:ext cx="2519766" cy="73077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6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05D95-EFB6-087F-61FF-67DF913D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Technical Infrastructure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87301-4EC5-1F18-7DA5-5A96FFD06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Shop areas (power supplies, vacuum, </a:t>
            </a:r>
            <a:br>
              <a:rPr lang="en-US" dirty="0"/>
            </a:br>
            <a:r>
              <a:rPr lang="en-US" dirty="0"/>
              <a:t>instrumentation, RF, </a:t>
            </a:r>
            <a:r>
              <a:rPr lang="en-US" dirty="0" err="1"/>
              <a:t>cryo</a:t>
            </a:r>
            <a:r>
              <a:rPr lang="en-US" dirty="0"/>
              <a:t>, electronics </a:t>
            </a:r>
            <a:br>
              <a:rPr lang="en-US" dirty="0"/>
            </a:br>
            <a:r>
              <a:rPr lang="en-US" dirty="0"/>
              <a:t>and experimental support)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Test areas (primarily experimental hall </a:t>
            </a:r>
            <a:br>
              <a:rPr lang="en-US" dirty="0"/>
            </a:br>
            <a:r>
              <a:rPr lang="en-US" dirty="0"/>
              <a:t>bldg. 912)</a:t>
            </a:r>
            <a:endParaRPr lang="en-US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Equipment buildings for hadron injectors, </a:t>
            </a:r>
            <a:br>
              <a:rPr lang="en-US" dirty="0"/>
            </a:br>
            <a:r>
              <a:rPr lang="en-US" dirty="0"/>
              <a:t>experiments and RHIC/HSR (not office </a:t>
            </a:r>
            <a:br>
              <a:rPr lang="en-US" dirty="0"/>
            </a:br>
            <a:r>
              <a:rPr lang="en-US" dirty="0"/>
              <a:t>buildings) – approximately 100 buildings 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7D980-9FA1-D0B2-B13D-4064F11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pic>
        <p:nvPicPr>
          <p:cNvPr id="2050" name="Picture 2" descr="A picture containing indoor, equipment, cluttered, several&#10;&#10;AI-generated content may be incorrect.">
            <a:extLst>
              <a:ext uri="{FF2B5EF4-FFF2-40B4-BE49-F238E27FC236}">
                <a16:creationId xmlns:a16="http://schemas.microsoft.com/office/drawing/2014/main" id="{E7E5884D-440A-13D9-7453-F6DEFDC2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12" y="117929"/>
            <a:ext cx="2906667" cy="36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indoor, ceiling&#10;&#10;AI-generated content may be incorrect.">
            <a:extLst>
              <a:ext uri="{FF2B5EF4-FFF2-40B4-BE49-F238E27FC236}">
                <a16:creationId xmlns:a16="http://schemas.microsoft.com/office/drawing/2014/main" id="{4D6FE5BD-53B3-510B-79BF-2AEC608A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13" y="117713"/>
            <a:ext cx="2897595" cy="36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1BF4B25-D815-71A2-395C-7298EE72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81" y="3429000"/>
            <a:ext cx="3798619" cy="266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15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E16A7-29B3-8A23-FFFF-75D36840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F61A-2BFF-C93C-15A3-C9F4E4EF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28760"/>
            <a:ext cx="11485033" cy="1325563"/>
          </a:xfrm>
        </p:spPr>
        <p:txBody>
          <a:bodyPr/>
          <a:lstStyle/>
          <a:p>
            <a:r>
              <a:rPr lang="en-US" dirty="0"/>
              <a:t>Cost Summary – BNL NP Operations</a:t>
            </a:r>
            <a:r>
              <a:rPr lang="en-US" sz="4800" dirty="0"/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2956E-5436-E259-D04F-244EC7E9A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672FB-E811-ADB4-0233-1B5D907541E9}"/>
              </a:ext>
            </a:extLst>
          </p:cNvPr>
          <p:cNvSpPr txBox="1"/>
          <p:nvPr/>
        </p:nvSpPr>
        <p:spPr>
          <a:xfrm>
            <a:off x="4660202" y="2966393"/>
            <a:ext cx="777765" cy="3539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b="1" dirty="0"/>
              <a:t>164.1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164E4-B770-8A48-6A04-8C0A44B34A3C}"/>
              </a:ext>
            </a:extLst>
          </p:cNvPr>
          <p:cNvSpPr txBox="1"/>
          <p:nvPr/>
        </p:nvSpPr>
        <p:spPr>
          <a:xfrm>
            <a:off x="4677672" y="3270908"/>
            <a:ext cx="777765" cy="3539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FA68B-D678-1B14-C861-99A59165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7" y="2580564"/>
            <a:ext cx="11277971" cy="3307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63FA13-F8BC-A1FC-DC48-71DDA2C29275}"/>
              </a:ext>
            </a:extLst>
          </p:cNvPr>
          <p:cNvSpPr txBox="1"/>
          <p:nvPr/>
        </p:nvSpPr>
        <p:spPr>
          <a:xfrm>
            <a:off x="571499" y="1257931"/>
            <a:ext cx="10752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annual effort to maintain Hadron Injectors and Technical Infrastructure, </a:t>
            </a:r>
            <a:br>
              <a:rPr lang="en-US" sz="2400" dirty="0"/>
            </a:br>
            <a:r>
              <a:rPr lang="en-US" sz="2400" dirty="0"/>
              <a:t>perform regular Upgrades, and Experimental 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RHIC operation concludes, in FY26$</a:t>
            </a:r>
          </a:p>
        </p:txBody>
      </p:sp>
    </p:spTree>
    <p:extLst>
      <p:ext uri="{BB962C8B-B14F-4D97-AF65-F5344CB8AC3E}">
        <p14:creationId xmlns:p14="http://schemas.microsoft.com/office/powerpoint/2010/main" val="426405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2CEC4-54B6-DA43-B1D5-5F98734C6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44A81-9076-680C-4A24-7BB5A49B0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30D5B-F162-C8D3-4BE1-B0941F46A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1710813"/>
            <a:ext cx="11149781" cy="3873910"/>
          </a:xfrm>
        </p:spPr>
        <p:txBody>
          <a:bodyPr>
            <a:normAutofit/>
          </a:bodyPr>
          <a:lstStyle/>
          <a:p>
            <a:br>
              <a:rPr lang="en-US" sz="4400" dirty="0"/>
            </a:br>
            <a:r>
              <a:rPr lang="en-US" sz="4400" dirty="0"/>
              <a:t>RHIC Removals and Repurposing (R&amp;R)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Large Upgrade Projects Required for EIC</a:t>
            </a:r>
            <a:br>
              <a:rPr lang="en-US" sz="4400" dirty="0"/>
            </a:br>
            <a:r>
              <a:rPr lang="en-US" sz="2400" b="0" dirty="0"/>
              <a:t>[time-limited efforts, not DOE 413.3B]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831465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5295-42F5-6206-5ECD-702B0415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032751"/>
          </a:xfrm>
        </p:spPr>
        <p:txBody>
          <a:bodyPr>
            <a:normAutofit/>
          </a:bodyPr>
          <a:lstStyle/>
          <a:p>
            <a:r>
              <a:rPr lang="en-US" dirty="0"/>
              <a:t>RHIC Removals and Repurposing (R&amp;R)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1E0CD-A1D3-5694-A979-2EE08CF1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82993"/>
            <a:ext cx="11049000" cy="445231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R&amp;R is a project with scope, cost, schedule</a:t>
            </a:r>
            <a:br>
              <a:rPr lang="en-US" dirty="0"/>
            </a:br>
            <a:r>
              <a:rPr lang="en-US" sz="2200" dirty="0">
                <a:solidFill>
                  <a:srgbClr val="0070C0"/>
                </a:solidFill>
              </a:rPr>
              <a:t>(not under DOE project order O 413.3B)</a:t>
            </a:r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Preparation of the present RHIC tunnel for EIC construction: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EIC uses only one of the RHIC hadron rings as the Hadron Storage Ring (HSR)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EIC adds Electron Storage Ring (ESR) in tunnel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Removal of RHIC equipment not used by EIC from tunnel</a:t>
            </a:r>
            <a:br>
              <a:rPr lang="en-US" dirty="0"/>
            </a:br>
            <a:r>
              <a:rPr lang="en-US" dirty="0"/>
              <a:t>and experimental halls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Delivery of some equipment to EIC for Repurposing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R&amp;R has low technical risk, dominated by labor </a:t>
            </a:r>
          </a:p>
          <a:p>
            <a:pPr marL="914400" lvl="1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BDD85-F2AF-3896-AB6A-B570E50FD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708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32AD-056A-567E-3395-C8C4EB2C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59" y="365011"/>
            <a:ext cx="11339285" cy="691234"/>
          </a:xfrm>
        </p:spPr>
        <p:txBody>
          <a:bodyPr>
            <a:noAutofit/>
          </a:bodyPr>
          <a:lstStyle/>
          <a:p>
            <a:r>
              <a:rPr lang="en-US" dirty="0"/>
              <a:t>RHIC Removals and Repurposing (R&amp;R)</a:t>
            </a:r>
            <a:endParaRPr lang="en-US" dirty="0">
              <a:cs typeface="Arial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B1F65B2-499D-B765-03F2-753808BF8B6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03125" y="1359264"/>
            <a:ext cx="3916475" cy="428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Based on Project Definition, BOE, and DOE G 413.3-21A (Jun-2018) Cost Estimating Guide, appropriate range estimate is Class 2 (L: -5% H: +20%)</a:t>
            </a:r>
            <a:endParaRPr lang="en-US" altLang="en-US" sz="1600" dirty="0"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Project Contingency assigned</a:t>
            </a:r>
            <a:br>
              <a:rPr lang="en-US" altLang="en-US" sz="1600" dirty="0"/>
            </a:br>
            <a:r>
              <a:rPr lang="en-US" altLang="en-US" sz="1600" dirty="0"/>
              <a:t>is 20% applied to the BAC</a:t>
            </a: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Predominantly Labor project, 85% Labor and 15% Nonlabor</a:t>
            </a: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600" dirty="0"/>
              <a:t>Nonlabor is comprised of Muon Wall contractor and general material consumables across all WBS elements within Project Oversight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3B72A-069E-706F-5437-7052B2E3A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D40BC-410E-7E21-CC41-822368658C37}"/>
              </a:ext>
            </a:extLst>
          </p:cNvPr>
          <p:cNvSpPr txBox="1"/>
          <p:nvPr/>
        </p:nvSpPr>
        <p:spPr>
          <a:xfrm>
            <a:off x="5169723" y="6152226"/>
            <a:ext cx="1639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62C10-01B9-7C04-D094-B9A97E5B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567" y="1359264"/>
            <a:ext cx="7022277" cy="3752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1FA4C2-8930-6735-E59A-5950962C3DF3}"/>
              </a:ext>
            </a:extLst>
          </p:cNvPr>
          <p:cNvSpPr txBox="1"/>
          <p:nvPr/>
        </p:nvSpPr>
        <p:spPr>
          <a:xfrm>
            <a:off x="4419600" y="5394982"/>
            <a:ext cx="6387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Technical driven schedule: </a:t>
            </a:r>
            <a:br>
              <a:rPr lang="en-US" dirty="0"/>
            </a:br>
            <a:r>
              <a:rPr lang="en-US" dirty="0"/>
              <a:t>FY2026 to FY2029 w/o Muon Wall; to FY2031 w/ Muon Wall </a:t>
            </a:r>
          </a:p>
          <a:p>
            <a:r>
              <a:rPr lang="en-US" dirty="0"/>
              <a:t>Funding profile $30M / $30M / $43M</a:t>
            </a:r>
          </a:p>
        </p:txBody>
      </p:sp>
    </p:spTree>
    <p:extLst>
      <p:ext uri="{BB962C8B-B14F-4D97-AF65-F5344CB8AC3E}">
        <p14:creationId xmlns:p14="http://schemas.microsoft.com/office/powerpoint/2010/main" val="203205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EED3-6CDA-8880-8975-CCE3AB29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102054"/>
            <a:ext cx="11749548" cy="1325563"/>
          </a:xfrm>
        </p:spPr>
        <p:txBody>
          <a:bodyPr>
            <a:normAutofit/>
          </a:bodyPr>
          <a:lstStyle/>
          <a:p>
            <a:r>
              <a:rPr lang="en-US" dirty="0"/>
              <a:t>Large Upgrade Projects in Order of Priority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56ECB-6350-81A3-5020-6C58D04E9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1625"/>
            <a:ext cx="11049000" cy="4207185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Upgrade projects with funding needs beyond the assumption in recurring BNL NP Operations budget </a:t>
            </a:r>
            <a:r>
              <a:rPr lang="en-US" sz="2200" dirty="0"/>
              <a:t>($3M/y for AIP+CE)</a:t>
            </a:r>
            <a:r>
              <a:rPr lang="en-US" dirty="0"/>
              <a:t>:</a:t>
            </a:r>
          </a:p>
          <a:p>
            <a:pPr marL="0" indent="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Central Cryo Plant Upgrade ($34.0M)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SRF Test Facility Upgrade ($17.7M)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LINAC RF Power Amplifier Upgrade Phase I ($12.7M)</a:t>
            </a:r>
            <a:br>
              <a:rPr lang="en-US" dirty="0"/>
            </a:br>
            <a:r>
              <a:rPr lang="en-US" sz="2000" dirty="0">
                <a:solidFill>
                  <a:srgbClr val="00B0F0"/>
                </a:solidFill>
              </a:rPr>
              <a:t>(start of conversion from triode to solid state, Phase II ~$88M)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AGS Cooling Water System Upgrade ($9.1M)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6C535-5900-7A8C-E7A4-85A991A4E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2728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F5D0-3AD4-AFC8-C3A0-C7A9C947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342860" cy="1325563"/>
          </a:xfrm>
        </p:spPr>
        <p:txBody>
          <a:bodyPr>
            <a:normAutofit/>
          </a:bodyPr>
          <a:lstStyle/>
          <a:p>
            <a:r>
              <a:rPr lang="en-US" dirty="0"/>
              <a:t>Additional uses of hadron injectors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DCF77-454A-3082-3064-BF6F039C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66583"/>
            <a:ext cx="11049000" cy="434212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Operation of Linac for DOE isotope production at BLIP</a:t>
            </a:r>
            <a:br>
              <a:rPr lang="en-US" sz="3200" dirty="0"/>
            </a:br>
            <a:r>
              <a:rPr lang="en-US" sz="2400" dirty="0">
                <a:solidFill>
                  <a:srgbClr val="0070C0"/>
                </a:solidFill>
              </a:rPr>
              <a:t>[BLIP = Brookhaven Linac Isotope Producer, incremental costs recovered]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Operation of LION/EBIS/Booster for space radiation studies</a:t>
            </a:r>
            <a:br>
              <a:rPr lang="en-US" sz="3200" dirty="0"/>
            </a:br>
            <a:r>
              <a:rPr lang="en-US" sz="2400" dirty="0">
                <a:solidFill>
                  <a:srgbClr val="0070C0"/>
                </a:solidFill>
              </a:rPr>
              <a:t>[LION = Laser Ion Source, EBIS = Electron Beam Ions Source,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NSRL = NASA Space Radiation Laboratory, incremental costs recovered]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NASA Space Radiation Lab (NSRL) at BNL is a unique national test facility for</a:t>
            </a:r>
          </a:p>
          <a:p>
            <a:pPr marL="914400" lvl="1" indent="-457200"/>
            <a:r>
              <a:rPr lang="en-US" sz="1800" dirty="0">
                <a:solidFill>
                  <a:srgbClr val="0070C0"/>
                </a:solidFill>
              </a:rPr>
              <a:t>Space biology</a:t>
            </a:r>
          </a:p>
          <a:p>
            <a:pPr marL="914400" lvl="1" indent="-457200"/>
            <a:r>
              <a:rPr lang="en-US" sz="1800" dirty="0">
                <a:solidFill>
                  <a:srgbClr val="0070C0"/>
                </a:solidFill>
              </a:rPr>
              <a:t>High-Energy (&gt;100 MeV/nucleon) space electronics testing </a:t>
            </a:r>
          </a:p>
          <a:p>
            <a:pPr marL="0" indent="0"/>
            <a:endParaRPr lang="en-US" dirty="0"/>
          </a:p>
          <a:p>
            <a:pPr marL="0" indent="0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94CF7-B251-F222-81A7-CBEF7AE43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9466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85CC1-48C3-A64C-B4D0-B28EF1A1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00" y="1012863"/>
            <a:ext cx="10761689" cy="491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D2BCF-A15D-C3D6-298C-579B3DE4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1"/>
            <a:ext cx="11049000" cy="677791"/>
          </a:xfrm>
        </p:spPr>
        <p:txBody>
          <a:bodyPr>
            <a:noAutofit/>
          </a:bodyPr>
          <a:lstStyle/>
          <a:p>
            <a:r>
              <a:rPr lang="en-US" sz="3200" dirty="0"/>
              <a:t>Model of EIC hadron injector availability vs HIC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3808F-DCFB-B667-7BD0-8F4F5AAD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372DD-7B2C-CA54-6435-6245CDA7DF21}"/>
              </a:ext>
            </a:extLst>
          </p:cNvPr>
          <p:cNvSpPr txBox="1"/>
          <p:nvPr/>
        </p:nvSpPr>
        <p:spPr>
          <a:xfrm>
            <a:off x="6766083" y="1699500"/>
            <a:ext cx="34804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Ops review estimate (Sep 2025)</a:t>
            </a:r>
            <a:br>
              <a:rPr lang="en-US" dirty="0"/>
            </a:br>
            <a:r>
              <a:rPr lang="en-US" sz="1600" dirty="0"/>
              <a:t>(well estimated)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56548C-B6FD-B5F2-8E55-76538BB13200}"/>
              </a:ext>
            </a:extLst>
          </p:cNvPr>
          <p:cNvCxnSpPr/>
          <p:nvPr/>
        </p:nvCxnSpPr>
        <p:spPr>
          <a:xfrm>
            <a:off x="10253563" y="1858988"/>
            <a:ext cx="43593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7C1770-C620-8DC4-55FD-36785770D156}"/>
              </a:ext>
            </a:extLst>
          </p:cNvPr>
          <p:cNvSpPr txBox="1"/>
          <p:nvPr/>
        </p:nvSpPr>
        <p:spPr>
          <a:xfrm>
            <a:off x="2175996" y="4015004"/>
            <a:ext cx="16802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0% availability</a:t>
            </a:r>
            <a:br>
              <a:rPr lang="en-US" dirty="0"/>
            </a:br>
            <a:r>
              <a:rPr lang="en-US" sz="1600" dirty="0"/>
              <a:t>(rough estimate)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D4A6A8-E34F-5D4E-2489-9F02EEDB4BF6}"/>
              </a:ext>
            </a:extLst>
          </p:cNvPr>
          <p:cNvCxnSpPr>
            <a:cxnSpLocks/>
          </p:cNvCxnSpPr>
          <p:nvPr/>
        </p:nvCxnSpPr>
        <p:spPr>
          <a:xfrm>
            <a:off x="3016130" y="4671294"/>
            <a:ext cx="0" cy="2934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F88822-5BE7-1874-1AC8-29C018F91A0E}"/>
              </a:ext>
            </a:extLst>
          </p:cNvPr>
          <p:cNvSpPr txBox="1"/>
          <p:nvPr/>
        </p:nvSpPr>
        <p:spPr>
          <a:xfrm>
            <a:off x="6078968" y="3160481"/>
            <a:ext cx="16802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Steepness </a:t>
            </a:r>
            <a:br>
              <a:rPr lang="en-US" dirty="0"/>
            </a:br>
            <a:r>
              <a:rPr lang="en-US" sz="1600" dirty="0"/>
              <a:t>(rough estimate)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463E68-7C67-98D5-B775-B298CB66D3C4}"/>
              </a:ext>
            </a:extLst>
          </p:cNvPr>
          <p:cNvCxnSpPr>
            <a:cxnSpLocks/>
          </p:cNvCxnSpPr>
          <p:nvPr/>
        </p:nvCxnSpPr>
        <p:spPr>
          <a:xfrm>
            <a:off x="7681856" y="3745256"/>
            <a:ext cx="590963" cy="4655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1B2F13-7DF1-2B13-17D4-B21904D158C1}"/>
              </a:ext>
            </a:extLst>
          </p:cNvPr>
          <p:cNvSpPr txBox="1"/>
          <p:nvPr/>
        </p:nvSpPr>
        <p:spPr>
          <a:xfrm>
            <a:off x="9370017" y="5813860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[100% ~ $65M/y]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5B777-1079-48EB-0213-C9E6EF4B1EA8}"/>
              </a:ext>
            </a:extLst>
          </p:cNvPr>
          <p:cNvSpPr txBox="1"/>
          <p:nvPr/>
        </p:nvSpPr>
        <p:spPr>
          <a:xfrm>
            <a:off x="535572" y="5863778"/>
            <a:ext cx="826818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~20% reduction makes EIC commissioning and operation ineffective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idles EIC for long periods at ~$300M/y EIC ops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could take a decade to reach 85% DOE availability requirement (</a:t>
            </a:r>
            <a:r>
              <a:rPr lang="en-US" dirty="0" err="1"/>
              <a:t>cf</a:t>
            </a:r>
            <a:r>
              <a:rPr lang="en-US" dirty="0"/>
              <a:t> CEBAF)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722926-96DF-4ED9-89FE-653EA1F14B11}"/>
              </a:ext>
            </a:extLst>
          </p:cNvPr>
          <p:cNvCxnSpPr>
            <a:cxnSpLocks/>
          </p:cNvCxnSpPr>
          <p:nvPr/>
        </p:nvCxnSpPr>
        <p:spPr>
          <a:xfrm flipH="1">
            <a:off x="10782905" y="1500112"/>
            <a:ext cx="346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F7F1F5-ACA4-7D85-5CF6-B8CE5FAD252A}"/>
              </a:ext>
            </a:extLst>
          </p:cNvPr>
          <p:cNvSpPr txBox="1"/>
          <p:nvPr/>
        </p:nvSpPr>
        <p:spPr>
          <a:xfrm>
            <a:off x="11083369" y="1205389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Infinite</a:t>
            </a:r>
            <a:br>
              <a:rPr lang="en-US" sz="1600" dirty="0"/>
            </a:br>
            <a:r>
              <a:rPr lang="en-US" sz="1600" dirty="0"/>
              <a:t>cost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92AD7-1D7D-F2D6-B9B3-1ACF798F737C}"/>
              </a:ext>
            </a:extLst>
          </p:cNvPr>
          <p:cNvSpPr txBox="1"/>
          <p:nvPr/>
        </p:nvSpPr>
        <p:spPr>
          <a:xfrm>
            <a:off x="1628078" y="1858988"/>
            <a:ext cx="2762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3-parameter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Funding level for 90%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Funding level for 0%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Steepness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8FE7B-5725-FD71-78C5-759D5818BA99}"/>
              </a:ext>
            </a:extLst>
          </p:cNvPr>
          <p:cNvSpPr txBox="1"/>
          <p:nvPr/>
        </p:nvSpPr>
        <p:spPr>
          <a:xfrm>
            <a:off x="4390373" y="2389428"/>
            <a:ext cx="505779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Is there a better model?</a:t>
            </a:r>
          </a:p>
        </p:txBody>
      </p:sp>
    </p:spTree>
    <p:extLst>
      <p:ext uri="{BB962C8B-B14F-4D97-AF65-F5344CB8AC3E}">
        <p14:creationId xmlns:p14="http://schemas.microsoft.com/office/powerpoint/2010/main" val="37089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E24F-AC3B-E648-87ED-354EF55A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Members (4-year terms)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5E6F1-AFE2-1C40-9DB1-C020ACF01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Sasha Valishev, FNAL (2025) – Chair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Richard Scrivens, CERN (2025)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Andreas Lehrach, RWTH Aachen (2025)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Uli Wienands, ANL (2025)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Yoichi Sato, J-PARC/KEK (2026)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Ralph Assmann, GSI (2027)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36B35-46E7-A643-AFB1-79103876C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8507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D69E3-A2A1-0C44-A064-1812FFD3C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0DCB82-EAA3-0644-8132-963AEAE1C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  <a:br>
              <a:rPr lang="en-US" dirty="0"/>
            </a:br>
            <a:r>
              <a:rPr lang="en-US" dirty="0"/>
              <a:t>from MAC-21</a:t>
            </a:r>
          </a:p>
        </p:txBody>
      </p:sp>
    </p:spTree>
    <p:extLst>
      <p:ext uri="{BB962C8B-B14F-4D97-AF65-F5344CB8AC3E}">
        <p14:creationId xmlns:p14="http://schemas.microsoft.com/office/powerpoint/2010/main" val="25342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2912-EEE5-91C7-F1E2-7A2E3050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47658"/>
          </a:xfrm>
        </p:spPr>
        <p:txBody>
          <a:bodyPr/>
          <a:lstStyle/>
          <a:p>
            <a:r>
              <a:rPr lang="en-US" dirty="0"/>
              <a:t>MAC-21 recommendation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9752-AEC4-057B-BC06-E7A5E716E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12785"/>
            <a:ext cx="11049000" cy="5103810"/>
          </a:xfrm>
        </p:spPr>
        <p:txBody>
          <a:bodyPr>
            <a:normAutofit fontScale="62500" lnSpcReduction="20000"/>
          </a:bodyPr>
          <a:lstStyle/>
          <a:p>
            <a:r>
              <a:rPr lang="en-US" b="1" u="sng" dirty="0"/>
              <a:t>RHIC Performance in Run-24 and planning for Run-25</a:t>
            </a:r>
            <a:endParaRPr lang="en-US" dirty="0"/>
          </a:p>
          <a:p>
            <a:r>
              <a:rPr lang="en-US" b="1" dirty="0"/>
              <a:t>R1: </a:t>
            </a:r>
            <a:r>
              <a:rPr lang="en-US" dirty="0"/>
              <a:t>The nature of the instabilities encountered (</a:t>
            </a:r>
            <a:r>
              <a:rPr lang="en-US" i="1" dirty="0"/>
              <a:t>during scrubbing run with Au</a:t>
            </a:r>
            <a:r>
              <a:rPr lang="en-US" dirty="0"/>
              <a:t>) should be described in more detail. </a:t>
            </a:r>
            <a:r>
              <a:rPr lang="en-US" dirty="0">
                <a:solidFill>
                  <a:srgbClr val="FF0000"/>
                </a:solidFill>
              </a:rPr>
              <a:t>=&gt; Michiko Minty</a:t>
            </a:r>
          </a:p>
          <a:p>
            <a:r>
              <a:rPr lang="en-US" b="1" dirty="0"/>
              <a:t>R2: </a:t>
            </a:r>
            <a:r>
              <a:rPr lang="en-US" dirty="0"/>
              <a:t>Define a strategy for the 56 MHz cavity before the start of the run, that achieves an optimal trade-off between invested time and expected performance gain. </a:t>
            </a:r>
            <a:r>
              <a:rPr lang="en-US" dirty="0">
                <a:solidFill>
                  <a:srgbClr val="FF0000"/>
                </a:solidFill>
              </a:rPr>
              <a:t>=&gt; Michiko Minty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u="sng" dirty="0"/>
              <a:t>Experimental background in Run-24 and sPHENIX MVTX experimental background task force</a:t>
            </a:r>
            <a:endParaRPr lang="en-US" dirty="0"/>
          </a:p>
          <a:p>
            <a:r>
              <a:rPr lang="en-US" b="1" dirty="0"/>
              <a:t>R3:</a:t>
            </a:r>
            <a:r>
              <a:rPr lang="en-US" dirty="0"/>
              <a:t> Calculate the overall aperture bottleneck for a betatron halo particle (at a setting of horizontal collimator, e.g. 8 sigma-beta-x) that at the same time has an energy offset at the momentum aperture (e.g. 4.5 sigma-E). Use the known local aperture, the horizontal beta function and the horizontal dispersion to see if such a particle can get lost at the second taper in front of sPHENIX or at another “high impact” location that can shine into the detector. Only if this is true, a global momentum collimation can safely protect the experiment. Otherwise, local origins of off-momentum ions might be responsible, to be counteracted by local protection measures. 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=&gt; Michiko Minty</a:t>
            </a:r>
          </a:p>
          <a:p>
            <a:r>
              <a:rPr lang="en-US" b="1" dirty="0"/>
              <a:t>R4:</a:t>
            </a:r>
            <a:r>
              <a:rPr lang="en-US" dirty="0"/>
              <a:t> Check the dependence of background on bunch intensity and horizontal collimator settings.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=&gt; Michiko Minty</a:t>
            </a:r>
            <a:endParaRPr lang="en-US" dirty="0"/>
          </a:p>
          <a:p>
            <a:r>
              <a:rPr lang="en-US" b="1" dirty="0"/>
              <a:t>R5:</a:t>
            </a:r>
            <a:r>
              <a:rPr lang="en-US" dirty="0"/>
              <a:t> The addition of local shielding in sPHENIX seems like a good idea and should be done before Run-25 if at all possible.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=&gt; Michiko Minty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5AC10-C611-F55F-B7C8-47AC703D7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34104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EC41C-9E03-E615-7A60-F3BB5489D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D7C4E-08D9-CD7F-53F9-CABDBF4D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563875"/>
          </a:xfrm>
        </p:spPr>
        <p:txBody>
          <a:bodyPr>
            <a:normAutofit fontScale="90000"/>
          </a:bodyPr>
          <a:lstStyle/>
          <a:p>
            <a:r>
              <a:rPr lang="en-US" dirty="0"/>
              <a:t>MAC-21 recommendation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FCBF-0935-8966-25F1-66A3CC728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29001"/>
            <a:ext cx="11049000" cy="4820026"/>
          </a:xfrm>
        </p:spPr>
        <p:txBody>
          <a:bodyPr>
            <a:noAutofit/>
          </a:bodyPr>
          <a:lstStyle/>
          <a:p>
            <a:r>
              <a:rPr lang="en-US" sz="1800" b="1" u="sng" dirty="0"/>
              <a:t>Injector upgrade plans over the next decade</a:t>
            </a:r>
            <a:endParaRPr lang="en-US" sz="1800" dirty="0"/>
          </a:p>
          <a:p>
            <a:r>
              <a:rPr lang="en-US" sz="1800" b="1" dirty="0"/>
              <a:t>R6:</a:t>
            </a:r>
            <a:r>
              <a:rPr lang="en-US" sz="1800" dirty="0"/>
              <a:t> Continue optimizing the modernization plan and produce a prioritized list of tasks for next year’s review.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=&gt; Rob Michnoff</a:t>
            </a:r>
            <a:r>
              <a:rPr lang="en-US" sz="1800" dirty="0"/>
              <a:t> </a:t>
            </a:r>
            <a:r>
              <a:rPr lang="en-US" sz="1050" dirty="0"/>
              <a:t> </a:t>
            </a:r>
            <a:endParaRPr lang="en-US" sz="100" dirty="0"/>
          </a:p>
          <a:p>
            <a:r>
              <a:rPr lang="en-US" sz="100" dirty="0"/>
              <a:t> </a:t>
            </a:r>
          </a:p>
          <a:p>
            <a:r>
              <a:rPr lang="en-US" sz="1800" b="1" u="sng" dirty="0"/>
              <a:t>CeC status and plans for Run-25</a:t>
            </a:r>
            <a:endParaRPr lang="en-US" sz="1800" dirty="0"/>
          </a:p>
          <a:p>
            <a:r>
              <a:rPr lang="en-US" sz="1800" b="1" dirty="0"/>
              <a:t>R7:</a:t>
            </a:r>
            <a:r>
              <a:rPr lang="en-US" sz="1800" dirty="0"/>
              <a:t> Overcome the lack of reliability: both in terms of beam parameter jitter and poor repeatability of operation set-ups.  </a:t>
            </a:r>
            <a:r>
              <a:rPr lang="en-US" sz="1800" dirty="0">
                <a:solidFill>
                  <a:srgbClr val="FF0000"/>
                </a:solidFill>
              </a:rPr>
              <a:t>=&gt; Alexei Fedotov</a:t>
            </a:r>
          </a:p>
          <a:p>
            <a:r>
              <a:rPr lang="en-US" sz="1800" b="1" dirty="0"/>
              <a:t>R8: </a:t>
            </a:r>
            <a:r>
              <a:rPr lang="en-US" sz="1800" dirty="0"/>
              <a:t>Develop a Plan B to continue the CeC development after the RHIC shutdown. </a:t>
            </a:r>
            <a:r>
              <a:rPr lang="en-US" sz="1800" dirty="0">
                <a:solidFill>
                  <a:srgbClr val="FF0000"/>
                </a:solidFill>
              </a:rPr>
              <a:t>=&gt; Alexei Fedotov</a:t>
            </a:r>
            <a:endParaRPr lang="en-US" sz="1800" dirty="0"/>
          </a:p>
          <a:p>
            <a:r>
              <a:rPr lang="en-US" sz="100" b="1" dirty="0"/>
              <a:t> </a:t>
            </a:r>
            <a:endParaRPr lang="en-US" sz="100" dirty="0"/>
          </a:p>
          <a:p>
            <a:r>
              <a:rPr lang="en-US" sz="1800" b="1" u="sng" dirty="0"/>
              <a:t>Polarization increase with AGS skew quads in Run-24</a:t>
            </a:r>
            <a:endParaRPr lang="en-US" sz="1800" dirty="0"/>
          </a:p>
          <a:p>
            <a:r>
              <a:rPr lang="en-US" sz="1800" b="1" dirty="0"/>
              <a:t>R9: </a:t>
            </a:r>
            <a:r>
              <a:rPr lang="en-US" sz="1800" dirty="0"/>
              <a:t>Consider installing a polarized gas target to get an absolute polarization measurement that would help to track the polarization in the accelerator chain. </a:t>
            </a:r>
            <a:r>
              <a:rPr lang="en-US" sz="1800" dirty="0">
                <a:solidFill>
                  <a:srgbClr val="FF0000"/>
                </a:solidFill>
              </a:rPr>
              <a:t>=&gt; Frank Rathmann</a:t>
            </a:r>
          </a:p>
          <a:p>
            <a:r>
              <a:rPr lang="en-US" sz="1800" b="1" dirty="0"/>
              <a:t>R10: </a:t>
            </a:r>
            <a:r>
              <a:rPr lang="en-US" sz="1800" dirty="0"/>
              <a:t>In Run-25, prioritize addressing model inaccuracies at energies below transition. </a:t>
            </a:r>
            <a:r>
              <a:rPr lang="en-US" sz="1800" dirty="0">
                <a:solidFill>
                  <a:srgbClr val="FF0000"/>
                </a:solidFill>
              </a:rPr>
              <a:t>=&gt; Kiel Hock</a:t>
            </a:r>
            <a:endParaRPr lang="en-US" sz="100" dirty="0">
              <a:solidFill>
                <a:srgbClr val="FF0000"/>
              </a:solidFill>
            </a:endParaRPr>
          </a:p>
          <a:p>
            <a:r>
              <a:rPr lang="en-US" sz="100" dirty="0"/>
              <a:t> </a:t>
            </a:r>
          </a:p>
          <a:p>
            <a:r>
              <a:rPr lang="en-US" sz="1800" b="1" u="sng" dirty="0"/>
              <a:t>Physics-informed ML for polarization increase in injectors (FOA)</a:t>
            </a:r>
            <a:endParaRPr lang="en-US" sz="1800" dirty="0"/>
          </a:p>
          <a:p>
            <a:r>
              <a:rPr lang="en-US" sz="1800" b="1" dirty="0"/>
              <a:t>R11: </a:t>
            </a:r>
            <a:r>
              <a:rPr lang="en-US" sz="1800" dirty="0"/>
              <a:t>At the next MAC, present a summary of the usage of the optimization tools created for BNL accelerator operations. </a:t>
            </a:r>
            <a:r>
              <a:rPr lang="en-US" sz="1800" dirty="0">
                <a:solidFill>
                  <a:srgbClr val="FF0000"/>
                </a:solidFill>
              </a:rPr>
              <a:t>=&gt; Kevin Brown</a:t>
            </a:r>
          </a:p>
          <a:p>
            <a:r>
              <a:rPr lang="en-US" sz="1800" dirty="0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BB1BF-3E17-D860-6C67-C8DC90F4F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3040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2E09-1317-5AC2-6AED-B807B5F2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972B-557C-593C-2983-F2D8D6FF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47658"/>
          </a:xfrm>
        </p:spPr>
        <p:txBody>
          <a:bodyPr/>
          <a:lstStyle/>
          <a:p>
            <a:r>
              <a:rPr lang="en-US" dirty="0"/>
              <a:t>MAC-21 recommendation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604B-6D11-191C-8F84-882A41C0E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12785"/>
            <a:ext cx="11049000" cy="4820026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b="1" u="sng" dirty="0"/>
              <a:t>BNCT lithium beam driver (LDRD 24-046)</a:t>
            </a:r>
            <a:endParaRPr lang="en-US" dirty="0"/>
          </a:p>
          <a:p>
            <a:r>
              <a:rPr lang="en-US" b="1" dirty="0"/>
              <a:t>R12:</a:t>
            </a:r>
            <a:r>
              <a:rPr lang="en-US" dirty="0"/>
              <a:t> For MAC-22, clarify the scope of responsibilities among collaborators and highlight the BNL part.</a:t>
            </a:r>
          </a:p>
          <a:p>
            <a:r>
              <a:rPr lang="en-US" dirty="0">
                <a:solidFill>
                  <a:srgbClr val="FF0000"/>
                </a:solidFill>
              </a:rPr>
              <a:t> =&gt; John Ritter</a:t>
            </a:r>
          </a:p>
          <a:p>
            <a:r>
              <a:rPr lang="en-US" b="1" u="sng" dirty="0"/>
              <a:t>EBIS Status and Performance</a:t>
            </a:r>
            <a:endParaRPr lang="en-US" dirty="0"/>
          </a:p>
          <a:p>
            <a:r>
              <a:rPr lang="en-US" b="1" dirty="0"/>
              <a:t>R13:</a:t>
            </a:r>
            <a:r>
              <a:rPr lang="en-US" dirty="0"/>
              <a:t> At the MAC-22 present the plans and schedule for the polarized 3He development. </a:t>
            </a:r>
            <a:r>
              <a:rPr lang="en-US" dirty="0">
                <a:solidFill>
                  <a:srgbClr val="FF0000"/>
                </a:solidFill>
              </a:rPr>
              <a:t>=&gt; Kiel Hock</a:t>
            </a:r>
          </a:p>
          <a:p>
            <a:r>
              <a:rPr lang="en-US" dirty="0"/>
              <a:t> </a:t>
            </a:r>
          </a:p>
          <a:p>
            <a:r>
              <a:rPr lang="en-US" b="1" u="sng" dirty="0"/>
              <a:t>FFA synchrotron for medical applications (LDRD 24-010)</a:t>
            </a:r>
            <a:endParaRPr lang="en-US" dirty="0"/>
          </a:p>
          <a:p>
            <a:r>
              <a:rPr lang="en-US" b="1" dirty="0"/>
              <a:t>R14:</a:t>
            </a:r>
            <a:r>
              <a:rPr lang="en-US" dirty="0"/>
              <a:t> 3D field maps including fringe fields should be incorporated in beam simulation, and the necessary dynamic aperture demonstrated. Correction schemes should also be investigated. </a:t>
            </a:r>
            <a:r>
              <a:rPr lang="en-US" dirty="0">
                <a:solidFill>
                  <a:srgbClr val="FF0000"/>
                </a:solidFill>
              </a:rPr>
              <a:t>=&gt; Dejan Trbojevic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u="sng" dirty="0"/>
              <a:t>High Energy Cooling R&amp;D</a:t>
            </a:r>
            <a:endParaRPr lang="en-US" dirty="0"/>
          </a:p>
          <a:p>
            <a:r>
              <a:rPr lang="en-US" b="1" dirty="0"/>
              <a:t>R15: </a:t>
            </a:r>
            <a:r>
              <a:rPr lang="en-US" dirty="0"/>
              <a:t>Consider engaging external partners (e.g. university faculty, graduate students) to accelerate the work on HEC options. </a:t>
            </a:r>
            <a:r>
              <a:rPr lang="en-US" dirty="0">
                <a:solidFill>
                  <a:srgbClr val="FF0000"/>
                </a:solidFill>
              </a:rPr>
              <a:t>=&gt; Alexei Fedotov</a:t>
            </a:r>
          </a:p>
          <a:p>
            <a:r>
              <a:rPr lang="en-US" b="1" dirty="0"/>
              <a:t>R16: </a:t>
            </a:r>
            <a:r>
              <a:rPr lang="en-US" dirty="0"/>
              <a:t>Begin work towards an integrated assessment of beam dynamics in EIC hadron cooling (i.e. start-to-end simulation) for the HEC options. </a:t>
            </a:r>
            <a:r>
              <a:rPr lang="en-US" dirty="0">
                <a:solidFill>
                  <a:srgbClr val="FF0000"/>
                </a:solidFill>
              </a:rPr>
              <a:t>=&gt; Alexei Fedotov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9659B-E244-F3F3-D219-AAB0B6E32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8007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D69E3-A2A1-0C44-A064-1812FFD3C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0DCB82-EAA3-0644-8132-963AEAE1C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MAC-22 Charge</a:t>
            </a:r>
          </a:p>
        </p:txBody>
      </p:sp>
    </p:spTree>
    <p:extLst>
      <p:ext uri="{BB962C8B-B14F-4D97-AF65-F5344CB8AC3E}">
        <p14:creationId xmlns:p14="http://schemas.microsoft.com/office/powerpoint/2010/main" val="3445195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2B92-7221-5143-9B21-CA6806B0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53447"/>
          </a:xfrm>
        </p:spPr>
        <p:txBody>
          <a:bodyPr>
            <a:normAutofit fontScale="90000"/>
          </a:bodyPr>
          <a:lstStyle/>
          <a:p>
            <a:r>
              <a:rPr lang="en-US"/>
              <a:t>MAC-21 </a:t>
            </a:r>
            <a:r>
              <a:rPr lang="en-US" dirty="0"/>
              <a:t>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24798-56EB-394A-AD20-A4E69A8FD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38315"/>
            <a:ext cx="11049000" cy="5178280"/>
          </a:xfrm>
        </p:spPr>
        <p:txBody>
          <a:bodyPr>
            <a:normAutofit/>
          </a:bodyPr>
          <a:lstStyle/>
          <a:p>
            <a:r>
              <a:rPr lang="en-US" sz="1800" dirty="0"/>
              <a:t>After 25 years of RHIC operation, the Collider-Accelerator Department (C-AD) is concluding the final RHIC Run with the new sPHENIX and the upgraded STAR detectors in FY 2026. After completion of the RHIC physics programs, C-AD will assume responsibility for removal of equipment not needed for the EIC from the RHIC tunnel and experimental halls, will maintain the hadron accelerator complex in a ready state, operate the hadron injectors for isotope production at BLIP and space radiation studies at NSRL, and will continue R&amp;D in accelerator science and technology.</a:t>
            </a:r>
          </a:p>
          <a:p>
            <a:r>
              <a:rPr lang="en-US" sz="1800" dirty="0"/>
              <a:t>During this year’s MAC we request the committee’s review and advice on (</a:t>
            </a:r>
            <a:r>
              <a:rPr lang="en-US" sz="1800" dirty="0" err="1"/>
              <a:t>i</a:t>
            </a:r>
            <a:r>
              <a:rPr lang="en-US" sz="1800" dirty="0"/>
              <a:t>) the plans for maintaining and upgrading the hadron injector complex over the next 3 years, and (ii) the strategy and efforts of the C-AD R&amp;D efforts.</a:t>
            </a:r>
          </a:p>
          <a:p>
            <a:r>
              <a:rPr lang="en-US" sz="1800" dirty="0"/>
              <a:t>For these items, please address the following charge questions:</a:t>
            </a:r>
          </a:p>
          <a:p>
            <a:pPr lvl="0"/>
            <a:r>
              <a:rPr lang="en-US" sz="1800" dirty="0"/>
              <a:t>   a) Are the plans aligned with C-AD and EIC goals over the next decade?</a:t>
            </a:r>
          </a:p>
          <a:p>
            <a:pPr lvl="0"/>
            <a:r>
              <a:rPr lang="en-US" sz="1800" dirty="0"/>
              <a:t>   b) Are the present efforts well executed, and future work well planned?</a:t>
            </a:r>
          </a:p>
          <a:p>
            <a:r>
              <a:rPr lang="en-US" sz="1800" dirty="0"/>
              <a:t> </a:t>
            </a:r>
          </a:p>
          <a:p>
            <a:r>
              <a:rPr lang="en-US" sz="1800" dirty="0"/>
              <a:t>Any other comments on the C-AD accelerator operation and R&amp;D are welcome. </a:t>
            </a:r>
          </a:p>
          <a:p>
            <a:r>
              <a:rPr lang="en-US" sz="1800" dirty="0"/>
              <a:t>It is requested that a concise report responsive to this charge be forwarded to the C-AD Chair, Wolfram Fischer, by 5 January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F8258-FE48-874A-8201-C9AD6D4BB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3738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6D83-1DA6-9007-E982-74AA6A6E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86F4C-90E8-87A8-9583-B57ABD90B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MAC advice was essential </a:t>
            </a:r>
            <a:br>
              <a:rPr lang="en-US" sz="5400" dirty="0"/>
            </a:br>
            <a:r>
              <a:rPr lang="en-US" sz="5400" dirty="0"/>
              <a:t>for advancing the RHIC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E2BD7-E0C0-B513-50F0-5EC93C064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7199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1"/>
            <a:ext cx="11049000" cy="606758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186958" y="1438236"/>
            <a:ext cx="2860078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Uniquely flexible and </a:t>
            </a:r>
            <a:br>
              <a:rPr lang="en-US" dirty="0"/>
            </a:br>
            <a:r>
              <a:rPr lang="en-US" dirty="0"/>
              <a:t> only hadron collider in </a:t>
            </a:r>
            <a:br>
              <a:rPr lang="en-US" dirty="0"/>
            </a:br>
            <a:r>
              <a:rPr lang="en-US" dirty="0"/>
              <a:t> US for exploration of </a:t>
            </a:r>
            <a:br>
              <a:rPr lang="en-US" dirty="0"/>
            </a:br>
            <a:r>
              <a:rPr lang="en-US" dirty="0"/>
              <a:t> QCD phase diagram </a:t>
            </a:r>
            <a:br>
              <a:rPr lang="en-US" dirty="0"/>
            </a:br>
            <a:r>
              <a:rPr lang="en-US" dirty="0"/>
              <a:t> and proton spin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Injectors also used for </a:t>
            </a:r>
            <a:br>
              <a:rPr lang="en-US" dirty="0"/>
            </a:br>
            <a:r>
              <a:rPr lang="en-US" dirty="0"/>
              <a:t>application programs: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Linac/BLIP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isotope production</a:t>
            </a:r>
            <a:br>
              <a:rPr lang="en-US" sz="600" dirty="0">
                <a:solidFill>
                  <a:srgbClr val="0432FF"/>
                </a:solidFill>
              </a:rPr>
            </a:br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Booster/NSRL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space radiation studies</a:t>
            </a:r>
            <a:endParaRPr lang="en-US" sz="600" dirty="0">
              <a:solidFill>
                <a:srgbClr val="0432FF"/>
              </a:solidFill>
            </a:endParaRPr>
          </a:p>
          <a:p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Tandem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R&amp;D for future facilities</a:t>
            </a:r>
            <a:br>
              <a:rPr lang="en-US" dirty="0"/>
            </a:br>
            <a:r>
              <a:rPr lang="en-US" dirty="0"/>
              <a:t>and application </a:t>
            </a:r>
            <a:br>
              <a:rPr lang="en-US" dirty="0"/>
            </a:br>
            <a:r>
              <a:rPr lang="en-US" sz="1400" dirty="0">
                <a:solidFill>
                  <a:srgbClr val="0432FF"/>
                </a:solidFill>
              </a:rPr>
              <a:t>sources, cooling, pol. beams, …</a:t>
            </a:r>
            <a:r>
              <a:rPr lang="en-US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00" y="983984"/>
            <a:ext cx="9207700" cy="58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67F7-5A47-9824-2B59-F875EF8F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83812"/>
          </a:xfrm>
        </p:spPr>
        <p:txBody>
          <a:bodyPr/>
          <a:lstStyle/>
          <a:p>
            <a:r>
              <a:rPr lang="en-US" dirty="0"/>
              <a:t>C-AD in transition – RHIC to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6618B-1DC4-BDBE-01AE-2B062D908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6205"/>
            <a:ext cx="11049000" cy="46166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beam operations to end no later than 28 Jan 2025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Last Au+Au collision at 100 GeV/nucleon on 8 Dec 2025, 08:45:20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Presently colliding polarized p+p (sPHENIX only)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Possibly other modes (days)</a:t>
            </a:r>
          </a:p>
          <a:p>
            <a:pPr marL="1371600" lvl="2" indent="-457200"/>
            <a:r>
              <a:rPr lang="en-US" dirty="0">
                <a:solidFill>
                  <a:srgbClr val="0070C0"/>
                </a:solidFill>
              </a:rPr>
              <a:t>Au FXT at injection energy – STAR only</a:t>
            </a:r>
          </a:p>
          <a:p>
            <a:pPr marL="1371600" lvl="2" indent="-457200"/>
            <a:r>
              <a:rPr lang="en-US" dirty="0">
                <a:solidFill>
                  <a:srgbClr val="0070C0"/>
                </a:solidFill>
              </a:rPr>
              <a:t>APEX and CeC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Followed by several tests (PS, RF, LEReC)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transition to a new mode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F836C-6ADB-FC18-3BC1-470819CD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016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B03F81-194E-8791-A9FA-4730750BCAD5}"/>
              </a:ext>
            </a:extLst>
          </p:cNvPr>
          <p:cNvGrpSpPr/>
          <p:nvPr/>
        </p:nvGrpSpPr>
        <p:grpSpPr>
          <a:xfrm>
            <a:off x="2395762" y="77056"/>
            <a:ext cx="8792251" cy="6689033"/>
            <a:chOff x="2395762" y="77056"/>
            <a:chExt cx="8792251" cy="66890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D3AB0A-88E0-E705-BC21-D4076DBA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5762" y="77056"/>
              <a:ext cx="8792251" cy="66890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A7A030-365E-B97C-6F19-B592950FF8A6}"/>
                </a:ext>
              </a:extLst>
            </p:cNvPr>
            <p:cNvSpPr txBox="1"/>
            <p:nvPr/>
          </p:nvSpPr>
          <p:spPr>
            <a:xfrm rot="16200000">
              <a:off x="2276184" y="2084240"/>
              <a:ext cx="60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Symbol" pitchFamily="2" charset="2"/>
                </a:rPr>
                <a:t>[</a:t>
              </a:r>
              <a:r>
                <a:rPr lang="en-US" sz="1400" dirty="0">
                  <a:latin typeface="Symbol" pitchFamily="2" charset="2"/>
                </a:rPr>
                <a:t>m</a:t>
              </a:r>
              <a:r>
                <a:rPr lang="en-US" sz="1400" dirty="0"/>
                <a:t>b</a:t>
              </a:r>
              <a:r>
                <a:rPr lang="en-US" sz="1400" baseline="30000" dirty="0"/>
                <a:t>-1</a:t>
              </a:r>
              <a:r>
                <a:rPr lang="en-US" sz="1400" dirty="0"/>
                <a:t>]</a:t>
              </a:r>
              <a:endParaRPr lang="en-US" sz="1400" baseline="30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D9D037-A6CD-504E-8998-370632B6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79312"/>
            <a:ext cx="11049000" cy="64633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Final</a:t>
            </a:r>
            <a:br>
              <a:rPr lang="en-US" dirty="0"/>
            </a:br>
            <a:r>
              <a:rPr lang="en-US" dirty="0"/>
              <a:t>Run-25</a:t>
            </a:r>
            <a:br>
              <a:rPr lang="en-US" dirty="0"/>
            </a:br>
            <a:r>
              <a:rPr lang="en-US" dirty="0"/>
              <a:t>Au+Au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0C4C-A308-4B37-D90B-FE54E4C0C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6F38C2-FA13-B945-C037-A87B5E9F3A31}"/>
              </a:ext>
            </a:extLst>
          </p:cNvPr>
          <p:cNvGrpSpPr/>
          <p:nvPr/>
        </p:nvGrpSpPr>
        <p:grpSpPr>
          <a:xfrm>
            <a:off x="3284297" y="0"/>
            <a:ext cx="3732112" cy="4035015"/>
            <a:chOff x="8168287" y="1405712"/>
            <a:chExt cx="3732112" cy="40350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8D092-934B-6DE0-EBDF-98D3521570EC}"/>
                </a:ext>
              </a:extLst>
            </p:cNvPr>
            <p:cNvSpPr txBox="1"/>
            <p:nvPr/>
          </p:nvSpPr>
          <p:spPr>
            <a:xfrm>
              <a:off x="8168287" y="1405712"/>
              <a:ext cx="373211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damaged 69 kV power line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shut off Central Cryo Plant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required managing helium 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15 days</a:t>
              </a:r>
            </a:p>
          </p:txBody>
        </p:sp>
        <p:pic>
          <p:nvPicPr>
            <p:cNvPr id="9" name="Picture 8" descr="A picture containing sky, outdoor, light, power line&#10;&#10;AI-generated content may be incorrect.">
              <a:extLst>
                <a:ext uri="{FF2B5EF4-FFF2-40B4-BE49-F238E27FC236}">
                  <a16:creationId xmlns:a16="http://schemas.microsoft.com/office/drawing/2014/main" id="{66381413-B092-5974-908D-BBBC98D8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9417" y="2468938"/>
              <a:ext cx="3640982" cy="273117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5D180E9-F2C0-B20F-FEC1-C18BFFFC0C82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064" y="5200113"/>
              <a:ext cx="1055441" cy="2406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2CA411-1443-68D1-99FE-0C1AAA1497BB}"/>
              </a:ext>
            </a:extLst>
          </p:cNvPr>
          <p:cNvGrpSpPr/>
          <p:nvPr/>
        </p:nvGrpSpPr>
        <p:grpSpPr>
          <a:xfrm>
            <a:off x="7772004" y="3495229"/>
            <a:ext cx="4419996" cy="2821366"/>
            <a:chOff x="7284466" y="3150677"/>
            <a:chExt cx="4419996" cy="28213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7B2E87-F825-723B-8EF7-DD64FBF5E87E}"/>
                </a:ext>
              </a:extLst>
            </p:cNvPr>
            <p:cNvSpPr txBox="1"/>
            <p:nvPr/>
          </p:nvSpPr>
          <p:spPr>
            <a:xfrm>
              <a:off x="8700113" y="3150677"/>
              <a:ext cx="3004349" cy="83099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unsynchronized beam abort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Yellow abort vacuum repair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14 days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05E1D5-40DC-7C95-AFE2-586D4842D2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4466" y="3369360"/>
              <a:ext cx="1415647" cy="1124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A close up of a speaker&#10;&#10;AI-generated content may be incorrect.">
              <a:extLst>
                <a:ext uri="{FF2B5EF4-FFF2-40B4-BE49-F238E27FC236}">
                  <a16:creationId xmlns:a16="http://schemas.microsoft.com/office/drawing/2014/main" id="{5CC2E9F5-AAF3-9E37-A087-DCFF2796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9809" y="3939491"/>
              <a:ext cx="2710069" cy="203255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9CABC14-4865-DE68-501C-56E23811733A}"/>
              </a:ext>
            </a:extLst>
          </p:cNvPr>
          <p:cNvSpPr txBox="1"/>
          <p:nvPr/>
        </p:nvSpPr>
        <p:spPr>
          <a:xfrm>
            <a:off x="10066108" y="77056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</a:t>
            </a:r>
            <a:br>
              <a:rPr lang="en-US" dirty="0"/>
            </a:br>
            <a:r>
              <a:rPr lang="en-US" dirty="0"/>
              <a:t>Travis Shrey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B2010-C874-C80A-C686-41182AC3A5C9}"/>
              </a:ext>
            </a:extLst>
          </p:cNvPr>
          <p:cNvGrpSpPr/>
          <p:nvPr/>
        </p:nvGrpSpPr>
        <p:grpSpPr>
          <a:xfrm>
            <a:off x="355257" y="2265980"/>
            <a:ext cx="3278462" cy="3649274"/>
            <a:chOff x="291601" y="2468191"/>
            <a:chExt cx="3278462" cy="36492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5CFD47-2B76-355E-236E-6A8F517C17BE}"/>
                </a:ext>
              </a:extLst>
            </p:cNvPr>
            <p:cNvSpPr txBox="1"/>
            <p:nvPr/>
          </p:nvSpPr>
          <p:spPr>
            <a:xfrm>
              <a:off x="291601" y="2468191"/>
              <a:ext cx="327846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short in superconducting bus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required partial warm-up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opened several cryostats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65 days</a:t>
              </a:r>
            </a:p>
          </p:txBody>
        </p:sp>
        <p:pic>
          <p:nvPicPr>
            <p:cNvPr id="12" name="Picture 11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A23E34A8-8396-EC37-ECBA-F79E69C8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57" y="3528036"/>
              <a:ext cx="2710069" cy="203255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4F9ADCD-7E00-3DCE-2F43-05B41D81D45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1710292" y="5560588"/>
              <a:ext cx="1143781" cy="5568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7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09F45-ADDF-3F4D-BAFC-F3FFCEB6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2050" name="Picture 2" descr="RHIC Summary">
            <a:extLst>
              <a:ext uri="{FF2B5EF4-FFF2-40B4-BE49-F238E27FC236}">
                <a16:creationId xmlns:a16="http://schemas.microsoft.com/office/drawing/2014/main" id="{C34748C8-6524-A1E2-9A68-55035657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560857-3D83-B701-B1CA-08B749171B37}"/>
              </a:ext>
            </a:extLst>
          </p:cNvPr>
          <p:cNvGrpSpPr/>
          <p:nvPr/>
        </p:nvGrpSpPr>
        <p:grpSpPr>
          <a:xfrm>
            <a:off x="8663415" y="4876800"/>
            <a:ext cx="958917" cy="338554"/>
            <a:chOff x="10854588" y="2794000"/>
            <a:chExt cx="95891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C2ED04-90D8-66BC-4CB9-AB8E122B8BA5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1389C0-93BF-DEF7-A0FB-8E125940118F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7967B4-CA67-4451-957E-78680878B157}"/>
              </a:ext>
            </a:extLst>
          </p:cNvPr>
          <p:cNvGrpSpPr/>
          <p:nvPr/>
        </p:nvGrpSpPr>
        <p:grpSpPr>
          <a:xfrm>
            <a:off x="4711174" y="5896443"/>
            <a:ext cx="1709122" cy="602714"/>
            <a:chOff x="10854588" y="2529840"/>
            <a:chExt cx="1709122" cy="602714"/>
          </a:xfrm>
          <a:solidFill>
            <a:schemeClr val="bg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D9F36B-1062-A637-B7C6-8969A36C62EE}"/>
                </a:ext>
              </a:extLst>
            </p:cNvPr>
            <p:cNvSpPr txBox="1"/>
            <p:nvPr/>
          </p:nvSpPr>
          <p:spPr>
            <a:xfrm>
              <a:off x="10854588" y="2794000"/>
              <a:ext cx="17091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nominal injection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7A17C14-B7FE-6ED3-64BB-D0C4BCCD0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43868" y="2529840"/>
              <a:ext cx="0" cy="264160"/>
            </a:xfrm>
            <a:prstGeom prst="straightConnector1">
              <a:avLst/>
            </a:prstGeom>
            <a:grpFill/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DC6796-0066-17D8-63FD-19513F57A49A}"/>
              </a:ext>
            </a:extLst>
          </p:cNvPr>
          <p:cNvGrpSpPr/>
          <p:nvPr/>
        </p:nvGrpSpPr>
        <p:grpSpPr>
          <a:xfrm>
            <a:off x="9252695" y="1981200"/>
            <a:ext cx="958917" cy="338554"/>
            <a:chOff x="10854588" y="2794000"/>
            <a:chExt cx="958917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A14742-150F-4B98-3383-505C94A189EE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830A28-FBF7-00F4-5213-2AE9DA65C26B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3D94F2-19F7-839D-BF41-61A41781F862}"/>
              </a:ext>
            </a:extLst>
          </p:cNvPr>
          <p:cNvGrpSpPr/>
          <p:nvPr/>
        </p:nvGrpSpPr>
        <p:grpSpPr>
          <a:xfrm>
            <a:off x="485539" y="605825"/>
            <a:ext cx="8549082" cy="4118574"/>
            <a:chOff x="485539" y="605825"/>
            <a:chExt cx="8549082" cy="411857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90EDA98C-E150-F4ED-3084-81BDC9CA0553}"/>
                </a:ext>
              </a:extLst>
            </p:cNvPr>
            <p:cNvSpPr/>
            <p:nvPr/>
          </p:nvSpPr>
          <p:spPr>
            <a:xfrm>
              <a:off x="485539" y="8171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FD927-3940-1665-5F1F-B70FE6CEDB5B}"/>
                </a:ext>
              </a:extLst>
            </p:cNvPr>
            <p:cNvSpPr txBox="1"/>
            <p:nvPr/>
          </p:nvSpPr>
          <p:spPr>
            <a:xfrm>
              <a:off x="671208" y="605825"/>
              <a:ext cx="2146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Used stochastic or </a:t>
              </a:r>
              <a:br>
                <a:rPr lang="en-US" dirty="0"/>
              </a:br>
              <a:r>
                <a:rPr lang="en-US" dirty="0"/>
                <a:t>electron cooling in</a:t>
              </a:r>
              <a:br>
                <a:rPr lang="en-US" dirty="0"/>
              </a:br>
              <a:r>
                <a:rPr lang="en-US" dirty="0"/>
                <a:t>1 or 2 beams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4CBBAF81-E561-8763-B449-EEA2D40F4D0A}"/>
                </a:ext>
              </a:extLst>
            </p:cNvPr>
            <p:cNvSpPr/>
            <p:nvPr/>
          </p:nvSpPr>
          <p:spPr>
            <a:xfrm>
              <a:off x="3206041" y="450066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9D054695-CAE1-C6FA-0474-47745C5387DE}"/>
                </a:ext>
              </a:extLst>
            </p:cNvPr>
            <p:cNvSpPr/>
            <p:nvPr/>
          </p:nvSpPr>
          <p:spPr>
            <a:xfrm>
              <a:off x="3541420" y="448120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02656AFA-4BFD-2BB0-EA85-B310D2F748F9}"/>
                </a:ext>
              </a:extLst>
            </p:cNvPr>
            <p:cNvSpPr/>
            <p:nvPr/>
          </p:nvSpPr>
          <p:spPr>
            <a:xfrm>
              <a:off x="8322790" y="402400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42D47196-E3B7-D648-C04E-69A38A55357B}"/>
                </a:ext>
              </a:extLst>
            </p:cNvPr>
            <p:cNvSpPr/>
            <p:nvPr/>
          </p:nvSpPr>
          <p:spPr>
            <a:xfrm>
              <a:off x="8848952" y="31174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175D45C4-92D0-59BD-1AE4-B9086E505754}"/>
                </a:ext>
              </a:extLst>
            </p:cNvPr>
            <p:cNvSpPr/>
            <p:nvPr/>
          </p:nvSpPr>
          <p:spPr>
            <a:xfrm>
              <a:off x="8539434" y="312228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D8CE86E8-D29B-3268-D205-3A9F27FCD5BF}"/>
                </a:ext>
              </a:extLst>
            </p:cNvPr>
            <p:cNvSpPr/>
            <p:nvPr/>
          </p:nvSpPr>
          <p:spPr>
            <a:xfrm>
              <a:off x="8570580" y="344005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19E78971-F04D-6019-6C7A-6446EC404C7D}"/>
                </a:ext>
              </a:extLst>
            </p:cNvPr>
            <p:cNvSpPr/>
            <p:nvPr/>
          </p:nvSpPr>
          <p:spPr>
            <a:xfrm>
              <a:off x="7260156" y="16315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99B40744-548D-3175-7099-DCBB1B7581DA}"/>
                </a:ext>
              </a:extLst>
            </p:cNvPr>
            <p:cNvSpPr/>
            <p:nvPr/>
          </p:nvSpPr>
          <p:spPr>
            <a:xfrm>
              <a:off x="6199840" y="204413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A9F2A817-45C7-79BF-1B8B-97B39D70E6C1}"/>
                </a:ext>
              </a:extLst>
            </p:cNvPr>
            <p:cNvSpPr/>
            <p:nvPr/>
          </p:nvSpPr>
          <p:spPr>
            <a:xfrm>
              <a:off x="8446599" y="109244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92D0E6FE-9CD2-A2FD-AC79-CE827BC97E80}"/>
                </a:ext>
              </a:extLst>
            </p:cNvPr>
            <p:cNvSpPr/>
            <p:nvPr/>
          </p:nvSpPr>
          <p:spPr>
            <a:xfrm>
              <a:off x="8322789" y="8619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1F7C720E-2167-07D3-0AFF-95FB2F6ADDDC}"/>
                </a:ext>
              </a:extLst>
            </p:cNvPr>
            <p:cNvSpPr/>
            <p:nvPr/>
          </p:nvSpPr>
          <p:spPr>
            <a:xfrm>
              <a:off x="8353764" y="95434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6F8BAAB8-FED7-842A-F86D-CFFF7EF3CA38}"/>
                </a:ext>
              </a:extLst>
            </p:cNvPr>
            <p:cNvSpPr/>
            <p:nvPr/>
          </p:nvSpPr>
          <p:spPr>
            <a:xfrm>
              <a:off x="8628337" y="2334492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287932-8C3B-96F8-9419-D5E1CE86B229}"/>
              </a:ext>
            </a:extLst>
          </p:cNvPr>
          <p:cNvSpPr/>
          <p:nvPr/>
        </p:nvSpPr>
        <p:spPr>
          <a:xfrm>
            <a:off x="8932127" y="0"/>
            <a:ext cx="1773043" cy="46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AD8B-CAC0-5412-7DDE-6EA95F72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C-AD in transition – RHIC to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72D77-A34C-657B-66E6-882C015C2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 Review for Injector Operations and RHIC Removals and Repurposing (R&amp;R)</a:t>
            </a:r>
          </a:p>
          <a:p>
            <a:r>
              <a:rPr lang="en-US" dirty="0"/>
              <a:t>8-10 Sep 2025, remote reviewers </a:t>
            </a:r>
          </a:p>
          <a:p>
            <a:endParaRPr lang="en-US" dirty="0"/>
          </a:p>
          <a:p>
            <a:r>
              <a:rPr lang="en-US" dirty="0"/>
              <a:t>DOE NP funded activities from end of RHIC program to start </a:t>
            </a:r>
            <a:br>
              <a:rPr lang="en-US" dirty="0"/>
            </a:br>
            <a:r>
              <a:rPr lang="en-US" dirty="0"/>
              <a:t>of EIC operations </a:t>
            </a:r>
          </a:p>
          <a:p>
            <a:endParaRPr lang="en-US" dirty="0"/>
          </a:p>
          <a:p>
            <a:r>
              <a:rPr lang="en-US" dirty="0"/>
              <a:t>8 Recommendations (3 submitted, 3 by 31 Dec, 2 by 31 Jan 2026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3992-AB87-E1A2-5D1F-F2D26C1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508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0B95-0F0F-1339-2B82-753AC196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3" y="101091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BNL NP operations scope – after RHIC conclusion</a:t>
            </a:r>
            <a:endParaRPr lang="en-US" sz="320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DF30F-665E-E741-11D8-8C4E2786A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92" y="1193180"/>
            <a:ext cx="11349154" cy="483963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 of the EIC Portfolio – but not EIC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BNL NP Operations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Recurring effort from end of RHIC operation to beginning of EIC operation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Hadron Injectors and Technical Infrastructure</a:t>
            </a:r>
            <a:endParaRPr lang="en-US" dirty="0">
              <a:solidFill>
                <a:srgbClr val="FF0000"/>
              </a:solidFill>
            </a:endParaRP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Experimental Support </a:t>
            </a:r>
            <a:endParaRPr lang="en-US" dirty="0">
              <a:solidFill>
                <a:srgbClr val="FF0000"/>
              </a:solidFill>
            </a:endParaRP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Regular upgrades 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ESH, ARRs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Research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Removal and Repurposing Project (R&amp;R)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Project with scope, cost, schedule </a:t>
            </a:r>
            <a:r>
              <a:rPr lang="en-US" sz="1600" dirty="0">
                <a:solidFill>
                  <a:srgbClr val="0070C0"/>
                </a:solidFill>
              </a:rPr>
              <a:t>(not under O 413.3B) 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 Upgrades Projects needed for EIC</a:t>
            </a:r>
          </a:p>
          <a:p>
            <a:pPr marL="914400" lvl="1" indent="-457200"/>
            <a:r>
              <a:rPr lang="en-US" dirty="0">
                <a:solidFill>
                  <a:srgbClr val="0070C0"/>
                </a:solidFill>
              </a:rPr>
              <a:t>Project with scope, cost, schedule </a:t>
            </a:r>
            <a:r>
              <a:rPr lang="en-US" sz="1600" dirty="0">
                <a:solidFill>
                  <a:srgbClr val="0070C0"/>
                </a:solidFill>
              </a:rPr>
              <a:t>(not under O 413.3B)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A9D21-3F85-D9B3-9058-0DD050FC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0966A-50B8-B454-4A71-A20AD8A2184F}"/>
              </a:ext>
            </a:extLst>
          </p:cNvPr>
          <p:cNvSpPr txBox="1"/>
          <p:nvPr/>
        </p:nvSpPr>
        <p:spPr>
          <a:xfrm>
            <a:off x="7170237" y="233407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A9167-81C9-1026-0C4E-F719115216BE}"/>
              </a:ext>
            </a:extLst>
          </p:cNvPr>
          <p:cNvSpPr txBox="1"/>
          <p:nvPr/>
        </p:nvSpPr>
        <p:spPr>
          <a:xfrm>
            <a:off x="3821154" y="296597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C628C-E9F3-4653-CED7-48437801D17E}"/>
              </a:ext>
            </a:extLst>
          </p:cNvPr>
          <p:cNvSpPr txBox="1"/>
          <p:nvPr/>
        </p:nvSpPr>
        <p:spPr>
          <a:xfrm>
            <a:off x="4977164" y="361299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84FDD-69D9-1BF8-302C-235B21B3FA51}"/>
              </a:ext>
            </a:extLst>
          </p:cNvPr>
          <p:cNvSpPr txBox="1"/>
          <p:nvPr/>
        </p:nvSpPr>
        <p:spPr>
          <a:xfrm>
            <a:off x="7798735" y="562070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&lt;= MAC-22</a:t>
            </a:r>
          </a:p>
        </p:txBody>
      </p:sp>
    </p:spTree>
    <p:extLst>
      <p:ext uri="{BB962C8B-B14F-4D97-AF65-F5344CB8AC3E}">
        <p14:creationId xmlns:p14="http://schemas.microsoft.com/office/powerpoint/2010/main" val="212906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2D9A6-F058-B25B-6D43-386421E65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2409A-A453-0D1C-28D7-FDD0C48BA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3128A-96BC-4039-7C1B-BB6BD8CC11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BNL NP Operations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8402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(3)</Template>
  <TotalTime>35099</TotalTime>
  <Words>2215</Words>
  <Application>Microsoft Macintosh PowerPoint</Application>
  <PresentationFormat>Widescreen</PresentationFormat>
  <Paragraphs>270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Symbol</vt:lpstr>
      <vt:lpstr>Times New Roman</vt:lpstr>
      <vt:lpstr>BNL</vt:lpstr>
      <vt:lpstr>Collider-Accelerator Department Machine Advisory Committee</vt:lpstr>
      <vt:lpstr>Committee Members (4-year terms)</vt:lpstr>
      <vt:lpstr>Collider-Accelerator Department facilities </vt:lpstr>
      <vt:lpstr>C-AD in transition – RHIC to EIC</vt:lpstr>
      <vt:lpstr> Final Run-25 Au+Au</vt:lpstr>
      <vt:lpstr>PowerPoint Presentation</vt:lpstr>
      <vt:lpstr>C-AD in transition – RHIC to EIC</vt:lpstr>
      <vt:lpstr>BNL NP operations scope – after RHIC conclusion</vt:lpstr>
      <vt:lpstr>BNL NP Operations  </vt:lpstr>
      <vt:lpstr>EIC Requirements for Hadron Injectors</vt:lpstr>
      <vt:lpstr>Hadron Injectors</vt:lpstr>
      <vt:lpstr>Technical Infrastructure</vt:lpstr>
      <vt:lpstr>Cost Summary – BNL NP Operations </vt:lpstr>
      <vt:lpstr> RHIC Removals and Repurposing (R&amp;R)  Large Upgrade Projects Required for EIC [time-limited efforts, not DOE 413.3B]</vt:lpstr>
      <vt:lpstr>RHIC Removals and Repurposing (R&amp;R)</vt:lpstr>
      <vt:lpstr>RHIC Removals and Repurposing (R&amp;R)</vt:lpstr>
      <vt:lpstr>Large Upgrade Projects in Order of Priority</vt:lpstr>
      <vt:lpstr>Additional uses of hadron injectors</vt:lpstr>
      <vt:lpstr>Model of EIC hadron injector availability vs HIC funding</vt:lpstr>
      <vt:lpstr>Recommendations from MAC-21</vt:lpstr>
      <vt:lpstr>MAC-21 recommendation responses</vt:lpstr>
      <vt:lpstr>MAC-21 recommendation responses</vt:lpstr>
      <vt:lpstr>MAC-21 recommendation responses</vt:lpstr>
      <vt:lpstr>MAC-22 Charge</vt:lpstr>
      <vt:lpstr>MAC-21 Charge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Operations</dc:title>
  <dc:subject/>
  <dc:creator>Minty, Michiko</dc:creator>
  <cp:keywords/>
  <dc:description/>
  <cp:lastModifiedBy>Fischer, Wolfram</cp:lastModifiedBy>
  <cp:revision>515</cp:revision>
  <dcterms:created xsi:type="dcterms:W3CDTF">2021-10-13T00:50:42Z</dcterms:created>
  <dcterms:modified xsi:type="dcterms:W3CDTF">2025-12-11T13:00:24Z</dcterms:modified>
  <cp:category/>
</cp:coreProperties>
</file>