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491" r:id="rId11"/>
    <p:sldId id="266" r:id="rId12"/>
    <p:sldId id="267" r:id="rId13"/>
    <p:sldId id="268" r:id="rId14"/>
    <p:sldId id="492" r:id="rId15"/>
    <p:sldId id="497" r:id="rId16"/>
    <p:sldId id="269" r:id="rId17"/>
    <p:sldId id="496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493" r:id="rId26"/>
    <p:sldId id="495" r:id="rId27"/>
  </p:sldIdLst>
  <p:sldSz cx="12192000" cy="6858000"/>
  <p:notesSz cx="6858000" cy="9144000"/>
  <p:embeddedFontLst>
    <p:embeddedFont>
      <p:font typeface="Arial Black" panose="020B0604020202020204" pitchFamily="34" charset="0"/>
      <p:bold r:id="rId29"/>
    </p:embeddedFont>
    <p:embeddedFont>
      <p:font typeface="Cambria Math" panose="02040503050406030204" pitchFamily="18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itVDamUlc9HXD211UXxWZSMZu4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1"/>
  </p:normalViewPr>
  <p:slideViewPr>
    <p:cSldViewPr snapToGrid="0">
      <p:cViewPr varScale="1">
        <p:scale>
          <a:sx n="111" d="100"/>
          <a:sy n="111" d="100"/>
        </p:scale>
        <p:origin x="3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1053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919c2f55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919c2f555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85" name="Google Shape;8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End-to-end … traditional vs new methods … V&amp;V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Simulation might have finer resolution than the real system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Facilities are “by design” diagnostic limited … so we can use the model to enhance the knowledge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What is best capture in the KG (sim and real)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Link prediction … missing information .. information can be inferred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 txBox="1">
            <a:spLocks noGrp="1"/>
          </p:cNvSpPr>
          <p:nvPr>
            <p:ph type="ctrTitle"/>
          </p:nvPr>
        </p:nvSpPr>
        <p:spPr>
          <a:xfrm>
            <a:off x="813175" y="2685326"/>
            <a:ext cx="10334625" cy="1803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body" idx="2"/>
          </p:nvPr>
        </p:nvSpPr>
        <p:spPr>
          <a:xfrm>
            <a:off x="813175" y="4501444"/>
            <a:ext cx="10334625" cy="125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" name="Google Shape;17;p25"/>
          <p:cNvPicPr preferRelativeResize="0"/>
          <p:nvPr/>
        </p:nvPicPr>
        <p:blipFill rotWithShape="1"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pos="360">
          <p15:clr>
            <a:srgbClr val="FBAE40"/>
          </p15:clr>
        </p15:guide>
        <p15:guide id="5" pos="7320">
          <p15:clr>
            <a:srgbClr val="FBAE40"/>
          </p15:clr>
        </p15:guide>
        <p15:guide id="6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7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 rot="5400000">
            <a:off x="3992408" y="-1595282"/>
            <a:ext cx="4207185" cy="110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8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6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1pPr>
            <a:lvl2pPr marL="914400" lvl="1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marL="1371600" lvl="2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marL="1828800" lvl="3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marL="2286000" lvl="4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8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ctrTitle"/>
          </p:nvPr>
        </p:nvSpPr>
        <p:spPr>
          <a:xfrm>
            <a:off x="813175" y="2541806"/>
            <a:ext cx="10334625" cy="194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813175" y="4501444"/>
            <a:ext cx="10334625" cy="125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9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_Print-friendly">
  <p:cSld name="1_Title Slide_Print-friend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ctrTitle"/>
          </p:nvPr>
        </p:nvSpPr>
        <p:spPr>
          <a:xfrm>
            <a:off x="813175" y="2650602"/>
            <a:ext cx="10334625" cy="183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813175" y="4501444"/>
            <a:ext cx="10334625" cy="125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pos="360">
          <p15:clr>
            <a:srgbClr val="FBAE40"/>
          </p15:clr>
        </p15:guide>
        <p15:guide id="5" pos="7320">
          <p15:clr>
            <a:srgbClr val="FBAE40"/>
          </p15:clr>
        </p15:guide>
        <p15:guide id="6" orient="horz" pos="39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_Print-friendly">
  <p:cSld name="1_Section Header_Print-friend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ctrTitle"/>
          </p:nvPr>
        </p:nvSpPr>
        <p:spPr>
          <a:xfrm>
            <a:off x="813175" y="2541806"/>
            <a:ext cx="10334625" cy="194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1"/>
          </p:nvPr>
        </p:nvSpPr>
        <p:spPr>
          <a:xfrm>
            <a:off x="813175" y="4501444"/>
            <a:ext cx="10334625" cy="125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2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1"/>
          </p:nvPr>
        </p:nvSpPr>
        <p:spPr>
          <a:xfrm>
            <a:off x="5715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2"/>
          </p:nvPr>
        </p:nvSpPr>
        <p:spPr>
          <a:xfrm>
            <a:off x="60960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3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body" idx="2"/>
          </p:nvPr>
        </p:nvSpPr>
        <p:spPr>
          <a:xfrm>
            <a:off x="571500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body" idx="3"/>
          </p:nvPr>
        </p:nvSpPr>
        <p:spPr>
          <a:xfrm>
            <a:off x="60960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4"/>
          </p:nvPr>
        </p:nvSpPr>
        <p:spPr>
          <a:xfrm>
            <a:off x="60960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7320">
          <p15:clr>
            <a:srgbClr val="F26B43"/>
          </p15:clr>
        </p15:guide>
        <p15:guide id="6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"/>
          <p:cNvSpPr txBox="1">
            <a:spLocks noGrp="1"/>
          </p:cNvSpPr>
          <p:nvPr>
            <p:ph type="ctrTitle"/>
          </p:nvPr>
        </p:nvSpPr>
        <p:spPr>
          <a:xfrm>
            <a:off x="813175" y="2685326"/>
            <a:ext cx="10334625" cy="1803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/>
              <a:t>C-AD AI/ML Activities, Results, and Plans</a:t>
            </a:r>
            <a:endParaRPr/>
          </a:p>
        </p:txBody>
      </p:sp>
      <p:sp>
        <p:nvSpPr>
          <p:cNvPr id="80" name="Google Shape;80;p1"/>
          <p:cNvSpPr txBox="1"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/>
              <a:t>11 December 2025                2025 C-AD MAC Review</a:t>
            </a:r>
            <a:endParaRPr/>
          </a:p>
        </p:txBody>
      </p:sp>
      <p:sp>
        <p:nvSpPr>
          <p:cNvPr id="81" name="Google Shape;81;p1"/>
          <p:cNvSpPr txBox="1">
            <a:spLocks noGrp="1"/>
          </p:cNvSpPr>
          <p:nvPr>
            <p:ph type="body" idx="2"/>
          </p:nvPr>
        </p:nvSpPr>
        <p:spPr>
          <a:xfrm>
            <a:off x="813175" y="4501444"/>
            <a:ext cx="10334625" cy="125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/>
              <a:t>Kevin Brown (C-AD)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/>
              <a:t>Collaborations with Cornell, RPI, CMU, JLab, SLAC, Fermilab, LBNL, PNNL, and growing.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AEF638-2A74-53FB-7991-6C3723AA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NP AI-Ready Accelerator Data (NARAD)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25B15-B762-A921-146B-ECD59613C1C9}"/>
              </a:ext>
            </a:extLst>
          </p:cNvPr>
          <p:cNvSpPr txBox="1"/>
          <p:nvPr/>
        </p:nvSpPr>
        <p:spPr>
          <a:xfrm>
            <a:off x="571500" y="1221743"/>
            <a:ext cx="779318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BNL use case focuses on the Booster to AGS (BtA) transfer line. The use case demonstrates how a standardized, AI-ready lattice and data representation can support modeling, diagnostics, and optimization workflows.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 have produced a complete PALS representation of the BtA line and built corresponding parsers between PALS and Bmad to enable consistent simulation studies. </a:t>
            </a:r>
          </a:p>
        </p:txBody>
      </p:sp>
      <p:pic>
        <p:nvPicPr>
          <p:cNvPr id="3" name="Picture 2" descr="Graphical user interface&#10;&#10;AI-generated content may be incorrect.">
            <a:extLst>
              <a:ext uri="{FF2B5EF4-FFF2-40B4-BE49-F238E27FC236}">
                <a16:creationId xmlns:a16="http://schemas.microsoft.com/office/drawing/2014/main" id="{79014361-30C4-8DCC-7BB4-066499B0B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170" y="363680"/>
            <a:ext cx="2783431" cy="3501736"/>
          </a:xfrm>
          <a:prstGeom prst="rect">
            <a:avLst/>
          </a:prstGeom>
        </p:spPr>
      </p:pic>
      <p:pic>
        <p:nvPicPr>
          <p:cNvPr id="7" name="Picture 6" descr="Chart, radar chart&#10;&#10;AI-generated content may be incorrect.">
            <a:extLst>
              <a:ext uri="{FF2B5EF4-FFF2-40B4-BE49-F238E27FC236}">
                <a16:creationId xmlns:a16="http://schemas.microsoft.com/office/drawing/2014/main" id="{2720DCB9-6B6A-F086-C0BB-2EB88B909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28" y="3576234"/>
            <a:ext cx="5697680" cy="3263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ED9356-9F7B-A722-BC9A-2163BA1D7F06}"/>
              </a:ext>
            </a:extLst>
          </p:cNvPr>
          <p:cNvSpPr txBox="1"/>
          <p:nvPr/>
        </p:nvSpPr>
        <p:spPr>
          <a:xfrm>
            <a:off x="6816436" y="4586557"/>
            <a:ext cx="51902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 have also begun reviewing operational data sources to identify format gaps and required metadata for integration into the NARAD framework. </a:t>
            </a:r>
          </a:p>
        </p:txBody>
      </p:sp>
    </p:spTree>
    <p:extLst>
      <p:ext uri="{BB962C8B-B14F-4D97-AF65-F5344CB8AC3E}">
        <p14:creationId xmlns:p14="http://schemas.microsoft.com/office/powerpoint/2010/main" val="1509180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"/>
          <p:cNvSpPr txBox="1">
            <a:spLocks noGrp="1"/>
          </p:cNvSpPr>
          <p:nvPr>
            <p:ph type="title"/>
          </p:nvPr>
        </p:nvSpPr>
        <p:spPr>
          <a:xfrm>
            <a:off x="571499" y="0"/>
            <a:ext cx="1127266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/>
              <a:t>Coupling measurement in LtB</a:t>
            </a:r>
            <a:endParaRPr/>
          </a:p>
        </p:txBody>
      </p:sp>
      <p:pic>
        <p:nvPicPr>
          <p:cNvPr id="178" name="Google Shape;178;p11" descr="Char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9959" y="3767918"/>
            <a:ext cx="5320932" cy="309008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1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80" name="Google Shape;18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7842" y="501556"/>
            <a:ext cx="5305167" cy="309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054" y="5150647"/>
            <a:ext cx="5982309" cy="149381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1"/>
          <p:cNvSpPr txBox="1"/>
          <p:nvPr/>
        </p:nvSpPr>
        <p:spPr>
          <a:xfrm>
            <a:off x="629339" y="1450254"/>
            <a:ext cx="5643738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US" sz="20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beam is born inside a solenoid in OPPIS as transversely coupled beam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Multiple quadrupole scans have been performed at various locations of the LtB beam line, while changing the solenoid strength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analysis and simulation studies to quantify coupling is in progress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"/>
          <p:cNvSpPr txBox="1">
            <a:spLocks noGrp="1"/>
          </p:cNvSpPr>
          <p:nvPr>
            <p:ph type="title"/>
          </p:nvPr>
        </p:nvSpPr>
        <p:spPr>
          <a:xfrm>
            <a:off x="571499" y="0"/>
            <a:ext cx="1127266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/>
              <a:t>LtB Injection Optimization with BO</a:t>
            </a:r>
            <a:endParaRPr/>
          </a:p>
        </p:txBody>
      </p:sp>
      <p:sp>
        <p:nvSpPr>
          <p:cNvPr id="188" name="Google Shape;188;p12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89" name="Google Shape;189;p12"/>
          <p:cNvSpPr txBox="1">
            <a:spLocks noGrp="1"/>
          </p:cNvSpPr>
          <p:nvPr>
            <p:ph type="body" idx="4294967295"/>
          </p:nvPr>
        </p:nvSpPr>
        <p:spPr>
          <a:xfrm>
            <a:off x="571500" y="1215375"/>
            <a:ext cx="7124700" cy="20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46075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Bayesian Optimization algorithm automatically maximizes Booster beam intensity using LtB optics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0"/>
          </a:p>
          <a:p>
            <a:pPr marL="457200" lvl="0" indent="-346075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Higher intensity after fixed scrapers → smaller beam size → higher luminosity </a:t>
            </a:r>
            <a:r>
              <a:rPr lang="en-US" sz="2000" i="1">
                <a:latin typeface="Cambria Math"/>
                <a:ea typeface="Cambria Math"/>
                <a:cs typeface="Cambria Math"/>
                <a:sym typeface="Cambria Math"/>
              </a:rPr>
              <a:t>L</a:t>
            </a:r>
            <a:endParaRPr sz="2000" i="1"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0"/>
          </a:p>
          <a:p>
            <a:pPr marL="457200" lvl="0" indent="-346075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000"/>
              <a:t>Beam size decrease observed in both planes in the BtA line corresponds to intensity increase</a:t>
            </a:r>
            <a:endParaRPr sz="2000"/>
          </a:p>
        </p:txBody>
      </p:sp>
      <p:pic>
        <p:nvPicPr>
          <p:cNvPr id="190" name="Google Shape;190;p12" descr="A graph of different colored line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7077"/>
          <a:stretch/>
        </p:blipFill>
        <p:spPr>
          <a:xfrm>
            <a:off x="816197" y="3931919"/>
            <a:ext cx="10290881" cy="292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2" descr="A graph of a graph showing a number of objects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9486" y="1063305"/>
            <a:ext cx="4238262" cy="275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2" title="Screenshot 2025-12-03 at 5.11.17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8225" y="3203575"/>
            <a:ext cx="2551925" cy="7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"/>
          <p:cNvSpPr txBox="1">
            <a:spLocks noGrp="1"/>
          </p:cNvSpPr>
          <p:nvPr>
            <p:ph type="title"/>
          </p:nvPr>
        </p:nvSpPr>
        <p:spPr>
          <a:xfrm>
            <a:off x="249375" y="32491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/>
              <a:t>Digital Twin for NSRL</a:t>
            </a:r>
            <a:endParaRPr/>
          </a:p>
        </p:txBody>
      </p:sp>
      <p:pic>
        <p:nvPicPr>
          <p:cNvPr id="198" name="Google Shape;198;p13" descr="Chart, line char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0376" y="218210"/>
            <a:ext cx="7641624" cy="316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3" descr="Diagram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0376" y="3429000"/>
            <a:ext cx="7641624" cy="341434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3"/>
          <p:cNvSpPr txBox="1"/>
          <p:nvPr/>
        </p:nvSpPr>
        <p:spPr>
          <a:xfrm>
            <a:off x="249381" y="1543773"/>
            <a:ext cx="4322700" cy="44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developed and tested a complete digital twin (DT) system for the Booster extraction bumps, with bidirectional interaction between physical and virtual </a:t>
            </a:r>
            <a:r>
              <a:rPr lang="en-US" sz="2000">
                <a:solidFill>
                  <a:schemeClr val="dk1"/>
                </a:solidFill>
              </a:rPr>
              <a:t>accelerators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DT for NSRL line also under development, will facilitate beam uniformity optimization</a:t>
            </a:r>
            <a:endParaRPr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Future NSRL tuning will be easier and more streamlined with the help of DT applications</a:t>
            </a:r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7E416-CF82-65B6-5163-DE3001841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In operation: quad scan application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D3B4B3-7C26-9AFD-85AA-613309AE8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12CA83-7828-1A3C-2F3B-03712B781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258" y="1826883"/>
            <a:ext cx="6872432" cy="485483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CC37C5-A489-106F-52D7-6A4FAA92EED3}"/>
              </a:ext>
            </a:extLst>
          </p:cNvPr>
          <p:cNvSpPr txBox="1">
            <a:spLocks/>
          </p:cNvSpPr>
          <p:nvPr/>
        </p:nvSpPr>
        <p:spPr>
          <a:xfrm>
            <a:off x="571500" y="1342264"/>
            <a:ext cx="11049000" cy="616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Quadrupole scan application to automate quad scans and emittance calculations</a:t>
            </a:r>
          </a:p>
        </p:txBody>
      </p:sp>
    </p:spTree>
    <p:extLst>
      <p:ext uri="{BB962C8B-B14F-4D97-AF65-F5344CB8AC3E}">
        <p14:creationId xmlns:p14="http://schemas.microsoft.com/office/powerpoint/2010/main" val="3625951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15600" y="115619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ts val="990"/>
            </a:pPr>
            <a:r>
              <a:rPr lang="en" sz="3707"/>
              <a:t>NSRL BO Beam Optimizer with Badger Interface </a:t>
            </a:r>
            <a:endParaRPr sz="3227"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96133" y="1232900"/>
            <a:ext cx="2077200" cy="532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NSRL beam optimizer with Badger user interface for centering and sizing beam of different rigidities for different size experiments 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9226" y="3047301"/>
            <a:ext cx="3471749" cy="366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 title="Screenshot from 2025-02-27 16-47-30.png"/>
          <p:cNvPicPr preferRelativeResize="0"/>
          <p:nvPr/>
        </p:nvPicPr>
        <p:blipFill rotWithShape="1">
          <a:blip r:embed="rId4">
            <a:alphaModFix/>
          </a:blip>
          <a:srcRect l="29348"/>
          <a:stretch/>
        </p:blipFill>
        <p:spPr>
          <a:xfrm>
            <a:off x="2760106" y="3169968"/>
            <a:ext cx="4077801" cy="3482601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8" name="Google Shape;58;p13" title="Test1_star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7907" y="3078168"/>
            <a:ext cx="1680100" cy="126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 title="Test1_en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7907" y="4296535"/>
            <a:ext cx="1680100" cy="1260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" name="Google Shape;60;p13"/>
          <p:cNvCxnSpPr/>
          <p:nvPr/>
        </p:nvCxnSpPr>
        <p:spPr>
          <a:xfrm rot="10800000" flipH="1">
            <a:off x="3577405" y="3729367"/>
            <a:ext cx="4006800" cy="192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" name="Google Shape;61;p13"/>
          <p:cNvCxnSpPr/>
          <p:nvPr/>
        </p:nvCxnSpPr>
        <p:spPr>
          <a:xfrm>
            <a:off x="6667372" y="4816000"/>
            <a:ext cx="686000" cy="61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28602" y="1853317"/>
            <a:ext cx="1110476" cy="850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92519" y="1853795"/>
            <a:ext cx="1110477" cy="84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95102" y="1890224"/>
            <a:ext cx="1110477" cy="84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97655" y="1892219"/>
            <a:ext cx="1110476" cy="84126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/>
          <p:nvPr/>
        </p:nvSpPr>
        <p:spPr>
          <a:xfrm>
            <a:off x="6837900" y="1665933"/>
            <a:ext cx="5113600" cy="1194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67" name="Google Shape;67;p13"/>
          <p:cNvSpPr txBox="1"/>
          <p:nvPr/>
        </p:nvSpPr>
        <p:spPr>
          <a:xfrm>
            <a:off x="7645867" y="1109901"/>
            <a:ext cx="3588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2"/>
                </a:solidFill>
              </a:rPr>
              <a:t>Beam Sizing Algorium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68" name="Google Shape;68;p13" title="Screenshot from 2025-03-24 10-36-38.png"/>
          <p:cNvPicPr preferRelativeResize="0"/>
          <p:nvPr/>
        </p:nvPicPr>
        <p:blipFill rotWithShape="1">
          <a:blip r:embed="rId11">
            <a:alphaModFix/>
          </a:blip>
          <a:srcRect l="37814" t="71098" r="5202" b="14753"/>
          <a:stretch/>
        </p:blipFill>
        <p:spPr>
          <a:xfrm>
            <a:off x="2720095" y="1272067"/>
            <a:ext cx="3681928" cy="11943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Google Shape;69;p13"/>
          <p:cNvCxnSpPr/>
          <p:nvPr/>
        </p:nvCxnSpPr>
        <p:spPr>
          <a:xfrm>
            <a:off x="3911572" y="2075100"/>
            <a:ext cx="1412800" cy="107640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" name="Google Shape;70;p13"/>
          <p:cNvCxnSpPr>
            <a:endCxn id="66" idx="1"/>
          </p:cNvCxnSpPr>
          <p:nvPr/>
        </p:nvCxnSpPr>
        <p:spPr>
          <a:xfrm rot="10800000" flipH="1">
            <a:off x="4130300" y="2263133"/>
            <a:ext cx="2707600" cy="24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"/>
          <p:cNvSpPr txBox="1">
            <a:spLocks noGrp="1"/>
          </p:cNvSpPr>
          <p:nvPr>
            <p:ph type="title"/>
          </p:nvPr>
        </p:nvSpPr>
        <p:spPr>
          <a:xfrm>
            <a:off x="571499" y="0"/>
            <a:ext cx="1127266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/>
              <a:t>BtA Injection Optimization with BO</a:t>
            </a:r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body" idx="4294967295"/>
          </p:nvPr>
        </p:nvSpPr>
        <p:spPr>
          <a:xfrm>
            <a:off x="571498" y="1215364"/>
            <a:ext cx="11049001" cy="2153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Bayesian Optimization algorithm automatically maximizes beam transmission using BtA optics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Measure transmission efficiency via DCCT and emittance growth via IPM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Real-world test starting from operational settings show 20% improvement</a:t>
            </a:r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8233531" y="2640818"/>
            <a:ext cx="3131704" cy="4236362"/>
            <a:chOff x="8910468" y="2582591"/>
            <a:chExt cx="2933700" cy="4045022"/>
          </a:xfrm>
        </p:grpSpPr>
        <p:pic>
          <p:nvPicPr>
            <p:cNvPr id="210" name="Google Shape;210;p14"/>
            <p:cNvPicPr preferRelativeResize="0"/>
            <p:nvPr/>
          </p:nvPicPr>
          <p:blipFill rotWithShape="1">
            <a:blip r:embed="rId3">
              <a:alphaModFix/>
            </a:blip>
            <a:srcRect r="50168"/>
            <a:stretch/>
          </p:blipFill>
          <p:spPr>
            <a:xfrm>
              <a:off x="8910468" y="2582591"/>
              <a:ext cx="2933700" cy="2016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14"/>
            <p:cNvPicPr preferRelativeResize="0"/>
            <p:nvPr/>
          </p:nvPicPr>
          <p:blipFill rotWithShape="1">
            <a:blip r:embed="rId3">
              <a:alphaModFix/>
            </a:blip>
            <a:srcRect l="50168"/>
            <a:stretch/>
          </p:blipFill>
          <p:spPr>
            <a:xfrm>
              <a:off x="8910468" y="4611411"/>
              <a:ext cx="2933700" cy="20162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2" name="Google Shape;212;p14"/>
          <p:cNvGrpSpPr/>
          <p:nvPr/>
        </p:nvGrpSpPr>
        <p:grpSpPr>
          <a:xfrm>
            <a:off x="483238" y="2674686"/>
            <a:ext cx="6638735" cy="4196885"/>
            <a:chOff x="1003987" y="2668377"/>
            <a:chExt cx="6638735" cy="4196885"/>
          </a:xfrm>
        </p:grpSpPr>
        <p:pic>
          <p:nvPicPr>
            <p:cNvPr id="213" name="Google Shape;213;p14" descr="Chart, line chart&#10;&#10;AI-generated content may be incorrect.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33833" y="2668377"/>
              <a:ext cx="3377812" cy="20843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14" descr="Chart, histogram&#10;&#10;AI-generated content may be incorrect."/>
            <p:cNvPicPr preferRelativeResize="0"/>
            <p:nvPr/>
          </p:nvPicPr>
          <p:blipFill rotWithShape="1">
            <a:blip r:embed="rId5">
              <a:alphaModFix/>
            </a:blip>
            <a:srcRect t="5732"/>
            <a:stretch/>
          </p:blipFill>
          <p:spPr>
            <a:xfrm>
              <a:off x="1003987" y="4711720"/>
              <a:ext cx="3319368" cy="21535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14" descr="Chart&#10;&#10;AI-generated content may be incorrect."/>
            <p:cNvPicPr preferRelativeResize="0"/>
            <p:nvPr/>
          </p:nvPicPr>
          <p:blipFill rotWithShape="1">
            <a:blip r:embed="rId6">
              <a:alphaModFix/>
            </a:blip>
            <a:srcRect t="5732"/>
            <a:stretch/>
          </p:blipFill>
          <p:spPr>
            <a:xfrm>
              <a:off x="4323355" y="4711720"/>
              <a:ext cx="3319367" cy="21535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6" name="Google Shape;216;p14"/>
          <p:cNvSpPr txBox="1"/>
          <p:nvPr/>
        </p:nvSpPr>
        <p:spPr>
          <a:xfrm>
            <a:off x="596910" y="3501938"/>
            <a:ext cx="129137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 Test</a:t>
            </a:r>
            <a:endParaRPr/>
          </a:p>
        </p:txBody>
      </p:sp>
      <p:sp>
        <p:nvSpPr>
          <p:cNvPr id="217" name="Google Shape;217;p14"/>
          <p:cNvSpPr txBox="1"/>
          <p:nvPr/>
        </p:nvSpPr>
        <p:spPr>
          <a:xfrm>
            <a:off x="6832482" y="3501938"/>
            <a:ext cx="129137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 Test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105A-8A51-404E-B2C2-2D0D093BA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List of operational tools / applications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407245-002A-4EBB-DA4F-D6324FD9F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9E1A93-E104-C134-AB6A-247CB57FA157}"/>
              </a:ext>
            </a:extLst>
          </p:cNvPr>
          <p:cNvSpPr txBox="1">
            <a:spLocks/>
          </p:cNvSpPr>
          <p:nvPr/>
        </p:nvSpPr>
        <p:spPr>
          <a:xfrm>
            <a:off x="571499" y="1501843"/>
            <a:ext cx="11049001" cy="3744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Badger (Xopt) for Bayesian Optimization, available for LtB, BtA, NSRL</a:t>
            </a:r>
          </a:p>
          <a:p>
            <a:endParaRPr lang="en-US" sz="2000" dirty="0"/>
          </a:p>
          <a:p>
            <a:r>
              <a:rPr lang="en-US" sz="2000" dirty="0"/>
              <a:t>Booster extraction bump fitting interface</a:t>
            </a:r>
          </a:p>
          <a:p>
            <a:endParaRPr lang="en-US" sz="2000" dirty="0"/>
          </a:p>
          <a:p>
            <a:r>
              <a:rPr lang="en-US" sz="2000" dirty="0"/>
              <a:t>NSRL line tuning interface</a:t>
            </a:r>
          </a:p>
          <a:p>
            <a:endParaRPr lang="en-US" sz="2000" dirty="0"/>
          </a:p>
          <a:p>
            <a:r>
              <a:rPr lang="en-US" sz="2000" dirty="0"/>
              <a:t>Quadrupole scan application, available for BtA and NSRL, in development for LtB and TtB</a:t>
            </a:r>
          </a:p>
          <a:p>
            <a:endParaRPr lang="en-US" sz="2000" dirty="0"/>
          </a:p>
          <a:p>
            <a:r>
              <a:rPr lang="en-US" sz="2000" dirty="0"/>
              <a:t>Orbit response measurement script, available for Booster and AGS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7945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ctrTitle"/>
          </p:nvPr>
        </p:nvSpPr>
        <p:spPr>
          <a:xfrm>
            <a:off x="928700" y="2238235"/>
            <a:ext cx="10334700" cy="19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/>
              <a:t>Emittance</a:t>
            </a:r>
            <a:endParaRPr/>
          </a:p>
        </p:txBody>
      </p:sp>
      <p:sp>
        <p:nvSpPr>
          <p:cNvPr id="224" name="Google Shape;224;p15"/>
          <p:cNvSpPr txBox="1">
            <a:spLocks noGrp="1"/>
          </p:cNvSpPr>
          <p:nvPr>
            <p:ph type="body" idx="1"/>
          </p:nvPr>
        </p:nvSpPr>
        <p:spPr>
          <a:xfrm>
            <a:off x="3166127" y="3251425"/>
            <a:ext cx="562872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AutoNum type="arabicPeriod"/>
            </a:pPr>
            <a:r>
              <a:rPr lang="en-US" b="1" i="0" u="none" strike="noStrike" cap="none">
                <a:latin typeface="Arial"/>
                <a:ea typeface="Arial"/>
                <a:cs typeface="Arial"/>
                <a:sym typeface="Arial"/>
              </a:rPr>
              <a:t>Longitudinal Profile Data Acquisition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AutoNum type="arabicPeriod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Longitudinal Emittance Manager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AutoNum type="arabicPeriod"/>
            </a:pPr>
            <a:r>
              <a:rPr lang="en-US" b="1" i="0" u="none" strike="noStrike" cap="none">
                <a:latin typeface="Arial"/>
                <a:ea typeface="Arial"/>
                <a:cs typeface="Arial"/>
                <a:sym typeface="Arial"/>
              </a:rPr>
              <a:t>Bunch merging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AutoNum type="arabicPeriod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Transverse Emittance in AGS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AutoNum type="arabicPeriod"/>
            </a:pPr>
            <a:r>
              <a:rPr lang="en-US" b="1" i="0" u="none" strike="noStrike" cap="none">
                <a:latin typeface="Arial"/>
                <a:ea typeface="Arial"/>
                <a:cs typeface="Arial"/>
                <a:sym typeface="Arial"/>
              </a:rPr>
              <a:t>Optics Measurements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9" name="Google Shape;229;p16"/>
          <p:cNvCxnSpPr/>
          <p:nvPr/>
        </p:nvCxnSpPr>
        <p:spPr>
          <a:xfrm rot="10800000">
            <a:off x="2897741" y="4551498"/>
            <a:ext cx="15960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0" name="Google Shape;230;p16"/>
          <p:cNvCxnSpPr>
            <a:stCxn id="231" idx="2"/>
            <a:endCxn id="232" idx="2"/>
          </p:cNvCxnSpPr>
          <p:nvPr/>
        </p:nvCxnSpPr>
        <p:spPr>
          <a:xfrm rot="-5400000" flipH="1">
            <a:off x="5302629" y="1590161"/>
            <a:ext cx="47400" cy="6270900"/>
          </a:xfrm>
          <a:prstGeom prst="bentConnector3">
            <a:avLst>
              <a:gd name="adj1" fmla="val 3406506"/>
            </a:avLst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3" name="Google Shape;233;p16"/>
          <p:cNvSpPr txBox="1">
            <a:spLocks noGrp="1"/>
          </p:cNvSpPr>
          <p:nvPr>
            <p:ph type="title" idx="4294967295"/>
          </p:nvPr>
        </p:nvSpPr>
        <p:spPr>
          <a:xfrm>
            <a:off x="1055839" y="80558"/>
            <a:ext cx="10080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3700"/>
              <a:t>Line Current Profile Data Acquisition</a:t>
            </a:r>
            <a:endParaRPr sz="3700"/>
          </a:p>
        </p:txBody>
      </p:sp>
      <p:sp>
        <p:nvSpPr>
          <p:cNvPr id="234" name="Google Shape;234;p16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231" name="Google Shape;231;p16"/>
          <p:cNvSpPr/>
          <p:nvPr/>
        </p:nvSpPr>
        <p:spPr>
          <a:xfrm>
            <a:off x="1484079" y="3594911"/>
            <a:ext cx="1413600" cy="1107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Acquisition Manager</a:t>
            </a:r>
            <a:endParaRPr/>
          </a:p>
        </p:txBody>
      </p:sp>
      <p:sp>
        <p:nvSpPr>
          <p:cNvPr id="235" name="Google Shape;235;p16"/>
          <p:cNvSpPr/>
          <p:nvPr/>
        </p:nvSpPr>
        <p:spPr>
          <a:xfrm>
            <a:off x="4311500" y="3499625"/>
            <a:ext cx="2996700" cy="21585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           </a:t>
            </a: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Oscilloscope</a:t>
            </a:r>
            <a:endParaRPr sz="1800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7725175" y="3547464"/>
            <a:ext cx="1473000" cy="12018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Files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6"/>
          <p:cNvSpPr/>
          <p:nvPr/>
        </p:nvSpPr>
        <p:spPr>
          <a:xfrm>
            <a:off x="3091630" y="1599241"/>
            <a:ext cx="1467900" cy="12393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Triggering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System</a:t>
            </a:r>
            <a:endParaRPr/>
          </a:p>
        </p:txBody>
      </p:sp>
      <p:grpSp>
        <p:nvGrpSpPr>
          <p:cNvPr id="237" name="Google Shape;237;p16"/>
          <p:cNvGrpSpPr/>
          <p:nvPr/>
        </p:nvGrpSpPr>
        <p:grpSpPr>
          <a:xfrm>
            <a:off x="1527874" y="1775523"/>
            <a:ext cx="1563756" cy="834011"/>
            <a:chOff x="589897" y="5127276"/>
            <a:chExt cx="1563756" cy="834011"/>
          </a:xfrm>
        </p:grpSpPr>
        <p:cxnSp>
          <p:nvCxnSpPr>
            <p:cNvPr id="238" name="Google Shape;238;p16"/>
            <p:cNvCxnSpPr/>
            <p:nvPr/>
          </p:nvCxnSpPr>
          <p:spPr>
            <a:xfrm>
              <a:off x="1479884" y="5311942"/>
              <a:ext cx="673769" cy="0"/>
            </a:xfrm>
            <a:prstGeom prst="straightConnector1">
              <a:avLst/>
            </a:prstGeom>
            <a:noFill/>
            <a:ln w="38100" cap="flat" cmpd="sng">
              <a:solidFill>
                <a:srgbClr val="105C78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39" name="Google Shape;239;p16"/>
            <p:cNvCxnSpPr/>
            <p:nvPr/>
          </p:nvCxnSpPr>
          <p:spPr>
            <a:xfrm>
              <a:off x="1479884" y="5823284"/>
              <a:ext cx="673769" cy="1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40" name="Google Shape;240;p16"/>
            <p:cNvSpPr txBox="1"/>
            <p:nvPr/>
          </p:nvSpPr>
          <p:spPr>
            <a:xfrm>
              <a:off x="987441" y="5127276"/>
              <a:ext cx="4924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RF</a:t>
              </a:r>
              <a:endParaRPr/>
            </a:p>
          </p:txBody>
        </p:sp>
        <p:sp>
          <p:nvSpPr>
            <p:cNvPr id="241" name="Google Shape;241;p16"/>
            <p:cNvSpPr txBox="1"/>
            <p:nvPr/>
          </p:nvSpPr>
          <p:spPr>
            <a:xfrm>
              <a:off x="589897" y="5591955"/>
              <a:ext cx="8899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Events</a:t>
              </a:r>
              <a:endParaRPr/>
            </a:p>
          </p:txBody>
        </p:sp>
      </p:grpSp>
      <p:sp>
        <p:nvSpPr>
          <p:cNvPr id="242" name="Google Shape;242;p16"/>
          <p:cNvSpPr txBox="1"/>
          <p:nvPr/>
        </p:nvSpPr>
        <p:spPr>
          <a:xfrm>
            <a:off x="4580286" y="1775522"/>
            <a:ext cx="535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Trig.</a:t>
            </a:r>
            <a:endParaRPr/>
          </a:p>
        </p:txBody>
      </p:sp>
      <p:cxnSp>
        <p:nvCxnSpPr>
          <p:cNvPr id="243" name="Google Shape;243;p16"/>
          <p:cNvCxnSpPr/>
          <p:nvPr/>
        </p:nvCxnSpPr>
        <p:spPr>
          <a:xfrm>
            <a:off x="2897789" y="3971977"/>
            <a:ext cx="14136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44" name="Google Shape;244;p16"/>
          <p:cNvSpPr txBox="1"/>
          <p:nvPr/>
        </p:nvSpPr>
        <p:spPr>
          <a:xfrm>
            <a:off x="2938063" y="3581904"/>
            <a:ext cx="1775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Request data</a:t>
            </a:r>
            <a:endParaRPr/>
          </a:p>
        </p:txBody>
      </p:sp>
      <p:sp>
        <p:nvSpPr>
          <p:cNvPr id="245" name="Google Shape;245;p16"/>
          <p:cNvSpPr txBox="1"/>
          <p:nvPr/>
        </p:nvSpPr>
        <p:spPr>
          <a:xfrm>
            <a:off x="2938063" y="4182990"/>
            <a:ext cx="1642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Receive data</a:t>
            </a:r>
            <a:endParaRPr/>
          </a:p>
        </p:txBody>
      </p:sp>
      <p:sp>
        <p:nvSpPr>
          <p:cNvPr id="246" name="Google Shape;246;p16"/>
          <p:cNvSpPr txBox="1"/>
          <p:nvPr/>
        </p:nvSpPr>
        <p:spPr>
          <a:xfrm>
            <a:off x="5898020" y="3121362"/>
            <a:ext cx="51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Ch1</a:t>
            </a:r>
            <a:endParaRPr/>
          </a:p>
        </p:txBody>
      </p:sp>
      <p:cxnSp>
        <p:nvCxnSpPr>
          <p:cNvPr id="247" name="Google Shape;247;p16"/>
          <p:cNvCxnSpPr/>
          <p:nvPr/>
        </p:nvCxnSpPr>
        <p:spPr>
          <a:xfrm rot="-5400000" flipH="1">
            <a:off x="4332819" y="2283126"/>
            <a:ext cx="1223400" cy="1209600"/>
          </a:xfrm>
          <a:prstGeom prst="bentConnector3">
            <a:avLst>
              <a:gd name="adj1" fmla="val 4034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8" name="Google Shape;248;p16"/>
          <p:cNvCxnSpPr>
            <a:endCxn id="235" idx="0"/>
          </p:cNvCxnSpPr>
          <p:nvPr/>
        </p:nvCxnSpPr>
        <p:spPr>
          <a:xfrm flipH="1">
            <a:off x="5809850" y="2332625"/>
            <a:ext cx="1654800" cy="1167000"/>
          </a:xfrm>
          <a:prstGeom prst="bentConnector2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49" name="Google Shape;249;p16"/>
          <p:cNvSpPr txBox="1"/>
          <p:nvPr/>
        </p:nvSpPr>
        <p:spPr>
          <a:xfrm>
            <a:off x="4947719" y="3121363"/>
            <a:ext cx="51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Ch4</a:t>
            </a:r>
            <a:endParaRPr/>
          </a:p>
        </p:txBody>
      </p:sp>
      <p:sp>
        <p:nvSpPr>
          <p:cNvPr id="250" name="Google Shape;250;p16"/>
          <p:cNvSpPr txBox="1"/>
          <p:nvPr/>
        </p:nvSpPr>
        <p:spPr>
          <a:xfrm>
            <a:off x="5968053" y="1775515"/>
            <a:ext cx="773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Pick up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Signal</a:t>
            </a:r>
            <a:endParaRPr/>
          </a:p>
        </p:txBody>
      </p:sp>
      <p:sp>
        <p:nvSpPr>
          <p:cNvPr id="251" name="Google Shape;251;p16"/>
          <p:cNvSpPr txBox="1"/>
          <p:nvPr/>
        </p:nvSpPr>
        <p:spPr>
          <a:xfrm>
            <a:off x="3725000" y="5948275"/>
            <a:ext cx="416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storage location, save every AGS cycle</a:t>
            </a:r>
            <a:endParaRPr/>
          </a:p>
        </p:txBody>
      </p:sp>
      <p:pic>
        <p:nvPicPr>
          <p:cNvPr id="252" name="Google Shape;252;p16" descr="Graphical user interface, text, application, Team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39904" r="-1"/>
          <a:stretch/>
        </p:blipFill>
        <p:spPr>
          <a:xfrm>
            <a:off x="4351017" y="3971967"/>
            <a:ext cx="2917661" cy="164880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6"/>
          <p:cNvSpPr/>
          <p:nvPr/>
        </p:nvSpPr>
        <p:spPr>
          <a:xfrm>
            <a:off x="6797425" y="1599175"/>
            <a:ext cx="2364300" cy="12393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Wall Current Monitor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6"/>
          <p:cNvSpPr/>
          <p:nvPr/>
        </p:nvSpPr>
        <p:spPr>
          <a:xfrm rot="-5400000">
            <a:off x="7763238" y="2344350"/>
            <a:ext cx="432600" cy="224100"/>
          </a:xfrm>
          <a:prstGeom prst="can">
            <a:avLst>
              <a:gd name="adj" fmla="val 25000"/>
            </a:avLst>
          </a:prstGeom>
          <a:solidFill>
            <a:schemeClr val="accent2"/>
          </a:solidFill>
          <a:ln w="297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270211" algn="ctr">
              <a:srgbClr val="000000">
                <a:alpha val="427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6"/>
          <p:cNvSpPr/>
          <p:nvPr/>
        </p:nvSpPr>
        <p:spPr>
          <a:xfrm rot="7867026">
            <a:off x="6875292" y="169172"/>
            <a:ext cx="2208485" cy="2329315"/>
          </a:xfrm>
          <a:prstGeom prst="arc">
            <a:avLst>
              <a:gd name="adj1" fmla="val 15880469"/>
              <a:gd name="adj2" fmla="val 581683"/>
            </a:avLst>
          </a:prstGeom>
          <a:noFill/>
          <a:ln w="297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70211" algn="ctr">
              <a:srgbClr val="000000">
                <a:alpha val="42745"/>
              </a:srgbClr>
            </a:outerShdw>
          </a:effectLst>
        </p:spPr>
        <p:txBody>
          <a:bodyPr spcFirstLastPara="1" wrap="square" lIns="77800" tIns="38900" rIns="77800" bIns="38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3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p16"/>
          <p:cNvCxnSpPr/>
          <p:nvPr/>
        </p:nvCxnSpPr>
        <p:spPr>
          <a:xfrm>
            <a:off x="8989314" y="4148365"/>
            <a:ext cx="667800" cy="111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7" name="Google Shape;257;p16"/>
          <p:cNvSpPr/>
          <p:nvPr/>
        </p:nvSpPr>
        <p:spPr>
          <a:xfrm>
            <a:off x="9654675" y="3293725"/>
            <a:ext cx="2131500" cy="22413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Viewer Application</a:t>
            </a:r>
            <a:endParaRPr sz="1800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58" name="Google Shape;25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59337" y="3889700"/>
            <a:ext cx="1922171" cy="15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9500" y="3962475"/>
            <a:ext cx="667800" cy="7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"/>
          <p:cNvSpPr txBox="1">
            <a:spLocks noGrp="1"/>
          </p:cNvSpPr>
          <p:nvPr>
            <p:ph type="title"/>
          </p:nvPr>
        </p:nvSpPr>
        <p:spPr>
          <a:xfrm>
            <a:off x="571500" y="162408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88" name="Google Shape;88;p2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89" name="Google Shape;89;p2"/>
          <p:cNvSpPr txBox="1">
            <a:spLocks noGrp="1"/>
          </p:cNvSpPr>
          <p:nvPr>
            <p:ph type="body" idx="1"/>
          </p:nvPr>
        </p:nvSpPr>
        <p:spPr>
          <a:xfrm>
            <a:off x="511307" y="1353349"/>
            <a:ext cx="11169300" cy="3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Overview of AI/ML funded projects to date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Genesis Mission Connections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EIC-BeamAI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NARAD project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polarization improvements project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Longitudinal emittance monitor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Transverse emittance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Optics measurements and ORM analysis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List of publications (including submitted or in-progress) and Presentations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"/>
          <p:cNvSpPr txBox="1">
            <a:spLocks noGrp="1"/>
          </p:cNvSpPr>
          <p:nvPr>
            <p:ph type="title"/>
          </p:nvPr>
        </p:nvSpPr>
        <p:spPr>
          <a:xfrm>
            <a:off x="571500" y="45061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Black"/>
              <a:buNone/>
            </a:pPr>
            <a:r>
              <a:rPr lang="en-US" sz="3000">
                <a:solidFill>
                  <a:srgbClr val="000000"/>
                </a:solidFill>
              </a:rPr>
              <a:t>Beam Property Manager</a:t>
            </a:r>
            <a:endParaRPr sz="5000"/>
          </a:p>
        </p:txBody>
      </p:sp>
      <p:sp>
        <p:nvSpPr>
          <p:cNvPr id="265" name="Google Shape;265;p17"/>
          <p:cNvSpPr txBox="1">
            <a:spLocks noGrp="1"/>
          </p:cNvSpPr>
          <p:nvPr>
            <p:ph type="body" idx="1"/>
          </p:nvPr>
        </p:nvSpPr>
        <p:spPr>
          <a:xfrm>
            <a:off x="371486" y="4351327"/>
            <a:ext cx="5227657" cy="1911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The goal is to publish beam parameters, such as bunch length, dpp, emittance, etc., in real time, for any beam.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Those parameters will also be logged, so they can be accessed later for further analysis.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Analyze the bunch profile evolutions.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Two different ways to calculate parameters, cross-checking.</a:t>
            </a:r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7"/>
          <p:cNvSpPr/>
          <p:nvPr/>
        </p:nvSpPr>
        <p:spPr>
          <a:xfrm>
            <a:off x="571500" y="2286869"/>
            <a:ext cx="1642309" cy="52320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Measure Synch Freq</a:t>
            </a:r>
            <a:endParaRPr/>
          </a:p>
        </p:txBody>
      </p:sp>
      <p:sp>
        <p:nvSpPr>
          <p:cNvPr id="268" name="Google Shape;268;p17"/>
          <p:cNvSpPr/>
          <p:nvPr/>
        </p:nvSpPr>
        <p:spPr>
          <a:xfrm>
            <a:off x="1461168" y="1120536"/>
            <a:ext cx="2315119" cy="76172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A3D50"/>
              </a:gs>
              <a:gs pos="48000">
                <a:srgbClr val="106381"/>
              </a:gs>
              <a:gs pos="100000">
                <a:srgbClr val="37B6E5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 from systems: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Particle species, charge, energy, RF volt, Rev freq, B dot, etc.</a:t>
            </a:r>
            <a:endParaRPr/>
          </a:p>
        </p:txBody>
      </p:sp>
      <p:sp>
        <p:nvSpPr>
          <p:cNvPr id="269" name="Google Shape;269;p17"/>
          <p:cNvSpPr/>
          <p:nvPr/>
        </p:nvSpPr>
        <p:spPr>
          <a:xfrm>
            <a:off x="2969193" y="2291908"/>
            <a:ext cx="1765966" cy="52320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00495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Explore different setups: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Input different RF volt</a:t>
            </a:r>
            <a:endParaRPr/>
          </a:p>
        </p:txBody>
      </p:sp>
      <p:sp>
        <p:nvSpPr>
          <p:cNvPr id="270" name="Google Shape;270;p17"/>
          <p:cNvSpPr/>
          <p:nvPr/>
        </p:nvSpPr>
        <p:spPr>
          <a:xfrm>
            <a:off x="555042" y="3307473"/>
            <a:ext cx="1559760" cy="74629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Calculate &amp; Publish: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Corrected RF volt, Emittance, dpp, etc.</a:t>
            </a:r>
            <a:endParaRPr/>
          </a:p>
        </p:txBody>
      </p:sp>
      <p:sp>
        <p:nvSpPr>
          <p:cNvPr id="271" name="Google Shape;271;p17"/>
          <p:cNvSpPr/>
          <p:nvPr/>
        </p:nvSpPr>
        <p:spPr>
          <a:xfrm>
            <a:off x="3072296" y="3313378"/>
            <a:ext cx="1559760" cy="741951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00495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Calculate &amp; Publish: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Synch Freq, Emittance, dpp, etc.</a:t>
            </a:r>
            <a:endParaRPr/>
          </a:p>
        </p:txBody>
      </p:sp>
      <p:sp>
        <p:nvSpPr>
          <p:cNvPr id="272" name="Google Shape;272;p17"/>
          <p:cNvSpPr/>
          <p:nvPr/>
        </p:nvSpPr>
        <p:spPr>
          <a:xfrm rot="2306644">
            <a:off x="1339849" y="1920395"/>
            <a:ext cx="242637" cy="34409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 cap="flat" cmpd="sng">
            <a:solidFill>
              <a:srgbClr val="6B561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7"/>
          <p:cNvSpPr/>
          <p:nvPr/>
        </p:nvSpPr>
        <p:spPr>
          <a:xfrm rot="-1994865">
            <a:off x="3654968" y="1920395"/>
            <a:ext cx="242637" cy="34409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 cap="flat" cmpd="sng">
            <a:solidFill>
              <a:srgbClr val="6B561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7"/>
          <p:cNvSpPr/>
          <p:nvPr/>
        </p:nvSpPr>
        <p:spPr>
          <a:xfrm>
            <a:off x="1232654" y="2871740"/>
            <a:ext cx="204537" cy="38501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 cap="flat" cmpd="sng">
            <a:solidFill>
              <a:srgbClr val="6B561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7"/>
          <p:cNvSpPr/>
          <p:nvPr/>
        </p:nvSpPr>
        <p:spPr>
          <a:xfrm>
            <a:off x="3757490" y="2871740"/>
            <a:ext cx="204537" cy="38501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 cap="flat" cmpd="sng">
            <a:solidFill>
              <a:srgbClr val="6B561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7"/>
          <p:cNvSpPr/>
          <p:nvPr/>
        </p:nvSpPr>
        <p:spPr>
          <a:xfrm rot="8035043">
            <a:off x="2482406" y="2665718"/>
            <a:ext cx="259349" cy="91354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 cap="flat" cmpd="sng">
            <a:solidFill>
              <a:srgbClr val="6B561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1517" y="1234434"/>
            <a:ext cx="2733174" cy="220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6782" y="3625648"/>
            <a:ext cx="3215423" cy="186794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7"/>
          <p:cNvSpPr txBox="1"/>
          <p:nvPr/>
        </p:nvSpPr>
        <p:spPr>
          <a:xfrm>
            <a:off x="6734677" y="3876837"/>
            <a:ext cx="14197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Number of bunches</a:t>
            </a:r>
            <a:endParaRPr/>
          </a:p>
        </p:txBody>
      </p:sp>
      <p:pic>
        <p:nvPicPr>
          <p:cNvPr id="280" name="Google Shape;28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23620" y="1061464"/>
            <a:ext cx="3667508" cy="211785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7"/>
          <p:cNvSpPr txBox="1"/>
          <p:nvPr/>
        </p:nvSpPr>
        <p:spPr>
          <a:xfrm>
            <a:off x="11009589" y="1256450"/>
            <a:ext cx="14197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Bunch length</a:t>
            </a:r>
            <a:endParaRPr/>
          </a:p>
        </p:txBody>
      </p:sp>
      <p:pic>
        <p:nvPicPr>
          <p:cNvPr id="282" name="Google Shape;282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23620" y="3362643"/>
            <a:ext cx="3698380" cy="213094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7"/>
          <p:cNvSpPr txBox="1"/>
          <p:nvPr/>
        </p:nvSpPr>
        <p:spPr>
          <a:xfrm>
            <a:off x="10802273" y="3553678"/>
            <a:ext cx="14197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Emittance</a:t>
            </a:r>
            <a:endParaRPr/>
          </a:p>
        </p:txBody>
      </p:sp>
      <p:sp>
        <p:nvSpPr>
          <p:cNvPr id="284" name="Google Shape;284;p17"/>
          <p:cNvSpPr/>
          <p:nvPr/>
        </p:nvSpPr>
        <p:spPr>
          <a:xfrm>
            <a:off x="7121941" y="5744777"/>
            <a:ext cx="2803357" cy="41472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Two methods agree with each other</a:t>
            </a:r>
            <a:endParaRPr/>
          </a:p>
        </p:txBody>
      </p:sp>
      <p:sp>
        <p:nvSpPr>
          <p:cNvPr id="285" name="Google Shape;285;p17"/>
          <p:cNvSpPr/>
          <p:nvPr/>
        </p:nvSpPr>
        <p:spPr>
          <a:xfrm rot="-7970832">
            <a:off x="2461826" y="2660022"/>
            <a:ext cx="259349" cy="91354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 cap="flat" cmpd="sng">
            <a:solidFill>
              <a:srgbClr val="6B561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7"/>
          <p:cNvSpPr txBox="1"/>
          <p:nvPr/>
        </p:nvSpPr>
        <p:spPr>
          <a:xfrm>
            <a:off x="6889358" y="751204"/>
            <a:ext cx="25300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 4-2-1 Merge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8"/>
          <p:cNvSpPr txBox="1">
            <a:spLocks noGrp="1"/>
          </p:cNvSpPr>
          <p:nvPr>
            <p:ph type="title"/>
          </p:nvPr>
        </p:nvSpPr>
        <p:spPr>
          <a:xfrm>
            <a:off x="459925" y="-52595"/>
            <a:ext cx="110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US" sz="2800"/>
              <a:t>Reinforcement Learning in AGS Bunch Merging</a:t>
            </a:r>
            <a:endParaRPr sz="4800"/>
          </a:p>
        </p:txBody>
      </p:sp>
      <p:sp>
        <p:nvSpPr>
          <p:cNvPr id="292" name="Google Shape;292;p18"/>
          <p:cNvSpPr txBox="1">
            <a:spLocks noGrp="1"/>
          </p:cNvSpPr>
          <p:nvPr>
            <p:ph type="body" idx="1"/>
          </p:nvPr>
        </p:nvSpPr>
        <p:spPr>
          <a:xfrm>
            <a:off x="459936" y="1543875"/>
            <a:ext cx="4724289" cy="420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RL agent regulates AGS bunch merging by tuning RF voltages; The observable is the WCM signals, which is saved to files on every AGS cycle.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RL agent is able to achieve the optimal merge in one step from a bad state; The result is comparable to the operational merge.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/>
          </a:p>
        </p:txBody>
      </p:sp>
      <p:sp>
        <p:nvSpPr>
          <p:cNvPr id="293" name="Google Shape;293;p18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8"/>
          <p:cNvSpPr txBox="1"/>
          <p:nvPr/>
        </p:nvSpPr>
        <p:spPr>
          <a:xfrm>
            <a:off x="1830059" y="3071035"/>
            <a:ext cx="104193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RF settings: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cavities with 6 voltages</a:t>
            </a:r>
            <a:endParaRPr/>
          </a:p>
        </p:txBody>
      </p:sp>
      <p:pic>
        <p:nvPicPr>
          <p:cNvPr id="295" name="Google Shape;29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1992" y="3260902"/>
            <a:ext cx="1958143" cy="74008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8"/>
          <p:cNvSpPr/>
          <p:nvPr/>
        </p:nvSpPr>
        <p:spPr>
          <a:xfrm rot="-5400000">
            <a:off x="962044" y="4241174"/>
            <a:ext cx="766136" cy="17852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8"/>
          <p:cNvSpPr txBox="1"/>
          <p:nvPr/>
        </p:nvSpPr>
        <p:spPr>
          <a:xfrm>
            <a:off x="3047699" y="3120055"/>
            <a:ext cx="160672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Accelerator system</a:t>
            </a:r>
            <a:endParaRPr/>
          </a:p>
        </p:txBody>
      </p:sp>
      <p:sp>
        <p:nvSpPr>
          <p:cNvPr id="298" name="Google Shape;298;p18"/>
          <p:cNvSpPr/>
          <p:nvPr/>
        </p:nvSpPr>
        <p:spPr>
          <a:xfrm rot="10800000">
            <a:off x="1740106" y="5055884"/>
            <a:ext cx="1138780" cy="1785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8"/>
          <p:cNvSpPr/>
          <p:nvPr/>
        </p:nvSpPr>
        <p:spPr>
          <a:xfrm>
            <a:off x="915786" y="3483736"/>
            <a:ext cx="811977" cy="44857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RL Agent</a:t>
            </a:r>
            <a:endParaRPr/>
          </a:p>
        </p:txBody>
      </p:sp>
      <p:sp>
        <p:nvSpPr>
          <p:cNvPr id="300" name="Google Shape;300;p18"/>
          <p:cNvSpPr txBox="1"/>
          <p:nvPr/>
        </p:nvSpPr>
        <p:spPr>
          <a:xfrm>
            <a:off x="1391975" y="4080789"/>
            <a:ext cx="158386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RMS bunch length,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Center variation,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Bunch length variation</a:t>
            </a:r>
            <a:endParaRPr/>
          </a:p>
        </p:txBody>
      </p:sp>
      <p:sp>
        <p:nvSpPr>
          <p:cNvPr id="301" name="Google Shape;301;p18"/>
          <p:cNvSpPr txBox="1"/>
          <p:nvPr/>
        </p:nvSpPr>
        <p:spPr>
          <a:xfrm>
            <a:off x="3349481" y="5666305"/>
            <a:ext cx="130494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WCM signals</a:t>
            </a:r>
            <a:endParaRPr/>
          </a:p>
        </p:txBody>
      </p:sp>
      <p:pic>
        <p:nvPicPr>
          <p:cNvPr id="302" name="Google Shape;30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5178" y="4713503"/>
            <a:ext cx="1511769" cy="97436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8"/>
          <p:cNvSpPr/>
          <p:nvPr/>
        </p:nvSpPr>
        <p:spPr>
          <a:xfrm rot="5400000">
            <a:off x="3472813" y="4229509"/>
            <a:ext cx="649758" cy="1785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8"/>
          <p:cNvSpPr txBox="1"/>
          <p:nvPr/>
        </p:nvSpPr>
        <p:spPr>
          <a:xfrm>
            <a:off x="1740106" y="5200683"/>
            <a:ext cx="124328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Saved to files on every cycle</a:t>
            </a:r>
            <a:endParaRPr/>
          </a:p>
        </p:txBody>
      </p:sp>
      <p:pic>
        <p:nvPicPr>
          <p:cNvPr id="305" name="Google Shape;305;p18" descr="File - Free files and folders icon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3932" y="4770215"/>
            <a:ext cx="766153" cy="7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8"/>
          <p:cNvSpPr/>
          <p:nvPr/>
        </p:nvSpPr>
        <p:spPr>
          <a:xfrm>
            <a:off x="1832607" y="3604054"/>
            <a:ext cx="969419" cy="1785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8"/>
          <p:cNvSpPr txBox="1"/>
          <p:nvPr/>
        </p:nvSpPr>
        <p:spPr>
          <a:xfrm>
            <a:off x="3826336" y="4152555"/>
            <a:ext cx="73258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Generate</a:t>
            </a:r>
            <a:endParaRPr/>
          </a:p>
        </p:txBody>
      </p:sp>
      <p:pic>
        <p:nvPicPr>
          <p:cNvPr id="308" name="Google Shape;308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02261" y="861263"/>
            <a:ext cx="3441728" cy="172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13834" y="2696010"/>
            <a:ext cx="3455950" cy="172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13834" y="4496922"/>
            <a:ext cx="3455950" cy="173962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8"/>
          <p:cNvSpPr/>
          <p:nvPr/>
        </p:nvSpPr>
        <p:spPr>
          <a:xfrm>
            <a:off x="8757605" y="2752342"/>
            <a:ext cx="1429389" cy="716991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RL agent was able to quickly correct the merge and maintain it</a:t>
            </a:r>
            <a:endParaRPr/>
          </a:p>
        </p:txBody>
      </p:sp>
      <p:sp>
        <p:nvSpPr>
          <p:cNvPr id="312" name="Google Shape;312;p18"/>
          <p:cNvSpPr/>
          <p:nvPr/>
        </p:nvSpPr>
        <p:spPr>
          <a:xfrm>
            <a:off x="8736422" y="889915"/>
            <a:ext cx="1471757" cy="80077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ntentionally break the merging process to </a:t>
            </a: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8"/>
          <p:cNvSpPr txBox="1"/>
          <p:nvPr/>
        </p:nvSpPr>
        <p:spPr>
          <a:xfrm>
            <a:off x="1244014" y="5699407"/>
            <a:ext cx="23290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 workflow</a:t>
            </a:r>
            <a:endParaRPr/>
          </a:p>
        </p:txBody>
      </p:sp>
      <p:sp>
        <p:nvSpPr>
          <p:cNvPr id="314" name="Google Shape;314;p18"/>
          <p:cNvSpPr/>
          <p:nvPr/>
        </p:nvSpPr>
        <p:spPr>
          <a:xfrm>
            <a:off x="8797600" y="4561439"/>
            <a:ext cx="1256955" cy="639245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Merge process achieved by operators</a:t>
            </a:r>
            <a:endParaRPr/>
          </a:p>
        </p:txBody>
      </p:sp>
      <p:pic>
        <p:nvPicPr>
          <p:cNvPr id="315" name="Google Shape;315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62596" y="1517011"/>
            <a:ext cx="3172454" cy="179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39534" y="3809118"/>
            <a:ext cx="2979938" cy="191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153119" y="5740315"/>
            <a:ext cx="3352767" cy="740942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8"/>
          <p:cNvSpPr txBox="1"/>
          <p:nvPr/>
        </p:nvSpPr>
        <p:spPr>
          <a:xfrm>
            <a:off x="5507895" y="1273105"/>
            <a:ext cx="295278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actions converge in one step</a:t>
            </a:r>
            <a:endParaRPr/>
          </a:p>
        </p:txBody>
      </p:sp>
      <p:sp>
        <p:nvSpPr>
          <p:cNvPr id="319" name="Google Shape;319;p18"/>
          <p:cNvSpPr txBox="1"/>
          <p:nvPr/>
        </p:nvSpPr>
        <p:spPr>
          <a:xfrm>
            <a:off x="5406957" y="3417512"/>
            <a:ext cx="3390643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Both the bunch length and bunch variations were optimized effectively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"/>
          <p:cNvSpPr txBox="1">
            <a:spLocks noGrp="1"/>
          </p:cNvSpPr>
          <p:nvPr>
            <p:ph type="title"/>
          </p:nvPr>
        </p:nvSpPr>
        <p:spPr>
          <a:xfrm>
            <a:off x="685800" y="23960"/>
            <a:ext cx="10820400" cy="1208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400" b="1"/>
              <a:t>Improving IPM Emittance Measurements with ML</a:t>
            </a:r>
            <a:r>
              <a:rPr lang="en-US" sz="3600" b="1"/>
              <a:t> </a:t>
            </a:r>
            <a:endParaRPr/>
          </a:p>
        </p:txBody>
      </p:sp>
      <p:sp>
        <p:nvSpPr>
          <p:cNvPr id="325" name="Google Shape;325;p19"/>
          <p:cNvSpPr txBox="1">
            <a:spLocks noGrp="1"/>
          </p:cNvSpPr>
          <p:nvPr>
            <p:ph type="body" idx="1"/>
          </p:nvPr>
        </p:nvSpPr>
        <p:spPr>
          <a:xfrm>
            <a:off x="219263" y="1067919"/>
            <a:ext cx="39723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300"/>
              <a:t>Developed 3D PIC model of AGS IPM operation</a:t>
            </a:r>
            <a:endParaRPr sz="27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300"/>
              <a:t>Exploring use of Gaussian Process-based surrogate for fast evaluation</a:t>
            </a:r>
            <a:endParaRPr sz="27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Infer true beam size from short scans of IPM operating points without other beam measurements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/>
          </a:p>
        </p:txBody>
      </p:sp>
      <p:sp>
        <p:nvSpPr>
          <p:cNvPr id="326" name="Google Shape;326;p19"/>
          <p:cNvSpPr txBox="1"/>
          <p:nvPr/>
        </p:nvSpPr>
        <p:spPr>
          <a:xfrm>
            <a:off x="8682250" y="1067925"/>
            <a:ext cx="34083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Unsupervised anomaly classifier from transformer-encoder embeddings to detect atypical IPM profiles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00"/>
          </a:p>
        </p:txBody>
      </p:sp>
      <p:grpSp>
        <p:nvGrpSpPr>
          <p:cNvPr id="327" name="Google Shape;327;p19"/>
          <p:cNvGrpSpPr/>
          <p:nvPr/>
        </p:nvGrpSpPr>
        <p:grpSpPr>
          <a:xfrm>
            <a:off x="265491" y="4426666"/>
            <a:ext cx="3408300" cy="2431345"/>
            <a:chOff x="218524" y="4432214"/>
            <a:chExt cx="3408300" cy="2431345"/>
          </a:xfrm>
        </p:grpSpPr>
        <p:pic>
          <p:nvPicPr>
            <p:cNvPr id="328" name="Google Shape;328;p19" descr="A graph with a gradient colored curve&#10;&#10;Description automatically generated with medium confidence"/>
            <p:cNvPicPr preferRelativeResize="0"/>
            <p:nvPr/>
          </p:nvPicPr>
          <p:blipFill rotWithShape="1">
            <a:blip r:embed="rId3">
              <a:alphaModFix/>
            </a:blip>
            <a:srcRect l="11570" t="15331" r="16666" b="12478"/>
            <a:stretch/>
          </p:blipFill>
          <p:spPr>
            <a:xfrm>
              <a:off x="552719" y="4728733"/>
              <a:ext cx="2829600" cy="21348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19"/>
            <p:cNvSpPr txBox="1"/>
            <p:nvPr/>
          </p:nvSpPr>
          <p:spPr>
            <a:xfrm>
              <a:off x="218524" y="4432214"/>
              <a:ext cx="3408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Simulated scan with surface fitting</a:t>
              </a:r>
              <a:endParaRPr sz="1200"/>
            </a:p>
          </p:txBody>
        </p:sp>
      </p:grpSp>
      <p:grpSp>
        <p:nvGrpSpPr>
          <p:cNvPr id="330" name="Google Shape;330;p19"/>
          <p:cNvGrpSpPr/>
          <p:nvPr/>
        </p:nvGrpSpPr>
        <p:grpSpPr>
          <a:xfrm>
            <a:off x="4026728" y="2858801"/>
            <a:ext cx="4479000" cy="3927740"/>
            <a:chOff x="3904501" y="2692620"/>
            <a:chExt cx="4479000" cy="3927740"/>
          </a:xfrm>
        </p:grpSpPr>
        <p:pic>
          <p:nvPicPr>
            <p:cNvPr id="331" name="Google Shape;331;p19"/>
            <p:cNvPicPr preferRelativeResize="0"/>
            <p:nvPr/>
          </p:nvPicPr>
          <p:blipFill rotWithShape="1">
            <a:blip r:embed="rId4">
              <a:alphaModFix/>
            </a:blip>
            <a:srcRect l="26032" t="6212" r="24849" b="54533"/>
            <a:stretch/>
          </p:blipFill>
          <p:spPr>
            <a:xfrm>
              <a:off x="3943482" y="2973515"/>
              <a:ext cx="3526072" cy="36468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2" name="Google Shape;332;p19"/>
            <p:cNvSpPr txBox="1"/>
            <p:nvPr/>
          </p:nvSpPr>
          <p:spPr>
            <a:xfrm>
              <a:off x="3904501" y="2692620"/>
              <a:ext cx="4479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Model prediction accuracy for true bunch size</a:t>
              </a:r>
              <a:endParaRPr sz="1200"/>
            </a:p>
          </p:txBody>
        </p:sp>
      </p:grpSp>
      <p:grpSp>
        <p:nvGrpSpPr>
          <p:cNvPr id="333" name="Google Shape;333;p19"/>
          <p:cNvGrpSpPr/>
          <p:nvPr/>
        </p:nvGrpSpPr>
        <p:grpSpPr>
          <a:xfrm>
            <a:off x="3961153" y="951086"/>
            <a:ext cx="4610581" cy="1871187"/>
            <a:chOff x="3829489" y="879433"/>
            <a:chExt cx="4742245" cy="1846108"/>
          </a:xfrm>
        </p:grpSpPr>
        <p:pic>
          <p:nvPicPr>
            <p:cNvPr id="334" name="Google Shape;334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29489" y="1265662"/>
              <a:ext cx="4742245" cy="14598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9"/>
            <p:cNvSpPr txBox="1"/>
            <p:nvPr/>
          </p:nvSpPr>
          <p:spPr>
            <a:xfrm>
              <a:off x="4129714" y="879433"/>
              <a:ext cx="4141800" cy="33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IPM profile at collector wires in simulation</a:t>
              </a:r>
              <a:endParaRPr sz="1200"/>
            </a:p>
          </p:txBody>
        </p:sp>
      </p:grpSp>
      <p:grpSp>
        <p:nvGrpSpPr>
          <p:cNvPr id="336" name="Google Shape;336;p19"/>
          <p:cNvGrpSpPr/>
          <p:nvPr/>
        </p:nvGrpSpPr>
        <p:grpSpPr>
          <a:xfrm>
            <a:off x="7809014" y="3233969"/>
            <a:ext cx="4027847" cy="3507033"/>
            <a:chOff x="8102928" y="3156585"/>
            <a:chExt cx="4027847" cy="3507033"/>
          </a:xfrm>
        </p:grpSpPr>
        <p:grpSp>
          <p:nvGrpSpPr>
            <p:cNvPr id="337" name="Google Shape;337;p19"/>
            <p:cNvGrpSpPr/>
            <p:nvPr/>
          </p:nvGrpSpPr>
          <p:grpSpPr>
            <a:xfrm>
              <a:off x="8102929" y="3551657"/>
              <a:ext cx="3776024" cy="3111961"/>
              <a:chOff x="8250064" y="3562978"/>
              <a:chExt cx="3776024" cy="3111961"/>
            </a:xfrm>
          </p:grpSpPr>
          <p:sp>
            <p:nvSpPr>
              <p:cNvPr id="338" name="Google Shape;338;p19"/>
              <p:cNvSpPr txBox="1"/>
              <p:nvPr/>
            </p:nvSpPr>
            <p:spPr>
              <a:xfrm rot="-5400000">
                <a:off x="7868498" y="4357047"/>
                <a:ext cx="104013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accent2"/>
                    </a:solidFill>
                    <a:latin typeface="Arial"/>
                    <a:ea typeface="Arial"/>
                    <a:cs typeface="Arial"/>
                    <a:sym typeface="Arial"/>
                  </a:rPr>
                  <a:t>Anomalous</a:t>
                </a:r>
                <a:endParaRPr/>
              </a:p>
            </p:txBody>
          </p:sp>
          <p:sp>
            <p:nvSpPr>
              <p:cNvPr id="339" name="Google Shape;339;p19"/>
              <p:cNvSpPr txBox="1"/>
              <p:nvPr/>
            </p:nvSpPr>
            <p:spPr>
              <a:xfrm rot="-5400000">
                <a:off x="8054856" y="5878845"/>
                <a:ext cx="745294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accent6"/>
                    </a:solidFill>
                    <a:latin typeface="Arial"/>
                    <a:ea typeface="Arial"/>
                    <a:cs typeface="Arial"/>
                    <a:sym typeface="Arial"/>
                  </a:rPr>
                  <a:t>Normal</a:t>
                </a:r>
                <a:endParaRPr/>
              </a:p>
            </p:txBody>
          </p:sp>
          <p:grpSp>
            <p:nvGrpSpPr>
              <p:cNvPr id="340" name="Google Shape;340;p19"/>
              <p:cNvGrpSpPr/>
              <p:nvPr/>
            </p:nvGrpSpPr>
            <p:grpSpPr>
              <a:xfrm>
                <a:off x="8614935" y="3562978"/>
                <a:ext cx="3411152" cy="3111961"/>
                <a:chOff x="8614935" y="3562978"/>
                <a:chExt cx="3411152" cy="3111961"/>
              </a:xfrm>
            </p:grpSpPr>
            <p:sp>
              <p:nvSpPr>
                <p:cNvPr id="341" name="Google Shape;341;p19"/>
                <p:cNvSpPr/>
                <p:nvPr/>
              </p:nvSpPr>
              <p:spPr>
                <a:xfrm>
                  <a:off x="8635310" y="3562979"/>
                  <a:ext cx="202695" cy="2005666"/>
                </a:xfrm>
                <a:prstGeom prst="leftBracket">
                  <a:avLst>
                    <a:gd name="adj" fmla="val 8333"/>
                  </a:avLst>
                </a:prstGeom>
                <a:noFill/>
                <a:ln w="28575" cap="flat" cmpd="sng">
                  <a:solidFill>
                    <a:schemeClr val="accent3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19"/>
                <p:cNvSpPr/>
                <p:nvPr/>
              </p:nvSpPr>
              <p:spPr>
                <a:xfrm>
                  <a:off x="8614935" y="5637003"/>
                  <a:ext cx="202695" cy="1001550"/>
                </a:xfrm>
                <a:prstGeom prst="leftBracket">
                  <a:avLst>
                    <a:gd name="adj" fmla="val 8333"/>
                  </a:avLst>
                </a:prstGeom>
                <a:noFill/>
                <a:ln w="28575" cap="flat" cmpd="sng">
                  <a:solidFill>
                    <a:schemeClr val="accent3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343" name="Google Shape;343;p19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l="10569" t="11110" r="6951" b="8889"/>
                <a:stretch/>
              </p:blipFill>
              <p:spPr>
                <a:xfrm>
                  <a:off x="8817630" y="3562978"/>
                  <a:ext cx="3208457" cy="311196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344" name="Google Shape;344;p19"/>
            <p:cNvSpPr txBox="1"/>
            <p:nvPr/>
          </p:nvSpPr>
          <p:spPr>
            <a:xfrm>
              <a:off x="8488175" y="3156585"/>
              <a:ext cx="36426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Classifier predictions on logger data</a:t>
              </a:r>
              <a:endParaRPr sz="130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"/>
          <p:cNvSpPr/>
          <p:nvPr/>
        </p:nvSpPr>
        <p:spPr>
          <a:xfrm>
            <a:off x="487789" y="3226159"/>
            <a:ext cx="5983845" cy="30265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0"/>
          <p:cNvSpPr/>
          <p:nvPr/>
        </p:nvSpPr>
        <p:spPr>
          <a:xfrm>
            <a:off x="487789" y="1072504"/>
            <a:ext cx="5983845" cy="19540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0"/>
          <p:cNvSpPr txBox="1">
            <a:spLocks noGrp="1"/>
          </p:cNvSpPr>
          <p:nvPr>
            <p:ph type="title"/>
          </p:nvPr>
        </p:nvSpPr>
        <p:spPr>
          <a:xfrm>
            <a:off x="303750" y="-143875"/>
            <a:ext cx="6896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200"/>
              <a:t>Machine-Learning–Accelerated Bayesian Uncertainty Quantification for Digital Twin Modeling and Control of the AGS Booster</a:t>
            </a:r>
            <a:endParaRPr sz="4600"/>
          </a:p>
        </p:txBody>
      </p:sp>
      <p:sp>
        <p:nvSpPr>
          <p:cNvPr id="352" name="Google Shape;352;p20"/>
          <p:cNvSpPr txBox="1">
            <a:spLocks noGrp="1"/>
          </p:cNvSpPr>
          <p:nvPr>
            <p:ph type="body" idx="1"/>
          </p:nvPr>
        </p:nvSpPr>
        <p:spPr>
          <a:xfrm>
            <a:off x="478681" y="1175243"/>
            <a:ext cx="5867936" cy="205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/>
              <a:t>A precise Digital Twin for AGS Booster would enable more reliable beam control, improving beam quality for RHIC and EIC. 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/>
              <a:t>Comparison of existing Digital Twin (Bmad) to real beam orbit data shows discrepancies of unknown origin.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Arial"/>
              <a:buChar char="•"/>
            </a:pPr>
            <a:r>
              <a:rPr lang="en-US" sz="1500" b="1">
                <a:solidFill>
                  <a:srgbClr val="FF0000"/>
                </a:solidFill>
              </a:rPr>
              <a:t>We used Bayesian Uncertainty Quantification (UQ) to study the discrepancies.</a:t>
            </a:r>
            <a:endParaRPr/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353" name="Google Shape;353;p20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0"/>
          <p:cNvSpPr txBox="1"/>
          <p:nvPr/>
        </p:nvSpPr>
        <p:spPr>
          <a:xfrm>
            <a:off x="478681" y="3337485"/>
            <a:ext cx="5867936" cy="245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introduced quadrupole-dependent nuisance parameters to the Bmad simulation.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UQ provides estimates of those parameters and their uncertainties by combining orbit-response data with expert foreknowledge.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machine-learned surrogate was employed to obtain a fast, differentiable model required for the UQ procedure.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find strong evidence of position-dependent deviations from the null result.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Arial"/>
              <a:buChar char="•"/>
            </a:pPr>
            <a:r>
              <a:rPr lang="en-US" sz="1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Including these nuisance parameters in the simulation significantly improved the model errors.</a:t>
            </a:r>
            <a:endParaRPr/>
          </a:p>
          <a:p>
            <a:pPr marL="457200" marR="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5356" y="111006"/>
            <a:ext cx="4032658" cy="260293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0"/>
          <p:cNvSpPr txBox="1"/>
          <p:nvPr/>
        </p:nvSpPr>
        <p:spPr>
          <a:xfrm>
            <a:off x="6990545" y="2609610"/>
            <a:ext cx="4629955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values of the nuisance parameters for the x-plane quadrupoles. A value of 1.0 represents the null result. We observe clear deviations from null for, in particular, the D8 quadrupole.</a:t>
            </a:r>
            <a:endParaRPr/>
          </a:p>
        </p:txBody>
      </p:sp>
      <p:pic>
        <p:nvPicPr>
          <p:cNvPr id="357" name="Google Shape;35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9594" y="3255141"/>
            <a:ext cx="4034394" cy="270736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0"/>
          <p:cNvSpPr txBox="1"/>
          <p:nvPr/>
        </p:nvSpPr>
        <p:spPr>
          <a:xfrm>
            <a:off x="6990544" y="5951488"/>
            <a:ext cx="4629955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comparison of the absolute simulation error for a subset of our data with and without including the nuisance parameters (central values only), showing a significant improvement in simulation error.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1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364" name="Google Shape;364;p21"/>
          <p:cNvSpPr txBox="1">
            <a:spLocks noGrp="1"/>
          </p:cNvSpPr>
          <p:nvPr>
            <p:ph type="body" idx="1"/>
          </p:nvPr>
        </p:nvSpPr>
        <p:spPr>
          <a:xfrm>
            <a:off x="571500" y="1499053"/>
            <a:ext cx="11049000" cy="420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Many efforts are ongoing to bring AI into operations with a focus on optimizing the performance of the accelerators.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AI/ML work is supported by a strong and very active community. All major laboratories, including strong international collaborations, are working together to standardize and share well tested tools for autonomous accelerator operation.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C-AD and the EIC-BeamAI collaboration are deeply involved in all the community efforts.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And we are really having Fun!</a:t>
            </a:r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sz="1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722E8-4F0C-C991-CA68-D30C0246C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259773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Publications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BC994-B0A0-2B62-B1CD-BDB702BBD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BEDB15-32C0-4D76-F62F-0B264968271A}"/>
              </a:ext>
            </a:extLst>
          </p:cNvPr>
          <p:cNvSpPr txBox="1"/>
          <p:nvPr/>
        </p:nvSpPr>
        <p:spPr>
          <a:xfrm>
            <a:off x="571500" y="1065790"/>
            <a:ext cx="1143000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[1] Y. Gao et al., “Applying </a:t>
            </a:r>
            <a:r>
              <a:rPr lang="en-GB" sz="1200" dirty="0"/>
              <a:t>Bayesian Optimization to Achieve Optimum Cooling at the Low Energy RHIC Electron Cooling System”, Physical Review Accelerators and Beams 25, 014601 (2022).</a:t>
            </a:r>
          </a:p>
          <a:p>
            <a:endParaRPr lang="en-GB" sz="7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US" sz="1200" dirty="0"/>
              <a:t>W. Lin et al., “Simulation Studies and Machine Learning Applications at the Coherent electron Cooling experiment at RHIC”, in </a:t>
            </a:r>
            <a:r>
              <a:rPr lang="en-US" sz="1200" i="1" dirty="0"/>
              <a:t>Proc. IPAC'22</a:t>
            </a:r>
            <a:r>
              <a:rPr lang="en-US" sz="1200" dirty="0"/>
              <a:t>, Bangkok, Thailand, Jun. 2022, pp. 2387-2390.</a:t>
            </a:r>
          </a:p>
          <a:p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[3] W. Lin et al., “Machine learning applications for orbit and optics correction at the Alternating Gradient Synchrotron”, in </a:t>
            </a:r>
            <a:r>
              <a:rPr lang="en-US" sz="1200" i="1" dirty="0"/>
              <a:t>Proc. IPAC'23</a:t>
            </a:r>
            <a:r>
              <a:rPr lang="en-US" sz="1200" dirty="0"/>
              <a:t>, Venice, Italy, May 2023, pp. 4460-4463.</a:t>
            </a:r>
          </a:p>
          <a:p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[4] </a:t>
            </a:r>
            <a:r>
              <a:rPr lang="en-US" sz="1200" dirty="0"/>
              <a:t>W. Lin et al., “AGS Booster model calibration and digital-twin development”, in </a:t>
            </a:r>
            <a:r>
              <a:rPr lang="en-US" sz="1200" i="1" dirty="0"/>
              <a:t>Proc. IPAC’24</a:t>
            </a:r>
            <a:r>
              <a:rPr lang="en-US" sz="1200" dirty="0"/>
              <a:t>, Nashville, TN, May 2024, pp. 3449-3452.</a:t>
            </a:r>
          </a:p>
          <a:p>
            <a:pPr>
              <a:lnSpc>
                <a:spcPct val="100000"/>
              </a:lnSpc>
            </a:pPr>
            <a:endParaRPr lang="en-US" sz="7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[5] R. Roussel et al., “</a:t>
            </a:r>
            <a:r>
              <a:rPr lang="en-US" sz="1200" dirty="0"/>
              <a:t>Bayesian Optimization Algorithms for Accelerator Physics”,</a:t>
            </a:r>
            <a:r>
              <a:rPr lang="en-US" sz="1200" dirty="0">
                <a:latin typeface="Arial" panose="020B0604020202020204" pitchFamily="34" charset="0"/>
              </a:rPr>
              <a:t> </a:t>
            </a:r>
            <a:r>
              <a:rPr lang="en-GB" sz="1200" dirty="0"/>
              <a:t>Physical Review Accelerators and Beams 27, </a:t>
            </a:r>
            <a:r>
              <a:rPr lang="en-US" sz="1200" dirty="0"/>
              <a:t>084801 (2024).</a:t>
            </a:r>
          </a:p>
          <a:p>
            <a:pPr>
              <a:lnSpc>
                <a:spcPct val="100000"/>
              </a:lnSpc>
            </a:pPr>
            <a:endParaRPr lang="en-US" sz="7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[6] </a:t>
            </a:r>
            <a:r>
              <a:rPr lang="en-US" sz="1200" dirty="0"/>
              <a:t>T. Balasooriya et al., “Reinforcement Learning for Charged Particle Beam Control to Minimize Injection Mismatch in Particle Accelerators”, </a:t>
            </a:r>
            <a:r>
              <a:rPr lang="en-US" sz="1200" i="1" dirty="0"/>
              <a:t>ICASSP 2025 - 2025 IEEE International Conference on Acoustics, Speech and Signal Processing (ICASSP)</a:t>
            </a:r>
            <a:r>
              <a:rPr lang="en-US" sz="1200" dirty="0"/>
              <a:t>, Hyderabad, India, 2025, pp. 1-5.</a:t>
            </a:r>
          </a:p>
          <a:p>
            <a:pPr>
              <a:lnSpc>
                <a:spcPct val="100000"/>
              </a:lnSpc>
            </a:pPr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[7] W. Lin, “Maintaining optimal beam brightness and luminosity using machine learning”, in </a:t>
            </a:r>
            <a:r>
              <a:rPr lang="en-US" sz="1200" i="1" dirty="0"/>
              <a:t>Proc. HIAT2025</a:t>
            </a:r>
            <a:r>
              <a:rPr lang="en-US" sz="1200" dirty="0"/>
              <a:t>,  East Lansing, MI, Jun. 2025, pp. 79-84. </a:t>
            </a:r>
            <a:endParaRPr lang="en-US" sz="700" dirty="0"/>
          </a:p>
          <a:p>
            <a:pPr>
              <a:lnSpc>
                <a:spcPct val="100000"/>
              </a:lnSpc>
            </a:pPr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[8] W. Lin et al., “Improve beam brightness with Bayesian optimization at the AGS Booster injection at BNL”, in </a:t>
            </a:r>
            <a:r>
              <a:rPr lang="en-US" sz="1200" i="1" dirty="0"/>
              <a:t>Proc. NAPAC’25</a:t>
            </a:r>
            <a:r>
              <a:rPr lang="en-US" sz="1200" dirty="0"/>
              <a:t>, Sacramento, CA, Aug. 2025, pp. 157-159.</a:t>
            </a:r>
          </a:p>
          <a:p>
            <a:pPr>
              <a:lnSpc>
                <a:spcPct val="100000"/>
              </a:lnSpc>
            </a:pPr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[9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E. Hamwi et al., “Application of Bayesian optimization to BtA injection at BNL”, in </a:t>
            </a:r>
            <a:r>
              <a:rPr lang="en-US" sz="12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NAPAC’25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Sacramento, CA, Aug. 2025, pp. 58-60.</a:t>
            </a:r>
          </a:p>
          <a:p>
            <a:endParaRPr lang="en-US" sz="7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[10] W. Lin et al., “Machine learning assisted Bayesian calibration of accelerator digital twin from orbit response data”, in </a:t>
            </a:r>
            <a:r>
              <a:rPr lang="en-US" sz="12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NAPAC’25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Sacramento, CA, Aug. 2025, pp. 177-180.</a:t>
            </a:r>
          </a:p>
          <a:p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[11] Y. Gao 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“Exploring Reinforcement Learning for Optimal Bunch Merge in the AGS”, in </a:t>
            </a:r>
            <a:r>
              <a:rPr lang="en-US" sz="12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Scientific Data Summit 2025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pp. 13-16 (2025).</a:t>
            </a:r>
          </a:p>
          <a:p>
            <a:endParaRPr lang="en-US" sz="7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[12] T. Miceli et al., “</a:t>
            </a:r>
            <a:r>
              <a:rPr lang="en-US" sz="12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Twinac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initiation of a community-driven accelerator digital twin framework”, in </a:t>
            </a:r>
            <a:r>
              <a:rPr lang="en-US" sz="12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ICALEPCS’25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Chicago, IL, USA, Sep. 2025, pp. 72-79.</a:t>
            </a:r>
          </a:p>
          <a:p>
            <a:endParaRPr lang="en-US" sz="7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[13] L. Hajdu et al., “Image processing with ML for automated tuning of the NASA Space Radiation Laboratory beam line”, in </a:t>
            </a:r>
            <a:r>
              <a:rPr lang="en-US" sz="12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ICALEPCS2025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Chicago, Sep. 2025, pp. 1008-1011.</a:t>
            </a:r>
          </a:p>
          <a:p>
            <a:endParaRPr lang="en-US" sz="7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[14] W. Lin et al., “Digital twin development for the NASA space radiation laboratory”, submitted to Physical Review Accelerators and Beams, Nov. 2025.</a:t>
            </a:r>
          </a:p>
        </p:txBody>
      </p:sp>
    </p:spTree>
    <p:extLst>
      <p:ext uri="{BB962C8B-B14F-4D97-AF65-F5344CB8AC3E}">
        <p14:creationId xmlns:p14="http://schemas.microsoft.com/office/powerpoint/2010/main" val="3247156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3E65-FEA1-15B9-56A1-FF70321DD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04" y="18554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Presentations / Talks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13FA0-3B97-CEDD-AF04-39B411652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26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F1340C-3B6E-A796-6580-9C6644DB6CAE}"/>
              </a:ext>
            </a:extLst>
          </p:cNvPr>
          <p:cNvSpPr txBox="1"/>
          <p:nvPr/>
        </p:nvSpPr>
        <p:spPr>
          <a:xfrm>
            <a:off x="568452" y="1501843"/>
            <a:ext cx="1104595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[1]  A. Edelen, </a:t>
            </a:r>
            <a:r>
              <a:rPr lang="en-US" sz="1400" i="1" dirty="0"/>
              <a:t>“Physics Informed and Bayesian Machine Learning for Maximization of Beam Polarization at RHIC”</a:t>
            </a:r>
            <a:r>
              <a:rPr lang="en-US" sz="1400" dirty="0"/>
              <a:t>, presentation at the 4th ICFA Beam Dynamics Mini-Workshop on Machine Learning Applications for Particle Accelerators (</a:t>
            </a:r>
            <a:r>
              <a:rPr lang="en-US" sz="1400" dirty="0" err="1"/>
              <a:t>MaLAPA</a:t>
            </a:r>
            <a:r>
              <a:rPr lang="en-US" sz="1400" dirty="0"/>
              <a:t> 2024), Gyeongju, South Korea, March 5, 2024.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[2] W. Lin, </a:t>
            </a:r>
            <a:r>
              <a:rPr lang="en-US" sz="1400" i="1" dirty="0"/>
              <a:t>“Maintaining optimal beam brightness and luminosity using machine learning”</a:t>
            </a:r>
            <a:r>
              <a:rPr lang="en-US" sz="1400" dirty="0"/>
              <a:t>, presentation at the 16th International Conference on Heavy Ion Accelerator Technology (HIAT 2025), East Lansing, MI, USA, June 24,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[3] W. Lin, </a:t>
            </a:r>
            <a:r>
              <a:rPr lang="en-US" sz="1400" i="1" dirty="0"/>
              <a:t>“Extraction bump digital twin for NSRL slow extraction”</a:t>
            </a:r>
            <a:r>
              <a:rPr lang="en-US" sz="1400" dirty="0"/>
              <a:t>, presentation at the 6</a:t>
            </a:r>
            <a:r>
              <a:rPr lang="en-US" sz="1400" baseline="30000" dirty="0"/>
              <a:t>th</a:t>
            </a:r>
            <a:r>
              <a:rPr lang="en-US" sz="1400" dirty="0"/>
              <a:t> Slow Extraction Workshop (SX 2025), Stony Brook, NY, USA, October 8,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[3] E. Hamwi, </a:t>
            </a:r>
            <a:r>
              <a:rPr lang="en-US" sz="1400" i="1" dirty="0"/>
              <a:t>“Use of AI/ML for higher brightness and higher polarization of hadron beams”</a:t>
            </a:r>
            <a:r>
              <a:rPr lang="en-US" sz="1400" dirty="0"/>
              <a:t>, presentation at the Artificial Intelligence for the Electron Ion Collider (AI4EIC 2025), Boston, MA, USA, October 27,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[4] C. Kelly, </a:t>
            </a:r>
            <a:r>
              <a:rPr lang="en-US" sz="1400" i="1" dirty="0"/>
              <a:t>“Machine-Learning–Accelerated Bayesian Uncertainty Quantification for Digital Twin Modeling and Control of the AGS Booster”</a:t>
            </a:r>
            <a:r>
              <a:rPr lang="en-US" sz="1400" dirty="0"/>
              <a:t>, presentation at the Artificial Intelligence for the Electron Ion Collider (AI4EIC 2025), Boston, MA, USA, October 27,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[5] C. Hall, </a:t>
            </a:r>
            <a:r>
              <a:rPr lang="en-US" sz="1400" i="1" dirty="0"/>
              <a:t>“Machine Learning Approaches to Improve Ion Profile Monitor Measurements”</a:t>
            </a:r>
            <a:r>
              <a:rPr lang="en-US" sz="1400" dirty="0"/>
              <a:t>, presentation at the Artificial Intelligence for the Electron Ion Collider (AI4EIC 2025), Boston, MA, USA, October 27, 2025.</a:t>
            </a:r>
          </a:p>
        </p:txBody>
      </p:sp>
    </p:spTree>
    <p:extLst>
      <p:ext uri="{BB962C8B-B14F-4D97-AF65-F5344CB8AC3E}">
        <p14:creationId xmlns:p14="http://schemas.microsoft.com/office/powerpoint/2010/main" val="108607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000">
                <a:solidFill>
                  <a:srgbClr val="000000"/>
                </a:solidFill>
              </a:rPr>
              <a:t>Overview of AI/ML funded projects to date</a:t>
            </a:r>
            <a:endParaRPr sz="4000"/>
          </a:p>
        </p:txBody>
      </p:sp>
      <p:sp>
        <p:nvSpPr>
          <p:cNvPr id="96" name="Google Shape;96;p3"/>
          <p:cNvSpPr txBox="1">
            <a:spLocks noGrp="1"/>
          </p:cNvSpPr>
          <p:nvPr>
            <p:ph type="body" idx="1"/>
          </p:nvPr>
        </p:nvSpPr>
        <p:spPr>
          <a:xfrm>
            <a:off x="571500" y="1143000"/>
            <a:ext cx="11049000" cy="4987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457200" lvl="0" indent="-4438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/>
              <a:t>Higher RHIC polarization by Physics-informed Bayesian Learning</a:t>
            </a:r>
            <a:endParaRPr/>
          </a:p>
          <a:p>
            <a:pPr marL="914400" lvl="1" indent="-4457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NP funded, $1.5M, duration 2 years, start 09/01/2023</a:t>
            </a:r>
            <a:endParaRPr/>
          </a:p>
          <a:p>
            <a:pPr marL="914400" lvl="1" indent="-4457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BNL, Cornell, JLAB, SLAC, RPI</a:t>
            </a:r>
            <a:endParaRPr/>
          </a:p>
          <a:p>
            <a:pPr marL="914400" lvl="1" indent="-4457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Plans presented in 2023 C-AD MAC</a:t>
            </a:r>
            <a:endParaRPr/>
          </a:p>
          <a:p>
            <a:pPr marL="457200" lvl="0" indent="-44386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/>
              <a:t>Toward higher brightness and polarization of hadron beams: Digital-Twin-based autonomous control of BNL’s hadron accelerator chain</a:t>
            </a:r>
            <a:endParaRPr/>
          </a:p>
          <a:p>
            <a:pPr marL="914400" lvl="1" indent="-4457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NP funded, $1.5M, 2 years, continuation/renewal</a:t>
            </a:r>
            <a:endParaRPr/>
          </a:p>
          <a:p>
            <a:pPr marL="914400" lvl="1" indent="-4457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BNL, Cornell, JLAB, SLAC, FNAL, RPI</a:t>
            </a:r>
            <a:endParaRPr/>
          </a:p>
          <a:p>
            <a:pPr marL="457200" lvl="0" indent="-44386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/>
              <a:t>Developing AI-Ready Data Framework for DOE NP Particle Accelerators</a:t>
            </a:r>
            <a:endParaRPr/>
          </a:p>
          <a:p>
            <a:pPr marL="914400" lvl="1" indent="-4457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Now called </a:t>
            </a:r>
            <a:r>
              <a:rPr lang="en-US" b="1"/>
              <a:t>NARAD = </a:t>
            </a:r>
            <a:r>
              <a:rPr lang="en-US" u="sng"/>
              <a:t>N</a:t>
            </a:r>
            <a:r>
              <a:rPr lang="en-US"/>
              <a:t>P </a:t>
            </a:r>
            <a:r>
              <a:rPr lang="en-US" u="sng"/>
              <a:t>A</a:t>
            </a:r>
            <a:r>
              <a:rPr lang="en-US"/>
              <a:t>I-</a:t>
            </a:r>
            <a:r>
              <a:rPr lang="en-US" u="sng"/>
              <a:t>R</a:t>
            </a:r>
            <a:r>
              <a:rPr lang="en-US"/>
              <a:t>eady </a:t>
            </a:r>
            <a:r>
              <a:rPr lang="en-US" u="sng"/>
              <a:t>A</a:t>
            </a:r>
            <a:r>
              <a:rPr lang="en-US"/>
              <a:t>ccelerator </a:t>
            </a:r>
            <a:r>
              <a:rPr lang="en-US" u="sng"/>
              <a:t>D</a:t>
            </a:r>
            <a:r>
              <a:rPr lang="en-US"/>
              <a:t>ata</a:t>
            </a:r>
            <a:endParaRPr b="1"/>
          </a:p>
          <a:p>
            <a:pPr marL="914400" lvl="1" indent="-4457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ASCR/NP funded, $4M, duration 2 years, start 10/1/2025</a:t>
            </a:r>
            <a:endParaRPr/>
          </a:p>
          <a:p>
            <a:pPr marL="914400" lvl="1" indent="-4457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JLAB (lead), BNL, Cornell, LBNL, PNNL (+ informally, FNAL and SLAC)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Additional collaborations</a:t>
            </a:r>
            <a:endParaRPr/>
          </a:p>
          <a:p>
            <a:pPr marL="457200" lvl="0" indent="-44386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/>
              <a:t>Particle Accelerator Lattice Standard (PALS)</a:t>
            </a:r>
            <a:endParaRPr/>
          </a:p>
          <a:p>
            <a:pPr marL="457200" lvl="0" indent="-44386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/>
              <a:t>python Accelerator Middle Layer (pyAML)</a:t>
            </a:r>
            <a:endParaRPr/>
          </a:p>
          <a:p>
            <a:pPr marL="457200" lvl="0" indent="-44386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/>
              <a:t>Multi-Office particle Accelerator Team (MOAT)</a:t>
            </a:r>
            <a:endParaRPr/>
          </a:p>
        </p:txBody>
      </p:sp>
      <p:sp>
        <p:nvSpPr>
          <p:cNvPr id="97" name="Google Shape;97;p3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sz="1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>
            <a:spLocks noGrp="1"/>
          </p:cNvSpPr>
          <p:nvPr>
            <p:ph type="title"/>
          </p:nvPr>
        </p:nvSpPr>
        <p:spPr>
          <a:xfrm>
            <a:off x="571500" y="162408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Genesis Mission Connections</a:t>
            </a:r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body" idx="1"/>
          </p:nvPr>
        </p:nvSpPr>
        <p:spPr>
          <a:xfrm>
            <a:off x="571500" y="1487971"/>
            <a:ext cx="11049000" cy="4544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All our efforts fall under the umbrella of the Genesis Mission.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MOAT aims to build national accelerator physics knowledge into a national AI infrastructure that can be used across all platforms to inform on accelerator design and operation.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PALS aims to build a standard language for describing particle accelerators.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NARAD aims to build a standard framework for streaming accelerator data to AI agents.</a:t>
            </a:r>
            <a:endParaRPr/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sz="1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EIC-BeamAI</a:t>
            </a: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521275" y="1059175"/>
            <a:ext cx="11049000" cy="53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Our growing collaboration has joined the </a:t>
            </a:r>
            <a:r>
              <a:rPr lang="en-US" b="1"/>
              <a:t>EIC Accelerator Collaboration (EICAC)</a:t>
            </a:r>
            <a:r>
              <a:rPr lang="en-US"/>
              <a:t>, as a working group named </a:t>
            </a:r>
            <a:r>
              <a:rPr lang="en-US" b="1" u="sng"/>
              <a:t>EIC-BeamAI</a:t>
            </a:r>
            <a:r>
              <a:rPr lang="en-US"/>
              <a:t>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We have been participating in the AI4EIC workshops each year since they started. For the next workshop we will have a special session on AI in accelerators.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2021 – Auralee Edelen, </a:t>
            </a:r>
            <a:r>
              <a:rPr lang="en-US" b="1"/>
              <a:t>Accelerator control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2022 – Todd Satogata, </a:t>
            </a:r>
            <a:r>
              <a:rPr lang="en-US" b="1"/>
              <a:t>AI/ML overview for accelerator design activities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2023 – 1</a:t>
            </a:r>
            <a:r>
              <a:rPr lang="en-US" baseline="30000"/>
              <a:t>st</a:t>
            </a:r>
            <a:r>
              <a:rPr lang="en-US"/>
              <a:t> year with Accelerator session: Led by K. Brown, Elena Fol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		  7 talks on community efforts that relate to the EIC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	  Lucy Lin, </a:t>
            </a:r>
            <a:r>
              <a:rPr lang="en-US" b="1"/>
              <a:t>Machine learning for digital twin development and polarization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/>
              <a:t>		   optimization at BNL hadron injectors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2025 -  AI/ML for Accelerators session: led by K. Brown and B. Mustapha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	 Eiad Hamwi, </a:t>
            </a:r>
            <a:r>
              <a:rPr lang="en-US" b="1"/>
              <a:t>Use of AI/ML for higher brightness and higher polarization of hadron beams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/>
              <a:t>	 </a:t>
            </a:r>
            <a:r>
              <a:rPr lang="en-US"/>
              <a:t>Chris Kelly, </a:t>
            </a:r>
            <a:r>
              <a:rPr lang="en-US" b="1"/>
              <a:t>Machine-Learning–Accelerated Bayesian Uncertainty Quantification for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/>
              <a:t>		     Digital Twin Modeling …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/>
              <a:t>	 </a:t>
            </a:r>
            <a:r>
              <a:rPr lang="en-US"/>
              <a:t>Chris Hall, </a:t>
            </a:r>
            <a:r>
              <a:rPr lang="en-US" b="1"/>
              <a:t>Machine Learning Approaches to Improved Ion Profile Monitor Measurements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/>
              <a:t>	 </a:t>
            </a:r>
            <a:r>
              <a:rPr lang="en-US"/>
              <a:t>K. Rajput, </a:t>
            </a:r>
            <a:r>
              <a:rPr lang="en-US" b="1"/>
              <a:t>Explainable and Differential Reinforcement Learning for Multi Objective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ct val="100000"/>
              <a:buNone/>
            </a:pPr>
            <a:r>
              <a:rPr lang="en-US" b="1"/>
              <a:t>		    Optimization in Particle Accelerators</a:t>
            </a:r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sz="1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NARAD project</a:t>
            </a:r>
            <a:endParaRPr/>
          </a:p>
        </p:txBody>
      </p:sp>
      <p:sp>
        <p:nvSpPr>
          <p:cNvPr id="119" name="Google Shape;119;p6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sz="1000"/>
          </a:p>
        </p:txBody>
      </p:sp>
      <p:pic>
        <p:nvPicPr>
          <p:cNvPr id="120" name="Google Shape;120;p6" title="NP-AI-Ready-Data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8068" y="1349882"/>
            <a:ext cx="6995864" cy="415823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6"/>
          <p:cNvSpPr txBox="1"/>
          <p:nvPr/>
        </p:nvSpPr>
        <p:spPr>
          <a:xfrm>
            <a:off x="2688771" y="5184952"/>
            <a:ext cx="17363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 Machine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Description</a:t>
            </a:r>
            <a:endParaRPr/>
          </a:p>
        </p:txBody>
      </p:sp>
      <p:sp>
        <p:nvSpPr>
          <p:cNvPr id="122" name="Google Shape;122;p6"/>
          <p:cNvSpPr txBox="1"/>
          <p:nvPr/>
        </p:nvSpPr>
        <p:spPr>
          <a:xfrm>
            <a:off x="4515847" y="5184952"/>
            <a:ext cx="13388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Description</a:t>
            </a:r>
            <a:endParaRPr/>
          </a:p>
        </p:txBody>
      </p:sp>
      <p:cxnSp>
        <p:nvCxnSpPr>
          <p:cNvPr id="123" name="Google Shape;123;p6"/>
          <p:cNvCxnSpPr>
            <a:stCxn id="120" idx="2"/>
          </p:cNvCxnSpPr>
          <p:nvPr/>
        </p:nvCxnSpPr>
        <p:spPr>
          <a:xfrm>
            <a:off x="6096000" y="5508118"/>
            <a:ext cx="3390000" cy="0"/>
          </a:xfrm>
          <a:prstGeom prst="straightConnector1">
            <a:avLst/>
          </a:prstGeom>
          <a:noFill/>
          <a:ln w="3492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124" name="Google Shape;124;p6"/>
          <p:cNvSpPr txBox="1"/>
          <p:nvPr/>
        </p:nvSpPr>
        <p:spPr>
          <a:xfrm>
            <a:off x="9485988" y="4907952"/>
            <a:ext cx="223657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American Science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Cloud, Foundation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Models, AI systems,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ModCon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6"/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26" name="Google Shape;126;p6"/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434"/>
              <a:buFont typeface="Arial"/>
              <a:buNone/>
            </a:pPr>
            <a:r>
              <a:rPr lang="en-US"/>
              <a:t>Example Workflow</a:t>
            </a:r>
            <a:endParaRPr/>
          </a:p>
        </p:txBody>
      </p:sp>
      <p:sp>
        <p:nvSpPr>
          <p:cNvPr id="132" name="Google Shape;132;p7"/>
          <p:cNvSpPr/>
          <p:nvPr/>
        </p:nvSpPr>
        <p:spPr>
          <a:xfrm rot="-5400000">
            <a:off x="3544667" y="2063183"/>
            <a:ext cx="327600" cy="655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7"/>
          <p:cNvSpPr txBox="1"/>
          <p:nvPr/>
        </p:nvSpPr>
        <p:spPr>
          <a:xfrm>
            <a:off x="811233" y="3730000"/>
            <a:ext cx="2621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Facility Knowledge Graph</a:t>
            </a:r>
            <a:endParaRPr sz="1500">
              <a:solidFill>
                <a:schemeClr val="dk1"/>
              </a:solidFill>
              <a:highlight>
                <a:srgbClr val="FFFF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7"/>
          <p:cNvSpPr txBox="1"/>
          <p:nvPr/>
        </p:nvSpPr>
        <p:spPr>
          <a:xfrm>
            <a:off x="4036050" y="1356967"/>
            <a:ext cx="2367900" cy="2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b="1" u="sng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Example Query:</a:t>
            </a:r>
            <a:endParaRPr sz="1500" b="1" u="sng">
              <a:solidFill>
                <a:schemeClr val="dk1"/>
              </a:solidFill>
              <a:highlight>
                <a:srgbClr val="FFFFFE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Estimate the radiation level at </a:t>
            </a:r>
            <a:r>
              <a:rPr lang="en-US" sz="1500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radiation detector “INX2L04”</a:t>
            </a:r>
            <a:r>
              <a:rPr lang="en-US" sz="1500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 using PVs of the previous </a:t>
            </a:r>
            <a:r>
              <a:rPr lang="en-US" sz="1500">
                <a:solidFill>
                  <a:schemeClr val="accent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CryoModule “2L03”</a:t>
            </a:r>
            <a:endParaRPr sz="1500">
              <a:solidFill>
                <a:schemeClr val="dk1"/>
              </a:solidFill>
              <a:highlight>
                <a:srgbClr val="FFFF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7"/>
          <p:cNvSpPr/>
          <p:nvPr/>
        </p:nvSpPr>
        <p:spPr>
          <a:xfrm rot="-5400000">
            <a:off x="6567867" y="2063167"/>
            <a:ext cx="327600" cy="655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7"/>
          <p:cNvSpPr txBox="1"/>
          <p:nvPr/>
        </p:nvSpPr>
        <p:spPr>
          <a:xfrm>
            <a:off x="7112667" y="1356967"/>
            <a:ext cx="4663500" cy="18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b="1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Some Query Method</a:t>
            </a:r>
            <a:endParaRPr sz="1500" b="1">
              <a:solidFill>
                <a:schemeClr val="dk1"/>
              </a:solidFill>
              <a:highlight>
                <a:srgbClr val="FFFFFE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rgbClr val="859900"/>
              </a:solidFill>
              <a:highlight>
                <a:srgbClr val="FFFFFE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599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MATCH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Linac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)-[:</a:t>
            </a:r>
            <a:r>
              <a:rPr lang="en-US" sz="1100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CONTAINS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]-&gt;(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CryoModule 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r>
              <a:rPr lang="en-US" sz="1100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name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>
                <a:solidFill>
                  <a:srgbClr val="B58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"2L03"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})-[:</a:t>
            </a:r>
            <a:r>
              <a:rPr lang="en-US" sz="1100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CONTAINS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]-&gt;(</a:t>
            </a:r>
            <a:r>
              <a:rPr lang="en-US" sz="1100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CryoCavity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)-[:</a:t>
            </a:r>
            <a:r>
              <a:rPr lang="en-US" sz="1100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CONTAINS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]-&gt;(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pc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PV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1100">
              <a:solidFill>
                <a:srgbClr val="586E75"/>
              </a:solidFill>
              <a:highlight>
                <a:srgbClr val="FFFFFE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599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WHERE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 pc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1100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name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ENDS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>
                <a:solidFill>
                  <a:srgbClr val="B58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"GMES"</a:t>
            </a:r>
            <a:endParaRPr sz="1100">
              <a:solidFill>
                <a:srgbClr val="B58900"/>
              </a:solidFill>
              <a:highlight>
                <a:srgbClr val="FFFFFE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599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MATCH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)-[:</a:t>
            </a:r>
            <a:r>
              <a:rPr lang="en-US" sz="1100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CONTAINS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]-&gt;(</a:t>
            </a:r>
            <a:r>
              <a:rPr lang="en-US" sz="1100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NeutronDetector 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{</a:t>
            </a:r>
            <a:r>
              <a:rPr lang="en-US" sz="1100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name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>
                <a:solidFill>
                  <a:srgbClr val="B58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"INX2L04"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})-[:</a:t>
            </a:r>
            <a:r>
              <a:rPr lang="en-US" sz="1100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CONTAINS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]-&gt;(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pd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PV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1100">
              <a:solidFill>
                <a:srgbClr val="586E75"/>
              </a:solidFill>
              <a:highlight>
                <a:srgbClr val="FFFFFE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599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RETURN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 l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 m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 pc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100">
                <a:solidFill>
                  <a:srgbClr val="586E75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100">
                <a:solidFill>
                  <a:srgbClr val="333333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 pd</a:t>
            </a:r>
            <a:endParaRPr sz="1100">
              <a:solidFill>
                <a:srgbClr val="333333"/>
              </a:solidFill>
              <a:highlight>
                <a:srgbClr val="FFFFFE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rgbClr val="859900"/>
              </a:solidFill>
              <a:highlight>
                <a:srgbClr val="FFFF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/>
          <p:nvPr/>
        </p:nvSpPr>
        <p:spPr>
          <a:xfrm>
            <a:off x="9350200" y="3158199"/>
            <a:ext cx="327600" cy="541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 txBox="1"/>
          <p:nvPr/>
        </p:nvSpPr>
        <p:spPr>
          <a:xfrm>
            <a:off x="6404067" y="3158200"/>
            <a:ext cx="2902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b="1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Contextual Subgraph Extraction</a:t>
            </a:r>
            <a:endParaRPr sz="1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"/>
          <p:cNvSpPr/>
          <p:nvPr/>
        </p:nvSpPr>
        <p:spPr>
          <a:xfrm rot="5400000">
            <a:off x="5671075" y="5144250"/>
            <a:ext cx="327600" cy="655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7"/>
          <p:cNvSpPr txBox="1"/>
          <p:nvPr/>
        </p:nvSpPr>
        <p:spPr>
          <a:xfrm>
            <a:off x="3230467" y="5117842"/>
            <a:ext cx="2367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b="1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Temporal Data Extraction</a:t>
            </a:r>
            <a:endParaRPr sz="1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7"/>
          <p:cNvSpPr/>
          <p:nvPr/>
        </p:nvSpPr>
        <p:spPr>
          <a:xfrm rot="5400000">
            <a:off x="3119175" y="5144250"/>
            <a:ext cx="327600" cy="655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7"/>
          <p:cNvSpPr txBox="1"/>
          <p:nvPr/>
        </p:nvSpPr>
        <p:spPr>
          <a:xfrm>
            <a:off x="83900" y="4771500"/>
            <a:ext cx="2952000" cy="14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b="1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AI Supervised Learning:</a:t>
            </a:r>
            <a:endParaRPr sz="1500" b="1">
              <a:solidFill>
                <a:schemeClr val="dk1"/>
              </a:solidFill>
              <a:highlight>
                <a:srgbClr val="FFFFFE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1">
              <a:solidFill>
                <a:schemeClr val="dk1"/>
              </a:solidFill>
              <a:highlight>
                <a:srgbClr val="FFFFFE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59900"/>
              </a:buClr>
              <a:buSzPts val="1500"/>
              <a:buFont typeface="Arial"/>
              <a:buNone/>
            </a:pPr>
            <a:r>
              <a:rPr lang="en-US" sz="1500" i="1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Y </a:t>
            </a:r>
            <a:r>
              <a:rPr lang="en-US" sz="1500" i="1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=</a:t>
            </a:r>
            <a:r>
              <a:rPr lang="en-US" sz="1500" i="1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NN(</a:t>
            </a:r>
            <a:r>
              <a:rPr lang="en-US" sz="1500" i="1">
                <a:solidFill>
                  <a:schemeClr val="accent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1500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)  ⇒Traditional </a:t>
            </a:r>
            <a:endParaRPr sz="1500">
              <a:solidFill>
                <a:schemeClr val="dk1"/>
              </a:solidFill>
              <a:highlight>
                <a:srgbClr val="FFFFFE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or</a:t>
            </a:r>
            <a:endParaRPr sz="1500">
              <a:solidFill>
                <a:schemeClr val="dk1"/>
              </a:solidFill>
              <a:highlight>
                <a:srgbClr val="FFFFFE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i="1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Y </a:t>
            </a:r>
            <a:r>
              <a:rPr lang="en-US" sz="1500" i="1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=</a:t>
            </a:r>
            <a:r>
              <a:rPr lang="en-US" sz="1500" i="1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GNN(</a:t>
            </a:r>
            <a:r>
              <a:rPr lang="en-US" sz="1500" i="1">
                <a:solidFill>
                  <a:schemeClr val="accent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1500">
                <a:solidFill>
                  <a:schemeClr val="dk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)  ⇒ Advanced </a:t>
            </a:r>
            <a:endParaRPr sz="1500">
              <a:solidFill>
                <a:schemeClr val="dk1"/>
              </a:solidFill>
              <a:highlight>
                <a:srgbClr val="FFFF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7"/>
          <p:cNvSpPr/>
          <p:nvPr/>
        </p:nvSpPr>
        <p:spPr>
          <a:xfrm rot="-5400000">
            <a:off x="8113783" y="4367833"/>
            <a:ext cx="247500" cy="3573600"/>
          </a:xfrm>
          <a:prstGeom prst="leftBrace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4067" y="3730000"/>
            <a:ext cx="4605850" cy="231521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7"/>
          <p:cNvSpPr txBox="1"/>
          <p:nvPr/>
        </p:nvSpPr>
        <p:spPr>
          <a:xfrm>
            <a:off x="8073733" y="6264000"/>
            <a:ext cx="327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</a:pPr>
            <a:r>
              <a:rPr lang="en-US" sz="1500" i="1">
                <a:solidFill>
                  <a:schemeClr val="accent1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X</a:t>
            </a:r>
            <a:endParaRPr sz="1900" i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7"/>
          <p:cNvSpPr txBox="1"/>
          <p:nvPr/>
        </p:nvSpPr>
        <p:spPr>
          <a:xfrm>
            <a:off x="10392967" y="6264000"/>
            <a:ext cx="327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59900"/>
              </a:buClr>
              <a:buSzPts val="1500"/>
              <a:buFont typeface="Arial"/>
              <a:buNone/>
            </a:pPr>
            <a:r>
              <a:rPr lang="en-US" sz="1500" i="1">
                <a:solidFill>
                  <a:srgbClr val="859900"/>
                </a:solidFill>
                <a:highlight>
                  <a:srgbClr val="FFFFFE"/>
                </a:highlight>
                <a:latin typeface="Arial"/>
                <a:ea typeface="Arial"/>
                <a:cs typeface="Arial"/>
                <a:sym typeface="Arial"/>
              </a:rPr>
              <a:t>Y</a:t>
            </a:r>
            <a:endParaRPr sz="1900" i="1">
              <a:solidFill>
                <a:srgbClr val="85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"/>
          <p:cNvSpPr/>
          <p:nvPr/>
        </p:nvSpPr>
        <p:spPr>
          <a:xfrm rot="-5400000">
            <a:off x="10447417" y="5742450"/>
            <a:ext cx="218700" cy="824400"/>
          </a:xfrm>
          <a:prstGeom prst="leftBrace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6186" y="1356968"/>
            <a:ext cx="2411280" cy="2418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434"/>
              <a:buFont typeface="Arial"/>
              <a:buNone/>
            </a:pPr>
            <a:r>
              <a:rPr lang="en-US"/>
              <a:t>Why is this useful? EIC as an example</a:t>
            </a:r>
            <a:endParaRPr/>
          </a:p>
        </p:txBody>
      </p:sp>
      <p:sp>
        <p:nvSpPr>
          <p:cNvPr id="154" name="Google Shape;154;p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/>
              <a:t>We are developing AI/ML methods at the AGS and AGS Booster, learning experimentally how to get these tools to work in operations.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/>
              <a:t>Once EIC is built, we will use what we learned to efficiently apply to EIC systems.</a:t>
            </a:r>
            <a:endParaRPr/>
          </a:p>
        </p:txBody>
      </p:sp>
      <p:sp>
        <p:nvSpPr>
          <p:cNvPr id="155" name="Google Shape;155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61" name="Google Shape;161;p9"/>
          <p:cNvSpPr txBox="1">
            <a:spLocks noGrp="1"/>
          </p:cNvSpPr>
          <p:nvPr>
            <p:ph type="ctrTitle"/>
          </p:nvPr>
        </p:nvSpPr>
        <p:spPr>
          <a:xfrm>
            <a:off x="813175" y="2399818"/>
            <a:ext cx="10334700" cy="19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/>
              <a:t>Polarization Improvement Projects</a:t>
            </a:r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body" idx="1"/>
          </p:nvPr>
        </p:nvSpPr>
        <p:spPr>
          <a:xfrm>
            <a:off x="2458048" y="3330870"/>
            <a:ext cx="7275903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AutoNum type="arabicPeriod"/>
            </a:pPr>
            <a:r>
              <a:rPr lang="en-US" b="1" i="0" u="none" strike="noStrike" cap="none">
                <a:latin typeface="Arial"/>
                <a:ea typeface="Arial"/>
                <a:cs typeface="Arial"/>
                <a:sym typeface="Arial"/>
              </a:rPr>
              <a:t>NP AI-Ready Accelerator Data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AutoNum type="arabicPeriod"/>
            </a:pPr>
            <a:r>
              <a:rPr lang="en-US" b="1" i="0" u="none" strike="noStrike" cap="none">
                <a:latin typeface="Arial"/>
                <a:ea typeface="Arial"/>
                <a:cs typeface="Arial"/>
                <a:sym typeface="Arial"/>
              </a:rPr>
              <a:t>LINAC models, magnetized beams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AutoNum type="arabicPeriod"/>
            </a:pPr>
            <a:r>
              <a:rPr lang="en-US" b="1" i="0" u="none" strike="noStrike" cap="none">
                <a:latin typeface="Arial"/>
                <a:ea typeface="Arial"/>
                <a:cs typeface="Arial"/>
                <a:sym typeface="Arial"/>
              </a:rPr>
              <a:t>Diagnostic for measuring coupling in LtB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AutoNum type="arabicPeriod"/>
            </a:pPr>
            <a:r>
              <a:rPr lang="en-US" b="1" i="0" u="none" strike="noStrike" cap="none">
                <a:latin typeface="Arial"/>
                <a:ea typeface="Arial"/>
                <a:cs typeface="Arial"/>
                <a:sym typeface="Arial"/>
              </a:rPr>
              <a:t>LtB injection optimization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AutoNum type="arabicPeriod"/>
            </a:pPr>
            <a:r>
              <a:rPr lang="en-US" b="1" i="0" u="none" strike="noStrike" cap="none">
                <a:latin typeface="Arial"/>
                <a:ea typeface="Arial"/>
                <a:cs typeface="Arial"/>
                <a:sym typeface="Arial"/>
              </a:rPr>
              <a:t>NSRL Digital twins (bumps and beam line optics)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AutoNum type="arabicPeriod"/>
            </a:pPr>
            <a:r>
              <a:rPr lang="en-US" b="1" i="0" u="none" strike="noStrike" cap="none">
                <a:latin typeface="Arial"/>
                <a:ea typeface="Arial"/>
                <a:cs typeface="Arial"/>
                <a:sym typeface="Arial"/>
              </a:rPr>
              <a:t>BtA injection optimization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2735</Words>
  <Application>Microsoft Macintosh PowerPoint</Application>
  <PresentationFormat>Widescreen</PresentationFormat>
  <Paragraphs>309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 Black</vt:lpstr>
      <vt:lpstr>Cambria Math</vt:lpstr>
      <vt:lpstr>Calibri</vt:lpstr>
      <vt:lpstr>Arial</vt:lpstr>
      <vt:lpstr>BNL</vt:lpstr>
      <vt:lpstr>C-AD AI/ML Activities, Results, and Plans</vt:lpstr>
      <vt:lpstr>Outline</vt:lpstr>
      <vt:lpstr>Overview of AI/ML funded projects to date</vt:lpstr>
      <vt:lpstr>Genesis Mission Connections</vt:lpstr>
      <vt:lpstr>EIC-BeamAI</vt:lpstr>
      <vt:lpstr>NARAD project</vt:lpstr>
      <vt:lpstr>Example Workflow</vt:lpstr>
      <vt:lpstr>Why is this useful? EIC as an example</vt:lpstr>
      <vt:lpstr>Polarization Improvement Projects</vt:lpstr>
      <vt:lpstr>NP AI-Ready Accelerator Data (NARAD)</vt:lpstr>
      <vt:lpstr>Coupling measurement in LtB</vt:lpstr>
      <vt:lpstr>LtB Injection Optimization with BO</vt:lpstr>
      <vt:lpstr>Digital Twin for NSRL</vt:lpstr>
      <vt:lpstr>In operation: quad scan application</vt:lpstr>
      <vt:lpstr>NSRL BO Beam Optimizer with Badger Interface </vt:lpstr>
      <vt:lpstr>BtA Injection Optimization with BO</vt:lpstr>
      <vt:lpstr>List of operational tools / applications</vt:lpstr>
      <vt:lpstr>Emittance</vt:lpstr>
      <vt:lpstr>Line Current Profile Data Acquisition</vt:lpstr>
      <vt:lpstr>Beam Property Manager</vt:lpstr>
      <vt:lpstr>Reinforcement Learning in AGS Bunch Merging</vt:lpstr>
      <vt:lpstr>Improving IPM Emittance Measurements with ML </vt:lpstr>
      <vt:lpstr>Machine-Learning–Accelerated Bayesian Uncertainty Quantification for Digital Twin Modeling and Control of the AGS Booster</vt:lpstr>
      <vt:lpstr>Summary</vt:lpstr>
      <vt:lpstr>Publications</vt:lpstr>
      <vt:lpstr>Presentations / Talks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Brown, Kevin A</dc:creator>
  <cp:lastModifiedBy>Brown, Kevin A</cp:lastModifiedBy>
  <cp:revision>2</cp:revision>
  <dcterms:created xsi:type="dcterms:W3CDTF">2025-04-22T20:21:03Z</dcterms:created>
  <dcterms:modified xsi:type="dcterms:W3CDTF">2025-12-10T22:20:02Z</dcterms:modified>
</cp:coreProperties>
</file>