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63" r:id="rId3"/>
    <p:sldId id="257" r:id="rId4"/>
    <p:sldId id="291" r:id="rId5"/>
    <p:sldId id="262" r:id="rId6"/>
    <p:sldId id="258" r:id="rId7"/>
    <p:sldId id="265" r:id="rId8"/>
    <p:sldId id="264" r:id="rId9"/>
    <p:sldId id="280" r:id="rId10"/>
    <p:sldId id="289" r:id="rId11"/>
    <p:sldId id="281" r:id="rId12"/>
    <p:sldId id="282" r:id="rId13"/>
    <p:sldId id="283" r:id="rId14"/>
    <p:sldId id="288" r:id="rId15"/>
    <p:sldId id="287" r:id="rId16"/>
    <p:sldId id="284" r:id="rId17"/>
    <p:sldId id="290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94"/>
  </p:normalViewPr>
  <p:slideViewPr>
    <p:cSldViewPr snapToGrid="0" snapToObjects="1">
      <p:cViewPr varScale="1">
        <p:scale>
          <a:sx n="155" d="100"/>
          <a:sy n="155" d="100"/>
        </p:scale>
        <p:origin x="39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Proposal : Polarized Deuteron Ion 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12/10/2025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D. Steski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30465-74A1-E313-E04A-E9608CBA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0D057-6F0A-AFD0-B90B-7C626C4C4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D1B89C-FAD4-370E-CB71-D7600F0C1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7265" y="2541806"/>
            <a:ext cx="10571205" cy="1947460"/>
          </a:xfrm>
        </p:spPr>
        <p:txBody>
          <a:bodyPr>
            <a:normAutofit/>
          </a:bodyPr>
          <a:lstStyle/>
          <a:p>
            <a:r>
              <a:rPr lang="en-US" sz="5400" dirty="0"/>
              <a:t>Polarized Deuterium Ion Source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5ABD7-0BD0-DD23-8F9B-125F3C2BBB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64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83B72B-8267-9E53-C6F9-F7A7852E1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Location of Polarized Deuterium Ion Source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499D87C-24B4-90E4-C1DA-12B18133DE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2037" y="1825433"/>
            <a:ext cx="8077200" cy="42436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8296A-5562-8DA3-1F2E-50387BB494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977190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734D3-9803-5A2A-4680-AA164A43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beam line elements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ADB044-279D-1F4D-9E47-650FFEC63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2C9C023-5BD4-A59B-17A7-D9646BFED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093071"/>
              </p:ext>
            </p:extLst>
          </p:nvPr>
        </p:nvGraphicFramePr>
        <p:xfrm>
          <a:off x="3117850" y="1827642"/>
          <a:ext cx="5956300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56042" imgH="4306340" progId="Word.Document.12">
                  <p:embed/>
                </p:oleObj>
              </mc:Choice>
              <mc:Fallback>
                <p:oleObj name="Document" r:id="rId2" imgW="5956042" imgH="43063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17850" y="1827642"/>
                        <a:ext cx="5956300" cy="430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05447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1A3C6-5B0C-D2A4-DB1A-BC661519D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Optics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409EEE-8E84-940F-54C6-11F276BE5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8625" y="1690688"/>
            <a:ext cx="5174750" cy="377336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58DAB-2358-3331-8205-0FED39BF5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92390-4E30-E881-52D1-CC1963632202}"/>
              </a:ext>
            </a:extLst>
          </p:cNvPr>
          <p:cNvSpPr txBox="1"/>
          <p:nvPr/>
        </p:nvSpPr>
        <p:spPr>
          <a:xfrm>
            <a:off x="1789670" y="5544370"/>
            <a:ext cx="8612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spaces at the input and output, as well as the beam envelope along the transfer line (Horizontal: </a:t>
            </a:r>
            <a:r>
              <a:rPr lang="en-US" dirty="0">
                <a:solidFill>
                  <a:schemeClr val="accent1"/>
                </a:solidFill>
              </a:rPr>
              <a:t>Blue</a:t>
            </a:r>
            <a:r>
              <a:rPr lang="en-US" dirty="0"/>
              <a:t>, and Vertical: </a:t>
            </a:r>
            <a:r>
              <a:rPr lang="en-US" dirty="0">
                <a:solidFill>
                  <a:srgbClr val="FF0000"/>
                </a:solidFill>
              </a:rPr>
              <a:t>Red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1829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E981D-F16D-B02B-BC25-70B0E25211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3F87F-EBE4-01B8-A4D0-D25E689066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663531-B920-8F53-7D50-403535C24C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Tandem Polarimeter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C76E1-F6AD-65B4-5564-4FAE92216C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351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C6A71-279C-BE24-7E26-7ED91F31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COSY Low Energy Polarimeter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87170C-EB10-4C0E-A5CA-43257B5F6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500" y="2778006"/>
            <a:ext cx="6099464" cy="229524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3DDCC8-63EB-A2EE-F90D-1B42FA215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15</a:t>
            </a:fld>
            <a:endParaRPr lang="en-US" sz="1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6F2EC-5A78-A5DC-E91F-0B719BA1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55" y="2238080"/>
            <a:ext cx="3986645" cy="33700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C47B5B-C12E-ACCC-7EBA-A19E970052C6}"/>
              </a:ext>
            </a:extLst>
          </p:cNvPr>
          <p:cNvSpPr txBox="1"/>
          <p:nvPr/>
        </p:nvSpPr>
        <p:spPr>
          <a:xfrm>
            <a:off x="2408880" y="5608147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COSY LE Polarimeter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BC82FA-2BE3-F8B7-C90E-4BE616596E7D}"/>
              </a:ext>
            </a:extLst>
          </p:cNvPr>
          <p:cNvSpPr txBox="1"/>
          <p:nvPr/>
        </p:nvSpPr>
        <p:spPr>
          <a:xfrm>
            <a:off x="7831332" y="560814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Drawing of COSY LE Polarimeter</a:t>
            </a:r>
          </a:p>
        </p:txBody>
      </p:sp>
    </p:spTree>
    <p:extLst>
      <p:ext uri="{BB962C8B-B14F-4D97-AF65-F5344CB8AC3E}">
        <p14:creationId xmlns:p14="http://schemas.microsoft.com/office/powerpoint/2010/main" val="693417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F5798-7439-8D5D-62E3-46693F63A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of Tandem Polarimeter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5EFAE-975F-FEA8-98C6-6AD0380594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345" y="1815001"/>
            <a:ext cx="7640781" cy="431018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9F983E-7083-D94E-2EC6-412AE5235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16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52340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29F8C-A0DE-DE17-28AB-E9FADFF8F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67330-06F1-2606-AC48-F25950170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98FD3A-EAFC-F505-E30E-0348023125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Proposal Organization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65E5-6A71-A4C5-0C2D-BFFF8CA3B5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7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D6089-EE50-B69E-D94D-9182B5795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 Organizational Chart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76F68-1F76-8184-0787-08A527372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18</a:t>
            </a:fld>
            <a:endParaRPr lang="en-US" sz="10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B2B00B-1F93-1D14-F23D-8E46518D43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05" y="1913030"/>
            <a:ext cx="7186531" cy="41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82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AB0B3C-33C3-32E6-6139-D9F18B79C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2931" y="475736"/>
            <a:ext cx="7566138" cy="56549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7CD439-43F2-41C6-A569-11C1493B8D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7598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84AB-341F-C738-F5A2-3F211D1A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8D633-3E9F-5C47-7E3D-709D4C801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EIC accelerator design team must make it a priority to develop ion spin control and manipulation from source to collisions of the deuteron, </a:t>
            </a:r>
            <a:r>
              <a:rPr lang="en-US" baseline="30000" dirty="0"/>
              <a:t>3</a:t>
            </a:r>
            <a:r>
              <a:rPr lang="en-US" dirty="0"/>
              <a:t>He, </a:t>
            </a:r>
            <a:r>
              <a:rPr lang="en-US" baseline="30000" dirty="0"/>
              <a:t>6</a:t>
            </a:r>
            <a:r>
              <a:rPr lang="en-US" dirty="0"/>
              <a:t>Li and </a:t>
            </a:r>
            <a:r>
              <a:rPr lang="en-US" baseline="30000" dirty="0"/>
              <a:t>7</a:t>
            </a:r>
            <a:r>
              <a:rPr lang="en-US" dirty="0"/>
              <a:t>Li nuclei.</a:t>
            </a:r>
            <a:r>
              <a:rPr lang="en-US" baseline="30000" dirty="0"/>
              <a:t>*”</a:t>
            </a:r>
            <a:endParaRPr lang="en-US" dirty="0"/>
          </a:p>
          <a:p>
            <a:pPr marL="457200" lvl="1" indent="0">
              <a:buNone/>
            </a:pPr>
            <a:r>
              <a:rPr lang="en-US" sz="2000" baseline="30000" dirty="0"/>
              <a:t>*</a:t>
            </a:r>
            <a:r>
              <a:rPr lang="en-US" sz="2000" dirty="0"/>
              <a:t>from executive summary of “</a:t>
            </a:r>
            <a:r>
              <a:rPr lang="en-US" sz="2000" i="1" dirty="0"/>
              <a:t>Realizing the Scientific Program with Polarized Ion Beams at EIC” </a:t>
            </a:r>
            <a:r>
              <a:rPr lang="en-US" sz="2000" dirty="0"/>
              <a:t>(The EPIOS Scientific Consortium)</a:t>
            </a:r>
          </a:p>
          <a:p>
            <a:pPr marL="0" indent="0"/>
            <a:endParaRPr lang="en-US" sz="2400" dirty="0"/>
          </a:p>
          <a:p>
            <a:pPr marL="0" indent="0"/>
            <a:r>
              <a:rPr lang="en-US" dirty="0"/>
              <a:t>The availability of the COSY Polarized ion source to BNL for a fraction of the replacement value</a:t>
            </a:r>
          </a:p>
          <a:p>
            <a:pPr marL="457200" lvl="1" indent="0">
              <a:buNone/>
            </a:pPr>
            <a:endParaRPr lang="en-US" sz="2000" baseline="300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171A5-6DB6-2AD3-E837-1DC11C950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2768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COSY Polarized D</a:t>
            </a:r>
            <a:r>
              <a:rPr lang="en-US" baseline="30000" dirty="0"/>
              <a:t>-</a:t>
            </a:r>
            <a:r>
              <a:rPr lang="en-US" dirty="0"/>
              <a:t> Ion Source</a:t>
            </a:r>
          </a:p>
        </p:txBody>
      </p:sp>
      <p:pic>
        <p:nvPicPr>
          <p:cNvPr id="5" name="Content Placeholder 4" descr="Diagram, engineering drawing&#10;&#10;AI-generated content may be incorrect.">
            <a:extLst>
              <a:ext uri="{FF2B5EF4-FFF2-40B4-BE49-F238E27FC236}">
                <a16:creationId xmlns:a16="http://schemas.microsoft.com/office/drawing/2014/main" id="{E300F9FA-5625-9364-2F20-56A0AFFCA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770" y="1825625"/>
            <a:ext cx="7862459" cy="42068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A7D11-B3F8-3B19-3DA6-243C57159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129055"/>
            <a:ext cx="11049000" cy="5427791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COSY Polarized deuterium source available to BNL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40 ft shipping containers worth of equipment from Julich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Space is limited at EBIS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Proposed to locate the Polarized Deuterium Ion Source at the Tandem Van de Graaff Facility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Project divided into two parts: Ion Source and Polarimeter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Ion source to be located between the two Tandems (MP6 &amp; MP7)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New HV platform to injected polarized deuterium into MP7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Polarimeter at the High Energy of MP7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8AED9-8D22-6568-A704-2B444233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34163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63325-0391-97EE-A622-9E4BC74E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list of Equipment to be shipped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0A3A216-AA87-2788-A1FD-F0273CD9D7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662069"/>
              </p:ext>
            </p:extLst>
          </p:nvPr>
        </p:nvGraphicFramePr>
        <p:xfrm>
          <a:off x="571500" y="1825625"/>
          <a:ext cx="11051126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7997">
                  <a:extLst>
                    <a:ext uri="{9D8B030D-6E8A-4147-A177-3AD203B41FA5}">
                      <a16:colId xmlns:a16="http://schemas.microsoft.com/office/drawing/2014/main" val="756092370"/>
                    </a:ext>
                  </a:extLst>
                </a:gridCol>
                <a:gridCol w="4917989">
                  <a:extLst>
                    <a:ext uri="{9D8B030D-6E8A-4147-A177-3AD203B41FA5}">
                      <a16:colId xmlns:a16="http://schemas.microsoft.com/office/drawing/2014/main" val="3257264995"/>
                    </a:ext>
                  </a:extLst>
                </a:gridCol>
                <a:gridCol w="593125">
                  <a:extLst>
                    <a:ext uri="{9D8B030D-6E8A-4147-A177-3AD203B41FA5}">
                      <a16:colId xmlns:a16="http://schemas.microsoft.com/office/drawing/2014/main" val="1827299907"/>
                    </a:ext>
                  </a:extLst>
                </a:gridCol>
                <a:gridCol w="4882015">
                  <a:extLst>
                    <a:ext uri="{9D8B030D-6E8A-4147-A177-3AD203B41FA5}">
                      <a16:colId xmlns:a16="http://schemas.microsoft.com/office/drawing/2014/main" val="29064001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22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sets of permanent </a:t>
                      </a:r>
                      <a:r>
                        <a:rPr lang="en-US" dirty="0" err="1"/>
                        <a:t>sextupole</a:t>
                      </a:r>
                      <a:r>
                        <a:rPr lang="en-US" dirty="0"/>
                        <a:t> magnets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Several 27 MHz fixed frequency amplifiers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6169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 electromagnets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Siemens controllers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75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 chambers for two atomic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Pressure regulators and flow regulators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087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Time-of-flight spectrometer for atomic beams with chopper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Cold heads and compressors for 25K - 80K operation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599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Vacuum equipment for two sources, diagnostic chambers, Valves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 RF transition units with spare parts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582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 mass spectrometers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Amplifiers for RF transition units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658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Scanner for profile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Signal generators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3985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 controllers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Magnetic field controllers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369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Dissociators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 EDDA holding field power supplies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50054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FA940-ABB8-7A92-F7AE-2A6D85EAC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44941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Tandem Van de Graaff Facility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C952-1AEB-4A0D-A978-AEBDDF77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C-AD Complex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A106F-A9C0-4ABE-9B1C-DDF1F86E23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7" name="Content Placeholder 6" descr="Map&#10;&#10;Description automatically generated">
            <a:extLst>
              <a:ext uri="{FF2B5EF4-FFF2-40B4-BE49-F238E27FC236}">
                <a16:creationId xmlns:a16="http://schemas.microsoft.com/office/drawing/2014/main" id="{19F7662B-91B7-4095-AB71-972F8B6DD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276" y="1466584"/>
            <a:ext cx="7837447" cy="4609459"/>
          </a:xfrm>
        </p:spPr>
      </p:pic>
    </p:spTree>
    <p:extLst>
      <p:ext uri="{BB962C8B-B14F-4D97-AF65-F5344CB8AC3E}">
        <p14:creationId xmlns:p14="http://schemas.microsoft.com/office/powerpoint/2010/main" val="324354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BNL Tandem Van de Graaff Facility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Content Placeholder 9" descr="A picture containing text, indoor, appliance&#10;&#10;Description automatically generated">
            <a:extLst>
              <a:ext uri="{FF2B5EF4-FFF2-40B4-BE49-F238E27FC236}">
                <a16:creationId xmlns:a16="http://schemas.microsoft.com/office/drawing/2014/main" id="{EBD8A97B-3BB6-4A19-A98F-6910513A2D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687" y="1825625"/>
            <a:ext cx="9668625" cy="4206875"/>
          </a:xfrm>
        </p:spPr>
      </p:pic>
    </p:spTree>
    <p:extLst>
      <p:ext uri="{BB962C8B-B14F-4D97-AF65-F5344CB8AC3E}">
        <p14:creationId xmlns:p14="http://schemas.microsoft.com/office/powerpoint/2010/main" val="2190709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DBCA-408B-4BAD-90FB-33FE564EB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Tandem Van de </a:t>
            </a:r>
            <a:r>
              <a:rPr lang="en-US" dirty="0" err="1"/>
              <a:t>Graaffs</a:t>
            </a: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5642E-790E-491D-A0BC-40B5786B9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MP class Tandem Van de </a:t>
            </a:r>
            <a:r>
              <a:rPr lang="en-US" dirty="0" err="1"/>
              <a:t>Graaffs</a:t>
            </a:r>
            <a:r>
              <a:rPr lang="en-US" dirty="0"/>
              <a:t> (MP6 &amp; MP7)</a:t>
            </a:r>
          </a:p>
          <a:p>
            <a:r>
              <a:rPr lang="en-US" dirty="0"/>
              <a:t>Supplied the Au beam for the FY 23 and FY 25 Au-Au run</a:t>
            </a:r>
          </a:p>
          <a:p>
            <a:r>
              <a:rPr lang="en-US" dirty="0"/>
              <a:t>Provided unpolarized deuterons in 2003, 2008, 2016 and 2023 for Au-d collisions in RHIC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BDC6F4-A062-4FDA-A170-82052095F8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3A556B-7C63-244D-9B7C-B0EA8042B330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Content Placeholder 13" descr="A picture containing indoor, engine, dirty, miller&#10;&#10;Description automatically generated">
            <a:extLst>
              <a:ext uri="{FF2B5EF4-FFF2-40B4-BE49-F238E27FC236}">
                <a16:creationId xmlns:a16="http://schemas.microsoft.com/office/drawing/2014/main" id="{44E20DE5-EAF8-43C0-96B4-E7263FF9C08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305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213538341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_060121" id="{12E83E08-87E0-F644-89EB-87DEB220AE0B}" vid="{EBE5DD67-AF26-1345-A97E-9F8C3AF25A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BNL_PPT_Template_2021_Widescreen_Compressed (1)</Template>
  <TotalTime>405</TotalTime>
  <Words>428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BNL</vt:lpstr>
      <vt:lpstr>Document</vt:lpstr>
      <vt:lpstr>Proposal : Polarized Deuteron Ion Source</vt:lpstr>
      <vt:lpstr>Motivation</vt:lpstr>
      <vt:lpstr>COSY Polarized D- Ion Source</vt:lpstr>
      <vt:lpstr>PowerPoint Presentation</vt:lpstr>
      <vt:lpstr>Partial list of Equipment to be shipped</vt:lpstr>
      <vt:lpstr>Tandem Van de Graaff Facility</vt:lpstr>
      <vt:lpstr>C-AD Complex</vt:lpstr>
      <vt:lpstr>The BNL Tandem Van de Graaff Facility</vt:lpstr>
      <vt:lpstr>Tandem Van de Graaffs</vt:lpstr>
      <vt:lpstr>Polarized Deuterium Ion Source</vt:lpstr>
      <vt:lpstr>Location of Polarized Deuterium Ion Source</vt:lpstr>
      <vt:lpstr>New beam line elements</vt:lpstr>
      <vt:lpstr>Beam Optics</vt:lpstr>
      <vt:lpstr>Tandem Polarimeter</vt:lpstr>
      <vt:lpstr>COSY Low Energy Polarimeter</vt:lpstr>
      <vt:lpstr>Location of Tandem Polarimeter</vt:lpstr>
      <vt:lpstr>Proposal Organization</vt:lpstr>
      <vt:lpstr>Proposal Organizational Chart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Steski, Dannie B</dc:creator>
  <cp:keywords/>
  <dc:description/>
  <cp:lastModifiedBy>Steski, Dannie B</cp:lastModifiedBy>
  <cp:revision>7</cp:revision>
  <dcterms:created xsi:type="dcterms:W3CDTF">2021-10-28T20:54:42Z</dcterms:created>
  <dcterms:modified xsi:type="dcterms:W3CDTF">2025-12-10T22:11:46Z</dcterms:modified>
  <cp:category/>
</cp:coreProperties>
</file>