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63"/>
  </p:notesMasterIdLst>
  <p:handoutMasterIdLst>
    <p:handoutMasterId r:id="rId64"/>
  </p:handoutMasterIdLst>
  <p:sldIdLst>
    <p:sldId id="959" r:id="rId3"/>
    <p:sldId id="960" r:id="rId4"/>
    <p:sldId id="256" r:id="rId5"/>
    <p:sldId id="946" r:id="rId6"/>
    <p:sldId id="951" r:id="rId7"/>
    <p:sldId id="961" r:id="rId8"/>
    <p:sldId id="962" r:id="rId9"/>
    <p:sldId id="258" r:id="rId10"/>
    <p:sldId id="950" r:id="rId11"/>
    <p:sldId id="278" r:id="rId12"/>
    <p:sldId id="261" r:id="rId13"/>
    <p:sldId id="967" r:id="rId14"/>
    <p:sldId id="966" r:id="rId15"/>
    <p:sldId id="262" r:id="rId16"/>
    <p:sldId id="264" r:id="rId17"/>
    <p:sldId id="964" r:id="rId18"/>
    <p:sldId id="965" r:id="rId19"/>
    <p:sldId id="969" r:id="rId20"/>
    <p:sldId id="968" r:id="rId21"/>
    <p:sldId id="265" r:id="rId22"/>
    <p:sldId id="266" r:id="rId23"/>
    <p:sldId id="267" r:id="rId24"/>
    <p:sldId id="269" r:id="rId25"/>
    <p:sldId id="263" r:id="rId26"/>
    <p:sldId id="259" r:id="rId27"/>
    <p:sldId id="260" r:id="rId28"/>
    <p:sldId id="268" r:id="rId29"/>
    <p:sldId id="270" r:id="rId30"/>
    <p:sldId id="973" r:id="rId31"/>
    <p:sldId id="271" r:id="rId32"/>
    <p:sldId id="280" r:id="rId33"/>
    <p:sldId id="281" r:id="rId34"/>
    <p:sldId id="956" r:id="rId35"/>
    <p:sldId id="276" r:id="rId36"/>
    <p:sldId id="972" r:id="rId37"/>
    <p:sldId id="957" r:id="rId38"/>
    <p:sldId id="970" r:id="rId39"/>
    <p:sldId id="971" r:id="rId40"/>
    <p:sldId id="928" r:id="rId41"/>
    <p:sldId id="958" r:id="rId42"/>
    <p:sldId id="929" r:id="rId43"/>
    <p:sldId id="930" r:id="rId44"/>
    <p:sldId id="931" r:id="rId45"/>
    <p:sldId id="933" r:id="rId46"/>
    <p:sldId id="934" r:id="rId47"/>
    <p:sldId id="935" r:id="rId48"/>
    <p:sldId id="937" r:id="rId49"/>
    <p:sldId id="938" r:id="rId50"/>
    <p:sldId id="939" r:id="rId51"/>
    <p:sldId id="940" r:id="rId52"/>
    <p:sldId id="941" r:id="rId53"/>
    <p:sldId id="942" r:id="rId54"/>
    <p:sldId id="277" r:id="rId55"/>
    <p:sldId id="932" r:id="rId56"/>
    <p:sldId id="944" r:id="rId57"/>
    <p:sldId id="945" r:id="rId58"/>
    <p:sldId id="955" r:id="rId59"/>
    <p:sldId id="952" r:id="rId60"/>
    <p:sldId id="953" r:id="rId61"/>
    <p:sldId id="954"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77"/>
    <p:restoredTop sz="94626"/>
  </p:normalViewPr>
  <p:slideViewPr>
    <p:cSldViewPr snapToGrid="0">
      <p:cViewPr>
        <p:scale>
          <a:sx n="147" d="100"/>
          <a:sy n="147" d="100"/>
        </p:scale>
        <p:origin x="208" y="144"/>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100" d="100"/>
          <a:sy n="100" d="100"/>
        </p:scale>
        <p:origin x="4240"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80BAD-95B5-8440-A824-61BC88CC0EFF}"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7E11F7F1-2493-A34F-93F2-B58C8870B5FB}">
      <dgm:prSet phldrT="[Text]" custT="1"/>
      <dgm:spPr>
        <a:ln w="38100">
          <a:solidFill>
            <a:srgbClr val="002060"/>
          </a:solidFill>
        </a:ln>
      </dgm:spPr>
      <dgm:t>
        <a:bodyPr/>
        <a:lstStyle/>
        <a:p>
          <a:r>
            <a:rPr lang="en-US" sz="2000" b="1" dirty="0">
              <a:solidFill>
                <a:srgbClr val="002060"/>
              </a:solidFill>
            </a:rPr>
            <a:t>OUTLINES</a:t>
          </a:r>
        </a:p>
      </dgm:t>
    </dgm:pt>
    <dgm:pt modelId="{E5C51419-97FD-AF41-B20C-EAA5AB5706AC}" type="parTrans" cxnId="{3ECCAF03-DAE3-4C4B-89FA-CC16D82A9908}">
      <dgm:prSet/>
      <dgm:spPr/>
      <dgm:t>
        <a:bodyPr/>
        <a:lstStyle/>
        <a:p>
          <a:endParaRPr lang="en-US"/>
        </a:p>
      </dgm:t>
    </dgm:pt>
    <dgm:pt modelId="{D0589300-C1E0-824A-95C5-BF7A813F25BE}" type="sibTrans" cxnId="{3ECCAF03-DAE3-4C4B-89FA-CC16D82A9908}">
      <dgm:prSet/>
      <dgm:spPr/>
      <dgm:t>
        <a:bodyPr/>
        <a:lstStyle/>
        <a:p>
          <a:endParaRPr lang="en-US"/>
        </a:p>
      </dgm:t>
    </dgm:pt>
    <dgm:pt modelId="{923F0891-5F17-CE4D-8FDA-77D68AB29386}">
      <dgm:prSet phldrT="[Text]" custT="1"/>
      <dgm:spPr>
        <a:ln w="38100">
          <a:solidFill>
            <a:srgbClr val="002060"/>
          </a:solidFill>
        </a:ln>
      </dgm:spPr>
      <dgm:t>
        <a:bodyPr/>
        <a:lstStyle/>
        <a:p>
          <a:pPr>
            <a:spcAft>
              <a:spcPts val="0"/>
            </a:spcAft>
          </a:pPr>
          <a:r>
            <a:rPr lang="en-US" sz="1600" b="1" dirty="0">
              <a:solidFill>
                <a:srgbClr val="002060"/>
              </a:solidFill>
            </a:rPr>
            <a:t>A. FLASH</a:t>
          </a:r>
        </a:p>
        <a:p>
          <a:pPr>
            <a:spcAft>
              <a:spcPct val="35000"/>
            </a:spcAft>
          </a:pPr>
          <a:r>
            <a:rPr lang="en-US" sz="1600" b="1" dirty="0">
              <a:solidFill>
                <a:srgbClr val="002060"/>
              </a:solidFill>
            </a:rPr>
            <a:t>CANCER THERAPY</a:t>
          </a:r>
        </a:p>
      </dgm:t>
    </dgm:pt>
    <dgm:pt modelId="{D8FFB5A0-9013-5048-9964-760BC6D5FEC0}" type="parTrans" cxnId="{7D187F07-CB09-1340-BD8E-0726C755A3EA}">
      <dgm:prSet/>
      <dgm:spPr/>
      <dgm:t>
        <a:bodyPr/>
        <a:lstStyle/>
        <a:p>
          <a:endParaRPr lang="en-US"/>
        </a:p>
      </dgm:t>
    </dgm:pt>
    <dgm:pt modelId="{E8AAD844-04A5-F541-8DCF-0A37D60D1185}" type="sibTrans" cxnId="{7D187F07-CB09-1340-BD8E-0726C755A3EA}">
      <dgm:prSet/>
      <dgm:spPr/>
      <dgm:t>
        <a:bodyPr/>
        <a:lstStyle/>
        <a:p>
          <a:endParaRPr lang="en-US"/>
        </a:p>
      </dgm:t>
    </dgm:pt>
    <dgm:pt modelId="{8803F744-379D-2746-8E31-362F6687CA46}">
      <dgm:prSet phldrT="[Text]" custT="1"/>
      <dgm:spPr>
        <a:ln w="38100">
          <a:solidFill>
            <a:srgbClr val="002060"/>
          </a:solidFill>
        </a:ln>
      </dgm:spPr>
      <dgm:t>
        <a:bodyPr/>
        <a:lstStyle/>
        <a:p>
          <a:r>
            <a:rPr lang="en-US" sz="1600" b="1" dirty="0">
              <a:solidFill>
                <a:srgbClr val="002060"/>
              </a:solidFill>
            </a:rPr>
            <a:t>A.1. LIMITATIONS OF EXISTING FACILITIES</a:t>
          </a:r>
        </a:p>
      </dgm:t>
    </dgm:pt>
    <dgm:pt modelId="{06607F20-15B3-BC47-8922-9AAD7962A51F}" type="parTrans" cxnId="{2DA73463-A442-004B-A9D3-86CADB10496A}">
      <dgm:prSet/>
      <dgm:spPr/>
      <dgm:t>
        <a:bodyPr/>
        <a:lstStyle/>
        <a:p>
          <a:endParaRPr lang="en-US"/>
        </a:p>
      </dgm:t>
    </dgm:pt>
    <dgm:pt modelId="{5F7A343D-31DF-DB4D-BE28-B5F86B14777D}" type="sibTrans" cxnId="{2DA73463-A442-004B-A9D3-86CADB10496A}">
      <dgm:prSet/>
      <dgm:spPr/>
      <dgm:t>
        <a:bodyPr/>
        <a:lstStyle/>
        <a:p>
          <a:endParaRPr lang="en-US"/>
        </a:p>
      </dgm:t>
    </dgm:pt>
    <dgm:pt modelId="{B3865424-BAB6-AC4B-A026-E20F9AC829B7}">
      <dgm:prSet phldrT="[Text]" custT="1"/>
      <dgm:spPr>
        <a:ln w="38100">
          <a:solidFill>
            <a:srgbClr val="002060"/>
          </a:solidFill>
        </a:ln>
      </dgm:spPr>
      <dgm:t>
        <a:bodyPr/>
        <a:lstStyle/>
        <a:p>
          <a:pPr>
            <a:spcAft>
              <a:spcPts val="0"/>
            </a:spcAft>
          </a:pPr>
          <a:r>
            <a:rPr lang="en-US" sz="1600" b="1" dirty="0">
              <a:solidFill>
                <a:srgbClr val="002060"/>
              </a:solidFill>
            </a:rPr>
            <a:t>B. ACCELERATOR PHYSICS</a:t>
          </a:r>
        </a:p>
      </dgm:t>
    </dgm:pt>
    <dgm:pt modelId="{240EC856-7AED-E444-B6BA-237AB1D0B026}" type="parTrans" cxnId="{6D2BE2E7-068E-3C45-AAAE-FDD1E094CC73}">
      <dgm:prSet/>
      <dgm:spPr/>
      <dgm:t>
        <a:bodyPr/>
        <a:lstStyle/>
        <a:p>
          <a:endParaRPr lang="en-US"/>
        </a:p>
      </dgm:t>
    </dgm:pt>
    <dgm:pt modelId="{0F7DF211-D381-E645-ACE5-2603CD9C8BBF}" type="sibTrans" cxnId="{6D2BE2E7-068E-3C45-AAAE-FDD1E094CC73}">
      <dgm:prSet/>
      <dgm:spPr/>
      <dgm:t>
        <a:bodyPr/>
        <a:lstStyle/>
        <a:p>
          <a:endParaRPr lang="en-US"/>
        </a:p>
      </dgm:t>
    </dgm:pt>
    <dgm:pt modelId="{CC2E8CA1-4F1B-CB4F-BD38-33C949D79AD7}">
      <dgm:prSet phldrT="[Text]" custT="1"/>
      <dgm:spPr>
        <a:ln w="38100">
          <a:solidFill>
            <a:srgbClr val="002060"/>
          </a:solidFill>
        </a:ln>
      </dgm:spPr>
      <dgm:t>
        <a:bodyPr/>
        <a:lstStyle/>
        <a:p>
          <a:pPr>
            <a:spcAft>
              <a:spcPts val="0"/>
            </a:spcAft>
          </a:pPr>
          <a:r>
            <a:rPr lang="en-US" sz="1600" b="1" dirty="0">
              <a:solidFill>
                <a:srgbClr val="002060"/>
              </a:solidFill>
            </a:rPr>
            <a:t>DESIGN OF THE</a:t>
          </a:r>
        </a:p>
        <a:p>
          <a:pPr>
            <a:spcAft>
              <a:spcPts val="0"/>
            </a:spcAft>
          </a:pPr>
          <a:r>
            <a:rPr lang="en-US" sz="1600" b="1" dirty="0">
              <a:solidFill>
                <a:srgbClr val="002060"/>
              </a:solidFill>
            </a:rPr>
            <a:t>NEW CONCEPT</a:t>
          </a:r>
        </a:p>
      </dgm:t>
    </dgm:pt>
    <dgm:pt modelId="{D4F28C45-A9DA-3A42-BFBC-DBFB5053B39B}" type="parTrans" cxnId="{250A8D73-D154-2441-9635-75DC35658AFC}">
      <dgm:prSet/>
      <dgm:spPr/>
      <dgm:t>
        <a:bodyPr/>
        <a:lstStyle/>
        <a:p>
          <a:endParaRPr lang="en-US"/>
        </a:p>
      </dgm:t>
    </dgm:pt>
    <dgm:pt modelId="{D3F95A8D-FF3E-A24E-B754-FDFE512CB0D1}" type="sibTrans" cxnId="{250A8D73-D154-2441-9635-75DC35658AFC}">
      <dgm:prSet/>
      <dgm:spPr/>
      <dgm:t>
        <a:bodyPr/>
        <a:lstStyle/>
        <a:p>
          <a:endParaRPr lang="en-US"/>
        </a:p>
      </dgm:t>
    </dgm:pt>
    <dgm:pt modelId="{DD2A9823-0478-E643-8058-38F95117F820}">
      <dgm:prSet custT="1"/>
      <dgm:spPr>
        <a:ln w="38100">
          <a:solidFill>
            <a:srgbClr val="002060"/>
          </a:solidFill>
        </a:ln>
      </dgm:spPr>
      <dgm:t>
        <a:bodyPr/>
        <a:lstStyle/>
        <a:p>
          <a:r>
            <a:rPr lang="en-US" sz="1600" b="1" dirty="0">
              <a:solidFill>
                <a:srgbClr val="002060"/>
              </a:solidFill>
            </a:rPr>
            <a:t>EXPERIMENTAL RESULTS</a:t>
          </a:r>
        </a:p>
      </dgm:t>
    </dgm:pt>
    <dgm:pt modelId="{2F6EB749-2D31-3E47-B79E-E3F98990B4B5}" type="parTrans" cxnId="{ADDF95A6-E717-124A-9BA5-AB44F10595BD}">
      <dgm:prSet/>
      <dgm:spPr/>
      <dgm:t>
        <a:bodyPr/>
        <a:lstStyle/>
        <a:p>
          <a:endParaRPr lang="en-US"/>
        </a:p>
      </dgm:t>
    </dgm:pt>
    <dgm:pt modelId="{20BD412C-53DE-E941-A191-D69B29CA2680}" type="sibTrans" cxnId="{ADDF95A6-E717-124A-9BA5-AB44F10595BD}">
      <dgm:prSet/>
      <dgm:spPr/>
      <dgm:t>
        <a:bodyPr/>
        <a:lstStyle/>
        <a:p>
          <a:endParaRPr lang="en-US"/>
        </a:p>
      </dgm:t>
    </dgm:pt>
    <dgm:pt modelId="{004EDEF9-92C4-8040-8CFD-37988E99CBC4}">
      <dgm:prSet custT="1"/>
      <dgm:spPr>
        <a:ln w="38100">
          <a:solidFill>
            <a:srgbClr val="002060"/>
          </a:solidFill>
        </a:ln>
      </dgm:spPr>
      <dgm:t>
        <a:bodyPr/>
        <a:lstStyle/>
        <a:p>
          <a:r>
            <a:rPr lang="en-US" sz="1600" b="1" dirty="0">
              <a:solidFill>
                <a:srgbClr val="002060"/>
              </a:solidFill>
            </a:rPr>
            <a:t>PERMANENT MAGNETS COMMISSIONING</a:t>
          </a:r>
        </a:p>
      </dgm:t>
    </dgm:pt>
    <dgm:pt modelId="{47F3AA66-A1AC-4E45-8ADA-763537553484}" type="parTrans" cxnId="{873C5158-CF42-624D-8BB0-C582BCA9785B}">
      <dgm:prSet/>
      <dgm:spPr/>
      <dgm:t>
        <a:bodyPr/>
        <a:lstStyle/>
        <a:p>
          <a:endParaRPr lang="en-US"/>
        </a:p>
      </dgm:t>
    </dgm:pt>
    <dgm:pt modelId="{A54E8CC0-1F27-6D43-8C0D-CDCAB56E8248}" type="sibTrans" cxnId="{873C5158-CF42-624D-8BB0-C582BCA9785B}">
      <dgm:prSet/>
      <dgm:spPr/>
      <dgm:t>
        <a:bodyPr/>
        <a:lstStyle/>
        <a:p>
          <a:endParaRPr lang="en-US"/>
        </a:p>
      </dgm:t>
    </dgm:pt>
    <dgm:pt modelId="{2D7EEC71-B2EB-C542-8B85-E9E5D1B83261}">
      <dgm:prSet custT="1"/>
      <dgm:spPr>
        <a:ln w="38100">
          <a:solidFill>
            <a:srgbClr val="002060"/>
          </a:solidFill>
        </a:ln>
      </dgm:spPr>
      <dgm:t>
        <a:bodyPr/>
        <a:lstStyle/>
        <a:p>
          <a:r>
            <a:rPr lang="en-US" sz="1600" b="1" dirty="0">
              <a:solidFill>
                <a:srgbClr val="002060"/>
              </a:solidFill>
            </a:rPr>
            <a:t>ASSEMBLY SET-UP NSRL-TANDEM EXPERIMENTS</a:t>
          </a:r>
        </a:p>
      </dgm:t>
    </dgm:pt>
    <dgm:pt modelId="{C5CBC1D1-D925-1A43-BBA0-2FDD20F20864}" type="parTrans" cxnId="{590DDFBB-D14D-B343-A0D7-844A063485DC}">
      <dgm:prSet/>
      <dgm:spPr/>
      <dgm:t>
        <a:bodyPr/>
        <a:lstStyle/>
        <a:p>
          <a:endParaRPr lang="en-US"/>
        </a:p>
      </dgm:t>
    </dgm:pt>
    <dgm:pt modelId="{ACF64AC9-6508-C846-9DB1-5BCE5DBD80C9}" type="sibTrans" cxnId="{590DDFBB-D14D-B343-A0D7-844A063485DC}">
      <dgm:prSet/>
      <dgm:spPr/>
      <dgm:t>
        <a:bodyPr/>
        <a:lstStyle/>
        <a:p>
          <a:endParaRPr lang="en-US"/>
        </a:p>
      </dgm:t>
    </dgm:pt>
    <dgm:pt modelId="{75935C38-4F27-2448-8673-C26F08932DE3}">
      <dgm:prSet custT="1"/>
      <dgm:spPr>
        <a:ln w="38100">
          <a:solidFill>
            <a:srgbClr val="002060"/>
          </a:solidFill>
        </a:ln>
      </dgm:spPr>
      <dgm:t>
        <a:bodyPr/>
        <a:lstStyle/>
        <a:p>
          <a:r>
            <a:rPr lang="en-US" sz="1600" b="1" dirty="0">
              <a:solidFill>
                <a:srgbClr val="002060"/>
              </a:solidFill>
            </a:rPr>
            <a:t>MAGNETIC FIELD EXPANSION</a:t>
          </a:r>
        </a:p>
      </dgm:t>
    </dgm:pt>
    <dgm:pt modelId="{AD27D6C2-404B-1640-BE92-36269996CD59}" type="parTrans" cxnId="{70080869-778B-814D-B731-4069A4A48A01}">
      <dgm:prSet/>
      <dgm:spPr/>
      <dgm:t>
        <a:bodyPr/>
        <a:lstStyle/>
        <a:p>
          <a:endParaRPr lang="en-US"/>
        </a:p>
      </dgm:t>
    </dgm:pt>
    <dgm:pt modelId="{8C53616A-6CB5-384A-9108-65DF295E314F}" type="sibTrans" cxnId="{70080869-778B-814D-B731-4069A4A48A01}">
      <dgm:prSet/>
      <dgm:spPr/>
      <dgm:t>
        <a:bodyPr/>
        <a:lstStyle/>
        <a:p>
          <a:endParaRPr lang="en-US"/>
        </a:p>
      </dgm:t>
    </dgm:pt>
    <dgm:pt modelId="{F1153D89-B68D-5E46-AC91-81FD77E7BB91}">
      <dgm:prSet custT="1"/>
      <dgm:spPr>
        <a:ln w="38100">
          <a:solidFill>
            <a:srgbClr val="002060"/>
          </a:solidFill>
        </a:ln>
      </dgm:spPr>
      <dgm:t>
        <a:bodyPr/>
        <a:lstStyle/>
        <a:p>
          <a:r>
            <a:rPr lang="en-US" sz="1600" b="1" dirty="0">
              <a:solidFill>
                <a:srgbClr val="002060"/>
              </a:solidFill>
            </a:rPr>
            <a:t>A.2. DESIGN OF THE FLASH THERAPY FACILITY</a:t>
          </a:r>
        </a:p>
      </dgm:t>
    </dgm:pt>
    <dgm:pt modelId="{C82F9AEB-B049-D342-88AE-D408A641456A}" type="parTrans" cxnId="{94A69826-DCDC-B144-9486-B6AD2A02C547}">
      <dgm:prSet/>
      <dgm:spPr/>
      <dgm:t>
        <a:bodyPr/>
        <a:lstStyle/>
        <a:p>
          <a:endParaRPr lang="en-US"/>
        </a:p>
      </dgm:t>
    </dgm:pt>
    <dgm:pt modelId="{377B9A35-898B-2D4E-89B9-72B16AA9E58C}" type="sibTrans" cxnId="{94A69826-DCDC-B144-9486-B6AD2A02C547}">
      <dgm:prSet/>
      <dgm:spPr/>
      <dgm:t>
        <a:bodyPr/>
        <a:lstStyle/>
        <a:p>
          <a:endParaRPr lang="en-US"/>
        </a:p>
      </dgm:t>
    </dgm:pt>
    <dgm:pt modelId="{220E6DDE-996F-4941-A9A4-9FE59465BBEF}">
      <dgm:prSet custT="1"/>
      <dgm:spPr>
        <a:ln w="38100">
          <a:solidFill>
            <a:srgbClr val="002060"/>
          </a:solidFill>
        </a:ln>
      </dgm:spPr>
      <dgm:t>
        <a:bodyPr/>
        <a:lstStyle/>
        <a:p>
          <a:r>
            <a:rPr lang="en-US" sz="1600" b="1" dirty="0">
              <a:solidFill>
                <a:srgbClr val="002060"/>
              </a:solidFill>
            </a:rPr>
            <a:t>DYNAMICAL APERTURE STUDIES</a:t>
          </a:r>
        </a:p>
      </dgm:t>
    </dgm:pt>
    <dgm:pt modelId="{A4779C5B-0B71-EE47-984B-B65854A4A06B}" type="parTrans" cxnId="{2CCD7A4B-1A22-7B43-B974-7AAC42F7C557}">
      <dgm:prSet/>
      <dgm:spPr/>
      <dgm:t>
        <a:bodyPr/>
        <a:lstStyle/>
        <a:p>
          <a:endParaRPr lang="en-US"/>
        </a:p>
      </dgm:t>
    </dgm:pt>
    <dgm:pt modelId="{6C74B480-079C-3340-BBEE-39B100F04F30}" type="sibTrans" cxnId="{2CCD7A4B-1A22-7B43-B974-7AAC42F7C557}">
      <dgm:prSet/>
      <dgm:spPr/>
      <dgm:t>
        <a:bodyPr/>
        <a:lstStyle/>
        <a:p>
          <a:endParaRPr lang="en-US"/>
        </a:p>
      </dgm:t>
    </dgm:pt>
    <dgm:pt modelId="{621A0E8B-FB99-6D4D-BA04-18A1CA3CC76C}">
      <dgm:prSet custT="1"/>
      <dgm:spPr>
        <a:ln w="38100">
          <a:solidFill>
            <a:srgbClr val="002060"/>
          </a:solidFill>
        </a:ln>
      </dgm:spPr>
      <dgm:t>
        <a:bodyPr/>
        <a:lstStyle/>
        <a:p>
          <a:r>
            <a:rPr lang="en-US" sz="1600" b="1" dirty="0">
              <a:solidFill>
                <a:srgbClr val="002060"/>
              </a:solidFill>
            </a:rPr>
            <a:t>A.3. COMPARISON WITH THE PRESENT FACILTIES</a:t>
          </a:r>
        </a:p>
      </dgm:t>
    </dgm:pt>
    <dgm:pt modelId="{45B5986C-A5D9-2046-9D6C-CB3C8C80BFB6}" type="parTrans" cxnId="{B66FD2BD-44AF-D747-9DE6-AFEA8B0EEF8A}">
      <dgm:prSet/>
      <dgm:spPr/>
      <dgm:t>
        <a:bodyPr/>
        <a:lstStyle/>
        <a:p>
          <a:endParaRPr lang="en-US"/>
        </a:p>
      </dgm:t>
    </dgm:pt>
    <dgm:pt modelId="{894CE4A3-3B33-6D43-B9F6-BCFFB7BC66BC}" type="sibTrans" cxnId="{B66FD2BD-44AF-D747-9DE6-AFEA8B0EEF8A}">
      <dgm:prSet/>
      <dgm:spPr/>
      <dgm:t>
        <a:bodyPr/>
        <a:lstStyle/>
        <a:p>
          <a:endParaRPr lang="en-US"/>
        </a:p>
      </dgm:t>
    </dgm:pt>
    <dgm:pt modelId="{627F3DFD-B64E-F24F-995C-0805854C8039}">
      <dgm:prSet custT="1"/>
      <dgm:spPr>
        <a:ln w="38100">
          <a:solidFill>
            <a:srgbClr val="002060"/>
          </a:solidFill>
        </a:ln>
      </dgm:spPr>
      <dgm:t>
        <a:bodyPr/>
        <a:lstStyle/>
        <a:p>
          <a:r>
            <a:rPr lang="en-US" sz="1600" b="1" dirty="0">
              <a:solidFill>
                <a:srgbClr val="002060"/>
              </a:solidFill>
            </a:rPr>
            <a:t>BETATRON FUNCTIONS </a:t>
          </a:r>
        </a:p>
      </dgm:t>
    </dgm:pt>
    <dgm:pt modelId="{0753666F-7BEF-324F-B9AC-DFBD12FB9986}" type="parTrans" cxnId="{0E0E91DA-1E17-594B-8F0D-798DE90DE7D5}">
      <dgm:prSet/>
      <dgm:spPr/>
      <dgm:t>
        <a:bodyPr/>
        <a:lstStyle/>
        <a:p>
          <a:endParaRPr lang="en-US"/>
        </a:p>
      </dgm:t>
    </dgm:pt>
    <dgm:pt modelId="{37104D24-FF21-2949-97A8-0B147BBF8276}" type="sibTrans" cxnId="{0E0E91DA-1E17-594B-8F0D-798DE90DE7D5}">
      <dgm:prSet/>
      <dgm:spPr/>
      <dgm:t>
        <a:bodyPr/>
        <a:lstStyle/>
        <a:p>
          <a:endParaRPr lang="en-US"/>
        </a:p>
      </dgm:t>
    </dgm:pt>
    <dgm:pt modelId="{C6F69859-F84A-D14F-BC8E-BFA1940E7AD3}">
      <dgm:prSet custT="1"/>
      <dgm:spPr>
        <a:ln w="38100">
          <a:solidFill>
            <a:srgbClr val="002060"/>
          </a:solidFill>
        </a:ln>
      </dgm:spPr>
      <dgm:t>
        <a:bodyPr/>
        <a:lstStyle/>
        <a:p>
          <a:r>
            <a:rPr lang="en-US" sz="1600" b="1" dirty="0">
              <a:solidFill>
                <a:srgbClr val="002060"/>
              </a:solidFill>
            </a:rPr>
            <a:t>A.4. FLASH THERAPY FACILITY</a:t>
          </a:r>
        </a:p>
      </dgm:t>
    </dgm:pt>
    <dgm:pt modelId="{D5C6F95B-791D-3C4A-8381-4DE50B4CE77E}" type="parTrans" cxnId="{52C020A5-B80B-1642-8AE0-94AC1F0EAEBD}">
      <dgm:prSet/>
      <dgm:spPr/>
      <dgm:t>
        <a:bodyPr/>
        <a:lstStyle/>
        <a:p>
          <a:endParaRPr lang="en-US"/>
        </a:p>
      </dgm:t>
    </dgm:pt>
    <dgm:pt modelId="{EF29628D-D908-4840-BD2E-8972ED6EDB49}" type="sibTrans" cxnId="{52C020A5-B80B-1642-8AE0-94AC1F0EAEBD}">
      <dgm:prSet/>
      <dgm:spPr/>
      <dgm:t>
        <a:bodyPr/>
        <a:lstStyle/>
        <a:p>
          <a:endParaRPr lang="en-US"/>
        </a:p>
      </dgm:t>
    </dgm:pt>
    <dgm:pt modelId="{BD788A53-B7CD-1241-A24C-3DF71BA2FEC3}">
      <dgm:prSet custT="1"/>
      <dgm:spPr>
        <a:ln w="38100">
          <a:solidFill>
            <a:srgbClr val="002060"/>
          </a:solidFill>
        </a:ln>
      </dgm:spPr>
      <dgm:t>
        <a:bodyPr/>
        <a:lstStyle/>
        <a:p>
          <a:r>
            <a:rPr lang="en-US" sz="1600" b="1" dirty="0">
              <a:solidFill>
                <a:srgbClr val="002060"/>
              </a:solidFill>
            </a:rPr>
            <a:t>BEAM MEASUREMENTS RESULTS</a:t>
          </a:r>
        </a:p>
      </dgm:t>
    </dgm:pt>
    <dgm:pt modelId="{DE2ED3A6-1EEB-2647-B0E0-688A46948F81}" type="parTrans" cxnId="{588E2435-0AED-1A44-BE9B-965930C20591}">
      <dgm:prSet/>
      <dgm:spPr/>
      <dgm:t>
        <a:bodyPr/>
        <a:lstStyle/>
        <a:p>
          <a:endParaRPr lang="en-US"/>
        </a:p>
      </dgm:t>
    </dgm:pt>
    <dgm:pt modelId="{4FFFA203-0FD2-FE41-8793-2D503B995B08}" type="sibTrans" cxnId="{588E2435-0AED-1A44-BE9B-965930C20591}">
      <dgm:prSet/>
      <dgm:spPr/>
      <dgm:t>
        <a:bodyPr/>
        <a:lstStyle/>
        <a:p>
          <a:endParaRPr lang="en-US"/>
        </a:p>
      </dgm:t>
    </dgm:pt>
    <dgm:pt modelId="{198859BB-91F6-394E-A2EC-FFF69BCF19DF}" type="pres">
      <dgm:prSet presAssocID="{B8580BAD-95B5-8440-A824-61BC88CC0EFF}" presName="hierChild1" presStyleCnt="0">
        <dgm:presLayoutVars>
          <dgm:chPref val="1"/>
          <dgm:dir/>
          <dgm:animOne val="branch"/>
          <dgm:animLvl val="lvl"/>
          <dgm:resizeHandles/>
        </dgm:presLayoutVars>
      </dgm:prSet>
      <dgm:spPr/>
    </dgm:pt>
    <dgm:pt modelId="{7A0CEDAF-8806-EB49-A277-36DF4D499665}" type="pres">
      <dgm:prSet presAssocID="{7E11F7F1-2493-A34F-93F2-B58C8870B5FB}" presName="hierRoot1" presStyleCnt="0"/>
      <dgm:spPr/>
    </dgm:pt>
    <dgm:pt modelId="{51C5F33B-F365-F744-A4D8-85DA6703AB49}" type="pres">
      <dgm:prSet presAssocID="{7E11F7F1-2493-A34F-93F2-B58C8870B5FB}" presName="composite" presStyleCnt="0"/>
      <dgm:spPr/>
    </dgm:pt>
    <dgm:pt modelId="{91592522-F629-C842-B9D9-647C53A39109}" type="pres">
      <dgm:prSet presAssocID="{7E11F7F1-2493-A34F-93F2-B58C8870B5FB}" presName="background" presStyleLbl="node0" presStyleIdx="0" presStyleCnt="1"/>
      <dgm:spPr/>
    </dgm:pt>
    <dgm:pt modelId="{1709868F-D951-1C49-84AF-BF3C73D276B5}" type="pres">
      <dgm:prSet presAssocID="{7E11F7F1-2493-A34F-93F2-B58C8870B5FB}" presName="text" presStyleLbl="fgAcc0" presStyleIdx="0" presStyleCnt="1" custScaleX="140785" custScaleY="72204">
        <dgm:presLayoutVars>
          <dgm:chPref val="3"/>
        </dgm:presLayoutVars>
      </dgm:prSet>
      <dgm:spPr/>
    </dgm:pt>
    <dgm:pt modelId="{E4B7A530-0798-9548-90D7-4025EC8E78CD}" type="pres">
      <dgm:prSet presAssocID="{7E11F7F1-2493-A34F-93F2-B58C8870B5FB}" presName="hierChild2" presStyleCnt="0"/>
      <dgm:spPr/>
    </dgm:pt>
    <dgm:pt modelId="{CAE9527E-DFBA-3240-BBCF-97FB2A2A38D4}" type="pres">
      <dgm:prSet presAssocID="{D8FFB5A0-9013-5048-9964-760BC6D5FEC0}" presName="Name10" presStyleLbl="parChTrans1D2" presStyleIdx="0" presStyleCnt="2"/>
      <dgm:spPr/>
    </dgm:pt>
    <dgm:pt modelId="{CF6E844D-29E2-3544-A131-D46AA76BC152}" type="pres">
      <dgm:prSet presAssocID="{923F0891-5F17-CE4D-8FDA-77D68AB29386}" presName="hierRoot2" presStyleCnt="0"/>
      <dgm:spPr/>
    </dgm:pt>
    <dgm:pt modelId="{94DE82D7-AFA8-B048-BCF8-BA1E66A3DDD3}" type="pres">
      <dgm:prSet presAssocID="{923F0891-5F17-CE4D-8FDA-77D68AB29386}" presName="composite2" presStyleCnt="0"/>
      <dgm:spPr/>
    </dgm:pt>
    <dgm:pt modelId="{BBD8A4F2-9808-F645-9F40-FE042943D6A8}" type="pres">
      <dgm:prSet presAssocID="{923F0891-5F17-CE4D-8FDA-77D68AB29386}" presName="background2" presStyleLbl="node2" presStyleIdx="0" presStyleCnt="2"/>
      <dgm:spPr/>
    </dgm:pt>
    <dgm:pt modelId="{83B8EEE9-9608-5549-8F56-84971D601231}" type="pres">
      <dgm:prSet presAssocID="{923F0891-5F17-CE4D-8FDA-77D68AB29386}" presName="text2" presStyleLbl="fgAcc2" presStyleIdx="0" presStyleCnt="2" custScaleX="163396" custLinFactNeighborX="-69603" custLinFactNeighborY="8441">
        <dgm:presLayoutVars>
          <dgm:chPref val="3"/>
        </dgm:presLayoutVars>
      </dgm:prSet>
      <dgm:spPr/>
    </dgm:pt>
    <dgm:pt modelId="{7DB81483-E996-7248-9551-113CA0225834}" type="pres">
      <dgm:prSet presAssocID="{923F0891-5F17-CE4D-8FDA-77D68AB29386}" presName="hierChild3" presStyleCnt="0"/>
      <dgm:spPr/>
    </dgm:pt>
    <dgm:pt modelId="{6DD82280-D935-D443-BF91-8959015FE9D0}" type="pres">
      <dgm:prSet presAssocID="{06607F20-15B3-BC47-8922-9AAD7962A51F}" presName="Name17" presStyleLbl="parChTrans1D3" presStyleIdx="0" presStyleCnt="3"/>
      <dgm:spPr/>
    </dgm:pt>
    <dgm:pt modelId="{98E6C3AE-EFEE-034B-934B-A356AF155E08}" type="pres">
      <dgm:prSet presAssocID="{8803F744-379D-2746-8E31-362F6687CA46}" presName="hierRoot3" presStyleCnt="0"/>
      <dgm:spPr/>
    </dgm:pt>
    <dgm:pt modelId="{CB602F08-8A3C-F14D-8DD4-F513948C219C}" type="pres">
      <dgm:prSet presAssocID="{8803F744-379D-2746-8E31-362F6687CA46}" presName="composite3" presStyleCnt="0"/>
      <dgm:spPr/>
    </dgm:pt>
    <dgm:pt modelId="{4EC5BECE-A60E-5248-A6A2-E30F96747E3A}" type="pres">
      <dgm:prSet presAssocID="{8803F744-379D-2746-8E31-362F6687CA46}" presName="background3" presStyleLbl="node3" presStyleIdx="0" presStyleCnt="3"/>
      <dgm:spPr/>
    </dgm:pt>
    <dgm:pt modelId="{8ABEED38-9063-AB48-B2AF-2CF000B9413D}" type="pres">
      <dgm:prSet presAssocID="{8803F744-379D-2746-8E31-362F6687CA46}" presName="text3" presStyleLbl="fgAcc3" presStyleIdx="0" presStyleCnt="3" custScaleX="160175" custScaleY="114937" custLinFactNeighborX="-69604" custLinFactNeighborY="-5694">
        <dgm:presLayoutVars>
          <dgm:chPref val="3"/>
        </dgm:presLayoutVars>
      </dgm:prSet>
      <dgm:spPr/>
    </dgm:pt>
    <dgm:pt modelId="{F9C71A58-83D5-EF49-8F43-5869D8937370}" type="pres">
      <dgm:prSet presAssocID="{8803F744-379D-2746-8E31-362F6687CA46}" presName="hierChild4" presStyleCnt="0"/>
      <dgm:spPr/>
    </dgm:pt>
    <dgm:pt modelId="{8B33FF4D-C671-EB4E-A606-583459F39C15}" type="pres">
      <dgm:prSet presAssocID="{C82F9AEB-B049-D342-88AE-D408A641456A}" presName="Name23" presStyleLbl="parChTrans1D4" presStyleIdx="0" presStyleCnt="9"/>
      <dgm:spPr/>
    </dgm:pt>
    <dgm:pt modelId="{3F1AF2BD-8E45-324C-B1FF-A33141DC3F3D}" type="pres">
      <dgm:prSet presAssocID="{F1153D89-B68D-5E46-AC91-81FD77E7BB91}" presName="hierRoot4" presStyleCnt="0"/>
      <dgm:spPr/>
    </dgm:pt>
    <dgm:pt modelId="{F553C1C2-416D-9F47-B694-BB8644167676}" type="pres">
      <dgm:prSet presAssocID="{F1153D89-B68D-5E46-AC91-81FD77E7BB91}" presName="composite4" presStyleCnt="0"/>
      <dgm:spPr/>
    </dgm:pt>
    <dgm:pt modelId="{27E1CDDA-AC1A-3F4C-AAB3-1B637B14A1CF}" type="pres">
      <dgm:prSet presAssocID="{F1153D89-B68D-5E46-AC91-81FD77E7BB91}" presName="background4" presStyleLbl="node4" presStyleIdx="0" presStyleCnt="9"/>
      <dgm:spPr/>
    </dgm:pt>
    <dgm:pt modelId="{BA854EDB-FA01-B842-BFA0-1FED4FAD6E29}" type="pres">
      <dgm:prSet presAssocID="{F1153D89-B68D-5E46-AC91-81FD77E7BB91}" presName="text4" presStyleLbl="fgAcc4" presStyleIdx="0" presStyleCnt="9" custScaleX="164959" custScaleY="112388" custLinFactNeighborX="-69599" custLinFactNeighborY="-5694">
        <dgm:presLayoutVars>
          <dgm:chPref val="3"/>
        </dgm:presLayoutVars>
      </dgm:prSet>
      <dgm:spPr/>
    </dgm:pt>
    <dgm:pt modelId="{AB741CF5-A1C9-FD49-A818-F74D3438A0C6}" type="pres">
      <dgm:prSet presAssocID="{F1153D89-B68D-5E46-AC91-81FD77E7BB91}" presName="hierChild5" presStyleCnt="0"/>
      <dgm:spPr/>
    </dgm:pt>
    <dgm:pt modelId="{35961661-B093-FD42-8F54-387A4E886507}" type="pres">
      <dgm:prSet presAssocID="{45B5986C-A5D9-2046-9D6C-CB3C8C80BFB6}" presName="Name23" presStyleLbl="parChTrans1D4" presStyleIdx="1" presStyleCnt="9"/>
      <dgm:spPr/>
    </dgm:pt>
    <dgm:pt modelId="{B0AEACCA-91B1-C949-974B-5D733F020680}" type="pres">
      <dgm:prSet presAssocID="{621A0E8B-FB99-6D4D-BA04-18A1CA3CC76C}" presName="hierRoot4" presStyleCnt="0"/>
      <dgm:spPr/>
    </dgm:pt>
    <dgm:pt modelId="{13AEC41C-2EBC-DC43-A5E1-6CC11563E4F3}" type="pres">
      <dgm:prSet presAssocID="{621A0E8B-FB99-6D4D-BA04-18A1CA3CC76C}" presName="composite4" presStyleCnt="0"/>
      <dgm:spPr/>
    </dgm:pt>
    <dgm:pt modelId="{06FB408A-BB6C-F74B-A7E3-9064B70C57E7}" type="pres">
      <dgm:prSet presAssocID="{621A0E8B-FB99-6D4D-BA04-18A1CA3CC76C}" presName="background4" presStyleLbl="node4" presStyleIdx="1" presStyleCnt="9"/>
      <dgm:spPr/>
    </dgm:pt>
    <dgm:pt modelId="{6D154408-800D-734E-9A88-C88BA6CCFD11}" type="pres">
      <dgm:prSet presAssocID="{621A0E8B-FB99-6D4D-BA04-18A1CA3CC76C}" presName="text4" presStyleLbl="fgAcc4" presStyleIdx="1" presStyleCnt="9" custScaleX="165741" custScaleY="109260" custLinFactNeighborX="-69599" custLinFactNeighborY="-5694">
        <dgm:presLayoutVars>
          <dgm:chPref val="3"/>
        </dgm:presLayoutVars>
      </dgm:prSet>
      <dgm:spPr/>
    </dgm:pt>
    <dgm:pt modelId="{2FF16923-0FC2-3847-9436-A17A85ECB040}" type="pres">
      <dgm:prSet presAssocID="{621A0E8B-FB99-6D4D-BA04-18A1CA3CC76C}" presName="hierChild5" presStyleCnt="0"/>
      <dgm:spPr/>
    </dgm:pt>
    <dgm:pt modelId="{23174FEC-0F95-1D47-A721-034D9089648E}" type="pres">
      <dgm:prSet presAssocID="{D5C6F95B-791D-3C4A-8381-4DE50B4CE77E}" presName="Name23" presStyleLbl="parChTrans1D4" presStyleIdx="2" presStyleCnt="9"/>
      <dgm:spPr/>
    </dgm:pt>
    <dgm:pt modelId="{35508C2C-979D-2342-85C7-283A13848245}" type="pres">
      <dgm:prSet presAssocID="{C6F69859-F84A-D14F-BC8E-BFA1940E7AD3}" presName="hierRoot4" presStyleCnt="0"/>
      <dgm:spPr/>
    </dgm:pt>
    <dgm:pt modelId="{261172EB-B04B-224D-B1DF-E12D662CC426}" type="pres">
      <dgm:prSet presAssocID="{C6F69859-F84A-D14F-BC8E-BFA1940E7AD3}" presName="composite4" presStyleCnt="0"/>
      <dgm:spPr/>
    </dgm:pt>
    <dgm:pt modelId="{CD56EB52-60EF-0B44-957D-B9868F5805D5}" type="pres">
      <dgm:prSet presAssocID="{C6F69859-F84A-D14F-BC8E-BFA1940E7AD3}" presName="background4" presStyleLbl="node4" presStyleIdx="2" presStyleCnt="9"/>
      <dgm:spPr/>
    </dgm:pt>
    <dgm:pt modelId="{E9187745-BAB9-C04A-9612-59E5C0094E22}" type="pres">
      <dgm:prSet presAssocID="{C6F69859-F84A-D14F-BC8E-BFA1940E7AD3}" presName="text4" presStyleLbl="fgAcc4" presStyleIdx="2" presStyleCnt="9" custScaleX="164606" custLinFactNeighborX="-70233" custLinFactNeighborY="-7690">
        <dgm:presLayoutVars>
          <dgm:chPref val="3"/>
        </dgm:presLayoutVars>
      </dgm:prSet>
      <dgm:spPr/>
    </dgm:pt>
    <dgm:pt modelId="{0658D48C-74D0-9B46-8F3D-EE66F204EE2E}" type="pres">
      <dgm:prSet presAssocID="{C6F69859-F84A-D14F-BC8E-BFA1940E7AD3}" presName="hierChild5" presStyleCnt="0"/>
      <dgm:spPr/>
    </dgm:pt>
    <dgm:pt modelId="{2E086C2D-5F66-4043-9D52-C69B5B8C891D}" type="pres">
      <dgm:prSet presAssocID="{240EC856-7AED-E444-B6BA-237AB1D0B026}" presName="Name10" presStyleLbl="parChTrans1D2" presStyleIdx="1" presStyleCnt="2"/>
      <dgm:spPr/>
    </dgm:pt>
    <dgm:pt modelId="{D4A05F0F-180B-254B-898E-E5C59F3AD26C}" type="pres">
      <dgm:prSet presAssocID="{B3865424-BAB6-AC4B-A026-E20F9AC829B7}" presName="hierRoot2" presStyleCnt="0"/>
      <dgm:spPr/>
    </dgm:pt>
    <dgm:pt modelId="{AAD3617B-0864-DD40-B196-94A6F4FC5069}" type="pres">
      <dgm:prSet presAssocID="{B3865424-BAB6-AC4B-A026-E20F9AC829B7}" presName="composite2" presStyleCnt="0"/>
      <dgm:spPr/>
    </dgm:pt>
    <dgm:pt modelId="{4DADE1AD-2ACB-5646-8852-FADA3D832930}" type="pres">
      <dgm:prSet presAssocID="{B3865424-BAB6-AC4B-A026-E20F9AC829B7}" presName="background2" presStyleLbl="node2" presStyleIdx="1" presStyleCnt="2"/>
      <dgm:spPr/>
    </dgm:pt>
    <dgm:pt modelId="{E0E17219-C341-A54E-B3C7-F1DC655E3CE7}" type="pres">
      <dgm:prSet presAssocID="{B3865424-BAB6-AC4B-A026-E20F9AC829B7}" presName="text2" presStyleLbl="fgAcc2" presStyleIdx="1" presStyleCnt="2" custScaleX="161884" custScaleY="88905" custLinFactNeighborX="89742" custLinFactNeighborY="8241">
        <dgm:presLayoutVars>
          <dgm:chPref val="3"/>
        </dgm:presLayoutVars>
      </dgm:prSet>
      <dgm:spPr/>
    </dgm:pt>
    <dgm:pt modelId="{43F08BB6-7027-D346-A264-10575597CEBD}" type="pres">
      <dgm:prSet presAssocID="{B3865424-BAB6-AC4B-A026-E20F9AC829B7}" presName="hierChild3" presStyleCnt="0"/>
      <dgm:spPr/>
    </dgm:pt>
    <dgm:pt modelId="{FFFAC55C-B889-7441-AA86-D1DDE6A75F9B}" type="pres">
      <dgm:prSet presAssocID="{D4F28C45-A9DA-3A42-BFBC-DBFB5053B39B}" presName="Name17" presStyleLbl="parChTrans1D3" presStyleIdx="1" presStyleCnt="3"/>
      <dgm:spPr/>
    </dgm:pt>
    <dgm:pt modelId="{D5353117-AAB8-1D4B-A841-FBE89A6835FF}" type="pres">
      <dgm:prSet presAssocID="{CC2E8CA1-4F1B-CB4F-BD38-33C949D79AD7}" presName="hierRoot3" presStyleCnt="0"/>
      <dgm:spPr/>
    </dgm:pt>
    <dgm:pt modelId="{CC0C6B76-464C-044C-ACE1-1D4EF45C49B8}" type="pres">
      <dgm:prSet presAssocID="{CC2E8CA1-4F1B-CB4F-BD38-33C949D79AD7}" presName="composite3" presStyleCnt="0"/>
      <dgm:spPr/>
    </dgm:pt>
    <dgm:pt modelId="{C6E983C5-9D53-5E4A-9B26-583D0814DFB7}" type="pres">
      <dgm:prSet presAssocID="{CC2E8CA1-4F1B-CB4F-BD38-33C949D79AD7}" presName="background3" presStyleLbl="node3" presStyleIdx="1" presStyleCnt="3"/>
      <dgm:spPr/>
    </dgm:pt>
    <dgm:pt modelId="{B1812CB4-BE84-8441-9A61-C2295F75E3CC}" type="pres">
      <dgm:prSet presAssocID="{CC2E8CA1-4F1B-CB4F-BD38-33C949D79AD7}" presName="text3" presStyleLbl="fgAcc3" presStyleIdx="1" presStyleCnt="3" custScaleX="162796" custLinFactNeighborY="9478">
        <dgm:presLayoutVars>
          <dgm:chPref val="3"/>
        </dgm:presLayoutVars>
      </dgm:prSet>
      <dgm:spPr/>
    </dgm:pt>
    <dgm:pt modelId="{B1F1CE35-F4B9-DE40-874B-483AEB1A19DB}" type="pres">
      <dgm:prSet presAssocID="{CC2E8CA1-4F1B-CB4F-BD38-33C949D79AD7}" presName="hierChild4" presStyleCnt="0"/>
      <dgm:spPr/>
    </dgm:pt>
    <dgm:pt modelId="{B9AA5CD9-777C-C349-B8FF-03CB198FDFE8}" type="pres">
      <dgm:prSet presAssocID="{AD27D6C2-404B-1640-BE92-36269996CD59}" presName="Name23" presStyleLbl="parChTrans1D4" presStyleIdx="3" presStyleCnt="9"/>
      <dgm:spPr/>
    </dgm:pt>
    <dgm:pt modelId="{415CF99A-89E6-994F-9FA3-AE6D452A756F}" type="pres">
      <dgm:prSet presAssocID="{75935C38-4F27-2448-8673-C26F08932DE3}" presName="hierRoot4" presStyleCnt="0"/>
      <dgm:spPr/>
    </dgm:pt>
    <dgm:pt modelId="{C3AAE540-6A48-1B4B-BC6F-3ECBD3B80A43}" type="pres">
      <dgm:prSet presAssocID="{75935C38-4F27-2448-8673-C26F08932DE3}" presName="composite4" presStyleCnt="0"/>
      <dgm:spPr/>
    </dgm:pt>
    <dgm:pt modelId="{42E67ECD-CA5E-9243-B32E-473D47CF5555}" type="pres">
      <dgm:prSet presAssocID="{75935C38-4F27-2448-8673-C26F08932DE3}" presName="background4" presStyleLbl="node4" presStyleIdx="3" presStyleCnt="9"/>
      <dgm:spPr/>
    </dgm:pt>
    <dgm:pt modelId="{5279BBB0-1016-B540-A713-3ED92E3D9EDC}" type="pres">
      <dgm:prSet presAssocID="{75935C38-4F27-2448-8673-C26F08932DE3}" presName="text4" presStyleLbl="fgAcc4" presStyleIdx="3" presStyleCnt="9" custScaleX="153063" custLinFactNeighborY="6770">
        <dgm:presLayoutVars>
          <dgm:chPref val="3"/>
        </dgm:presLayoutVars>
      </dgm:prSet>
      <dgm:spPr/>
    </dgm:pt>
    <dgm:pt modelId="{EFAB2ABE-A5E2-B544-96D2-32D79F5CB2A0}" type="pres">
      <dgm:prSet presAssocID="{75935C38-4F27-2448-8673-C26F08932DE3}" presName="hierChild5" presStyleCnt="0"/>
      <dgm:spPr/>
    </dgm:pt>
    <dgm:pt modelId="{215C1A2E-3F10-0A45-860C-D43AF4E4C250}" type="pres">
      <dgm:prSet presAssocID="{A4779C5B-0B71-EE47-984B-B65854A4A06B}" presName="Name23" presStyleLbl="parChTrans1D4" presStyleIdx="4" presStyleCnt="9"/>
      <dgm:spPr/>
    </dgm:pt>
    <dgm:pt modelId="{CCC924DB-9F86-9040-9A86-C9D4E6632C9A}" type="pres">
      <dgm:prSet presAssocID="{220E6DDE-996F-4941-A9A4-9FE59465BBEF}" presName="hierRoot4" presStyleCnt="0"/>
      <dgm:spPr/>
    </dgm:pt>
    <dgm:pt modelId="{456B99CE-756D-934C-BA00-9018E125AA15}" type="pres">
      <dgm:prSet presAssocID="{220E6DDE-996F-4941-A9A4-9FE59465BBEF}" presName="composite4" presStyleCnt="0"/>
      <dgm:spPr/>
    </dgm:pt>
    <dgm:pt modelId="{82119649-1468-4D4B-A575-D411A3950664}" type="pres">
      <dgm:prSet presAssocID="{220E6DDE-996F-4941-A9A4-9FE59465BBEF}" presName="background4" presStyleLbl="node4" presStyleIdx="4" presStyleCnt="9"/>
      <dgm:spPr/>
    </dgm:pt>
    <dgm:pt modelId="{D8A4DE6F-2AD7-B640-83F3-8BAAC7B3EBF4}" type="pres">
      <dgm:prSet presAssocID="{220E6DDE-996F-4941-A9A4-9FE59465BBEF}" presName="text4" presStyleLbl="fgAcc4" presStyleIdx="4" presStyleCnt="9" custScaleX="162876" custScaleY="111015" custLinFactNeighborY="6770">
        <dgm:presLayoutVars>
          <dgm:chPref val="3"/>
        </dgm:presLayoutVars>
      </dgm:prSet>
      <dgm:spPr/>
    </dgm:pt>
    <dgm:pt modelId="{4B70E5BC-4E2C-6D4C-8303-8FFE3CCBED9B}" type="pres">
      <dgm:prSet presAssocID="{220E6DDE-996F-4941-A9A4-9FE59465BBEF}" presName="hierChild5" presStyleCnt="0"/>
      <dgm:spPr/>
    </dgm:pt>
    <dgm:pt modelId="{D4A63986-A2B0-E948-816C-2DB546924B6C}" type="pres">
      <dgm:prSet presAssocID="{0753666F-7BEF-324F-B9AC-DFBD12FB9986}" presName="Name23" presStyleLbl="parChTrans1D4" presStyleIdx="5" presStyleCnt="9"/>
      <dgm:spPr/>
    </dgm:pt>
    <dgm:pt modelId="{1AC3FA51-AD72-7F4B-9E8D-E8420A040BF2}" type="pres">
      <dgm:prSet presAssocID="{627F3DFD-B64E-F24F-995C-0805854C8039}" presName="hierRoot4" presStyleCnt="0"/>
      <dgm:spPr/>
    </dgm:pt>
    <dgm:pt modelId="{0899C83C-5BB5-4746-992E-288878F064F3}" type="pres">
      <dgm:prSet presAssocID="{627F3DFD-B64E-F24F-995C-0805854C8039}" presName="composite4" presStyleCnt="0"/>
      <dgm:spPr/>
    </dgm:pt>
    <dgm:pt modelId="{A22B676B-C09C-2F4C-BA9F-EC4FDB6A3D39}" type="pres">
      <dgm:prSet presAssocID="{627F3DFD-B64E-F24F-995C-0805854C8039}" presName="background4" presStyleLbl="node4" presStyleIdx="5" presStyleCnt="9"/>
      <dgm:spPr/>
    </dgm:pt>
    <dgm:pt modelId="{A6D0A235-F445-0C48-B707-0CACE58011A4}" type="pres">
      <dgm:prSet presAssocID="{627F3DFD-B64E-F24F-995C-0805854C8039}" presName="text4" presStyleLbl="fgAcc4" presStyleIdx="5" presStyleCnt="9" custScaleX="162837" custLinFactNeighborY="6770">
        <dgm:presLayoutVars>
          <dgm:chPref val="3"/>
        </dgm:presLayoutVars>
      </dgm:prSet>
      <dgm:spPr/>
    </dgm:pt>
    <dgm:pt modelId="{4084D2B4-C2EF-5C4F-81ED-46BD7FF34D02}" type="pres">
      <dgm:prSet presAssocID="{627F3DFD-B64E-F24F-995C-0805854C8039}" presName="hierChild5" presStyleCnt="0"/>
      <dgm:spPr/>
    </dgm:pt>
    <dgm:pt modelId="{7DC11AB2-44E9-DE4F-9587-4A22058096B3}" type="pres">
      <dgm:prSet presAssocID="{2F6EB749-2D31-3E47-B79E-E3F98990B4B5}" presName="Name17" presStyleLbl="parChTrans1D3" presStyleIdx="2" presStyleCnt="3"/>
      <dgm:spPr/>
    </dgm:pt>
    <dgm:pt modelId="{FC4D0E24-7981-E74F-BC9F-E1F577CA87E4}" type="pres">
      <dgm:prSet presAssocID="{DD2A9823-0478-E643-8058-38F95117F820}" presName="hierRoot3" presStyleCnt="0"/>
      <dgm:spPr/>
    </dgm:pt>
    <dgm:pt modelId="{D9EE44E7-BD77-E448-8121-0BD857770667}" type="pres">
      <dgm:prSet presAssocID="{DD2A9823-0478-E643-8058-38F95117F820}" presName="composite3" presStyleCnt="0"/>
      <dgm:spPr/>
    </dgm:pt>
    <dgm:pt modelId="{E62A8DDD-EFC4-774B-9A56-973F48617F43}" type="pres">
      <dgm:prSet presAssocID="{DD2A9823-0478-E643-8058-38F95117F820}" presName="background3" presStyleLbl="node3" presStyleIdx="2" presStyleCnt="3"/>
      <dgm:spPr/>
    </dgm:pt>
    <dgm:pt modelId="{5371F13E-28A2-2D4D-86FD-0C245BE43CE1}" type="pres">
      <dgm:prSet presAssocID="{DD2A9823-0478-E643-8058-38F95117F820}" presName="text3" presStyleLbl="fgAcc3" presStyleIdx="2" presStyleCnt="3" custScaleX="162956" custLinFactNeighborX="72253" custLinFactNeighborY="9542">
        <dgm:presLayoutVars>
          <dgm:chPref val="3"/>
        </dgm:presLayoutVars>
      </dgm:prSet>
      <dgm:spPr/>
    </dgm:pt>
    <dgm:pt modelId="{4FCF48E7-0F1E-934F-81B5-36299C37F68F}" type="pres">
      <dgm:prSet presAssocID="{DD2A9823-0478-E643-8058-38F95117F820}" presName="hierChild4" presStyleCnt="0"/>
      <dgm:spPr/>
    </dgm:pt>
    <dgm:pt modelId="{4CC8F12E-73DF-6D4B-B72C-0CC02DFC5C84}" type="pres">
      <dgm:prSet presAssocID="{47F3AA66-A1AC-4E45-8ADA-763537553484}" presName="Name23" presStyleLbl="parChTrans1D4" presStyleIdx="6" presStyleCnt="9"/>
      <dgm:spPr/>
    </dgm:pt>
    <dgm:pt modelId="{C31A31A6-48F2-5D4C-90CA-3FE1BEFBEC6E}" type="pres">
      <dgm:prSet presAssocID="{004EDEF9-92C4-8040-8CFD-37988E99CBC4}" presName="hierRoot4" presStyleCnt="0"/>
      <dgm:spPr/>
    </dgm:pt>
    <dgm:pt modelId="{CBBF4993-626D-1C49-99E0-D5ACC118FBD3}" type="pres">
      <dgm:prSet presAssocID="{004EDEF9-92C4-8040-8CFD-37988E99CBC4}" presName="composite4" presStyleCnt="0"/>
      <dgm:spPr/>
    </dgm:pt>
    <dgm:pt modelId="{43394660-6052-104D-B8C5-6CA693037CEC}" type="pres">
      <dgm:prSet presAssocID="{004EDEF9-92C4-8040-8CFD-37988E99CBC4}" presName="background4" presStyleLbl="node4" presStyleIdx="6" presStyleCnt="9"/>
      <dgm:spPr/>
    </dgm:pt>
    <dgm:pt modelId="{CFAC1944-4B86-B648-83DC-5ED6DFAD4681}" type="pres">
      <dgm:prSet presAssocID="{004EDEF9-92C4-8040-8CFD-37988E99CBC4}" presName="text4" presStyleLbl="fgAcc4" presStyleIdx="6" presStyleCnt="9" custScaleX="172095" custScaleY="113407" custLinFactNeighborX="72746" custLinFactNeighborY="351">
        <dgm:presLayoutVars>
          <dgm:chPref val="3"/>
        </dgm:presLayoutVars>
      </dgm:prSet>
      <dgm:spPr/>
    </dgm:pt>
    <dgm:pt modelId="{D2040098-A90B-1845-9573-86B2966239FC}" type="pres">
      <dgm:prSet presAssocID="{004EDEF9-92C4-8040-8CFD-37988E99CBC4}" presName="hierChild5" presStyleCnt="0"/>
      <dgm:spPr/>
    </dgm:pt>
    <dgm:pt modelId="{16494F1F-6F9D-EB4E-87B6-E524821DC434}" type="pres">
      <dgm:prSet presAssocID="{C5CBC1D1-D925-1A43-BBA0-2FDD20F20864}" presName="Name23" presStyleLbl="parChTrans1D4" presStyleIdx="7" presStyleCnt="9"/>
      <dgm:spPr/>
    </dgm:pt>
    <dgm:pt modelId="{78B861A0-9603-2045-BC61-CEEE51996411}" type="pres">
      <dgm:prSet presAssocID="{2D7EEC71-B2EB-C542-8B85-E9E5D1B83261}" presName="hierRoot4" presStyleCnt="0"/>
      <dgm:spPr/>
    </dgm:pt>
    <dgm:pt modelId="{EFEE3AB3-5035-ED42-AF96-41A82584102E}" type="pres">
      <dgm:prSet presAssocID="{2D7EEC71-B2EB-C542-8B85-E9E5D1B83261}" presName="composite4" presStyleCnt="0"/>
      <dgm:spPr/>
    </dgm:pt>
    <dgm:pt modelId="{446E7B88-CC47-AC46-9403-CD522BFADC07}" type="pres">
      <dgm:prSet presAssocID="{2D7EEC71-B2EB-C542-8B85-E9E5D1B83261}" presName="background4" presStyleLbl="node4" presStyleIdx="7" presStyleCnt="9"/>
      <dgm:spPr/>
    </dgm:pt>
    <dgm:pt modelId="{EB6ED3E1-8838-BA4C-90F9-68AB410FE8D6}" type="pres">
      <dgm:prSet presAssocID="{2D7EEC71-B2EB-C542-8B85-E9E5D1B83261}" presName="text4" presStyleLbl="fgAcc4" presStyleIdx="7" presStyleCnt="9" custScaleX="172095" custLinFactNeighborX="72863" custLinFactNeighborY="-6673">
        <dgm:presLayoutVars>
          <dgm:chPref val="3"/>
        </dgm:presLayoutVars>
      </dgm:prSet>
      <dgm:spPr/>
    </dgm:pt>
    <dgm:pt modelId="{9AB1F76D-7920-0742-A36A-F7DF8AA2E56F}" type="pres">
      <dgm:prSet presAssocID="{2D7EEC71-B2EB-C542-8B85-E9E5D1B83261}" presName="hierChild5" presStyleCnt="0"/>
      <dgm:spPr/>
    </dgm:pt>
    <dgm:pt modelId="{5335EBD9-5397-2A42-9857-61D51175D5E0}" type="pres">
      <dgm:prSet presAssocID="{DE2ED3A6-1EEB-2647-B0E0-688A46948F81}" presName="Name23" presStyleLbl="parChTrans1D4" presStyleIdx="8" presStyleCnt="9"/>
      <dgm:spPr/>
    </dgm:pt>
    <dgm:pt modelId="{2052052A-64B8-3546-941C-388065CA516E}" type="pres">
      <dgm:prSet presAssocID="{BD788A53-B7CD-1241-A24C-3DF71BA2FEC3}" presName="hierRoot4" presStyleCnt="0"/>
      <dgm:spPr/>
    </dgm:pt>
    <dgm:pt modelId="{741E984B-D3DB-1F48-A2C6-77D62210B483}" type="pres">
      <dgm:prSet presAssocID="{BD788A53-B7CD-1241-A24C-3DF71BA2FEC3}" presName="composite4" presStyleCnt="0"/>
      <dgm:spPr/>
    </dgm:pt>
    <dgm:pt modelId="{3B37C942-9320-5F43-A91D-C0BDCA4BE4D4}" type="pres">
      <dgm:prSet presAssocID="{BD788A53-B7CD-1241-A24C-3DF71BA2FEC3}" presName="background4" presStyleLbl="node4" presStyleIdx="8" presStyleCnt="9"/>
      <dgm:spPr/>
    </dgm:pt>
    <dgm:pt modelId="{8FACC87C-7338-574D-B65D-3006304752D0}" type="pres">
      <dgm:prSet presAssocID="{BD788A53-B7CD-1241-A24C-3DF71BA2FEC3}" presName="text4" presStyleLbl="fgAcc4" presStyleIdx="8" presStyleCnt="9" custScaleX="163276" custScaleY="111568" custLinFactNeighborX="72855" custLinFactNeighborY="-16418">
        <dgm:presLayoutVars>
          <dgm:chPref val="3"/>
        </dgm:presLayoutVars>
      </dgm:prSet>
      <dgm:spPr/>
    </dgm:pt>
    <dgm:pt modelId="{14B56302-E8D8-9B4B-BFB6-BD5128835969}" type="pres">
      <dgm:prSet presAssocID="{BD788A53-B7CD-1241-A24C-3DF71BA2FEC3}" presName="hierChild5" presStyleCnt="0"/>
      <dgm:spPr/>
    </dgm:pt>
  </dgm:ptLst>
  <dgm:cxnLst>
    <dgm:cxn modelId="{3ECCAF03-DAE3-4C4B-89FA-CC16D82A9908}" srcId="{B8580BAD-95B5-8440-A824-61BC88CC0EFF}" destId="{7E11F7F1-2493-A34F-93F2-B58C8870B5FB}" srcOrd="0" destOrd="0" parTransId="{E5C51419-97FD-AF41-B20C-EAA5AB5706AC}" sibTransId="{D0589300-C1E0-824A-95C5-BF7A813F25BE}"/>
    <dgm:cxn modelId="{7D187F07-CB09-1340-BD8E-0726C755A3EA}" srcId="{7E11F7F1-2493-A34F-93F2-B58C8870B5FB}" destId="{923F0891-5F17-CE4D-8FDA-77D68AB29386}" srcOrd="0" destOrd="0" parTransId="{D8FFB5A0-9013-5048-9964-760BC6D5FEC0}" sibTransId="{E8AAD844-04A5-F541-8DCF-0A37D60D1185}"/>
    <dgm:cxn modelId="{90B64C09-BDE9-BB42-8131-6CFA2A37E9C9}" type="presOf" srcId="{D8FFB5A0-9013-5048-9964-760BC6D5FEC0}" destId="{CAE9527E-DFBA-3240-BBCF-97FB2A2A38D4}" srcOrd="0" destOrd="0" presId="urn:microsoft.com/office/officeart/2005/8/layout/hierarchy1"/>
    <dgm:cxn modelId="{E850A712-5476-5E4B-980E-6A0ABCE413E4}" type="presOf" srcId="{F1153D89-B68D-5E46-AC91-81FD77E7BB91}" destId="{BA854EDB-FA01-B842-BFA0-1FED4FAD6E29}" srcOrd="0" destOrd="0" presId="urn:microsoft.com/office/officeart/2005/8/layout/hierarchy1"/>
    <dgm:cxn modelId="{212C9E18-97E5-3C44-A2A8-C9707C3C5E30}" type="presOf" srcId="{923F0891-5F17-CE4D-8FDA-77D68AB29386}" destId="{83B8EEE9-9608-5549-8F56-84971D601231}" srcOrd="0" destOrd="0" presId="urn:microsoft.com/office/officeart/2005/8/layout/hierarchy1"/>
    <dgm:cxn modelId="{1399A318-8ECD-C44A-B36E-5635323B94BA}" type="presOf" srcId="{004EDEF9-92C4-8040-8CFD-37988E99CBC4}" destId="{CFAC1944-4B86-B648-83DC-5ED6DFAD4681}" srcOrd="0" destOrd="0" presId="urn:microsoft.com/office/officeart/2005/8/layout/hierarchy1"/>
    <dgm:cxn modelId="{6F73441E-8381-FF42-94B9-081AD913511F}" type="presOf" srcId="{627F3DFD-B64E-F24F-995C-0805854C8039}" destId="{A6D0A235-F445-0C48-B707-0CACE58011A4}" srcOrd="0" destOrd="0" presId="urn:microsoft.com/office/officeart/2005/8/layout/hierarchy1"/>
    <dgm:cxn modelId="{94A69826-DCDC-B144-9486-B6AD2A02C547}" srcId="{8803F744-379D-2746-8E31-362F6687CA46}" destId="{F1153D89-B68D-5E46-AC91-81FD77E7BB91}" srcOrd="0" destOrd="0" parTransId="{C82F9AEB-B049-D342-88AE-D408A641456A}" sibTransId="{377B9A35-898B-2D4E-89B9-72B16AA9E58C}"/>
    <dgm:cxn modelId="{588E2435-0AED-1A44-BE9B-965930C20591}" srcId="{2D7EEC71-B2EB-C542-8B85-E9E5D1B83261}" destId="{BD788A53-B7CD-1241-A24C-3DF71BA2FEC3}" srcOrd="0" destOrd="0" parTransId="{DE2ED3A6-1EEB-2647-B0E0-688A46948F81}" sibTransId="{4FFFA203-0FD2-FE41-8793-2D503B995B08}"/>
    <dgm:cxn modelId="{468F5F39-6A1F-7441-B06C-43A69052B104}" type="presOf" srcId="{621A0E8B-FB99-6D4D-BA04-18A1CA3CC76C}" destId="{6D154408-800D-734E-9A88-C88BA6CCFD11}" srcOrd="0" destOrd="0" presId="urn:microsoft.com/office/officeart/2005/8/layout/hierarchy1"/>
    <dgm:cxn modelId="{8C68BC39-FDF7-7D48-850D-182CEF59567C}" type="presOf" srcId="{75935C38-4F27-2448-8673-C26F08932DE3}" destId="{5279BBB0-1016-B540-A713-3ED92E3D9EDC}" srcOrd="0" destOrd="0" presId="urn:microsoft.com/office/officeart/2005/8/layout/hierarchy1"/>
    <dgm:cxn modelId="{9CBBCE43-CB81-F446-B864-24F3893598D9}" type="presOf" srcId="{C5CBC1D1-D925-1A43-BBA0-2FDD20F20864}" destId="{16494F1F-6F9D-EB4E-87B6-E524821DC434}" srcOrd="0" destOrd="0" presId="urn:microsoft.com/office/officeart/2005/8/layout/hierarchy1"/>
    <dgm:cxn modelId="{97409646-649A-3346-91D1-093535EE0545}" type="presOf" srcId="{2D7EEC71-B2EB-C542-8B85-E9E5D1B83261}" destId="{EB6ED3E1-8838-BA4C-90F9-68AB410FE8D6}" srcOrd="0" destOrd="0" presId="urn:microsoft.com/office/officeart/2005/8/layout/hierarchy1"/>
    <dgm:cxn modelId="{AF3F6F48-9DB8-C045-B034-59D053CEEF09}" type="presOf" srcId="{06607F20-15B3-BC47-8922-9AAD7962A51F}" destId="{6DD82280-D935-D443-BF91-8959015FE9D0}" srcOrd="0" destOrd="0" presId="urn:microsoft.com/office/officeart/2005/8/layout/hierarchy1"/>
    <dgm:cxn modelId="{6039274A-D04E-BA4E-A1C0-BDCF27D21471}" type="presOf" srcId="{2F6EB749-2D31-3E47-B79E-E3F98990B4B5}" destId="{7DC11AB2-44E9-DE4F-9587-4A22058096B3}" srcOrd="0" destOrd="0" presId="urn:microsoft.com/office/officeart/2005/8/layout/hierarchy1"/>
    <dgm:cxn modelId="{2CCD7A4B-1A22-7B43-B974-7AAC42F7C557}" srcId="{75935C38-4F27-2448-8673-C26F08932DE3}" destId="{220E6DDE-996F-4941-A9A4-9FE59465BBEF}" srcOrd="0" destOrd="0" parTransId="{A4779C5B-0B71-EE47-984B-B65854A4A06B}" sibTransId="{6C74B480-079C-3340-BBEE-39B100F04F30}"/>
    <dgm:cxn modelId="{E01D5C57-BFE8-B74B-9109-A9BA91A6691D}" type="presOf" srcId="{7E11F7F1-2493-A34F-93F2-B58C8870B5FB}" destId="{1709868F-D951-1C49-84AF-BF3C73D276B5}" srcOrd="0" destOrd="0" presId="urn:microsoft.com/office/officeart/2005/8/layout/hierarchy1"/>
    <dgm:cxn modelId="{55190858-06C5-FD43-99E8-B9ABABA9612F}" type="presOf" srcId="{CC2E8CA1-4F1B-CB4F-BD38-33C949D79AD7}" destId="{B1812CB4-BE84-8441-9A61-C2295F75E3CC}" srcOrd="0" destOrd="0" presId="urn:microsoft.com/office/officeart/2005/8/layout/hierarchy1"/>
    <dgm:cxn modelId="{873C5158-CF42-624D-8BB0-C582BCA9785B}" srcId="{DD2A9823-0478-E643-8058-38F95117F820}" destId="{004EDEF9-92C4-8040-8CFD-37988E99CBC4}" srcOrd="0" destOrd="0" parTransId="{47F3AA66-A1AC-4E45-8ADA-763537553484}" sibTransId="{A54E8CC0-1F27-6D43-8C0D-CDCAB56E8248}"/>
    <dgm:cxn modelId="{9B1F6D61-3648-7C44-8828-066D5BF05A31}" type="presOf" srcId="{240EC856-7AED-E444-B6BA-237AB1D0B026}" destId="{2E086C2D-5F66-4043-9D52-C69B5B8C891D}" srcOrd="0" destOrd="0" presId="urn:microsoft.com/office/officeart/2005/8/layout/hierarchy1"/>
    <dgm:cxn modelId="{28353463-95EA-7E40-93B1-B54A71B9278A}" type="presOf" srcId="{B8580BAD-95B5-8440-A824-61BC88CC0EFF}" destId="{198859BB-91F6-394E-A2EC-FFF69BCF19DF}" srcOrd="0" destOrd="0" presId="urn:microsoft.com/office/officeart/2005/8/layout/hierarchy1"/>
    <dgm:cxn modelId="{2DA73463-A442-004B-A9D3-86CADB10496A}" srcId="{923F0891-5F17-CE4D-8FDA-77D68AB29386}" destId="{8803F744-379D-2746-8E31-362F6687CA46}" srcOrd="0" destOrd="0" parTransId="{06607F20-15B3-BC47-8922-9AAD7962A51F}" sibTransId="{5F7A343D-31DF-DB4D-BE28-B5F86B14777D}"/>
    <dgm:cxn modelId="{70080869-778B-814D-B731-4069A4A48A01}" srcId="{CC2E8CA1-4F1B-CB4F-BD38-33C949D79AD7}" destId="{75935C38-4F27-2448-8673-C26F08932DE3}" srcOrd="0" destOrd="0" parTransId="{AD27D6C2-404B-1640-BE92-36269996CD59}" sibTransId="{8C53616A-6CB5-384A-9108-65DF295E314F}"/>
    <dgm:cxn modelId="{250A8D73-D154-2441-9635-75DC35658AFC}" srcId="{B3865424-BAB6-AC4B-A026-E20F9AC829B7}" destId="{CC2E8CA1-4F1B-CB4F-BD38-33C949D79AD7}" srcOrd="0" destOrd="0" parTransId="{D4F28C45-A9DA-3A42-BFBC-DBFB5053B39B}" sibTransId="{D3F95A8D-FF3E-A24E-B754-FDFE512CB0D1}"/>
    <dgm:cxn modelId="{6A353C74-72BE-1B48-A93F-31031AAB0325}" type="presOf" srcId="{B3865424-BAB6-AC4B-A026-E20F9AC829B7}" destId="{E0E17219-C341-A54E-B3C7-F1DC655E3CE7}" srcOrd="0" destOrd="0" presId="urn:microsoft.com/office/officeart/2005/8/layout/hierarchy1"/>
    <dgm:cxn modelId="{50EF9486-F4E4-0F47-9732-E26A8AA43550}" type="presOf" srcId="{D4F28C45-A9DA-3A42-BFBC-DBFB5053B39B}" destId="{FFFAC55C-B889-7441-AA86-D1DDE6A75F9B}" srcOrd="0" destOrd="0" presId="urn:microsoft.com/office/officeart/2005/8/layout/hierarchy1"/>
    <dgm:cxn modelId="{A9233787-7465-4148-86C4-191C1C5BE0E3}" type="presOf" srcId="{220E6DDE-996F-4941-A9A4-9FE59465BBEF}" destId="{D8A4DE6F-2AD7-B640-83F3-8BAAC7B3EBF4}" srcOrd="0" destOrd="0" presId="urn:microsoft.com/office/officeart/2005/8/layout/hierarchy1"/>
    <dgm:cxn modelId="{CE57A68C-B038-CC4F-B4D8-D688DDDC7CDB}" type="presOf" srcId="{A4779C5B-0B71-EE47-984B-B65854A4A06B}" destId="{215C1A2E-3F10-0A45-860C-D43AF4E4C250}" srcOrd="0" destOrd="0" presId="urn:microsoft.com/office/officeart/2005/8/layout/hierarchy1"/>
    <dgm:cxn modelId="{2E098F98-FE8E-FF44-84C2-766209894FE7}" type="presOf" srcId="{DE2ED3A6-1EEB-2647-B0E0-688A46948F81}" destId="{5335EBD9-5397-2A42-9857-61D51175D5E0}" srcOrd="0" destOrd="0" presId="urn:microsoft.com/office/officeart/2005/8/layout/hierarchy1"/>
    <dgm:cxn modelId="{52C020A5-B80B-1642-8AE0-94AC1F0EAEBD}" srcId="{621A0E8B-FB99-6D4D-BA04-18A1CA3CC76C}" destId="{C6F69859-F84A-D14F-BC8E-BFA1940E7AD3}" srcOrd="0" destOrd="0" parTransId="{D5C6F95B-791D-3C4A-8381-4DE50B4CE77E}" sibTransId="{EF29628D-D908-4840-BD2E-8972ED6EDB49}"/>
    <dgm:cxn modelId="{ADDF95A6-E717-124A-9BA5-AB44F10595BD}" srcId="{B3865424-BAB6-AC4B-A026-E20F9AC829B7}" destId="{DD2A9823-0478-E643-8058-38F95117F820}" srcOrd="1" destOrd="0" parTransId="{2F6EB749-2D31-3E47-B79E-E3F98990B4B5}" sibTransId="{20BD412C-53DE-E941-A191-D69B29CA2680}"/>
    <dgm:cxn modelId="{D6ADF3A9-378F-8D47-92C0-21A07A4BF7AA}" type="presOf" srcId="{D5C6F95B-791D-3C4A-8381-4DE50B4CE77E}" destId="{23174FEC-0F95-1D47-A721-034D9089648E}" srcOrd="0" destOrd="0" presId="urn:microsoft.com/office/officeart/2005/8/layout/hierarchy1"/>
    <dgm:cxn modelId="{47FA40B6-47F1-1C4B-83C4-76F411252C83}" type="presOf" srcId="{0753666F-7BEF-324F-B9AC-DFBD12FB9986}" destId="{D4A63986-A2B0-E948-816C-2DB546924B6C}" srcOrd="0" destOrd="0" presId="urn:microsoft.com/office/officeart/2005/8/layout/hierarchy1"/>
    <dgm:cxn modelId="{762462BB-68E2-5147-B6EC-024066A88977}" type="presOf" srcId="{BD788A53-B7CD-1241-A24C-3DF71BA2FEC3}" destId="{8FACC87C-7338-574D-B65D-3006304752D0}" srcOrd="0" destOrd="0" presId="urn:microsoft.com/office/officeart/2005/8/layout/hierarchy1"/>
    <dgm:cxn modelId="{ADF182BB-47ED-074F-8D4A-6D1D72A1219E}" type="presOf" srcId="{AD27D6C2-404B-1640-BE92-36269996CD59}" destId="{B9AA5CD9-777C-C349-B8FF-03CB198FDFE8}" srcOrd="0" destOrd="0" presId="urn:microsoft.com/office/officeart/2005/8/layout/hierarchy1"/>
    <dgm:cxn modelId="{590DDFBB-D14D-B343-A0D7-844A063485DC}" srcId="{004EDEF9-92C4-8040-8CFD-37988E99CBC4}" destId="{2D7EEC71-B2EB-C542-8B85-E9E5D1B83261}" srcOrd="0" destOrd="0" parTransId="{C5CBC1D1-D925-1A43-BBA0-2FDD20F20864}" sibTransId="{ACF64AC9-6508-C846-9DB1-5BCE5DBD80C9}"/>
    <dgm:cxn modelId="{B66FD2BD-44AF-D747-9DE6-AFEA8B0EEF8A}" srcId="{F1153D89-B68D-5E46-AC91-81FD77E7BB91}" destId="{621A0E8B-FB99-6D4D-BA04-18A1CA3CC76C}" srcOrd="0" destOrd="0" parTransId="{45B5986C-A5D9-2046-9D6C-CB3C8C80BFB6}" sibTransId="{894CE4A3-3B33-6D43-B9F6-BCFFB7BC66BC}"/>
    <dgm:cxn modelId="{03F213C3-7EA8-CE47-88B7-36A84A17D04A}" type="presOf" srcId="{C6F69859-F84A-D14F-BC8E-BFA1940E7AD3}" destId="{E9187745-BAB9-C04A-9612-59E5C0094E22}" srcOrd="0" destOrd="0" presId="urn:microsoft.com/office/officeart/2005/8/layout/hierarchy1"/>
    <dgm:cxn modelId="{CF131CD5-614E-094F-AA56-345C55621A5D}" type="presOf" srcId="{8803F744-379D-2746-8E31-362F6687CA46}" destId="{8ABEED38-9063-AB48-B2AF-2CF000B9413D}" srcOrd="0" destOrd="0" presId="urn:microsoft.com/office/officeart/2005/8/layout/hierarchy1"/>
    <dgm:cxn modelId="{0E0E91DA-1E17-594B-8F0D-798DE90DE7D5}" srcId="{220E6DDE-996F-4941-A9A4-9FE59465BBEF}" destId="{627F3DFD-B64E-F24F-995C-0805854C8039}" srcOrd="0" destOrd="0" parTransId="{0753666F-7BEF-324F-B9AC-DFBD12FB9986}" sibTransId="{37104D24-FF21-2949-97A8-0B147BBF8276}"/>
    <dgm:cxn modelId="{6D2BE2E7-068E-3C45-AAAE-FDD1E094CC73}" srcId="{7E11F7F1-2493-A34F-93F2-B58C8870B5FB}" destId="{B3865424-BAB6-AC4B-A026-E20F9AC829B7}" srcOrd="1" destOrd="0" parTransId="{240EC856-7AED-E444-B6BA-237AB1D0B026}" sibTransId="{0F7DF211-D381-E645-ACE5-2603CD9C8BBF}"/>
    <dgm:cxn modelId="{3E8ACAED-CCCA-EB49-BAC0-7B6FD2A9D0D1}" type="presOf" srcId="{45B5986C-A5D9-2046-9D6C-CB3C8C80BFB6}" destId="{35961661-B093-FD42-8F54-387A4E886507}" srcOrd="0" destOrd="0" presId="urn:microsoft.com/office/officeart/2005/8/layout/hierarchy1"/>
    <dgm:cxn modelId="{64E81EEF-AD64-F246-8100-2AFA5969D6FA}" type="presOf" srcId="{47F3AA66-A1AC-4E45-8ADA-763537553484}" destId="{4CC8F12E-73DF-6D4B-B72C-0CC02DFC5C84}" srcOrd="0" destOrd="0" presId="urn:microsoft.com/office/officeart/2005/8/layout/hierarchy1"/>
    <dgm:cxn modelId="{79A881F0-598D-6141-8587-11E283C1D291}" type="presOf" srcId="{C82F9AEB-B049-D342-88AE-D408A641456A}" destId="{8B33FF4D-C671-EB4E-A606-583459F39C15}" srcOrd="0" destOrd="0" presId="urn:microsoft.com/office/officeart/2005/8/layout/hierarchy1"/>
    <dgm:cxn modelId="{6230B5FB-1197-344F-B2ED-40AB4A58EF28}" type="presOf" srcId="{DD2A9823-0478-E643-8058-38F95117F820}" destId="{5371F13E-28A2-2D4D-86FD-0C245BE43CE1}" srcOrd="0" destOrd="0" presId="urn:microsoft.com/office/officeart/2005/8/layout/hierarchy1"/>
    <dgm:cxn modelId="{BE818E2E-F5E4-884F-B04B-5CA81C73F2AD}" type="presParOf" srcId="{198859BB-91F6-394E-A2EC-FFF69BCF19DF}" destId="{7A0CEDAF-8806-EB49-A277-36DF4D499665}" srcOrd="0" destOrd="0" presId="urn:microsoft.com/office/officeart/2005/8/layout/hierarchy1"/>
    <dgm:cxn modelId="{5B45861A-627B-E845-8CBB-B73EE92E083C}" type="presParOf" srcId="{7A0CEDAF-8806-EB49-A277-36DF4D499665}" destId="{51C5F33B-F365-F744-A4D8-85DA6703AB49}" srcOrd="0" destOrd="0" presId="urn:microsoft.com/office/officeart/2005/8/layout/hierarchy1"/>
    <dgm:cxn modelId="{121E4906-681D-1940-93C2-2E11C7C04A65}" type="presParOf" srcId="{51C5F33B-F365-F744-A4D8-85DA6703AB49}" destId="{91592522-F629-C842-B9D9-647C53A39109}" srcOrd="0" destOrd="0" presId="urn:microsoft.com/office/officeart/2005/8/layout/hierarchy1"/>
    <dgm:cxn modelId="{9B593D9C-53EC-6041-847E-17B44DB9691A}" type="presParOf" srcId="{51C5F33B-F365-F744-A4D8-85DA6703AB49}" destId="{1709868F-D951-1C49-84AF-BF3C73D276B5}" srcOrd="1" destOrd="0" presId="urn:microsoft.com/office/officeart/2005/8/layout/hierarchy1"/>
    <dgm:cxn modelId="{3BA4CCE2-B5FF-4C41-897D-C633F7E71392}" type="presParOf" srcId="{7A0CEDAF-8806-EB49-A277-36DF4D499665}" destId="{E4B7A530-0798-9548-90D7-4025EC8E78CD}" srcOrd="1" destOrd="0" presId="urn:microsoft.com/office/officeart/2005/8/layout/hierarchy1"/>
    <dgm:cxn modelId="{DA4D37C3-6E89-FA47-98F3-6C626D0B7D23}" type="presParOf" srcId="{E4B7A530-0798-9548-90D7-4025EC8E78CD}" destId="{CAE9527E-DFBA-3240-BBCF-97FB2A2A38D4}" srcOrd="0" destOrd="0" presId="urn:microsoft.com/office/officeart/2005/8/layout/hierarchy1"/>
    <dgm:cxn modelId="{2A3B7FD5-F9F0-2B47-8808-D4BD601B5F0D}" type="presParOf" srcId="{E4B7A530-0798-9548-90D7-4025EC8E78CD}" destId="{CF6E844D-29E2-3544-A131-D46AA76BC152}" srcOrd="1" destOrd="0" presId="urn:microsoft.com/office/officeart/2005/8/layout/hierarchy1"/>
    <dgm:cxn modelId="{023CA1C2-8E3A-D946-86D7-D9C636EEFF23}" type="presParOf" srcId="{CF6E844D-29E2-3544-A131-D46AA76BC152}" destId="{94DE82D7-AFA8-B048-BCF8-BA1E66A3DDD3}" srcOrd="0" destOrd="0" presId="urn:microsoft.com/office/officeart/2005/8/layout/hierarchy1"/>
    <dgm:cxn modelId="{289C7F01-20B3-7745-83A2-5A60A95E1073}" type="presParOf" srcId="{94DE82D7-AFA8-B048-BCF8-BA1E66A3DDD3}" destId="{BBD8A4F2-9808-F645-9F40-FE042943D6A8}" srcOrd="0" destOrd="0" presId="urn:microsoft.com/office/officeart/2005/8/layout/hierarchy1"/>
    <dgm:cxn modelId="{2D7C01E9-6B51-4A4B-9B24-9BAA0EB557AE}" type="presParOf" srcId="{94DE82D7-AFA8-B048-BCF8-BA1E66A3DDD3}" destId="{83B8EEE9-9608-5549-8F56-84971D601231}" srcOrd="1" destOrd="0" presId="urn:microsoft.com/office/officeart/2005/8/layout/hierarchy1"/>
    <dgm:cxn modelId="{AD4BFE5E-9B90-2940-886D-D554AE9010F6}" type="presParOf" srcId="{CF6E844D-29E2-3544-A131-D46AA76BC152}" destId="{7DB81483-E996-7248-9551-113CA0225834}" srcOrd="1" destOrd="0" presId="urn:microsoft.com/office/officeart/2005/8/layout/hierarchy1"/>
    <dgm:cxn modelId="{00950633-9E15-F549-A521-A2DB9D06BF74}" type="presParOf" srcId="{7DB81483-E996-7248-9551-113CA0225834}" destId="{6DD82280-D935-D443-BF91-8959015FE9D0}" srcOrd="0" destOrd="0" presId="urn:microsoft.com/office/officeart/2005/8/layout/hierarchy1"/>
    <dgm:cxn modelId="{A408B40D-2933-5F44-A3CA-F2677BF96DCD}" type="presParOf" srcId="{7DB81483-E996-7248-9551-113CA0225834}" destId="{98E6C3AE-EFEE-034B-934B-A356AF155E08}" srcOrd="1" destOrd="0" presId="urn:microsoft.com/office/officeart/2005/8/layout/hierarchy1"/>
    <dgm:cxn modelId="{8E7388BC-5EC0-E846-831F-AFA74118C26A}" type="presParOf" srcId="{98E6C3AE-EFEE-034B-934B-A356AF155E08}" destId="{CB602F08-8A3C-F14D-8DD4-F513948C219C}" srcOrd="0" destOrd="0" presId="urn:microsoft.com/office/officeart/2005/8/layout/hierarchy1"/>
    <dgm:cxn modelId="{1B8F88F1-C5A3-C84E-95B3-CF1A76B4A885}" type="presParOf" srcId="{CB602F08-8A3C-F14D-8DD4-F513948C219C}" destId="{4EC5BECE-A60E-5248-A6A2-E30F96747E3A}" srcOrd="0" destOrd="0" presId="urn:microsoft.com/office/officeart/2005/8/layout/hierarchy1"/>
    <dgm:cxn modelId="{04B1FF46-D975-034F-8D82-20226D9CED57}" type="presParOf" srcId="{CB602F08-8A3C-F14D-8DD4-F513948C219C}" destId="{8ABEED38-9063-AB48-B2AF-2CF000B9413D}" srcOrd="1" destOrd="0" presId="urn:microsoft.com/office/officeart/2005/8/layout/hierarchy1"/>
    <dgm:cxn modelId="{54737EBA-BCBE-D04B-9821-E5CE251707B5}" type="presParOf" srcId="{98E6C3AE-EFEE-034B-934B-A356AF155E08}" destId="{F9C71A58-83D5-EF49-8F43-5869D8937370}" srcOrd="1" destOrd="0" presId="urn:microsoft.com/office/officeart/2005/8/layout/hierarchy1"/>
    <dgm:cxn modelId="{1925C357-8FE5-5348-98BD-76D7C5A49888}" type="presParOf" srcId="{F9C71A58-83D5-EF49-8F43-5869D8937370}" destId="{8B33FF4D-C671-EB4E-A606-583459F39C15}" srcOrd="0" destOrd="0" presId="urn:microsoft.com/office/officeart/2005/8/layout/hierarchy1"/>
    <dgm:cxn modelId="{C645E789-BA15-D144-93D6-DFDE7DEE4BAA}" type="presParOf" srcId="{F9C71A58-83D5-EF49-8F43-5869D8937370}" destId="{3F1AF2BD-8E45-324C-B1FF-A33141DC3F3D}" srcOrd="1" destOrd="0" presId="urn:microsoft.com/office/officeart/2005/8/layout/hierarchy1"/>
    <dgm:cxn modelId="{949EDA8B-4138-0741-B84B-FA2ACA35011D}" type="presParOf" srcId="{3F1AF2BD-8E45-324C-B1FF-A33141DC3F3D}" destId="{F553C1C2-416D-9F47-B694-BB8644167676}" srcOrd="0" destOrd="0" presId="urn:microsoft.com/office/officeart/2005/8/layout/hierarchy1"/>
    <dgm:cxn modelId="{28ABCE3E-74B7-174B-9B60-A94F9BFF051B}" type="presParOf" srcId="{F553C1C2-416D-9F47-B694-BB8644167676}" destId="{27E1CDDA-AC1A-3F4C-AAB3-1B637B14A1CF}" srcOrd="0" destOrd="0" presId="urn:microsoft.com/office/officeart/2005/8/layout/hierarchy1"/>
    <dgm:cxn modelId="{8357B770-55B5-E54A-A277-433B8FF7EE3A}" type="presParOf" srcId="{F553C1C2-416D-9F47-B694-BB8644167676}" destId="{BA854EDB-FA01-B842-BFA0-1FED4FAD6E29}" srcOrd="1" destOrd="0" presId="urn:microsoft.com/office/officeart/2005/8/layout/hierarchy1"/>
    <dgm:cxn modelId="{B1C87324-159D-E54B-95EA-859013FD357F}" type="presParOf" srcId="{3F1AF2BD-8E45-324C-B1FF-A33141DC3F3D}" destId="{AB741CF5-A1C9-FD49-A818-F74D3438A0C6}" srcOrd="1" destOrd="0" presId="urn:microsoft.com/office/officeart/2005/8/layout/hierarchy1"/>
    <dgm:cxn modelId="{3A7E4B38-0217-BA42-BD23-65B832129E8A}" type="presParOf" srcId="{AB741CF5-A1C9-FD49-A818-F74D3438A0C6}" destId="{35961661-B093-FD42-8F54-387A4E886507}" srcOrd="0" destOrd="0" presId="urn:microsoft.com/office/officeart/2005/8/layout/hierarchy1"/>
    <dgm:cxn modelId="{336F924F-CB03-3642-B1EF-FD868678FE09}" type="presParOf" srcId="{AB741CF5-A1C9-FD49-A818-F74D3438A0C6}" destId="{B0AEACCA-91B1-C949-974B-5D733F020680}" srcOrd="1" destOrd="0" presId="urn:microsoft.com/office/officeart/2005/8/layout/hierarchy1"/>
    <dgm:cxn modelId="{172A3D3D-18BC-194E-A1DF-37F3934D5F86}" type="presParOf" srcId="{B0AEACCA-91B1-C949-974B-5D733F020680}" destId="{13AEC41C-2EBC-DC43-A5E1-6CC11563E4F3}" srcOrd="0" destOrd="0" presId="urn:microsoft.com/office/officeart/2005/8/layout/hierarchy1"/>
    <dgm:cxn modelId="{3009B3EC-D831-A942-9F8E-44744C329547}" type="presParOf" srcId="{13AEC41C-2EBC-DC43-A5E1-6CC11563E4F3}" destId="{06FB408A-BB6C-F74B-A7E3-9064B70C57E7}" srcOrd="0" destOrd="0" presId="urn:microsoft.com/office/officeart/2005/8/layout/hierarchy1"/>
    <dgm:cxn modelId="{B35FB782-9B5D-3542-BCD7-6728304A0DEF}" type="presParOf" srcId="{13AEC41C-2EBC-DC43-A5E1-6CC11563E4F3}" destId="{6D154408-800D-734E-9A88-C88BA6CCFD11}" srcOrd="1" destOrd="0" presId="urn:microsoft.com/office/officeart/2005/8/layout/hierarchy1"/>
    <dgm:cxn modelId="{CB7AF854-5585-CD49-8D31-1C555CEFCD83}" type="presParOf" srcId="{B0AEACCA-91B1-C949-974B-5D733F020680}" destId="{2FF16923-0FC2-3847-9436-A17A85ECB040}" srcOrd="1" destOrd="0" presId="urn:microsoft.com/office/officeart/2005/8/layout/hierarchy1"/>
    <dgm:cxn modelId="{F85E9B95-C595-D346-A286-7B6D73F75D80}" type="presParOf" srcId="{2FF16923-0FC2-3847-9436-A17A85ECB040}" destId="{23174FEC-0F95-1D47-A721-034D9089648E}" srcOrd="0" destOrd="0" presId="urn:microsoft.com/office/officeart/2005/8/layout/hierarchy1"/>
    <dgm:cxn modelId="{8527B742-D588-5B49-8293-19D2AFEEC89E}" type="presParOf" srcId="{2FF16923-0FC2-3847-9436-A17A85ECB040}" destId="{35508C2C-979D-2342-85C7-283A13848245}" srcOrd="1" destOrd="0" presId="urn:microsoft.com/office/officeart/2005/8/layout/hierarchy1"/>
    <dgm:cxn modelId="{46A5B9DD-65E4-4848-A949-007AF2745514}" type="presParOf" srcId="{35508C2C-979D-2342-85C7-283A13848245}" destId="{261172EB-B04B-224D-B1DF-E12D662CC426}" srcOrd="0" destOrd="0" presId="urn:microsoft.com/office/officeart/2005/8/layout/hierarchy1"/>
    <dgm:cxn modelId="{7FC29F56-A50D-4E49-AC87-F2FCD9286775}" type="presParOf" srcId="{261172EB-B04B-224D-B1DF-E12D662CC426}" destId="{CD56EB52-60EF-0B44-957D-B9868F5805D5}" srcOrd="0" destOrd="0" presId="urn:microsoft.com/office/officeart/2005/8/layout/hierarchy1"/>
    <dgm:cxn modelId="{54D1DD6A-9EEB-814C-911C-C864D7D3E5C8}" type="presParOf" srcId="{261172EB-B04B-224D-B1DF-E12D662CC426}" destId="{E9187745-BAB9-C04A-9612-59E5C0094E22}" srcOrd="1" destOrd="0" presId="urn:microsoft.com/office/officeart/2005/8/layout/hierarchy1"/>
    <dgm:cxn modelId="{A49ADD07-A77C-0648-AE73-78D4D500B36D}" type="presParOf" srcId="{35508C2C-979D-2342-85C7-283A13848245}" destId="{0658D48C-74D0-9B46-8F3D-EE66F204EE2E}" srcOrd="1" destOrd="0" presId="urn:microsoft.com/office/officeart/2005/8/layout/hierarchy1"/>
    <dgm:cxn modelId="{39A3B4E0-9FCD-B142-AB20-1430C20AE385}" type="presParOf" srcId="{E4B7A530-0798-9548-90D7-4025EC8E78CD}" destId="{2E086C2D-5F66-4043-9D52-C69B5B8C891D}" srcOrd="2" destOrd="0" presId="urn:microsoft.com/office/officeart/2005/8/layout/hierarchy1"/>
    <dgm:cxn modelId="{1C65861D-7774-C048-9832-20E7F16AD4D4}" type="presParOf" srcId="{E4B7A530-0798-9548-90D7-4025EC8E78CD}" destId="{D4A05F0F-180B-254B-898E-E5C59F3AD26C}" srcOrd="3" destOrd="0" presId="urn:microsoft.com/office/officeart/2005/8/layout/hierarchy1"/>
    <dgm:cxn modelId="{EB7B78BA-EDC2-4047-9D95-E7ECED7A1BDC}" type="presParOf" srcId="{D4A05F0F-180B-254B-898E-E5C59F3AD26C}" destId="{AAD3617B-0864-DD40-B196-94A6F4FC5069}" srcOrd="0" destOrd="0" presId="urn:microsoft.com/office/officeart/2005/8/layout/hierarchy1"/>
    <dgm:cxn modelId="{4B022B64-46AB-1B49-8709-3081728413AD}" type="presParOf" srcId="{AAD3617B-0864-DD40-B196-94A6F4FC5069}" destId="{4DADE1AD-2ACB-5646-8852-FADA3D832930}" srcOrd="0" destOrd="0" presId="urn:microsoft.com/office/officeart/2005/8/layout/hierarchy1"/>
    <dgm:cxn modelId="{E1329847-3908-7A4B-A102-790EF5ACB6B4}" type="presParOf" srcId="{AAD3617B-0864-DD40-B196-94A6F4FC5069}" destId="{E0E17219-C341-A54E-B3C7-F1DC655E3CE7}" srcOrd="1" destOrd="0" presId="urn:microsoft.com/office/officeart/2005/8/layout/hierarchy1"/>
    <dgm:cxn modelId="{77A01873-CC13-2C4D-8398-AF4230BDE726}" type="presParOf" srcId="{D4A05F0F-180B-254B-898E-E5C59F3AD26C}" destId="{43F08BB6-7027-D346-A264-10575597CEBD}" srcOrd="1" destOrd="0" presId="urn:microsoft.com/office/officeart/2005/8/layout/hierarchy1"/>
    <dgm:cxn modelId="{F7CA5705-8984-0648-846E-550B2EEF937A}" type="presParOf" srcId="{43F08BB6-7027-D346-A264-10575597CEBD}" destId="{FFFAC55C-B889-7441-AA86-D1DDE6A75F9B}" srcOrd="0" destOrd="0" presId="urn:microsoft.com/office/officeart/2005/8/layout/hierarchy1"/>
    <dgm:cxn modelId="{33586713-4D8B-1E4C-BE71-E401E2993D50}" type="presParOf" srcId="{43F08BB6-7027-D346-A264-10575597CEBD}" destId="{D5353117-AAB8-1D4B-A841-FBE89A6835FF}" srcOrd="1" destOrd="0" presId="urn:microsoft.com/office/officeart/2005/8/layout/hierarchy1"/>
    <dgm:cxn modelId="{6ED49B5C-5282-C643-8475-3BF619E4F5EC}" type="presParOf" srcId="{D5353117-AAB8-1D4B-A841-FBE89A6835FF}" destId="{CC0C6B76-464C-044C-ACE1-1D4EF45C49B8}" srcOrd="0" destOrd="0" presId="urn:microsoft.com/office/officeart/2005/8/layout/hierarchy1"/>
    <dgm:cxn modelId="{423239A6-F374-C04E-BACF-602BDEDD6A39}" type="presParOf" srcId="{CC0C6B76-464C-044C-ACE1-1D4EF45C49B8}" destId="{C6E983C5-9D53-5E4A-9B26-583D0814DFB7}" srcOrd="0" destOrd="0" presId="urn:microsoft.com/office/officeart/2005/8/layout/hierarchy1"/>
    <dgm:cxn modelId="{7F53DD56-7D29-A54D-BF4D-E847AB2379BD}" type="presParOf" srcId="{CC0C6B76-464C-044C-ACE1-1D4EF45C49B8}" destId="{B1812CB4-BE84-8441-9A61-C2295F75E3CC}" srcOrd="1" destOrd="0" presId="urn:microsoft.com/office/officeart/2005/8/layout/hierarchy1"/>
    <dgm:cxn modelId="{DE3C1EA1-B4BD-9942-A6B1-E48225143885}" type="presParOf" srcId="{D5353117-AAB8-1D4B-A841-FBE89A6835FF}" destId="{B1F1CE35-F4B9-DE40-874B-483AEB1A19DB}" srcOrd="1" destOrd="0" presId="urn:microsoft.com/office/officeart/2005/8/layout/hierarchy1"/>
    <dgm:cxn modelId="{72472C72-9F04-0B4B-933F-65FEABD88308}" type="presParOf" srcId="{B1F1CE35-F4B9-DE40-874B-483AEB1A19DB}" destId="{B9AA5CD9-777C-C349-B8FF-03CB198FDFE8}" srcOrd="0" destOrd="0" presId="urn:microsoft.com/office/officeart/2005/8/layout/hierarchy1"/>
    <dgm:cxn modelId="{B6F31B1A-6681-AA44-A01E-4D635FDEBAE9}" type="presParOf" srcId="{B1F1CE35-F4B9-DE40-874B-483AEB1A19DB}" destId="{415CF99A-89E6-994F-9FA3-AE6D452A756F}" srcOrd="1" destOrd="0" presId="urn:microsoft.com/office/officeart/2005/8/layout/hierarchy1"/>
    <dgm:cxn modelId="{EC2F8A87-A5A6-0542-A7AD-2FABB192A460}" type="presParOf" srcId="{415CF99A-89E6-994F-9FA3-AE6D452A756F}" destId="{C3AAE540-6A48-1B4B-BC6F-3ECBD3B80A43}" srcOrd="0" destOrd="0" presId="urn:microsoft.com/office/officeart/2005/8/layout/hierarchy1"/>
    <dgm:cxn modelId="{2FEAE1F3-71F5-AE40-BB41-F35E95547CCA}" type="presParOf" srcId="{C3AAE540-6A48-1B4B-BC6F-3ECBD3B80A43}" destId="{42E67ECD-CA5E-9243-B32E-473D47CF5555}" srcOrd="0" destOrd="0" presId="urn:microsoft.com/office/officeart/2005/8/layout/hierarchy1"/>
    <dgm:cxn modelId="{ED98FF61-4F94-E442-8273-8BE9F97A5019}" type="presParOf" srcId="{C3AAE540-6A48-1B4B-BC6F-3ECBD3B80A43}" destId="{5279BBB0-1016-B540-A713-3ED92E3D9EDC}" srcOrd="1" destOrd="0" presId="urn:microsoft.com/office/officeart/2005/8/layout/hierarchy1"/>
    <dgm:cxn modelId="{C6AD0D86-F003-F645-BB38-ACCEECE20DC0}" type="presParOf" srcId="{415CF99A-89E6-994F-9FA3-AE6D452A756F}" destId="{EFAB2ABE-A5E2-B544-96D2-32D79F5CB2A0}" srcOrd="1" destOrd="0" presId="urn:microsoft.com/office/officeart/2005/8/layout/hierarchy1"/>
    <dgm:cxn modelId="{417BB167-3854-6F41-8FC5-8E6F54E44290}" type="presParOf" srcId="{EFAB2ABE-A5E2-B544-96D2-32D79F5CB2A0}" destId="{215C1A2E-3F10-0A45-860C-D43AF4E4C250}" srcOrd="0" destOrd="0" presId="urn:microsoft.com/office/officeart/2005/8/layout/hierarchy1"/>
    <dgm:cxn modelId="{A8079713-2204-7545-A365-A049D7EEACEF}" type="presParOf" srcId="{EFAB2ABE-A5E2-B544-96D2-32D79F5CB2A0}" destId="{CCC924DB-9F86-9040-9A86-C9D4E6632C9A}" srcOrd="1" destOrd="0" presId="urn:microsoft.com/office/officeart/2005/8/layout/hierarchy1"/>
    <dgm:cxn modelId="{2D88E6DE-0DD5-EE4A-A005-84E6300C06A1}" type="presParOf" srcId="{CCC924DB-9F86-9040-9A86-C9D4E6632C9A}" destId="{456B99CE-756D-934C-BA00-9018E125AA15}" srcOrd="0" destOrd="0" presId="urn:microsoft.com/office/officeart/2005/8/layout/hierarchy1"/>
    <dgm:cxn modelId="{92535A83-82CF-BE45-8093-5A93BBBB4055}" type="presParOf" srcId="{456B99CE-756D-934C-BA00-9018E125AA15}" destId="{82119649-1468-4D4B-A575-D411A3950664}" srcOrd="0" destOrd="0" presId="urn:microsoft.com/office/officeart/2005/8/layout/hierarchy1"/>
    <dgm:cxn modelId="{B4B57FC6-B99E-2C49-B992-50D2D4AC2753}" type="presParOf" srcId="{456B99CE-756D-934C-BA00-9018E125AA15}" destId="{D8A4DE6F-2AD7-B640-83F3-8BAAC7B3EBF4}" srcOrd="1" destOrd="0" presId="urn:microsoft.com/office/officeart/2005/8/layout/hierarchy1"/>
    <dgm:cxn modelId="{DF8C7991-43EF-CC44-9BDA-39B69A963891}" type="presParOf" srcId="{CCC924DB-9F86-9040-9A86-C9D4E6632C9A}" destId="{4B70E5BC-4E2C-6D4C-8303-8FFE3CCBED9B}" srcOrd="1" destOrd="0" presId="urn:microsoft.com/office/officeart/2005/8/layout/hierarchy1"/>
    <dgm:cxn modelId="{FE20DBDE-1A82-1D4D-93A8-E5FE34E49AAD}" type="presParOf" srcId="{4B70E5BC-4E2C-6D4C-8303-8FFE3CCBED9B}" destId="{D4A63986-A2B0-E948-816C-2DB546924B6C}" srcOrd="0" destOrd="0" presId="urn:microsoft.com/office/officeart/2005/8/layout/hierarchy1"/>
    <dgm:cxn modelId="{7052D96C-3872-C343-ACC4-511D95A1D118}" type="presParOf" srcId="{4B70E5BC-4E2C-6D4C-8303-8FFE3CCBED9B}" destId="{1AC3FA51-AD72-7F4B-9E8D-E8420A040BF2}" srcOrd="1" destOrd="0" presId="urn:microsoft.com/office/officeart/2005/8/layout/hierarchy1"/>
    <dgm:cxn modelId="{776E467E-2DB0-FA44-9ECA-D16A52807D69}" type="presParOf" srcId="{1AC3FA51-AD72-7F4B-9E8D-E8420A040BF2}" destId="{0899C83C-5BB5-4746-992E-288878F064F3}" srcOrd="0" destOrd="0" presId="urn:microsoft.com/office/officeart/2005/8/layout/hierarchy1"/>
    <dgm:cxn modelId="{4151E990-7473-7845-9F6E-6D25F1CBBDAC}" type="presParOf" srcId="{0899C83C-5BB5-4746-992E-288878F064F3}" destId="{A22B676B-C09C-2F4C-BA9F-EC4FDB6A3D39}" srcOrd="0" destOrd="0" presId="urn:microsoft.com/office/officeart/2005/8/layout/hierarchy1"/>
    <dgm:cxn modelId="{2D5E6BFE-26AB-254C-90B6-D35675900436}" type="presParOf" srcId="{0899C83C-5BB5-4746-992E-288878F064F3}" destId="{A6D0A235-F445-0C48-B707-0CACE58011A4}" srcOrd="1" destOrd="0" presId="urn:microsoft.com/office/officeart/2005/8/layout/hierarchy1"/>
    <dgm:cxn modelId="{C5BDB4BB-3AF9-D64C-9747-490EFC27A2C3}" type="presParOf" srcId="{1AC3FA51-AD72-7F4B-9E8D-E8420A040BF2}" destId="{4084D2B4-C2EF-5C4F-81ED-46BD7FF34D02}" srcOrd="1" destOrd="0" presId="urn:microsoft.com/office/officeart/2005/8/layout/hierarchy1"/>
    <dgm:cxn modelId="{F28ED87B-0FE2-A34F-BC31-5CE2DDF1F365}" type="presParOf" srcId="{43F08BB6-7027-D346-A264-10575597CEBD}" destId="{7DC11AB2-44E9-DE4F-9587-4A22058096B3}" srcOrd="2" destOrd="0" presId="urn:microsoft.com/office/officeart/2005/8/layout/hierarchy1"/>
    <dgm:cxn modelId="{5E6B0F22-E0C5-734D-AFC0-645DF94652C6}" type="presParOf" srcId="{43F08BB6-7027-D346-A264-10575597CEBD}" destId="{FC4D0E24-7981-E74F-BC9F-E1F577CA87E4}" srcOrd="3" destOrd="0" presId="urn:microsoft.com/office/officeart/2005/8/layout/hierarchy1"/>
    <dgm:cxn modelId="{A8D1E6E7-F9C5-2E48-84DC-5439E454CD42}" type="presParOf" srcId="{FC4D0E24-7981-E74F-BC9F-E1F577CA87E4}" destId="{D9EE44E7-BD77-E448-8121-0BD857770667}" srcOrd="0" destOrd="0" presId="urn:microsoft.com/office/officeart/2005/8/layout/hierarchy1"/>
    <dgm:cxn modelId="{1D6FDA9E-A4B6-534A-9FFD-2CAB335BCBE0}" type="presParOf" srcId="{D9EE44E7-BD77-E448-8121-0BD857770667}" destId="{E62A8DDD-EFC4-774B-9A56-973F48617F43}" srcOrd="0" destOrd="0" presId="urn:microsoft.com/office/officeart/2005/8/layout/hierarchy1"/>
    <dgm:cxn modelId="{81405F82-19A7-234E-9470-3CF5E83452B4}" type="presParOf" srcId="{D9EE44E7-BD77-E448-8121-0BD857770667}" destId="{5371F13E-28A2-2D4D-86FD-0C245BE43CE1}" srcOrd="1" destOrd="0" presId="urn:microsoft.com/office/officeart/2005/8/layout/hierarchy1"/>
    <dgm:cxn modelId="{2FAFD06E-667E-E740-885F-48F8DE6A0E3E}" type="presParOf" srcId="{FC4D0E24-7981-E74F-BC9F-E1F577CA87E4}" destId="{4FCF48E7-0F1E-934F-81B5-36299C37F68F}" srcOrd="1" destOrd="0" presId="urn:microsoft.com/office/officeart/2005/8/layout/hierarchy1"/>
    <dgm:cxn modelId="{4DEE81E7-BCD4-7E4F-8C02-6AFF90C1453E}" type="presParOf" srcId="{4FCF48E7-0F1E-934F-81B5-36299C37F68F}" destId="{4CC8F12E-73DF-6D4B-B72C-0CC02DFC5C84}" srcOrd="0" destOrd="0" presId="urn:microsoft.com/office/officeart/2005/8/layout/hierarchy1"/>
    <dgm:cxn modelId="{EB487424-99A1-5440-A10C-48FD5985D7F3}" type="presParOf" srcId="{4FCF48E7-0F1E-934F-81B5-36299C37F68F}" destId="{C31A31A6-48F2-5D4C-90CA-3FE1BEFBEC6E}" srcOrd="1" destOrd="0" presId="urn:microsoft.com/office/officeart/2005/8/layout/hierarchy1"/>
    <dgm:cxn modelId="{B23B91D4-1967-6D4D-BBFA-C0864A42B5DE}" type="presParOf" srcId="{C31A31A6-48F2-5D4C-90CA-3FE1BEFBEC6E}" destId="{CBBF4993-626D-1C49-99E0-D5ACC118FBD3}" srcOrd="0" destOrd="0" presId="urn:microsoft.com/office/officeart/2005/8/layout/hierarchy1"/>
    <dgm:cxn modelId="{ACFE3947-E573-084B-B667-2913406FC2F5}" type="presParOf" srcId="{CBBF4993-626D-1C49-99E0-D5ACC118FBD3}" destId="{43394660-6052-104D-B8C5-6CA693037CEC}" srcOrd="0" destOrd="0" presId="urn:microsoft.com/office/officeart/2005/8/layout/hierarchy1"/>
    <dgm:cxn modelId="{1E3DAB43-0FCB-ED48-BA17-CA8560E87132}" type="presParOf" srcId="{CBBF4993-626D-1C49-99E0-D5ACC118FBD3}" destId="{CFAC1944-4B86-B648-83DC-5ED6DFAD4681}" srcOrd="1" destOrd="0" presId="urn:microsoft.com/office/officeart/2005/8/layout/hierarchy1"/>
    <dgm:cxn modelId="{36DCF749-E5FB-FA49-8EA8-DA237B9D8107}" type="presParOf" srcId="{C31A31A6-48F2-5D4C-90CA-3FE1BEFBEC6E}" destId="{D2040098-A90B-1845-9573-86B2966239FC}" srcOrd="1" destOrd="0" presId="urn:microsoft.com/office/officeart/2005/8/layout/hierarchy1"/>
    <dgm:cxn modelId="{C4C66D4D-236A-C643-9836-C1196CD04B23}" type="presParOf" srcId="{D2040098-A90B-1845-9573-86B2966239FC}" destId="{16494F1F-6F9D-EB4E-87B6-E524821DC434}" srcOrd="0" destOrd="0" presId="urn:microsoft.com/office/officeart/2005/8/layout/hierarchy1"/>
    <dgm:cxn modelId="{7D61533C-E808-9F48-8B84-AF83DBF447FF}" type="presParOf" srcId="{D2040098-A90B-1845-9573-86B2966239FC}" destId="{78B861A0-9603-2045-BC61-CEEE51996411}" srcOrd="1" destOrd="0" presId="urn:microsoft.com/office/officeart/2005/8/layout/hierarchy1"/>
    <dgm:cxn modelId="{DA46E90A-FF28-6E43-9AB1-61E67322FFF8}" type="presParOf" srcId="{78B861A0-9603-2045-BC61-CEEE51996411}" destId="{EFEE3AB3-5035-ED42-AF96-41A82584102E}" srcOrd="0" destOrd="0" presId="urn:microsoft.com/office/officeart/2005/8/layout/hierarchy1"/>
    <dgm:cxn modelId="{6078DA94-0E9D-2648-8B0A-2C4D6B36126D}" type="presParOf" srcId="{EFEE3AB3-5035-ED42-AF96-41A82584102E}" destId="{446E7B88-CC47-AC46-9403-CD522BFADC07}" srcOrd="0" destOrd="0" presId="urn:microsoft.com/office/officeart/2005/8/layout/hierarchy1"/>
    <dgm:cxn modelId="{D466B18B-4927-BE46-B722-3FF047C1A052}" type="presParOf" srcId="{EFEE3AB3-5035-ED42-AF96-41A82584102E}" destId="{EB6ED3E1-8838-BA4C-90F9-68AB410FE8D6}" srcOrd="1" destOrd="0" presId="urn:microsoft.com/office/officeart/2005/8/layout/hierarchy1"/>
    <dgm:cxn modelId="{5B392BE4-0727-A24D-B7DA-C4190476539A}" type="presParOf" srcId="{78B861A0-9603-2045-BC61-CEEE51996411}" destId="{9AB1F76D-7920-0742-A36A-F7DF8AA2E56F}" srcOrd="1" destOrd="0" presId="urn:microsoft.com/office/officeart/2005/8/layout/hierarchy1"/>
    <dgm:cxn modelId="{34014338-06B3-8345-AFDC-A287CAAB4876}" type="presParOf" srcId="{9AB1F76D-7920-0742-A36A-F7DF8AA2E56F}" destId="{5335EBD9-5397-2A42-9857-61D51175D5E0}" srcOrd="0" destOrd="0" presId="urn:microsoft.com/office/officeart/2005/8/layout/hierarchy1"/>
    <dgm:cxn modelId="{7D57A1DF-8B1B-9F4D-A32F-53E31FC37F2F}" type="presParOf" srcId="{9AB1F76D-7920-0742-A36A-F7DF8AA2E56F}" destId="{2052052A-64B8-3546-941C-388065CA516E}" srcOrd="1" destOrd="0" presId="urn:microsoft.com/office/officeart/2005/8/layout/hierarchy1"/>
    <dgm:cxn modelId="{3F9C42A3-4A6E-1847-9602-9BD84BF09612}" type="presParOf" srcId="{2052052A-64B8-3546-941C-388065CA516E}" destId="{741E984B-D3DB-1F48-A2C6-77D62210B483}" srcOrd="0" destOrd="0" presId="urn:microsoft.com/office/officeart/2005/8/layout/hierarchy1"/>
    <dgm:cxn modelId="{6C9EDDAE-74A8-9143-AE32-683D2A37F160}" type="presParOf" srcId="{741E984B-D3DB-1F48-A2C6-77D62210B483}" destId="{3B37C942-9320-5F43-A91D-C0BDCA4BE4D4}" srcOrd="0" destOrd="0" presId="urn:microsoft.com/office/officeart/2005/8/layout/hierarchy1"/>
    <dgm:cxn modelId="{DFE3B562-15E4-F940-B9AE-57F0F5AC3336}" type="presParOf" srcId="{741E984B-D3DB-1F48-A2C6-77D62210B483}" destId="{8FACC87C-7338-574D-B65D-3006304752D0}" srcOrd="1" destOrd="0" presId="urn:microsoft.com/office/officeart/2005/8/layout/hierarchy1"/>
    <dgm:cxn modelId="{BDEF5E4B-C463-8240-996E-F376E46C6A56}" type="presParOf" srcId="{2052052A-64B8-3546-941C-388065CA516E}" destId="{14B56302-E8D8-9B4B-BFB6-BD5128835969}"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5EBD9-5397-2A42-9857-61D51175D5E0}">
      <dsp:nvSpPr>
        <dsp:cNvPr id="0" name=""/>
        <dsp:cNvSpPr/>
      </dsp:nvSpPr>
      <dsp:spPr>
        <a:xfrm>
          <a:off x="7356140" y="4945837"/>
          <a:ext cx="91440" cy="273737"/>
        </a:xfrm>
        <a:custGeom>
          <a:avLst/>
          <a:gdLst/>
          <a:ahLst/>
          <a:cxnLst/>
          <a:rect l="0" t="0" r="0" b="0"/>
          <a:pathLst>
            <a:path>
              <a:moveTo>
                <a:pt x="45815" y="0"/>
              </a:moveTo>
              <a:lnTo>
                <a:pt x="45815" y="162977"/>
              </a:lnTo>
              <a:lnTo>
                <a:pt x="45720" y="162977"/>
              </a:lnTo>
              <a:lnTo>
                <a:pt x="45720" y="27373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494F1F-6F9D-EB4E-87B6-E524821DC434}">
      <dsp:nvSpPr>
        <dsp:cNvPr id="0" name=""/>
        <dsp:cNvSpPr/>
      </dsp:nvSpPr>
      <dsp:spPr>
        <a:xfrm>
          <a:off x="7354836" y="3892231"/>
          <a:ext cx="91440" cy="294395"/>
        </a:xfrm>
        <a:custGeom>
          <a:avLst/>
          <a:gdLst/>
          <a:ahLst/>
          <a:cxnLst/>
          <a:rect l="0" t="0" r="0" b="0"/>
          <a:pathLst>
            <a:path>
              <a:moveTo>
                <a:pt x="45720" y="0"/>
              </a:moveTo>
              <a:lnTo>
                <a:pt x="45720" y="183635"/>
              </a:lnTo>
              <a:lnTo>
                <a:pt x="47118" y="183635"/>
              </a:lnTo>
              <a:lnTo>
                <a:pt x="47118" y="294395"/>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C8F12E-73DF-6D4B-B72C-0CC02DFC5C84}">
      <dsp:nvSpPr>
        <dsp:cNvPr id="0" name=""/>
        <dsp:cNvSpPr/>
      </dsp:nvSpPr>
      <dsp:spPr>
        <a:xfrm>
          <a:off x="7348942" y="2753290"/>
          <a:ext cx="91440" cy="277943"/>
        </a:xfrm>
        <a:custGeom>
          <a:avLst/>
          <a:gdLst/>
          <a:ahLst/>
          <a:cxnLst/>
          <a:rect l="0" t="0" r="0" b="0"/>
          <a:pathLst>
            <a:path>
              <a:moveTo>
                <a:pt x="45720" y="0"/>
              </a:moveTo>
              <a:lnTo>
                <a:pt x="45720" y="167183"/>
              </a:lnTo>
              <a:lnTo>
                <a:pt x="51614" y="167183"/>
              </a:lnTo>
              <a:lnTo>
                <a:pt x="51614" y="27794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C11AB2-44E9-DE4F-9587-4A22058096B3}">
      <dsp:nvSpPr>
        <dsp:cNvPr id="0" name=""/>
        <dsp:cNvSpPr/>
      </dsp:nvSpPr>
      <dsp:spPr>
        <a:xfrm>
          <a:off x="6470160" y="1636479"/>
          <a:ext cx="924501" cy="357599"/>
        </a:xfrm>
        <a:custGeom>
          <a:avLst/>
          <a:gdLst/>
          <a:ahLst/>
          <a:cxnLst/>
          <a:rect l="0" t="0" r="0" b="0"/>
          <a:pathLst>
            <a:path>
              <a:moveTo>
                <a:pt x="0" y="0"/>
              </a:moveTo>
              <a:lnTo>
                <a:pt x="0" y="246840"/>
              </a:lnTo>
              <a:lnTo>
                <a:pt x="924501" y="246840"/>
              </a:lnTo>
              <a:lnTo>
                <a:pt x="924501" y="35759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A63986-A2B0-E948-816C-2DB546924B6C}">
      <dsp:nvSpPr>
        <dsp:cNvPr id="0" name=""/>
        <dsp:cNvSpPr/>
      </dsp:nvSpPr>
      <dsp:spPr>
        <a:xfrm>
          <a:off x="4216920" y="5029737"/>
          <a:ext cx="91440" cy="347722"/>
        </a:xfrm>
        <a:custGeom>
          <a:avLst/>
          <a:gdLst/>
          <a:ahLst/>
          <a:cxnLst/>
          <a:rect l="0" t="0" r="0" b="0"/>
          <a:pathLst>
            <a:path>
              <a:moveTo>
                <a:pt x="45720" y="0"/>
              </a:moveTo>
              <a:lnTo>
                <a:pt x="45720" y="34772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5C1A2E-3F10-0A45-860C-D43AF4E4C250}">
      <dsp:nvSpPr>
        <dsp:cNvPr id="0" name=""/>
        <dsp:cNvSpPr/>
      </dsp:nvSpPr>
      <dsp:spPr>
        <a:xfrm>
          <a:off x="4216920" y="3839177"/>
          <a:ext cx="91440" cy="347722"/>
        </a:xfrm>
        <a:custGeom>
          <a:avLst/>
          <a:gdLst/>
          <a:ahLst/>
          <a:cxnLst/>
          <a:rect l="0" t="0" r="0" b="0"/>
          <a:pathLst>
            <a:path>
              <a:moveTo>
                <a:pt x="45720" y="0"/>
              </a:moveTo>
              <a:lnTo>
                <a:pt x="45720" y="34772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AA5CD9-777C-C349-B8FF-03CB198FDFE8}">
      <dsp:nvSpPr>
        <dsp:cNvPr id="0" name=""/>
        <dsp:cNvSpPr/>
      </dsp:nvSpPr>
      <dsp:spPr>
        <a:xfrm>
          <a:off x="4216920" y="2752804"/>
          <a:ext cx="91440" cy="327163"/>
        </a:xfrm>
        <a:custGeom>
          <a:avLst/>
          <a:gdLst/>
          <a:ahLst/>
          <a:cxnLst/>
          <a:rect l="0" t="0" r="0" b="0"/>
          <a:pathLst>
            <a:path>
              <a:moveTo>
                <a:pt x="45720" y="0"/>
              </a:moveTo>
              <a:lnTo>
                <a:pt x="45720" y="32716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FAC55C-B889-7441-AA86-D1DDE6A75F9B}">
      <dsp:nvSpPr>
        <dsp:cNvPr id="0" name=""/>
        <dsp:cNvSpPr/>
      </dsp:nvSpPr>
      <dsp:spPr>
        <a:xfrm>
          <a:off x="4262640" y="1636479"/>
          <a:ext cx="2207519" cy="357113"/>
        </a:xfrm>
        <a:custGeom>
          <a:avLst/>
          <a:gdLst/>
          <a:ahLst/>
          <a:cxnLst/>
          <a:rect l="0" t="0" r="0" b="0"/>
          <a:pathLst>
            <a:path>
              <a:moveTo>
                <a:pt x="2207519" y="0"/>
              </a:moveTo>
              <a:lnTo>
                <a:pt x="2207519" y="246354"/>
              </a:lnTo>
              <a:lnTo>
                <a:pt x="0" y="246354"/>
              </a:lnTo>
              <a:lnTo>
                <a:pt x="0" y="35711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086C2D-5F66-4043-9D52-C69B5B8C891D}">
      <dsp:nvSpPr>
        <dsp:cNvPr id="0" name=""/>
        <dsp:cNvSpPr/>
      </dsp:nvSpPr>
      <dsp:spPr>
        <a:xfrm>
          <a:off x="3710313" y="551214"/>
          <a:ext cx="2759847" cy="410289"/>
        </a:xfrm>
        <a:custGeom>
          <a:avLst/>
          <a:gdLst/>
          <a:ahLst/>
          <a:cxnLst/>
          <a:rect l="0" t="0" r="0" b="0"/>
          <a:pathLst>
            <a:path>
              <a:moveTo>
                <a:pt x="0" y="0"/>
              </a:moveTo>
              <a:lnTo>
                <a:pt x="0" y="299529"/>
              </a:lnTo>
              <a:lnTo>
                <a:pt x="2759847" y="299529"/>
              </a:lnTo>
              <a:lnTo>
                <a:pt x="2759847" y="41028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174FEC-0F95-1D47-A721-034D9089648E}">
      <dsp:nvSpPr>
        <dsp:cNvPr id="0" name=""/>
        <dsp:cNvSpPr/>
      </dsp:nvSpPr>
      <dsp:spPr>
        <a:xfrm>
          <a:off x="1147035" y="5213474"/>
          <a:ext cx="91440" cy="332568"/>
        </a:xfrm>
        <a:custGeom>
          <a:avLst/>
          <a:gdLst/>
          <a:ahLst/>
          <a:cxnLst/>
          <a:rect l="0" t="0" r="0" b="0"/>
          <a:pathLst>
            <a:path>
              <a:moveTo>
                <a:pt x="53300" y="0"/>
              </a:moveTo>
              <a:lnTo>
                <a:pt x="53300" y="221808"/>
              </a:lnTo>
              <a:lnTo>
                <a:pt x="45720" y="221808"/>
              </a:lnTo>
              <a:lnTo>
                <a:pt x="45720" y="33256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961661-B093-FD42-8F54-387A4E886507}">
      <dsp:nvSpPr>
        <dsp:cNvPr id="0" name=""/>
        <dsp:cNvSpPr/>
      </dsp:nvSpPr>
      <dsp:spPr>
        <a:xfrm>
          <a:off x="1154615" y="4036238"/>
          <a:ext cx="91440" cy="347722"/>
        </a:xfrm>
        <a:custGeom>
          <a:avLst/>
          <a:gdLst/>
          <a:ahLst/>
          <a:cxnLst/>
          <a:rect l="0" t="0" r="0" b="0"/>
          <a:pathLst>
            <a:path>
              <a:moveTo>
                <a:pt x="45720" y="0"/>
              </a:moveTo>
              <a:lnTo>
                <a:pt x="45720" y="34772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33FF4D-C671-EB4E-A606-583459F39C15}">
      <dsp:nvSpPr>
        <dsp:cNvPr id="0" name=""/>
        <dsp:cNvSpPr/>
      </dsp:nvSpPr>
      <dsp:spPr>
        <a:xfrm>
          <a:off x="1154555" y="2835254"/>
          <a:ext cx="91440" cy="347722"/>
        </a:xfrm>
        <a:custGeom>
          <a:avLst/>
          <a:gdLst/>
          <a:ahLst/>
          <a:cxnLst/>
          <a:rect l="0" t="0" r="0" b="0"/>
          <a:pathLst>
            <a:path>
              <a:moveTo>
                <a:pt x="45720" y="0"/>
              </a:moveTo>
              <a:lnTo>
                <a:pt x="45720" y="236962"/>
              </a:lnTo>
              <a:lnTo>
                <a:pt x="45779" y="236962"/>
              </a:lnTo>
              <a:lnTo>
                <a:pt x="45779" y="34772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D82280-D935-D443-BF91-8959015FE9D0}">
      <dsp:nvSpPr>
        <dsp:cNvPr id="0" name=""/>
        <dsp:cNvSpPr/>
      </dsp:nvSpPr>
      <dsp:spPr>
        <a:xfrm>
          <a:off x="1154555" y="1722232"/>
          <a:ext cx="91440" cy="240408"/>
        </a:xfrm>
        <a:custGeom>
          <a:avLst/>
          <a:gdLst/>
          <a:ahLst/>
          <a:cxnLst/>
          <a:rect l="0" t="0" r="0" b="0"/>
          <a:pathLst>
            <a:path>
              <a:moveTo>
                <a:pt x="45731" y="0"/>
              </a:moveTo>
              <a:lnTo>
                <a:pt x="45731" y="129648"/>
              </a:lnTo>
              <a:lnTo>
                <a:pt x="45720" y="129648"/>
              </a:lnTo>
              <a:lnTo>
                <a:pt x="45720" y="24040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E9527E-DFBA-3240-BBCF-97FB2A2A38D4}">
      <dsp:nvSpPr>
        <dsp:cNvPr id="0" name=""/>
        <dsp:cNvSpPr/>
      </dsp:nvSpPr>
      <dsp:spPr>
        <a:xfrm>
          <a:off x="1200287" y="551214"/>
          <a:ext cx="2510025" cy="411807"/>
        </a:xfrm>
        <a:custGeom>
          <a:avLst/>
          <a:gdLst/>
          <a:ahLst/>
          <a:cxnLst/>
          <a:rect l="0" t="0" r="0" b="0"/>
          <a:pathLst>
            <a:path>
              <a:moveTo>
                <a:pt x="2510025" y="0"/>
              </a:moveTo>
              <a:lnTo>
                <a:pt x="2510025" y="301047"/>
              </a:lnTo>
              <a:lnTo>
                <a:pt x="0" y="301047"/>
              </a:lnTo>
              <a:lnTo>
                <a:pt x="0" y="41180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592522-F629-C842-B9D9-647C53A39109}">
      <dsp:nvSpPr>
        <dsp:cNvPr id="0" name=""/>
        <dsp:cNvSpPr/>
      </dsp:nvSpPr>
      <dsp:spPr>
        <a:xfrm>
          <a:off x="2868695" y="3033"/>
          <a:ext cx="1683235" cy="5481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09868F-D951-1C49-84AF-BF3C73D276B5}">
      <dsp:nvSpPr>
        <dsp:cNvPr id="0" name=""/>
        <dsp:cNvSpPr/>
      </dsp:nvSpPr>
      <dsp:spPr>
        <a:xfrm>
          <a:off x="3001540" y="129236"/>
          <a:ext cx="1683235" cy="54818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2060"/>
              </a:solidFill>
            </a:rPr>
            <a:t>OUTLINES</a:t>
          </a:r>
        </a:p>
      </dsp:txBody>
      <dsp:txXfrm>
        <a:off x="3017596" y="145292"/>
        <a:ext cx="1651123" cy="516068"/>
      </dsp:txXfrm>
    </dsp:sp>
    <dsp:sp modelId="{BBD8A4F2-9808-F645-9F40-FE042943D6A8}">
      <dsp:nvSpPr>
        <dsp:cNvPr id="0" name=""/>
        <dsp:cNvSpPr/>
      </dsp:nvSpPr>
      <dsp:spPr>
        <a:xfrm>
          <a:off x="223500" y="963021"/>
          <a:ext cx="1953574"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B8EEE9-9608-5549-8F56-84971D601231}">
      <dsp:nvSpPr>
        <dsp:cNvPr id="0" name=""/>
        <dsp:cNvSpPr/>
      </dsp:nvSpPr>
      <dsp:spPr>
        <a:xfrm>
          <a:off x="356345" y="1089224"/>
          <a:ext cx="1953574"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dirty="0">
              <a:solidFill>
                <a:srgbClr val="002060"/>
              </a:solidFill>
            </a:rPr>
            <a:t>A. FLASH</a:t>
          </a:r>
        </a:p>
        <a:p>
          <a:pPr marL="0" lvl="0" indent="0" algn="ctr" defTabSz="711200">
            <a:lnSpc>
              <a:spcPct val="90000"/>
            </a:lnSpc>
            <a:spcBef>
              <a:spcPct val="0"/>
            </a:spcBef>
            <a:spcAft>
              <a:spcPct val="35000"/>
            </a:spcAft>
            <a:buNone/>
          </a:pPr>
          <a:r>
            <a:rPr lang="en-US" sz="1600" b="1" kern="1200" dirty="0">
              <a:solidFill>
                <a:srgbClr val="002060"/>
              </a:solidFill>
            </a:rPr>
            <a:t>CANCER THERAPY</a:t>
          </a:r>
        </a:p>
      </dsp:txBody>
      <dsp:txXfrm>
        <a:off x="378582" y="1111461"/>
        <a:ext cx="1909100" cy="714736"/>
      </dsp:txXfrm>
    </dsp:sp>
    <dsp:sp modelId="{4EC5BECE-A60E-5248-A6A2-E30F96747E3A}">
      <dsp:nvSpPr>
        <dsp:cNvPr id="0" name=""/>
        <dsp:cNvSpPr/>
      </dsp:nvSpPr>
      <dsp:spPr>
        <a:xfrm>
          <a:off x="242743" y="1962640"/>
          <a:ext cx="1915064" cy="87261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BEED38-9063-AB48-B2AF-2CF000B9413D}">
      <dsp:nvSpPr>
        <dsp:cNvPr id="0" name=""/>
        <dsp:cNvSpPr/>
      </dsp:nvSpPr>
      <dsp:spPr>
        <a:xfrm>
          <a:off x="375588" y="2088843"/>
          <a:ext cx="1915064" cy="872613"/>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A.1. LIMITATIONS OF EXISTING FACILITIES</a:t>
          </a:r>
        </a:p>
      </dsp:txBody>
      <dsp:txXfrm>
        <a:off x="401146" y="2114401"/>
        <a:ext cx="1863948" cy="821497"/>
      </dsp:txXfrm>
    </dsp:sp>
    <dsp:sp modelId="{27E1CDDA-AC1A-3F4C-AAB3-1B637B14A1CF}">
      <dsp:nvSpPr>
        <dsp:cNvPr id="0" name=""/>
        <dsp:cNvSpPr/>
      </dsp:nvSpPr>
      <dsp:spPr>
        <a:xfrm>
          <a:off x="214204" y="3182976"/>
          <a:ext cx="1972261" cy="85326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854EDB-FA01-B842-BFA0-1FED4FAD6E29}">
      <dsp:nvSpPr>
        <dsp:cNvPr id="0" name=""/>
        <dsp:cNvSpPr/>
      </dsp:nvSpPr>
      <dsp:spPr>
        <a:xfrm>
          <a:off x="347049" y="3309179"/>
          <a:ext cx="1972261" cy="853261"/>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A.2. DESIGN OF THE FLASH THERAPY FACILITY</a:t>
          </a:r>
        </a:p>
      </dsp:txBody>
      <dsp:txXfrm>
        <a:off x="372040" y="3334170"/>
        <a:ext cx="1922279" cy="803279"/>
      </dsp:txXfrm>
    </dsp:sp>
    <dsp:sp modelId="{06FB408A-BB6C-F74B-A7E3-9064B70C57E7}">
      <dsp:nvSpPr>
        <dsp:cNvPr id="0" name=""/>
        <dsp:cNvSpPr/>
      </dsp:nvSpPr>
      <dsp:spPr>
        <a:xfrm>
          <a:off x="209529" y="4383961"/>
          <a:ext cx="1981611" cy="82951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54408-800D-734E-9A88-C88BA6CCFD11}">
      <dsp:nvSpPr>
        <dsp:cNvPr id="0" name=""/>
        <dsp:cNvSpPr/>
      </dsp:nvSpPr>
      <dsp:spPr>
        <a:xfrm>
          <a:off x="342374" y="4510164"/>
          <a:ext cx="1981611" cy="829513"/>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A.3. COMPARISON WITH THE PRESENT FACILTIES</a:t>
          </a:r>
        </a:p>
      </dsp:txBody>
      <dsp:txXfrm>
        <a:off x="366670" y="4534460"/>
        <a:ext cx="1933019" cy="780921"/>
      </dsp:txXfrm>
    </dsp:sp>
    <dsp:sp modelId="{CD56EB52-60EF-0B44-957D-B9868F5805D5}">
      <dsp:nvSpPr>
        <dsp:cNvPr id="0" name=""/>
        <dsp:cNvSpPr/>
      </dsp:nvSpPr>
      <dsp:spPr>
        <a:xfrm>
          <a:off x="208734" y="5546043"/>
          <a:ext cx="1968041"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187745-BAB9-C04A-9612-59E5C0094E22}">
      <dsp:nvSpPr>
        <dsp:cNvPr id="0" name=""/>
        <dsp:cNvSpPr/>
      </dsp:nvSpPr>
      <dsp:spPr>
        <a:xfrm>
          <a:off x="341579" y="5672246"/>
          <a:ext cx="1968041"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A.4. FLASH THERAPY FACILITY</a:t>
          </a:r>
        </a:p>
      </dsp:txBody>
      <dsp:txXfrm>
        <a:off x="363816" y="5694483"/>
        <a:ext cx="1923567" cy="714736"/>
      </dsp:txXfrm>
    </dsp:sp>
    <dsp:sp modelId="{4DADE1AD-2ACB-5646-8852-FADA3D832930}">
      <dsp:nvSpPr>
        <dsp:cNvPr id="0" name=""/>
        <dsp:cNvSpPr/>
      </dsp:nvSpPr>
      <dsp:spPr>
        <a:xfrm>
          <a:off x="5502412" y="961503"/>
          <a:ext cx="1935496" cy="67497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E17219-C341-A54E-B3C7-F1DC655E3CE7}">
      <dsp:nvSpPr>
        <dsp:cNvPr id="0" name=""/>
        <dsp:cNvSpPr/>
      </dsp:nvSpPr>
      <dsp:spPr>
        <a:xfrm>
          <a:off x="5635257" y="1087706"/>
          <a:ext cx="1935496" cy="674976"/>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dirty="0">
              <a:solidFill>
                <a:srgbClr val="002060"/>
              </a:solidFill>
            </a:rPr>
            <a:t>B. ACCELERATOR PHYSICS</a:t>
          </a:r>
        </a:p>
      </dsp:txBody>
      <dsp:txXfrm>
        <a:off x="5655026" y="1107475"/>
        <a:ext cx="1895958" cy="635438"/>
      </dsp:txXfrm>
    </dsp:sp>
    <dsp:sp modelId="{C6E983C5-9D53-5E4A-9B26-583D0814DFB7}">
      <dsp:nvSpPr>
        <dsp:cNvPr id="0" name=""/>
        <dsp:cNvSpPr/>
      </dsp:nvSpPr>
      <dsp:spPr>
        <a:xfrm>
          <a:off x="3289440" y="1993593"/>
          <a:ext cx="1946400"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812CB4-BE84-8441-9A61-C2295F75E3CC}">
      <dsp:nvSpPr>
        <dsp:cNvPr id="0" name=""/>
        <dsp:cNvSpPr/>
      </dsp:nvSpPr>
      <dsp:spPr>
        <a:xfrm>
          <a:off x="3422285" y="2119796"/>
          <a:ext cx="1946400"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dirty="0">
              <a:solidFill>
                <a:srgbClr val="002060"/>
              </a:solidFill>
            </a:rPr>
            <a:t>DESIGN OF THE</a:t>
          </a:r>
        </a:p>
        <a:p>
          <a:pPr marL="0" lvl="0" indent="0" algn="ctr" defTabSz="711200">
            <a:lnSpc>
              <a:spcPct val="90000"/>
            </a:lnSpc>
            <a:spcBef>
              <a:spcPct val="0"/>
            </a:spcBef>
            <a:spcAft>
              <a:spcPts val="0"/>
            </a:spcAft>
            <a:buNone/>
          </a:pPr>
          <a:r>
            <a:rPr lang="en-US" sz="1600" b="1" kern="1200" dirty="0">
              <a:solidFill>
                <a:srgbClr val="002060"/>
              </a:solidFill>
            </a:rPr>
            <a:t>NEW CONCEPT</a:t>
          </a:r>
        </a:p>
      </dsp:txBody>
      <dsp:txXfrm>
        <a:off x="3444522" y="2142033"/>
        <a:ext cx="1901926" cy="714736"/>
      </dsp:txXfrm>
    </dsp:sp>
    <dsp:sp modelId="{42E67ECD-CA5E-9243-B32E-473D47CF5555}">
      <dsp:nvSpPr>
        <dsp:cNvPr id="0" name=""/>
        <dsp:cNvSpPr/>
      </dsp:nvSpPr>
      <dsp:spPr>
        <a:xfrm>
          <a:off x="3347624" y="3079967"/>
          <a:ext cx="1830032"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79BBB0-1016-B540-A713-3ED92E3D9EDC}">
      <dsp:nvSpPr>
        <dsp:cNvPr id="0" name=""/>
        <dsp:cNvSpPr/>
      </dsp:nvSpPr>
      <dsp:spPr>
        <a:xfrm>
          <a:off x="3480469" y="3206170"/>
          <a:ext cx="1830032"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MAGNETIC FIELD EXPANSION</a:t>
          </a:r>
        </a:p>
      </dsp:txBody>
      <dsp:txXfrm>
        <a:off x="3502706" y="3228407"/>
        <a:ext cx="1785558" cy="714736"/>
      </dsp:txXfrm>
    </dsp:sp>
    <dsp:sp modelId="{82119649-1468-4D4B-A575-D411A3950664}">
      <dsp:nvSpPr>
        <dsp:cNvPr id="0" name=""/>
        <dsp:cNvSpPr/>
      </dsp:nvSpPr>
      <dsp:spPr>
        <a:xfrm>
          <a:off x="3288962" y="4186900"/>
          <a:ext cx="1947357" cy="8428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A4DE6F-2AD7-B640-83F3-8BAAC7B3EBF4}">
      <dsp:nvSpPr>
        <dsp:cNvPr id="0" name=""/>
        <dsp:cNvSpPr/>
      </dsp:nvSpPr>
      <dsp:spPr>
        <a:xfrm>
          <a:off x="3421807" y="4313103"/>
          <a:ext cx="1947357" cy="842837"/>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DYNAMICAL APERTURE STUDIES</a:t>
          </a:r>
        </a:p>
      </dsp:txBody>
      <dsp:txXfrm>
        <a:off x="3446493" y="4337789"/>
        <a:ext cx="1897985" cy="793465"/>
      </dsp:txXfrm>
    </dsp:sp>
    <dsp:sp modelId="{A22B676B-C09C-2F4C-BA9F-EC4FDB6A3D39}">
      <dsp:nvSpPr>
        <dsp:cNvPr id="0" name=""/>
        <dsp:cNvSpPr/>
      </dsp:nvSpPr>
      <dsp:spPr>
        <a:xfrm>
          <a:off x="3289195" y="5377460"/>
          <a:ext cx="1946891"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D0A235-F445-0C48-B707-0CACE58011A4}">
      <dsp:nvSpPr>
        <dsp:cNvPr id="0" name=""/>
        <dsp:cNvSpPr/>
      </dsp:nvSpPr>
      <dsp:spPr>
        <a:xfrm>
          <a:off x="3422040" y="5503663"/>
          <a:ext cx="1946891"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BETATRON FUNCTIONS </a:t>
          </a:r>
        </a:p>
      </dsp:txBody>
      <dsp:txXfrm>
        <a:off x="3444277" y="5525900"/>
        <a:ext cx="1902417" cy="714736"/>
      </dsp:txXfrm>
    </dsp:sp>
    <dsp:sp modelId="{E62A8DDD-EFC4-774B-9A56-973F48617F43}">
      <dsp:nvSpPr>
        <dsp:cNvPr id="0" name=""/>
        <dsp:cNvSpPr/>
      </dsp:nvSpPr>
      <dsp:spPr>
        <a:xfrm>
          <a:off x="6420505" y="1994079"/>
          <a:ext cx="1948313"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1F13E-28A2-2D4D-86FD-0C245BE43CE1}">
      <dsp:nvSpPr>
        <dsp:cNvPr id="0" name=""/>
        <dsp:cNvSpPr/>
      </dsp:nvSpPr>
      <dsp:spPr>
        <a:xfrm>
          <a:off x="6553350" y="2120282"/>
          <a:ext cx="1948313"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EXPERIMENTAL RESULTS</a:t>
          </a:r>
        </a:p>
      </dsp:txBody>
      <dsp:txXfrm>
        <a:off x="6575587" y="2142519"/>
        <a:ext cx="1903839" cy="714736"/>
      </dsp:txXfrm>
    </dsp:sp>
    <dsp:sp modelId="{43394660-6052-104D-B8C5-6CA693037CEC}">
      <dsp:nvSpPr>
        <dsp:cNvPr id="0" name=""/>
        <dsp:cNvSpPr/>
      </dsp:nvSpPr>
      <dsp:spPr>
        <a:xfrm>
          <a:off x="6371766" y="3031233"/>
          <a:ext cx="2057580" cy="86099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AC1944-4B86-B648-83DC-5ED6DFAD4681}">
      <dsp:nvSpPr>
        <dsp:cNvPr id="0" name=""/>
        <dsp:cNvSpPr/>
      </dsp:nvSpPr>
      <dsp:spPr>
        <a:xfrm>
          <a:off x="6504611" y="3157436"/>
          <a:ext cx="2057580" cy="860998"/>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PERMANENT MAGNETS COMMISSIONING</a:t>
          </a:r>
        </a:p>
      </dsp:txBody>
      <dsp:txXfrm>
        <a:off x="6529829" y="3182654"/>
        <a:ext cx="2007144" cy="810562"/>
      </dsp:txXfrm>
    </dsp:sp>
    <dsp:sp modelId="{446E7B88-CC47-AC46-9403-CD522BFADC07}">
      <dsp:nvSpPr>
        <dsp:cNvPr id="0" name=""/>
        <dsp:cNvSpPr/>
      </dsp:nvSpPr>
      <dsp:spPr>
        <a:xfrm>
          <a:off x="6373165" y="4186626"/>
          <a:ext cx="2057580"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6ED3E1-8838-BA4C-90F9-68AB410FE8D6}">
      <dsp:nvSpPr>
        <dsp:cNvPr id="0" name=""/>
        <dsp:cNvSpPr/>
      </dsp:nvSpPr>
      <dsp:spPr>
        <a:xfrm>
          <a:off x="6506010" y="4312829"/>
          <a:ext cx="2057580"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ASSEMBLY SET-UP NSRL-TANDEM EXPERIMENTS</a:t>
          </a:r>
        </a:p>
      </dsp:txBody>
      <dsp:txXfrm>
        <a:off x="6528247" y="4335066"/>
        <a:ext cx="2013106" cy="714736"/>
      </dsp:txXfrm>
    </dsp:sp>
    <dsp:sp modelId="{3B37C942-9320-5F43-A91D-C0BDCA4BE4D4}">
      <dsp:nvSpPr>
        <dsp:cNvPr id="0" name=""/>
        <dsp:cNvSpPr/>
      </dsp:nvSpPr>
      <dsp:spPr>
        <a:xfrm>
          <a:off x="6425790" y="5219575"/>
          <a:ext cx="1952139" cy="8470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ACC87C-7338-574D-B65D-3006304752D0}">
      <dsp:nvSpPr>
        <dsp:cNvPr id="0" name=""/>
        <dsp:cNvSpPr/>
      </dsp:nvSpPr>
      <dsp:spPr>
        <a:xfrm>
          <a:off x="6558635" y="5345778"/>
          <a:ext cx="1952139" cy="847036"/>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BEAM MEASUREMENTS RESULTS</a:t>
          </a:r>
        </a:p>
      </dsp:txBody>
      <dsp:txXfrm>
        <a:off x="6583444" y="5370587"/>
        <a:ext cx="1902521" cy="7974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F73A5D-86BC-3100-06B4-11ACB23726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E6D935-78D3-F0FD-5DFB-D49B6CB94A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3ABFBF-BA33-F549-A8C3-30C2B4154BAB}" type="datetimeFigureOut">
              <a:rPr lang="en-US" smtClean="0"/>
              <a:t>12/15/25</a:t>
            </a:fld>
            <a:endParaRPr lang="en-US"/>
          </a:p>
        </p:txBody>
      </p:sp>
      <p:sp>
        <p:nvSpPr>
          <p:cNvPr id="4" name="Footer Placeholder 3">
            <a:extLst>
              <a:ext uri="{FF2B5EF4-FFF2-40B4-BE49-F238E27FC236}">
                <a16:creationId xmlns:a16="http://schemas.microsoft.com/office/drawing/2014/main" id="{D3A4085B-F7DB-53AF-6C15-684C6DE2CD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DDB29F-76C4-3195-F0CC-1CB0C773E3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DCFC13-5503-D243-8F18-AB58BD26DD6F}" type="slidenum">
              <a:rPr lang="en-US" smtClean="0"/>
              <a:t>‹#›</a:t>
            </a:fld>
            <a:endParaRPr lang="en-US"/>
          </a:p>
        </p:txBody>
      </p:sp>
    </p:spTree>
    <p:extLst>
      <p:ext uri="{BB962C8B-B14F-4D97-AF65-F5344CB8AC3E}">
        <p14:creationId xmlns:p14="http://schemas.microsoft.com/office/powerpoint/2010/main" val="3460991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E9707A-E758-5943-847F-95F5EA8E8B19}" type="datetimeFigureOut">
              <a:rPr lang="en-US" smtClean="0"/>
              <a:t>12/15/25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B737C-AD13-BF46-BFAD-CA23634D286F}" type="slidenum">
              <a:rPr lang="en-US" smtClean="0"/>
              <a:t>‹#›</a:t>
            </a:fld>
            <a:endParaRPr lang="en-US"/>
          </a:p>
        </p:txBody>
      </p:sp>
    </p:spTree>
    <p:extLst>
      <p:ext uri="{BB962C8B-B14F-4D97-AF65-F5344CB8AC3E}">
        <p14:creationId xmlns:p14="http://schemas.microsoft.com/office/powerpoint/2010/main" val="117939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3</a:t>
            </a:fld>
            <a:endParaRPr lang="en-US"/>
          </a:p>
        </p:txBody>
      </p:sp>
    </p:spTree>
    <p:extLst>
      <p:ext uri="{BB962C8B-B14F-4D97-AF65-F5344CB8AC3E}">
        <p14:creationId xmlns:p14="http://schemas.microsoft.com/office/powerpoint/2010/main" val="3286052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60</a:t>
            </a:fld>
            <a:endParaRPr lang="en-US"/>
          </a:p>
        </p:txBody>
      </p:sp>
    </p:spTree>
    <p:extLst>
      <p:ext uri="{BB962C8B-B14F-4D97-AF65-F5344CB8AC3E}">
        <p14:creationId xmlns:p14="http://schemas.microsoft.com/office/powerpoint/2010/main" val="4181114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4</a:t>
            </a:fld>
            <a:endParaRPr lang="en-US"/>
          </a:p>
        </p:txBody>
      </p:sp>
    </p:spTree>
    <p:extLst>
      <p:ext uri="{BB962C8B-B14F-4D97-AF65-F5344CB8AC3E}">
        <p14:creationId xmlns:p14="http://schemas.microsoft.com/office/powerpoint/2010/main" val="396341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13</a:t>
            </a:fld>
            <a:endParaRPr lang="en-US"/>
          </a:p>
        </p:txBody>
      </p:sp>
    </p:spTree>
    <p:extLst>
      <p:ext uri="{BB962C8B-B14F-4D97-AF65-F5344CB8AC3E}">
        <p14:creationId xmlns:p14="http://schemas.microsoft.com/office/powerpoint/2010/main" val="1601928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18</a:t>
            </a:fld>
            <a:endParaRPr lang="en-US"/>
          </a:p>
        </p:txBody>
      </p:sp>
    </p:spTree>
    <p:extLst>
      <p:ext uri="{BB962C8B-B14F-4D97-AF65-F5344CB8AC3E}">
        <p14:creationId xmlns:p14="http://schemas.microsoft.com/office/powerpoint/2010/main" val="1632946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22</a:t>
            </a:fld>
            <a:endParaRPr lang="en-US"/>
          </a:p>
        </p:txBody>
      </p:sp>
    </p:spTree>
    <p:extLst>
      <p:ext uri="{BB962C8B-B14F-4D97-AF65-F5344CB8AC3E}">
        <p14:creationId xmlns:p14="http://schemas.microsoft.com/office/powerpoint/2010/main" val="2466632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35</a:t>
            </a:fld>
            <a:endParaRPr lang="en-US"/>
          </a:p>
        </p:txBody>
      </p:sp>
    </p:spTree>
    <p:extLst>
      <p:ext uri="{BB962C8B-B14F-4D97-AF65-F5344CB8AC3E}">
        <p14:creationId xmlns:p14="http://schemas.microsoft.com/office/powerpoint/2010/main" val="164020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40</a:t>
            </a:fld>
            <a:endParaRPr lang="en-US"/>
          </a:p>
        </p:txBody>
      </p:sp>
    </p:spTree>
    <p:extLst>
      <p:ext uri="{BB962C8B-B14F-4D97-AF65-F5344CB8AC3E}">
        <p14:creationId xmlns:p14="http://schemas.microsoft.com/office/powerpoint/2010/main" val="405154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55</a:t>
            </a:fld>
            <a:endParaRPr lang="en-US"/>
          </a:p>
        </p:txBody>
      </p:sp>
    </p:spTree>
    <p:extLst>
      <p:ext uri="{BB962C8B-B14F-4D97-AF65-F5344CB8AC3E}">
        <p14:creationId xmlns:p14="http://schemas.microsoft.com/office/powerpoint/2010/main" val="536721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59</a:t>
            </a:fld>
            <a:endParaRPr lang="en-US"/>
          </a:p>
        </p:txBody>
      </p:sp>
    </p:spTree>
    <p:extLst>
      <p:ext uri="{BB962C8B-B14F-4D97-AF65-F5344CB8AC3E}">
        <p14:creationId xmlns:p14="http://schemas.microsoft.com/office/powerpoint/2010/main" val="2107485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998483"/>
          </a:xfrm>
        </p:spPr>
        <p:txBody>
          <a:bodyPr anchor="ctr"/>
          <a:lstStyle>
            <a:lvl1pPr algn="ctr">
              <a:defRPr sz="3200"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Footer Placeholder 4"/>
          <p:cNvSpPr>
            <a:spLocks noGrp="1"/>
          </p:cNvSpPr>
          <p:nvPr>
            <p:ph type="ftr" sz="quarter" idx="11"/>
          </p:nvPr>
        </p:nvSpPr>
        <p:spPr>
          <a:xfrm>
            <a:off x="2007475" y="6492875"/>
            <a:ext cx="5129049" cy="365125"/>
          </a:xfrm>
        </p:spPr>
        <p:txBody>
          <a:bodyPr/>
          <a:lstStyle>
            <a:lvl1pPr>
              <a:defRPr>
                <a:solidFill>
                  <a:srgbClr val="002060"/>
                </a:solidFill>
                <a:latin typeface="Arial" panose="020B0604020202020204" pitchFamily="34" charset="0"/>
                <a:cs typeface="Arial" panose="020B0604020202020204" pitchFamily="34" charset="0"/>
              </a:defRPr>
            </a:lvl1pPr>
          </a:lstStyle>
          <a:p>
            <a:r>
              <a:rPr lang="en-US"/>
              <a:t>Dejan Trbojevic – MAC Review December 18, 2025</a:t>
            </a:r>
          </a:p>
        </p:txBody>
      </p:sp>
      <p:sp>
        <p:nvSpPr>
          <p:cNvPr id="6" name="Slide Number Placeholder 5"/>
          <p:cNvSpPr>
            <a:spLocks noGrp="1"/>
          </p:cNvSpPr>
          <p:nvPr>
            <p:ph type="sldNum" sz="quarter" idx="12"/>
          </p:nvPr>
        </p:nvSpPr>
        <p:spPr>
          <a:xfrm>
            <a:off x="8355724" y="6492874"/>
            <a:ext cx="788276" cy="365125"/>
          </a:xfrm>
        </p:spPr>
        <p:txBody>
          <a:bodyPr/>
          <a:lstStyle>
            <a:lvl1pPr>
              <a:defRPr>
                <a:solidFill>
                  <a:srgbClr val="002060"/>
                </a:solidFill>
                <a:latin typeface="Arial" panose="020B0604020202020204" pitchFamily="34" charset="0"/>
                <a:cs typeface="Arial" panose="020B0604020202020204" pitchFamily="34" charset="0"/>
              </a:defRPr>
            </a:lvl1pPr>
          </a:lstStyle>
          <a:p>
            <a:fld id="{31E385F0-16CC-7C49-9D6B-AD53CC1DCA81}" type="slidenum">
              <a:rPr lang="en-US" smtClean="0"/>
              <a:pPr/>
              <a:t>‹#›</a:t>
            </a:fld>
            <a:endParaRPr lang="en-US"/>
          </a:p>
        </p:txBody>
      </p:sp>
      <p:pic>
        <p:nvPicPr>
          <p:cNvPr id="7" name="Picture 6" descr="A black and blue text&#10;&#10;Description automatically generated with low confidence">
            <a:extLst>
              <a:ext uri="{FF2B5EF4-FFF2-40B4-BE49-F238E27FC236}">
                <a16:creationId xmlns:a16="http://schemas.microsoft.com/office/drawing/2014/main" id="{0729B811-4202-82EC-FBEE-3835938D3D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3" y="6492875"/>
            <a:ext cx="1536793" cy="367198"/>
          </a:xfrm>
          <a:prstGeom prst="rect">
            <a:avLst/>
          </a:prstGeom>
        </p:spPr>
      </p:pic>
      <p:pic>
        <p:nvPicPr>
          <p:cNvPr id="3" name="Picture 2">
            <a:extLst>
              <a:ext uri="{FF2B5EF4-FFF2-40B4-BE49-F238E27FC236}">
                <a16:creationId xmlns:a16="http://schemas.microsoft.com/office/drawing/2014/main" id="{19B3D47D-3CE7-6CBB-5C6B-699A5AFCC026}"/>
              </a:ext>
            </a:extLst>
          </p:cNvPr>
          <p:cNvPicPr>
            <a:picLocks noChangeAspect="1"/>
          </p:cNvPicPr>
          <p:nvPr userDrawn="1"/>
        </p:nvPicPr>
        <p:blipFill>
          <a:blip r:embed="rId3"/>
          <a:stretch>
            <a:fillRect/>
          </a:stretch>
        </p:blipFill>
        <p:spPr>
          <a:xfrm>
            <a:off x="0" y="0"/>
            <a:ext cx="254524" cy="1683774"/>
          </a:xfrm>
          <a:prstGeom prst="rect">
            <a:avLst/>
          </a:prstGeom>
        </p:spPr>
      </p:pic>
      <p:pic>
        <p:nvPicPr>
          <p:cNvPr id="4" name="Picture 3">
            <a:extLst>
              <a:ext uri="{FF2B5EF4-FFF2-40B4-BE49-F238E27FC236}">
                <a16:creationId xmlns:a16="http://schemas.microsoft.com/office/drawing/2014/main" id="{81413EAF-0848-03C7-CBC2-44DE9AECF702}"/>
              </a:ext>
            </a:extLst>
          </p:cNvPr>
          <p:cNvPicPr>
            <a:picLocks noChangeAspect="1"/>
          </p:cNvPicPr>
          <p:nvPr userDrawn="1"/>
        </p:nvPicPr>
        <p:blipFill>
          <a:blip r:embed="rId4"/>
          <a:stretch>
            <a:fillRect/>
          </a:stretch>
        </p:blipFill>
        <p:spPr>
          <a:xfrm>
            <a:off x="-785" y="1683774"/>
            <a:ext cx="229385" cy="4764160"/>
          </a:xfrm>
          <a:prstGeom prst="rect">
            <a:avLst/>
          </a:prstGeom>
        </p:spPr>
      </p:pic>
    </p:spTree>
    <p:extLst>
      <p:ext uri="{BB962C8B-B14F-4D97-AF65-F5344CB8AC3E}">
        <p14:creationId xmlns:p14="http://schemas.microsoft.com/office/powerpoint/2010/main" val="1972978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700095" y="6491045"/>
            <a:ext cx="3743809" cy="369914"/>
          </a:xfrm>
        </p:spPr>
        <p:txBody>
          <a:bodyPr/>
          <a:lstStyle/>
          <a:p>
            <a:r>
              <a:rPr lang="en-US"/>
              <a:t>Dejan Trbojevic – MAC Review December 18, 2025</a:t>
            </a:r>
          </a:p>
        </p:txBody>
      </p:sp>
      <p:sp>
        <p:nvSpPr>
          <p:cNvPr id="6" name="Slide Number Placeholder 5"/>
          <p:cNvSpPr>
            <a:spLocks noGrp="1"/>
          </p:cNvSpPr>
          <p:nvPr>
            <p:ph type="sldNum" sz="quarter" idx="12"/>
          </p:nvPr>
        </p:nvSpPr>
        <p:spPr>
          <a:xfrm>
            <a:off x="8725546" y="6488085"/>
            <a:ext cx="418454" cy="365125"/>
          </a:xfrm>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1239093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59475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a:extLst>
              <a:ext uri="{FF2B5EF4-FFF2-40B4-BE49-F238E27FC236}">
                <a16:creationId xmlns:a16="http://schemas.microsoft.com/office/drawing/2014/main" id="{4CEC2187-E5FA-944C-A56A-E562C9C1C5D5}"/>
              </a:ext>
            </a:extLst>
          </p:cNvPr>
          <p:cNvPicPr>
            <a:picLocks noChangeAspect="1"/>
          </p:cNvPicPr>
          <p:nvPr userDrawn="1"/>
        </p:nvPicPr>
        <p:blipFill>
          <a:blip r:embed="rId3">
            <a:alphaModFix amt="60000"/>
          </a:blip>
          <a:srcRect/>
          <a:stretch/>
        </p:blipFill>
        <p:spPr>
          <a:xfrm>
            <a:off x="5469321" y="5761051"/>
            <a:ext cx="3173185" cy="419100"/>
          </a:xfrm>
          <a:prstGeom prst="rect">
            <a:avLst/>
          </a:prstGeom>
        </p:spPr>
      </p:pic>
      <p:sp>
        <p:nvSpPr>
          <p:cNvPr id="4" name="TextBox 3">
            <a:extLst>
              <a:ext uri="{FF2B5EF4-FFF2-40B4-BE49-F238E27FC236}">
                <a16:creationId xmlns:a16="http://schemas.microsoft.com/office/drawing/2014/main" id="{63C246E6-901B-3B57-D5B3-7BBEFE034B60}"/>
              </a:ext>
            </a:extLst>
          </p:cNvPr>
          <p:cNvSpPr txBox="1"/>
          <p:nvPr userDrawn="1"/>
        </p:nvSpPr>
        <p:spPr>
          <a:xfrm>
            <a:off x="3403600" y="6559788"/>
            <a:ext cx="2875280" cy="276999"/>
          </a:xfrm>
          <a:prstGeom prst="rect">
            <a:avLst/>
          </a:prstGeom>
          <a:noFill/>
        </p:spPr>
        <p:txBody>
          <a:bodyPr wrap="square" rtlCol="0">
            <a:spAutoFit/>
          </a:bodyPr>
          <a:lstStyle/>
          <a:p>
            <a:r>
              <a:rPr lang="en-US" sz="1200" dirty="0"/>
              <a:t>Dejan Trbojevic Dec 17, 2024 MAC</a:t>
            </a:r>
          </a:p>
        </p:txBody>
      </p:sp>
    </p:spTree>
    <p:extLst>
      <p:ext uri="{BB962C8B-B14F-4D97-AF65-F5344CB8AC3E}">
        <p14:creationId xmlns:p14="http://schemas.microsoft.com/office/powerpoint/2010/main" val="4205150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rcRect/>
          <a:stretch/>
        </p:blipFill>
        <p:spPr>
          <a:xfrm>
            <a:off x="5469321" y="5761050"/>
            <a:ext cx="3173185" cy="419100"/>
          </a:xfrm>
          <a:prstGeom prst="rect">
            <a:avLst/>
          </a:prstGeom>
        </p:spPr>
      </p:pic>
    </p:spTree>
    <p:extLst>
      <p:ext uri="{BB962C8B-B14F-4D97-AF65-F5344CB8AC3E}">
        <p14:creationId xmlns:p14="http://schemas.microsoft.com/office/powerpoint/2010/main" val="37508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998483"/>
          </a:xfrm>
        </p:spPr>
        <p:txBody>
          <a:bodyPr anchor="ctr"/>
          <a:lstStyle>
            <a:lvl1pPr algn="ctr">
              <a:defRPr sz="3200"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Footer Placeholder 4"/>
          <p:cNvSpPr>
            <a:spLocks noGrp="1"/>
          </p:cNvSpPr>
          <p:nvPr>
            <p:ph type="ftr" sz="quarter" idx="11"/>
          </p:nvPr>
        </p:nvSpPr>
        <p:spPr>
          <a:xfrm>
            <a:off x="2007475" y="6492875"/>
            <a:ext cx="5129049" cy="365125"/>
          </a:xfrm>
        </p:spPr>
        <p:txBody>
          <a:bodyPr/>
          <a:lstStyle>
            <a:lvl1pPr>
              <a:defRPr>
                <a:solidFill>
                  <a:srgbClr val="002060"/>
                </a:solidFill>
                <a:latin typeface="Arial" panose="020B0604020202020204" pitchFamily="34" charset="0"/>
                <a:cs typeface="Arial" panose="020B0604020202020204" pitchFamily="34" charset="0"/>
              </a:defRPr>
            </a:lvl1pPr>
          </a:lstStyle>
          <a:p>
            <a:r>
              <a:rPr lang="en-US"/>
              <a:t>Dejan Trbojevic – MAC Review December 18, 2025</a:t>
            </a:r>
          </a:p>
        </p:txBody>
      </p:sp>
      <p:sp>
        <p:nvSpPr>
          <p:cNvPr id="6" name="Slide Number Placeholder 5"/>
          <p:cNvSpPr>
            <a:spLocks noGrp="1"/>
          </p:cNvSpPr>
          <p:nvPr>
            <p:ph type="sldNum" sz="quarter" idx="12"/>
          </p:nvPr>
        </p:nvSpPr>
        <p:spPr>
          <a:xfrm>
            <a:off x="8355724" y="6492874"/>
            <a:ext cx="788276" cy="365125"/>
          </a:xfrm>
        </p:spPr>
        <p:txBody>
          <a:bodyPr/>
          <a:lstStyle>
            <a:lvl1pPr>
              <a:defRPr>
                <a:solidFill>
                  <a:srgbClr val="002060"/>
                </a:solidFill>
                <a:latin typeface="Arial" panose="020B0604020202020204" pitchFamily="34" charset="0"/>
                <a:cs typeface="Arial" panose="020B0604020202020204" pitchFamily="34" charset="0"/>
              </a:defRPr>
            </a:lvl1pPr>
          </a:lstStyle>
          <a:p>
            <a:fld id="{31E385F0-16CC-7C49-9D6B-AD53CC1DCA81}" type="slidenum">
              <a:rPr lang="en-US" smtClean="0"/>
              <a:pPr/>
              <a:t>‹#›</a:t>
            </a:fld>
            <a:endParaRPr lang="en-US"/>
          </a:p>
        </p:txBody>
      </p:sp>
      <p:pic>
        <p:nvPicPr>
          <p:cNvPr id="7" name="Picture 6" descr="A black and blue text&#10;&#10;Description automatically generated with low confidence">
            <a:extLst>
              <a:ext uri="{FF2B5EF4-FFF2-40B4-BE49-F238E27FC236}">
                <a16:creationId xmlns:a16="http://schemas.microsoft.com/office/drawing/2014/main" id="{0729B811-4202-82EC-FBEE-3835938D3D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3" y="6492875"/>
            <a:ext cx="1536793" cy="367198"/>
          </a:xfrm>
          <a:prstGeom prst="rect">
            <a:avLst/>
          </a:prstGeom>
        </p:spPr>
      </p:pic>
    </p:spTree>
    <p:extLst>
      <p:ext uri="{BB962C8B-B14F-4D97-AF65-F5344CB8AC3E}">
        <p14:creationId xmlns:p14="http://schemas.microsoft.com/office/powerpoint/2010/main" val="1092829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3156227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2783244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1392460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a:t>Dejan Trbojevic – MAC Review December 18, 2025</a:t>
            </a:r>
          </a:p>
        </p:txBody>
      </p:sp>
      <p:sp>
        <p:nvSpPr>
          <p:cNvPr id="9" name="Slide Number Placeholder 8"/>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3734505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a:t>Dejan Trbojevic – MAC Review December 18, 2025</a:t>
            </a:r>
          </a:p>
        </p:txBody>
      </p:sp>
      <p:sp>
        <p:nvSpPr>
          <p:cNvPr id="5" name="Slide Number Placeholder 4"/>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70299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3757347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a:t>Dejan Trbojevic – MAC Review December 18, 2025</a:t>
            </a:r>
          </a:p>
        </p:txBody>
      </p:sp>
      <p:sp>
        <p:nvSpPr>
          <p:cNvPr id="4" name="Slide Number Placeholder 3"/>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4254354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2133197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4148305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700095" y="6491045"/>
            <a:ext cx="3743809" cy="369914"/>
          </a:xfrm>
        </p:spPr>
        <p:txBody>
          <a:bodyPr/>
          <a:lstStyle/>
          <a:p>
            <a:r>
              <a:rPr lang="en-US"/>
              <a:t>Dejan Trbojevic – MAC Review December 18, 2025</a:t>
            </a:r>
          </a:p>
        </p:txBody>
      </p:sp>
      <p:sp>
        <p:nvSpPr>
          <p:cNvPr id="6" name="Slide Number Placeholder 5"/>
          <p:cNvSpPr>
            <a:spLocks noGrp="1"/>
          </p:cNvSpPr>
          <p:nvPr>
            <p:ph type="sldNum" sz="quarter" idx="12"/>
          </p:nvPr>
        </p:nvSpPr>
        <p:spPr>
          <a:xfrm>
            <a:off x="8725546" y="6488085"/>
            <a:ext cx="418454" cy="365125"/>
          </a:xfrm>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2094430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694891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a:extLst>
              <a:ext uri="{FF2B5EF4-FFF2-40B4-BE49-F238E27FC236}">
                <a16:creationId xmlns:a16="http://schemas.microsoft.com/office/drawing/2014/main" id="{4CEC2187-E5FA-944C-A56A-E562C9C1C5D5}"/>
              </a:ext>
            </a:extLst>
          </p:cNvPr>
          <p:cNvPicPr>
            <a:picLocks noChangeAspect="1"/>
          </p:cNvPicPr>
          <p:nvPr userDrawn="1"/>
        </p:nvPicPr>
        <p:blipFill>
          <a:blip r:embed="rId3">
            <a:alphaModFix amt="60000"/>
          </a:blip>
          <a:srcRect/>
          <a:stretch/>
        </p:blipFill>
        <p:spPr>
          <a:xfrm>
            <a:off x="5469321" y="5761051"/>
            <a:ext cx="3173185" cy="419100"/>
          </a:xfrm>
          <a:prstGeom prst="rect">
            <a:avLst/>
          </a:prstGeom>
        </p:spPr>
      </p:pic>
      <p:sp>
        <p:nvSpPr>
          <p:cNvPr id="4" name="TextBox 3">
            <a:extLst>
              <a:ext uri="{FF2B5EF4-FFF2-40B4-BE49-F238E27FC236}">
                <a16:creationId xmlns:a16="http://schemas.microsoft.com/office/drawing/2014/main" id="{63C246E6-901B-3B57-D5B3-7BBEFE034B60}"/>
              </a:ext>
            </a:extLst>
          </p:cNvPr>
          <p:cNvSpPr txBox="1"/>
          <p:nvPr userDrawn="1"/>
        </p:nvSpPr>
        <p:spPr>
          <a:xfrm>
            <a:off x="3403600" y="6559788"/>
            <a:ext cx="2875280" cy="276999"/>
          </a:xfrm>
          <a:prstGeom prst="rect">
            <a:avLst/>
          </a:prstGeom>
          <a:noFill/>
        </p:spPr>
        <p:txBody>
          <a:bodyPr wrap="square" rtlCol="0">
            <a:spAutoFit/>
          </a:bodyPr>
          <a:lstStyle/>
          <a:p>
            <a:r>
              <a:rPr lang="en-US" sz="1200" dirty="0"/>
              <a:t>Dejan Trbojevic Dec 17, 2024 MAC</a:t>
            </a:r>
          </a:p>
        </p:txBody>
      </p:sp>
    </p:spTree>
    <p:extLst>
      <p:ext uri="{BB962C8B-B14F-4D97-AF65-F5344CB8AC3E}">
        <p14:creationId xmlns:p14="http://schemas.microsoft.com/office/powerpoint/2010/main" val="3637228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rcRect/>
          <a:stretch/>
        </p:blipFill>
        <p:spPr>
          <a:xfrm>
            <a:off x="5469321" y="5761050"/>
            <a:ext cx="3173185" cy="419100"/>
          </a:xfrm>
          <a:prstGeom prst="rect">
            <a:avLst/>
          </a:prstGeom>
        </p:spPr>
      </p:pic>
    </p:spTree>
    <p:extLst>
      <p:ext uri="{BB962C8B-B14F-4D97-AF65-F5344CB8AC3E}">
        <p14:creationId xmlns:p14="http://schemas.microsoft.com/office/powerpoint/2010/main" val="897771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177889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704239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Dejan Trbojevic – MAC Review December 18, 2025</a:t>
            </a:r>
          </a:p>
        </p:txBody>
      </p:sp>
      <p:sp>
        <p:nvSpPr>
          <p:cNvPr id="9" name="Slide Number Placeholder 8"/>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1046974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Dejan Trbojevic – MAC Review December 18, 2025</a:t>
            </a:r>
          </a:p>
        </p:txBody>
      </p:sp>
      <p:sp>
        <p:nvSpPr>
          <p:cNvPr id="5" name="Slide Number Placeholder 4"/>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2221069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Dejan Trbojevic – MAC Review December 18, 2025</a:t>
            </a:r>
          </a:p>
        </p:txBody>
      </p:sp>
      <p:sp>
        <p:nvSpPr>
          <p:cNvPr id="4" name="Slide Number Placeholder 3"/>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3007595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3967940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1719273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Dejan Trbojevic – MAC Review December 18, 2025</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E385F0-16CC-7C49-9D6B-AD53CC1DCA81}" type="slidenum">
              <a:rPr lang="en-US" smtClean="0"/>
              <a:t>‹#›</a:t>
            </a:fld>
            <a:endParaRPr lang="en-US"/>
          </a:p>
        </p:txBody>
      </p:sp>
    </p:spTree>
    <p:extLst>
      <p:ext uri="{BB962C8B-B14F-4D97-AF65-F5344CB8AC3E}">
        <p14:creationId xmlns:p14="http://schemas.microsoft.com/office/powerpoint/2010/main" val="1761988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720841" y="6588894"/>
            <a:ext cx="3702317" cy="267903"/>
          </a:xfrm>
          <a:prstGeom prst="rect">
            <a:avLst/>
          </a:prstGeom>
        </p:spPr>
        <p:txBody>
          <a:bodyPr vert="horz" lIns="91440" tIns="45720" rIns="91440" bIns="45720" rtlCol="0" anchor="ctr"/>
          <a:lstStyle>
            <a:lvl1pPr algn="ctr">
              <a:defRPr sz="1200">
                <a:solidFill>
                  <a:srgbClr val="002060"/>
                </a:solidFill>
              </a:defRPr>
            </a:lvl1pPr>
          </a:lstStyle>
          <a:p>
            <a:r>
              <a:rPr lang="en-US"/>
              <a:t>Dejan Trbojevic – MAC Review December 18, 2025</a:t>
            </a:r>
            <a:endParaRPr lang="en-US" sz="1200"/>
          </a:p>
        </p:txBody>
      </p:sp>
      <p:sp>
        <p:nvSpPr>
          <p:cNvPr id="6" name="Slide Number Placeholder 5"/>
          <p:cNvSpPr>
            <a:spLocks noGrp="1"/>
          </p:cNvSpPr>
          <p:nvPr>
            <p:ph type="sldNum" sz="quarter" idx="4"/>
          </p:nvPr>
        </p:nvSpPr>
        <p:spPr>
          <a:xfrm>
            <a:off x="8714072" y="6500261"/>
            <a:ext cx="429928" cy="357739"/>
          </a:xfrm>
          <a:prstGeom prst="rect">
            <a:avLst/>
          </a:prstGeom>
        </p:spPr>
        <p:txBody>
          <a:bodyPr vert="horz" lIns="91440" tIns="45720" rIns="91440" bIns="45720" rtlCol="0" anchor="ctr"/>
          <a:lstStyle>
            <a:lvl1pPr algn="r">
              <a:defRPr sz="1200">
                <a:solidFill>
                  <a:schemeClr val="tx1">
                    <a:tint val="82000"/>
                  </a:schemeClr>
                </a:solidFill>
              </a:defRPr>
            </a:lvl1pPr>
          </a:lstStyle>
          <a:p>
            <a:fld id="{31E385F0-16CC-7C49-9D6B-AD53CC1DCA81}" type="slidenum">
              <a:rPr lang="en-US" smtClean="0"/>
              <a:t>‹#›</a:t>
            </a:fld>
            <a:endParaRPr lang="en-US"/>
          </a:p>
        </p:txBody>
      </p:sp>
      <p:grpSp>
        <p:nvGrpSpPr>
          <p:cNvPr id="10" name="Group 9">
            <a:extLst>
              <a:ext uri="{FF2B5EF4-FFF2-40B4-BE49-F238E27FC236}">
                <a16:creationId xmlns:a16="http://schemas.microsoft.com/office/drawing/2014/main" id="{5593D337-89EE-EBC5-4340-04EC9DF499EF}"/>
              </a:ext>
            </a:extLst>
          </p:cNvPr>
          <p:cNvGrpSpPr/>
          <p:nvPr userDrawn="1"/>
        </p:nvGrpSpPr>
        <p:grpSpPr>
          <a:xfrm>
            <a:off x="0" y="0"/>
            <a:ext cx="255309" cy="6447934"/>
            <a:chOff x="-785" y="0"/>
            <a:chExt cx="255309" cy="6447934"/>
          </a:xfrm>
        </p:grpSpPr>
        <p:pic>
          <p:nvPicPr>
            <p:cNvPr id="7" name="Picture 6">
              <a:extLst>
                <a:ext uri="{FF2B5EF4-FFF2-40B4-BE49-F238E27FC236}">
                  <a16:creationId xmlns:a16="http://schemas.microsoft.com/office/drawing/2014/main" id="{D96DD4AE-F292-9750-5DD4-EFB2129D09CA}"/>
                </a:ext>
              </a:extLst>
            </p:cNvPr>
            <p:cNvPicPr>
              <a:picLocks noChangeAspect="1"/>
            </p:cNvPicPr>
            <p:nvPr userDrawn="1"/>
          </p:nvPicPr>
          <p:blipFill>
            <a:blip r:embed="rId15"/>
            <a:stretch>
              <a:fillRect/>
            </a:stretch>
          </p:blipFill>
          <p:spPr>
            <a:xfrm>
              <a:off x="-785" y="1683774"/>
              <a:ext cx="229385" cy="4764160"/>
            </a:xfrm>
            <a:prstGeom prst="rect">
              <a:avLst/>
            </a:prstGeom>
          </p:spPr>
        </p:pic>
        <p:pic>
          <p:nvPicPr>
            <p:cNvPr id="9" name="Picture 8">
              <a:extLst>
                <a:ext uri="{FF2B5EF4-FFF2-40B4-BE49-F238E27FC236}">
                  <a16:creationId xmlns:a16="http://schemas.microsoft.com/office/drawing/2014/main" id="{10E59BC6-00A8-23F3-E9D1-C3D8578353E2}"/>
                </a:ext>
              </a:extLst>
            </p:cNvPr>
            <p:cNvPicPr>
              <a:picLocks noChangeAspect="1"/>
            </p:cNvPicPr>
            <p:nvPr userDrawn="1"/>
          </p:nvPicPr>
          <p:blipFill>
            <a:blip r:embed="rId16"/>
            <a:stretch>
              <a:fillRect/>
            </a:stretch>
          </p:blipFill>
          <p:spPr>
            <a:xfrm>
              <a:off x="0" y="0"/>
              <a:ext cx="254524" cy="1683774"/>
            </a:xfrm>
            <a:prstGeom prst="rect">
              <a:avLst/>
            </a:prstGeom>
          </p:spPr>
        </p:pic>
      </p:grpSp>
    </p:spTree>
    <p:extLst>
      <p:ext uri="{BB962C8B-B14F-4D97-AF65-F5344CB8AC3E}">
        <p14:creationId xmlns:p14="http://schemas.microsoft.com/office/powerpoint/2010/main" val="32038193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1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patentimages.storage.googleapis.com/42/5e/92/f7da1cf617d6e3/US9661737.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10.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0.png"/><Relationship Id="rId7" Type="http://schemas.openxmlformats.org/officeDocument/2006/relationships/image" Target="../media/image72.png"/><Relationship Id="rId12"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75.png"/><Relationship Id="rId5" Type="http://schemas.openxmlformats.org/officeDocument/2006/relationships/image" Target="../media/image71.png"/><Relationship Id="rId10" Type="http://schemas.openxmlformats.org/officeDocument/2006/relationships/image" Target="../media/image74.png"/><Relationship Id="rId4" Type="http://schemas.microsoft.com/office/2007/relationships/hdphoto" Target="../media/hdphoto4.wdp"/><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g"/><Relationship Id="rId7"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jpg"/><Relationship Id="rId4" Type="http://schemas.openxmlformats.org/officeDocument/2006/relationships/image" Target="../media/image78.jp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6.xml"/><Relationship Id="rId16"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3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4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4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4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4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4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5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5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5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2.png"/><Relationship Id="rId5" Type="http://schemas.openxmlformats.org/officeDocument/2006/relationships/image" Target="../media/image181.jpeg"/><Relationship Id="rId4" Type="http://schemas.openxmlformats.org/officeDocument/2006/relationships/image" Target="../media/image180.png"/></Relationships>
</file>

<file path=ppt/slides/_rels/slide5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56.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5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sciencedirect.com/science/article/pii/S1120179720301964"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pubmed.ncbi.nlm.nih.gov/32947086/"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252249" y="2263046"/>
            <a:ext cx="8891751" cy="1488207"/>
          </a:xfrm>
        </p:spPr>
        <p:txBody>
          <a:bodyPr anchor="ctr">
            <a:noAutofit/>
          </a:bodyPr>
          <a:lstStyle/>
          <a:p>
            <a:r>
              <a:rPr lang="en-US" sz="3200" dirty="0"/>
              <a:t>Fast Cycling Permanent Magnet Fixed Field Alternating (FFA) Synchrotron (LDRD24-010)</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December 18, 2025</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Dejan Trbojevic</a:t>
            </a:r>
          </a:p>
        </p:txBody>
      </p:sp>
    </p:spTree>
    <p:extLst>
      <p:ext uri="{BB962C8B-B14F-4D97-AF65-F5344CB8AC3E}">
        <p14:creationId xmlns:p14="http://schemas.microsoft.com/office/powerpoint/2010/main" val="2246755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23F8E-6127-C350-8538-867FF8FF90C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4BDDF1F-69C0-65E3-0220-9EAD9D1E696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D8C5C47C-D57A-36E3-BDC9-36D0C9AACB65}"/>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F77E10F5-2E3B-0607-6FFC-D7506E0FD6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229D8913-58AD-27FD-7179-58C69222CC56}"/>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548B7AE0-D0D9-0348-7CCE-3AC70F851EBE}"/>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DB8FC2D-C78A-788F-7357-06F755D26229}"/>
              </a:ext>
            </a:extLst>
          </p:cNvPr>
          <p:cNvSpPr txBox="1">
            <a:spLocks/>
          </p:cNvSpPr>
          <p:nvPr/>
        </p:nvSpPr>
        <p:spPr>
          <a:xfrm>
            <a:off x="200297" y="-15081"/>
            <a:ext cx="8957120" cy="863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ea typeface="+mn-ea"/>
              </a:rPr>
              <a:t>A.4 Fast Cycling Acceleration with Ferrite cavities</a:t>
            </a:r>
          </a:p>
        </p:txBody>
      </p:sp>
      <p:graphicFrame>
        <p:nvGraphicFramePr>
          <p:cNvPr id="7" name="Table 6">
            <a:extLst>
              <a:ext uri="{FF2B5EF4-FFF2-40B4-BE49-F238E27FC236}">
                <a16:creationId xmlns:a16="http://schemas.microsoft.com/office/drawing/2014/main" id="{CE2DF6C3-6AE4-BA5B-90CA-06C8D848BA7F}"/>
              </a:ext>
            </a:extLst>
          </p:cNvPr>
          <p:cNvGraphicFramePr>
            <a:graphicFrameLocks noGrp="1"/>
          </p:cNvGraphicFramePr>
          <p:nvPr>
            <p:extLst>
              <p:ext uri="{D42A27DB-BD31-4B8C-83A1-F6EECF244321}">
                <p14:modId xmlns:p14="http://schemas.microsoft.com/office/powerpoint/2010/main" val="569698831"/>
              </p:ext>
            </p:extLst>
          </p:nvPr>
        </p:nvGraphicFramePr>
        <p:xfrm>
          <a:off x="458492" y="1110435"/>
          <a:ext cx="8581016" cy="5248656"/>
        </p:xfrm>
        <a:graphic>
          <a:graphicData uri="http://schemas.openxmlformats.org/drawingml/2006/table">
            <a:tbl>
              <a:tblPr firstRow="1" bandRow="1">
                <a:tableStyleId>{5C22544A-7EE6-4342-B048-85BDC9FD1C3A}</a:tableStyleId>
              </a:tblPr>
              <a:tblGrid>
                <a:gridCol w="2887606">
                  <a:extLst>
                    <a:ext uri="{9D8B030D-6E8A-4147-A177-3AD203B41FA5}">
                      <a16:colId xmlns:a16="http://schemas.microsoft.com/office/drawing/2014/main" val="2618859551"/>
                    </a:ext>
                  </a:extLst>
                </a:gridCol>
                <a:gridCol w="1234440">
                  <a:extLst>
                    <a:ext uri="{9D8B030D-6E8A-4147-A177-3AD203B41FA5}">
                      <a16:colId xmlns:a16="http://schemas.microsoft.com/office/drawing/2014/main" val="1104324826"/>
                    </a:ext>
                  </a:extLst>
                </a:gridCol>
                <a:gridCol w="1234440">
                  <a:extLst>
                    <a:ext uri="{9D8B030D-6E8A-4147-A177-3AD203B41FA5}">
                      <a16:colId xmlns:a16="http://schemas.microsoft.com/office/drawing/2014/main" val="3502979040"/>
                    </a:ext>
                  </a:extLst>
                </a:gridCol>
                <a:gridCol w="1234440">
                  <a:extLst>
                    <a:ext uri="{9D8B030D-6E8A-4147-A177-3AD203B41FA5}">
                      <a16:colId xmlns:a16="http://schemas.microsoft.com/office/drawing/2014/main" val="62032217"/>
                    </a:ext>
                  </a:extLst>
                </a:gridCol>
                <a:gridCol w="1234440">
                  <a:extLst>
                    <a:ext uri="{9D8B030D-6E8A-4147-A177-3AD203B41FA5}">
                      <a16:colId xmlns:a16="http://schemas.microsoft.com/office/drawing/2014/main" val="3924093805"/>
                    </a:ext>
                  </a:extLst>
                </a:gridCol>
                <a:gridCol w="755650">
                  <a:extLst>
                    <a:ext uri="{9D8B030D-6E8A-4147-A177-3AD203B41FA5}">
                      <a16:colId xmlns:a16="http://schemas.microsoft.com/office/drawing/2014/main" val="874154024"/>
                    </a:ext>
                  </a:extLst>
                </a:gridCol>
              </a:tblGrid>
              <a:tr h="365760">
                <a:tc>
                  <a:txBody>
                    <a:bodyPr/>
                    <a:lstStyle/>
                    <a:p>
                      <a:pPr algn="l" fontAlgn="b"/>
                      <a:endParaRPr lang="en-US" sz="1600" b="1" i="0" u="none" strike="noStrike" dirty="0">
                        <a:solidFill>
                          <a:srgbClr val="00206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4">
                  <a:txBody>
                    <a:bodyPr/>
                    <a:lstStyle/>
                    <a:p>
                      <a:pPr algn="ctr" fontAlgn="b"/>
                      <a:r>
                        <a:rPr lang="en-US" sz="1800" b="1" i="0" u="none" strike="noStrike" dirty="0">
                          <a:solidFill>
                            <a:srgbClr val="002060"/>
                          </a:solidFill>
                          <a:effectLst/>
                          <a:latin typeface="+mn-lt"/>
                        </a:rPr>
                        <a:t>Choices for injector cyclotron</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lnL w="6350" cap="flat" cmpd="sng" algn="ctr">
                      <a:solidFill>
                        <a:schemeClr val="tx1"/>
                      </a:solidFill>
                      <a:prstDash val="solid"/>
                      <a:round/>
                      <a:headEnd type="none" w="med" len="med"/>
                      <a:tailEnd type="none" w="med" len="med"/>
                    </a:lnL>
                  </a:tcPr>
                </a:tc>
                <a:tc hMerge="1">
                  <a:txBody>
                    <a:bodyPr/>
                    <a:lstStyle/>
                    <a:p>
                      <a:endParaRPr lang="en-US"/>
                    </a:p>
                  </a:txBody>
                  <a:tcPr>
                    <a:lnL w="6350" cap="flat" cmpd="sng" algn="ctr">
                      <a:solidFill>
                        <a:schemeClr val="tx1"/>
                      </a:solidFill>
                      <a:prstDash val="solid"/>
                      <a:round/>
                      <a:headEnd type="none" w="med" len="med"/>
                      <a:tailEnd type="none" w="med" len="med"/>
                    </a:lnL>
                  </a:tcPr>
                </a:tc>
                <a:tc hMerge="1">
                  <a:txBody>
                    <a:bodyPr/>
                    <a:lstStyle/>
                    <a:p>
                      <a:pPr algn="ctr" fontAlgn="b"/>
                      <a:endParaRPr lang="en-US" sz="16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dirty="0">
                          <a:solidFill>
                            <a:srgbClr val="002060"/>
                          </a:solidFill>
                          <a:effectLst/>
                          <a:latin typeface="Calibri" panose="020F0502020204030204" pitchFamily="34" charset="0"/>
                        </a:rPr>
                        <a:t>Units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3741372"/>
                  </a:ext>
                </a:extLst>
              </a:tr>
              <a:tr h="365760">
                <a:tc>
                  <a:txBody>
                    <a:bodyPr/>
                    <a:lstStyle/>
                    <a:p>
                      <a:pPr algn="l" fontAlgn="b"/>
                      <a:endParaRPr lang="en-US" sz="1600" b="1" i="0" u="none" strike="noStrike" dirty="0">
                        <a:solidFill>
                          <a:srgbClr val="00206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dirty="0">
                          <a:solidFill>
                            <a:srgbClr val="002060"/>
                          </a:solidFill>
                          <a:effectLst/>
                          <a:latin typeface="+mn-lt"/>
                        </a:rPr>
                        <a:t>ACSI</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dirty="0">
                          <a:solidFill>
                            <a:srgbClr val="002060"/>
                          </a:solidFill>
                          <a:effectLst/>
                          <a:latin typeface="+mn-lt"/>
                        </a:rPr>
                        <a:t>GE</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dirty="0">
                          <a:solidFill>
                            <a:srgbClr val="002060"/>
                          </a:solidFill>
                          <a:effectLst/>
                          <a:latin typeface="+mn-lt"/>
                        </a:rPr>
                        <a:t>TR-19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dirty="0">
                          <a:solidFill>
                            <a:srgbClr val="002060"/>
                          </a:solidFill>
                          <a:effectLst/>
                          <a:latin typeface="+mn-lt"/>
                        </a:rPr>
                        <a:t>IBA</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6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0919011"/>
                  </a:ext>
                </a:extLst>
              </a:tr>
              <a:tr h="347472">
                <a:tc>
                  <a:txBody>
                    <a:bodyPr/>
                    <a:lstStyle/>
                    <a:p>
                      <a:pPr algn="l" fontAlgn="b"/>
                      <a:r>
                        <a:rPr lang="en-US" sz="1800" b="1" i="0" u="none" strike="noStrike" dirty="0">
                          <a:solidFill>
                            <a:srgbClr val="002060"/>
                          </a:solidFill>
                          <a:effectLst/>
                          <a:latin typeface="Calibri" panose="020F0502020204030204" pitchFamily="34" charset="0"/>
                        </a:rPr>
                        <a:t>  Energy of Injector Cyclotron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1" i="0" u="none" strike="noStrike" dirty="0">
                          <a:solidFill>
                            <a:srgbClr val="002060"/>
                          </a:solidFill>
                          <a:effectLst/>
                          <a:latin typeface="+mn-lt"/>
                        </a:rPr>
                        <a:t>16.5</a:t>
                      </a:r>
                      <a:endParaRPr lang="en-US" b="1"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mn-lt"/>
                        </a:rPr>
                        <a:t>30</a:t>
                      </a:r>
                      <a:endParaRPr lang="en-US" sz="1800" b="1" i="0" u="none" strike="noStrike" dirty="0">
                        <a:solidFill>
                          <a:srgbClr val="002060"/>
                        </a:solidFill>
                        <a:effectLst/>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MeV</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2588316"/>
                  </a:ext>
                </a:extLst>
              </a:tr>
              <a:tr h="347472">
                <a:tc>
                  <a:txBody>
                    <a:bodyPr/>
                    <a:lstStyle/>
                    <a:p>
                      <a:pPr algn="l" fontAlgn="b"/>
                      <a:r>
                        <a:rPr lang="en-US" sz="1800" b="1" i="0" u="none" strike="noStrike" dirty="0">
                          <a:solidFill>
                            <a:srgbClr val="002060"/>
                          </a:solidFill>
                          <a:effectLst/>
                          <a:latin typeface="Calibri" panose="020F0502020204030204" pitchFamily="34" charset="0"/>
                        </a:rPr>
                        <a:t>  Cyclotron current</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400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1" i="0" u="none" strike="noStrike" dirty="0">
                          <a:solidFill>
                            <a:srgbClr val="002060"/>
                          </a:solidFill>
                          <a:effectLst/>
                          <a:latin typeface="+mn-lt"/>
                        </a:rPr>
                        <a:t>200</a:t>
                      </a:r>
                      <a:endParaRPr lang="en-US" b="1"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400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1200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Symbol" pitchFamily="2" charset="2"/>
                        </a:rPr>
                        <a:t>m</a:t>
                      </a:r>
                      <a:r>
                        <a:rPr lang="en-US" sz="1800" b="1" i="0" u="none" strike="noStrike" dirty="0">
                          <a:solidFill>
                            <a:srgbClr val="002060"/>
                          </a:solidFill>
                          <a:effectLst/>
                          <a:latin typeface="Calibri" panose="020F0502020204030204" pitchFamily="34" charset="0"/>
                        </a:rPr>
                        <a:t>A</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8792404"/>
                  </a:ext>
                </a:extLst>
              </a:tr>
              <a:tr h="347472">
                <a:tc>
                  <a:txBody>
                    <a:bodyPr/>
                    <a:lstStyle/>
                    <a:p>
                      <a:pPr algn="l" fontAlgn="b"/>
                      <a:r>
                        <a:rPr lang="en-US" sz="1800" b="1" i="0" u="none" strike="noStrike" dirty="0">
                          <a:solidFill>
                            <a:srgbClr val="002060"/>
                          </a:solidFill>
                          <a:effectLst/>
                          <a:latin typeface="Calibri" panose="020F0502020204030204" pitchFamily="34" charset="0"/>
                        </a:rPr>
                        <a:t>  Treatment charge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1" i="0" u="none" strike="noStrike" dirty="0">
                          <a:solidFill>
                            <a:srgbClr val="002060"/>
                          </a:solidFill>
                          <a:effectLst/>
                          <a:latin typeface="+mn-lt"/>
                        </a:rPr>
                        <a:t>60</a:t>
                      </a:r>
                      <a:endParaRPr lang="en-US" b="1"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1405552"/>
                  </a:ext>
                </a:extLst>
              </a:tr>
              <a:tr h="347472">
                <a:tc>
                  <a:txBody>
                    <a:bodyPr/>
                    <a:lstStyle/>
                    <a:p>
                      <a:pPr algn="l" fontAlgn="b"/>
                      <a:r>
                        <a:rPr lang="en-US" sz="1800" b="1" i="0" u="none" strike="noStrike" dirty="0">
                          <a:solidFill>
                            <a:srgbClr val="002060"/>
                          </a:solidFill>
                          <a:effectLst/>
                          <a:latin typeface="Calibri" panose="020F0502020204030204" pitchFamily="34" charset="0"/>
                        </a:rPr>
                        <a:t>  Injection turns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1" i="0" u="none" strike="noStrike" dirty="0">
                          <a:solidFill>
                            <a:srgbClr val="002060"/>
                          </a:solidFill>
                          <a:effectLst/>
                          <a:latin typeface="+mn-lt"/>
                        </a:rPr>
                        <a:t>4</a:t>
                      </a:r>
                      <a:endParaRPr lang="en-US" b="1"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32155"/>
                  </a:ext>
                </a:extLst>
              </a:tr>
              <a:tr h="347472">
                <a:tc>
                  <a:txBody>
                    <a:bodyPr/>
                    <a:lstStyle/>
                    <a:p>
                      <a:pPr algn="l" fontAlgn="b"/>
                      <a:r>
                        <a:rPr lang="en-US" sz="1800" b="1" i="0" u="none" strike="noStrike" dirty="0">
                          <a:solidFill>
                            <a:srgbClr val="002060"/>
                          </a:solidFill>
                          <a:effectLst/>
                          <a:latin typeface="Calibri" panose="020F0502020204030204" pitchFamily="34" charset="0"/>
                        </a:rPr>
                        <a:t>  RF acceleration per turn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29.70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1" i="0" u="none" strike="noStrike" dirty="0">
                          <a:solidFill>
                            <a:srgbClr val="002060"/>
                          </a:solidFill>
                          <a:effectLst/>
                          <a:latin typeface="+mn-lt"/>
                        </a:rPr>
                        <a:t>29.70</a:t>
                      </a:r>
                      <a:endParaRPr lang="en-US" b="1"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29.70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44.55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kV</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1410587"/>
                  </a:ext>
                </a:extLst>
              </a:tr>
              <a:tr h="347472">
                <a:tc>
                  <a:txBody>
                    <a:bodyPr/>
                    <a:lstStyle/>
                    <a:p>
                      <a:pPr algn="l" fontAlgn="b"/>
                      <a:r>
                        <a:rPr lang="en-US" sz="1800" b="1" i="0" u="none" strike="noStrike" dirty="0">
                          <a:solidFill>
                            <a:srgbClr val="002060"/>
                          </a:solidFill>
                          <a:effectLst/>
                          <a:latin typeface="Calibri" panose="020F0502020204030204" pitchFamily="34" charset="0"/>
                        </a:rPr>
                        <a:t>  Calculation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4">
                  <a:txBody>
                    <a:bodyPr/>
                    <a:lstStyle/>
                    <a:p>
                      <a:pPr algn="ctr" fontAlgn="b"/>
                      <a:r>
                        <a:rPr lang="en-US" sz="1800" b="1" i="0" u="none" strike="noStrike" dirty="0">
                          <a:solidFill>
                            <a:srgbClr val="002060"/>
                          </a:solidFill>
                          <a:effectLst/>
                          <a:latin typeface="Calibri" panose="020F0502020204030204" pitchFamily="34" charset="0"/>
                        </a:rPr>
                        <a:t>Treatments Options</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lnL w="63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endParaRPr lang="en-US"/>
                    </a:p>
                  </a:txBody>
                  <a:tcPr>
                    <a:lnL w="63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pPr algn="ctr" fontAlgn="b"/>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4104991"/>
                  </a:ext>
                </a:extLst>
              </a:tr>
              <a:tr h="347472">
                <a:tc>
                  <a:txBody>
                    <a:bodyPr/>
                    <a:lstStyle/>
                    <a:p>
                      <a:pPr algn="l" fontAlgn="b"/>
                      <a:r>
                        <a:rPr lang="en-US" sz="1800" b="1" i="0" u="none" strike="noStrike" dirty="0">
                          <a:solidFill>
                            <a:srgbClr val="002060"/>
                          </a:solidFill>
                          <a:effectLst/>
                          <a:latin typeface="Calibri" panose="020F0502020204030204" pitchFamily="34" charset="0"/>
                        </a:rPr>
                        <a:t>  Turn duration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585.74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540.6</a:t>
                      </a:r>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504.8</a:t>
                      </a:r>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405.1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ns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7296799"/>
                  </a:ext>
                </a:extLst>
              </a:tr>
              <a:tr h="347472">
                <a:tc>
                  <a:txBody>
                    <a:bodyPr/>
                    <a:lstStyle/>
                    <a:p>
                      <a:pPr algn="l" fontAlgn="b"/>
                      <a:r>
                        <a:rPr lang="en-US" sz="1800" b="1" i="0" u="none" strike="noStrike" dirty="0">
                          <a:solidFill>
                            <a:srgbClr val="002060"/>
                          </a:solidFill>
                          <a:effectLst/>
                          <a:latin typeface="Calibri" panose="020F0502020204030204" pitchFamily="34" charset="0"/>
                        </a:rPr>
                        <a:t>  Charge per turn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0.234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0.108</a:t>
                      </a:r>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0.151</a:t>
                      </a:r>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0.486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0503342"/>
                  </a:ext>
                </a:extLst>
              </a:tr>
              <a:tr h="347472">
                <a:tc>
                  <a:txBody>
                    <a:bodyPr/>
                    <a:lstStyle/>
                    <a:p>
                      <a:pPr algn="l" fontAlgn="b"/>
                      <a:r>
                        <a:rPr lang="en-US" sz="1800" b="1" i="0" u="none" strike="noStrike" dirty="0">
                          <a:solidFill>
                            <a:srgbClr val="002060"/>
                          </a:solidFill>
                          <a:effectLst/>
                          <a:latin typeface="Calibri" panose="020F0502020204030204" pitchFamily="34" charset="0"/>
                        </a:rPr>
                        <a:t>  Charge per injection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0.937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0.432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0.606</a:t>
                      </a:r>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0.972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3318787"/>
                  </a:ext>
                </a:extLst>
              </a:tr>
              <a:tr h="347472">
                <a:tc>
                  <a:txBody>
                    <a:bodyPr/>
                    <a:lstStyle/>
                    <a:p>
                      <a:pPr algn="l" fontAlgn="b"/>
                      <a:r>
                        <a:rPr lang="en-US" sz="1800" b="1" i="0" u="none" strike="noStrike" dirty="0">
                          <a:solidFill>
                            <a:srgbClr val="002060"/>
                          </a:solidFill>
                          <a:effectLst/>
                          <a:latin typeface="Calibri" panose="020F0502020204030204" pitchFamily="34" charset="0"/>
                        </a:rPr>
                        <a:t>  Machine cycles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139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62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8513093"/>
                  </a:ext>
                </a:extLst>
              </a:tr>
              <a:tr h="347472">
                <a:tc>
                  <a:txBody>
                    <a:bodyPr/>
                    <a:lstStyle/>
                    <a:p>
                      <a:pPr algn="l" fontAlgn="b"/>
                      <a:r>
                        <a:rPr lang="en-US" sz="1800" b="1" i="0" u="none" strike="noStrike" dirty="0">
                          <a:solidFill>
                            <a:srgbClr val="002060"/>
                          </a:solidFill>
                          <a:effectLst/>
                          <a:latin typeface="Calibri" panose="020F0502020204030204" pitchFamily="34" charset="0"/>
                        </a:rPr>
                        <a:t>  Machine cycle rate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809.95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Hz</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5705772"/>
                  </a:ext>
                </a:extLst>
              </a:tr>
              <a:tr h="347472">
                <a:tc>
                  <a:txBody>
                    <a:bodyPr/>
                    <a:lstStyle/>
                    <a:p>
                      <a:pPr algn="l" fontAlgn="b"/>
                      <a:r>
                        <a:rPr lang="en-US" sz="1800" b="1" i="0" u="none" strike="noStrike" dirty="0">
                          <a:solidFill>
                            <a:srgbClr val="002060"/>
                          </a:solidFill>
                          <a:effectLst/>
                          <a:latin typeface="Calibri" panose="020F0502020204030204" pitchFamily="34" charset="0"/>
                        </a:rPr>
                        <a:t>  Outputs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1"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1"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1"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0556569"/>
                  </a:ext>
                </a:extLst>
              </a:tr>
              <a:tr h="347472">
                <a:tc>
                  <a:txBody>
                    <a:bodyPr/>
                    <a:lstStyle/>
                    <a:p>
                      <a:pPr algn="l" fontAlgn="b"/>
                      <a:r>
                        <a:rPr lang="en-US" sz="1800" b="1" i="0" u="none" strike="noStrike" dirty="0">
                          <a:solidFill>
                            <a:srgbClr val="002060"/>
                          </a:solidFill>
                          <a:effectLst/>
                          <a:latin typeface="Calibri" panose="020F0502020204030204" pitchFamily="34" charset="0"/>
                        </a:rPr>
                        <a:t>  Treatment time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120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257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185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76.54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ms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8492548"/>
                  </a:ext>
                </a:extLst>
              </a:tr>
            </a:tbl>
          </a:graphicData>
        </a:graphic>
      </p:graphicFrame>
      <p:sp>
        <p:nvSpPr>
          <p:cNvPr id="8" name="TextBox 7">
            <a:extLst>
              <a:ext uri="{FF2B5EF4-FFF2-40B4-BE49-F238E27FC236}">
                <a16:creationId xmlns:a16="http://schemas.microsoft.com/office/drawing/2014/main" id="{354EAC0D-34FE-F270-3F44-FB7B69C6E05F}"/>
              </a:ext>
            </a:extLst>
          </p:cNvPr>
          <p:cNvSpPr txBox="1"/>
          <p:nvPr/>
        </p:nvSpPr>
        <p:spPr>
          <a:xfrm>
            <a:off x="7435250" y="833436"/>
            <a:ext cx="1423788" cy="276999"/>
          </a:xfrm>
          <a:prstGeom prst="rect">
            <a:avLst/>
          </a:prstGeom>
          <a:noFill/>
        </p:spPr>
        <p:txBody>
          <a:bodyPr wrap="none" rtlCol="0">
            <a:spAutoFit/>
          </a:bodyPr>
          <a:lstStyle/>
          <a:p>
            <a:r>
              <a:rPr lang="en-US" sz="1200" dirty="0">
                <a:solidFill>
                  <a:srgbClr val="002060"/>
                </a:solidFill>
                <a:latin typeface="Optima" panose="02000503060000020004" pitchFamily="2" charset="0"/>
              </a:rPr>
              <a:t>By Stephen Brooks</a:t>
            </a:r>
          </a:p>
        </p:txBody>
      </p:sp>
    </p:spTree>
    <p:extLst>
      <p:ext uri="{BB962C8B-B14F-4D97-AF65-F5344CB8AC3E}">
        <p14:creationId xmlns:p14="http://schemas.microsoft.com/office/powerpoint/2010/main" val="3586568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93C47-5838-0A6B-51BD-98F9EE89F82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6C8B0CF-993D-DD28-5421-5858DAEBCE36}"/>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F57B2B56-B012-CCCE-5C51-42CF3D4E14D7}"/>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11</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E7E7CB9-291B-DF2E-3F21-F512863CCF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3D9EBB6B-9CC0-FFF2-4703-409387FEA13A}"/>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7AC6DC44-D454-30B5-4CFF-42E218D07318}"/>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Picture 2" descr="A picture containing line, plot, diagram, design&#10;&#10;Description automatically generated">
            <a:extLst>
              <a:ext uri="{FF2B5EF4-FFF2-40B4-BE49-F238E27FC236}">
                <a16:creationId xmlns:a16="http://schemas.microsoft.com/office/drawing/2014/main" id="{08A5A576-59EB-FC22-87FF-0CC212CCE158}"/>
              </a:ext>
            </a:extLst>
          </p:cNvPr>
          <p:cNvPicPr>
            <a:picLocks noChangeAspect="1"/>
          </p:cNvPicPr>
          <p:nvPr/>
        </p:nvPicPr>
        <p:blipFill>
          <a:blip r:embed="rId3"/>
          <a:stretch>
            <a:fillRect/>
          </a:stretch>
        </p:blipFill>
        <p:spPr>
          <a:xfrm>
            <a:off x="1061258" y="1201299"/>
            <a:ext cx="7772400" cy="1572450"/>
          </a:xfrm>
          <a:prstGeom prst="rect">
            <a:avLst/>
          </a:prstGeom>
        </p:spPr>
      </p:pic>
      <p:sp>
        <p:nvSpPr>
          <p:cNvPr id="7" name="TextBox 6">
            <a:extLst>
              <a:ext uri="{FF2B5EF4-FFF2-40B4-BE49-F238E27FC236}">
                <a16:creationId xmlns:a16="http://schemas.microsoft.com/office/drawing/2014/main" id="{3898B798-5373-430C-D815-86B116CB7E45}"/>
              </a:ext>
            </a:extLst>
          </p:cNvPr>
          <p:cNvSpPr txBox="1"/>
          <p:nvPr/>
        </p:nvSpPr>
        <p:spPr>
          <a:xfrm>
            <a:off x="8484226" y="2444749"/>
            <a:ext cx="748923" cy="369332"/>
          </a:xfrm>
          <a:prstGeom prst="rect">
            <a:avLst/>
          </a:prstGeom>
          <a:noFill/>
        </p:spPr>
        <p:txBody>
          <a:bodyPr wrap="none" rtlCol="0">
            <a:spAutoFit/>
          </a:bodyPr>
          <a:lstStyle/>
          <a:p>
            <a:r>
              <a:rPr lang="en-US" b="1">
                <a:solidFill>
                  <a:srgbClr val="002060"/>
                </a:solidFill>
                <a:latin typeface="Arial" panose="020B0604020202020204" pitchFamily="34" charset="0"/>
                <a:cs typeface="Arial" panose="020B0604020202020204" pitchFamily="34" charset="0"/>
              </a:rPr>
              <a:t>t(ms)</a:t>
            </a:r>
          </a:p>
        </p:txBody>
      </p:sp>
      <p:sp>
        <p:nvSpPr>
          <p:cNvPr id="8" name="TextBox 7">
            <a:extLst>
              <a:ext uri="{FF2B5EF4-FFF2-40B4-BE49-F238E27FC236}">
                <a16:creationId xmlns:a16="http://schemas.microsoft.com/office/drawing/2014/main" id="{D57E1D6B-1C81-0838-DF28-4317ECCCB4AD}"/>
              </a:ext>
            </a:extLst>
          </p:cNvPr>
          <p:cNvSpPr txBox="1"/>
          <p:nvPr/>
        </p:nvSpPr>
        <p:spPr>
          <a:xfrm>
            <a:off x="1061258" y="694605"/>
            <a:ext cx="882008" cy="523220"/>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Kinetic </a:t>
            </a:r>
          </a:p>
          <a:p>
            <a:r>
              <a:rPr lang="en-US" sz="1400" b="1" dirty="0">
                <a:solidFill>
                  <a:srgbClr val="002060"/>
                </a:solidFill>
                <a:latin typeface="Arial" panose="020B0604020202020204" pitchFamily="34" charset="0"/>
                <a:cs typeface="Arial" panose="020B0604020202020204" pitchFamily="34" charset="0"/>
              </a:rPr>
              <a:t>Energy</a:t>
            </a:r>
          </a:p>
        </p:txBody>
      </p:sp>
      <p:cxnSp>
        <p:nvCxnSpPr>
          <p:cNvPr id="9" name="Straight Connector 8">
            <a:extLst>
              <a:ext uri="{FF2B5EF4-FFF2-40B4-BE49-F238E27FC236}">
                <a16:creationId xmlns:a16="http://schemas.microsoft.com/office/drawing/2014/main" id="{4596DBCF-1645-1010-3699-FB34E06004A7}"/>
              </a:ext>
            </a:extLst>
          </p:cNvPr>
          <p:cNvCxnSpPr>
            <a:cxnSpLocks/>
          </p:cNvCxnSpPr>
          <p:nvPr/>
        </p:nvCxnSpPr>
        <p:spPr>
          <a:xfrm>
            <a:off x="1308726" y="1413620"/>
            <a:ext cx="1600200" cy="0"/>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CF46580-8C5F-8E6A-9A1F-4C7A6A6C0BC6}"/>
              </a:ext>
            </a:extLst>
          </p:cNvPr>
          <p:cNvSpPr txBox="1"/>
          <p:nvPr/>
        </p:nvSpPr>
        <p:spPr>
          <a:xfrm>
            <a:off x="619798" y="1290812"/>
            <a:ext cx="532518" cy="307777"/>
          </a:xfrm>
          <a:prstGeom prst="rect">
            <a:avLst/>
          </a:prstGeom>
          <a:noFill/>
        </p:spPr>
        <p:txBody>
          <a:bodyPr wrap="none" rtlCol="0">
            <a:spAutoFit/>
          </a:bodyPr>
          <a:lstStyle/>
          <a:p>
            <a:r>
              <a:rPr lang="en-US" sz="1400" b="1">
                <a:latin typeface="Arial" panose="020B0604020202020204" pitchFamily="34" charset="0"/>
                <a:cs typeface="Arial" panose="020B0604020202020204" pitchFamily="34" charset="0"/>
              </a:rPr>
              <a:t>250 </a:t>
            </a:r>
          </a:p>
        </p:txBody>
      </p:sp>
      <p:sp>
        <p:nvSpPr>
          <p:cNvPr id="11" name="TextBox 10">
            <a:extLst>
              <a:ext uri="{FF2B5EF4-FFF2-40B4-BE49-F238E27FC236}">
                <a16:creationId xmlns:a16="http://schemas.microsoft.com/office/drawing/2014/main" id="{E3CAEC66-D250-29D5-1BE1-976AE6ED1C02}"/>
              </a:ext>
            </a:extLst>
          </p:cNvPr>
          <p:cNvSpPr txBox="1"/>
          <p:nvPr/>
        </p:nvSpPr>
        <p:spPr>
          <a:xfrm>
            <a:off x="733902" y="1098306"/>
            <a:ext cx="673582" cy="307777"/>
          </a:xfrm>
          <a:prstGeom prst="rect">
            <a:avLst/>
          </a:prstGeom>
          <a:noFill/>
        </p:spPr>
        <p:txBody>
          <a:bodyPr wrap="none" rtlCol="0">
            <a:spAutoFit/>
          </a:bodyPr>
          <a:lstStyle/>
          <a:p>
            <a:r>
              <a:rPr lang="en-US" sz="1400" b="1">
                <a:solidFill>
                  <a:srgbClr val="002060"/>
                </a:solidFill>
                <a:latin typeface="Arial" panose="020B0604020202020204" pitchFamily="34" charset="0"/>
                <a:cs typeface="Arial" panose="020B0604020202020204" pitchFamily="34" charset="0"/>
              </a:rPr>
              <a:t>(MeV)</a:t>
            </a:r>
          </a:p>
        </p:txBody>
      </p:sp>
      <p:sp>
        <p:nvSpPr>
          <p:cNvPr id="13" name="TextBox 12">
            <a:extLst>
              <a:ext uri="{FF2B5EF4-FFF2-40B4-BE49-F238E27FC236}">
                <a16:creationId xmlns:a16="http://schemas.microsoft.com/office/drawing/2014/main" id="{87225595-329D-5C82-A425-E92882149758}"/>
              </a:ext>
            </a:extLst>
          </p:cNvPr>
          <p:cNvSpPr txBox="1"/>
          <p:nvPr/>
        </p:nvSpPr>
        <p:spPr>
          <a:xfrm>
            <a:off x="477433" y="2023055"/>
            <a:ext cx="840295" cy="307777"/>
          </a:xfrm>
          <a:prstGeom prst="rect">
            <a:avLst/>
          </a:prstGeom>
          <a:noFill/>
        </p:spPr>
        <p:txBody>
          <a:bodyPr wrap="none" rtlCol="0">
            <a:spAutoFit/>
          </a:bodyPr>
          <a:lstStyle/>
          <a:p>
            <a:r>
              <a:rPr lang="en-US" sz="1400" b="1">
                <a:solidFill>
                  <a:srgbClr val="002060"/>
                </a:solidFill>
                <a:latin typeface="Arial" panose="020B0604020202020204" pitchFamily="34" charset="0"/>
                <a:cs typeface="Arial" panose="020B0604020202020204" pitchFamily="34" charset="0"/>
              </a:rPr>
              <a:t>16.5-30 </a:t>
            </a:r>
          </a:p>
        </p:txBody>
      </p:sp>
      <p:sp>
        <p:nvSpPr>
          <p:cNvPr id="14" name="Oval 13">
            <a:extLst>
              <a:ext uri="{FF2B5EF4-FFF2-40B4-BE49-F238E27FC236}">
                <a16:creationId xmlns:a16="http://schemas.microsoft.com/office/drawing/2014/main" id="{7BD5B4F4-6982-AEBC-7EBA-046C056BE090}"/>
              </a:ext>
            </a:extLst>
          </p:cNvPr>
          <p:cNvSpPr/>
          <p:nvPr/>
        </p:nvSpPr>
        <p:spPr>
          <a:xfrm>
            <a:off x="1389478" y="2144449"/>
            <a:ext cx="25603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889C8D59-2930-3C1E-E2AC-250EBADFBCBD}"/>
              </a:ext>
            </a:extLst>
          </p:cNvPr>
          <p:cNvSpPr/>
          <p:nvPr/>
        </p:nvSpPr>
        <p:spPr>
          <a:xfrm rot="13035183">
            <a:off x="2417740" y="1575116"/>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6" name="Right Brace 15">
            <a:extLst>
              <a:ext uri="{FF2B5EF4-FFF2-40B4-BE49-F238E27FC236}">
                <a16:creationId xmlns:a16="http://schemas.microsoft.com/office/drawing/2014/main" id="{171FEFEF-9E2C-D677-CDF7-E9478D9707C5}"/>
              </a:ext>
            </a:extLst>
          </p:cNvPr>
          <p:cNvSpPr/>
          <p:nvPr/>
        </p:nvSpPr>
        <p:spPr>
          <a:xfrm rot="5400000">
            <a:off x="2378591" y="2092613"/>
            <a:ext cx="114914" cy="2070497"/>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13AB6285-1566-B6DE-8EF2-C87E6D3C6012}"/>
              </a:ext>
            </a:extLst>
          </p:cNvPr>
          <p:cNvCxnSpPr>
            <a:cxnSpLocks/>
          </p:cNvCxnSpPr>
          <p:nvPr/>
        </p:nvCxnSpPr>
        <p:spPr>
          <a:xfrm rot="16200000">
            <a:off x="2671204" y="2325051"/>
            <a:ext cx="1600200" cy="0"/>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53F32B0-182D-4AAF-D7ED-F93D5DE46765}"/>
              </a:ext>
            </a:extLst>
          </p:cNvPr>
          <p:cNvSpPr txBox="1"/>
          <p:nvPr/>
        </p:nvSpPr>
        <p:spPr>
          <a:xfrm>
            <a:off x="1398209" y="3090402"/>
            <a:ext cx="2114461" cy="307777"/>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One synchrotron cycle</a:t>
            </a:r>
          </a:p>
        </p:txBody>
      </p:sp>
      <p:sp>
        <p:nvSpPr>
          <p:cNvPr id="19" name="TextBox 18">
            <a:extLst>
              <a:ext uri="{FF2B5EF4-FFF2-40B4-BE49-F238E27FC236}">
                <a16:creationId xmlns:a16="http://schemas.microsoft.com/office/drawing/2014/main" id="{4D4C23EA-E3A5-ACF8-C47A-29D6E7DD55F5}"/>
              </a:ext>
            </a:extLst>
          </p:cNvPr>
          <p:cNvSpPr txBox="1"/>
          <p:nvPr/>
        </p:nvSpPr>
        <p:spPr>
          <a:xfrm>
            <a:off x="1844403" y="1406083"/>
            <a:ext cx="65915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Ex.1</a:t>
            </a:r>
          </a:p>
        </p:txBody>
      </p:sp>
      <p:sp>
        <p:nvSpPr>
          <p:cNvPr id="20" name="TextBox 19">
            <a:extLst>
              <a:ext uri="{FF2B5EF4-FFF2-40B4-BE49-F238E27FC236}">
                <a16:creationId xmlns:a16="http://schemas.microsoft.com/office/drawing/2014/main" id="{222D9A81-CFF7-BFB4-AD9A-3EFD0953BF5F}"/>
              </a:ext>
            </a:extLst>
          </p:cNvPr>
          <p:cNvSpPr txBox="1"/>
          <p:nvPr/>
        </p:nvSpPr>
        <p:spPr>
          <a:xfrm>
            <a:off x="5869624" y="1593868"/>
            <a:ext cx="65915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Ex.3</a:t>
            </a:r>
          </a:p>
        </p:txBody>
      </p:sp>
      <p:sp>
        <p:nvSpPr>
          <p:cNvPr id="21" name="TextBox 20">
            <a:extLst>
              <a:ext uri="{FF2B5EF4-FFF2-40B4-BE49-F238E27FC236}">
                <a16:creationId xmlns:a16="http://schemas.microsoft.com/office/drawing/2014/main" id="{0AD269A2-25E5-D00D-A5B5-1028D1A9B9A1}"/>
              </a:ext>
            </a:extLst>
          </p:cNvPr>
          <p:cNvSpPr txBox="1"/>
          <p:nvPr/>
        </p:nvSpPr>
        <p:spPr>
          <a:xfrm>
            <a:off x="3977636" y="1313995"/>
            <a:ext cx="65915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Ex.2</a:t>
            </a:r>
          </a:p>
        </p:txBody>
      </p:sp>
      <p:sp>
        <p:nvSpPr>
          <p:cNvPr id="22" name="Oval 21">
            <a:extLst>
              <a:ext uri="{FF2B5EF4-FFF2-40B4-BE49-F238E27FC236}">
                <a16:creationId xmlns:a16="http://schemas.microsoft.com/office/drawing/2014/main" id="{479EA6D6-67C5-E692-0A85-6124B8875BA4}"/>
              </a:ext>
            </a:extLst>
          </p:cNvPr>
          <p:cNvSpPr/>
          <p:nvPr/>
        </p:nvSpPr>
        <p:spPr>
          <a:xfrm rot="12663650">
            <a:off x="6472415" y="1753272"/>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2134D6CE-CA12-B892-7040-C552CCDB1AE6}"/>
              </a:ext>
            </a:extLst>
          </p:cNvPr>
          <p:cNvSpPr/>
          <p:nvPr/>
        </p:nvSpPr>
        <p:spPr>
          <a:xfrm rot="13035183">
            <a:off x="4557771" y="1493549"/>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B2213E69-CD5F-80E8-25E5-CA841BF4ABAA}"/>
              </a:ext>
            </a:extLst>
          </p:cNvPr>
          <p:cNvSpPr/>
          <p:nvPr/>
        </p:nvSpPr>
        <p:spPr>
          <a:xfrm>
            <a:off x="3480138" y="2129427"/>
            <a:ext cx="25603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1547D83-DF9E-450B-5A07-D586BB6B8645}"/>
              </a:ext>
            </a:extLst>
          </p:cNvPr>
          <p:cNvSpPr txBox="1"/>
          <p:nvPr/>
        </p:nvSpPr>
        <p:spPr>
          <a:xfrm>
            <a:off x="445052" y="2205254"/>
            <a:ext cx="1083715" cy="523220"/>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Injection </a:t>
            </a:r>
          </a:p>
          <a:p>
            <a:r>
              <a:rPr lang="en-US" sz="1400" b="1" dirty="0">
                <a:solidFill>
                  <a:srgbClr val="002060"/>
                </a:solidFill>
                <a:latin typeface="Arial" panose="020B0604020202020204" pitchFamily="34" charset="0"/>
                <a:cs typeface="Arial" panose="020B0604020202020204" pitchFamily="34" charset="0"/>
              </a:rPr>
              <a:t>Energy</a:t>
            </a:r>
          </a:p>
        </p:txBody>
      </p:sp>
      <p:sp>
        <p:nvSpPr>
          <p:cNvPr id="26" name="Right Brace 25">
            <a:extLst>
              <a:ext uri="{FF2B5EF4-FFF2-40B4-BE49-F238E27FC236}">
                <a16:creationId xmlns:a16="http://schemas.microsoft.com/office/drawing/2014/main" id="{590E995B-20B2-9633-4AA1-37A7A094951D}"/>
              </a:ext>
            </a:extLst>
          </p:cNvPr>
          <p:cNvSpPr/>
          <p:nvPr/>
        </p:nvSpPr>
        <p:spPr>
          <a:xfrm rot="5400000">
            <a:off x="4457494" y="1457372"/>
            <a:ext cx="114914" cy="2070497"/>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CFFCD330-0620-A134-7F1F-425E99837FAF}"/>
              </a:ext>
            </a:extLst>
          </p:cNvPr>
          <p:cNvCxnSpPr>
            <a:cxnSpLocks/>
          </p:cNvCxnSpPr>
          <p:nvPr/>
        </p:nvCxnSpPr>
        <p:spPr>
          <a:xfrm flipH="1" flipV="1">
            <a:off x="5554678" y="1329327"/>
            <a:ext cx="0" cy="2734134"/>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35D58B0A-71C5-3182-6C75-8B9A5214F403}"/>
              </a:ext>
            </a:extLst>
          </p:cNvPr>
          <p:cNvSpPr txBox="1"/>
          <p:nvPr/>
        </p:nvSpPr>
        <p:spPr>
          <a:xfrm>
            <a:off x="3431252" y="2535143"/>
            <a:ext cx="2202957" cy="523220"/>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Second synchrotron cycle</a:t>
            </a:r>
          </a:p>
        </p:txBody>
      </p:sp>
      <p:sp>
        <p:nvSpPr>
          <p:cNvPr id="29" name="TextBox 28">
            <a:extLst>
              <a:ext uri="{FF2B5EF4-FFF2-40B4-BE49-F238E27FC236}">
                <a16:creationId xmlns:a16="http://schemas.microsoft.com/office/drawing/2014/main" id="{57B0BB45-6B1B-43BE-1D34-78D825AB826A}"/>
              </a:ext>
            </a:extLst>
          </p:cNvPr>
          <p:cNvSpPr txBox="1"/>
          <p:nvPr/>
        </p:nvSpPr>
        <p:spPr>
          <a:xfrm>
            <a:off x="1627040" y="4344536"/>
            <a:ext cx="2002471" cy="584775"/>
          </a:xfrm>
          <a:prstGeom prst="rect">
            <a:avLst/>
          </a:prstGeom>
          <a:noFill/>
        </p:spPr>
        <p:txBody>
          <a:bodyPr wrap="none" rtlCol="0">
            <a:spAutoFit/>
          </a:bodyPr>
          <a:lstStyle/>
          <a:p>
            <a:r>
              <a:rPr lang="en-US" sz="1600" b="1" dirty="0">
                <a:solidFill>
                  <a:srgbClr val="002060"/>
                </a:solidFill>
                <a:latin typeface="Arial" panose="020B0604020202020204" pitchFamily="34" charset="0"/>
                <a:cs typeface="Arial" panose="020B0604020202020204" pitchFamily="34" charset="0"/>
              </a:rPr>
              <a:t>0.8ms &lt; t &lt; 1.85ms</a:t>
            </a:r>
          </a:p>
          <a:p>
            <a:r>
              <a:rPr lang="en-US" sz="1600" b="1" dirty="0">
                <a:solidFill>
                  <a:srgbClr val="002060"/>
                </a:solidFill>
                <a:latin typeface="Arial" panose="020B0604020202020204" pitchFamily="34" charset="0"/>
                <a:cs typeface="Arial" panose="020B0604020202020204" pitchFamily="34" charset="0"/>
              </a:rPr>
              <a:t>1.3kHz&lt; f &lt; 540 Hz</a:t>
            </a:r>
          </a:p>
        </p:txBody>
      </p:sp>
      <p:sp>
        <p:nvSpPr>
          <p:cNvPr id="30" name="Right Brace 29">
            <a:extLst>
              <a:ext uri="{FF2B5EF4-FFF2-40B4-BE49-F238E27FC236}">
                <a16:creationId xmlns:a16="http://schemas.microsoft.com/office/drawing/2014/main" id="{7E80D5D2-F5F8-D9F9-D2EC-EACC45E68304}"/>
              </a:ext>
            </a:extLst>
          </p:cNvPr>
          <p:cNvSpPr/>
          <p:nvPr/>
        </p:nvSpPr>
        <p:spPr>
          <a:xfrm rot="16200000" flipV="1">
            <a:off x="3829706" y="1829457"/>
            <a:ext cx="250092" cy="423000"/>
          </a:xfrm>
          <a:prstGeom prst="rightBrace">
            <a:avLst>
              <a:gd name="adj1" fmla="val 29794"/>
              <a:gd name="adj2" fmla="val 53044"/>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C5BAC9D4-1D9E-8263-9762-D2A5EBD92581}"/>
              </a:ext>
            </a:extLst>
          </p:cNvPr>
          <p:cNvSpPr txBox="1"/>
          <p:nvPr/>
        </p:nvSpPr>
        <p:spPr>
          <a:xfrm>
            <a:off x="3421445" y="1507620"/>
            <a:ext cx="1148152" cy="461665"/>
          </a:xfrm>
          <a:prstGeom prst="rect">
            <a:avLst/>
          </a:prstGeom>
          <a:noFill/>
        </p:spPr>
        <p:txBody>
          <a:bodyPr wrap="square" rtlCol="0">
            <a:spAutoFit/>
          </a:bodyPr>
          <a:lstStyle/>
          <a:p>
            <a:pPr algn="ctr"/>
            <a:r>
              <a:rPr lang="en-US" sz="1200" b="1">
                <a:solidFill>
                  <a:srgbClr val="002060"/>
                </a:solidFill>
                <a:latin typeface="Arial" panose="020B0604020202020204" pitchFamily="34" charset="0"/>
                <a:cs typeface="Arial" panose="020B0604020202020204" pitchFamily="34" charset="0"/>
              </a:rPr>
              <a:t>RF manipulation</a:t>
            </a:r>
          </a:p>
        </p:txBody>
      </p:sp>
      <p:sp>
        <p:nvSpPr>
          <p:cNvPr id="32" name="TextBox 31">
            <a:extLst>
              <a:ext uri="{FF2B5EF4-FFF2-40B4-BE49-F238E27FC236}">
                <a16:creationId xmlns:a16="http://schemas.microsoft.com/office/drawing/2014/main" id="{615878AE-D287-0A4C-7229-1EE126F9C102}"/>
              </a:ext>
            </a:extLst>
          </p:cNvPr>
          <p:cNvSpPr txBox="1"/>
          <p:nvPr/>
        </p:nvSpPr>
        <p:spPr>
          <a:xfrm>
            <a:off x="3579561" y="1033903"/>
            <a:ext cx="1148152" cy="276999"/>
          </a:xfrm>
          <a:prstGeom prst="rect">
            <a:avLst/>
          </a:prstGeom>
          <a:noFill/>
        </p:spPr>
        <p:txBody>
          <a:bodyPr wrap="square" rtlCol="0">
            <a:spAutoFit/>
          </a:bodyPr>
          <a:lstStyle/>
          <a:p>
            <a:pPr algn="ctr"/>
            <a:r>
              <a:rPr lang="en-US" sz="1200" b="1">
                <a:solidFill>
                  <a:srgbClr val="002060"/>
                </a:solidFill>
                <a:latin typeface="Arial" panose="020B0604020202020204" pitchFamily="34" charset="0"/>
                <a:cs typeface="Arial" panose="020B0604020202020204" pitchFamily="34" charset="0"/>
              </a:rPr>
              <a:t>Extraction #2</a:t>
            </a:r>
          </a:p>
        </p:txBody>
      </p:sp>
      <p:sp>
        <p:nvSpPr>
          <p:cNvPr id="33" name="TextBox 32">
            <a:extLst>
              <a:ext uri="{FF2B5EF4-FFF2-40B4-BE49-F238E27FC236}">
                <a16:creationId xmlns:a16="http://schemas.microsoft.com/office/drawing/2014/main" id="{9D67D1E9-476C-FF39-3179-6CB0C4EDC2A3}"/>
              </a:ext>
            </a:extLst>
          </p:cNvPr>
          <p:cNvSpPr txBox="1"/>
          <p:nvPr/>
        </p:nvSpPr>
        <p:spPr>
          <a:xfrm>
            <a:off x="258343" y="4947393"/>
            <a:ext cx="3527496" cy="1323439"/>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Time of bunch flight 405-550 ns</a:t>
            </a:r>
          </a:p>
          <a:p>
            <a:r>
              <a:rPr lang="en-US" sz="1600" b="1" dirty="0">
                <a:solidFill>
                  <a:srgbClr val="002060"/>
                </a:solidFill>
                <a:latin typeface="Arial" panose="020B0604020202020204" pitchFamily="34" charset="0"/>
                <a:cs typeface="Arial" panose="020B0604020202020204" pitchFamily="34" charset="0"/>
              </a:rPr>
              <a:t>At the injection porch time of 926 ms there are 1680 turns. 15 turns for 15 Cyclotron bunches and 1650 turns for RF manipulations </a:t>
            </a:r>
          </a:p>
        </p:txBody>
      </p:sp>
      <p:cxnSp>
        <p:nvCxnSpPr>
          <p:cNvPr id="34" name="Straight Arrow Connector 33">
            <a:extLst>
              <a:ext uri="{FF2B5EF4-FFF2-40B4-BE49-F238E27FC236}">
                <a16:creationId xmlns:a16="http://schemas.microsoft.com/office/drawing/2014/main" id="{E36898E6-4286-C20D-E4CD-9F6622798429}"/>
              </a:ext>
            </a:extLst>
          </p:cNvPr>
          <p:cNvCxnSpPr>
            <a:cxnSpLocks/>
          </p:cNvCxnSpPr>
          <p:nvPr/>
        </p:nvCxnSpPr>
        <p:spPr>
          <a:xfrm flipV="1">
            <a:off x="1397534" y="2629415"/>
            <a:ext cx="0" cy="1736742"/>
          </a:xfrm>
          <a:prstGeom prst="straightConnector1">
            <a:avLst/>
          </a:prstGeom>
          <a:ln w="12700">
            <a:solidFill>
              <a:srgbClr val="002060"/>
            </a:solidFill>
            <a:tailEnd type="non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35" name="Right Brace 34">
            <a:extLst>
              <a:ext uri="{FF2B5EF4-FFF2-40B4-BE49-F238E27FC236}">
                <a16:creationId xmlns:a16="http://schemas.microsoft.com/office/drawing/2014/main" id="{A05C0329-381F-46F7-564A-28C9B203946C}"/>
              </a:ext>
            </a:extLst>
          </p:cNvPr>
          <p:cNvSpPr/>
          <p:nvPr/>
        </p:nvSpPr>
        <p:spPr>
          <a:xfrm rot="5400000">
            <a:off x="1655353" y="2239317"/>
            <a:ext cx="161224" cy="676679"/>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38902C56-47F5-492D-4A36-B44F2640C42A}"/>
              </a:ext>
            </a:extLst>
          </p:cNvPr>
          <p:cNvCxnSpPr>
            <a:cxnSpLocks/>
          </p:cNvCxnSpPr>
          <p:nvPr/>
        </p:nvCxnSpPr>
        <p:spPr>
          <a:xfrm flipV="1">
            <a:off x="2015741" y="2105596"/>
            <a:ext cx="0" cy="1498287"/>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A5360649-11CD-32D7-08BF-95051A5D3DF8}"/>
              </a:ext>
            </a:extLst>
          </p:cNvPr>
          <p:cNvSpPr txBox="1"/>
          <p:nvPr/>
        </p:nvSpPr>
        <p:spPr>
          <a:xfrm>
            <a:off x="1296600" y="2610218"/>
            <a:ext cx="918842" cy="523220"/>
          </a:xfrm>
          <a:prstGeom prst="rect">
            <a:avLst/>
          </a:prstGeom>
          <a:noFill/>
        </p:spPr>
        <p:txBody>
          <a:bodyPr wrap="none" rtlCol="0">
            <a:spAutoFit/>
          </a:bodyPr>
          <a:lstStyle/>
          <a:p>
            <a:pPr algn="ctr"/>
            <a:r>
              <a:rPr lang="en-US" sz="1400" b="1">
                <a:solidFill>
                  <a:srgbClr val="002060"/>
                </a:solidFill>
                <a:latin typeface="Arial" panose="020B0604020202020204" pitchFamily="34" charset="0"/>
                <a:cs typeface="Arial" panose="020B0604020202020204" pitchFamily="34" charset="0"/>
              </a:rPr>
              <a:t>Injection</a:t>
            </a:r>
          </a:p>
          <a:p>
            <a:pPr algn="ctr"/>
            <a:r>
              <a:rPr lang="en-US" sz="1400" b="1">
                <a:solidFill>
                  <a:srgbClr val="002060"/>
                </a:solidFill>
                <a:latin typeface="Arial" panose="020B0604020202020204" pitchFamily="34" charset="0"/>
                <a:cs typeface="Arial" panose="020B0604020202020204" pitchFamily="34" charset="0"/>
              </a:rPr>
              <a:t>Porch</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7230587-C6D2-2228-2A5F-0002FE1A8769}"/>
                  </a:ext>
                </a:extLst>
              </p:cNvPr>
              <p:cNvSpPr txBox="1"/>
              <p:nvPr/>
            </p:nvSpPr>
            <p:spPr>
              <a:xfrm>
                <a:off x="4076568" y="4659805"/>
                <a:ext cx="4976059" cy="1569660"/>
              </a:xfrm>
              <a:prstGeom prst="rect">
                <a:avLst/>
              </a:prstGeom>
              <a:noFill/>
            </p:spPr>
            <p:txBody>
              <a:bodyPr wrap="square" rtlCol="0">
                <a:spAutoFit/>
              </a:bodyPr>
              <a:lstStyle/>
              <a:p>
                <a:pPr algn="just"/>
                <a:r>
                  <a:rPr lang="en-US" sz="1600" b="1" dirty="0">
                    <a:solidFill>
                      <a:srgbClr val="002060"/>
                    </a:solidFill>
                    <a:latin typeface="Arial" panose="020B0604020202020204" pitchFamily="34" charset="0"/>
                    <a:cs typeface="Arial" panose="020B0604020202020204" pitchFamily="34" charset="0"/>
                  </a:rPr>
                  <a:t>If the RF kicks are </a:t>
                </a:r>
                <a14:m>
                  <m:oMath xmlns:m="http://schemas.openxmlformats.org/officeDocument/2006/math">
                    <m:r>
                      <a:rPr lang="en-US" sz="1600" b="1" i="1" smtClean="0">
                        <a:solidFill>
                          <a:srgbClr val="002060"/>
                        </a:solidFill>
                        <a:latin typeface="Cambria Math" panose="02040503050406030204" pitchFamily="18" charset="0"/>
                        <a:ea typeface="Cambria Math" panose="02040503050406030204" pitchFamily="18" charset="0"/>
                      </a:rPr>
                      <m:t>±</m:t>
                    </m:r>
                  </m:oMath>
                </a14:m>
                <a:r>
                  <a:rPr lang="en-US" sz="1600" b="1" dirty="0">
                    <a:solidFill>
                      <a:srgbClr val="002060"/>
                    </a:solidFill>
                    <a:latin typeface="Arial" panose="020B0604020202020204" pitchFamily="34" charset="0"/>
                    <a:cs typeface="Arial" panose="020B0604020202020204" pitchFamily="34" charset="0"/>
                  </a:rPr>
                  <a:t>30 kV, during the slip-stacking merge a difference in the time of flight for two 2 energies is 773ps. If the batches are 15m apart it would take 370 turns to get them aligned. Next step would be to merge into one bucket by snaping the new RF voltage on.</a:t>
                </a:r>
              </a:p>
            </p:txBody>
          </p:sp>
        </mc:Choice>
        <mc:Fallback xmlns="">
          <p:sp>
            <p:nvSpPr>
              <p:cNvPr id="38" name="TextBox 37">
                <a:extLst>
                  <a:ext uri="{FF2B5EF4-FFF2-40B4-BE49-F238E27FC236}">
                    <a16:creationId xmlns:a16="http://schemas.microsoft.com/office/drawing/2014/main" id="{B7230587-C6D2-2228-2A5F-0002FE1A8769}"/>
                  </a:ext>
                </a:extLst>
              </p:cNvPr>
              <p:cNvSpPr txBox="1">
                <a:spLocks noRot="1" noChangeAspect="1" noMove="1" noResize="1" noEditPoints="1" noAdjustHandles="1" noChangeArrowheads="1" noChangeShapeType="1" noTextEdit="1"/>
              </p:cNvSpPr>
              <p:nvPr/>
            </p:nvSpPr>
            <p:spPr>
              <a:xfrm>
                <a:off x="4076568" y="4659805"/>
                <a:ext cx="4976059" cy="1569660"/>
              </a:xfrm>
              <a:prstGeom prst="rect">
                <a:avLst/>
              </a:prstGeom>
              <a:blipFill>
                <a:blip r:embed="rId4"/>
                <a:stretch>
                  <a:fillRect l="-765" t="-800" r="-765" b="-4800"/>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8303AD4B-1FA0-0440-1954-ABA7E32F3250}"/>
              </a:ext>
            </a:extLst>
          </p:cNvPr>
          <p:cNvCxnSpPr>
            <a:cxnSpLocks/>
          </p:cNvCxnSpPr>
          <p:nvPr/>
        </p:nvCxnSpPr>
        <p:spPr>
          <a:xfrm>
            <a:off x="1397534" y="4004967"/>
            <a:ext cx="368378"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22CA90F-13DA-3454-62F4-FBFC2079A822}"/>
              </a:ext>
            </a:extLst>
          </p:cNvPr>
          <p:cNvCxnSpPr>
            <a:cxnSpLocks/>
          </p:cNvCxnSpPr>
          <p:nvPr/>
        </p:nvCxnSpPr>
        <p:spPr>
          <a:xfrm flipV="1">
            <a:off x="1765912" y="3459822"/>
            <a:ext cx="256179" cy="543056"/>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6042E98-2409-7C67-FDDF-F9045050D6AF}"/>
              </a:ext>
            </a:extLst>
          </p:cNvPr>
          <p:cNvCxnSpPr>
            <a:cxnSpLocks/>
          </p:cNvCxnSpPr>
          <p:nvPr/>
        </p:nvCxnSpPr>
        <p:spPr>
          <a:xfrm>
            <a:off x="2019286" y="3469874"/>
            <a:ext cx="480749" cy="635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2AD30E0-85EF-6201-8671-F0E38F3F3F35}"/>
              </a:ext>
            </a:extLst>
          </p:cNvPr>
          <p:cNvCxnSpPr>
            <a:cxnSpLocks/>
          </p:cNvCxnSpPr>
          <p:nvPr/>
        </p:nvCxnSpPr>
        <p:spPr>
          <a:xfrm flipV="1">
            <a:off x="2500035" y="3434114"/>
            <a:ext cx="0" cy="568764"/>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C23DD593-3808-1FE7-B5F1-F63FBDF7449E}"/>
              </a:ext>
            </a:extLst>
          </p:cNvPr>
          <p:cNvCxnSpPr>
            <a:cxnSpLocks/>
          </p:cNvCxnSpPr>
          <p:nvPr/>
        </p:nvCxnSpPr>
        <p:spPr>
          <a:xfrm flipV="1">
            <a:off x="2500035" y="1538562"/>
            <a:ext cx="0" cy="1901902"/>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8B2B518-6E8A-00BF-E31A-1B055B4625D5}"/>
              </a:ext>
            </a:extLst>
          </p:cNvPr>
          <p:cNvCxnSpPr>
            <a:cxnSpLocks/>
          </p:cNvCxnSpPr>
          <p:nvPr/>
        </p:nvCxnSpPr>
        <p:spPr>
          <a:xfrm>
            <a:off x="2500035" y="4006563"/>
            <a:ext cx="1319023"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CBB82B1-55B9-F620-1483-02AF681EBC5A}"/>
              </a:ext>
            </a:extLst>
          </p:cNvPr>
          <p:cNvCxnSpPr>
            <a:cxnSpLocks/>
          </p:cNvCxnSpPr>
          <p:nvPr/>
        </p:nvCxnSpPr>
        <p:spPr>
          <a:xfrm flipV="1">
            <a:off x="4635700" y="1413620"/>
            <a:ext cx="0" cy="2084166"/>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179FFE6A-7008-A461-08B0-556C269EB44F}"/>
              </a:ext>
            </a:extLst>
          </p:cNvPr>
          <p:cNvCxnSpPr>
            <a:cxnSpLocks/>
          </p:cNvCxnSpPr>
          <p:nvPr/>
        </p:nvCxnSpPr>
        <p:spPr>
          <a:xfrm flipV="1">
            <a:off x="4330311" y="3184083"/>
            <a:ext cx="303335"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F3FCD3AC-869F-69CD-96A5-B86620EA365A}"/>
              </a:ext>
            </a:extLst>
          </p:cNvPr>
          <p:cNvCxnSpPr>
            <a:cxnSpLocks/>
          </p:cNvCxnSpPr>
          <p:nvPr/>
        </p:nvCxnSpPr>
        <p:spPr>
          <a:xfrm flipH="1" flipV="1">
            <a:off x="1756796" y="2037286"/>
            <a:ext cx="9116" cy="2026175"/>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BD58CB9-0F87-F9F1-F545-C1834848A7C3}"/>
              </a:ext>
            </a:extLst>
          </p:cNvPr>
          <p:cNvCxnSpPr>
            <a:cxnSpLocks/>
          </p:cNvCxnSpPr>
          <p:nvPr/>
        </p:nvCxnSpPr>
        <p:spPr>
          <a:xfrm flipH="1" flipV="1">
            <a:off x="4633717" y="3185394"/>
            <a:ext cx="6350" cy="817484"/>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2ABDF14C-05A4-E16C-79A3-3AF25EAE7CB4}"/>
              </a:ext>
            </a:extLst>
          </p:cNvPr>
          <p:cNvCxnSpPr>
            <a:cxnSpLocks/>
          </p:cNvCxnSpPr>
          <p:nvPr/>
        </p:nvCxnSpPr>
        <p:spPr>
          <a:xfrm>
            <a:off x="4640067" y="4003001"/>
            <a:ext cx="925272"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2E625C8-D2A8-A575-36DB-48BF4EC66A03}"/>
              </a:ext>
            </a:extLst>
          </p:cNvPr>
          <p:cNvCxnSpPr>
            <a:cxnSpLocks/>
          </p:cNvCxnSpPr>
          <p:nvPr/>
        </p:nvCxnSpPr>
        <p:spPr>
          <a:xfrm>
            <a:off x="685800" y="4002878"/>
            <a:ext cx="7816995" cy="2328"/>
          </a:xfrm>
          <a:prstGeom prst="line">
            <a:avLst/>
          </a:prstGeom>
          <a:ln w="6350">
            <a:solidFill>
              <a:srgbClr val="FF0000"/>
            </a:solidFill>
            <a:prstDash val="dash"/>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A905FEE7-E879-C3CD-BDC9-41CC3F9BAAD3}"/>
              </a:ext>
            </a:extLst>
          </p:cNvPr>
          <p:cNvCxnSpPr>
            <a:cxnSpLocks noChangeAspect="1"/>
          </p:cNvCxnSpPr>
          <p:nvPr/>
        </p:nvCxnSpPr>
        <p:spPr>
          <a:xfrm flipV="1">
            <a:off x="3819058" y="3188638"/>
            <a:ext cx="515021" cy="805305"/>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B509FD1E-B13F-8A96-457E-24E0E2E284CD}"/>
              </a:ext>
            </a:extLst>
          </p:cNvPr>
          <p:cNvCxnSpPr>
            <a:cxnSpLocks noChangeAspect="1"/>
          </p:cNvCxnSpPr>
          <p:nvPr/>
        </p:nvCxnSpPr>
        <p:spPr>
          <a:xfrm flipV="1">
            <a:off x="5565339" y="3641283"/>
            <a:ext cx="229456" cy="358785"/>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942EABD2-4D58-6A93-8BF9-FE35E375B143}"/>
              </a:ext>
            </a:extLst>
          </p:cNvPr>
          <p:cNvCxnSpPr>
            <a:cxnSpLocks/>
          </p:cNvCxnSpPr>
          <p:nvPr/>
        </p:nvCxnSpPr>
        <p:spPr>
          <a:xfrm flipV="1">
            <a:off x="3820546" y="1989467"/>
            <a:ext cx="0" cy="2013411"/>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277372C9-19B5-1562-1834-86DEC7A9C56A}"/>
              </a:ext>
            </a:extLst>
          </p:cNvPr>
          <p:cNvCxnSpPr>
            <a:cxnSpLocks/>
          </p:cNvCxnSpPr>
          <p:nvPr/>
        </p:nvCxnSpPr>
        <p:spPr>
          <a:xfrm>
            <a:off x="5788575" y="3648440"/>
            <a:ext cx="764564"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06F7423C-5AFC-214D-3A6A-03CB0638D43B}"/>
              </a:ext>
            </a:extLst>
          </p:cNvPr>
          <p:cNvCxnSpPr>
            <a:cxnSpLocks/>
          </p:cNvCxnSpPr>
          <p:nvPr/>
        </p:nvCxnSpPr>
        <p:spPr>
          <a:xfrm flipH="1" flipV="1">
            <a:off x="6553139" y="1282829"/>
            <a:ext cx="0" cy="2734134"/>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266704CA-C2DB-CA2C-41A5-B3ACB572B490}"/>
              </a:ext>
            </a:extLst>
          </p:cNvPr>
          <p:cNvCxnSpPr>
            <a:cxnSpLocks/>
          </p:cNvCxnSpPr>
          <p:nvPr/>
        </p:nvCxnSpPr>
        <p:spPr>
          <a:xfrm flipH="1" flipV="1">
            <a:off x="6549965" y="3648440"/>
            <a:ext cx="8798" cy="379706"/>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68206C0D-C738-F03E-5408-63229372F8DD}"/>
              </a:ext>
            </a:extLst>
          </p:cNvPr>
          <p:cNvCxnSpPr>
            <a:cxnSpLocks/>
          </p:cNvCxnSpPr>
          <p:nvPr/>
        </p:nvCxnSpPr>
        <p:spPr>
          <a:xfrm>
            <a:off x="6558763" y="4005247"/>
            <a:ext cx="925272"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7336DDD7-5262-6A0D-473A-F357CC7231D3}"/>
              </a:ext>
            </a:extLst>
          </p:cNvPr>
          <p:cNvSpPr txBox="1"/>
          <p:nvPr/>
        </p:nvSpPr>
        <p:spPr>
          <a:xfrm>
            <a:off x="5856046" y="3258006"/>
            <a:ext cx="2662908" cy="307777"/>
          </a:xfrm>
          <a:prstGeom prst="rect">
            <a:avLst/>
          </a:prstGeom>
          <a:noFill/>
        </p:spPr>
        <p:txBody>
          <a:bodyPr wrap="none" rtlCol="0">
            <a:spAutoFit/>
          </a:bodyPr>
          <a:lstStyle/>
          <a:p>
            <a:r>
              <a:rPr lang="en-US" sz="1400" b="1">
                <a:latin typeface="Arial" panose="020B0604020202020204" pitchFamily="34" charset="0"/>
                <a:cs typeface="Arial" panose="020B0604020202020204" pitchFamily="34" charset="0"/>
              </a:rPr>
              <a:t>Extraction kicker wave forms</a:t>
            </a:r>
          </a:p>
        </p:txBody>
      </p:sp>
      <p:sp>
        <p:nvSpPr>
          <p:cNvPr id="59" name="TextBox 58">
            <a:extLst>
              <a:ext uri="{FF2B5EF4-FFF2-40B4-BE49-F238E27FC236}">
                <a16:creationId xmlns:a16="http://schemas.microsoft.com/office/drawing/2014/main" id="{366063EB-B7E9-6003-E4BF-4E2FDC628531}"/>
              </a:ext>
            </a:extLst>
          </p:cNvPr>
          <p:cNvSpPr txBox="1"/>
          <p:nvPr/>
        </p:nvSpPr>
        <p:spPr>
          <a:xfrm>
            <a:off x="231494" y="-5394"/>
            <a:ext cx="8912505" cy="523220"/>
          </a:xfrm>
          <a:prstGeom prst="rect">
            <a:avLst/>
          </a:prstGeom>
          <a:noFill/>
        </p:spPr>
        <p:txBody>
          <a:bodyPr wrap="square">
            <a:spAutoFit/>
          </a:bodyPr>
          <a:lstStyle/>
          <a:p>
            <a:pPr algn="ctr"/>
            <a:r>
              <a:rPr lang="en-US" sz="2800" b="1" dirty="0">
                <a:solidFill>
                  <a:srgbClr val="002060"/>
                </a:solidFill>
                <a:latin typeface="Arial" panose="020B0604020202020204" pitchFamily="34" charset="0"/>
                <a:cs typeface="Arial" panose="020B0604020202020204" pitchFamily="34" charset="0"/>
              </a:rPr>
              <a:t>A.4 Facility Cancer Treatment Cycles</a:t>
            </a:r>
          </a:p>
        </p:txBody>
      </p:sp>
    </p:spTree>
    <p:extLst>
      <p:ext uri="{BB962C8B-B14F-4D97-AF65-F5344CB8AC3E}">
        <p14:creationId xmlns:p14="http://schemas.microsoft.com/office/powerpoint/2010/main" val="295895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22082-9AB5-EBAB-73E9-4CF25FAA6DC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93B53F-964F-3AAD-7E67-944C6ED3B3B5}"/>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89EBCE32-B0F3-3474-DFF8-3F07E2CDA9A8}"/>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12</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F2E5B99-5B19-44A5-B0AE-CDFB117AA1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A4768904-3FE7-F6E3-1B67-B62DA446864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D59AEC6A-F51E-6CC0-A14C-58AE1ADF204E}"/>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66" name="Title 1">
            <a:extLst>
              <a:ext uri="{FF2B5EF4-FFF2-40B4-BE49-F238E27FC236}">
                <a16:creationId xmlns:a16="http://schemas.microsoft.com/office/drawing/2014/main" id="{7E07D58C-5793-59E3-65AC-B06918A0D241}"/>
              </a:ext>
            </a:extLst>
          </p:cNvPr>
          <p:cNvSpPr txBox="1">
            <a:spLocks/>
          </p:cNvSpPr>
          <p:nvPr/>
        </p:nvSpPr>
        <p:spPr>
          <a:xfrm>
            <a:off x="217713" y="0"/>
            <a:ext cx="8987287" cy="656029"/>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400" dirty="0"/>
              <a:t>A.4 Time of flight dependence @ acceleration – Bunch Merging</a:t>
            </a:r>
          </a:p>
        </p:txBody>
      </p:sp>
      <p:pic>
        <p:nvPicPr>
          <p:cNvPr id="67" name="Picture 66" descr="A picture containing plot, line, screenshot, text&#10;&#10;Description automatically generated">
            <a:extLst>
              <a:ext uri="{FF2B5EF4-FFF2-40B4-BE49-F238E27FC236}">
                <a16:creationId xmlns:a16="http://schemas.microsoft.com/office/drawing/2014/main" id="{70913F30-7767-E55F-4BB3-300D5932D9E4}"/>
              </a:ext>
            </a:extLst>
          </p:cNvPr>
          <p:cNvPicPr>
            <a:picLocks noChangeAspect="1"/>
          </p:cNvPicPr>
          <p:nvPr/>
        </p:nvPicPr>
        <p:blipFill>
          <a:blip r:embed="rId3"/>
          <a:stretch>
            <a:fillRect/>
          </a:stretch>
        </p:blipFill>
        <p:spPr>
          <a:xfrm>
            <a:off x="3482278" y="634999"/>
            <a:ext cx="5636323" cy="3680864"/>
          </a:xfrm>
          <a:prstGeom prst="rect">
            <a:avLst/>
          </a:prstGeom>
        </p:spPr>
      </p:pic>
      <p:sp>
        <p:nvSpPr>
          <p:cNvPr id="68" name="TextBox 67">
            <a:extLst>
              <a:ext uri="{FF2B5EF4-FFF2-40B4-BE49-F238E27FC236}">
                <a16:creationId xmlns:a16="http://schemas.microsoft.com/office/drawing/2014/main" id="{6C887590-F071-A8BF-C6B8-4A9F00177A50}"/>
              </a:ext>
            </a:extLst>
          </p:cNvPr>
          <p:cNvSpPr txBox="1"/>
          <p:nvPr/>
        </p:nvSpPr>
        <p:spPr>
          <a:xfrm>
            <a:off x="5810251" y="4316582"/>
            <a:ext cx="3409949" cy="1754326"/>
          </a:xfrm>
          <a:prstGeom prst="rect">
            <a:avLst/>
          </a:prstGeom>
          <a:noFill/>
        </p:spPr>
        <p:txBody>
          <a:bodyPr wrap="square" rtlCol="0">
            <a:spAutoFit/>
          </a:bodyPr>
          <a:lstStyle/>
          <a:p>
            <a:r>
              <a:rPr lang="en-US" sz="1200" b="1" dirty="0">
                <a:solidFill>
                  <a:srgbClr val="002060"/>
                </a:solidFill>
                <a:latin typeface="Optima" panose="02000503060000020004" pitchFamily="2" charset="0"/>
              </a:rPr>
              <a:t>Time of flight for one turn at injection:</a:t>
            </a: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(10 MeV)  = 690.9 ns, h=1</a:t>
            </a:r>
            <a:r>
              <a:rPr lang="en-US" sz="1200" i="1" dirty="0">
                <a:solidFill>
                  <a:srgbClr val="002060"/>
                </a:solidFill>
                <a:latin typeface="Optima" panose="02000503060000020004" pitchFamily="2" charset="0"/>
                <a:sym typeface="Wingdings" pitchFamily="2" charset="2"/>
              </a:rPr>
              <a:t> </a:t>
            </a:r>
            <a:r>
              <a:rPr lang="en-US" sz="1200" i="1" dirty="0">
                <a:solidFill>
                  <a:srgbClr val="002060"/>
                </a:solidFill>
                <a:latin typeface="Optima" panose="02000503060000020004" pitchFamily="2" charset="0"/>
              </a:rPr>
              <a:t>1.447 MHz</a:t>
            </a: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(14 MeV)  = 585.7 ns, h=1</a:t>
            </a:r>
            <a:r>
              <a:rPr lang="en-US" sz="1200" i="1" dirty="0">
                <a:solidFill>
                  <a:srgbClr val="002060"/>
                </a:solidFill>
                <a:latin typeface="Optima" panose="02000503060000020004" pitchFamily="2" charset="0"/>
                <a:sym typeface="Wingdings" pitchFamily="2" charset="2"/>
              </a:rPr>
              <a:t> 1.707 MHz</a:t>
            </a:r>
            <a:endParaRPr lang="en-US" sz="1200" i="1" dirty="0">
              <a:solidFill>
                <a:srgbClr val="002060"/>
              </a:solidFill>
              <a:latin typeface="Optima" panose="02000503060000020004" pitchFamily="2" charset="0"/>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(16.5 MeV)= 540.6 ns, h=1</a:t>
            </a:r>
            <a:r>
              <a:rPr lang="en-US" sz="1200" i="1" dirty="0">
                <a:solidFill>
                  <a:srgbClr val="002060"/>
                </a:solidFill>
                <a:latin typeface="Optima" panose="02000503060000020004" pitchFamily="2" charset="0"/>
                <a:sym typeface="Wingdings" pitchFamily="2" charset="2"/>
              </a:rPr>
              <a:t> 1.850 MHz</a:t>
            </a:r>
          </a:p>
          <a:p>
            <a:r>
              <a:rPr lang="en-US" sz="1200" i="1" dirty="0">
                <a:latin typeface="Symbol" pitchFamily="2" charset="2"/>
              </a:rPr>
              <a:t>t</a:t>
            </a:r>
            <a:r>
              <a:rPr lang="en-US" sz="1200" i="1" dirty="0">
                <a:latin typeface="Optima" panose="02000503060000020004" pitchFamily="2" charset="0"/>
              </a:rPr>
              <a:t>(19 MeV)   = 504.8 ns, h=1</a:t>
            </a:r>
            <a:r>
              <a:rPr lang="en-US" sz="1200" i="1" dirty="0">
                <a:latin typeface="Optima" panose="02000503060000020004" pitchFamily="2" charset="0"/>
                <a:sym typeface="Wingdings" pitchFamily="2" charset="2"/>
              </a:rPr>
              <a:t> 1.981 MHz</a:t>
            </a:r>
            <a:endParaRPr lang="en-US" sz="1200" i="1" dirty="0">
              <a:latin typeface="Optima" panose="02000503060000020004" pitchFamily="2" charset="0"/>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(30 MeV)   = 405.2 ns, h=1</a:t>
            </a:r>
            <a:r>
              <a:rPr lang="en-US" sz="1200" i="1" dirty="0">
                <a:solidFill>
                  <a:srgbClr val="002060"/>
                </a:solidFill>
                <a:latin typeface="Optima" panose="02000503060000020004" pitchFamily="2" charset="0"/>
                <a:sym typeface="Wingdings" pitchFamily="2" charset="2"/>
              </a:rPr>
              <a:t> 2.468 MHz</a:t>
            </a:r>
          </a:p>
          <a:p>
            <a:r>
              <a:rPr lang="en-US" sz="1200" b="1" dirty="0">
                <a:solidFill>
                  <a:srgbClr val="002060"/>
                </a:solidFill>
                <a:latin typeface="Optima" panose="02000503060000020004" pitchFamily="2" charset="0"/>
              </a:rPr>
              <a:t>Time of flight for one turn at maximum energy:</a:t>
            </a:r>
            <a:endParaRPr lang="en-US" sz="1200" b="1" dirty="0">
              <a:solidFill>
                <a:srgbClr val="002060"/>
              </a:solidFill>
              <a:latin typeface="Optima" panose="02000503060000020004" pitchFamily="2" charset="0"/>
              <a:sym typeface="Wingdings" pitchFamily="2" charset="2"/>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(250 MeV)  =163.08 ns, h=1</a:t>
            </a:r>
            <a:r>
              <a:rPr lang="en-US" sz="1200" i="1" dirty="0">
                <a:solidFill>
                  <a:srgbClr val="002060"/>
                </a:solidFill>
                <a:latin typeface="Optima" panose="02000503060000020004" pitchFamily="2" charset="0"/>
                <a:sym typeface="Wingdings" pitchFamily="2" charset="2"/>
              </a:rPr>
              <a:t> MHz</a:t>
            </a:r>
            <a:endParaRPr lang="en-US" sz="1200" i="1" dirty="0">
              <a:solidFill>
                <a:srgbClr val="002060"/>
              </a:solidFill>
              <a:latin typeface="Optima" panose="02000503060000020004" pitchFamily="2" charset="0"/>
            </a:endParaRPr>
          </a:p>
          <a:p>
            <a:endParaRPr lang="en-US" sz="1200" i="1" dirty="0">
              <a:solidFill>
                <a:srgbClr val="002060"/>
              </a:solidFill>
              <a:latin typeface="Optima" panose="02000503060000020004" pitchFamily="2" charset="0"/>
            </a:endParaRPr>
          </a:p>
        </p:txBody>
      </p:sp>
      <p:sp>
        <p:nvSpPr>
          <p:cNvPr id="69" name="TextBox 68">
            <a:extLst>
              <a:ext uri="{FF2B5EF4-FFF2-40B4-BE49-F238E27FC236}">
                <a16:creationId xmlns:a16="http://schemas.microsoft.com/office/drawing/2014/main" id="{865DA3B8-EFD6-CE35-D18B-D88A9702E0D5}"/>
              </a:ext>
            </a:extLst>
          </p:cNvPr>
          <p:cNvSpPr txBox="1"/>
          <p:nvPr/>
        </p:nvSpPr>
        <p:spPr>
          <a:xfrm>
            <a:off x="288684" y="598782"/>
            <a:ext cx="3360216" cy="1169551"/>
          </a:xfrm>
          <a:prstGeom prst="rect">
            <a:avLst/>
          </a:prstGeom>
          <a:noFill/>
        </p:spPr>
        <p:txBody>
          <a:bodyPr wrap="square" rtlCol="0">
            <a:spAutoFit/>
          </a:bodyPr>
          <a:lstStyle/>
          <a:p>
            <a:r>
              <a:rPr lang="en-US" sz="1400" dirty="0">
                <a:solidFill>
                  <a:srgbClr val="002060"/>
                </a:solidFill>
                <a:latin typeface="Arial" panose="020B0604020202020204" pitchFamily="34" charset="0"/>
                <a:cs typeface="Arial" panose="020B0604020202020204" pitchFamily="34" charset="0"/>
              </a:rPr>
              <a:t>Radio Frequency (RF)-Acceleration:</a:t>
            </a:r>
          </a:p>
          <a:p>
            <a:r>
              <a:rPr lang="en-US" sz="1400" dirty="0">
                <a:solidFill>
                  <a:srgbClr val="002060"/>
                </a:solidFill>
                <a:latin typeface="Arial" panose="020B0604020202020204" pitchFamily="34" charset="0"/>
                <a:cs typeface="Arial" panose="020B0604020202020204" pitchFamily="34" charset="0"/>
              </a:rPr>
              <a:t>Using the harmonic number h=1 the frequency must follow the time of flight:        f=1.981 MHz at 19 MeV</a:t>
            </a:r>
          </a:p>
          <a:p>
            <a:r>
              <a:rPr lang="en-US" sz="1400" dirty="0">
                <a:solidFill>
                  <a:srgbClr val="002060"/>
                </a:solidFill>
                <a:latin typeface="Arial" panose="020B0604020202020204" pitchFamily="34" charset="0"/>
                <a:cs typeface="Arial" panose="020B0604020202020204" pitchFamily="34" charset="0"/>
              </a:rPr>
              <a:t>f=6.132 MHz at 250 MeV t</a:t>
            </a:r>
            <a:r>
              <a:rPr lang="en-US" sz="1400" baseline="-25000" dirty="0">
                <a:solidFill>
                  <a:srgbClr val="002060"/>
                </a:solidFill>
                <a:latin typeface="Arial" panose="020B0604020202020204" pitchFamily="34" charset="0"/>
                <a:cs typeface="Arial" panose="020B0604020202020204" pitchFamily="34" charset="0"/>
              </a:rPr>
              <a:t>250</a:t>
            </a:r>
            <a:r>
              <a:rPr lang="en-US" sz="1400" dirty="0">
                <a:solidFill>
                  <a:srgbClr val="002060"/>
                </a:solidFill>
                <a:latin typeface="Arial" panose="020B0604020202020204" pitchFamily="34" charset="0"/>
                <a:cs typeface="Arial" panose="020B0604020202020204" pitchFamily="34" charset="0"/>
              </a:rPr>
              <a:t>=163.08 ns</a:t>
            </a:r>
          </a:p>
        </p:txBody>
      </p:sp>
      <p:pic>
        <p:nvPicPr>
          <p:cNvPr id="70" name="Picture 69" descr="A picture containing text, diagram, line, plot&#10;&#10;Description automatically generated">
            <a:extLst>
              <a:ext uri="{FF2B5EF4-FFF2-40B4-BE49-F238E27FC236}">
                <a16:creationId xmlns:a16="http://schemas.microsoft.com/office/drawing/2014/main" id="{97D820D0-DC12-CE2F-A70D-4BB709A3209B}"/>
              </a:ext>
            </a:extLst>
          </p:cNvPr>
          <p:cNvPicPr>
            <a:picLocks noChangeAspect="1"/>
          </p:cNvPicPr>
          <p:nvPr/>
        </p:nvPicPr>
        <p:blipFill>
          <a:blip r:embed="rId4"/>
          <a:stretch>
            <a:fillRect/>
          </a:stretch>
        </p:blipFill>
        <p:spPr>
          <a:xfrm>
            <a:off x="2960186" y="4160164"/>
            <a:ext cx="2748466" cy="2121472"/>
          </a:xfrm>
          <a:prstGeom prst="rect">
            <a:avLst/>
          </a:prstGeom>
        </p:spPr>
      </p:pic>
      <p:pic>
        <p:nvPicPr>
          <p:cNvPr id="71" name="Picture 70" descr="A picture containing text, line, font, diagram&#10;&#10;Description automatically generated">
            <a:extLst>
              <a:ext uri="{FF2B5EF4-FFF2-40B4-BE49-F238E27FC236}">
                <a16:creationId xmlns:a16="http://schemas.microsoft.com/office/drawing/2014/main" id="{8161FDE3-A1E7-0C74-2CC9-6048D94D72F8}"/>
              </a:ext>
            </a:extLst>
          </p:cNvPr>
          <p:cNvPicPr>
            <a:picLocks noChangeAspect="1"/>
          </p:cNvPicPr>
          <p:nvPr/>
        </p:nvPicPr>
        <p:blipFill>
          <a:blip r:embed="rId5"/>
          <a:stretch>
            <a:fillRect/>
          </a:stretch>
        </p:blipFill>
        <p:spPr>
          <a:xfrm>
            <a:off x="288684" y="2087982"/>
            <a:ext cx="2556546" cy="4223203"/>
          </a:xfrm>
          <a:prstGeom prst="rect">
            <a:avLst/>
          </a:prstGeom>
        </p:spPr>
      </p:pic>
      <p:sp>
        <p:nvSpPr>
          <p:cNvPr id="72" name="TextBox 71">
            <a:extLst>
              <a:ext uri="{FF2B5EF4-FFF2-40B4-BE49-F238E27FC236}">
                <a16:creationId xmlns:a16="http://schemas.microsoft.com/office/drawing/2014/main" id="{E453F8CA-D045-C8DF-2890-458AC0D4CC18}"/>
              </a:ext>
            </a:extLst>
          </p:cNvPr>
          <p:cNvSpPr txBox="1"/>
          <p:nvPr/>
        </p:nvSpPr>
        <p:spPr>
          <a:xfrm>
            <a:off x="455305" y="1726008"/>
            <a:ext cx="1995795" cy="523220"/>
          </a:xfrm>
          <a:prstGeom prst="rect">
            <a:avLst/>
          </a:prstGeom>
          <a:noFill/>
        </p:spPr>
        <p:txBody>
          <a:bodyPr wrap="square" rtlCol="0">
            <a:spAutoFit/>
          </a:bodyPr>
          <a:lstStyle/>
          <a:p>
            <a:r>
              <a:rPr lang="en-US" sz="1400" dirty="0">
                <a:solidFill>
                  <a:srgbClr val="002060"/>
                </a:solidFill>
                <a:latin typeface="Optima" panose="02000503060000020004" pitchFamily="2" charset="0"/>
              </a:rPr>
              <a:t>Barrier Bucket merging of multiple bunches</a:t>
            </a:r>
          </a:p>
        </p:txBody>
      </p:sp>
    </p:spTree>
    <p:extLst>
      <p:ext uri="{BB962C8B-B14F-4D97-AF65-F5344CB8AC3E}">
        <p14:creationId xmlns:p14="http://schemas.microsoft.com/office/powerpoint/2010/main" val="1524210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33609-716B-43E7-832F-FB8945073D9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644C9A7-34E2-A9B8-743F-CD935872DB2B}"/>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DCDE1EB-E9FE-C7DC-C861-711902D605F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CB036490-E25E-2A64-841A-7C4AF1D50F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2798053E-93D0-A7C0-268D-11ED0C75FD5B}"/>
              </a:ext>
            </a:extLst>
          </p:cNvPr>
          <p:cNvSpPr txBox="1">
            <a:spLocks/>
          </p:cNvSpPr>
          <p:nvPr/>
        </p:nvSpPr>
        <p:spPr>
          <a:xfrm>
            <a:off x="19194" y="103242"/>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89" name="Rounded Rectangle 88">
            <a:extLst>
              <a:ext uri="{FF2B5EF4-FFF2-40B4-BE49-F238E27FC236}">
                <a16:creationId xmlns:a16="http://schemas.microsoft.com/office/drawing/2014/main" id="{B86A3AAE-60B2-3B6E-9DC8-9F0EA87BC707}"/>
              </a:ext>
            </a:extLst>
          </p:cNvPr>
          <p:cNvSpPr/>
          <p:nvPr/>
        </p:nvSpPr>
        <p:spPr>
          <a:xfrm>
            <a:off x="3391191" y="62015"/>
            <a:ext cx="2200809" cy="838035"/>
          </a:xfrm>
          <a:prstGeom prst="roundRect">
            <a:avLst>
              <a:gd name="adj" fmla="val 2400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90" name="Group 89">
            <a:extLst>
              <a:ext uri="{FF2B5EF4-FFF2-40B4-BE49-F238E27FC236}">
                <a16:creationId xmlns:a16="http://schemas.microsoft.com/office/drawing/2014/main" id="{3C4DEC6D-1918-9FAB-9240-5FA568358E8C}"/>
              </a:ext>
            </a:extLst>
          </p:cNvPr>
          <p:cNvGrpSpPr/>
          <p:nvPr/>
        </p:nvGrpSpPr>
        <p:grpSpPr>
          <a:xfrm>
            <a:off x="3572392" y="148648"/>
            <a:ext cx="2139697" cy="827172"/>
            <a:chOff x="5381192" y="1014252"/>
            <a:chExt cx="2139697" cy="639931"/>
          </a:xfrm>
        </p:grpSpPr>
        <p:sp>
          <p:nvSpPr>
            <p:cNvPr id="123" name="Rounded Rectangle 122">
              <a:extLst>
                <a:ext uri="{FF2B5EF4-FFF2-40B4-BE49-F238E27FC236}">
                  <a16:creationId xmlns:a16="http://schemas.microsoft.com/office/drawing/2014/main" id="{EE6FE13A-E84B-CC38-6B25-92A45B652D4E}"/>
                </a:ext>
              </a:extLst>
            </p:cNvPr>
            <p:cNvSpPr/>
            <p:nvPr/>
          </p:nvSpPr>
          <p:spPr>
            <a:xfrm>
              <a:off x="5381192" y="1014252"/>
              <a:ext cx="2139697" cy="63993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2000" dirty="0"/>
            </a:p>
          </p:txBody>
        </p:sp>
        <p:sp>
          <p:nvSpPr>
            <p:cNvPr id="124" name="Rounded Rectangle 7">
              <a:extLst>
                <a:ext uri="{FF2B5EF4-FFF2-40B4-BE49-F238E27FC236}">
                  <a16:creationId xmlns:a16="http://schemas.microsoft.com/office/drawing/2014/main" id="{66DEB016-2530-7CA3-9583-44AED30E033E}"/>
                </a:ext>
              </a:extLst>
            </p:cNvPr>
            <p:cNvSpPr txBox="1"/>
            <p:nvPr/>
          </p:nvSpPr>
          <p:spPr>
            <a:xfrm>
              <a:off x="5455559" y="1093135"/>
              <a:ext cx="1945241" cy="5424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2000" b="1" kern="1200" dirty="0">
                  <a:solidFill>
                    <a:srgbClr val="002060"/>
                  </a:solidFill>
                </a:rPr>
                <a:t> ACCELERATOR PHYSICS</a:t>
              </a:r>
            </a:p>
          </p:txBody>
        </p:sp>
      </p:grpSp>
      <p:sp>
        <p:nvSpPr>
          <p:cNvPr id="91" name="Rounded Rectangle 90">
            <a:extLst>
              <a:ext uri="{FF2B5EF4-FFF2-40B4-BE49-F238E27FC236}">
                <a16:creationId xmlns:a16="http://schemas.microsoft.com/office/drawing/2014/main" id="{2DED79AE-8B48-EF11-018B-F2428832DD41}"/>
              </a:ext>
            </a:extLst>
          </p:cNvPr>
          <p:cNvSpPr/>
          <p:nvPr/>
        </p:nvSpPr>
        <p:spPr>
          <a:xfrm>
            <a:off x="1263908" y="1225248"/>
            <a:ext cx="2617750" cy="776271"/>
          </a:xfrm>
          <a:prstGeom prst="roundRect">
            <a:avLst>
              <a:gd name="adj" fmla="val 18084"/>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92" name="Group 91">
            <a:extLst>
              <a:ext uri="{FF2B5EF4-FFF2-40B4-BE49-F238E27FC236}">
                <a16:creationId xmlns:a16="http://schemas.microsoft.com/office/drawing/2014/main" id="{D19FC2A3-4E04-2511-1A9E-967C56000593}"/>
              </a:ext>
            </a:extLst>
          </p:cNvPr>
          <p:cNvGrpSpPr/>
          <p:nvPr/>
        </p:nvGrpSpPr>
        <p:grpSpPr>
          <a:xfrm>
            <a:off x="1426640" y="1354287"/>
            <a:ext cx="2868908" cy="776271"/>
            <a:chOff x="3420580" y="2054236"/>
            <a:chExt cx="2082551" cy="776271"/>
          </a:xfrm>
        </p:grpSpPr>
        <p:sp>
          <p:nvSpPr>
            <p:cNvPr id="121" name="Rounded Rectangle 120">
              <a:extLst>
                <a:ext uri="{FF2B5EF4-FFF2-40B4-BE49-F238E27FC236}">
                  <a16:creationId xmlns:a16="http://schemas.microsoft.com/office/drawing/2014/main" id="{11CB8D61-FE00-5260-5D68-B84990EAD482}"/>
                </a:ext>
              </a:extLst>
            </p:cNvPr>
            <p:cNvSpPr/>
            <p:nvPr/>
          </p:nvSpPr>
          <p:spPr>
            <a:xfrm>
              <a:off x="3420580" y="2054236"/>
              <a:ext cx="1822149"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22" name="Rounded Rectangle 10">
              <a:extLst>
                <a:ext uri="{FF2B5EF4-FFF2-40B4-BE49-F238E27FC236}">
                  <a16:creationId xmlns:a16="http://schemas.microsoft.com/office/drawing/2014/main" id="{21FF21EA-F6D0-FD8D-AFD1-B7FE4F271F2E}"/>
                </a:ext>
              </a:extLst>
            </p:cNvPr>
            <p:cNvSpPr txBox="1"/>
            <p:nvPr/>
          </p:nvSpPr>
          <p:spPr>
            <a:xfrm>
              <a:off x="3468041" y="2076972"/>
              <a:ext cx="2035090"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6350" lvl="0" defTabSz="711200">
                <a:lnSpc>
                  <a:spcPct val="90000"/>
                </a:lnSpc>
                <a:spcBef>
                  <a:spcPct val="0"/>
                </a:spcBef>
                <a:spcAft>
                  <a:spcPts val="0"/>
                </a:spcAft>
                <a:buNone/>
              </a:pPr>
              <a:r>
                <a:rPr lang="en-US" b="1" kern="1200" dirty="0">
                  <a:solidFill>
                    <a:srgbClr val="002060"/>
                  </a:solidFill>
                  <a:latin typeface="Arial" panose="020B0604020202020204" pitchFamily="34" charset="0"/>
                  <a:cs typeface="Arial" panose="020B0604020202020204" pitchFamily="34" charset="0"/>
                </a:rPr>
                <a:t>B.1 DESIGN OF THE </a:t>
              </a:r>
            </a:p>
            <a:p>
              <a:pPr marL="6350" lvl="0" indent="457200" defTabSz="711200">
                <a:lnSpc>
                  <a:spcPct val="90000"/>
                </a:lnSpc>
                <a:spcBef>
                  <a:spcPct val="0"/>
                </a:spcBef>
                <a:spcAft>
                  <a:spcPts val="0"/>
                </a:spcAft>
                <a:buNone/>
              </a:pPr>
              <a:r>
                <a:rPr lang="en-US" b="1" kern="1200" dirty="0">
                  <a:solidFill>
                    <a:srgbClr val="002060"/>
                  </a:solidFill>
                  <a:latin typeface="Arial" panose="020B0604020202020204" pitchFamily="34" charset="0"/>
                  <a:cs typeface="Arial" panose="020B0604020202020204" pitchFamily="34" charset="0"/>
                </a:rPr>
                <a:t>NEW CONCEPT</a:t>
              </a:r>
            </a:p>
          </p:txBody>
        </p:sp>
      </p:grpSp>
      <p:sp>
        <p:nvSpPr>
          <p:cNvPr id="93" name="Rounded Rectangle 92">
            <a:extLst>
              <a:ext uri="{FF2B5EF4-FFF2-40B4-BE49-F238E27FC236}">
                <a16:creationId xmlns:a16="http://schemas.microsoft.com/office/drawing/2014/main" id="{D3C31CF1-8019-D769-E216-3E32E9A640A1}"/>
              </a:ext>
            </a:extLst>
          </p:cNvPr>
          <p:cNvSpPr/>
          <p:nvPr/>
        </p:nvSpPr>
        <p:spPr>
          <a:xfrm>
            <a:off x="1259601" y="2287878"/>
            <a:ext cx="2809781" cy="776271"/>
          </a:xfrm>
          <a:prstGeom prst="roundRect">
            <a:avLst>
              <a:gd name="adj" fmla="val 1923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94" name="Group 93">
            <a:extLst>
              <a:ext uri="{FF2B5EF4-FFF2-40B4-BE49-F238E27FC236}">
                <a16:creationId xmlns:a16="http://schemas.microsoft.com/office/drawing/2014/main" id="{ADE5B6EB-43E7-771D-7395-F8D1CFFF7CB4}"/>
              </a:ext>
            </a:extLst>
          </p:cNvPr>
          <p:cNvGrpSpPr/>
          <p:nvPr/>
        </p:nvGrpSpPr>
        <p:grpSpPr>
          <a:xfrm>
            <a:off x="1384080" y="2425571"/>
            <a:ext cx="2854031" cy="776271"/>
            <a:chOff x="3406623" y="3165023"/>
            <a:chExt cx="1975599" cy="776271"/>
          </a:xfrm>
        </p:grpSpPr>
        <p:sp>
          <p:nvSpPr>
            <p:cNvPr id="119" name="Rounded Rectangle 118">
              <a:extLst>
                <a:ext uri="{FF2B5EF4-FFF2-40B4-BE49-F238E27FC236}">
                  <a16:creationId xmlns:a16="http://schemas.microsoft.com/office/drawing/2014/main" id="{F305A21E-6652-D4D9-7BF6-ECF05D158241}"/>
                </a:ext>
              </a:extLst>
            </p:cNvPr>
            <p:cNvSpPr/>
            <p:nvPr/>
          </p:nvSpPr>
          <p:spPr>
            <a:xfrm>
              <a:off x="3438463" y="3165023"/>
              <a:ext cx="1871156"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20" name="Rounded Rectangle 13">
              <a:extLst>
                <a:ext uri="{FF2B5EF4-FFF2-40B4-BE49-F238E27FC236}">
                  <a16:creationId xmlns:a16="http://schemas.microsoft.com/office/drawing/2014/main" id="{5E46C225-2D7A-2F1B-3162-546070413910}"/>
                </a:ext>
              </a:extLst>
            </p:cNvPr>
            <p:cNvSpPr txBox="1"/>
            <p:nvPr/>
          </p:nvSpPr>
          <p:spPr>
            <a:xfrm>
              <a:off x="3406623" y="3194705"/>
              <a:ext cx="1975599"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581025" lvl="0" indent="-574675" defTabSz="711200">
                <a:lnSpc>
                  <a:spcPct val="90000"/>
                </a:lnSpc>
                <a:spcBef>
                  <a:spcPct val="0"/>
                </a:spcBef>
                <a:spcAft>
                  <a:spcPct val="35000"/>
                </a:spcAft>
                <a:buNone/>
              </a:pPr>
              <a:r>
                <a:rPr lang="en-US" b="1" dirty="0">
                  <a:solidFill>
                    <a:srgbClr val="002060"/>
                  </a:solidFill>
                  <a:latin typeface="Arial" panose="020B0604020202020204" pitchFamily="34" charset="0"/>
                  <a:cs typeface="Arial" panose="020B0604020202020204" pitchFamily="34" charset="0"/>
                </a:rPr>
                <a:t>  </a:t>
              </a:r>
              <a:r>
                <a:rPr lang="en-US" b="1" kern="1200" dirty="0">
                  <a:solidFill>
                    <a:srgbClr val="002060"/>
                  </a:solidFill>
                  <a:latin typeface="Arial" panose="020B0604020202020204" pitchFamily="34" charset="0"/>
                  <a:cs typeface="Arial" panose="020B0604020202020204" pitchFamily="34" charset="0"/>
                </a:rPr>
                <a:t>B.2 MAGNETIC FIELD EXPANSION</a:t>
              </a:r>
            </a:p>
          </p:txBody>
        </p:sp>
      </p:grpSp>
      <p:sp>
        <p:nvSpPr>
          <p:cNvPr id="95" name="Rounded Rectangle 94">
            <a:extLst>
              <a:ext uri="{FF2B5EF4-FFF2-40B4-BE49-F238E27FC236}">
                <a16:creationId xmlns:a16="http://schemas.microsoft.com/office/drawing/2014/main" id="{09FCD0AB-4A8C-38B5-ACC6-5754748FC226}"/>
              </a:ext>
            </a:extLst>
          </p:cNvPr>
          <p:cNvSpPr/>
          <p:nvPr/>
        </p:nvSpPr>
        <p:spPr>
          <a:xfrm>
            <a:off x="1267816" y="4440942"/>
            <a:ext cx="3141917" cy="776271"/>
          </a:xfrm>
          <a:prstGeom prst="roundRect">
            <a:avLst>
              <a:gd name="adj" fmla="val 1923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96" name="Group 95">
            <a:extLst>
              <a:ext uri="{FF2B5EF4-FFF2-40B4-BE49-F238E27FC236}">
                <a16:creationId xmlns:a16="http://schemas.microsoft.com/office/drawing/2014/main" id="{DF9C06B8-21B9-D5E5-DD68-3D349675BB3B}"/>
              </a:ext>
            </a:extLst>
          </p:cNvPr>
          <p:cNvGrpSpPr/>
          <p:nvPr/>
        </p:nvGrpSpPr>
        <p:grpSpPr>
          <a:xfrm>
            <a:off x="1332175" y="4571299"/>
            <a:ext cx="3141923" cy="776271"/>
            <a:chOff x="3400617" y="4392178"/>
            <a:chExt cx="2193775" cy="776271"/>
          </a:xfrm>
        </p:grpSpPr>
        <p:sp>
          <p:nvSpPr>
            <p:cNvPr id="117" name="Rounded Rectangle 116">
              <a:extLst>
                <a:ext uri="{FF2B5EF4-FFF2-40B4-BE49-F238E27FC236}">
                  <a16:creationId xmlns:a16="http://schemas.microsoft.com/office/drawing/2014/main" id="{35DC361C-6519-EFCA-CE08-D6B4DA65405C}"/>
                </a:ext>
              </a:extLst>
            </p:cNvPr>
            <p:cNvSpPr/>
            <p:nvPr/>
          </p:nvSpPr>
          <p:spPr>
            <a:xfrm>
              <a:off x="3464487" y="4392178"/>
              <a:ext cx="2129904"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18" name="Rounded Rectangle 16">
              <a:extLst>
                <a:ext uri="{FF2B5EF4-FFF2-40B4-BE49-F238E27FC236}">
                  <a16:creationId xmlns:a16="http://schemas.microsoft.com/office/drawing/2014/main" id="{9E13ABF6-7EA4-9300-320E-BEFC95D86B5F}"/>
                </a:ext>
              </a:extLst>
            </p:cNvPr>
            <p:cNvSpPr txBox="1"/>
            <p:nvPr/>
          </p:nvSpPr>
          <p:spPr>
            <a:xfrm>
              <a:off x="3400617" y="4393121"/>
              <a:ext cx="2193775"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635000" lvl="0" indent="-625475"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  B.4 DYNAMICAL APERTURE STUDIES</a:t>
              </a:r>
            </a:p>
          </p:txBody>
        </p:sp>
      </p:grpSp>
      <p:sp>
        <p:nvSpPr>
          <p:cNvPr id="97" name="Rounded Rectangle 96">
            <a:extLst>
              <a:ext uri="{FF2B5EF4-FFF2-40B4-BE49-F238E27FC236}">
                <a16:creationId xmlns:a16="http://schemas.microsoft.com/office/drawing/2014/main" id="{27D58FBB-E048-7551-E17A-B111A370F9B2}"/>
              </a:ext>
            </a:extLst>
          </p:cNvPr>
          <p:cNvSpPr/>
          <p:nvPr/>
        </p:nvSpPr>
        <p:spPr>
          <a:xfrm>
            <a:off x="1263658" y="3368047"/>
            <a:ext cx="2212274" cy="776271"/>
          </a:xfrm>
          <a:prstGeom prst="roundRect">
            <a:avLst>
              <a:gd name="adj" fmla="val 2154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98" name="Group 97">
            <a:extLst>
              <a:ext uri="{FF2B5EF4-FFF2-40B4-BE49-F238E27FC236}">
                <a16:creationId xmlns:a16="http://schemas.microsoft.com/office/drawing/2014/main" id="{C69AFD2C-F353-6064-BD37-77D7AEB2F5C1}"/>
              </a:ext>
            </a:extLst>
          </p:cNvPr>
          <p:cNvGrpSpPr/>
          <p:nvPr/>
        </p:nvGrpSpPr>
        <p:grpSpPr>
          <a:xfrm>
            <a:off x="1370281" y="3497086"/>
            <a:ext cx="2822739" cy="776271"/>
            <a:chOff x="3359257" y="5428639"/>
            <a:chExt cx="2241050" cy="776271"/>
          </a:xfrm>
        </p:grpSpPr>
        <p:sp>
          <p:nvSpPr>
            <p:cNvPr id="115" name="Rounded Rectangle 114">
              <a:extLst>
                <a:ext uri="{FF2B5EF4-FFF2-40B4-BE49-F238E27FC236}">
                  <a16:creationId xmlns:a16="http://schemas.microsoft.com/office/drawing/2014/main" id="{792CB245-95A8-B871-436B-2F04DB7BD733}"/>
                </a:ext>
              </a:extLst>
            </p:cNvPr>
            <p:cNvSpPr/>
            <p:nvPr/>
          </p:nvSpPr>
          <p:spPr>
            <a:xfrm>
              <a:off x="3400047" y="5428639"/>
              <a:ext cx="1674214"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16" name="Rounded Rectangle 19">
              <a:extLst>
                <a:ext uri="{FF2B5EF4-FFF2-40B4-BE49-F238E27FC236}">
                  <a16:creationId xmlns:a16="http://schemas.microsoft.com/office/drawing/2014/main" id="{0CFD73E4-0155-0E50-59CB-8828C0795E1D}"/>
                </a:ext>
              </a:extLst>
            </p:cNvPr>
            <p:cNvSpPr txBox="1"/>
            <p:nvPr/>
          </p:nvSpPr>
          <p:spPr>
            <a:xfrm>
              <a:off x="3359257" y="5462327"/>
              <a:ext cx="2241050"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581025" lvl="0" indent="-517525"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 B.3 BETATRON   FUNCTIONS </a:t>
              </a:r>
            </a:p>
          </p:txBody>
        </p:sp>
      </p:grpSp>
      <p:sp>
        <p:nvSpPr>
          <p:cNvPr id="99" name="Rounded Rectangle 98">
            <a:extLst>
              <a:ext uri="{FF2B5EF4-FFF2-40B4-BE49-F238E27FC236}">
                <a16:creationId xmlns:a16="http://schemas.microsoft.com/office/drawing/2014/main" id="{C0409C9F-46AF-2B7C-07AF-DE48F82B4EC8}"/>
              </a:ext>
            </a:extLst>
          </p:cNvPr>
          <p:cNvSpPr/>
          <p:nvPr/>
        </p:nvSpPr>
        <p:spPr>
          <a:xfrm>
            <a:off x="5086309" y="1278227"/>
            <a:ext cx="2565669" cy="753280"/>
          </a:xfrm>
          <a:prstGeom prst="roundRect">
            <a:avLst>
              <a:gd name="adj" fmla="val 1461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100" name="Group 99">
            <a:extLst>
              <a:ext uri="{FF2B5EF4-FFF2-40B4-BE49-F238E27FC236}">
                <a16:creationId xmlns:a16="http://schemas.microsoft.com/office/drawing/2014/main" id="{980DB67A-E3AE-0DE6-FFC2-62E3CC529873}"/>
              </a:ext>
            </a:extLst>
          </p:cNvPr>
          <p:cNvGrpSpPr/>
          <p:nvPr/>
        </p:nvGrpSpPr>
        <p:grpSpPr>
          <a:xfrm>
            <a:off x="5230360" y="1357724"/>
            <a:ext cx="2487002" cy="776271"/>
            <a:chOff x="6574676" y="2054733"/>
            <a:chExt cx="1884871" cy="776271"/>
          </a:xfrm>
        </p:grpSpPr>
        <p:sp>
          <p:nvSpPr>
            <p:cNvPr id="113" name="Rounded Rectangle 112">
              <a:extLst>
                <a:ext uri="{FF2B5EF4-FFF2-40B4-BE49-F238E27FC236}">
                  <a16:creationId xmlns:a16="http://schemas.microsoft.com/office/drawing/2014/main" id="{48EC4BEA-2073-6D4D-77CA-8801AADBBEE6}"/>
                </a:ext>
              </a:extLst>
            </p:cNvPr>
            <p:cNvSpPr/>
            <p:nvPr/>
          </p:nvSpPr>
          <p:spPr>
            <a:xfrm>
              <a:off x="6574676" y="2054733"/>
              <a:ext cx="1883043"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4" name="Rounded Rectangle 22">
              <a:extLst>
                <a:ext uri="{FF2B5EF4-FFF2-40B4-BE49-F238E27FC236}">
                  <a16:creationId xmlns:a16="http://schemas.microsoft.com/office/drawing/2014/main" id="{1CF154DE-1B27-2DBD-DB67-CFE78011DA3D}"/>
                </a:ext>
              </a:extLst>
            </p:cNvPr>
            <p:cNvSpPr txBox="1"/>
            <p:nvPr/>
          </p:nvSpPr>
          <p:spPr>
            <a:xfrm>
              <a:off x="6576505" y="2070434"/>
              <a:ext cx="1883042"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574675" lvl="0" indent="-509588"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 C.1 EXPERIMENTAL RESULTS</a:t>
              </a:r>
            </a:p>
          </p:txBody>
        </p:sp>
      </p:grpSp>
      <p:sp>
        <p:nvSpPr>
          <p:cNvPr id="101" name="Rounded Rectangle 100">
            <a:extLst>
              <a:ext uri="{FF2B5EF4-FFF2-40B4-BE49-F238E27FC236}">
                <a16:creationId xmlns:a16="http://schemas.microsoft.com/office/drawing/2014/main" id="{C4B7F348-5A29-E855-D8E9-C125BAE4C6FC}"/>
              </a:ext>
            </a:extLst>
          </p:cNvPr>
          <p:cNvSpPr/>
          <p:nvPr/>
        </p:nvSpPr>
        <p:spPr>
          <a:xfrm>
            <a:off x="5084518" y="2260569"/>
            <a:ext cx="3485515" cy="776271"/>
          </a:xfrm>
          <a:prstGeom prst="roundRect">
            <a:avLst>
              <a:gd name="adj" fmla="val 1553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102" name="Group 101">
            <a:extLst>
              <a:ext uri="{FF2B5EF4-FFF2-40B4-BE49-F238E27FC236}">
                <a16:creationId xmlns:a16="http://schemas.microsoft.com/office/drawing/2014/main" id="{7E3B89ED-22AA-B5BB-0E35-3206A5EF9FB4}"/>
              </a:ext>
            </a:extLst>
          </p:cNvPr>
          <p:cNvGrpSpPr/>
          <p:nvPr/>
        </p:nvGrpSpPr>
        <p:grpSpPr>
          <a:xfrm>
            <a:off x="5232773" y="2349838"/>
            <a:ext cx="3423719" cy="776271"/>
            <a:chOff x="6560115" y="3103467"/>
            <a:chExt cx="2593657" cy="776271"/>
          </a:xfrm>
        </p:grpSpPr>
        <p:sp>
          <p:nvSpPr>
            <p:cNvPr id="111" name="Rounded Rectangle 110">
              <a:extLst>
                <a:ext uri="{FF2B5EF4-FFF2-40B4-BE49-F238E27FC236}">
                  <a16:creationId xmlns:a16="http://schemas.microsoft.com/office/drawing/2014/main" id="{22EBD287-E48A-41B3-1571-5809DE44B8FA}"/>
                </a:ext>
              </a:extLst>
            </p:cNvPr>
            <p:cNvSpPr/>
            <p:nvPr/>
          </p:nvSpPr>
          <p:spPr>
            <a:xfrm>
              <a:off x="6564824" y="3103467"/>
              <a:ext cx="2588948"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2" name="Rounded Rectangle 25">
              <a:extLst>
                <a:ext uri="{FF2B5EF4-FFF2-40B4-BE49-F238E27FC236}">
                  <a16:creationId xmlns:a16="http://schemas.microsoft.com/office/drawing/2014/main" id="{DBBC2E00-D86D-772B-3F26-AC1959133BD7}"/>
                </a:ext>
              </a:extLst>
            </p:cNvPr>
            <p:cNvSpPr txBox="1"/>
            <p:nvPr/>
          </p:nvSpPr>
          <p:spPr>
            <a:xfrm>
              <a:off x="6560115" y="3134877"/>
              <a:ext cx="2528160"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65088" lvl="0" algn="ctr" defTabSz="711200">
                <a:lnSpc>
                  <a:spcPct val="90000"/>
                </a:lnSpc>
                <a:spcBef>
                  <a:spcPct val="0"/>
                </a:spcBef>
                <a:spcAft>
                  <a:spcPct val="35000"/>
                </a:spcAft>
                <a:buNone/>
              </a:pPr>
              <a:r>
                <a:rPr lang="en-US" b="1" dirty="0">
                  <a:solidFill>
                    <a:srgbClr val="002060"/>
                  </a:solidFill>
                  <a:latin typeface="Arial" panose="020B0604020202020204" pitchFamily="34" charset="0"/>
                  <a:cs typeface="Arial" panose="020B0604020202020204" pitchFamily="34" charset="0"/>
                </a:rPr>
                <a:t>C.2 </a:t>
              </a:r>
              <a:r>
                <a:rPr lang="en-US" b="1" kern="1200" dirty="0">
                  <a:solidFill>
                    <a:srgbClr val="002060"/>
                  </a:solidFill>
                  <a:latin typeface="Arial" panose="020B0604020202020204" pitchFamily="34" charset="0"/>
                  <a:cs typeface="Arial" panose="020B0604020202020204" pitchFamily="34" charset="0"/>
                </a:rPr>
                <a:t>PERMANENT MAGNETS COMMISSIONING</a:t>
              </a:r>
            </a:p>
          </p:txBody>
        </p:sp>
      </p:grpSp>
      <p:sp>
        <p:nvSpPr>
          <p:cNvPr id="103" name="Rounded Rectangle 102">
            <a:extLst>
              <a:ext uri="{FF2B5EF4-FFF2-40B4-BE49-F238E27FC236}">
                <a16:creationId xmlns:a16="http://schemas.microsoft.com/office/drawing/2014/main" id="{0ED4CD5B-6C1A-3C71-1B97-F63E10DAF909}"/>
              </a:ext>
            </a:extLst>
          </p:cNvPr>
          <p:cNvSpPr/>
          <p:nvPr/>
        </p:nvSpPr>
        <p:spPr>
          <a:xfrm>
            <a:off x="5068462" y="3253283"/>
            <a:ext cx="3683349" cy="796934"/>
          </a:xfrm>
          <a:prstGeom prst="roundRect">
            <a:avLst>
              <a:gd name="adj" fmla="val 1282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104" name="Group 103">
            <a:extLst>
              <a:ext uri="{FF2B5EF4-FFF2-40B4-BE49-F238E27FC236}">
                <a16:creationId xmlns:a16="http://schemas.microsoft.com/office/drawing/2014/main" id="{A180541B-A1F9-6228-8E5B-619B7AECA047}"/>
              </a:ext>
            </a:extLst>
          </p:cNvPr>
          <p:cNvGrpSpPr/>
          <p:nvPr/>
        </p:nvGrpSpPr>
        <p:grpSpPr>
          <a:xfrm>
            <a:off x="5215951" y="3340279"/>
            <a:ext cx="3605284" cy="776271"/>
            <a:chOff x="6681255" y="4322983"/>
            <a:chExt cx="2519166" cy="776271"/>
          </a:xfrm>
        </p:grpSpPr>
        <p:sp>
          <p:nvSpPr>
            <p:cNvPr id="109" name="Rounded Rectangle 108">
              <a:extLst>
                <a:ext uri="{FF2B5EF4-FFF2-40B4-BE49-F238E27FC236}">
                  <a16:creationId xmlns:a16="http://schemas.microsoft.com/office/drawing/2014/main" id="{82927D4A-0A12-1350-ECB5-E7832AE670A7}"/>
                </a:ext>
              </a:extLst>
            </p:cNvPr>
            <p:cNvSpPr/>
            <p:nvPr/>
          </p:nvSpPr>
          <p:spPr>
            <a:xfrm>
              <a:off x="6681255" y="4322983"/>
              <a:ext cx="2499527"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0" name="Rounded Rectangle 28">
              <a:extLst>
                <a:ext uri="{FF2B5EF4-FFF2-40B4-BE49-F238E27FC236}">
                  <a16:creationId xmlns:a16="http://schemas.microsoft.com/office/drawing/2014/main" id="{2F078782-6A69-2EE9-3C71-AE63199D549E}"/>
                </a:ext>
              </a:extLst>
            </p:cNvPr>
            <p:cNvSpPr txBox="1"/>
            <p:nvPr/>
          </p:nvSpPr>
          <p:spPr>
            <a:xfrm>
              <a:off x="6687731" y="4348459"/>
              <a:ext cx="2512690" cy="7493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287338" lvl="0" indent="-274638" algn="ctr"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C.3 ASSEMBLY SET-UP NSRL TANDEM EXPERIMENTS</a:t>
              </a:r>
            </a:p>
          </p:txBody>
        </p:sp>
      </p:grpSp>
      <p:sp>
        <p:nvSpPr>
          <p:cNvPr id="105" name="Rounded Rectangle 104">
            <a:extLst>
              <a:ext uri="{FF2B5EF4-FFF2-40B4-BE49-F238E27FC236}">
                <a16:creationId xmlns:a16="http://schemas.microsoft.com/office/drawing/2014/main" id="{3E506F1D-3889-217F-A4F8-CB892F031AAC}"/>
              </a:ext>
            </a:extLst>
          </p:cNvPr>
          <p:cNvSpPr/>
          <p:nvPr/>
        </p:nvSpPr>
        <p:spPr>
          <a:xfrm>
            <a:off x="5084283" y="4243970"/>
            <a:ext cx="3526906" cy="776271"/>
          </a:xfrm>
          <a:prstGeom prst="roundRect">
            <a:avLst>
              <a:gd name="adj" fmla="val 8562"/>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106" name="Group 105">
            <a:extLst>
              <a:ext uri="{FF2B5EF4-FFF2-40B4-BE49-F238E27FC236}">
                <a16:creationId xmlns:a16="http://schemas.microsoft.com/office/drawing/2014/main" id="{6D5520AA-72EB-D576-EC4E-7D07871FF501}"/>
              </a:ext>
            </a:extLst>
          </p:cNvPr>
          <p:cNvGrpSpPr/>
          <p:nvPr/>
        </p:nvGrpSpPr>
        <p:grpSpPr>
          <a:xfrm>
            <a:off x="5224913" y="4333073"/>
            <a:ext cx="3526902" cy="776271"/>
            <a:chOff x="6545764" y="5465692"/>
            <a:chExt cx="2241323" cy="776271"/>
          </a:xfrm>
        </p:grpSpPr>
        <p:sp>
          <p:nvSpPr>
            <p:cNvPr id="107" name="Rounded Rectangle 106">
              <a:extLst>
                <a:ext uri="{FF2B5EF4-FFF2-40B4-BE49-F238E27FC236}">
                  <a16:creationId xmlns:a16="http://schemas.microsoft.com/office/drawing/2014/main" id="{1CC051E2-DB2A-0458-EB7C-6207DC95B3FE}"/>
                </a:ext>
              </a:extLst>
            </p:cNvPr>
            <p:cNvSpPr/>
            <p:nvPr/>
          </p:nvSpPr>
          <p:spPr>
            <a:xfrm>
              <a:off x="6545764" y="5465692"/>
              <a:ext cx="2241323"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8" name="Rounded Rectangle 31">
              <a:extLst>
                <a:ext uri="{FF2B5EF4-FFF2-40B4-BE49-F238E27FC236}">
                  <a16:creationId xmlns:a16="http://schemas.microsoft.com/office/drawing/2014/main" id="{B7ED2B69-EFA5-DA81-3B48-C0D5838E55BB}"/>
                </a:ext>
              </a:extLst>
            </p:cNvPr>
            <p:cNvSpPr txBox="1"/>
            <p:nvPr/>
          </p:nvSpPr>
          <p:spPr>
            <a:xfrm>
              <a:off x="6623512" y="5501449"/>
              <a:ext cx="2123385"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404813" lvl="0" indent="-404813"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C.4 BEAM MEASUREMENTS RESULTS</a:t>
              </a:r>
            </a:p>
          </p:txBody>
        </p:sp>
      </p:grpSp>
      <p:sp>
        <p:nvSpPr>
          <p:cNvPr id="125" name="Rounded Rectangle 124">
            <a:extLst>
              <a:ext uri="{FF2B5EF4-FFF2-40B4-BE49-F238E27FC236}">
                <a16:creationId xmlns:a16="http://schemas.microsoft.com/office/drawing/2014/main" id="{F3A02F64-111D-2A24-198F-657108880335}"/>
              </a:ext>
            </a:extLst>
          </p:cNvPr>
          <p:cNvSpPr/>
          <p:nvPr/>
        </p:nvSpPr>
        <p:spPr>
          <a:xfrm>
            <a:off x="1242119" y="5514486"/>
            <a:ext cx="2639539" cy="776271"/>
          </a:xfrm>
          <a:prstGeom prst="roundRect">
            <a:avLst>
              <a:gd name="adj" fmla="val 1692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126" name="Group 125">
            <a:extLst>
              <a:ext uri="{FF2B5EF4-FFF2-40B4-BE49-F238E27FC236}">
                <a16:creationId xmlns:a16="http://schemas.microsoft.com/office/drawing/2014/main" id="{32F22C91-1C62-EF77-F2D5-663AB9697F52}"/>
              </a:ext>
            </a:extLst>
          </p:cNvPr>
          <p:cNvGrpSpPr/>
          <p:nvPr/>
        </p:nvGrpSpPr>
        <p:grpSpPr>
          <a:xfrm>
            <a:off x="1428969" y="5654104"/>
            <a:ext cx="2929626" cy="776271"/>
            <a:chOff x="3349272" y="5428639"/>
            <a:chExt cx="2325911" cy="776271"/>
          </a:xfrm>
        </p:grpSpPr>
        <p:sp>
          <p:nvSpPr>
            <p:cNvPr id="127" name="Rounded Rectangle 126">
              <a:extLst>
                <a:ext uri="{FF2B5EF4-FFF2-40B4-BE49-F238E27FC236}">
                  <a16:creationId xmlns:a16="http://schemas.microsoft.com/office/drawing/2014/main" id="{2BF56029-045F-DC38-37B1-AE6E1E816DE7}"/>
                </a:ext>
              </a:extLst>
            </p:cNvPr>
            <p:cNvSpPr/>
            <p:nvPr/>
          </p:nvSpPr>
          <p:spPr>
            <a:xfrm>
              <a:off x="3350152" y="5428639"/>
              <a:ext cx="2004069"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28" name="Rounded Rectangle 19">
              <a:extLst>
                <a:ext uri="{FF2B5EF4-FFF2-40B4-BE49-F238E27FC236}">
                  <a16:creationId xmlns:a16="http://schemas.microsoft.com/office/drawing/2014/main" id="{61FE9537-413B-6048-9906-4EFE5522DE38}"/>
                </a:ext>
              </a:extLst>
            </p:cNvPr>
            <p:cNvSpPr txBox="1"/>
            <p:nvPr/>
          </p:nvSpPr>
          <p:spPr>
            <a:xfrm>
              <a:off x="3349272" y="5464714"/>
              <a:ext cx="2325911"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 B.5 SYNCHROTRON</a:t>
              </a:r>
            </a:p>
          </p:txBody>
        </p:sp>
      </p:grpSp>
      <p:sp>
        <p:nvSpPr>
          <p:cNvPr id="140" name="Rounded Rectangle 139">
            <a:extLst>
              <a:ext uri="{FF2B5EF4-FFF2-40B4-BE49-F238E27FC236}">
                <a16:creationId xmlns:a16="http://schemas.microsoft.com/office/drawing/2014/main" id="{FB039E27-258C-B75F-2E4B-759628EA4E46}"/>
              </a:ext>
            </a:extLst>
          </p:cNvPr>
          <p:cNvSpPr/>
          <p:nvPr/>
        </p:nvSpPr>
        <p:spPr>
          <a:xfrm>
            <a:off x="5065850" y="5236221"/>
            <a:ext cx="3622724" cy="1037066"/>
          </a:xfrm>
          <a:prstGeom prst="roundRect">
            <a:avLst>
              <a:gd name="adj" fmla="val 1247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9" name="Rounded Rectangle 138">
            <a:extLst>
              <a:ext uri="{FF2B5EF4-FFF2-40B4-BE49-F238E27FC236}">
                <a16:creationId xmlns:a16="http://schemas.microsoft.com/office/drawing/2014/main" id="{2FC74040-0B63-6883-03BF-16F1574DE1D2}"/>
              </a:ext>
            </a:extLst>
          </p:cNvPr>
          <p:cNvSpPr/>
          <p:nvPr/>
        </p:nvSpPr>
        <p:spPr>
          <a:xfrm>
            <a:off x="5224914" y="5325626"/>
            <a:ext cx="3526898" cy="988273"/>
          </a:xfrm>
          <a:prstGeom prst="roundRect">
            <a:avLst>
              <a:gd name="adj" fmla="val 11076"/>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457200" indent="-392113"/>
            <a:r>
              <a:rPr lang="en-US" b="1" dirty="0">
                <a:solidFill>
                  <a:srgbClr val="002060"/>
                </a:solidFill>
                <a:latin typeface="Arial" panose="020B0604020202020204" pitchFamily="34" charset="0"/>
                <a:cs typeface="Arial" panose="020B0604020202020204" pitchFamily="34" charset="0"/>
              </a:rPr>
              <a:t>C.5 ACCOMPLISHED TASKS EXPERIMENT CONCLUSION SUMMARY </a:t>
            </a:r>
          </a:p>
        </p:txBody>
      </p:sp>
      <p:sp>
        <p:nvSpPr>
          <p:cNvPr id="143" name="Rounded Rectangle 142">
            <a:extLst>
              <a:ext uri="{FF2B5EF4-FFF2-40B4-BE49-F238E27FC236}">
                <a16:creationId xmlns:a16="http://schemas.microsoft.com/office/drawing/2014/main" id="{CD96179B-6E82-2E09-FF7E-4EC8CD3C3BF9}"/>
              </a:ext>
            </a:extLst>
          </p:cNvPr>
          <p:cNvSpPr/>
          <p:nvPr/>
        </p:nvSpPr>
        <p:spPr>
          <a:xfrm>
            <a:off x="4950876" y="1182393"/>
            <a:ext cx="3983400" cy="5303520"/>
          </a:xfrm>
          <a:prstGeom prst="roundRect">
            <a:avLst>
              <a:gd name="adj" fmla="val 3782"/>
            </a:avLst>
          </a:prstGeom>
          <a:noFill/>
          <a:ln w="349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extBox 143">
            <a:extLst>
              <a:ext uri="{FF2B5EF4-FFF2-40B4-BE49-F238E27FC236}">
                <a16:creationId xmlns:a16="http://schemas.microsoft.com/office/drawing/2014/main" id="{262F4E1B-9B64-032B-63FC-EBDFC1724C1C}"/>
              </a:ext>
            </a:extLst>
          </p:cNvPr>
          <p:cNvSpPr txBox="1"/>
          <p:nvPr/>
        </p:nvSpPr>
        <p:spPr>
          <a:xfrm>
            <a:off x="6661424" y="374958"/>
            <a:ext cx="1782747" cy="646331"/>
          </a:xfrm>
          <a:prstGeom prst="rect">
            <a:avLst/>
          </a:prstGeom>
          <a:solidFill>
            <a:srgbClr val="002060">
              <a:alpha val="0"/>
            </a:srgbClr>
          </a:solidFill>
          <a:ln w="31750">
            <a:solidFill>
              <a:srgbClr val="C00000"/>
            </a:solidFill>
          </a:ln>
        </p:spPr>
        <p:txBody>
          <a:bodyPr wrap="square" rtlCol="0">
            <a:spAutoFit/>
          </a:bodyPr>
          <a:lstStyle/>
          <a:p>
            <a:pPr algn="ctr"/>
            <a:r>
              <a:rPr lang="en-US" b="1" dirty="0">
                <a:solidFill>
                  <a:srgbClr val="002060"/>
                </a:solidFill>
                <a:latin typeface="Arial" panose="020B0604020202020204" pitchFamily="34" charset="0"/>
                <a:cs typeface="Arial" panose="020B0604020202020204" pitchFamily="34" charset="0"/>
              </a:rPr>
              <a:t>To be shown at CAD review</a:t>
            </a:r>
          </a:p>
        </p:txBody>
      </p:sp>
      <p:cxnSp>
        <p:nvCxnSpPr>
          <p:cNvPr id="37" name="Elbow Connector 36">
            <a:extLst>
              <a:ext uri="{FF2B5EF4-FFF2-40B4-BE49-F238E27FC236}">
                <a16:creationId xmlns:a16="http://schemas.microsoft.com/office/drawing/2014/main" id="{125AED9E-275A-D56B-B015-2B867F3F0E86}"/>
              </a:ext>
            </a:extLst>
          </p:cNvPr>
          <p:cNvCxnSpPr>
            <a:cxnSpLocks/>
          </p:cNvCxnSpPr>
          <p:nvPr/>
        </p:nvCxnSpPr>
        <p:spPr>
          <a:xfrm rot="5400000" flipH="1" flipV="1">
            <a:off x="3590079" y="116018"/>
            <a:ext cx="149004" cy="2069456"/>
          </a:xfrm>
          <a:prstGeom prst="bentConnector2">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42" name="Elbow Connector 41">
            <a:extLst>
              <a:ext uri="{FF2B5EF4-FFF2-40B4-BE49-F238E27FC236}">
                <a16:creationId xmlns:a16="http://schemas.microsoft.com/office/drawing/2014/main" id="{1E2BED98-FD20-306C-2E26-69A26EAE1B1C}"/>
              </a:ext>
            </a:extLst>
          </p:cNvPr>
          <p:cNvCxnSpPr>
            <a:cxnSpLocks/>
          </p:cNvCxnSpPr>
          <p:nvPr/>
        </p:nvCxnSpPr>
        <p:spPr>
          <a:xfrm rot="10800000">
            <a:off x="4576286" y="1076932"/>
            <a:ext cx="2139696" cy="246888"/>
          </a:xfrm>
          <a:prstGeom prst="bentConnector3">
            <a:avLst>
              <a:gd name="adj1" fmla="val -1239"/>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0049AA31-F8A4-E98D-F649-4AD3DFBD5F50}"/>
              </a:ext>
            </a:extLst>
          </p:cNvPr>
          <p:cNvCxnSpPr>
            <a:cxnSpLocks/>
            <a:stCxn id="123" idx="2"/>
          </p:cNvCxnSpPr>
          <p:nvPr/>
        </p:nvCxnSpPr>
        <p:spPr>
          <a:xfrm>
            <a:off x="4642241" y="975820"/>
            <a:ext cx="0" cy="100018"/>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BD9C52E-D94E-7057-0DF5-1409F4836871}"/>
              </a:ext>
            </a:extLst>
          </p:cNvPr>
          <p:cNvCxnSpPr/>
          <p:nvPr/>
        </p:nvCxnSpPr>
        <p:spPr>
          <a:xfrm>
            <a:off x="2634539" y="2130558"/>
            <a:ext cx="0" cy="16995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71A723F6-F694-2146-F608-25C2838C5631}"/>
              </a:ext>
            </a:extLst>
          </p:cNvPr>
          <p:cNvCxnSpPr>
            <a:cxnSpLocks/>
          </p:cNvCxnSpPr>
          <p:nvPr/>
        </p:nvCxnSpPr>
        <p:spPr>
          <a:xfrm>
            <a:off x="2651530" y="4280365"/>
            <a:ext cx="0" cy="18861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816F18FA-6462-DBEC-4F2A-8208BACB16AF}"/>
              </a:ext>
            </a:extLst>
          </p:cNvPr>
          <p:cNvCxnSpPr/>
          <p:nvPr/>
        </p:nvCxnSpPr>
        <p:spPr>
          <a:xfrm>
            <a:off x="2630402" y="3205466"/>
            <a:ext cx="0" cy="16995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6E60E2A1-11B8-9A02-A41A-CE598ED6DD81}"/>
              </a:ext>
            </a:extLst>
          </p:cNvPr>
          <p:cNvCxnSpPr/>
          <p:nvPr/>
        </p:nvCxnSpPr>
        <p:spPr>
          <a:xfrm>
            <a:off x="3092823" y="2587758"/>
            <a:ext cx="0" cy="169957"/>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58EA28E7-4B4B-B0D9-2B0E-6EBB3C5DAB67}"/>
              </a:ext>
            </a:extLst>
          </p:cNvPr>
          <p:cNvCxnSpPr/>
          <p:nvPr/>
        </p:nvCxnSpPr>
        <p:spPr>
          <a:xfrm>
            <a:off x="3245223" y="2740158"/>
            <a:ext cx="0" cy="169957"/>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03A0A438-6145-26A3-7C9D-8FE358EB8E2F}"/>
              </a:ext>
            </a:extLst>
          </p:cNvPr>
          <p:cNvCxnSpPr>
            <a:cxnSpLocks/>
          </p:cNvCxnSpPr>
          <p:nvPr/>
        </p:nvCxnSpPr>
        <p:spPr>
          <a:xfrm>
            <a:off x="2657759" y="5347570"/>
            <a:ext cx="0" cy="18861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722D52E6-57A5-369A-DA90-542DA1F372FC}"/>
              </a:ext>
            </a:extLst>
          </p:cNvPr>
          <p:cNvCxnSpPr>
            <a:cxnSpLocks/>
          </p:cNvCxnSpPr>
          <p:nvPr/>
        </p:nvCxnSpPr>
        <p:spPr>
          <a:xfrm>
            <a:off x="6751167" y="2136907"/>
            <a:ext cx="0" cy="192024"/>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0CC9440-AE60-A5DF-8A22-06671AA378F6}"/>
              </a:ext>
            </a:extLst>
          </p:cNvPr>
          <p:cNvCxnSpPr>
            <a:cxnSpLocks/>
          </p:cNvCxnSpPr>
          <p:nvPr/>
        </p:nvCxnSpPr>
        <p:spPr>
          <a:xfrm>
            <a:off x="6748687" y="3124990"/>
            <a:ext cx="0" cy="192024"/>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4EF3F403-876D-8005-171B-427F7A11BA6D}"/>
              </a:ext>
            </a:extLst>
          </p:cNvPr>
          <p:cNvCxnSpPr>
            <a:cxnSpLocks/>
          </p:cNvCxnSpPr>
          <p:nvPr/>
        </p:nvCxnSpPr>
        <p:spPr>
          <a:xfrm>
            <a:off x="6748687" y="4135062"/>
            <a:ext cx="0" cy="192024"/>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B2E2E135-7DEB-4E49-CB9D-C6D7D7850FEC}"/>
              </a:ext>
            </a:extLst>
          </p:cNvPr>
          <p:cNvCxnSpPr>
            <a:cxnSpLocks/>
          </p:cNvCxnSpPr>
          <p:nvPr/>
        </p:nvCxnSpPr>
        <p:spPr>
          <a:xfrm>
            <a:off x="6747162" y="5123068"/>
            <a:ext cx="0" cy="192024"/>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013B765A-FEDA-84D9-D3CB-2647CC5DFAF5}"/>
              </a:ext>
            </a:extLst>
          </p:cNvPr>
          <p:cNvCxnSpPr>
            <a:cxnSpLocks/>
          </p:cNvCxnSpPr>
          <p:nvPr/>
        </p:nvCxnSpPr>
        <p:spPr>
          <a:xfrm>
            <a:off x="7559948" y="1024608"/>
            <a:ext cx="0" cy="157785"/>
          </a:xfrm>
          <a:prstGeom prst="line">
            <a:avLst/>
          </a:prstGeom>
          <a:ln w="22225">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481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E9D9A-3EB2-C598-5BF0-587A908915D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594B8E0-797F-654B-0C94-48EE08023C0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A241909A-9FC8-73E8-002A-440504F8B283}"/>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8298E094-C172-6706-7459-F1FEF3BD90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707AB3F3-B29C-DDAF-CAEF-F550435E959F}"/>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DDDD154C-83BB-207E-EB45-58033BF76FF0}"/>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9FA11F0-4B78-05AE-9237-6D6318A36318}"/>
              </a:ext>
            </a:extLst>
          </p:cNvPr>
          <p:cNvSpPr txBox="1">
            <a:spLocks/>
          </p:cNvSpPr>
          <p:nvPr/>
        </p:nvSpPr>
        <p:spPr>
          <a:xfrm>
            <a:off x="0" y="0"/>
            <a:ext cx="9144000" cy="97387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br>
              <a:rPr lang="en-US" sz="2800" dirty="0"/>
            </a:br>
            <a:r>
              <a:rPr lang="en-US" sz="2800" dirty="0"/>
              <a:t> B.1 NOVEL ACCELERATOR PHYSICS CONCEPT </a:t>
            </a:r>
            <a:br>
              <a:rPr lang="en-US" sz="2800" dirty="0"/>
            </a:br>
            <a:r>
              <a:rPr lang="en-US" sz="2800" dirty="0"/>
              <a:t>	Background – FFA Gradient Accelerator </a:t>
            </a:r>
            <a:br>
              <a:rPr lang="en-US" sz="2800" dirty="0"/>
            </a:br>
            <a:endParaRPr lang="en-US" sz="2800" dirty="0"/>
          </a:p>
        </p:txBody>
      </p:sp>
      <p:pic>
        <p:nvPicPr>
          <p:cNvPr id="7" name="Picture 6" descr="Diagram&#10;&#10;Description automatically generated">
            <a:extLst>
              <a:ext uri="{FF2B5EF4-FFF2-40B4-BE49-F238E27FC236}">
                <a16:creationId xmlns:a16="http://schemas.microsoft.com/office/drawing/2014/main" id="{8347DAD7-50DC-00B1-CB46-CB8B103BA302}"/>
              </a:ext>
            </a:extLst>
          </p:cNvPr>
          <p:cNvPicPr>
            <a:picLocks noChangeAspect="1"/>
          </p:cNvPicPr>
          <p:nvPr/>
        </p:nvPicPr>
        <p:blipFill>
          <a:blip r:embed="rId3"/>
          <a:stretch>
            <a:fillRect/>
          </a:stretch>
        </p:blipFill>
        <p:spPr>
          <a:xfrm>
            <a:off x="311666" y="1511094"/>
            <a:ext cx="3076201" cy="2305324"/>
          </a:xfrm>
          <a:prstGeom prst="rect">
            <a:avLst/>
          </a:prstGeom>
        </p:spPr>
      </p:pic>
      <p:pic>
        <p:nvPicPr>
          <p:cNvPr id="8" name="Picture 7" descr="Screen shot 2011-08-31 at 2.03.47 PM.png">
            <a:extLst>
              <a:ext uri="{FF2B5EF4-FFF2-40B4-BE49-F238E27FC236}">
                <a16:creationId xmlns:a16="http://schemas.microsoft.com/office/drawing/2014/main" id="{39E55180-4AD2-CED8-F0B7-C1EA67134C43}"/>
              </a:ext>
            </a:extLst>
          </p:cNvPr>
          <p:cNvPicPr>
            <a:picLocks noChangeAspect="1"/>
          </p:cNvPicPr>
          <p:nvPr/>
        </p:nvPicPr>
        <p:blipFill>
          <a:blip r:embed="rId4"/>
          <a:stretch>
            <a:fillRect/>
          </a:stretch>
        </p:blipFill>
        <p:spPr>
          <a:xfrm>
            <a:off x="262109" y="3854749"/>
            <a:ext cx="1996046" cy="1534352"/>
          </a:xfrm>
          <a:prstGeom prst="rect">
            <a:avLst/>
          </a:prstGeom>
        </p:spPr>
      </p:pic>
      <p:pic>
        <p:nvPicPr>
          <p:cNvPr id="9" name="Picture 8">
            <a:extLst>
              <a:ext uri="{FF2B5EF4-FFF2-40B4-BE49-F238E27FC236}">
                <a16:creationId xmlns:a16="http://schemas.microsoft.com/office/drawing/2014/main" id="{035D6E56-C55F-8B41-C51F-982F1DE166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7090" y="974897"/>
            <a:ext cx="5574167" cy="2867910"/>
          </a:xfrm>
          <a:prstGeom prst="rect">
            <a:avLst/>
          </a:prstGeom>
        </p:spPr>
      </p:pic>
      <p:pic>
        <p:nvPicPr>
          <p:cNvPr id="10" name="Picture 9">
            <a:extLst>
              <a:ext uri="{FF2B5EF4-FFF2-40B4-BE49-F238E27FC236}">
                <a16:creationId xmlns:a16="http://schemas.microsoft.com/office/drawing/2014/main" id="{9EAA9D0B-7C41-2DED-54AE-CE46ABC967A3}"/>
              </a:ext>
            </a:extLst>
          </p:cNvPr>
          <p:cNvPicPr>
            <a:picLocks noChangeAspect="1"/>
          </p:cNvPicPr>
          <p:nvPr/>
        </p:nvPicPr>
        <p:blipFill>
          <a:blip r:embed="rId6"/>
          <a:stretch>
            <a:fillRect/>
          </a:stretch>
        </p:blipFill>
        <p:spPr>
          <a:xfrm>
            <a:off x="5153862" y="3828773"/>
            <a:ext cx="3256965" cy="2605572"/>
          </a:xfrm>
          <a:prstGeom prst="rect">
            <a:avLst/>
          </a:prstGeom>
        </p:spPr>
      </p:pic>
      <p:sp>
        <p:nvSpPr>
          <p:cNvPr id="11" name="TextBox 10">
            <a:extLst>
              <a:ext uri="{FF2B5EF4-FFF2-40B4-BE49-F238E27FC236}">
                <a16:creationId xmlns:a16="http://schemas.microsoft.com/office/drawing/2014/main" id="{793CCE97-BD17-F78D-E58A-D30EAF01E17D}"/>
              </a:ext>
            </a:extLst>
          </p:cNvPr>
          <p:cNvSpPr txBox="1"/>
          <p:nvPr/>
        </p:nvSpPr>
        <p:spPr>
          <a:xfrm>
            <a:off x="4572000" y="957744"/>
            <a:ext cx="4104457" cy="369332"/>
          </a:xfrm>
          <a:prstGeom prst="rect">
            <a:avLst/>
          </a:prstGeom>
          <a:noFill/>
        </p:spPr>
        <p:txBody>
          <a:bodyPr wrap="none" rtlCol="0">
            <a:spAutoFit/>
          </a:bodyPr>
          <a:lstStyle/>
          <a:p>
            <a:r>
              <a:rPr lang="en-US" sz="1800" dirty="0">
                <a:solidFill>
                  <a:srgbClr val="002060"/>
                </a:solidFill>
                <a:latin typeface="Arial" panose="020B0604020202020204" pitchFamily="34" charset="0"/>
                <a:cs typeface="Arial" panose="020B0604020202020204" pitchFamily="34" charset="0"/>
              </a:rPr>
              <a:t> ‘CBETA’ Project is a Proof of Principle</a:t>
            </a:r>
            <a:endParaRPr lang="en-US" dirty="0">
              <a:solidFill>
                <a:srgbClr val="002060"/>
              </a:solidFill>
            </a:endParaRPr>
          </a:p>
        </p:txBody>
      </p:sp>
      <p:sp>
        <p:nvSpPr>
          <p:cNvPr id="13" name="TextBox 12">
            <a:extLst>
              <a:ext uri="{FF2B5EF4-FFF2-40B4-BE49-F238E27FC236}">
                <a16:creationId xmlns:a16="http://schemas.microsoft.com/office/drawing/2014/main" id="{AA0206AE-3993-5259-45F4-A202D4ABF046}"/>
              </a:ext>
            </a:extLst>
          </p:cNvPr>
          <p:cNvSpPr txBox="1"/>
          <p:nvPr/>
        </p:nvSpPr>
        <p:spPr>
          <a:xfrm>
            <a:off x="288145" y="920596"/>
            <a:ext cx="3076202" cy="646331"/>
          </a:xfrm>
          <a:prstGeom prst="rect">
            <a:avLst/>
          </a:prstGeom>
          <a:noFill/>
        </p:spPr>
        <p:txBody>
          <a:bodyPr wrap="square" rtlCol="0">
            <a:spAutoFit/>
          </a:bodyPr>
          <a:lstStyle/>
          <a:p>
            <a:r>
              <a:rPr lang="en-US" dirty="0">
                <a:solidFill>
                  <a:srgbClr val="002060"/>
                </a:solidFill>
              </a:rPr>
              <a:t>IPAC 2011 Contributed at San Sebastian</a:t>
            </a:r>
          </a:p>
        </p:txBody>
      </p:sp>
      <p:sp>
        <p:nvSpPr>
          <p:cNvPr id="14" name="Text Box 24">
            <a:extLst>
              <a:ext uri="{FF2B5EF4-FFF2-40B4-BE49-F238E27FC236}">
                <a16:creationId xmlns:a16="http://schemas.microsoft.com/office/drawing/2014/main" id="{CA8513CD-416E-1DFA-87F5-31099F042A6E}"/>
              </a:ext>
            </a:extLst>
          </p:cNvPr>
          <p:cNvSpPr txBox="1">
            <a:spLocks noChangeArrowheads="1"/>
          </p:cNvSpPr>
          <p:nvPr/>
        </p:nvSpPr>
        <p:spPr bwMode="auto">
          <a:xfrm>
            <a:off x="2756698" y="6034235"/>
            <a:ext cx="1383712" cy="400110"/>
          </a:xfrm>
          <a:prstGeom prst="rect">
            <a:avLst/>
          </a:prstGeom>
          <a:noFill/>
          <a:ln w="9525">
            <a:noFill/>
            <a:miter lim="800000"/>
            <a:headEnd/>
            <a:tailEnd/>
          </a:ln>
        </p:spPr>
        <p:txBody>
          <a:bodyPr wrap="none">
            <a:prstTxWarp prst="textNoShape">
              <a:avLst/>
            </a:prstTxWarp>
            <a:spAutoFit/>
          </a:bodyPr>
          <a:lstStyle/>
          <a:p>
            <a:r>
              <a:rPr lang="en-US" sz="2000" dirty="0">
                <a:solidFill>
                  <a:srgbClr val="002060"/>
                </a:solidFill>
              </a:rPr>
              <a:t>B = B</a:t>
            </a:r>
            <a:r>
              <a:rPr lang="en-US" sz="2000" baseline="-25000" dirty="0">
                <a:solidFill>
                  <a:srgbClr val="002060"/>
                </a:solidFill>
              </a:rPr>
              <a:t>o</a:t>
            </a:r>
            <a:r>
              <a:rPr lang="en-US" sz="2000" dirty="0">
                <a:solidFill>
                  <a:srgbClr val="002060"/>
                </a:solidFill>
              </a:rPr>
              <a:t>+r G</a:t>
            </a:r>
            <a:r>
              <a:rPr lang="en-US" sz="2000" baseline="-25000" dirty="0">
                <a:solidFill>
                  <a:srgbClr val="002060"/>
                </a:solidFill>
              </a:rPr>
              <a:t>o</a:t>
            </a:r>
          </a:p>
        </p:txBody>
      </p:sp>
      <p:grpSp>
        <p:nvGrpSpPr>
          <p:cNvPr id="15" name="Group 14">
            <a:extLst>
              <a:ext uri="{FF2B5EF4-FFF2-40B4-BE49-F238E27FC236}">
                <a16:creationId xmlns:a16="http://schemas.microsoft.com/office/drawing/2014/main" id="{208A37EF-957B-EBB2-DBB4-797EC34ABF2F}"/>
              </a:ext>
            </a:extLst>
          </p:cNvPr>
          <p:cNvGrpSpPr/>
          <p:nvPr/>
        </p:nvGrpSpPr>
        <p:grpSpPr>
          <a:xfrm>
            <a:off x="372690" y="5333878"/>
            <a:ext cx="2052922" cy="1182160"/>
            <a:chOff x="294976" y="914573"/>
            <a:chExt cx="2895606" cy="1864452"/>
          </a:xfrm>
        </p:grpSpPr>
        <p:pic>
          <p:nvPicPr>
            <p:cNvPr id="16" name="Picture 15" descr="S-FFAG-orbits.png">
              <a:extLst>
                <a:ext uri="{FF2B5EF4-FFF2-40B4-BE49-F238E27FC236}">
                  <a16:creationId xmlns:a16="http://schemas.microsoft.com/office/drawing/2014/main" id="{95AB4D9C-9CE6-6F5D-2840-60818D46E50F}"/>
                </a:ext>
              </a:extLst>
            </p:cNvPr>
            <p:cNvPicPr>
              <a:picLocks noChangeAspect="1"/>
            </p:cNvPicPr>
            <p:nvPr/>
          </p:nvPicPr>
          <p:blipFill>
            <a:blip r:embed="rId7"/>
            <a:stretch>
              <a:fillRect/>
            </a:stretch>
          </p:blipFill>
          <p:spPr>
            <a:xfrm>
              <a:off x="294976" y="914573"/>
              <a:ext cx="2895606" cy="1583746"/>
            </a:xfrm>
            <a:prstGeom prst="rect">
              <a:avLst/>
            </a:prstGeom>
          </p:spPr>
        </p:pic>
        <p:sp>
          <p:nvSpPr>
            <p:cNvPr id="17" name="TextBox 16">
              <a:extLst>
                <a:ext uri="{FF2B5EF4-FFF2-40B4-BE49-F238E27FC236}">
                  <a16:creationId xmlns:a16="http://schemas.microsoft.com/office/drawing/2014/main" id="{4B2484E1-7AB4-525F-7369-434F1610BCC5}"/>
                </a:ext>
              </a:extLst>
            </p:cNvPr>
            <p:cNvSpPr txBox="1"/>
            <p:nvPr/>
          </p:nvSpPr>
          <p:spPr>
            <a:xfrm rot="3057924">
              <a:off x="-210659" y="1879321"/>
              <a:ext cx="1408706" cy="390702"/>
            </a:xfrm>
            <a:prstGeom prst="rect">
              <a:avLst/>
            </a:prstGeom>
            <a:noFill/>
          </p:spPr>
          <p:txBody>
            <a:bodyPr wrap="none" rtlCol="0">
              <a:spAutoFit/>
            </a:bodyPr>
            <a:lstStyle/>
            <a:p>
              <a:r>
                <a:rPr lang="en-US" sz="1200" b="1" dirty="0">
                  <a:solidFill>
                    <a:srgbClr val="002060"/>
                  </a:solidFill>
                  <a:latin typeface="Optima" panose="02000503060000020004" pitchFamily="2" charset="0"/>
                </a:rPr>
                <a:t>0.9 meters</a:t>
              </a:r>
            </a:p>
          </p:txBody>
        </p:sp>
      </p:grpSp>
      <p:grpSp>
        <p:nvGrpSpPr>
          <p:cNvPr id="18" name="Group 17">
            <a:extLst>
              <a:ext uri="{FF2B5EF4-FFF2-40B4-BE49-F238E27FC236}">
                <a16:creationId xmlns:a16="http://schemas.microsoft.com/office/drawing/2014/main" id="{F424B9E7-D816-0091-188D-FEB512740518}"/>
              </a:ext>
            </a:extLst>
          </p:cNvPr>
          <p:cNvGrpSpPr/>
          <p:nvPr/>
        </p:nvGrpSpPr>
        <p:grpSpPr>
          <a:xfrm>
            <a:off x="2879667" y="5512498"/>
            <a:ext cx="1110473" cy="592050"/>
            <a:chOff x="5911466" y="1865807"/>
            <a:chExt cx="1110473" cy="592050"/>
          </a:xfrm>
        </p:grpSpPr>
        <p:pic>
          <p:nvPicPr>
            <p:cNvPr id="19" name="Picture 18" descr="NS-orbits.png">
              <a:extLst>
                <a:ext uri="{FF2B5EF4-FFF2-40B4-BE49-F238E27FC236}">
                  <a16:creationId xmlns:a16="http://schemas.microsoft.com/office/drawing/2014/main" id="{0965472A-FB7E-A9F3-340D-A5EFF1A9FC07}"/>
                </a:ext>
              </a:extLst>
            </p:cNvPr>
            <p:cNvPicPr>
              <a:picLocks noChangeAspect="1"/>
            </p:cNvPicPr>
            <p:nvPr/>
          </p:nvPicPr>
          <p:blipFill>
            <a:blip r:embed="rId8"/>
            <a:stretch>
              <a:fillRect/>
            </a:stretch>
          </p:blipFill>
          <p:spPr>
            <a:xfrm>
              <a:off x="6256763" y="1865807"/>
              <a:ext cx="765176" cy="447366"/>
            </a:xfrm>
            <a:prstGeom prst="rect">
              <a:avLst/>
            </a:prstGeom>
          </p:spPr>
        </p:pic>
        <p:sp>
          <p:nvSpPr>
            <p:cNvPr id="20" name="TextBox 19">
              <a:extLst>
                <a:ext uri="{FF2B5EF4-FFF2-40B4-BE49-F238E27FC236}">
                  <a16:creationId xmlns:a16="http://schemas.microsoft.com/office/drawing/2014/main" id="{7587B50E-EEAE-72C5-3BE7-FF818DE24612}"/>
                </a:ext>
              </a:extLst>
            </p:cNvPr>
            <p:cNvSpPr txBox="1"/>
            <p:nvPr/>
          </p:nvSpPr>
          <p:spPr>
            <a:xfrm rot="3406294">
              <a:off x="5784236" y="2053628"/>
              <a:ext cx="531459" cy="276999"/>
            </a:xfrm>
            <a:prstGeom prst="rect">
              <a:avLst/>
            </a:prstGeom>
            <a:noFill/>
          </p:spPr>
          <p:txBody>
            <a:bodyPr wrap="square" rtlCol="0">
              <a:spAutoFit/>
            </a:bodyPr>
            <a:lstStyle/>
            <a:p>
              <a:r>
                <a:rPr lang="en-US" sz="1200" b="1" dirty="0">
                  <a:solidFill>
                    <a:srgbClr val="002060"/>
                  </a:solidFill>
                  <a:latin typeface="Optima" panose="02000503060000020004" pitchFamily="2" charset="0"/>
                </a:rPr>
                <a:t>3 cm</a:t>
              </a:r>
            </a:p>
          </p:txBody>
        </p:sp>
      </p:grpSp>
      <p:sp>
        <p:nvSpPr>
          <p:cNvPr id="21" name="TextBox 20">
            <a:extLst>
              <a:ext uri="{FF2B5EF4-FFF2-40B4-BE49-F238E27FC236}">
                <a16:creationId xmlns:a16="http://schemas.microsoft.com/office/drawing/2014/main" id="{0F2BB464-2805-19A1-029A-F36D305048FC}"/>
              </a:ext>
            </a:extLst>
          </p:cNvPr>
          <p:cNvSpPr txBox="1"/>
          <p:nvPr/>
        </p:nvSpPr>
        <p:spPr>
          <a:xfrm>
            <a:off x="2206979" y="3917572"/>
            <a:ext cx="2512811" cy="1477328"/>
          </a:xfrm>
          <a:prstGeom prst="rect">
            <a:avLst/>
          </a:prstGeom>
          <a:noFill/>
        </p:spPr>
        <p:txBody>
          <a:bodyPr wrap="square" rtlCol="0">
            <a:spAutoFit/>
          </a:bodyPr>
          <a:lstStyle/>
          <a:p>
            <a:pPr algn="just"/>
            <a:r>
              <a:rPr lang="en-US" sz="1000" dirty="0">
                <a:solidFill>
                  <a:srgbClr val="002060"/>
                </a:solidFill>
              </a:rPr>
              <a:t>The proposal is based on the existing US patent D. Trbojevic, Title: “Non-scaling fixed field alternating gradient permanent magnet cancer therapy accelerator”, patent number: US 9661737 B2, Date of the patent: May 23, 2017.</a:t>
            </a:r>
          </a:p>
          <a:p>
            <a:pPr algn="just"/>
            <a:r>
              <a:rPr lang="en-US" sz="1000" dirty="0">
                <a:solidFill>
                  <a:srgbClr val="002060"/>
                </a:solidFill>
                <a:hlinkClick r:id="rId9">
                  <a:extLst>
                    <a:ext uri="{A12FA001-AC4F-418D-AE19-62706E023703}">
                      <ahyp:hlinkClr xmlns:ahyp="http://schemas.microsoft.com/office/drawing/2018/hyperlinkcolor" val="tx"/>
                    </a:ext>
                  </a:extLst>
                </a:hlinkClick>
              </a:rPr>
              <a:t>https://patentimages.storage.googleapis.com/42/5e/92/f7da1cf617d6e3/US9661737.pdf</a:t>
            </a:r>
            <a:endParaRPr lang="en-US" sz="1000" dirty="0">
              <a:solidFill>
                <a:srgbClr val="002060"/>
              </a:solidFill>
            </a:endParaRPr>
          </a:p>
        </p:txBody>
      </p:sp>
    </p:spTree>
    <p:extLst>
      <p:ext uri="{BB962C8B-B14F-4D97-AF65-F5344CB8AC3E}">
        <p14:creationId xmlns:p14="http://schemas.microsoft.com/office/powerpoint/2010/main" val="1104849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AA4C6-F04C-DCEC-17B9-8D64DF62172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DF5178A-BCD9-7873-A419-F4CA61BCBA17}"/>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54084991-B410-AC76-43A0-1B267175F99B}"/>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15</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644C1953-317E-280C-2A1F-44F6C070AB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6475E8EF-5446-6303-65D8-9ED930A2CA4A}"/>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D46B68F2-C026-BFA7-E6E0-95A2645F2860}"/>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D05742A-6B29-9719-882B-2B93B1DFE56B}"/>
              </a:ext>
            </a:extLst>
          </p:cNvPr>
          <p:cNvSpPr txBox="1">
            <a:spLocks/>
          </p:cNvSpPr>
          <p:nvPr/>
        </p:nvSpPr>
        <p:spPr>
          <a:xfrm>
            <a:off x="283580" y="0"/>
            <a:ext cx="8762035" cy="132412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a:spcBef>
                <a:spcPts val="600"/>
              </a:spcBef>
              <a:spcAft>
                <a:spcPts val="600"/>
              </a:spcAft>
            </a:pPr>
            <a:r>
              <a:rPr lang="en-US" sz="2800" dirty="0"/>
              <a:t>B.1 Background: Particles with multiple energies are accelerated in the same Fixed Field Alternating (FFA) Gradient magnets. </a:t>
            </a:r>
          </a:p>
        </p:txBody>
      </p:sp>
      <p:pic>
        <p:nvPicPr>
          <p:cNvPr id="7" name="Content Placeholder 8">
            <a:extLst>
              <a:ext uri="{FF2B5EF4-FFF2-40B4-BE49-F238E27FC236}">
                <a16:creationId xmlns:a16="http://schemas.microsoft.com/office/drawing/2014/main" id="{A093A57B-78AD-0E65-C908-1911EAE265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7775" y="1326994"/>
            <a:ext cx="6887839" cy="5165880"/>
          </a:xfrm>
          <a:prstGeom prst="rect">
            <a:avLst/>
          </a:prstGeom>
        </p:spPr>
      </p:pic>
      <p:sp>
        <p:nvSpPr>
          <p:cNvPr id="8" name="TextBox 7">
            <a:extLst>
              <a:ext uri="{FF2B5EF4-FFF2-40B4-BE49-F238E27FC236}">
                <a16:creationId xmlns:a16="http://schemas.microsoft.com/office/drawing/2014/main" id="{E2D3E421-30F0-C22D-66DB-CBE3E1C5F6D5}"/>
              </a:ext>
            </a:extLst>
          </p:cNvPr>
          <p:cNvSpPr txBox="1"/>
          <p:nvPr/>
        </p:nvSpPr>
        <p:spPr>
          <a:xfrm>
            <a:off x="283141" y="1997839"/>
            <a:ext cx="1775809" cy="2862322"/>
          </a:xfrm>
          <a:prstGeom prst="rect">
            <a:avLst/>
          </a:prstGeom>
          <a:noFill/>
        </p:spPr>
        <p:txBody>
          <a:bodyPr wrap="square" rtlCol="0">
            <a:spAutoFit/>
          </a:bodyPr>
          <a:lstStyle/>
          <a:p>
            <a:r>
              <a:rPr lang="en-US" sz="2000" b="1" dirty="0">
                <a:solidFill>
                  <a:srgbClr val="002060"/>
                </a:solidFill>
                <a:latin typeface="Arial" panose="020B0604020202020204" pitchFamily="34" charset="0"/>
                <a:cs typeface="Arial" panose="020B0604020202020204" pitchFamily="34" charset="0"/>
              </a:rPr>
              <a:t>Stephen Brooks’ simulation of particles’ motion in FFA with 42, 78, 114 and 150 MeV electrons</a:t>
            </a:r>
          </a:p>
        </p:txBody>
      </p:sp>
    </p:spTree>
    <p:extLst>
      <p:ext uri="{BB962C8B-B14F-4D97-AF65-F5344CB8AC3E}">
        <p14:creationId xmlns:p14="http://schemas.microsoft.com/office/powerpoint/2010/main" val="3254303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2741D-DFBA-1AFD-C9DC-4F7446D8165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6696A2-590A-643B-E29F-5FC183A4C18E}"/>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EF1B410C-570F-956E-FE77-6580DACB5F7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DB18B12-08E2-EFE4-53F4-E377A4A23F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4BDF9E28-4C11-C282-86BD-115203AAFE2E}"/>
              </a:ext>
            </a:extLst>
          </p:cNvPr>
          <p:cNvSpPr txBox="1">
            <a:spLocks/>
          </p:cNvSpPr>
          <p:nvPr/>
        </p:nvSpPr>
        <p:spPr>
          <a:xfrm>
            <a:off x="204876" y="0"/>
            <a:ext cx="8921785"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B.2 Magnetic Field Expansion</a:t>
            </a:r>
          </a:p>
        </p:txBody>
      </p:sp>
      <p:sp>
        <p:nvSpPr>
          <p:cNvPr id="2" name="TextBox 1">
            <a:extLst>
              <a:ext uri="{FF2B5EF4-FFF2-40B4-BE49-F238E27FC236}">
                <a16:creationId xmlns:a16="http://schemas.microsoft.com/office/drawing/2014/main" id="{ED294910-8BD0-13F7-75E4-D0F8BFF286A1}"/>
              </a:ext>
            </a:extLst>
          </p:cNvPr>
          <p:cNvSpPr txBox="1"/>
          <p:nvPr/>
        </p:nvSpPr>
        <p:spPr>
          <a:xfrm>
            <a:off x="261460" y="941835"/>
            <a:ext cx="885179" cy="276999"/>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Energy 1:</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493DCA1-8A8A-E425-EF24-DEDC09AA9D8A}"/>
                  </a:ext>
                </a:extLst>
              </p:cNvPr>
              <p:cNvSpPr txBox="1"/>
              <p:nvPr/>
            </p:nvSpPr>
            <p:spPr>
              <a:xfrm>
                <a:off x="496427" y="1563663"/>
                <a:ext cx="4092595"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𝐷𝑦</m:t>
                          </m:r>
                          <m:r>
                            <a:rPr lang="en-US" sz="1400" b="0" i="1" smtClean="0">
                              <a:solidFill>
                                <a:srgbClr val="002060"/>
                              </a:solidFill>
                              <a:latin typeface="Cambria Math" panose="02040503050406030204" pitchFamily="18" charset="0"/>
                            </a:rPr>
                            <m:t>1</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𝐷𝑘</m:t>
                                  </m:r>
                                  <m:r>
                                    <a:rPr lang="en-US" sz="1400" b="0" i="1" smtClean="0">
                                      <a:solidFill>
                                        <a:srgbClr val="002060"/>
                                      </a:solidFill>
                                      <a:latin typeface="Cambria Math" panose="02040503050406030204" pitchFamily="18" charset="0"/>
                                    </a:rPr>
                                    <m:t>1</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m:t>
                          </m:r>
                          <m:r>
                            <a:rPr lang="en-US" sz="1400" b="0" i="1" smtClean="0">
                              <a:solidFill>
                                <a:srgbClr val="002060"/>
                              </a:solidFill>
                              <a:latin typeface="Cambria Math" panose="02040503050406030204" pitchFamily="18" charset="0"/>
                            </a:rPr>
                            <m:t>1,1</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𝐷</m:t>
                              </m:r>
                              <m:r>
                                <a:rPr lang="en-US" sz="1400" b="0" i="1" smtClean="0">
                                  <a:solidFill>
                                    <a:srgbClr val="002060"/>
                                  </a:solidFill>
                                  <a:latin typeface="Cambria Math" panose="02040503050406030204" pitchFamily="18" charset="0"/>
                                  <a:ea typeface="Cambria Math" panose="02040503050406030204" pitchFamily="18" charset="0"/>
                                </a:rPr>
                                <m:t>2,1</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xmlns="">
          <p:sp>
            <p:nvSpPr>
              <p:cNvPr id="3" name="TextBox 2">
                <a:extLst>
                  <a:ext uri="{FF2B5EF4-FFF2-40B4-BE49-F238E27FC236}">
                    <a16:creationId xmlns:a16="http://schemas.microsoft.com/office/drawing/2014/main" id="{2493DCA1-8A8A-E425-EF24-DEDC09AA9D8A}"/>
                  </a:ext>
                </a:extLst>
              </p:cNvPr>
              <p:cNvSpPr txBox="1">
                <a:spLocks noRot="1" noChangeAspect="1" noMove="1" noResize="1" noEditPoints="1" noAdjustHandles="1" noChangeArrowheads="1" noChangeShapeType="1" noTextEdit="1"/>
              </p:cNvSpPr>
              <p:nvPr/>
            </p:nvSpPr>
            <p:spPr>
              <a:xfrm>
                <a:off x="496427" y="1563663"/>
                <a:ext cx="4092595" cy="698204"/>
              </a:xfrm>
              <a:prstGeom prst="rect">
                <a:avLst/>
              </a:prstGeom>
              <a:blipFill>
                <a:blip r:embed="rId3"/>
                <a:stretch>
                  <a:fillRect t="-92857" b="-1482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6C48D46-9C38-CBF5-01D9-9049330914FE}"/>
                  </a:ext>
                </a:extLst>
              </p:cNvPr>
              <p:cNvSpPr txBox="1"/>
              <p:nvPr/>
            </p:nvSpPr>
            <p:spPr>
              <a:xfrm>
                <a:off x="496427" y="3876103"/>
                <a:ext cx="4417556"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𝐹𝑦</m:t>
                          </m:r>
                          <m:r>
                            <a:rPr lang="en-US" sz="1400" b="0" i="1" smtClean="0">
                              <a:solidFill>
                                <a:srgbClr val="002060"/>
                              </a:solidFill>
                              <a:latin typeface="Cambria Math" panose="02040503050406030204" pitchFamily="18" charset="0"/>
                            </a:rPr>
                            <m:t>59</m:t>
                          </m:r>
                          <m:r>
                            <a:rPr lang="en-US" sz="1400" b="0" i="1" smtClean="0">
                              <a:solidFill>
                                <a:srgbClr val="002060"/>
                              </a:solidFill>
                              <a:latin typeface="Cambria Math" panose="02040503050406030204" pitchFamily="18" charset="0"/>
                            </a:rPr>
                            <m:t>𝑛</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𝐹𝑘</m:t>
                                  </m:r>
                                  <m:r>
                                    <a:rPr lang="en-US" sz="1400" b="0" i="1" smtClean="0">
                                      <a:solidFill>
                                        <a:srgbClr val="002060"/>
                                      </a:solidFill>
                                      <a:latin typeface="Cambria Math" panose="02040503050406030204" pitchFamily="18" charset="0"/>
                                    </a:rPr>
                                    <m:t>59</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m:t>
                          </m:r>
                          <m:r>
                            <a:rPr lang="en-US" sz="1400" b="0" i="1" smtClean="0">
                              <a:solidFill>
                                <a:srgbClr val="002060"/>
                              </a:solidFill>
                              <a:latin typeface="Cambria Math" panose="02040503050406030204" pitchFamily="18" charset="0"/>
                            </a:rPr>
                            <m:t>1,59</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𝐹</m:t>
                              </m:r>
                              <m:r>
                                <a:rPr lang="en-US" sz="1400" b="0" i="1" smtClean="0">
                                  <a:solidFill>
                                    <a:srgbClr val="002060"/>
                                  </a:solidFill>
                                  <a:latin typeface="Cambria Math" panose="02040503050406030204" pitchFamily="18" charset="0"/>
                                  <a:ea typeface="Cambria Math" panose="02040503050406030204" pitchFamily="18" charset="0"/>
                                </a:rPr>
                                <m:t>2,59</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xmlns="">
          <p:sp>
            <p:nvSpPr>
              <p:cNvPr id="7" name="TextBox 6">
                <a:extLst>
                  <a:ext uri="{FF2B5EF4-FFF2-40B4-BE49-F238E27FC236}">
                    <a16:creationId xmlns:a16="http://schemas.microsoft.com/office/drawing/2014/main" id="{36C48D46-9C38-CBF5-01D9-9049330914FE}"/>
                  </a:ext>
                </a:extLst>
              </p:cNvPr>
              <p:cNvSpPr txBox="1">
                <a:spLocks noRot="1" noChangeAspect="1" noMove="1" noResize="1" noEditPoints="1" noAdjustHandles="1" noChangeArrowheads="1" noChangeShapeType="1" noTextEdit="1"/>
              </p:cNvSpPr>
              <p:nvPr/>
            </p:nvSpPr>
            <p:spPr>
              <a:xfrm>
                <a:off x="496427" y="3876103"/>
                <a:ext cx="4417556" cy="698204"/>
              </a:xfrm>
              <a:prstGeom prst="rect">
                <a:avLst/>
              </a:prstGeom>
              <a:blipFill>
                <a:blip r:embed="rId4"/>
                <a:stretch>
                  <a:fillRect t="-94545" b="-15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B04560B-440C-826C-C228-5B1BBA800BD3}"/>
                  </a:ext>
                </a:extLst>
              </p:cNvPr>
              <p:cNvSpPr txBox="1"/>
              <p:nvPr/>
            </p:nvSpPr>
            <p:spPr>
              <a:xfrm>
                <a:off x="496427" y="5411160"/>
                <a:ext cx="4504566"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𝐹𝑦</m:t>
                          </m:r>
                          <m:r>
                            <a:rPr lang="en-US" sz="1400" b="0" i="1" smtClean="0">
                              <a:solidFill>
                                <a:srgbClr val="002060"/>
                              </a:solidFill>
                              <a:latin typeface="Cambria Math" panose="02040503050406030204" pitchFamily="18" charset="0"/>
                            </a:rPr>
                            <m:t>59,12</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𝐹𝑘</m:t>
                                  </m:r>
                                  <m:r>
                                    <a:rPr lang="en-US" sz="1400" b="0" i="1" smtClean="0">
                                      <a:solidFill>
                                        <a:srgbClr val="002060"/>
                                      </a:solidFill>
                                      <a:latin typeface="Cambria Math" panose="02040503050406030204" pitchFamily="18" charset="0"/>
                                    </a:rPr>
                                    <m:t>60</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m:t>
                          </m:r>
                          <m:r>
                            <a:rPr lang="en-US" sz="1400" b="0" i="1" smtClean="0">
                              <a:solidFill>
                                <a:srgbClr val="002060"/>
                              </a:solidFill>
                              <a:latin typeface="Cambria Math" panose="02040503050406030204" pitchFamily="18" charset="0"/>
                            </a:rPr>
                            <m:t>1,60</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𝐹</m:t>
                              </m:r>
                              <m:r>
                                <a:rPr lang="en-US" sz="1400" b="0" i="1" smtClean="0">
                                  <a:solidFill>
                                    <a:srgbClr val="002060"/>
                                  </a:solidFill>
                                  <a:latin typeface="Cambria Math" panose="02040503050406030204" pitchFamily="18" charset="0"/>
                                  <a:ea typeface="Cambria Math" panose="02040503050406030204" pitchFamily="18" charset="0"/>
                                </a:rPr>
                                <m:t>2,60</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xmlns="">
          <p:sp>
            <p:nvSpPr>
              <p:cNvPr id="9" name="TextBox 8">
                <a:extLst>
                  <a:ext uri="{FF2B5EF4-FFF2-40B4-BE49-F238E27FC236}">
                    <a16:creationId xmlns:a16="http://schemas.microsoft.com/office/drawing/2014/main" id="{5B04560B-440C-826C-C228-5B1BBA800BD3}"/>
                  </a:ext>
                </a:extLst>
              </p:cNvPr>
              <p:cNvSpPr txBox="1">
                <a:spLocks noRot="1" noChangeAspect="1" noMove="1" noResize="1" noEditPoints="1" noAdjustHandles="1" noChangeArrowheads="1" noChangeShapeType="1" noTextEdit="1"/>
              </p:cNvSpPr>
              <p:nvPr/>
            </p:nvSpPr>
            <p:spPr>
              <a:xfrm>
                <a:off x="496427" y="5411160"/>
                <a:ext cx="4504566" cy="698204"/>
              </a:xfrm>
              <a:prstGeom prst="rect">
                <a:avLst/>
              </a:prstGeom>
              <a:blipFill>
                <a:blip r:embed="rId5"/>
                <a:stretch>
                  <a:fillRect t="-94545" b="-15090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5B1B3DC2-B5F2-3DF9-D2FE-A705D4D67FD8}"/>
              </a:ext>
            </a:extLst>
          </p:cNvPr>
          <p:cNvSpPr txBox="1"/>
          <p:nvPr/>
        </p:nvSpPr>
        <p:spPr>
          <a:xfrm>
            <a:off x="204876" y="3319755"/>
            <a:ext cx="646331" cy="369332"/>
          </a:xfrm>
          <a:prstGeom prst="rect">
            <a:avLst/>
          </a:prstGeom>
          <a:noFill/>
        </p:spPr>
        <p:txBody>
          <a:bodyPr wrap="none" rtlCol="0">
            <a:spAutoFit/>
          </a:bodyPr>
          <a:lstStyle/>
          <a:p>
            <a:r>
              <a:rPr lang="en-US" i="1" dirty="0">
                <a:solidFill>
                  <a:srgbClr val="002060"/>
                </a:solidFill>
                <a:latin typeface="Optima" panose="02000503060000020004" pitchFamily="2" charset="0"/>
              </a:rPr>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17308AB-1F68-D118-7839-281164812113}"/>
                  </a:ext>
                </a:extLst>
              </p:cNvPr>
              <p:cNvSpPr txBox="1"/>
              <p:nvPr/>
            </p:nvSpPr>
            <p:spPr>
              <a:xfrm>
                <a:off x="5279022" y="971418"/>
                <a:ext cx="3421386"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,1</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,1</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1,</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1</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1,</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1</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Sub>
                            </m:e>
                          </m:d>
                        </m:e>
                      </m:nary>
                    </m:oMath>
                  </m:oMathPara>
                </a14:m>
                <a:endParaRPr lang="en-US" sz="1200" dirty="0">
                  <a:solidFill>
                    <a:srgbClr val="002060"/>
                  </a:solidFill>
                </a:endParaRPr>
              </a:p>
            </p:txBody>
          </p:sp>
        </mc:Choice>
        <mc:Fallback xmlns="">
          <p:sp>
            <p:nvSpPr>
              <p:cNvPr id="11" name="TextBox 10">
                <a:extLst>
                  <a:ext uri="{FF2B5EF4-FFF2-40B4-BE49-F238E27FC236}">
                    <a16:creationId xmlns:a16="http://schemas.microsoft.com/office/drawing/2014/main" id="{417308AB-1F68-D118-7839-281164812113}"/>
                  </a:ext>
                </a:extLst>
              </p:cNvPr>
              <p:cNvSpPr txBox="1">
                <a:spLocks noRot="1" noChangeAspect="1" noMove="1" noResize="1" noEditPoints="1" noAdjustHandles="1" noChangeArrowheads="1" noChangeShapeType="1" noTextEdit="1"/>
              </p:cNvSpPr>
              <p:nvPr/>
            </p:nvSpPr>
            <p:spPr>
              <a:xfrm>
                <a:off x="5279022" y="971418"/>
                <a:ext cx="3421386" cy="629147"/>
              </a:xfrm>
              <a:prstGeom prst="rect">
                <a:avLst/>
              </a:prstGeom>
              <a:blipFill>
                <a:blip r:embed="rId6"/>
                <a:stretch>
                  <a:fillRect t="-101961" b="-1568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9FA9EBE-0315-1049-1159-6C41DFAC88A2}"/>
                  </a:ext>
                </a:extLst>
              </p:cNvPr>
              <p:cNvSpPr txBox="1"/>
              <p:nvPr/>
            </p:nvSpPr>
            <p:spPr>
              <a:xfrm>
                <a:off x="5329805" y="5367044"/>
                <a:ext cx="3947171"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,60</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,60</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,60</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60,</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60</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,60</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,60</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60,</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60</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,60</m:t>
                                  </m:r>
                                </m:sub>
                              </m:sSub>
                            </m:e>
                          </m:d>
                        </m:e>
                      </m:nary>
                    </m:oMath>
                  </m:oMathPara>
                </a14:m>
                <a:endParaRPr lang="en-US" sz="1200" dirty="0">
                  <a:solidFill>
                    <a:srgbClr val="002060"/>
                  </a:solidFill>
                </a:endParaRPr>
              </a:p>
            </p:txBody>
          </p:sp>
        </mc:Choice>
        <mc:Fallback xmlns="">
          <p:sp>
            <p:nvSpPr>
              <p:cNvPr id="12" name="TextBox 11">
                <a:extLst>
                  <a:ext uri="{FF2B5EF4-FFF2-40B4-BE49-F238E27FC236}">
                    <a16:creationId xmlns:a16="http://schemas.microsoft.com/office/drawing/2014/main" id="{69FA9EBE-0315-1049-1159-6C41DFAC88A2}"/>
                  </a:ext>
                </a:extLst>
              </p:cNvPr>
              <p:cNvSpPr txBox="1">
                <a:spLocks noRot="1" noChangeAspect="1" noMove="1" noResize="1" noEditPoints="1" noAdjustHandles="1" noChangeArrowheads="1" noChangeShapeType="1" noTextEdit="1"/>
              </p:cNvSpPr>
              <p:nvPr/>
            </p:nvSpPr>
            <p:spPr>
              <a:xfrm>
                <a:off x="5329805" y="5367044"/>
                <a:ext cx="3947171" cy="629147"/>
              </a:xfrm>
              <a:prstGeom prst="rect">
                <a:avLst/>
              </a:prstGeom>
              <a:blipFill>
                <a:blip r:embed="rId7"/>
                <a:stretch>
                  <a:fillRect t="-101961" b="-1568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FD4E334-67A6-E618-B828-9AED10FD5643}"/>
                  </a:ext>
                </a:extLst>
              </p:cNvPr>
              <p:cNvSpPr txBox="1"/>
              <p:nvPr/>
            </p:nvSpPr>
            <p:spPr>
              <a:xfrm>
                <a:off x="5329805" y="3885985"/>
                <a:ext cx="3810915"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,59</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,59</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59,</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59</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59,</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59</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Sub>
                            </m:e>
                          </m:d>
                        </m:e>
                      </m:nary>
                    </m:oMath>
                  </m:oMathPara>
                </a14:m>
                <a:endParaRPr lang="en-US" sz="1200" dirty="0">
                  <a:solidFill>
                    <a:srgbClr val="002060"/>
                  </a:solidFill>
                </a:endParaRPr>
              </a:p>
            </p:txBody>
          </p:sp>
        </mc:Choice>
        <mc:Fallback xmlns="">
          <p:sp>
            <p:nvSpPr>
              <p:cNvPr id="13" name="TextBox 12">
                <a:extLst>
                  <a:ext uri="{FF2B5EF4-FFF2-40B4-BE49-F238E27FC236}">
                    <a16:creationId xmlns:a16="http://schemas.microsoft.com/office/drawing/2014/main" id="{3FD4E334-67A6-E618-B828-9AED10FD5643}"/>
                  </a:ext>
                </a:extLst>
              </p:cNvPr>
              <p:cNvSpPr txBox="1">
                <a:spLocks noRot="1" noChangeAspect="1" noMove="1" noResize="1" noEditPoints="1" noAdjustHandles="1" noChangeArrowheads="1" noChangeShapeType="1" noTextEdit="1"/>
              </p:cNvSpPr>
              <p:nvPr/>
            </p:nvSpPr>
            <p:spPr>
              <a:xfrm>
                <a:off x="5329805" y="3885985"/>
                <a:ext cx="3810915" cy="629147"/>
              </a:xfrm>
              <a:prstGeom prst="rect">
                <a:avLst/>
              </a:prstGeom>
              <a:blipFill>
                <a:blip r:embed="rId8"/>
                <a:stretch>
                  <a:fillRect t="-101961" b="-1568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3B57ABF-8A75-B070-3CE4-E92469F50F3E}"/>
                  </a:ext>
                </a:extLst>
              </p:cNvPr>
              <p:cNvSpPr txBox="1"/>
              <p:nvPr/>
            </p:nvSpPr>
            <p:spPr>
              <a:xfrm>
                <a:off x="5265139" y="4529592"/>
                <a:ext cx="3940246"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,59</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,59</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59,</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59</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59,</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59</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Sub>
                            </m:e>
                          </m:d>
                        </m:e>
                      </m:nary>
                    </m:oMath>
                  </m:oMathPara>
                </a14:m>
                <a:endParaRPr lang="en-US" sz="1200" dirty="0">
                  <a:solidFill>
                    <a:srgbClr val="002060"/>
                  </a:solidFill>
                </a:endParaRPr>
              </a:p>
            </p:txBody>
          </p:sp>
        </mc:Choice>
        <mc:Fallback xmlns="">
          <p:sp>
            <p:nvSpPr>
              <p:cNvPr id="14" name="TextBox 13">
                <a:extLst>
                  <a:ext uri="{FF2B5EF4-FFF2-40B4-BE49-F238E27FC236}">
                    <a16:creationId xmlns:a16="http://schemas.microsoft.com/office/drawing/2014/main" id="{43B57ABF-8A75-B070-3CE4-E92469F50F3E}"/>
                  </a:ext>
                </a:extLst>
              </p:cNvPr>
              <p:cNvSpPr txBox="1">
                <a:spLocks noRot="1" noChangeAspect="1" noMove="1" noResize="1" noEditPoints="1" noAdjustHandles="1" noChangeArrowheads="1" noChangeShapeType="1" noTextEdit="1"/>
              </p:cNvSpPr>
              <p:nvPr/>
            </p:nvSpPr>
            <p:spPr>
              <a:xfrm>
                <a:off x="5265139" y="4529592"/>
                <a:ext cx="3940246" cy="629147"/>
              </a:xfrm>
              <a:prstGeom prst="rect">
                <a:avLst/>
              </a:prstGeom>
              <a:blipFill>
                <a:blip r:embed="rId9"/>
                <a:stretch>
                  <a:fillRect t="-103922" b="-1568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BA312A7-B985-191F-1350-DB68B7E0097B}"/>
                  </a:ext>
                </a:extLst>
              </p:cNvPr>
              <p:cNvSpPr txBox="1"/>
              <p:nvPr/>
            </p:nvSpPr>
            <p:spPr>
              <a:xfrm>
                <a:off x="5279022" y="1543085"/>
                <a:ext cx="3440109"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,1</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,1</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1,</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1</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1,</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1</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Sub>
                            </m:e>
                          </m:d>
                        </m:e>
                      </m:nary>
                    </m:oMath>
                  </m:oMathPara>
                </a14:m>
                <a:endParaRPr lang="en-US" sz="1200" dirty="0">
                  <a:solidFill>
                    <a:srgbClr val="002060"/>
                  </a:solidFill>
                </a:endParaRPr>
              </a:p>
            </p:txBody>
          </p:sp>
        </mc:Choice>
        <mc:Fallback xmlns="">
          <p:sp>
            <p:nvSpPr>
              <p:cNvPr id="15" name="TextBox 14">
                <a:extLst>
                  <a:ext uri="{FF2B5EF4-FFF2-40B4-BE49-F238E27FC236}">
                    <a16:creationId xmlns:a16="http://schemas.microsoft.com/office/drawing/2014/main" id="{ABA312A7-B985-191F-1350-DB68B7E0097B}"/>
                  </a:ext>
                </a:extLst>
              </p:cNvPr>
              <p:cNvSpPr txBox="1">
                <a:spLocks noRot="1" noChangeAspect="1" noMove="1" noResize="1" noEditPoints="1" noAdjustHandles="1" noChangeArrowheads="1" noChangeShapeType="1" noTextEdit="1"/>
              </p:cNvSpPr>
              <p:nvPr/>
            </p:nvSpPr>
            <p:spPr>
              <a:xfrm>
                <a:off x="5279022" y="1543085"/>
                <a:ext cx="3440109" cy="629147"/>
              </a:xfrm>
              <a:prstGeom prst="rect">
                <a:avLst/>
              </a:prstGeom>
              <a:blipFill>
                <a:blip r:embed="rId10"/>
                <a:stretch>
                  <a:fillRect t="-106000" b="-16200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B907250-C186-E322-ADDF-D8682C0A4504}"/>
              </a:ext>
            </a:extLst>
          </p:cNvPr>
          <p:cNvSpPr txBox="1"/>
          <p:nvPr/>
        </p:nvSpPr>
        <p:spPr>
          <a:xfrm>
            <a:off x="232414" y="2310901"/>
            <a:ext cx="885179" cy="276999"/>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Energy 2:</a:t>
            </a:r>
          </a:p>
        </p:txBody>
      </p:sp>
      <p:sp>
        <p:nvSpPr>
          <p:cNvPr id="17" name="TextBox 16">
            <a:extLst>
              <a:ext uri="{FF2B5EF4-FFF2-40B4-BE49-F238E27FC236}">
                <a16:creationId xmlns:a16="http://schemas.microsoft.com/office/drawing/2014/main" id="{D8AE64BB-C283-82C6-AC5E-40092848AB56}"/>
              </a:ext>
            </a:extLst>
          </p:cNvPr>
          <p:cNvSpPr txBox="1"/>
          <p:nvPr/>
        </p:nvSpPr>
        <p:spPr>
          <a:xfrm>
            <a:off x="166250" y="3769646"/>
            <a:ext cx="970137" cy="276999"/>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Energy 59:</a:t>
            </a:r>
          </a:p>
        </p:txBody>
      </p:sp>
      <p:sp>
        <p:nvSpPr>
          <p:cNvPr id="18" name="TextBox 17">
            <a:extLst>
              <a:ext uri="{FF2B5EF4-FFF2-40B4-BE49-F238E27FC236}">
                <a16:creationId xmlns:a16="http://schemas.microsoft.com/office/drawing/2014/main" id="{5FC5D2D5-1E59-9979-E8F8-ED4A2100346E}"/>
              </a:ext>
            </a:extLst>
          </p:cNvPr>
          <p:cNvSpPr txBox="1"/>
          <p:nvPr/>
        </p:nvSpPr>
        <p:spPr>
          <a:xfrm>
            <a:off x="204876" y="5162608"/>
            <a:ext cx="970137" cy="276999"/>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Energy 60:</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3D259B0-1F59-8877-2E46-CE0C01E95403}"/>
                  </a:ext>
                </a:extLst>
              </p:cNvPr>
              <p:cNvSpPr txBox="1"/>
              <p:nvPr/>
            </p:nvSpPr>
            <p:spPr>
              <a:xfrm>
                <a:off x="5279022" y="2380648"/>
                <a:ext cx="3421386"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,2</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,2</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2</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2</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Sub>
                            </m:e>
                          </m:d>
                        </m:e>
                      </m:nary>
                    </m:oMath>
                  </m:oMathPara>
                </a14:m>
                <a:endParaRPr lang="en-US" sz="1200" dirty="0">
                  <a:solidFill>
                    <a:srgbClr val="002060"/>
                  </a:solidFill>
                </a:endParaRPr>
              </a:p>
            </p:txBody>
          </p:sp>
        </mc:Choice>
        <mc:Fallback xmlns="">
          <p:sp>
            <p:nvSpPr>
              <p:cNvPr id="19" name="TextBox 18">
                <a:extLst>
                  <a:ext uri="{FF2B5EF4-FFF2-40B4-BE49-F238E27FC236}">
                    <a16:creationId xmlns:a16="http://schemas.microsoft.com/office/drawing/2014/main" id="{D3D259B0-1F59-8877-2E46-CE0C01E95403}"/>
                  </a:ext>
                </a:extLst>
              </p:cNvPr>
              <p:cNvSpPr txBox="1">
                <a:spLocks noRot="1" noChangeAspect="1" noMove="1" noResize="1" noEditPoints="1" noAdjustHandles="1" noChangeArrowheads="1" noChangeShapeType="1" noTextEdit="1"/>
              </p:cNvSpPr>
              <p:nvPr/>
            </p:nvSpPr>
            <p:spPr>
              <a:xfrm>
                <a:off x="5279022" y="2380648"/>
                <a:ext cx="3421386" cy="629147"/>
              </a:xfrm>
              <a:prstGeom prst="rect">
                <a:avLst/>
              </a:prstGeom>
              <a:blipFill>
                <a:blip r:embed="rId11"/>
                <a:stretch>
                  <a:fillRect t="-103922" b="-1568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9AAEEC-24B6-AD2A-DCC5-44001CCD0634}"/>
                  </a:ext>
                </a:extLst>
              </p:cNvPr>
              <p:cNvSpPr txBox="1"/>
              <p:nvPr/>
            </p:nvSpPr>
            <p:spPr>
              <a:xfrm>
                <a:off x="5279022" y="3067944"/>
                <a:ext cx="3440109"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,2</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,2</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2</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2</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Sub>
                            </m:e>
                          </m:d>
                        </m:e>
                      </m:nary>
                    </m:oMath>
                  </m:oMathPara>
                </a14:m>
                <a:endParaRPr lang="en-US" sz="1200" dirty="0">
                  <a:solidFill>
                    <a:srgbClr val="002060"/>
                  </a:solidFill>
                </a:endParaRPr>
              </a:p>
            </p:txBody>
          </p:sp>
        </mc:Choice>
        <mc:Fallback xmlns="">
          <p:sp>
            <p:nvSpPr>
              <p:cNvPr id="20" name="TextBox 19">
                <a:extLst>
                  <a:ext uri="{FF2B5EF4-FFF2-40B4-BE49-F238E27FC236}">
                    <a16:creationId xmlns:a16="http://schemas.microsoft.com/office/drawing/2014/main" id="{C39AAEEC-24B6-AD2A-DCC5-44001CCD0634}"/>
                  </a:ext>
                </a:extLst>
              </p:cNvPr>
              <p:cNvSpPr txBox="1">
                <a:spLocks noRot="1" noChangeAspect="1" noMove="1" noResize="1" noEditPoints="1" noAdjustHandles="1" noChangeArrowheads="1" noChangeShapeType="1" noTextEdit="1"/>
              </p:cNvSpPr>
              <p:nvPr/>
            </p:nvSpPr>
            <p:spPr>
              <a:xfrm>
                <a:off x="5279022" y="3067944"/>
                <a:ext cx="3440109" cy="629147"/>
              </a:xfrm>
              <a:prstGeom prst="rect">
                <a:avLst/>
              </a:prstGeom>
              <a:blipFill>
                <a:blip r:embed="rId12"/>
                <a:stretch>
                  <a:fillRect t="-104000" b="-16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3458372-E2D4-E6BA-3187-71A2F6480F68}"/>
                  </a:ext>
                </a:extLst>
              </p:cNvPr>
              <p:cNvSpPr txBox="1"/>
              <p:nvPr/>
            </p:nvSpPr>
            <p:spPr>
              <a:xfrm>
                <a:off x="496427" y="950291"/>
                <a:ext cx="4028475"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𝐹𝑦</m:t>
                          </m:r>
                          <m:r>
                            <a:rPr lang="en-US" sz="1400" b="0" i="1" smtClean="0">
                              <a:solidFill>
                                <a:srgbClr val="002060"/>
                              </a:solidFill>
                              <a:latin typeface="Cambria Math" panose="02040503050406030204" pitchFamily="18" charset="0"/>
                            </a:rPr>
                            <m:t>1</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𝐹𝑘</m:t>
                                  </m:r>
                                  <m:r>
                                    <a:rPr lang="en-US" sz="1400" b="0" i="1" smtClean="0">
                                      <a:solidFill>
                                        <a:srgbClr val="002060"/>
                                      </a:solidFill>
                                      <a:latin typeface="Cambria Math" panose="02040503050406030204" pitchFamily="18" charset="0"/>
                                    </a:rPr>
                                    <m:t>1</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m:t>
                          </m:r>
                          <m:r>
                            <a:rPr lang="en-US" sz="1400" b="0" i="1" smtClean="0">
                              <a:solidFill>
                                <a:srgbClr val="002060"/>
                              </a:solidFill>
                              <a:latin typeface="Cambria Math" panose="02040503050406030204" pitchFamily="18" charset="0"/>
                            </a:rPr>
                            <m:t>1,1</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𝐹</m:t>
                              </m:r>
                              <m:r>
                                <a:rPr lang="en-US" sz="1400" b="0" i="1" smtClean="0">
                                  <a:solidFill>
                                    <a:srgbClr val="002060"/>
                                  </a:solidFill>
                                  <a:latin typeface="Cambria Math" panose="02040503050406030204" pitchFamily="18" charset="0"/>
                                  <a:ea typeface="Cambria Math" panose="02040503050406030204" pitchFamily="18" charset="0"/>
                                </a:rPr>
                                <m:t>2,1</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xmlns="">
          <p:sp>
            <p:nvSpPr>
              <p:cNvPr id="21" name="TextBox 20">
                <a:extLst>
                  <a:ext uri="{FF2B5EF4-FFF2-40B4-BE49-F238E27FC236}">
                    <a16:creationId xmlns:a16="http://schemas.microsoft.com/office/drawing/2014/main" id="{63458372-E2D4-E6BA-3187-71A2F6480F68}"/>
                  </a:ext>
                </a:extLst>
              </p:cNvPr>
              <p:cNvSpPr txBox="1">
                <a:spLocks noRot="1" noChangeAspect="1" noMove="1" noResize="1" noEditPoints="1" noAdjustHandles="1" noChangeArrowheads="1" noChangeShapeType="1" noTextEdit="1"/>
              </p:cNvSpPr>
              <p:nvPr/>
            </p:nvSpPr>
            <p:spPr>
              <a:xfrm>
                <a:off x="496427" y="950291"/>
                <a:ext cx="4028475" cy="698204"/>
              </a:xfrm>
              <a:prstGeom prst="rect">
                <a:avLst/>
              </a:prstGeom>
              <a:blipFill>
                <a:blip r:embed="rId13"/>
                <a:stretch>
                  <a:fillRect t="-91071" b="-1482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48B54F2-037C-6473-A69C-CCEBC933D591}"/>
                  </a:ext>
                </a:extLst>
              </p:cNvPr>
              <p:cNvSpPr txBox="1"/>
              <p:nvPr/>
            </p:nvSpPr>
            <p:spPr>
              <a:xfrm>
                <a:off x="496427" y="4521202"/>
                <a:ext cx="4468339"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𝐷𝑦</m:t>
                          </m:r>
                          <m:r>
                            <a:rPr lang="en-US" sz="1400" b="0" i="1" smtClean="0">
                              <a:solidFill>
                                <a:srgbClr val="002060"/>
                              </a:solidFill>
                              <a:latin typeface="Cambria Math" panose="02040503050406030204" pitchFamily="18" charset="0"/>
                            </a:rPr>
                            <m:t>59</m:t>
                          </m:r>
                          <m:r>
                            <a:rPr lang="en-US" sz="1400" b="0" i="1" smtClean="0">
                              <a:solidFill>
                                <a:srgbClr val="002060"/>
                              </a:solidFill>
                              <a:latin typeface="Cambria Math" panose="02040503050406030204" pitchFamily="18" charset="0"/>
                            </a:rPr>
                            <m:t>𝑛</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𝐷𝑘</m:t>
                                  </m:r>
                                  <m:r>
                                    <a:rPr lang="en-US" sz="1400" b="0" i="1" smtClean="0">
                                      <a:solidFill>
                                        <a:srgbClr val="002060"/>
                                      </a:solidFill>
                                      <a:latin typeface="Cambria Math" panose="02040503050406030204" pitchFamily="18" charset="0"/>
                                    </a:rPr>
                                    <m:t>59</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m:t>
                          </m:r>
                          <m:r>
                            <a:rPr lang="en-US" sz="1400" b="0" i="1" smtClean="0">
                              <a:solidFill>
                                <a:srgbClr val="002060"/>
                              </a:solidFill>
                              <a:latin typeface="Cambria Math" panose="02040503050406030204" pitchFamily="18" charset="0"/>
                            </a:rPr>
                            <m:t>1,59</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𝐷</m:t>
                              </m:r>
                              <m:r>
                                <a:rPr lang="en-US" sz="1400" b="0" i="1" smtClean="0">
                                  <a:solidFill>
                                    <a:srgbClr val="002060"/>
                                  </a:solidFill>
                                  <a:latin typeface="Cambria Math" panose="02040503050406030204" pitchFamily="18" charset="0"/>
                                  <a:ea typeface="Cambria Math" panose="02040503050406030204" pitchFamily="18" charset="0"/>
                                </a:rPr>
                                <m:t>2,59</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xmlns="">
          <p:sp>
            <p:nvSpPr>
              <p:cNvPr id="22" name="TextBox 21">
                <a:extLst>
                  <a:ext uri="{FF2B5EF4-FFF2-40B4-BE49-F238E27FC236}">
                    <a16:creationId xmlns:a16="http://schemas.microsoft.com/office/drawing/2014/main" id="{D48B54F2-037C-6473-A69C-CCEBC933D591}"/>
                  </a:ext>
                </a:extLst>
              </p:cNvPr>
              <p:cNvSpPr txBox="1">
                <a:spLocks noRot="1" noChangeAspect="1" noMove="1" noResize="1" noEditPoints="1" noAdjustHandles="1" noChangeArrowheads="1" noChangeShapeType="1" noTextEdit="1"/>
              </p:cNvSpPr>
              <p:nvPr/>
            </p:nvSpPr>
            <p:spPr>
              <a:xfrm>
                <a:off x="496427" y="4521202"/>
                <a:ext cx="4468339" cy="698204"/>
              </a:xfrm>
              <a:prstGeom prst="rect">
                <a:avLst/>
              </a:prstGeom>
              <a:blipFill>
                <a:blip r:embed="rId14"/>
                <a:stretch>
                  <a:fillRect t="-94545" b="-15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E2F77A8-0D22-D342-929F-59174518E967}"/>
                  </a:ext>
                </a:extLst>
              </p:cNvPr>
              <p:cNvSpPr txBox="1"/>
              <p:nvPr/>
            </p:nvSpPr>
            <p:spPr>
              <a:xfrm>
                <a:off x="496426" y="2350430"/>
                <a:ext cx="4028475"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𝐹𝑦</m:t>
                          </m:r>
                          <m:r>
                            <a:rPr lang="en-US" sz="1400" b="0" i="1" smtClean="0">
                              <a:solidFill>
                                <a:srgbClr val="002060"/>
                              </a:solidFill>
                              <a:latin typeface="Cambria Math" panose="02040503050406030204" pitchFamily="18" charset="0"/>
                            </a:rPr>
                            <m:t>2</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𝐹𝑘</m:t>
                                  </m:r>
                                  <m:r>
                                    <a:rPr lang="en-US" sz="1400" b="0" i="1" smtClean="0">
                                      <a:solidFill>
                                        <a:srgbClr val="002060"/>
                                      </a:solidFill>
                                      <a:latin typeface="Cambria Math" panose="02040503050406030204" pitchFamily="18" charset="0"/>
                                    </a:rPr>
                                    <m:t>2</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m:t>
                          </m:r>
                          <m:r>
                            <a:rPr lang="en-US" sz="1400" b="0" i="1" smtClean="0">
                              <a:solidFill>
                                <a:srgbClr val="002060"/>
                              </a:solidFill>
                              <a:latin typeface="Cambria Math" panose="02040503050406030204" pitchFamily="18" charset="0"/>
                            </a:rPr>
                            <m:t>1,2</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𝐹</m:t>
                              </m:r>
                              <m:r>
                                <a:rPr lang="en-US" sz="1400" b="0" i="1" smtClean="0">
                                  <a:solidFill>
                                    <a:srgbClr val="002060"/>
                                  </a:solidFill>
                                  <a:latin typeface="Cambria Math" panose="02040503050406030204" pitchFamily="18" charset="0"/>
                                  <a:ea typeface="Cambria Math" panose="02040503050406030204" pitchFamily="18" charset="0"/>
                                </a:rPr>
                                <m:t>2,2</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xmlns="">
          <p:sp>
            <p:nvSpPr>
              <p:cNvPr id="23" name="TextBox 22">
                <a:extLst>
                  <a:ext uri="{FF2B5EF4-FFF2-40B4-BE49-F238E27FC236}">
                    <a16:creationId xmlns:a16="http://schemas.microsoft.com/office/drawing/2014/main" id="{AE2F77A8-0D22-D342-929F-59174518E967}"/>
                  </a:ext>
                </a:extLst>
              </p:cNvPr>
              <p:cNvSpPr txBox="1">
                <a:spLocks noRot="1" noChangeAspect="1" noMove="1" noResize="1" noEditPoints="1" noAdjustHandles="1" noChangeArrowheads="1" noChangeShapeType="1" noTextEdit="1"/>
              </p:cNvSpPr>
              <p:nvPr/>
            </p:nvSpPr>
            <p:spPr>
              <a:xfrm>
                <a:off x="496426" y="2350430"/>
                <a:ext cx="4028475" cy="698204"/>
              </a:xfrm>
              <a:prstGeom prst="rect">
                <a:avLst/>
              </a:prstGeom>
              <a:blipFill>
                <a:blip r:embed="rId15"/>
                <a:stretch>
                  <a:fillRect t="-92857" b="-1482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9E41567-ABE4-3D26-C956-012ECE16D3C7}"/>
                  </a:ext>
                </a:extLst>
              </p:cNvPr>
              <p:cNvSpPr txBox="1"/>
              <p:nvPr/>
            </p:nvSpPr>
            <p:spPr>
              <a:xfrm>
                <a:off x="496427" y="2993683"/>
                <a:ext cx="4092595"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𝐷𝑦</m:t>
                          </m:r>
                          <m:r>
                            <a:rPr lang="en-US" sz="1400" b="0" i="1" smtClean="0">
                              <a:solidFill>
                                <a:srgbClr val="002060"/>
                              </a:solidFill>
                              <a:latin typeface="Cambria Math" panose="02040503050406030204" pitchFamily="18" charset="0"/>
                            </a:rPr>
                            <m:t>2</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𝐷𝑘</m:t>
                                  </m:r>
                                  <m:r>
                                    <a:rPr lang="en-US" sz="1400" b="0" i="1" smtClean="0">
                                      <a:solidFill>
                                        <a:srgbClr val="002060"/>
                                      </a:solidFill>
                                      <a:latin typeface="Cambria Math" panose="02040503050406030204" pitchFamily="18" charset="0"/>
                                    </a:rPr>
                                    <m:t>2</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m:t>
                          </m:r>
                          <m:r>
                            <a:rPr lang="en-US" sz="1400" b="0" i="1" smtClean="0">
                              <a:solidFill>
                                <a:srgbClr val="002060"/>
                              </a:solidFill>
                              <a:latin typeface="Cambria Math" panose="02040503050406030204" pitchFamily="18" charset="0"/>
                            </a:rPr>
                            <m:t>1,2</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𝐷</m:t>
                              </m:r>
                              <m:r>
                                <a:rPr lang="en-US" sz="1400" b="0" i="1" smtClean="0">
                                  <a:solidFill>
                                    <a:srgbClr val="002060"/>
                                  </a:solidFill>
                                  <a:latin typeface="Cambria Math" panose="02040503050406030204" pitchFamily="18" charset="0"/>
                                  <a:ea typeface="Cambria Math" panose="02040503050406030204" pitchFamily="18" charset="0"/>
                                </a:rPr>
                                <m:t>2,2</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xmlns="">
          <p:sp>
            <p:nvSpPr>
              <p:cNvPr id="24" name="TextBox 23">
                <a:extLst>
                  <a:ext uri="{FF2B5EF4-FFF2-40B4-BE49-F238E27FC236}">
                    <a16:creationId xmlns:a16="http://schemas.microsoft.com/office/drawing/2014/main" id="{D9E41567-ABE4-3D26-C956-012ECE16D3C7}"/>
                  </a:ext>
                </a:extLst>
              </p:cNvPr>
              <p:cNvSpPr txBox="1">
                <a:spLocks noRot="1" noChangeAspect="1" noMove="1" noResize="1" noEditPoints="1" noAdjustHandles="1" noChangeArrowheads="1" noChangeShapeType="1" noTextEdit="1"/>
              </p:cNvSpPr>
              <p:nvPr/>
            </p:nvSpPr>
            <p:spPr>
              <a:xfrm>
                <a:off x="496427" y="2993683"/>
                <a:ext cx="4092595" cy="698204"/>
              </a:xfrm>
              <a:prstGeom prst="rect">
                <a:avLst/>
              </a:prstGeom>
              <a:blipFill>
                <a:blip r:embed="rId16"/>
                <a:stretch>
                  <a:fillRect t="-91071" b="-148214"/>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F4F3C9E3-4903-2953-AC6A-11341F0065AE}"/>
              </a:ext>
            </a:extLst>
          </p:cNvPr>
          <p:cNvSpPr txBox="1"/>
          <p:nvPr/>
        </p:nvSpPr>
        <p:spPr>
          <a:xfrm>
            <a:off x="2179697" y="594762"/>
            <a:ext cx="4386650"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Multipole Field Components vs. Tunes</a:t>
            </a:r>
            <a:endParaRPr lang="en-US" dirty="0"/>
          </a:p>
        </p:txBody>
      </p:sp>
    </p:spTree>
    <p:extLst>
      <p:ext uri="{BB962C8B-B14F-4D97-AF65-F5344CB8AC3E}">
        <p14:creationId xmlns:p14="http://schemas.microsoft.com/office/powerpoint/2010/main" val="1415575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DD9FF-6986-A233-C0CA-1261848EF63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E8532F7-9CCD-9ADD-C3F1-9C8976758CF8}"/>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554D4877-86D2-EA6F-90D8-128968F48EE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B59F851-1256-061E-2E8B-A9B008544A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DCF372CC-AEA1-FB49-1FD6-62A2DE6974A2}"/>
              </a:ext>
            </a:extLst>
          </p:cNvPr>
          <p:cNvSpPr txBox="1">
            <a:spLocks/>
          </p:cNvSpPr>
          <p:nvPr/>
        </p:nvSpPr>
        <p:spPr>
          <a:xfrm>
            <a:off x="250700" y="-1"/>
            <a:ext cx="8875961" cy="11241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B.2 Magnetic Field Expansion Least Square Minimization Towards the Right Multipoles</a:t>
            </a:r>
          </a:p>
        </p:txBody>
      </p:sp>
      <p:pic>
        <p:nvPicPr>
          <p:cNvPr id="3" name="Picture 2" descr="Diagram, schematic&#10;&#10;AI-generated content may be incorrect.">
            <a:extLst>
              <a:ext uri="{FF2B5EF4-FFF2-40B4-BE49-F238E27FC236}">
                <a16:creationId xmlns:a16="http://schemas.microsoft.com/office/drawing/2014/main" id="{E06537FF-1BE8-F536-30FE-54F1372CC45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4000"/>
                    </a14:imgEffect>
                    <a14:imgEffect>
                      <a14:brightnessContrast contrast="-11000"/>
                    </a14:imgEffect>
                  </a14:imgLayer>
                </a14:imgProps>
              </a:ext>
            </a:extLst>
          </a:blip>
          <a:stretch>
            <a:fillRect/>
          </a:stretch>
        </p:blipFill>
        <p:spPr>
          <a:xfrm>
            <a:off x="250700" y="1143320"/>
            <a:ext cx="4540956" cy="1045400"/>
          </a:xfrm>
          <a:prstGeom prst="rect">
            <a:avLst/>
          </a:prstGeom>
        </p:spPr>
      </p:pic>
      <p:pic>
        <p:nvPicPr>
          <p:cNvPr id="9" name="Picture 8" descr="Text, letter&#10;&#10;AI-generated content may be incorrect.">
            <a:extLst>
              <a:ext uri="{FF2B5EF4-FFF2-40B4-BE49-F238E27FC236}">
                <a16:creationId xmlns:a16="http://schemas.microsoft.com/office/drawing/2014/main" id="{CD2EF096-05AB-00BC-A70D-858085B0521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1000"/>
                    </a14:imgEffect>
                  </a14:imgLayer>
                </a14:imgProps>
              </a:ext>
            </a:extLst>
          </a:blip>
          <a:stretch>
            <a:fillRect/>
          </a:stretch>
        </p:blipFill>
        <p:spPr>
          <a:xfrm>
            <a:off x="4465939" y="1064545"/>
            <a:ext cx="4686945" cy="1124175"/>
          </a:xfrm>
          <a:prstGeom prst="rect">
            <a:avLst/>
          </a:prstGeom>
        </p:spPr>
      </p:pic>
      <p:pic>
        <p:nvPicPr>
          <p:cNvPr id="11" name="Picture 10">
            <a:extLst>
              <a:ext uri="{FF2B5EF4-FFF2-40B4-BE49-F238E27FC236}">
                <a16:creationId xmlns:a16="http://schemas.microsoft.com/office/drawing/2014/main" id="{E1DBAB40-CC86-2382-80FD-00FE3DE13C5E}"/>
              </a:ext>
            </a:extLst>
          </p:cNvPr>
          <p:cNvPicPr>
            <a:picLocks noChangeAspect="1"/>
          </p:cNvPicPr>
          <p:nvPr/>
        </p:nvPicPr>
        <p:blipFill>
          <a:blip r:embed="rId7"/>
          <a:stretch>
            <a:fillRect/>
          </a:stretch>
        </p:blipFill>
        <p:spPr>
          <a:xfrm>
            <a:off x="4044908" y="2323197"/>
            <a:ext cx="5162350" cy="558549"/>
          </a:xfrm>
          <a:prstGeom prst="rect">
            <a:avLst/>
          </a:prstGeom>
        </p:spPr>
      </p:pic>
      <p:sp>
        <p:nvSpPr>
          <p:cNvPr id="13" name="TextBox 12">
            <a:extLst>
              <a:ext uri="{FF2B5EF4-FFF2-40B4-BE49-F238E27FC236}">
                <a16:creationId xmlns:a16="http://schemas.microsoft.com/office/drawing/2014/main" id="{6DF2E616-7B81-7874-ECC8-73E6C3C41AD2}"/>
              </a:ext>
            </a:extLst>
          </p:cNvPr>
          <p:cNvSpPr txBox="1"/>
          <p:nvPr/>
        </p:nvSpPr>
        <p:spPr>
          <a:xfrm>
            <a:off x="314148" y="3204112"/>
            <a:ext cx="8517600" cy="3108543"/>
          </a:xfrm>
          <a:prstGeom prst="rect">
            <a:avLst/>
          </a:prstGeom>
          <a:noFill/>
        </p:spPr>
        <p:txBody>
          <a:bodyPr wrap="square">
            <a:spAutoFit/>
          </a:bodyPr>
          <a:lstStyle/>
          <a:p>
            <a:pPr algn="just"/>
            <a:r>
              <a:rPr lang="en-US" sz="1400" dirty="0">
                <a:solidFill>
                  <a:srgbClr val="002060"/>
                </a:solidFill>
                <a:latin typeface="Arial" panose="020B0604020202020204" pitchFamily="34" charset="0"/>
                <a:cs typeface="Arial" panose="020B0604020202020204" pitchFamily="34" charset="0"/>
              </a:rPr>
              <a:t>A new approach to the Non-Scaling Fixed Field Alternating Gradient Accelerators where additional multipoles in the magnets are added following the Taylor expansion of the magnetic field in the focusing and defocusing alternating gradient magnets. The goal is to obtain very large momentum or energy range with the fixed betatron tunes throughout the whole range between -69%&lt; </a:t>
            </a:r>
            <a:r>
              <a:rPr lang="en-US" sz="1400" dirty="0">
                <a:solidFill>
                  <a:srgbClr val="002060"/>
                </a:solidFill>
                <a:latin typeface="Symbol" pitchFamily="2" charset="2"/>
                <a:cs typeface="Arial" panose="020B0604020202020204" pitchFamily="34" charset="0"/>
              </a:rPr>
              <a:t>D</a:t>
            </a:r>
            <a:r>
              <a:rPr lang="en-US" sz="1400" dirty="0">
                <a:solidFill>
                  <a:srgbClr val="002060"/>
                </a:solidFill>
                <a:latin typeface="Arial" panose="020B0604020202020204" pitchFamily="34" charset="0"/>
                <a:cs typeface="Arial" panose="020B0604020202020204" pitchFamily="34" charset="0"/>
              </a:rPr>
              <a:t>p/p &lt; 64% or for example for proton accelerator to cover the kinetic energy range between 10 MeV&lt; E</a:t>
            </a:r>
            <a:r>
              <a:rPr lang="en-US" sz="1400" baseline="-25000" dirty="0">
                <a:solidFill>
                  <a:srgbClr val="002060"/>
                </a:solidFill>
                <a:latin typeface="Arial" panose="020B0604020202020204" pitchFamily="34" charset="0"/>
                <a:cs typeface="Arial" panose="020B0604020202020204" pitchFamily="34" charset="0"/>
              </a:rPr>
              <a:t>k</a:t>
            </a:r>
            <a:r>
              <a:rPr lang="en-US" sz="1400" dirty="0">
                <a:solidFill>
                  <a:srgbClr val="002060"/>
                </a:solidFill>
                <a:latin typeface="Arial" panose="020B0604020202020204" pitchFamily="34" charset="0"/>
                <a:cs typeface="Arial" panose="020B0604020202020204" pitchFamily="34" charset="0"/>
              </a:rPr>
              <a:t>&lt; 250 MeV. </a:t>
            </a:r>
          </a:p>
          <a:p>
            <a:pPr algn="just"/>
            <a:endParaRPr lang="en-US" sz="1400" dirty="0">
              <a:solidFill>
                <a:srgbClr val="002060"/>
              </a:solidFill>
              <a:latin typeface="Arial" panose="020B0604020202020204" pitchFamily="34" charset="0"/>
              <a:cs typeface="Arial" panose="020B0604020202020204" pitchFamily="34" charset="0"/>
            </a:endParaRPr>
          </a:p>
          <a:p>
            <a:pPr marL="457200" indent="-457200" algn="just">
              <a:buAutoNum type="arabicPeriod"/>
            </a:pPr>
            <a:r>
              <a:rPr lang="en-US" sz="1400" dirty="0">
                <a:solidFill>
                  <a:srgbClr val="002060"/>
                </a:solidFill>
                <a:latin typeface="Arial" panose="020B0604020202020204" pitchFamily="34" charset="0"/>
                <a:cs typeface="Arial" panose="020B0604020202020204" pitchFamily="34" charset="0"/>
              </a:rPr>
              <a:t>First step is, setting the reference energy. The reference energy I define as the circular orbit without betatron oscillations. The </a:t>
            </a:r>
            <a:r>
              <a:rPr lang="en-US" sz="1400" b="1" dirty="0">
                <a:solidFill>
                  <a:srgbClr val="002060"/>
                </a:solidFill>
                <a:latin typeface="Arial" panose="020B0604020202020204" pitchFamily="34" charset="0"/>
                <a:cs typeface="Arial" panose="020B0604020202020204" pitchFamily="34" charset="0"/>
              </a:rPr>
              <a:t>closed orbit </a:t>
            </a:r>
            <a:r>
              <a:rPr lang="en-US" sz="1400" dirty="0">
                <a:solidFill>
                  <a:srgbClr val="002060"/>
                </a:solidFill>
                <a:latin typeface="Arial" panose="020B0604020202020204" pitchFamily="34" charset="0"/>
                <a:cs typeface="Arial" panose="020B0604020202020204" pitchFamily="34" charset="0"/>
              </a:rPr>
              <a:t>is found by </a:t>
            </a:r>
            <a:r>
              <a:rPr lang="en-US" sz="1400" b="1" dirty="0">
                <a:solidFill>
                  <a:srgbClr val="002060"/>
                </a:solidFill>
                <a:latin typeface="Arial" panose="020B0604020202020204" pitchFamily="34" charset="0"/>
                <a:cs typeface="Arial" panose="020B0604020202020204" pitchFamily="34" charset="0"/>
              </a:rPr>
              <a:t>variation of the gradients </a:t>
            </a:r>
            <a:r>
              <a:rPr lang="en-US" sz="1400" dirty="0">
                <a:solidFill>
                  <a:srgbClr val="002060"/>
                </a:solidFill>
                <a:latin typeface="Arial" panose="020B0604020202020204" pitchFamily="34" charset="0"/>
                <a:cs typeface="Arial" panose="020B0604020202020204" pitchFamily="34" charset="0"/>
              </a:rPr>
              <a:t>using the dipole bending field </a:t>
            </a:r>
            <a:r>
              <a:rPr lang="en-US" sz="1400" b="1" dirty="0">
                <a:solidFill>
                  <a:srgbClr val="002060"/>
                </a:solidFill>
                <a:latin typeface="Arial" panose="020B0604020202020204" pitchFamily="34" charset="0"/>
                <a:cs typeface="Arial" panose="020B0604020202020204" pitchFamily="34" charset="0"/>
              </a:rPr>
              <a:t>B</a:t>
            </a:r>
            <a:r>
              <a:rPr lang="en-US" sz="1400" b="1" baseline="-25000" dirty="0">
                <a:solidFill>
                  <a:srgbClr val="002060"/>
                </a:solidFill>
                <a:latin typeface="Arial" panose="020B0604020202020204" pitchFamily="34" charset="0"/>
                <a:cs typeface="Arial" panose="020B0604020202020204" pitchFamily="34" charset="0"/>
              </a:rPr>
              <a:t>o</a:t>
            </a:r>
            <a:r>
              <a:rPr lang="en-US" sz="1400" dirty="0">
                <a:solidFill>
                  <a:srgbClr val="002060"/>
                </a:solidFill>
                <a:latin typeface="Arial" panose="020B0604020202020204" pitchFamily="34" charset="0"/>
                <a:cs typeface="Arial" panose="020B0604020202020204" pitchFamily="34" charset="0"/>
              </a:rPr>
              <a:t> which defines the circular orbit.</a:t>
            </a:r>
          </a:p>
          <a:p>
            <a:pPr marL="457200" indent="-457200" algn="just">
              <a:buAutoNum type="arabicPeriod"/>
            </a:pPr>
            <a:r>
              <a:rPr lang="en-US" sz="1400" dirty="0">
                <a:solidFill>
                  <a:srgbClr val="002060"/>
                </a:solidFill>
                <a:latin typeface="Arial" panose="020B0604020202020204" pitchFamily="34" charset="0"/>
                <a:cs typeface="Arial" panose="020B0604020202020204" pitchFamily="34" charset="0"/>
              </a:rPr>
              <a:t>At the energies higher or lower from the reference orbit the </a:t>
            </a:r>
            <a:r>
              <a:rPr lang="en-US" sz="1400" b="1" dirty="0">
                <a:solidFill>
                  <a:srgbClr val="002060"/>
                </a:solidFill>
                <a:latin typeface="Arial" panose="020B0604020202020204" pitchFamily="34" charset="0"/>
                <a:cs typeface="Arial" panose="020B0604020202020204" pitchFamily="34" charset="0"/>
              </a:rPr>
              <a:t>closed orbit oscillates with higher or lower radii, respectively</a:t>
            </a:r>
            <a:r>
              <a:rPr lang="en-US" sz="1400" dirty="0">
                <a:solidFill>
                  <a:srgbClr val="002060"/>
                </a:solidFill>
                <a:latin typeface="Arial" panose="020B0604020202020204" pitchFamily="34" charset="0"/>
                <a:cs typeface="Arial" panose="020B0604020202020204" pitchFamily="34" charset="0"/>
              </a:rPr>
              <a:t>. Additional multipoles are required to obtain the closed orbit with the same </a:t>
            </a:r>
            <a:r>
              <a:rPr lang="en-US" sz="1400" b="1" dirty="0">
                <a:solidFill>
                  <a:srgbClr val="002060"/>
                </a:solidFill>
                <a:latin typeface="Arial" panose="020B0604020202020204" pitchFamily="34" charset="0"/>
                <a:cs typeface="Arial" panose="020B0604020202020204" pitchFamily="34" charset="0"/>
              </a:rPr>
              <a:t>betatron tunes established at the reference </a:t>
            </a:r>
            <a:r>
              <a:rPr lang="en-US" sz="1400" dirty="0">
                <a:solidFill>
                  <a:srgbClr val="002060"/>
                </a:solidFill>
                <a:latin typeface="Arial" panose="020B0604020202020204" pitchFamily="34" charset="0"/>
                <a:cs typeface="Arial" panose="020B0604020202020204" pitchFamily="34" charset="0"/>
              </a:rPr>
              <a:t>orbit. They start with the </a:t>
            </a:r>
            <a:r>
              <a:rPr lang="en-US" sz="1400" b="1" dirty="0">
                <a:solidFill>
                  <a:srgbClr val="002060"/>
                </a:solidFill>
                <a:latin typeface="Arial" panose="020B0604020202020204" pitchFamily="34" charset="0"/>
                <a:cs typeface="Arial" panose="020B0604020202020204" pitchFamily="34" charset="0"/>
              </a:rPr>
              <a:t>sextupoles</a:t>
            </a:r>
            <a:r>
              <a:rPr lang="en-US" sz="1400" dirty="0">
                <a:solidFill>
                  <a:srgbClr val="002060"/>
                </a:solidFill>
                <a:latin typeface="Arial" panose="020B0604020202020204" pitchFamily="34" charset="0"/>
                <a:cs typeface="Arial" panose="020B0604020202020204" pitchFamily="34" charset="0"/>
              </a:rPr>
              <a:t>. As the energy is growing or reducing, with maximum orbit offsets getting larger, </a:t>
            </a:r>
            <a:r>
              <a:rPr lang="en-US" sz="1400" b="1" dirty="0">
                <a:solidFill>
                  <a:srgbClr val="002060"/>
                </a:solidFill>
                <a:latin typeface="Arial" panose="020B0604020202020204" pitchFamily="34" charset="0"/>
                <a:cs typeface="Arial" panose="020B0604020202020204" pitchFamily="34" charset="0"/>
              </a:rPr>
              <a:t>to keep the same tunes additional multipoles like octupoles, decapoles and twelve poles are needed</a:t>
            </a:r>
            <a:r>
              <a:rPr lang="en-US" sz="1400" dirty="0">
                <a:solidFill>
                  <a:srgbClr val="002060"/>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7DC3AF6B-0E5C-E59D-12C4-061DCE5C0F11}"/>
              </a:ext>
            </a:extLst>
          </p:cNvPr>
          <p:cNvSpPr txBox="1"/>
          <p:nvPr/>
        </p:nvSpPr>
        <p:spPr>
          <a:xfrm>
            <a:off x="312252" y="2865558"/>
            <a:ext cx="4477508" cy="338554"/>
          </a:xfrm>
          <a:prstGeom prst="rect">
            <a:avLst/>
          </a:prstGeom>
          <a:noFill/>
        </p:spPr>
        <p:txBody>
          <a:bodyPr wrap="none" rtlCol="0">
            <a:spAutoFit/>
          </a:bodyPr>
          <a:lstStyle/>
          <a:p>
            <a:r>
              <a:rPr lang="en-US" sz="1600" b="1" dirty="0">
                <a:solidFill>
                  <a:srgbClr val="002060"/>
                </a:solidFill>
                <a:latin typeface="Arial" panose="020B0604020202020204" pitchFamily="34" charset="0"/>
                <a:cs typeface="Arial" panose="020B0604020202020204" pitchFamily="34" charset="0"/>
              </a:rPr>
              <a:t>Script for adjusting the magnetic multipoles</a:t>
            </a:r>
            <a:endParaRPr lang="en-US" sz="1600" dirty="0"/>
          </a:p>
        </p:txBody>
      </p:sp>
    </p:spTree>
    <p:extLst>
      <p:ext uri="{BB962C8B-B14F-4D97-AF65-F5344CB8AC3E}">
        <p14:creationId xmlns:p14="http://schemas.microsoft.com/office/powerpoint/2010/main" val="1552675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75626-D015-55FA-A53F-BFE82C11941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E593358-C0E6-F0B4-C430-E181A8DAFABF}"/>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C7C4CDE-69B1-8182-4AA8-17352AE0D22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FA87DC3-37BB-43AC-23D0-C423420A59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2" name="Title 1">
            <a:extLst>
              <a:ext uri="{FF2B5EF4-FFF2-40B4-BE49-F238E27FC236}">
                <a16:creationId xmlns:a16="http://schemas.microsoft.com/office/drawing/2014/main" id="{15EE01B5-8D85-D7BA-7701-E98CF8A91616}"/>
              </a:ext>
            </a:extLst>
          </p:cNvPr>
          <p:cNvSpPr txBox="1">
            <a:spLocks/>
          </p:cNvSpPr>
          <p:nvPr/>
        </p:nvSpPr>
        <p:spPr>
          <a:xfrm>
            <a:off x="213360" y="0"/>
            <a:ext cx="8918033" cy="84185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  B.2 Lattice Perturbation and Amplitude Dependent Tune spread – Distortion Functions</a:t>
            </a:r>
          </a:p>
        </p:txBody>
      </p:sp>
      <p:sp>
        <p:nvSpPr>
          <p:cNvPr id="10" name="TextBox 9">
            <a:extLst>
              <a:ext uri="{FF2B5EF4-FFF2-40B4-BE49-F238E27FC236}">
                <a16:creationId xmlns:a16="http://schemas.microsoft.com/office/drawing/2014/main" id="{7999833C-53F2-FC32-AD5F-C35216FADFC3}"/>
              </a:ext>
            </a:extLst>
          </p:cNvPr>
          <p:cNvSpPr txBox="1"/>
          <p:nvPr/>
        </p:nvSpPr>
        <p:spPr>
          <a:xfrm>
            <a:off x="353427" y="907826"/>
            <a:ext cx="7458574" cy="523220"/>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Hamiltonian describing the motion of a single particle beam from N. Merminga and K.Y. Ng Fermilab Note FN-403 1988: </a:t>
            </a:r>
          </a:p>
        </p:txBody>
      </p:sp>
      <p:grpSp>
        <p:nvGrpSpPr>
          <p:cNvPr id="36" name="Group 35">
            <a:extLst>
              <a:ext uri="{FF2B5EF4-FFF2-40B4-BE49-F238E27FC236}">
                <a16:creationId xmlns:a16="http://schemas.microsoft.com/office/drawing/2014/main" id="{21AD1314-4512-4DDA-D28F-3A5402AE4DF4}"/>
              </a:ext>
            </a:extLst>
          </p:cNvPr>
          <p:cNvGrpSpPr>
            <a:grpSpLocks noChangeAspect="1"/>
          </p:cNvGrpSpPr>
          <p:nvPr/>
        </p:nvGrpSpPr>
        <p:grpSpPr>
          <a:xfrm>
            <a:off x="439827" y="1226016"/>
            <a:ext cx="6105706" cy="2872710"/>
            <a:chOff x="353427" y="1463615"/>
            <a:chExt cx="8841584" cy="3889666"/>
          </a:xfrm>
        </p:grpSpPr>
        <p:pic>
          <p:nvPicPr>
            <p:cNvPr id="7" name="Picture 6" descr="A group of mathematical equations&#10;&#10;Description automatically generated">
              <a:extLst>
                <a:ext uri="{FF2B5EF4-FFF2-40B4-BE49-F238E27FC236}">
                  <a16:creationId xmlns:a16="http://schemas.microsoft.com/office/drawing/2014/main" id="{8F12A64E-7741-BA97-B863-99FF14C2DF0C}"/>
                </a:ext>
              </a:extLst>
            </p:cNvPr>
            <p:cNvPicPr>
              <a:picLocks noChangeAspect="1"/>
            </p:cNvPicPr>
            <p:nvPr/>
          </p:nvPicPr>
          <p:blipFill>
            <a:blip r:embed="rId4"/>
            <a:stretch>
              <a:fillRect/>
            </a:stretch>
          </p:blipFill>
          <p:spPr>
            <a:xfrm>
              <a:off x="546736" y="1801961"/>
              <a:ext cx="7772400" cy="1890583"/>
            </a:xfrm>
            <a:prstGeom prst="rect">
              <a:avLst/>
            </a:prstGeom>
          </p:spPr>
        </p:pic>
        <p:grpSp>
          <p:nvGrpSpPr>
            <p:cNvPr id="35" name="Group 34">
              <a:extLst>
                <a:ext uri="{FF2B5EF4-FFF2-40B4-BE49-F238E27FC236}">
                  <a16:creationId xmlns:a16="http://schemas.microsoft.com/office/drawing/2014/main" id="{B165C887-994D-DB38-6620-DB2CD0E1E60F}"/>
                </a:ext>
              </a:extLst>
            </p:cNvPr>
            <p:cNvGrpSpPr>
              <a:grpSpLocks noChangeAspect="1"/>
            </p:cNvGrpSpPr>
            <p:nvPr/>
          </p:nvGrpSpPr>
          <p:grpSpPr>
            <a:xfrm>
              <a:off x="353427" y="1463615"/>
              <a:ext cx="8841584" cy="3889666"/>
              <a:chOff x="353427" y="1463615"/>
              <a:chExt cx="8841584" cy="3889666"/>
            </a:xfrm>
          </p:grpSpPr>
          <p:sp>
            <p:nvSpPr>
              <p:cNvPr id="12" name="TextBox 11">
                <a:extLst>
                  <a:ext uri="{FF2B5EF4-FFF2-40B4-BE49-F238E27FC236}">
                    <a16:creationId xmlns:a16="http://schemas.microsoft.com/office/drawing/2014/main" id="{58F0389E-F8DA-9822-29DF-01FE9EEC6735}"/>
                  </a:ext>
                </a:extLst>
              </p:cNvPr>
              <p:cNvSpPr txBox="1"/>
              <p:nvPr/>
            </p:nvSpPr>
            <p:spPr>
              <a:xfrm>
                <a:off x="353427" y="4228106"/>
                <a:ext cx="6713575" cy="1125175"/>
              </a:xfrm>
              <a:prstGeom prst="rect">
                <a:avLst/>
              </a:prstGeom>
              <a:noFill/>
            </p:spPr>
            <p:txBody>
              <a:bodyPr wrap="square" rtlCol="0">
                <a:spAutoFit/>
              </a:bodyPr>
              <a:lstStyle/>
              <a:p>
                <a:pPr algn="just"/>
                <a:r>
                  <a:rPr lang="en-US" sz="1200" b="1" i="1" dirty="0">
                    <a:solidFill>
                      <a:srgbClr val="002060"/>
                    </a:solidFill>
                    <a:latin typeface="Arial" panose="020B0604020202020204" pitchFamily="34" charset="0"/>
                    <a:cs typeface="Arial" panose="020B0604020202020204" pitchFamily="34" charset="0"/>
                  </a:rPr>
                  <a:t>P</a:t>
                </a:r>
                <a:r>
                  <a:rPr lang="en-US" sz="1200" b="1" i="1" baseline="-25000" dirty="0">
                    <a:solidFill>
                      <a:srgbClr val="002060"/>
                    </a:solidFill>
                    <a:latin typeface="Arial" panose="020B0604020202020204" pitchFamily="34" charset="0"/>
                    <a:cs typeface="Arial" panose="020B0604020202020204" pitchFamily="34" charset="0"/>
                  </a:rPr>
                  <a:t>x</a:t>
                </a:r>
                <a:r>
                  <a:rPr lang="en-US" sz="1200" b="1" dirty="0">
                    <a:solidFill>
                      <a:srgbClr val="002060"/>
                    </a:solidFill>
                    <a:latin typeface="Arial" panose="020B0604020202020204" pitchFamily="34" charset="0"/>
                    <a:cs typeface="Arial" panose="020B0604020202020204" pitchFamily="34" charset="0"/>
                  </a:rPr>
                  <a:t> and </a:t>
                </a:r>
                <a:r>
                  <a:rPr lang="en-US" sz="1200" b="1" i="1" dirty="0">
                    <a:solidFill>
                      <a:srgbClr val="002060"/>
                    </a:solidFill>
                    <a:latin typeface="Arial" panose="020B0604020202020204" pitchFamily="34" charset="0"/>
                    <a:cs typeface="Arial" panose="020B0604020202020204" pitchFamily="34" charset="0"/>
                  </a:rPr>
                  <a:t>P</a:t>
                </a:r>
                <a:r>
                  <a:rPr lang="en-US" sz="1200" b="1" i="1" baseline="-25000" dirty="0">
                    <a:solidFill>
                      <a:srgbClr val="002060"/>
                    </a:solidFill>
                    <a:latin typeface="Arial" panose="020B0604020202020204" pitchFamily="34" charset="0"/>
                    <a:cs typeface="Arial" panose="020B0604020202020204" pitchFamily="34" charset="0"/>
                  </a:rPr>
                  <a:t>y</a:t>
                </a:r>
                <a:r>
                  <a:rPr lang="en-US" sz="1200" b="1" dirty="0">
                    <a:solidFill>
                      <a:srgbClr val="002060"/>
                    </a:solidFill>
                    <a:latin typeface="Arial" panose="020B0604020202020204" pitchFamily="34" charset="0"/>
                    <a:cs typeface="Arial" panose="020B0604020202020204" pitchFamily="34" charset="0"/>
                  </a:rPr>
                  <a:t> are the canonical momenta to the horizontal and vertical displacements </a:t>
                </a:r>
                <a:r>
                  <a:rPr lang="en-US" sz="1200" b="1" i="1" dirty="0">
                    <a:solidFill>
                      <a:srgbClr val="002060"/>
                    </a:solidFill>
                    <a:latin typeface="Arial" panose="020B0604020202020204" pitchFamily="34" charset="0"/>
                    <a:cs typeface="Arial" panose="020B0604020202020204" pitchFamily="34" charset="0"/>
                  </a:rPr>
                  <a:t>X</a:t>
                </a:r>
                <a:r>
                  <a:rPr lang="en-US" sz="1200" b="1" dirty="0">
                    <a:solidFill>
                      <a:srgbClr val="002060"/>
                    </a:solidFill>
                    <a:latin typeface="Arial" panose="020B0604020202020204" pitchFamily="34" charset="0"/>
                    <a:cs typeface="Arial" panose="020B0604020202020204" pitchFamily="34" charset="0"/>
                  </a:rPr>
                  <a:t> and </a:t>
                </a:r>
                <a:r>
                  <a:rPr lang="en-US" sz="1200" b="1" i="1" dirty="0">
                    <a:solidFill>
                      <a:srgbClr val="002060"/>
                    </a:solidFill>
                    <a:latin typeface="Arial" panose="020B0604020202020204" pitchFamily="34" charset="0"/>
                    <a:cs typeface="Arial" panose="020B0604020202020204" pitchFamily="34" charset="0"/>
                  </a:rPr>
                  <a:t>Y</a:t>
                </a:r>
                <a:r>
                  <a:rPr lang="en-US" sz="1200" b="1" dirty="0">
                    <a:solidFill>
                      <a:srgbClr val="002060"/>
                    </a:solidFill>
                    <a:latin typeface="Arial" panose="020B0604020202020204" pitchFamily="34" charset="0"/>
                    <a:cs typeface="Arial" panose="020B0604020202020204" pitchFamily="34" charset="0"/>
                  </a:rPr>
                  <a:t>, </a:t>
                </a:r>
                <a:r>
                  <a:rPr lang="en-US" sz="1200" b="1" i="1" dirty="0">
                    <a:solidFill>
                      <a:srgbClr val="002060"/>
                    </a:solidFill>
                    <a:latin typeface="Arial" panose="020B0604020202020204" pitchFamily="34" charset="0"/>
                    <a:cs typeface="Arial" panose="020B0604020202020204" pitchFamily="34" charset="0"/>
                  </a:rPr>
                  <a:t>K</a:t>
                </a:r>
                <a:r>
                  <a:rPr lang="en-US" sz="1200" b="1" i="1" baseline="-25000" dirty="0">
                    <a:solidFill>
                      <a:srgbClr val="002060"/>
                    </a:solidFill>
                    <a:latin typeface="Arial" panose="020B0604020202020204" pitchFamily="34" charset="0"/>
                    <a:cs typeface="Arial" panose="020B0604020202020204" pitchFamily="34" charset="0"/>
                  </a:rPr>
                  <a:t>x</a:t>
                </a:r>
                <a:r>
                  <a:rPr lang="en-US" sz="1200" b="1" i="1" dirty="0">
                    <a:solidFill>
                      <a:srgbClr val="002060"/>
                    </a:solidFill>
                    <a:latin typeface="Arial" panose="020B0604020202020204" pitchFamily="34" charset="0"/>
                    <a:cs typeface="Arial" panose="020B0604020202020204" pitchFamily="34" charset="0"/>
                  </a:rPr>
                  <a:t>(s) </a:t>
                </a:r>
                <a:r>
                  <a:rPr lang="en-US" sz="1200" b="1" dirty="0">
                    <a:solidFill>
                      <a:srgbClr val="002060"/>
                    </a:solidFill>
                    <a:latin typeface="Arial" panose="020B0604020202020204" pitchFamily="34" charset="0"/>
                    <a:cs typeface="Arial" panose="020B0604020202020204" pitchFamily="34" charset="0"/>
                  </a:rPr>
                  <a:t>and </a:t>
                </a:r>
                <a:r>
                  <a:rPr lang="en-US" sz="1200" b="1" i="1" dirty="0">
                    <a:solidFill>
                      <a:srgbClr val="002060"/>
                    </a:solidFill>
                    <a:latin typeface="Arial" panose="020B0604020202020204" pitchFamily="34" charset="0"/>
                    <a:cs typeface="Arial" panose="020B0604020202020204" pitchFamily="34" charset="0"/>
                  </a:rPr>
                  <a:t>K</a:t>
                </a:r>
                <a:r>
                  <a:rPr lang="en-US" sz="1200" b="1" i="1" baseline="-25000" dirty="0">
                    <a:solidFill>
                      <a:srgbClr val="002060"/>
                    </a:solidFill>
                    <a:latin typeface="Arial" panose="020B0604020202020204" pitchFamily="34" charset="0"/>
                    <a:cs typeface="Arial" panose="020B0604020202020204" pitchFamily="34" charset="0"/>
                  </a:rPr>
                  <a:t>y</a:t>
                </a:r>
                <a:r>
                  <a:rPr lang="en-US" sz="1200" b="1" i="1" dirty="0">
                    <a:solidFill>
                      <a:srgbClr val="002060"/>
                    </a:solidFill>
                    <a:latin typeface="Arial" panose="020B0604020202020204" pitchFamily="34" charset="0"/>
                    <a:cs typeface="Arial" panose="020B0604020202020204" pitchFamily="34" charset="0"/>
                  </a:rPr>
                  <a:t>(s) </a:t>
                </a:r>
                <a:r>
                  <a:rPr lang="en-US" sz="1200" b="1" dirty="0">
                    <a:solidFill>
                      <a:srgbClr val="002060"/>
                    </a:solidFill>
                    <a:latin typeface="Arial" panose="020B0604020202020204" pitchFamily="34" charset="0"/>
                    <a:cs typeface="Arial" panose="020B0604020202020204" pitchFamily="34" charset="0"/>
                  </a:rPr>
                  <a:t>are proportional to the restoring forces due to the ring’s curvature and the field gradients of the normal quadrupoles. </a:t>
                </a:r>
              </a:p>
            </p:txBody>
          </p:sp>
          <p:sp>
            <p:nvSpPr>
              <p:cNvPr id="15" name="Rectangle 14">
                <a:extLst>
                  <a:ext uri="{FF2B5EF4-FFF2-40B4-BE49-F238E27FC236}">
                    <a16:creationId xmlns:a16="http://schemas.microsoft.com/office/drawing/2014/main" id="{AF2AB804-AEA9-F089-99C1-38C1C1BADEC1}"/>
                  </a:ext>
                </a:extLst>
              </p:cNvPr>
              <p:cNvSpPr/>
              <p:nvPr/>
            </p:nvSpPr>
            <p:spPr>
              <a:xfrm>
                <a:off x="4520400" y="1812434"/>
                <a:ext cx="918292" cy="620665"/>
              </a:xfrm>
              <a:prstGeom prst="rect">
                <a:avLst/>
              </a:prstGeom>
              <a:noFill/>
              <a:ln>
                <a:solidFill>
                  <a:schemeClr val="tx1"/>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70C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BAA3319-C3A7-8791-4FD1-F8F86FB75FE0}"/>
                  </a:ext>
                </a:extLst>
              </p:cNvPr>
              <p:cNvSpPr/>
              <p:nvPr/>
            </p:nvSpPr>
            <p:spPr>
              <a:xfrm>
                <a:off x="1261690" y="1819330"/>
                <a:ext cx="3191040" cy="620665"/>
              </a:xfrm>
              <a:prstGeom prst="rect">
                <a:avLst/>
              </a:prstGeom>
              <a:noFill/>
              <a:ln>
                <a:solidFill>
                  <a:schemeClr val="tx1"/>
                </a:solidFill>
                <a:prstDash val="das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F2E31A0C-5418-29A0-715B-27879581E31A}"/>
                  </a:ext>
                </a:extLst>
              </p:cNvPr>
              <p:cNvCxnSpPr>
                <a:cxnSpLocks/>
              </p:cNvCxnSpPr>
              <p:nvPr/>
            </p:nvCxnSpPr>
            <p:spPr>
              <a:xfrm flipH="1">
                <a:off x="849156" y="2433099"/>
                <a:ext cx="412534" cy="1890583"/>
              </a:xfrm>
              <a:prstGeom prst="straightConnector1">
                <a:avLst/>
              </a:prstGeom>
              <a:ln w="6350">
                <a:solidFill>
                  <a:schemeClr val="tx1"/>
                </a:solidFill>
                <a:headEnd w="lg" len="med"/>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1F4228D6-971E-39F1-632D-EB14B88E46C0}"/>
                  </a:ext>
                </a:extLst>
              </p:cNvPr>
              <p:cNvSpPr txBox="1"/>
              <p:nvPr/>
            </p:nvSpPr>
            <p:spPr>
              <a:xfrm>
                <a:off x="5704639" y="1463615"/>
                <a:ext cx="3108666" cy="375058"/>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Skew quadrupole potential</a:t>
                </a:r>
              </a:p>
            </p:txBody>
          </p:sp>
          <p:cxnSp>
            <p:nvCxnSpPr>
              <p:cNvPr id="19" name="Straight Arrow Connector 18">
                <a:extLst>
                  <a:ext uri="{FF2B5EF4-FFF2-40B4-BE49-F238E27FC236}">
                    <a16:creationId xmlns:a16="http://schemas.microsoft.com/office/drawing/2014/main" id="{9FA171CA-6C4C-FC54-B082-251E668C7425}"/>
                  </a:ext>
                </a:extLst>
              </p:cNvPr>
              <p:cNvCxnSpPr>
                <a:cxnSpLocks/>
                <a:endCxn id="18" idx="1"/>
              </p:cNvCxnSpPr>
              <p:nvPr/>
            </p:nvCxnSpPr>
            <p:spPr>
              <a:xfrm flipV="1">
                <a:off x="5438692" y="1651145"/>
                <a:ext cx="265947" cy="453079"/>
              </a:xfrm>
              <a:prstGeom prst="straightConnector1">
                <a:avLst/>
              </a:prstGeom>
              <a:ln w="6350">
                <a:solidFill>
                  <a:schemeClr val="tx1"/>
                </a:solidFill>
                <a:headEnd w="lg" len="med"/>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76AC7B24-FE41-B4B9-1DB8-68ACC397FC3B}"/>
                  </a:ext>
                </a:extLst>
              </p:cNvPr>
              <p:cNvSpPr/>
              <p:nvPr/>
            </p:nvSpPr>
            <p:spPr>
              <a:xfrm>
                <a:off x="1478405" y="2455897"/>
                <a:ext cx="1845239" cy="620665"/>
              </a:xfrm>
              <a:prstGeom prst="rect">
                <a:avLst/>
              </a:prstGeom>
              <a:noFill/>
              <a:ln>
                <a:solidFill>
                  <a:schemeClr val="tx1"/>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70C0"/>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C6C2A772-49E1-C7B1-32D0-1F1AA040125D}"/>
                  </a:ext>
                </a:extLst>
              </p:cNvPr>
              <p:cNvCxnSpPr>
                <a:cxnSpLocks/>
              </p:cNvCxnSpPr>
              <p:nvPr/>
            </p:nvCxnSpPr>
            <p:spPr>
              <a:xfrm flipV="1">
                <a:off x="3319664" y="2182118"/>
                <a:ext cx="2720255" cy="286402"/>
              </a:xfrm>
              <a:prstGeom prst="straightConnector1">
                <a:avLst/>
              </a:prstGeom>
              <a:ln w="6350">
                <a:solidFill>
                  <a:schemeClr val="tx1"/>
                </a:solidFill>
                <a:headEnd w="lg" len="med"/>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8BDFC11-917B-6E16-3585-2DE3BC14B6D5}"/>
                  </a:ext>
                </a:extLst>
              </p:cNvPr>
              <p:cNvSpPr txBox="1"/>
              <p:nvPr/>
            </p:nvSpPr>
            <p:spPr>
              <a:xfrm>
                <a:off x="6039919" y="1997452"/>
                <a:ext cx="3155092" cy="375058"/>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Normal Sextupole potential</a:t>
                </a:r>
              </a:p>
            </p:txBody>
          </p:sp>
          <p:sp>
            <p:nvSpPr>
              <p:cNvPr id="23" name="Rectangle 22">
                <a:extLst>
                  <a:ext uri="{FF2B5EF4-FFF2-40B4-BE49-F238E27FC236}">
                    <a16:creationId xmlns:a16="http://schemas.microsoft.com/office/drawing/2014/main" id="{94E1FDEB-9A8E-F89D-23CF-52618D0D06B2}"/>
                  </a:ext>
                </a:extLst>
              </p:cNvPr>
              <p:cNvSpPr/>
              <p:nvPr/>
            </p:nvSpPr>
            <p:spPr>
              <a:xfrm>
                <a:off x="3369041" y="2466510"/>
                <a:ext cx="1943905" cy="620665"/>
              </a:xfrm>
              <a:prstGeom prst="rect">
                <a:avLst/>
              </a:prstGeom>
              <a:noFill/>
              <a:ln>
                <a:solidFill>
                  <a:schemeClr val="tx1"/>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70C0"/>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5D431C4F-6F0B-5D8F-61F1-05DDD15460E1}"/>
                  </a:ext>
                </a:extLst>
              </p:cNvPr>
              <p:cNvCxnSpPr>
                <a:cxnSpLocks/>
                <a:stCxn id="23" idx="3"/>
              </p:cNvCxnSpPr>
              <p:nvPr/>
            </p:nvCxnSpPr>
            <p:spPr>
              <a:xfrm flipV="1">
                <a:off x="5312946" y="2588679"/>
                <a:ext cx="658484" cy="188164"/>
              </a:xfrm>
              <a:prstGeom prst="straightConnector1">
                <a:avLst/>
              </a:prstGeom>
              <a:ln w="6350">
                <a:solidFill>
                  <a:schemeClr val="tx1"/>
                </a:solidFill>
                <a:headEnd w="lg" len="med"/>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DA46FA6A-E128-587F-9383-26CD70F9D3A4}"/>
                  </a:ext>
                </a:extLst>
              </p:cNvPr>
              <p:cNvSpPr txBox="1"/>
              <p:nvPr/>
            </p:nvSpPr>
            <p:spPr>
              <a:xfrm>
                <a:off x="5914633" y="2320554"/>
                <a:ext cx="2957783" cy="375058"/>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Skew Sextupole potential</a:t>
                </a:r>
              </a:p>
            </p:txBody>
          </p:sp>
          <p:sp>
            <p:nvSpPr>
              <p:cNvPr id="26" name="Rectangle 25">
                <a:extLst>
                  <a:ext uri="{FF2B5EF4-FFF2-40B4-BE49-F238E27FC236}">
                    <a16:creationId xmlns:a16="http://schemas.microsoft.com/office/drawing/2014/main" id="{3D801945-0FC7-3C01-77EC-36EC77A50961}"/>
                  </a:ext>
                </a:extLst>
              </p:cNvPr>
              <p:cNvSpPr/>
              <p:nvPr/>
            </p:nvSpPr>
            <p:spPr>
              <a:xfrm>
                <a:off x="1438673" y="3071879"/>
                <a:ext cx="2552882" cy="620665"/>
              </a:xfrm>
              <a:prstGeom prst="rect">
                <a:avLst/>
              </a:prstGeom>
              <a:noFill/>
              <a:ln>
                <a:solidFill>
                  <a:schemeClr val="tx1"/>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70C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12676EC7-57A6-5DE5-DC0B-48524E59AE56}"/>
                  </a:ext>
                </a:extLst>
              </p:cNvPr>
              <p:cNvSpPr txBox="1"/>
              <p:nvPr/>
            </p:nvSpPr>
            <p:spPr>
              <a:xfrm>
                <a:off x="1537028" y="3671057"/>
                <a:ext cx="2126763" cy="625097"/>
              </a:xfrm>
              <a:prstGeom prst="rect">
                <a:avLst/>
              </a:prstGeom>
              <a:noFill/>
            </p:spPr>
            <p:txBody>
              <a:bodyPr wrap="none" rtlCol="0">
                <a:spAutoFit/>
              </a:bodyPr>
              <a:lstStyle/>
              <a:p>
                <a:pPr algn="ctr"/>
                <a:r>
                  <a:rPr lang="en-US" sz="1200" b="1" dirty="0">
                    <a:solidFill>
                      <a:srgbClr val="002060"/>
                    </a:solidFill>
                    <a:latin typeface="Arial" panose="020B0604020202020204" pitchFamily="34" charset="0"/>
                    <a:cs typeface="Arial" panose="020B0604020202020204" pitchFamily="34" charset="0"/>
                  </a:rPr>
                  <a:t>Normal Octupole </a:t>
                </a:r>
              </a:p>
              <a:p>
                <a:pPr algn="ctr"/>
                <a:r>
                  <a:rPr lang="en-US" sz="1200" b="1" dirty="0">
                    <a:solidFill>
                      <a:srgbClr val="002060"/>
                    </a:solidFill>
                    <a:latin typeface="Arial" panose="020B0604020202020204" pitchFamily="34" charset="0"/>
                    <a:cs typeface="Arial" panose="020B0604020202020204" pitchFamily="34" charset="0"/>
                  </a:rPr>
                  <a:t>Potential</a:t>
                </a:r>
              </a:p>
            </p:txBody>
          </p:sp>
          <p:sp>
            <p:nvSpPr>
              <p:cNvPr id="28" name="Rectangle 27">
                <a:extLst>
                  <a:ext uri="{FF2B5EF4-FFF2-40B4-BE49-F238E27FC236}">
                    <a16:creationId xmlns:a16="http://schemas.microsoft.com/office/drawing/2014/main" id="{141AF215-5C94-5118-FBCF-9BC693615F18}"/>
                  </a:ext>
                </a:extLst>
              </p:cNvPr>
              <p:cNvSpPr/>
              <p:nvPr/>
            </p:nvSpPr>
            <p:spPr>
              <a:xfrm>
                <a:off x="4028457" y="3105290"/>
                <a:ext cx="2552882" cy="620665"/>
              </a:xfrm>
              <a:prstGeom prst="rect">
                <a:avLst/>
              </a:prstGeom>
              <a:noFill/>
              <a:ln>
                <a:solidFill>
                  <a:schemeClr val="tx1"/>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70C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FE63C46-66B1-EFA6-DC99-F5448F203E19}"/>
                  </a:ext>
                </a:extLst>
              </p:cNvPr>
              <p:cNvSpPr txBox="1"/>
              <p:nvPr/>
            </p:nvSpPr>
            <p:spPr>
              <a:xfrm>
                <a:off x="6266289" y="2694150"/>
                <a:ext cx="2871894" cy="375058"/>
              </a:xfrm>
              <a:prstGeom prst="rect">
                <a:avLst/>
              </a:prstGeom>
              <a:solidFill>
                <a:schemeClr val="bg1"/>
              </a:solid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Skew Octupole Potential</a:t>
                </a:r>
              </a:p>
            </p:txBody>
          </p:sp>
          <p:cxnSp>
            <p:nvCxnSpPr>
              <p:cNvPr id="30" name="Straight Arrow Connector 29">
                <a:extLst>
                  <a:ext uri="{FF2B5EF4-FFF2-40B4-BE49-F238E27FC236}">
                    <a16:creationId xmlns:a16="http://schemas.microsoft.com/office/drawing/2014/main" id="{B2A6D182-38CF-6953-21C4-EB1A1F873803}"/>
                  </a:ext>
                </a:extLst>
              </p:cNvPr>
              <p:cNvCxnSpPr>
                <a:cxnSpLocks/>
              </p:cNvCxnSpPr>
              <p:nvPr/>
            </p:nvCxnSpPr>
            <p:spPr>
              <a:xfrm flipV="1">
                <a:off x="6581339" y="3057063"/>
                <a:ext cx="964449" cy="358559"/>
              </a:xfrm>
              <a:prstGeom prst="straightConnector1">
                <a:avLst/>
              </a:prstGeom>
              <a:ln w="6350">
                <a:solidFill>
                  <a:schemeClr val="tx1"/>
                </a:solidFill>
                <a:headEnd w="lg" len="med"/>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pic>
        <p:nvPicPr>
          <p:cNvPr id="34" name="Picture 33">
            <a:extLst>
              <a:ext uri="{FF2B5EF4-FFF2-40B4-BE49-F238E27FC236}">
                <a16:creationId xmlns:a16="http://schemas.microsoft.com/office/drawing/2014/main" id="{CBA9F249-2D52-C3CE-4658-BAF2C3F00F46}"/>
              </a:ext>
            </a:extLst>
          </p:cNvPr>
          <p:cNvPicPr>
            <a:picLocks noChangeAspect="1"/>
          </p:cNvPicPr>
          <p:nvPr/>
        </p:nvPicPr>
        <p:blipFill>
          <a:blip r:embed="rId5"/>
          <a:stretch>
            <a:fillRect/>
          </a:stretch>
        </p:blipFill>
        <p:spPr>
          <a:xfrm>
            <a:off x="5374168" y="2699364"/>
            <a:ext cx="3602544" cy="2847425"/>
          </a:xfrm>
          <a:prstGeom prst="rect">
            <a:avLst/>
          </a:prstGeom>
        </p:spPr>
      </p:pic>
      <p:grpSp>
        <p:nvGrpSpPr>
          <p:cNvPr id="37" name="Group 36">
            <a:extLst>
              <a:ext uri="{FF2B5EF4-FFF2-40B4-BE49-F238E27FC236}">
                <a16:creationId xmlns:a16="http://schemas.microsoft.com/office/drawing/2014/main" id="{39D002DA-7F05-49E4-5B90-D1A4DA70E295}"/>
              </a:ext>
            </a:extLst>
          </p:cNvPr>
          <p:cNvGrpSpPr>
            <a:grpSpLocks noChangeAspect="1"/>
          </p:cNvGrpSpPr>
          <p:nvPr/>
        </p:nvGrpSpPr>
        <p:grpSpPr>
          <a:xfrm>
            <a:off x="419413" y="4261778"/>
            <a:ext cx="3475411" cy="2080163"/>
            <a:chOff x="-12445" y="1829629"/>
            <a:chExt cx="4958055" cy="2967581"/>
          </a:xfrm>
        </p:grpSpPr>
        <p:pic>
          <p:nvPicPr>
            <p:cNvPr id="38" name="Picture 37" descr="A blue and red lines on a white background&#10;&#10;Description automatically generated">
              <a:extLst>
                <a:ext uri="{FF2B5EF4-FFF2-40B4-BE49-F238E27FC236}">
                  <a16:creationId xmlns:a16="http://schemas.microsoft.com/office/drawing/2014/main" id="{BBD1D3A7-A519-FA10-BEA9-297B214D4520}"/>
                </a:ext>
              </a:extLst>
            </p:cNvPr>
            <p:cNvPicPr>
              <a:picLocks noChangeAspect="1"/>
            </p:cNvPicPr>
            <p:nvPr/>
          </p:nvPicPr>
          <p:blipFill>
            <a:blip r:embed="rId6"/>
            <a:stretch>
              <a:fillRect/>
            </a:stretch>
          </p:blipFill>
          <p:spPr>
            <a:xfrm>
              <a:off x="541642" y="1829629"/>
              <a:ext cx="4060190" cy="2967581"/>
            </a:xfrm>
            <a:prstGeom prst="rect">
              <a:avLst/>
            </a:prstGeom>
          </p:spPr>
        </p:pic>
        <p:sp>
          <p:nvSpPr>
            <p:cNvPr id="39" name="TextBox 38">
              <a:extLst>
                <a:ext uri="{FF2B5EF4-FFF2-40B4-BE49-F238E27FC236}">
                  <a16:creationId xmlns:a16="http://schemas.microsoft.com/office/drawing/2014/main" id="{684D7096-31F0-F15D-9C8E-3CD9AB86E00E}"/>
                </a:ext>
              </a:extLst>
            </p:cNvPr>
            <p:cNvSpPr txBox="1"/>
            <p:nvPr/>
          </p:nvSpPr>
          <p:spPr>
            <a:xfrm>
              <a:off x="-12445" y="1910986"/>
              <a:ext cx="990668" cy="351261"/>
            </a:xfrm>
            <a:prstGeom prst="rect">
              <a:avLst/>
            </a:prstGeom>
            <a:noFill/>
          </p:spPr>
          <p:txBody>
            <a:bodyPr wrap="none" rtlCol="0">
              <a:spAutoFit/>
            </a:bodyPr>
            <a:lstStyle/>
            <a:p>
              <a:r>
                <a:rPr lang="en-US" sz="1000" b="1" dirty="0">
                  <a:solidFill>
                    <a:srgbClr val="002060"/>
                  </a:solidFill>
                  <a:latin typeface="Arial" panose="020B0604020202020204" pitchFamily="34" charset="0"/>
                  <a:cs typeface="Arial" panose="020B0604020202020204" pitchFamily="34" charset="0"/>
                </a:rPr>
                <a:t>250 MeV</a:t>
              </a:r>
            </a:p>
          </p:txBody>
        </p:sp>
        <p:sp>
          <p:nvSpPr>
            <p:cNvPr id="40" name="TextBox 39">
              <a:extLst>
                <a:ext uri="{FF2B5EF4-FFF2-40B4-BE49-F238E27FC236}">
                  <a16:creationId xmlns:a16="http://schemas.microsoft.com/office/drawing/2014/main" id="{CE9DC650-2F69-7E57-A070-78F455E7F869}"/>
                </a:ext>
              </a:extLst>
            </p:cNvPr>
            <p:cNvSpPr txBox="1"/>
            <p:nvPr/>
          </p:nvSpPr>
          <p:spPr>
            <a:xfrm>
              <a:off x="-12445" y="2880534"/>
              <a:ext cx="890046" cy="351261"/>
            </a:xfrm>
            <a:prstGeom prst="rect">
              <a:avLst/>
            </a:prstGeom>
            <a:noFill/>
          </p:spPr>
          <p:txBody>
            <a:bodyPr wrap="none" rtlCol="0">
              <a:spAutoFit/>
            </a:bodyPr>
            <a:lstStyle/>
            <a:p>
              <a:r>
                <a:rPr lang="en-US" sz="1000" b="1" dirty="0">
                  <a:solidFill>
                    <a:srgbClr val="002060"/>
                  </a:solidFill>
                  <a:latin typeface="Arial" panose="020B0604020202020204" pitchFamily="34" charset="0"/>
                  <a:cs typeface="Arial" panose="020B0604020202020204" pitchFamily="34" charset="0"/>
                </a:rPr>
                <a:t>10 MeV</a:t>
              </a:r>
            </a:p>
          </p:txBody>
        </p:sp>
        <p:sp>
          <p:nvSpPr>
            <p:cNvPr id="41" name="TextBox 40">
              <a:extLst>
                <a:ext uri="{FF2B5EF4-FFF2-40B4-BE49-F238E27FC236}">
                  <a16:creationId xmlns:a16="http://schemas.microsoft.com/office/drawing/2014/main" id="{FFE8DC7F-C145-5DE9-ADC6-155EF7B2820E}"/>
                </a:ext>
              </a:extLst>
            </p:cNvPr>
            <p:cNvSpPr txBox="1"/>
            <p:nvPr/>
          </p:nvSpPr>
          <p:spPr>
            <a:xfrm rot="733988">
              <a:off x="3954942" y="2135246"/>
              <a:ext cx="990668" cy="351261"/>
            </a:xfrm>
            <a:prstGeom prst="rect">
              <a:avLst/>
            </a:prstGeom>
            <a:noFill/>
          </p:spPr>
          <p:txBody>
            <a:bodyPr wrap="none" rtlCol="0">
              <a:spAutoFit/>
            </a:bodyPr>
            <a:lstStyle/>
            <a:p>
              <a:r>
                <a:rPr lang="en-US" sz="1000" b="1" dirty="0">
                  <a:solidFill>
                    <a:srgbClr val="002060"/>
                  </a:solidFill>
                  <a:latin typeface="Arial" panose="020B0604020202020204" pitchFamily="34" charset="0"/>
                  <a:cs typeface="Arial" panose="020B0604020202020204" pitchFamily="34" charset="0"/>
                </a:rPr>
                <a:t>26.8 mm</a:t>
              </a:r>
            </a:p>
          </p:txBody>
        </p:sp>
        <p:sp>
          <p:nvSpPr>
            <p:cNvPr id="42" name="TextBox 41">
              <a:extLst>
                <a:ext uri="{FF2B5EF4-FFF2-40B4-BE49-F238E27FC236}">
                  <a16:creationId xmlns:a16="http://schemas.microsoft.com/office/drawing/2014/main" id="{98FAF49B-5B90-1863-0C35-F43BBDF9060F}"/>
                </a:ext>
              </a:extLst>
            </p:cNvPr>
            <p:cNvSpPr txBox="1"/>
            <p:nvPr/>
          </p:nvSpPr>
          <p:spPr>
            <a:xfrm rot="733988">
              <a:off x="3783696" y="3339252"/>
              <a:ext cx="739114" cy="351261"/>
            </a:xfrm>
            <a:prstGeom prst="rect">
              <a:avLst/>
            </a:prstGeom>
            <a:noFill/>
          </p:spPr>
          <p:txBody>
            <a:bodyPr wrap="none" rtlCol="0">
              <a:spAutoFit/>
            </a:bodyPr>
            <a:lstStyle/>
            <a:p>
              <a:r>
                <a:rPr lang="en-US" sz="1000" b="1" dirty="0">
                  <a:solidFill>
                    <a:srgbClr val="002060"/>
                  </a:solidFill>
                  <a:latin typeface="Arial" panose="020B0604020202020204" pitchFamily="34" charset="0"/>
                  <a:cs typeface="Arial" panose="020B0604020202020204" pitchFamily="34" charset="0"/>
                </a:rPr>
                <a:t>0 mm</a:t>
              </a:r>
            </a:p>
          </p:txBody>
        </p:sp>
      </p:grpSp>
      <p:sp>
        <p:nvSpPr>
          <p:cNvPr id="33" name="TextBox 32">
            <a:extLst>
              <a:ext uri="{FF2B5EF4-FFF2-40B4-BE49-F238E27FC236}">
                <a16:creationId xmlns:a16="http://schemas.microsoft.com/office/drawing/2014/main" id="{0541067E-A671-31A6-DAA3-029A22431E3D}"/>
              </a:ext>
            </a:extLst>
          </p:cNvPr>
          <p:cNvSpPr txBox="1"/>
          <p:nvPr/>
        </p:nvSpPr>
        <p:spPr>
          <a:xfrm>
            <a:off x="3547613" y="5511161"/>
            <a:ext cx="5583780" cy="830997"/>
          </a:xfrm>
          <a:prstGeom prst="rect">
            <a:avLst/>
          </a:prstGeom>
          <a:noFill/>
        </p:spPr>
        <p:txBody>
          <a:bodyPr wrap="square" rtlCol="0">
            <a:spAutoFit/>
          </a:bodyPr>
          <a:lstStyle/>
          <a:p>
            <a:r>
              <a:rPr lang="en-US" sz="1200" b="1" dirty="0">
                <a:solidFill>
                  <a:srgbClr val="002060"/>
                </a:solidFill>
                <a:latin typeface="Arial" panose="020B0604020202020204" pitchFamily="34" charset="0"/>
                <a:cs typeface="Arial" panose="020B0604020202020204" pitchFamily="34" charset="0"/>
              </a:rPr>
              <a:t>The first results with respect to the tune dependence and betatron functions were satisfied but the dynamical aperture at low energies did not show  satisfying results. A conclusion was that the beam size with respect to the non-linear magnetic field dependence was too large.</a:t>
            </a:r>
          </a:p>
        </p:txBody>
      </p:sp>
      <p:sp>
        <p:nvSpPr>
          <p:cNvPr id="43" name="TextBox 42">
            <a:extLst>
              <a:ext uri="{FF2B5EF4-FFF2-40B4-BE49-F238E27FC236}">
                <a16:creationId xmlns:a16="http://schemas.microsoft.com/office/drawing/2014/main" id="{87BCCE20-9980-3E14-902E-876AE95CEDDC}"/>
              </a:ext>
            </a:extLst>
          </p:cNvPr>
          <p:cNvSpPr txBox="1"/>
          <p:nvPr/>
        </p:nvSpPr>
        <p:spPr>
          <a:xfrm>
            <a:off x="6914965" y="2370929"/>
            <a:ext cx="1672253"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First Solution</a:t>
            </a:r>
          </a:p>
        </p:txBody>
      </p:sp>
      <p:sp>
        <p:nvSpPr>
          <p:cNvPr id="44" name="TextBox 43">
            <a:extLst>
              <a:ext uri="{FF2B5EF4-FFF2-40B4-BE49-F238E27FC236}">
                <a16:creationId xmlns:a16="http://schemas.microsoft.com/office/drawing/2014/main" id="{33BBB9B6-3477-0197-5371-0F1F5EA14309}"/>
              </a:ext>
            </a:extLst>
          </p:cNvPr>
          <p:cNvSpPr txBox="1"/>
          <p:nvPr/>
        </p:nvSpPr>
        <p:spPr>
          <a:xfrm>
            <a:off x="6268684" y="2996966"/>
            <a:ext cx="978153" cy="369332"/>
          </a:xfrm>
          <a:prstGeom prst="rect">
            <a:avLst/>
          </a:prstGeom>
          <a:noFill/>
        </p:spPr>
        <p:txBody>
          <a:bodyPr wrap="none" rtlCol="0">
            <a:spAutoFit/>
          </a:bodyPr>
          <a:lstStyle/>
          <a:p>
            <a:r>
              <a:rPr lang="en-US" dirty="0">
                <a:latin typeface="Symbol" pitchFamily="2" charset="2"/>
              </a:rPr>
              <a:t>n</a:t>
            </a:r>
            <a:r>
              <a:rPr lang="en-US" baseline="-25000" dirty="0"/>
              <a:t>x</a:t>
            </a:r>
            <a:r>
              <a:rPr lang="en-US" dirty="0"/>
              <a:t>=0.25 </a:t>
            </a:r>
          </a:p>
        </p:txBody>
      </p:sp>
      <p:sp>
        <p:nvSpPr>
          <p:cNvPr id="45" name="TextBox 44">
            <a:extLst>
              <a:ext uri="{FF2B5EF4-FFF2-40B4-BE49-F238E27FC236}">
                <a16:creationId xmlns:a16="http://schemas.microsoft.com/office/drawing/2014/main" id="{4EFF372F-8419-57DA-16FF-0F027E1F92FC}"/>
              </a:ext>
            </a:extLst>
          </p:cNvPr>
          <p:cNvSpPr txBox="1"/>
          <p:nvPr/>
        </p:nvSpPr>
        <p:spPr>
          <a:xfrm>
            <a:off x="6281939" y="4515792"/>
            <a:ext cx="1056700" cy="369332"/>
          </a:xfrm>
          <a:prstGeom prst="rect">
            <a:avLst/>
          </a:prstGeom>
          <a:noFill/>
        </p:spPr>
        <p:txBody>
          <a:bodyPr wrap="none" rtlCol="0">
            <a:spAutoFit/>
          </a:bodyPr>
          <a:lstStyle/>
          <a:p>
            <a:r>
              <a:rPr lang="en-US" dirty="0">
                <a:latin typeface="Symbol" pitchFamily="2" charset="2"/>
              </a:rPr>
              <a:t>n</a:t>
            </a:r>
            <a:r>
              <a:rPr lang="en-US" baseline="-25000" dirty="0"/>
              <a:t>y</a:t>
            </a:r>
            <a:r>
              <a:rPr lang="en-US" dirty="0"/>
              <a:t>=0.076</a:t>
            </a:r>
          </a:p>
        </p:txBody>
      </p:sp>
    </p:spTree>
    <p:extLst>
      <p:ext uri="{BB962C8B-B14F-4D97-AF65-F5344CB8AC3E}">
        <p14:creationId xmlns:p14="http://schemas.microsoft.com/office/powerpoint/2010/main" val="1043404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F726B-76A3-86C3-5553-15A490FDC24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B466587-95C1-039D-CEDE-822A5E7A421E}"/>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78F3E6E8-C52E-6AEB-3D2C-0932F36E1687}"/>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E9B412E6-4927-E6BC-C871-615DD501EC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17DD30CD-E189-EF5B-92EB-939A4C00F0C9}"/>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F5F26F2C-5B39-5FBC-396F-F39AFE7885DF}"/>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92050BB-ED3C-DC28-CCC1-536B7450A0D1}"/>
              </a:ext>
            </a:extLst>
          </p:cNvPr>
          <p:cNvSpPr txBox="1">
            <a:spLocks/>
          </p:cNvSpPr>
          <p:nvPr/>
        </p:nvSpPr>
        <p:spPr>
          <a:xfrm>
            <a:off x="14684" y="-1"/>
            <a:ext cx="9129316" cy="5502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B.2 Magnetic Field Expansion</a:t>
            </a:r>
          </a:p>
        </p:txBody>
      </p:sp>
      <p:pic>
        <p:nvPicPr>
          <p:cNvPr id="9" name="Picture 8" descr="A graph with numbers and lines&#10;&#10;Description automatically generated">
            <a:extLst>
              <a:ext uri="{FF2B5EF4-FFF2-40B4-BE49-F238E27FC236}">
                <a16:creationId xmlns:a16="http://schemas.microsoft.com/office/drawing/2014/main" id="{D776CEFA-F6F3-869A-E42B-0097AF0F9AEE}"/>
              </a:ext>
            </a:extLst>
          </p:cNvPr>
          <p:cNvPicPr>
            <a:picLocks noChangeAspect="1"/>
          </p:cNvPicPr>
          <p:nvPr/>
        </p:nvPicPr>
        <p:blipFill>
          <a:blip r:embed="rId3"/>
          <a:stretch>
            <a:fillRect/>
          </a:stretch>
        </p:blipFill>
        <p:spPr>
          <a:xfrm>
            <a:off x="4700715" y="3627947"/>
            <a:ext cx="4270248" cy="2607778"/>
          </a:xfrm>
          <a:prstGeom prst="rect">
            <a:avLst/>
          </a:prstGeom>
        </p:spPr>
      </p:pic>
      <p:grpSp>
        <p:nvGrpSpPr>
          <p:cNvPr id="11" name="Group 10">
            <a:extLst>
              <a:ext uri="{FF2B5EF4-FFF2-40B4-BE49-F238E27FC236}">
                <a16:creationId xmlns:a16="http://schemas.microsoft.com/office/drawing/2014/main" id="{3AA98391-A1F0-535B-4F83-D291772E53D8}"/>
              </a:ext>
            </a:extLst>
          </p:cNvPr>
          <p:cNvGrpSpPr>
            <a:grpSpLocks noChangeAspect="1"/>
          </p:cNvGrpSpPr>
          <p:nvPr/>
        </p:nvGrpSpPr>
        <p:grpSpPr>
          <a:xfrm>
            <a:off x="4927073" y="1029390"/>
            <a:ext cx="4274158" cy="2163154"/>
            <a:chOff x="1334882" y="816205"/>
            <a:chExt cx="7956031" cy="4026552"/>
          </a:xfrm>
        </p:grpSpPr>
        <p:pic>
          <p:nvPicPr>
            <p:cNvPr id="13" name="Picture 12" descr="A graph of a graph of lines&#10;&#10;Description automatically generated with medium confidence">
              <a:extLst>
                <a:ext uri="{FF2B5EF4-FFF2-40B4-BE49-F238E27FC236}">
                  <a16:creationId xmlns:a16="http://schemas.microsoft.com/office/drawing/2014/main" id="{431E55FF-1699-8F46-C0EF-850E400DFCB4}"/>
                </a:ext>
              </a:extLst>
            </p:cNvPr>
            <p:cNvPicPr>
              <a:picLocks noChangeAspect="1"/>
            </p:cNvPicPr>
            <p:nvPr/>
          </p:nvPicPr>
          <p:blipFill>
            <a:blip r:embed="rId4"/>
            <a:stretch>
              <a:fillRect/>
            </a:stretch>
          </p:blipFill>
          <p:spPr>
            <a:xfrm>
              <a:off x="1334882" y="816205"/>
              <a:ext cx="7641828" cy="3933594"/>
            </a:xfrm>
            <a:prstGeom prst="rect">
              <a:avLst/>
            </a:prstGeom>
          </p:spPr>
        </p:pic>
        <p:sp>
          <p:nvSpPr>
            <p:cNvPr id="14" name="TextBox 13">
              <a:extLst>
                <a:ext uri="{FF2B5EF4-FFF2-40B4-BE49-F238E27FC236}">
                  <a16:creationId xmlns:a16="http://schemas.microsoft.com/office/drawing/2014/main" id="{089C6AD8-8E9E-0064-5A87-C5A785B1B4F9}"/>
                </a:ext>
              </a:extLst>
            </p:cNvPr>
            <p:cNvSpPr txBox="1"/>
            <p:nvPr/>
          </p:nvSpPr>
          <p:spPr>
            <a:xfrm>
              <a:off x="7610397" y="953074"/>
              <a:ext cx="1680516" cy="572904"/>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250 MeV</a:t>
              </a:r>
            </a:p>
          </p:txBody>
        </p:sp>
        <p:sp>
          <p:nvSpPr>
            <p:cNvPr id="15" name="TextBox 14">
              <a:extLst>
                <a:ext uri="{FF2B5EF4-FFF2-40B4-BE49-F238E27FC236}">
                  <a16:creationId xmlns:a16="http://schemas.microsoft.com/office/drawing/2014/main" id="{87D78C6B-F2F4-1634-CD62-AB205B88DAA7}"/>
                </a:ext>
              </a:extLst>
            </p:cNvPr>
            <p:cNvSpPr txBox="1"/>
            <p:nvPr/>
          </p:nvSpPr>
          <p:spPr>
            <a:xfrm>
              <a:off x="7610397" y="4269853"/>
              <a:ext cx="1495517" cy="572904"/>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10 MeV</a:t>
              </a:r>
            </a:p>
          </p:txBody>
        </p:sp>
        <p:sp>
          <p:nvSpPr>
            <p:cNvPr id="16" name="TextBox 15">
              <a:extLst>
                <a:ext uri="{FF2B5EF4-FFF2-40B4-BE49-F238E27FC236}">
                  <a16:creationId xmlns:a16="http://schemas.microsoft.com/office/drawing/2014/main" id="{87CC4E0F-DA45-A5A1-B671-69046CAA5810}"/>
                </a:ext>
              </a:extLst>
            </p:cNvPr>
            <p:cNvSpPr txBox="1"/>
            <p:nvPr/>
          </p:nvSpPr>
          <p:spPr>
            <a:xfrm>
              <a:off x="7610397" y="2163919"/>
              <a:ext cx="1680516" cy="572904"/>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110 MeV</a:t>
              </a: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91E6577-C333-3E35-349E-7FCBFF1E593E}"/>
                  </a:ext>
                </a:extLst>
              </p:cNvPr>
              <p:cNvSpPr txBox="1"/>
              <p:nvPr/>
            </p:nvSpPr>
            <p:spPr>
              <a:xfrm>
                <a:off x="344155" y="2383712"/>
                <a:ext cx="3297060" cy="6799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solidFill>
                                <a:srgbClr val="002060"/>
                              </a:solidFill>
                              <a:latin typeface="Cambria Math" panose="02040503050406030204" pitchFamily="18" charset="0"/>
                            </a:rPr>
                          </m:ctrlPr>
                        </m:sSubPr>
                        <m:e>
                          <m:r>
                            <a:rPr lang="en-US" sz="1400" b="1" i="1" smtClean="0">
                              <a:solidFill>
                                <a:srgbClr val="002060"/>
                              </a:solidFill>
                              <a:latin typeface="Cambria Math" panose="02040503050406030204" pitchFamily="18" charset="0"/>
                            </a:rPr>
                            <m:t>𝑩</m:t>
                          </m:r>
                        </m:e>
                        <m:sub>
                          <m:r>
                            <a:rPr lang="en-US" sz="1400" b="1" i="1" smtClean="0">
                              <a:solidFill>
                                <a:srgbClr val="002060"/>
                              </a:solidFill>
                              <a:latin typeface="Cambria Math" panose="02040503050406030204" pitchFamily="18" charset="0"/>
                            </a:rPr>
                            <m:t>𝒚</m:t>
                          </m:r>
                        </m:sub>
                      </m:sSub>
                      <m:r>
                        <a:rPr lang="en-US" sz="1400" b="1" i="1" smtClean="0">
                          <a:solidFill>
                            <a:srgbClr val="002060"/>
                          </a:solidFill>
                          <a:latin typeface="Cambria Math" panose="02040503050406030204" pitchFamily="18" charset="0"/>
                        </a:rPr>
                        <m:t>=</m:t>
                      </m:r>
                      <m:nary>
                        <m:naryPr>
                          <m:chr m:val="∑"/>
                          <m:ctrlPr>
                            <a:rPr lang="en-US" sz="1400" b="1" i="1" smtClean="0">
                              <a:solidFill>
                                <a:srgbClr val="002060"/>
                              </a:solidFill>
                              <a:latin typeface="Cambria Math" panose="02040503050406030204" pitchFamily="18" charset="0"/>
                            </a:rPr>
                          </m:ctrlPr>
                        </m:naryPr>
                        <m:sub>
                          <m:r>
                            <m:rPr>
                              <m:brk m:alnAt="23"/>
                            </m:rPr>
                            <a:rPr lang="en-US" sz="1400" b="1" i="1" smtClean="0">
                              <a:solidFill>
                                <a:srgbClr val="002060"/>
                              </a:solidFill>
                              <a:latin typeface="Cambria Math" panose="02040503050406030204" pitchFamily="18" charset="0"/>
                            </a:rPr>
                            <m:t>𝒌</m:t>
                          </m:r>
                          <m:r>
                            <a:rPr lang="en-US" sz="1400" b="1" i="1" smtClean="0">
                              <a:solidFill>
                                <a:srgbClr val="002060"/>
                              </a:solidFill>
                              <a:latin typeface="Cambria Math" panose="02040503050406030204" pitchFamily="18" charset="0"/>
                            </a:rPr>
                            <m:t>=</m:t>
                          </m:r>
                          <m:r>
                            <a:rPr lang="en-US" sz="1400" b="1" i="1" smtClean="0">
                              <a:solidFill>
                                <a:srgbClr val="002060"/>
                              </a:solidFill>
                              <a:latin typeface="Cambria Math" panose="02040503050406030204" pitchFamily="18" charset="0"/>
                            </a:rPr>
                            <m:t>𝟎</m:t>
                          </m:r>
                        </m:sub>
                        <m:sup>
                          <m:r>
                            <a:rPr lang="en-US" sz="1400" b="1" i="1" smtClean="0">
                              <a:solidFill>
                                <a:srgbClr val="002060"/>
                              </a:solidFill>
                              <a:latin typeface="Cambria Math" panose="02040503050406030204" pitchFamily="18" charset="0"/>
                              <a:ea typeface="Cambria Math" panose="02040503050406030204" pitchFamily="18" charset="0"/>
                            </a:rPr>
                            <m:t>∞</m:t>
                          </m:r>
                        </m:sup>
                        <m:e>
                          <m:f>
                            <m:fPr>
                              <m:ctrlPr>
                                <a:rPr lang="en-US" sz="1400" b="1" i="1" smtClean="0">
                                  <a:solidFill>
                                    <a:srgbClr val="002060"/>
                                  </a:solidFill>
                                  <a:latin typeface="Cambria Math" panose="02040503050406030204" pitchFamily="18" charset="0"/>
                                </a:rPr>
                              </m:ctrlPr>
                            </m:fPr>
                            <m:num>
                              <m:sSub>
                                <m:sSubPr>
                                  <m:ctrlPr>
                                    <a:rPr lang="en-US" sz="1400" b="1" i="1" smtClean="0">
                                      <a:solidFill>
                                        <a:srgbClr val="002060"/>
                                      </a:solidFill>
                                      <a:latin typeface="Cambria Math" panose="02040503050406030204" pitchFamily="18" charset="0"/>
                                    </a:rPr>
                                  </m:ctrlPr>
                                </m:sSubPr>
                                <m:e>
                                  <m:r>
                                    <a:rPr lang="en-US" sz="1400" b="1" i="1" smtClean="0">
                                      <a:solidFill>
                                        <a:srgbClr val="002060"/>
                                      </a:solidFill>
                                      <a:latin typeface="Cambria Math" panose="02040503050406030204" pitchFamily="18" charset="0"/>
                                    </a:rPr>
                                    <m:t>𝒃</m:t>
                                  </m:r>
                                </m:e>
                                <m:sub>
                                  <m:r>
                                    <a:rPr lang="en-US" sz="1400" b="1" i="1" smtClean="0">
                                      <a:solidFill>
                                        <a:srgbClr val="002060"/>
                                      </a:solidFill>
                                      <a:latin typeface="Cambria Math" panose="02040503050406030204" pitchFamily="18" charset="0"/>
                                    </a:rPr>
                                    <m:t>𝒌</m:t>
                                  </m:r>
                                </m:sub>
                              </m:sSub>
                            </m:num>
                            <m:den>
                              <m:r>
                                <a:rPr lang="en-US" sz="1400" b="1" i="1" smtClean="0">
                                  <a:solidFill>
                                    <a:srgbClr val="002060"/>
                                  </a:solidFill>
                                  <a:latin typeface="Cambria Math" panose="02040503050406030204" pitchFamily="18" charset="0"/>
                                </a:rPr>
                                <m:t>𝒌</m:t>
                              </m:r>
                              <m:r>
                                <a:rPr lang="en-US" sz="1400" b="1" i="1" smtClean="0">
                                  <a:solidFill>
                                    <a:srgbClr val="002060"/>
                                  </a:solidFill>
                                  <a:latin typeface="Cambria Math" panose="02040503050406030204" pitchFamily="18" charset="0"/>
                                </a:rPr>
                                <m:t>!</m:t>
                              </m:r>
                            </m:den>
                          </m:f>
                        </m:e>
                      </m:nary>
                      <m:sSup>
                        <m:sSupPr>
                          <m:ctrlPr>
                            <a:rPr lang="en-US" sz="1400" b="1" i="1" smtClean="0">
                              <a:solidFill>
                                <a:srgbClr val="002060"/>
                              </a:solidFill>
                              <a:latin typeface="Cambria Math" panose="02040503050406030204" pitchFamily="18" charset="0"/>
                            </a:rPr>
                          </m:ctrlPr>
                        </m:sSupPr>
                        <m:e>
                          <m:r>
                            <a:rPr lang="en-US" sz="1400" b="1" i="1" smtClean="0">
                              <a:solidFill>
                                <a:srgbClr val="002060"/>
                              </a:solidFill>
                              <a:latin typeface="Cambria Math" panose="02040503050406030204" pitchFamily="18" charset="0"/>
                            </a:rPr>
                            <m:t>𝒙</m:t>
                          </m:r>
                        </m:e>
                        <m:sup>
                          <m:r>
                            <a:rPr lang="en-US" sz="1400" b="1" i="1" smtClean="0">
                              <a:solidFill>
                                <a:srgbClr val="002060"/>
                              </a:solidFill>
                              <a:latin typeface="Cambria Math" panose="02040503050406030204" pitchFamily="18" charset="0"/>
                            </a:rPr>
                            <m:t>𝒌</m:t>
                          </m:r>
                        </m:sup>
                      </m:sSup>
                      <m:r>
                        <a:rPr lang="en-US" sz="1400" b="1" i="1" smtClean="0">
                          <a:solidFill>
                            <a:srgbClr val="002060"/>
                          </a:solidFill>
                          <a:latin typeface="Cambria Math" panose="02040503050406030204" pitchFamily="18" charset="0"/>
                        </a:rPr>
                        <m:t>=</m:t>
                      </m:r>
                      <m:sSub>
                        <m:sSubPr>
                          <m:ctrlPr>
                            <a:rPr lang="en-US" sz="1400" b="1" i="1" smtClean="0">
                              <a:solidFill>
                                <a:srgbClr val="002060"/>
                              </a:solidFill>
                              <a:latin typeface="Cambria Math" panose="02040503050406030204" pitchFamily="18" charset="0"/>
                            </a:rPr>
                          </m:ctrlPr>
                        </m:sSubPr>
                        <m:e>
                          <m:r>
                            <a:rPr lang="en-US" sz="1400" b="1" i="1" smtClean="0">
                              <a:solidFill>
                                <a:srgbClr val="002060"/>
                              </a:solidFill>
                              <a:latin typeface="Cambria Math" panose="02040503050406030204" pitchFamily="18" charset="0"/>
                            </a:rPr>
                            <m:t>𝑩</m:t>
                          </m:r>
                        </m:e>
                        <m:sub>
                          <m:r>
                            <a:rPr lang="en-US" sz="1400" b="1" i="1" smtClean="0">
                              <a:solidFill>
                                <a:srgbClr val="002060"/>
                              </a:solidFill>
                              <a:latin typeface="Cambria Math" panose="02040503050406030204" pitchFamily="18" charset="0"/>
                            </a:rPr>
                            <m:t>𝒐</m:t>
                          </m:r>
                        </m:sub>
                      </m:sSub>
                      <m:r>
                        <a:rPr lang="en-US" sz="1400" b="1" i="1" smtClean="0">
                          <a:solidFill>
                            <a:srgbClr val="002060"/>
                          </a:solidFill>
                          <a:latin typeface="Cambria Math" panose="02040503050406030204" pitchFamily="18" charset="0"/>
                        </a:rPr>
                        <m:t>+</m:t>
                      </m:r>
                      <m:sSub>
                        <m:sSubPr>
                          <m:ctrlPr>
                            <a:rPr lang="en-US" sz="1400" b="1" i="1" smtClean="0">
                              <a:solidFill>
                                <a:srgbClr val="002060"/>
                              </a:solidFill>
                              <a:latin typeface="Cambria Math" panose="02040503050406030204" pitchFamily="18" charset="0"/>
                            </a:rPr>
                          </m:ctrlPr>
                        </m:sSubPr>
                        <m:e>
                          <m:r>
                            <a:rPr lang="en-US" sz="1400" b="1" i="1" smtClean="0">
                              <a:solidFill>
                                <a:srgbClr val="002060"/>
                              </a:solidFill>
                              <a:latin typeface="Cambria Math" panose="02040503050406030204" pitchFamily="18" charset="0"/>
                            </a:rPr>
                            <m:t>𝒃</m:t>
                          </m:r>
                        </m:e>
                        <m:sub>
                          <m:r>
                            <a:rPr lang="en-US" sz="1400" b="1" i="1" smtClean="0">
                              <a:solidFill>
                                <a:srgbClr val="002060"/>
                              </a:solidFill>
                              <a:latin typeface="Cambria Math" panose="02040503050406030204" pitchFamily="18" charset="0"/>
                            </a:rPr>
                            <m:t>𝟏</m:t>
                          </m:r>
                        </m:sub>
                      </m:sSub>
                      <m:r>
                        <a:rPr lang="en-US" sz="1400" b="1" i="1" smtClean="0">
                          <a:solidFill>
                            <a:srgbClr val="002060"/>
                          </a:solidFill>
                          <a:latin typeface="Cambria Math" panose="02040503050406030204" pitchFamily="18" charset="0"/>
                          <a:ea typeface="Cambria Math" panose="02040503050406030204" pitchFamily="18" charset="0"/>
                        </a:rPr>
                        <m:t>𝔁</m:t>
                      </m:r>
                      <m:r>
                        <a:rPr lang="en-US" sz="1400" b="1" i="1" smtClean="0">
                          <a:solidFill>
                            <a:srgbClr val="002060"/>
                          </a:solidFill>
                          <a:latin typeface="Cambria Math" panose="02040503050406030204" pitchFamily="18" charset="0"/>
                          <a:ea typeface="Cambria Math" panose="02040503050406030204" pitchFamily="18" charset="0"/>
                        </a:rPr>
                        <m:t>+</m:t>
                      </m:r>
                      <m:f>
                        <m:fPr>
                          <m:ctrlPr>
                            <a:rPr lang="en-US" sz="1400" b="1" i="1" smtClean="0">
                              <a:solidFill>
                                <a:srgbClr val="002060"/>
                              </a:solidFill>
                              <a:latin typeface="Cambria Math" panose="02040503050406030204" pitchFamily="18" charset="0"/>
                              <a:ea typeface="Cambria Math" panose="02040503050406030204" pitchFamily="18" charset="0"/>
                            </a:rPr>
                          </m:ctrlPr>
                        </m:fPr>
                        <m:num>
                          <m:sSub>
                            <m:sSubPr>
                              <m:ctrlPr>
                                <a:rPr lang="en-US" sz="1400" b="1" i="1" smtClean="0">
                                  <a:solidFill>
                                    <a:srgbClr val="002060"/>
                                  </a:solidFill>
                                  <a:latin typeface="Cambria Math" panose="02040503050406030204" pitchFamily="18" charset="0"/>
                                  <a:ea typeface="Cambria Math" panose="02040503050406030204" pitchFamily="18" charset="0"/>
                                </a:rPr>
                              </m:ctrlPr>
                            </m:sSubPr>
                            <m:e>
                              <m:r>
                                <a:rPr lang="en-US" sz="1400" b="1" i="1" smtClean="0">
                                  <a:solidFill>
                                    <a:srgbClr val="002060"/>
                                  </a:solidFill>
                                  <a:latin typeface="Cambria Math" panose="02040503050406030204" pitchFamily="18" charset="0"/>
                                  <a:ea typeface="Cambria Math" panose="02040503050406030204" pitchFamily="18" charset="0"/>
                                </a:rPr>
                                <m:t>𝒃</m:t>
                              </m:r>
                            </m:e>
                            <m:sub>
                              <m:r>
                                <a:rPr lang="en-US" sz="1400" b="1" i="1" smtClean="0">
                                  <a:solidFill>
                                    <a:srgbClr val="002060"/>
                                  </a:solidFill>
                                  <a:latin typeface="Cambria Math" panose="02040503050406030204" pitchFamily="18" charset="0"/>
                                  <a:ea typeface="Cambria Math" panose="02040503050406030204" pitchFamily="18" charset="0"/>
                                </a:rPr>
                                <m:t>𝟐</m:t>
                              </m:r>
                            </m:sub>
                          </m:sSub>
                        </m:num>
                        <m:den>
                          <m:r>
                            <a:rPr lang="en-US" sz="1400" b="1" i="1" smtClean="0">
                              <a:solidFill>
                                <a:srgbClr val="002060"/>
                              </a:solidFill>
                              <a:latin typeface="Cambria Math" panose="02040503050406030204" pitchFamily="18" charset="0"/>
                              <a:ea typeface="Cambria Math" panose="02040503050406030204" pitchFamily="18" charset="0"/>
                            </a:rPr>
                            <m:t>𝟐</m:t>
                          </m:r>
                        </m:den>
                      </m:f>
                      <m:sSup>
                        <m:sSupPr>
                          <m:ctrlPr>
                            <a:rPr lang="en-US" sz="1400" b="1" i="1" smtClean="0">
                              <a:solidFill>
                                <a:srgbClr val="002060"/>
                              </a:solidFill>
                              <a:latin typeface="Cambria Math" panose="02040503050406030204" pitchFamily="18" charset="0"/>
                              <a:ea typeface="Cambria Math" panose="02040503050406030204" pitchFamily="18" charset="0"/>
                            </a:rPr>
                          </m:ctrlPr>
                        </m:sSupPr>
                        <m:e>
                          <m:r>
                            <a:rPr lang="en-US" sz="1400" b="1" i="1" smtClean="0">
                              <a:solidFill>
                                <a:srgbClr val="002060"/>
                              </a:solidFill>
                              <a:latin typeface="Cambria Math" panose="02040503050406030204" pitchFamily="18" charset="0"/>
                              <a:ea typeface="Cambria Math" panose="02040503050406030204" pitchFamily="18" charset="0"/>
                            </a:rPr>
                            <m:t>𝔁</m:t>
                          </m:r>
                        </m:e>
                        <m:sup>
                          <m:r>
                            <a:rPr lang="en-US" sz="1400" b="1" i="1" smtClean="0">
                              <a:solidFill>
                                <a:srgbClr val="002060"/>
                              </a:solidFill>
                              <a:latin typeface="Cambria Math" panose="02040503050406030204" pitchFamily="18" charset="0"/>
                              <a:ea typeface="Cambria Math" panose="02040503050406030204" pitchFamily="18" charset="0"/>
                            </a:rPr>
                            <m:t>𝟐</m:t>
                          </m:r>
                        </m:sup>
                      </m:sSup>
                      <m:r>
                        <a:rPr lang="en-US" sz="1400" b="1" i="1" smtClean="0">
                          <a:solidFill>
                            <a:srgbClr val="002060"/>
                          </a:solidFill>
                          <a:latin typeface="Cambria Math" panose="02040503050406030204" pitchFamily="18" charset="0"/>
                          <a:ea typeface="Cambria Math" panose="02040503050406030204" pitchFamily="18" charset="0"/>
                        </a:rPr>
                        <m:t>+…</m:t>
                      </m:r>
                    </m:oMath>
                  </m:oMathPara>
                </a14:m>
                <a:endParaRPr lang="en-US" sz="1400" b="1" dirty="0">
                  <a:solidFill>
                    <a:srgbClr val="002060"/>
                  </a:solidFill>
                </a:endParaRPr>
              </a:p>
            </p:txBody>
          </p:sp>
        </mc:Choice>
        <mc:Fallback xmlns="">
          <p:sp>
            <p:nvSpPr>
              <p:cNvPr id="17" name="TextBox 16">
                <a:extLst>
                  <a:ext uri="{FF2B5EF4-FFF2-40B4-BE49-F238E27FC236}">
                    <a16:creationId xmlns:a16="http://schemas.microsoft.com/office/drawing/2014/main" id="{A91E6577-C333-3E35-349E-7FCBFF1E593E}"/>
                  </a:ext>
                </a:extLst>
              </p:cNvPr>
              <p:cNvSpPr txBox="1">
                <a:spLocks noRot="1" noChangeAspect="1" noMove="1" noResize="1" noEditPoints="1" noAdjustHandles="1" noChangeArrowheads="1" noChangeShapeType="1" noTextEdit="1"/>
              </p:cNvSpPr>
              <p:nvPr/>
            </p:nvSpPr>
            <p:spPr>
              <a:xfrm>
                <a:off x="344155" y="2383712"/>
                <a:ext cx="3297060" cy="679994"/>
              </a:xfrm>
              <a:prstGeom prst="rect">
                <a:avLst/>
              </a:prstGeom>
              <a:blipFill>
                <a:blip r:embed="rId5"/>
                <a:stretch>
                  <a:fillRect l="-3831" t="-96364" b="-150909"/>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165C7CC6-47C3-B347-E1DF-BFC137AEC3F4}"/>
              </a:ext>
            </a:extLst>
          </p:cNvPr>
          <p:cNvSpPr txBox="1"/>
          <p:nvPr/>
        </p:nvSpPr>
        <p:spPr>
          <a:xfrm>
            <a:off x="302399" y="3464825"/>
            <a:ext cx="4328906" cy="2554545"/>
          </a:xfrm>
          <a:prstGeom prst="rect">
            <a:avLst/>
          </a:prstGeom>
          <a:noFill/>
        </p:spPr>
        <p:txBody>
          <a:bodyPr wrap="square" rtlCol="0">
            <a:spAutoFit/>
          </a:bodyPr>
          <a:lstStyle/>
          <a:p>
            <a:pPr indent="6350"/>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1F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BF     </a:t>
            </a:r>
            <a:r>
              <a:rPr lang="en-US" sz="1600" b="1" dirty="0">
                <a:solidFill>
                  <a:srgbClr val="002060"/>
                </a:solidFill>
                <a:latin typeface="Arial" panose="020B0604020202020204" pitchFamily="34" charset="0"/>
                <a:cs typeface="Arial" panose="020B0604020202020204" pitchFamily="34" charset="0"/>
              </a:rPr>
              <a:t>= 38.054 	QUADRUPOLES</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1D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BD     </a:t>
            </a:r>
            <a:r>
              <a:rPr lang="en-US" sz="1600" b="1" dirty="0">
                <a:solidFill>
                  <a:srgbClr val="002060"/>
                </a:solidFill>
                <a:latin typeface="Arial" panose="020B0604020202020204" pitchFamily="34" charset="0"/>
                <a:cs typeface="Arial" panose="020B0604020202020204" pitchFamily="34" charset="0"/>
              </a:rPr>
              <a:t>= -54.87             </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2F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SF      </a:t>
            </a:r>
            <a:r>
              <a:rPr lang="en-US" sz="1600" b="1" dirty="0">
                <a:solidFill>
                  <a:srgbClr val="002060"/>
                </a:solidFill>
                <a:latin typeface="Arial" panose="020B0604020202020204" pitchFamily="34" charset="0"/>
                <a:cs typeface="Arial" panose="020B0604020202020204" pitchFamily="34" charset="0"/>
              </a:rPr>
              <a:t>= 1524.60	SEXTUPOLES</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2D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BD     </a:t>
            </a:r>
            <a:r>
              <a:rPr lang="en-US" sz="1600" b="1" dirty="0">
                <a:solidFill>
                  <a:srgbClr val="002060"/>
                </a:solidFill>
                <a:latin typeface="Arial" panose="020B0604020202020204" pitchFamily="34" charset="0"/>
                <a:cs typeface="Arial" panose="020B0604020202020204" pitchFamily="34" charset="0"/>
              </a:rPr>
              <a:t>= -3073.40</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3F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OF      </a:t>
            </a:r>
            <a:r>
              <a:rPr lang="en-US" sz="1600" b="1" dirty="0">
                <a:solidFill>
                  <a:srgbClr val="002060"/>
                </a:solidFill>
                <a:latin typeface="Arial" panose="020B0604020202020204" pitchFamily="34" charset="0"/>
                <a:cs typeface="Arial" panose="020B0604020202020204" pitchFamily="34" charset="0"/>
              </a:rPr>
              <a:t>= 23660    	OCTUPOLES</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3D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OD     </a:t>
            </a:r>
            <a:r>
              <a:rPr lang="en-US" sz="1600" b="1" dirty="0">
                <a:solidFill>
                  <a:srgbClr val="002060"/>
                </a:solidFill>
                <a:latin typeface="Arial" panose="020B0604020202020204" pitchFamily="34" charset="0"/>
                <a:cs typeface="Arial" panose="020B0604020202020204" pitchFamily="34" charset="0"/>
              </a:rPr>
              <a:t>= -30300</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4F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FDEC  </a:t>
            </a:r>
            <a:r>
              <a:rPr lang="en-US" sz="1600" b="1" dirty="0">
                <a:solidFill>
                  <a:srgbClr val="002060"/>
                </a:solidFill>
                <a:latin typeface="Arial" panose="020B0604020202020204" pitchFamily="34" charset="0"/>
                <a:cs typeface="Arial" panose="020B0604020202020204" pitchFamily="34" charset="0"/>
              </a:rPr>
              <a:t>= 277500   	DECAPOLES</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4D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DDEC  </a:t>
            </a:r>
            <a:r>
              <a:rPr lang="en-US" sz="1600" b="1" dirty="0">
                <a:solidFill>
                  <a:srgbClr val="002060"/>
                </a:solidFill>
                <a:latin typeface="Arial" panose="020B0604020202020204" pitchFamily="34" charset="0"/>
                <a:cs typeface="Arial" panose="020B0604020202020204" pitchFamily="34" charset="0"/>
              </a:rPr>
              <a:t>= -1.085E6</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5F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FDDC</a:t>
            </a:r>
            <a:r>
              <a:rPr lang="en-US" sz="1600" b="1" dirty="0">
                <a:solidFill>
                  <a:srgbClr val="002060"/>
                </a:solidFill>
                <a:latin typeface="Arial" panose="020B0604020202020204" pitchFamily="34" charset="0"/>
                <a:cs typeface="Arial" panose="020B0604020202020204" pitchFamily="34" charset="0"/>
              </a:rPr>
              <a:t> =  4.6E6	TWELVE POLES</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5D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DDC    </a:t>
            </a:r>
            <a:r>
              <a:rPr lang="en-US" sz="1600" b="1" dirty="0">
                <a:solidFill>
                  <a:srgbClr val="002060"/>
                </a:solidFill>
                <a:latin typeface="Arial" panose="020B0604020202020204" pitchFamily="34" charset="0"/>
                <a:cs typeface="Arial" panose="020B0604020202020204" pitchFamily="34" charset="0"/>
              </a:rPr>
              <a:t>= -1.54E6</a:t>
            </a:r>
          </a:p>
        </p:txBody>
      </p:sp>
      <p:sp>
        <p:nvSpPr>
          <p:cNvPr id="19" name="TextBox 18">
            <a:extLst>
              <a:ext uri="{FF2B5EF4-FFF2-40B4-BE49-F238E27FC236}">
                <a16:creationId xmlns:a16="http://schemas.microsoft.com/office/drawing/2014/main" id="{4343228A-038B-3F85-98B9-BA9600EDEF8F}"/>
              </a:ext>
            </a:extLst>
          </p:cNvPr>
          <p:cNvSpPr txBox="1"/>
          <p:nvPr/>
        </p:nvSpPr>
        <p:spPr>
          <a:xfrm>
            <a:off x="235541" y="600169"/>
            <a:ext cx="4782861" cy="1200329"/>
          </a:xfrm>
          <a:prstGeom prst="rect">
            <a:avLst/>
          </a:prstGeom>
          <a:noFill/>
        </p:spPr>
        <p:txBody>
          <a:bodyPr wrap="square" rtlCol="0">
            <a:spAutoFit/>
          </a:bodyPr>
          <a:lstStyle/>
          <a:p>
            <a:pPr indent="6350" algn="just"/>
            <a:r>
              <a:rPr lang="en-US" b="1" dirty="0">
                <a:solidFill>
                  <a:srgbClr val="002060"/>
                </a:solidFill>
                <a:latin typeface="Arial" panose="020B0604020202020204" pitchFamily="34" charset="0"/>
                <a:cs typeface="Arial" panose="020B0604020202020204" pitchFamily="34" charset="0"/>
              </a:rPr>
              <a:t>Taylor expansion by PTC and Bmad had disagreements with MUON1-by S. Brooks and ZGOUBI-by F. Meot due to the end fields presentation</a:t>
            </a:r>
            <a:endParaRPr lang="en-US" dirty="0">
              <a:solidFill>
                <a:srgbClr val="002060"/>
              </a:solidFill>
            </a:endParaRPr>
          </a:p>
        </p:txBody>
      </p:sp>
      <p:sp>
        <p:nvSpPr>
          <p:cNvPr id="23" name="TextBox 22">
            <a:extLst>
              <a:ext uri="{FF2B5EF4-FFF2-40B4-BE49-F238E27FC236}">
                <a16:creationId xmlns:a16="http://schemas.microsoft.com/office/drawing/2014/main" id="{F7782CBB-1B75-1775-793B-F599B1B1B58F}"/>
              </a:ext>
            </a:extLst>
          </p:cNvPr>
          <p:cNvSpPr txBox="1"/>
          <p:nvPr/>
        </p:nvSpPr>
        <p:spPr>
          <a:xfrm>
            <a:off x="302399" y="2029891"/>
            <a:ext cx="2168094"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Taylor Expansion:</a:t>
            </a:r>
          </a:p>
        </p:txBody>
      </p:sp>
    </p:spTree>
    <p:extLst>
      <p:ext uri="{BB962C8B-B14F-4D97-AF65-F5344CB8AC3E}">
        <p14:creationId xmlns:p14="http://schemas.microsoft.com/office/powerpoint/2010/main" val="2362931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F63D-F575-484A-BC46-59E485E57469}"/>
              </a:ext>
            </a:extLst>
          </p:cNvPr>
          <p:cNvSpPr>
            <a:spLocks noGrp="1"/>
          </p:cNvSpPr>
          <p:nvPr>
            <p:ph type="ctrTitle"/>
          </p:nvPr>
        </p:nvSpPr>
        <p:spPr>
          <a:xfrm>
            <a:off x="283779" y="2541806"/>
            <a:ext cx="8776137" cy="1483656"/>
          </a:xfrm>
        </p:spPr>
        <p:txBody>
          <a:bodyPr anchor="ctr">
            <a:noAutofit/>
          </a:bodyPr>
          <a:lstStyle/>
          <a:p>
            <a:r>
              <a:rPr lang="en-US" sz="3200" dirty="0">
                <a:solidFill>
                  <a:srgbClr val="002060"/>
                </a:solidFill>
              </a:rPr>
              <a:t>Fast Cycling Permanent Magnet Fixed Field Alternating (FFA) Synchrotron (LDRD24-010)</a:t>
            </a:r>
            <a:endParaRPr lang="en-US" sz="3200" dirty="0"/>
          </a:p>
        </p:txBody>
      </p:sp>
      <p:sp>
        <p:nvSpPr>
          <p:cNvPr id="3" name="Subtitle 2">
            <a:extLst>
              <a:ext uri="{FF2B5EF4-FFF2-40B4-BE49-F238E27FC236}">
                <a16:creationId xmlns:a16="http://schemas.microsoft.com/office/drawing/2014/main" id="{7E5687CA-4DEE-1B47-B816-4C68BCCADAF6}"/>
              </a:ext>
            </a:extLst>
          </p:cNvPr>
          <p:cNvSpPr>
            <a:spLocks noGrp="1"/>
          </p:cNvSpPr>
          <p:nvPr>
            <p:ph type="subTitle" idx="1"/>
          </p:nvPr>
        </p:nvSpPr>
        <p:spPr/>
        <p:txBody>
          <a:bodyPr/>
          <a:lstStyle/>
          <a:p>
            <a:r>
              <a:rPr lang="en-US" dirty="0">
                <a:solidFill>
                  <a:srgbClr val="002060"/>
                </a:solidFill>
              </a:rPr>
              <a:t>December 18, 2025</a:t>
            </a:r>
          </a:p>
        </p:txBody>
      </p:sp>
      <p:sp>
        <p:nvSpPr>
          <p:cNvPr id="4" name="Text Placeholder 3">
            <a:extLst>
              <a:ext uri="{FF2B5EF4-FFF2-40B4-BE49-F238E27FC236}">
                <a16:creationId xmlns:a16="http://schemas.microsoft.com/office/drawing/2014/main" id="{6C607F09-5764-A242-ABEB-396D1B9BF174}"/>
              </a:ext>
            </a:extLst>
          </p:cNvPr>
          <p:cNvSpPr>
            <a:spLocks noGrp="1"/>
          </p:cNvSpPr>
          <p:nvPr>
            <p:ph type="body" sz="quarter" idx="10"/>
          </p:nvPr>
        </p:nvSpPr>
        <p:spPr/>
        <p:txBody>
          <a:bodyPr/>
          <a:lstStyle/>
          <a:p>
            <a:r>
              <a:rPr lang="en-US" dirty="0">
                <a:solidFill>
                  <a:srgbClr val="002060"/>
                </a:solidFill>
              </a:rPr>
              <a:t>Dejan Trbojevic</a:t>
            </a:r>
          </a:p>
        </p:txBody>
      </p:sp>
    </p:spTree>
    <p:extLst>
      <p:ext uri="{BB962C8B-B14F-4D97-AF65-F5344CB8AC3E}">
        <p14:creationId xmlns:p14="http://schemas.microsoft.com/office/powerpoint/2010/main" val="24214149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E2B9C-044C-84AC-7970-502257D1BC3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F50B47-E1E9-9833-44DC-888968BF4C89}"/>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C0EDB06E-B856-2118-2F6E-83E548171F91}"/>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543EF7BC-D571-0B5B-C935-9097593B86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C97AEA47-65A7-6EE1-52C1-26F6D3D16654}"/>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744F75A-E518-71C0-3E70-799FB9F11B4B}"/>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00939F2-9F45-805F-40F6-790E3D3C4F30}"/>
              </a:ext>
            </a:extLst>
          </p:cNvPr>
          <p:cNvSpPr txBox="1">
            <a:spLocks/>
          </p:cNvSpPr>
          <p:nvPr/>
        </p:nvSpPr>
        <p:spPr>
          <a:xfrm>
            <a:off x="245889" y="1"/>
            <a:ext cx="8877683" cy="92077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kern="800" dirty="0">
                <a:ea typeface="Times New Roman" panose="02020603050405020304" pitchFamily="18" charset="0"/>
              </a:rPr>
              <a:t>B.2 Transverse Magnetic Field Taylor expansion is replaced by Fourier series by S. Brooks</a:t>
            </a:r>
            <a:endParaRPr lang="en-US" sz="28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B531D18-09D8-7A1E-0A31-DF6B7D87789D}"/>
                  </a:ext>
                </a:extLst>
              </p:cNvPr>
              <p:cNvSpPr txBox="1"/>
              <p:nvPr/>
            </p:nvSpPr>
            <p:spPr>
              <a:xfrm>
                <a:off x="178536" y="896788"/>
                <a:ext cx="3958328" cy="9134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d>
                        <m:d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undOv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sup>
                        <m:e>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sub>
                          </m:sSub>
                          <m:func>
                            <m:func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14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𝑛𝑘𝑥</m:t>
                                  </m:r>
                                </m:e>
                              </m:d>
                            </m:e>
                          </m:func>
                        </m:e>
                      </m:nary>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sub>
                      </m:sSub>
                      <m:func>
                        <m:func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14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𝑛𝑘𝑥</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400" dirty="0"/>
              </a:p>
            </p:txBody>
          </p:sp>
        </mc:Choice>
        <mc:Fallback xmlns="">
          <p:sp>
            <p:nvSpPr>
              <p:cNvPr id="7" name="TextBox 6">
                <a:extLst>
                  <a:ext uri="{FF2B5EF4-FFF2-40B4-BE49-F238E27FC236}">
                    <a16:creationId xmlns:a16="http://schemas.microsoft.com/office/drawing/2014/main" id="{6B531D18-09D8-7A1E-0A31-DF6B7D87789D}"/>
                  </a:ext>
                </a:extLst>
              </p:cNvPr>
              <p:cNvSpPr txBox="1">
                <a:spLocks noRot="1" noChangeAspect="1" noMove="1" noResize="1" noEditPoints="1" noAdjustHandles="1" noChangeArrowheads="1" noChangeShapeType="1" noTextEdit="1"/>
              </p:cNvSpPr>
              <p:nvPr/>
            </p:nvSpPr>
            <p:spPr>
              <a:xfrm>
                <a:off x="178536" y="896788"/>
                <a:ext cx="3958328" cy="913455"/>
              </a:xfrm>
              <a:prstGeom prst="rect">
                <a:avLst/>
              </a:prstGeom>
              <a:blipFill>
                <a:blip r:embed="rId3"/>
                <a:stretch>
                  <a:fillRect t="-69863" b="-904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0E5ABE4-21CF-F076-31B2-F34D71ACEA16}"/>
                  </a:ext>
                </a:extLst>
              </p:cNvPr>
              <p:cNvSpPr txBox="1"/>
              <p:nvPr/>
            </p:nvSpPr>
            <p:spPr>
              <a:xfrm>
                <a:off x="3957718" y="876920"/>
                <a:ext cx="4957934" cy="954107"/>
              </a:xfrm>
              <a:prstGeom prst="rect">
                <a:avLst/>
              </a:prstGeom>
              <a:noFill/>
            </p:spPr>
            <p:txBody>
              <a:bodyPr wrap="square" rtlCol="0">
                <a:spAutoFit/>
              </a:bodyPr>
              <a:lstStyle/>
              <a:p>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where </a:t>
                </a:r>
                <a:r>
                  <a:rPr lang="en-US" sz="1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a transverse scale factor and </a:t>
                </a:r>
                <a14:m>
                  <m:oMath xmlns:m="http://schemas.openxmlformats.org/officeDocument/2006/math">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8 </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are the coefficients defining the field (units Tesla). The values of these coefficients are provided in Table </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bellow.</a:t>
                </a:r>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400" dirty="0"/>
              </a:p>
            </p:txBody>
          </p:sp>
        </mc:Choice>
        <mc:Fallback xmlns="">
          <p:sp>
            <p:nvSpPr>
              <p:cNvPr id="8" name="TextBox 7">
                <a:extLst>
                  <a:ext uri="{FF2B5EF4-FFF2-40B4-BE49-F238E27FC236}">
                    <a16:creationId xmlns:a16="http://schemas.microsoft.com/office/drawing/2014/main" id="{10E5ABE4-21CF-F076-31B2-F34D71ACEA16}"/>
                  </a:ext>
                </a:extLst>
              </p:cNvPr>
              <p:cNvSpPr txBox="1">
                <a:spLocks noRot="1" noChangeAspect="1" noMove="1" noResize="1" noEditPoints="1" noAdjustHandles="1" noChangeArrowheads="1" noChangeShapeType="1" noTextEdit="1"/>
              </p:cNvSpPr>
              <p:nvPr/>
            </p:nvSpPr>
            <p:spPr>
              <a:xfrm>
                <a:off x="3957718" y="876920"/>
                <a:ext cx="4957934" cy="954107"/>
              </a:xfrm>
              <a:prstGeom prst="rect">
                <a:avLst/>
              </a:prstGeom>
              <a:blipFill>
                <a:blip r:embed="rId4"/>
                <a:stretch>
                  <a:fillRect l="-255" t="-1333" r="-765"/>
                </a:stretch>
              </a:blipFill>
            </p:spPr>
            <p:txBody>
              <a:bodyPr/>
              <a:lstStyle/>
              <a:p>
                <a:r>
                  <a:rPr lang="en-US">
                    <a:noFill/>
                  </a:rPr>
                  <a:t> </a:t>
                </a:r>
              </a:p>
            </p:txBody>
          </p:sp>
        </mc:Fallback>
      </mc:AlternateContent>
      <p:pic>
        <p:nvPicPr>
          <p:cNvPr id="9" name="Picture 8" descr="Table&#10;&#10;Description automatically generated">
            <a:extLst>
              <a:ext uri="{FF2B5EF4-FFF2-40B4-BE49-F238E27FC236}">
                <a16:creationId xmlns:a16="http://schemas.microsoft.com/office/drawing/2014/main" id="{C6FC65A4-4288-4E40-20AC-8BA427FE976D}"/>
              </a:ext>
            </a:extLst>
          </p:cNvPr>
          <p:cNvPicPr>
            <a:picLocks noChangeAspect="1"/>
          </p:cNvPicPr>
          <p:nvPr/>
        </p:nvPicPr>
        <p:blipFill>
          <a:blip r:embed="rId5"/>
          <a:stretch>
            <a:fillRect/>
          </a:stretch>
        </p:blipFill>
        <p:spPr>
          <a:xfrm>
            <a:off x="428624" y="2246242"/>
            <a:ext cx="3529094" cy="2161967"/>
          </a:xfrm>
          <a:prstGeom prst="rect">
            <a:avLst/>
          </a:prstGeom>
        </p:spPr>
      </p:pic>
      <p:pic>
        <p:nvPicPr>
          <p:cNvPr id="10" name="Picture 9" descr="Chart, line chart&#10;&#10;Description automatically generated">
            <a:extLst>
              <a:ext uri="{FF2B5EF4-FFF2-40B4-BE49-F238E27FC236}">
                <a16:creationId xmlns:a16="http://schemas.microsoft.com/office/drawing/2014/main" id="{3D66552F-DA49-9E31-F040-CC39EF8F49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7256" y="2246242"/>
            <a:ext cx="4168396" cy="2598528"/>
          </a:xfrm>
          <a:prstGeom prst="rect">
            <a:avLst/>
          </a:prstGeom>
        </p:spPr>
      </p:pic>
      <p:pic>
        <p:nvPicPr>
          <p:cNvPr id="11" name="Picture 10">
            <a:extLst>
              <a:ext uri="{FF2B5EF4-FFF2-40B4-BE49-F238E27FC236}">
                <a16:creationId xmlns:a16="http://schemas.microsoft.com/office/drawing/2014/main" id="{95C1A09D-0B15-10BA-1C96-970A6C7BDD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24" y="4483075"/>
            <a:ext cx="4010287" cy="2009800"/>
          </a:xfrm>
          <a:prstGeom prst="rect">
            <a:avLst/>
          </a:prstGeom>
        </p:spPr>
      </p:pic>
      <p:sp>
        <p:nvSpPr>
          <p:cNvPr id="13" name="TextBox 12">
            <a:extLst>
              <a:ext uri="{FF2B5EF4-FFF2-40B4-BE49-F238E27FC236}">
                <a16:creationId xmlns:a16="http://schemas.microsoft.com/office/drawing/2014/main" id="{E743A4D8-0CAD-1504-88DB-B026DFE1BBDD}"/>
              </a:ext>
            </a:extLst>
          </p:cNvPr>
          <p:cNvSpPr txBox="1"/>
          <p:nvPr/>
        </p:nvSpPr>
        <p:spPr>
          <a:xfrm rot="151107">
            <a:off x="2664996" y="4772784"/>
            <a:ext cx="1159292" cy="369332"/>
          </a:xfrm>
          <a:prstGeom prst="rect">
            <a:avLst/>
          </a:prstGeom>
          <a:noFill/>
        </p:spPr>
        <p:txBody>
          <a:bodyPr wrap="none" rtlCol="0">
            <a:spAutoFit/>
          </a:bodyPr>
          <a:lstStyle/>
          <a:p>
            <a:r>
              <a:rPr lang="en-US" dirty="0">
                <a:solidFill>
                  <a:schemeClr val="bg1"/>
                </a:solidFill>
              </a:rPr>
              <a:t>F magnet</a:t>
            </a:r>
          </a:p>
        </p:txBody>
      </p:sp>
      <p:sp>
        <p:nvSpPr>
          <p:cNvPr id="14" name="TextBox 13">
            <a:extLst>
              <a:ext uri="{FF2B5EF4-FFF2-40B4-BE49-F238E27FC236}">
                <a16:creationId xmlns:a16="http://schemas.microsoft.com/office/drawing/2014/main" id="{F9FC2242-4DA4-1B86-99D5-CCF2BEEBA5F1}"/>
              </a:ext>
            </a:extLst>
          </p:cNvPr>
          <p:cNvSpPr txBox="1"/>
          <p:nvPr/>
        </p:nvSpPr>
        <p:spPr>
          <a:xfrm>
            <a:off x="734035" y="4772784"/>
            <a:ext cx="1184940" cy="369332"/>
          </a:xfrm>
          <a:prstGeom prst="rect">
            <a:avLst/>
          </a:prstGeom>
          <a:noFill/>
        </p:spPr>
        <p:txBody>
          <a:bodyPr wrap="none" rtlCol="0">
            <a:spAutoFit/>
          </a:bodyPr>
          <a:lstStyle/>
          <a:p>
            <a:r>
              <a:rPr lang="en-US" dirty="0">
                <a:solidFill>
                  <a:schemeClr val="bg1"/>
                </a:solidFill>
              </a:rPr>
              <a:t>D magnet</a:t>
            </a:r>
          </a:p>
        </p:txBody>
      </p:sp>
      <p:sp>
        <p:nvSpPr>
          <p:cNvPr id="15" name="TextBox 14">
            <a:extLst>
              <a:ext uri="{FF2B5EF4-FFF2-40B4-BE49-F238E27FC236}">
                <a16:creationId xmlns:a16="http://schemas.microsoft.com/office/drawing/2014/main" id="{330588C7-33D2-442A-D930-B0134B6693A4}"/>
              </a:ext>
            </a:extLst>
          </p:cNvPr>
          <p:cNvSpPr txBox="1"/>
          <p:nvPr/>
        </p:nvSpPr>
        <p:spPr>
          <a:xfrm>
            <a:off x="310353" y="1560976"/>
            <a:ext cx="8671032" cy="584775"/>
          </a:xfrm>
          <a:prstGeom prst="rect">
            <a:avLst/>
          </a:prstGeom>
          <a:noFill/>
        </p:spPr>
        <p:txBody>
          <a:bodyPr wrap="square" rtlCol="0">
            <a:spAutoFit/>
          </a:bodyPr>
          <a:lstStyle/>
          <a:p>
            <a:r>
              <a:rPr lang="en-US" sz="1600" dirty="0">
                <a:solidFill>
                  <a:srgbClr val="000000"/>
                </a:solidFill>
                <a:effectLst/>
                <a:ea typeface="Calibri" panose="020F0502020204030204" pitchFamily="34" charset="0"/>
              </a:rPr>
              <a:t>The stable orbits in a wide energy range are obtained </a:t>
            </a:r>
            <a:r>
              <a:rPr lang="en-US" sz="1600" b="1" dirty="0">
                <a:solidFill>
                  <a:srgbClr val="000000"/>
                </a:solidFill>
                <a:effectLst/>
                <a:ea typeface="Calibri" panose="020F0502020204030204" pitchFamily="34" charset="0"/>
              </a:rPr>
              <a:t>by adjustments of the </a:t>
            </a:r>
            <a:r>
              <a:rPr lang="en-US" sz="1600" b="1" i="1" dirty="0">
                <a:solidFill>
                  <a:srgbClr val="000000"/>
                </a:solidFill>
                <a:effectLst/>
                <a:ea typeface="Calibri" panose="020F0502020204030204" pitchFamily="34" charset="0"/>
              </a:rPr>
              <a:t>F</a:t>
            </a:r>
            <a:r>
              <a:rPr lang="en-US" sz="1600" b="1" dirty="0">
                <a:solidFill>
                  <a:srgbClr val="000000"/>
                </a:solidFill>
                <a:effectLst/>
                <a:ea typeface="Calibri" panose="020F0502020204030204" pitchFamily="34" charset="0"/>
              </a:rPr>
              <a:t> and </a:t>
            </a:r>
            <a:r>
              <a:rPr lang="en-US" sz="1600" b="1" i="1" dirty="0">
                <a:solidFill>
                  <a:srgbClr val="000000"/>
                </a:solidFill>
                <a:effectLst/>
                <a:ea typeface="Calibri" panose="020F0502020204030204" pitchFamily="34" charset="0"/>
              </a:rPr>
              <a:t>D</a:t>
            </a:r>
            <a:r>
              <a:rPr lang="en-US" sz="1600" b="1" dirty="0">
                <a:solidFill>
                  <a:srgbClr val="000000"/>
                </a:solidFill>
                <a:effectLst/>
                <a:ea typeface="Calibri" panose="020F0502020204030204" pitchFamily="34" charset="0"/>
              </a:rPr>
              <a:t> sextupoles and additional multipoles</a:t>
            </a:r>
            <a:r>
              <a:rPr lang="en-US" sz="1600" b="1" dirty="0">
                <a:effectLst/>
              </a:rPr>
              <a:t> up to eighteen poles.</a:t>
            </a:r>
            <a:endParaRPr lang="en-US" sz="1600" b="1" dirty="0"/>
          </a:p>
        </p:txBody>
      </p:sp>
      <p:sp>
        <p:nvSpPr>
          <p:cNvPr id="16" name="TextBox 15">
            <a:extLst>
              <a:ext uri="{FF2B5EF4-FFF2-40B4-BE49-F238E27FC236}">
                <a16:creationId xmlns:a16="http://schemas.microsoft.com/office/drawing/2014/main" id="{74C59E7C-65A1-F55D-FF89-F06BCAFF60CA}"/>
              </a:ext>
            </a:extLst>
          </p:cNvPr>
          <p:cNvSpPr txBox="1"/>
          <p:nvPr/>
        </p:nvSpPr>
        <p:spPr>
          <a:xfrm>
            <a:off x="4579341" y="5072476"/>
            <a:ext cx="3275089" cy="830997"/>
          </a:xfrm>
          <a:prstGeom prst="rect">
            <a:avLst/>
          </a:prstGeom>
          <a:noFill/>
        </p:spPr>
        <p:txBody>
          <a:bodyPr wrap="square" rtlCol="0">
            <a:spAutoFit/>
          </a:bodyPr>
          <a:lstStyle/>
          <a:p>
            <a:r>
              <a:rPr lang="en-US" sz="1600" b="1" kern="0" dirty="0">
                <a:solidFill>
                  <a:srgbClr val="002060"/>
                </a:solidFill>
                <a:latin typeface="Arial" panose="020B0604020202020204" pitchFamily="34" charset="0"/>
                <a:cs typeface="Arial" panose="020B0604020202020204" pitchFamily="34" charset="0"/>
              </a:rPr>
              <a:t>Orbit dependence on energy with rectangular non-linear D and F permanent magnet layout</a:t>
            </a:r>
            <a:endParaRPr lang="en-US" sz="1600" dirty="0"/>
          </a:p>
        </p:txBody>
      </p:sp>
    </p:spTree>
    <p:extLst>
      <p:ext uri="{BB962C8B-B14F-4D97-AF65-F5344CB8AC3E}">
        <p14:creationId xmlns:p14="http://schemas.microsoft.com/office/powerpoint/2010/main" val="605082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925BB-BB43-BEFB-8537-E369FCBF413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225A0EA-1303-A067-93A0-15D1E4692F29}"/>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244098C-F512-4977-6BA1-B8CB5A4B5B11}"/>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21</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5672354D-AD27-3CA0-CCC0-4274E15856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B613A873-7EC8-E6D4-0B81-B81B8B85CEAE}"/>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F2B2F815-FDDE-F355-2324-F6636F6CFB9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144048E-C5CD-BD57-A43D-749EC10FC324}"/>
              </a:ext>
            </a:extLst>
          </p:cNvPr>
          <p:cNvSpPr txBox="1">
            <a:spLocks/>
          </p:cNvSpPr>
          <p:nvPr/>
        </p:nvSpPr>
        <p:spPr>
          <a:xfrm>
            <a:off x="243839" y="0"/>
            <a:ext cx="9031471" cy="99848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marL="6350" lvl="1" algn="ctr" defTabSz="914400"/>
            <a:r>
              <a:rPr lang="en-US" sz="2800" b="1" kern="0" dirty="0">
                <a:solidFill>
                  <a:srgbClr val="002060"/>
                </a:solidFill>
                <a:latin typeface="Arial" panose="020B0604020202020204" pitchFamily="34" charset="0"/>
                <a:cs typeface="Arial" panose="020B0604020202020204" pitchFamily="34" charset="0"/>
              </a:rPr>
              <a:t>B.3 Fixed Betatron Tunes in Range 10&lt; E</a:t>
            </a:r>
            <a:r>
              <a:rPr lang="en-US" sz="2800" b="1" kern="0" baseline="-25000" dirty="0">
                <a:solidFill>
                  <a:srgbClr val="002060"/>
                </a:solidFill>
                <a:latin typeface="Arial" panose="020B0604020202020204" pitchFamily="34" charset="0"/>
                <a:cs typeface="Arial" panose="020B0604020202020204" pitchFamily="34" charset="0"/>
              </a:rPr>
              <a:t>k </a:t>
            </a:r>
            <a:r>
              <a:rPr lang="en-US" sz="2800" b="1" kern="0" dirty="0">
                <a:solidFill>
                  <a:srgbClr val="002060"/>
                </a:solidFill>
                <a:latin typeface="Arial" panose="020B0604020202020204" pitchFamily="34" charset="0"/>
                <a:cs typeface="Arial" panose="020B0604020202020204" pitchFamily="34" charset="0"/>
              </a:rPr>
              <a:t>&lt;250 MeV or in momentum space -73% &lt; </a:t>
            </a:r>
            <a:r>
              <a:rPr lang="en-US" sz="2800" b="1" kern="0" dirty="0">
                <a:solidFill>
                  <a:srgbClr val="002060"/>
                </a:solidFill>
                <a:latin typeface="Symbol" pitchFamily="2" charset="2"/>
                <a:cs typeface="Arial" panose="020B0604020202020204" pitchFamily="34" charset="0"/>
              </a:rPr>
              <a:t>D</a:t>
            </a:r>
            <a:r>
              <a:rPr lang="en-US" sz="2800" b="1" kern="0" dirty="0">
                <a:solidFill>
                  <a:srgbClr val="002060"/>
                </a:solidFill>
                <a:latin typeface="Arial" panose="020B0604020202020204" pitchFamily="34" charset="0"/>
                <a:cs typeface="Arial" panose="020B0604020202020204" pitchFamily="34" charset="0"/>
              </a:rPr>
              <a:t>p/p &lt; 43.4%</a:t>
            </a:r>
          </a:p>
        </p:txBody>
      </p:sp>
      <p:pic>
        <p:nvPicPr>
          <p:cNvPr id="7" name="Picture 6" descr="Chart&#10;&#10;Description automatically generated">
            <a:extLst>
              <a:ext uri="{FF2B5EF4-FFF2-40B4-BE49-F238E27FC236}">
                <a16:creationId xmlns:a16="http://schemas.microsoft.com/office/drawing/2014/main" id="{6BF8E3C7-971F-AF2B-528E-276A7F89DA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287" y="1313793"/>
            <a:ext cx="7805601" cy="4624552"/>
          </a:xfrm>
          <a:prstGeom prst="rect">
            <a:avLst/>
          </a:prstGeom>
        </p:spPr>
      </p:pic>
      <p:sp>
        <p:nvSpPr>
          <p:cNvPr id="8" name="TextBox 7">
            <a:extLst>
              <a:ext uri="{FF2B5EF4-FFF2-40B4-BE49-F238E27FC236}">
                <a16:creationId xmlns:a16="http://schemas.microsoft.com/office/drawing/2014/main" id="{CADF0C3D-9DBA-5A7F-0609-98DDDD24643F}"/>
              </a:ext>
            </a:extLst>
          </p:cNvPr>
          <p:cNvSpPr txBox="1"/>
          <p:nvPr/>
        </p:nvSpPr>
        <p:spPr>
          <a:xfrm>
            <a:off x="2619116" y="1599102"/>
            <a:ext cx="1225015" cy="369332"/>
          </a:xfrm>
          <a:prstGeom prst="rect">
            <a:avLst/>
          </a:prstGeom>
          <a:noFill/>
        </p:spPr>
        <p:txBody>
          <a:bodyPr wrap="none" rtlCol="0">
            <a:spAutoFit/>
          </a:bodyPr>
          <a:lstStyle/>
          <a:p>
            <a:r>
              <a:rPr lang="en-US" dirty="0">
                <a:solidFill>
                  <a:schemeClr val="accent4">
                    <a:lumMod val="75000"/>
                  </a:schemeClr>
                </a:solidFill>
                <a:latin typeface="Symbol" pitchFamily="2" charset="2"/>
              </a:rPr>
              <a:t>n</a:t>
            </a:r>
            <a:r>
              <a:rPr lang="en-US" baseline="-25000" dirty="0">
                <a:solidFill>
                  <a:schemeClr val="accent4">
                    <a:lumMod val="75000"/>
                  </a:schemeClr>
                </a:solidFill>
              </a:rPr>
              <a:t>x</a:t>
            </a:r>
            <a:r>
              <a:rPr lang="en-US" dirty="0">
                <a:solidFill>
                  <a:schemeClr val="accent4">
                    <a:lumMod val="75000"/>
                  </a:schemeClr>
                </a:solidFill>
              </a:rPr>
              <a:t>=0.1608 </a:t>
            </a:r>
          </a:p>
        </p:txBody>
      </p:sp>
      <p:sp>
        <p:nvSpPr>
          <p:cNvPr id="9" name="TextBox 8">
            <a:extLst>
              <a:ext uri="{FF2B5EF4-FFF2-40B4-BE49-F238E27FC236}">
                <a16:creationId xmlns:a16="http://schemas.microsoft.com/office/drawing/2014/main" id="{3EEB479A-0412-2CAE-9DE3-97F3D26A3B98}"/>
              </a:ext>
            </a:extLst>
          </p:cNvPr>
          <p:cNvSpPr txBox="1"/>
          <p:nvPr/>
        </p:nvSpPr>
        <p:spPr>
          <a:xfrm>
            <a:off x="2664000" y="3916800"/>
            <a:ext cx="1180131" cy="369332"/>
          </a:xfrm>
          <a:prstGeom prst="rect">
            <a:avLst/>
          </a:prstGeom>
          <a:noFill/>
        </p:spPr>
        <p:txBody>
          <a:bodyPr wrap="none" rtlCol="0">
            <a:spAutoFit/>
          </a:bodyPr>
          <a:lstStyle/>
          <a:p>
            <a:r>
              <a:rPr lang="en-US" dirty="0">
                <a:solidFill>
                  <a:srgbClr val="FF9300"/>
                </a:solidFill>
                <a:latin typeface="Symbol" pitchFamily="2" charset="2"/>
              </a:rPr>
              <a:t>n</a:t>
            </a:r>
            <a:r>
              <a:rPr lang="en-US" baseline="-25000" dirty="0">
                <a:solidFill>
                  <a:srgbClr val="FF9300"/>
                </a:solidFill>
              </a:rPr>
              <a:t>y</a:t>
            </a:r>
            <a:r>
              <a:rPr lang="en-US" dirty="0">
                <a:solidFill>
                  <a:srgbClr val="FF9300"/>
                </a:solidFill>
              </a:rPr>
              <a:t>=0.0738</a:t>
            </a:r>
            <a:endParaRPr lang="en-US" dirty="0"/>
          </a:p>
        </p:txBody>
      </p:sp>
    </p:spTree>
    <p:extLst>
      <p:ext uri="{BB962C8B-B14F-4D97-AF65-F5344CB8AC3E}">
        <p14:creationId xmlns:p14="http://schemas.microsoft.com/office/powerpoint/2010/main" val="3936991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C0813-4388-E13F-6E28-CFD4A104D56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77E0C26-F4CB-11DB-4BA7-B7528235AD88}"/>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C0608314-F45C-C81E-9257-94456EFB802F}"/>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22</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48F58CF-1FFC-F85F-31A2-A236CF196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5E2FB073-AA4B-FBC5-474F-E5FECC6B1EFA}"/>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EDE5AE15-540B-52D1-2AE8-F4D20A8CF7C5}"/>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496DF77-2D2D-565B-8E2B-40665E462EBE}"/>
              </a:ext>
            </a:extLst>
          </p:cNvPr>
          <p:cNvSpPr txBox="1">
            <a:spLocks/>
          </p:cNvSpPr>
          <p:nvPr/>
        </p:nvSpPr>
        <p:spPr>
          <a:xfrm>
            <a:off x="14682" y="0"/>
            <a:ext cx="9114632" cy="6543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marL="342900" lvl="1" algn="ctr" defTabSz="914400"/>
            <a:r>
              <a:rPr lang="en-US" sz="2800" b="1" kern="0" dirty="0">
                <a:solidFill>
                  <a:srgbClr val="002060"/>
                </a:solidFill>
                <a:latin typeface="Arial" panose="020B0604020202020204" pitchFamily="34" charset="0"/>
                <a:cs typeface="Arial" panose="020B0604020202020204" pitchFamily="34" charset="0"/>
              </a:rPr>
              <a:t>B.3 Orbit Dependence on Energy</a:t>
            </a:r>
          </a:p>
        </p:txBody>
      </p:sp>
      <p:grpSp>
        <p:nvGrpSpPr>
          <p:cNvPr id="27" name="Group 26">
            <a:extLst>
              <a:ext uri="{FF2B5EF4-FFF2-40B4-BE49-F238E27FC236}">
                <a16:creationId xmlns:a16="http://schemas.microsoft.com/office/drawing/2014/main" id="{074F7BD5-2BEF-34B5-6C7D-D872BBF8CFE5}"/>
              </a:ext>
            </a:extLst>
          </p:cNvPr>
          <p:cNvGrpSpPr>
            <a:grpSpLocks noChangeAspect="1"/>
          </p:cNvGrpSpPr>
          <p:nvPr/>
        </p:nvGrpSpPr>
        <p:grpSpPr>
          <a:xfrm>
            <a:off x="325147" y="3731972"/>
            <a:ext cx="6608619" cy="2529645"/>
            <a:chOff x="285786" y="378281"/>
            <a:chExt cx="9355472" cy="3581086"/>
          </a:xfrm>
        </p:grpSpPr>
        <p:pic>
          <p:nvPicPr>
            <p:cNvPr id="28" name="Picture 27" descr="A picture containing diagram, line, circle, parallel&#10;&#10;Description automatically generated">
              <a:extLst>
                <a:ext uri="{FF2B5EF4-FFF2-40B4-BE49-F238E27FC236}">
                  <a16:creationId xmlns:a16="http://schemas.microsoft.com/office/drawing/2014/main" id="{5C937B40-3266-148C-94E7-A5A186DBE6CC}"/>
                </a:ext>
              </a:extLst>
            </p:cNvPr>
            <p:cNvPicPr>
              <a:picLocks noChangeAspect="1"/>
            </p:cNvPicPr>
            <p:nvPr/>
          </p:nvPicPr>
          <p:blipFill>
            <a:blip r:embed="rId4"/>
            <a:stretch>
              <a:fillRect/>
            </a:stretch>
          </p:blipFill>
          <p:spPr>
            <a:xfrm>
              <a:off x="559755" y="919272"/>
              <a:ext cx="3419856" cy="3032037"/>
            </a:xfrm>
            <a:prstGeom prst="rect">
              <a:avLst/>
            </a:prstGeom>
          </p:spPr>
        </p:pic>
        <p:pic>
          <p:nvPicPr>
            <p:cNvPr id="29" name="Picture 28" descr="A drawing of a spiral staircase&#10;&#10;Description automatically generated with low confidence">
              <a:extLst>
                <a:ext uri="{FF2B5EF4-FFF2-40B4-BE49-F238E27FC236}">
                  <a16:creationId xmlns:a16="http://schemas.microsoft.com/office/drawing/2014/main" id="{ECE6E7DA-DD8D-CA17-54B9-F7CCF6A73AD7}"/>
                </a:ext>
              </a:extLst>
            </p:cNvPr>
            <p:cNvPicPr>
              <a:picLocks noChangeAspect="1"/>
            </p:cNvPicPr>
            <p:nvPr/>
          </p:nvPicPr>
          <p:blipFill>
            <a:blip r:embed="rId5"/>
            <a:stretch>
              <a:fillRect/>
            </a:stretch>
          </p:blipFill>
          <p:spPr>
            <a:xfrm>
              <a:off x="6119556" y="526380"/>
              <a:ext cx="3228557" cy="3432987"/>
            </a:xfrm>
            <a:prstGeom prst="rect">
              <a:avLst/>
            </a:prstGeom>
          </p:spPr>
        </p:pic>
        <p:cxnSp>
          <p:nvCxnSpPr>
            <p:cNvPr id="30" name="Straight Connector 29">
              <a:extLst>
                <a:ext uri="{FF2B5EF4-FFF2-40B4-BE49-F238E27FC236}">
                  <a16:creationId xmlns:a16="http://schemas.microsoft.com/office/drawing/2014/main" id="{AD978D15-870E-A011-9834-4FD244CA9CD0}"/>
                </a:ext>
              </a:extLst>
            </p:cNvPr>
            <p:cNvCxnSpPr>
              <a:cxnSpLocks/>
            </p:cNvCxnSpPr>
            <p:nvPr/>
          </p:nvCxnSpPr>
          <p:spPr>
            <a:xfrm>
              <a:off x="6333632" y="3846581"/>
              <a:ext cx="2880360" cy="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9B8ED0B-2107-378F-00B2-8F32EF337D23}"/>
                </a:ext>
              </a:extLst>
            </p:cNvPr>
            <p:cNvCxnSpPr>
              <a:cxnSpLocks/>
            </p:cNvCxnSpPr>
            <p:nvPr/>
          </p:nvCxnSpPr>
          <p:spPr>
            <a:xfrm flipH="1">
              <a:off x="9213997" y="2087472"/>
              <a:ext cx="1996" cy="1863837"/>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C3632BE-E7E6-3923-4F2F-B1A8110D9EA7}"/>
                </a:ext>
              </a:extLst>
            </p:cNvPr>
            <p:cNvCxnSpPr>
              <a:cxnSpLocks/>
            </p:cNvCxnSpPr>
            <p:nvPr/>
          </p:nvCxnSpPr>
          <p:spPr>
            <a:xfrm>
              <a:off x="6333632" y="1614397"/>
              <a:ext cx="0" cy="2336912"/>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EC8EBEBE-81EB-5641-2765-CFDE33394C78}"/>
                </a:ext>
              </a:extLst>
            </p:cNvPr>
            <p:cNvSpPr txBox="1"/>
            <p:nvPr/>
          </p:nvSpPr>
          <p:spPr>
            <a:xfrm>
              <a:off x="7288691" y="3554113"/>
              <a:ext cx="866428" cy="338578"/>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~14 cm</a:t>
              </a:r>
            </a:p>
          </p:txBody>
        </p:sp>
        <p:cxnSp>
          <p:nvCxnSpPr>
            <p:cNvPr id="34" name="Straight Connector 33">
              <a:extLst>
                <a:ext uri="{FF2B5EF4-FFF2-40B4-BE49-F238E27FC236}">
                  <a16:creationId xmlns:a16="http://schemas.microsoft.com/office/drawing/2014/main" id="{7451A36A-2213-4388-F631-A142739F44F5}"/>
                </a:ext>
              </a:extLst>
            </p:cNvPr>
            <p:cNvCxnSpPr>
              <a:cxnSpLocks/>
            </p:cNvCxnSpPr>
            <p:nvPr/>
          </p:nvCxnSpPr>
          <p:spPr>
            <a:xfrm flipH="1">
              <a:off x="7817250" y="3451000"/>
              <a:ext cx="1088303"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578D28D1-F817-DCED-CA1B-9E66F41F461B}"/>
                </a:ext>
              </a:extLst>
            </p:cNvPr>
            <p:cNvCxnSpPr>
              <a:cxnSpLocks/>
            </p:cNvCxnSpPr>
            <p:nvPr/>
          </p:nvCxnSpPr>
          <p:spPr>
            <a:xfrm flipH="1">
              <a:off x="8191006" y="1212626"/>
              <a:ext cx="1450252"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975624D-2EB2-5FCB-8AE8-302977489583}"/>
                </a:ext>
              </a:extLst>
            </p:cNvPr>
            <p:cNvCxnSpPr>
              <a:cxnSpLocks/>
            </p:cNvCxnSpPr>
            <p:nvPr/>
          </p:nvCxnSpPr>
          <p:spPr>
            <a:xfrm flipH="1">
              <a:off x="9520212" y="1212626"/>
              <a:ext cx="0" cy="2238375"/>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5D690B11-85CF-7E57-E5AB-ECECF53FCE8D}"/>
                </a:ext>
              </a:extLst>
            </p:cNvPr>
            <p:cNvSpPr txBox="1"/>
            <p:nvPr/>
          </p:nvSpPr>
          <p:spPr>
            <a:xfrm rot="16200000">
              <a:off x="8975357" y="2081695"/>
              <a:ext cx="850753" cy="338577"/>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~11 cm</a:t>
              </a:r>
            </a:p>
          </p:txBody>
        </p:sp>
        <p:cxnSp>
          <p:nvCxnSpPr>
            <p:cNvPr id="38" name="Straight Connector 37">
              <a:extLst>
                <a:ext uri="{FF2B5EF4-FFF2-40B4-BE49-F238E27FC236}">
                  <a16:creationId xmlns:a16="http://schemas.microsoft.com/office/drawing/2014/main" id="{842F7ED7-2A67-FFCC-885E-E22107EA35F2}"/>
                </a:ext>
              </a:extLst>
            </p:cNvPr>
            <p:cNvCxnSpPr>
              <a:cxnSpLocks/>
            </p:cNvCxnSpPr>
            <p:nvPr/>
          </p:nvCxnSpPr>
          <p:spPr>
            <a:xfrm>
              <a:off x="833590" y="3848608"/>
              <a:ext cx="2662811" cy="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5510FE1E-703D-D6E9-2EE4-DF93C932E264}"/>
                </a:ext>
              </a:extLst>
            </p:cNvPr>
            <p:cNvCxnSpPr>
              <a:cxnSpLocks/>
            </p:cNvCxnSpPr>
            <p:nvPr/>
          </p:nvCxnSpPr>
          <p:spPr>
            <a:xfrm>
              <a:off x="833590" y="1567044"/>
              <a:ext cx="0" cy="2384265"/>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D39F77F6-0EFD-CB8D-5FEB-80D7F9E5EF06}"/>
                </a:ext>
              </a:extLst>
            </p:cNvPr>
            <p:cNvCxnSpPr>
              <a:cxnSpLocks/>
            </p:cNvCxnSpPr>
            <p:nvPr/>
          </p:nvCxnSpPr>
          <p:spPr>
            <a:xfrm>
              <a:off x="3496401" y="1637893"/>
              <a:ext cx="0" cy="2313416"/>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7B9975CA-D5B2-4E60-E53E-8D22DD65D58B}"/>
                </a:ext>
              </a:extLst>
            </p:cNvPr>
            <p:cNvSpPr txBox="1"/>
            <p:nvPr/>
          </p:nvSpPr>
          <p:spPr>
            <a:xfrm>
              <a:off x="1701892" y="3570335"/>
              <a:ext cx="866428" cy="338578"/>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~13 cm</a:t>
              </a:r>
            </a:p>
          </p:txBody>
        </p:sp>
        <p:cxnSp>
          <p:nvCxnSpPr>
            <p:cNvPr id="42" name="Straight Connector 41">
              <a:extLst>
                <a:ext uri="{FF2B5EF4-FFF2-40B4-BE49-F238E27FC236}">
                  <a16:creationId xmlns:a16="http://schemas.microsoft.com/office/drawing/2014/main" id="{0C039A5B-9A1D-7D16-4E30-740053F5CD80}"/>
                </a:ext>
              </a:extLst>
            </p:cNvPr>
            <p:cNvCxnSpPr>
              <a:cxnSpLocks/>
            </p:cNvCxnSpPr>
            <p:nvPr/>
          </p:nvCxnSpPr>
          <p:spPr>
            <a:xfrm flipH="1">
              <a:off x="454025" y="1076100"/>
              <a:ext cx="1710970"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AB3ACF4A-1EFE-3470-2AEF-647D1D82FA59}"/>
                </a:ext>
              </a:extLst>
            </p:cNvPr>
            <p:cNvCxnSpPr>
              <a:cxnSpLocks/>
            </p:cNvCxnSpPr>
            <p:nvPr/>
          </p:nvCxnSpPr>
          <p:spPr>
            <a:xfrm flipH="1">
              <a:off x="444500" y="3590700"/>
              <a:ext cx="1710970"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EACE7AE-71C1-D261-C425-6DCFC9C91E03}"/>
                </a:ext>
              </a:extLst>
            </p:cNvPr>
            <p:cNvCxnSpPr>
              <a:cxnSpLocks/>
            </p:cNvCxnSpPr>
            <p:nvPr/>
          </p:nvCxnSpPr>
          <p:spPr>
            <a:xfrm>
              <a:off x="587721" y="1076100"/>
              <a:ext cx="0" cy="251460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AB38E435-61A9-ED93-2983-58C8F4B183E0}"/>
                </a:ext>
              </a:extLst>
            </p:cNvPr>
            <p:cNvSpPr txBox="1"/>
            <p:nvPr/>
          </p:nvSpPr>
          <p:spPr>
            <a:xfrm rot="16200000">
              <a:off x="-102131" y="2162523"/>
              <a:ext cx="1114414" cy="338577"/>
            </a:xfrm>
            <a:prstGeom prst="rect">
              <a:avLst/>
            </a:prstGeom>
            <a:noFill/>
          </p:spPr>
          <p:txBody>
            <a:bodyPr wrap="square" rtlCol="0">
              <a:spAutoFit/>
            </a:bodyPr>
            <a:lstStyle/>
            <a:p>
              <a:r>
                <a:rPr lang="en-US" sz="1200" b="1" dirty="0">
                  <a:solidFill>
                    <a:srgbClr val="002060"/>
                  </a:solidFill>
                  <a:latin typeface="Arial" panose="020B0604020202020204" pitchFamily="34" charset="0"/>
                  <a:cs typeface="Arial" panose="020B0604020202020204" pitchFamily="34" charset="0"/>
                </a:rPr>
                <a:t>~12.5 cm</a:t>
              </a:r>
            </a:p>
          </p:txBody>
        </p:sp>
        <p:sp>
          <p:nvSpPr>
            <p:cNvPr id="46" name="TextBox 45">
              <a:extLst>
                <a:ext uri="{FF2B5EF4-FFF2-40B4-BE49-F238E27FC236}">
                  <a16:creationId xmlns:a16="http://schemas.microsoft.com/office/drawing/2014/main" id="{E85580B1-7672-F95A-E243-59CE2BFC5E7A}"/>
                </a:ext>
              </a:extLst>
            </p:cNvPr>
            <p:cNvSpPr txBox="1"/>
            <p:nvPr/>
          </p:nvSpPr>
          <p:spPr>
            <a:xfrm>
              <a:off x="6236460" y="382169"/>
              <a:ext cx="3349887" cy="412241"/>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D magnet Length 9.652 cm </a:t>
              </a:r>
            </a:p>
          </p:txBody>
        </p:sp>
        <p:sp>
          <p:nvSpPr>
            <p:cNvPr id="47" name="TextBox 46">
              <a:extLst>
                <a:ext uri="{FF2B5EF4-FFF2-40B4-BE49-F238E27FC236}">
                  <a16:creationId xmlns:a16="http://schemas.microsoft.com/office/drawing/2014/main" id="{67D37E90-9B85-F70F-AADE-A8F1C292BC52}"/>
                </a:ext>
              </a:extLst>
            </p:cNvPr>
            <p:cNvSpPr txBox="1"/>
            <p:nvPr/>
          </p:nvSpPr>
          <p:spPr>
            <a:xfrm>
              <a:off x="285786" y="378281"/>
              <a:ext cx="3217795" cy="435704"/>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F magnet length 18 cm </a:t>
              </a:r>
            </a:p>
          </p:txBody>
        </p:sp>
      </p:grpSp>
      <p:pic>
        <p:nvPicPr>
          <p:cNvPr id="48" name="Picture 47" descr="A picture containing indoor, electronics, projector&#10;&#10;AI-generated content may be incorrect.">
            <a:extLst>
              <a:ext uri="{FF2B5EF4-FFF2-40B4-BE49-F238E27FC236}">
                <a16:creationId xmlns:a16="http://schemas.microsoft.com/office/drawing/2014/main" id="{190CA2B0-1778-E7E9-5FB9-761E37BB7EBF}"/>
              </a:ext>
            </a:extLst>
          </p:cNvPr>
          <p:cNvPicPr>
            <a:picLocks noChangeAspect="1"/>
          </p:cNvPicPr>
          <p:nvPr/>
        </p:nvPicPr>
        <p:blipFill>
          <a:blip r:embed="rId6"/>
          <a:stretch>
            <a:fillRect/>
          </a:stretch>
        </p:blipFill>
        <p:spPr>
          <a:xfrm>
            <a:off x="2477078" y="4066737"/>
            <a:ext cx="1952070" cy="2074393"/>
          </a:xfrm>
          <a:prstGeom prst="rect">
            <a:avLst/>
          </a:prstGeom>
        </p:spPr>
      </p:pic>
      <p:pic>
        <p:nvPicPr>
          <p:cNvPr id="49" name="Picture 48" descr="A picture containing text, electronics, indoor, box&#10;&#10;AI-generated content may be incorrect.">
            <a:extLst>
              <a:ext uri="{FF2B5EF4-FFF2-40B4-BE49-F238E27FC236}">
                <a16:creationId xmlns:a16="http://schemas.microsoft.com/office/drawing/2014/main" id="{01F1D0EA-F298-0B98-A5C1-BF7F8C781AB7}"/>
              </a:ext>
            </a:extLst>
          </p:cNvPr>
          <p:cNvPicPr>
            <a:picLocks noChangeAspect="1"/>
          </p:cNvPicPr>
          <p:nvPr/>
        </p:nvPicPr>
        <p:blipFill>
          <a:blip r:embed="rId7"/>
          <a:stretch>
            <a:fillRect/>
          </a:stretch>
        </p:blipFill>
        <p:spPr>
          <a:xfrm>
            <a:off x="6906473" y="4052347"/>
            <a:ext cx="2190190" cy="2162170"/>
          </a:xfrm>
          <a:prstGeom prst="rect">
            <a:avLst/>
          </a:prstGeom>
        </p:spPr>
      </p:pic>
      <p:grpSp>
        <p:nvGrpSpPr>
          <p:cNvPr id="53" name="Group 52">
            <a:extLst>
              <a:ext uri="{FF2B5EF4-FFF2-40B4-BE49-F238E27FC236}">
                <a16:creationId xmlns:a16="http://schemas.microsoft.com/office/drawing/2014/main" id="{572397D8-69FB-6E17-AD09-84523C2D24A6}"/>
              </a:ext>
            </a:extLst>
          </p:cNvPr>
          <p:cNvGrpSpPr/>
          <p:nvPr/>
        </p:nvGrpSpPr>
        <p:grpSpPr>
          <a:xfrm>
            <a:off x="450603" y="536121"/>
            <a:ext cx="8318259" cy="2892876"/>
            <a:chOff x="82303" y="536121"/>
            <a:chExt cx="8762128" cy="3095646"/>
          </a:xfrm>
        </p:grpSpPr>
        <p:grpSp>
          <p:nvGrpSpPr>
            <p:cNvPr id="15" name="Group 14">
              <a:extLst>
                <a:ext uri="{FF2B5EF4-FFF2-40B4-BE49-F238E27FC236}">
                  <a16:creationId xmlns:a16="http://schemas.microsoft.com/office/drawing/2014/main" id="{B1897C70-74A3-F81D-DDAA-B8E7A7863054}"/>
                </a:ext>
              </a:extLst>
            </p:cNvPr>
            <p:cNvGrpSpPr/>
            <p:nvPr/>
          </p:nvGrpSpPr>
          <p:grpSpPr>
            <a:xfrm>
              <a:off x="4504624" y="553702"/>
              <a:ext cx="4339807" cy="2672101"/>
              <a:chOff x="4789696" y="1239731"/>
              <a:chExt cx="4048719" cy="2362166"/>
            </a:xfrm>
          </p:grpSpPr>
          <p:pic>
            <p:nvPicPr>
              <p:cNvPr id="16" name="Picture 15" descr="A line drawing of a wave&#10;&#10;Description automatically generated with medium confidence">
                <a:extLst>
                  <a:ext uri="{FF2B5EF4-FFF2-40B4-BE49-F238E27FC236}">
                    <a16:creationId xmlns:a16="http://schemas.microsoft.com/office/drawing/2014/main" id="{835E0823-4F55-9483-83F1-F054A05D327B}"/>
                  </a:ext>
                </a:extLst>
              </p:cNvPr>
              <p:cNvPicPr>
                <a:picLocks noChangeAspect="1"/>
              </p:cNvPicPr>
              <p:nvPr/>
            </p:nvPicPr>
            <p:blipFill>
              <a:blip r:embed="rId8"/>
              <a:stretch>
                <a:fillRect/>
              </a:stretch>
            </p:blipFill>
            <p:spPr>
              <a:xfrm>
                <a:off x="5223714" y="1239731"/>
                <a:ext cx="3614701" cy="2362166"/>
              </a:xfrm>
              <a:prstGeom prst="rect">
                <a:avLst/>
              </a:prstGeom>
            </p:spPr>
          </p:pic>
          <p:sp>
            <p:nvSpPr>
              <p:cNvPr id="17" name="TextBox 16">
                <a:extLst>
                  <a:ext uri="{FF2B5EF4-FFF2-40B4-BE49-F238E27FC236}">
                    <a16:creationId xmlns:a16="http://schemas.microsoft.com/office/drawing/2014/main" id="{1D167086-F508-7C43-5874-9999FC6E88F8}"/>
                  </a:ext>
                </a:extLst>
              </p:cNvPr>
              <p:cNvSpPr txBox="1"/>
              <p:nvPr/>
            </p:nvSpPr>
            <p:spPr>
              <a:xfrm>
                <a:off x="4828969" y="2859405"/>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10 MeV</a:t>
                </a:r>
              </a:p>
            </p:txBody>
          </p:sp>
          <p:sp>
            <p:nvSpPr>
              <p:cNvPr id="18" name="TextBox 17">
                <a:extLst>
                  <a:ext uri="{FF2B5EF4-FFF2-40B4-BE49-F238E27FC236}">
                    <a16:creationId xmlns:a16="http://schemas.microsoft.com/office/drawing/2014/main" id="{6E39BA4B-CDE3-8321-614A-B1A7C498C3FA}"/>
                  </a:ext>
                </a:extLst>
              </p:cNvPr>
              <p:cNvSpPr txBox="1"/>
              <p:nvPr/>
            </p:nvSpPr>
            <p:spPr>
              <a:xfrm>
                <a:off x="4801501" y="1843556"/>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250 MeV</a:t>
                </a:r>
              </a:p>
            </p:txBody>
          </p:sp>
          <p:sp>
            <p:nvSpPr>
              <p:cNvPr id="19" name="TextBox 18">
                <a:extLst>
                  <a:ext uri="{FF2B5EF4-FFF2-40B4-BE49-F238E27FC236}">
                    <a16:creationId xmlns:a16="http://schemas.microsoft.com/office/drawing/2014/main" id="{74FE0A0A-E2A6-8237-AB24-092D6A601397}"/>
                  </a:ext>
                </a:extLst>
              </p:cNvPr>
              <p:cNvSpPr txBox="1"/>
              <p:nvPr/>
            </p:nvSpPr>
            <p:spPr>
              <a:xfrm>
                <a:off x="4838391" y="2720913"/>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25 MeV</a:t>
                </a:r>
              </a:p>
            </p:txBody>
          </p:sp>
          <p:sp>
            <p:nvSpPr>
              <p:cNvPr id="20" name="TextBox 19">
                <a:extLst>
                  <a:ext uri="{FF2B5EF4-FFF2-40B4-BE49-F238E27FC236}">
                    <a16:creationId xmlns:a16="http://schemas.microsoft.com/office/drawing/2014/main" id="{64E42148-BD1C-1577-4DF1-7FA0EC697043}"/>
                  </a:ext>
                </a:extLst>
              </p:cNvPr>
              <p:cNvSpPr txBox="1"/>
              <p:nvPr/>
            </p:nvSpPr>
            <p:spPr>
              <a:xfrm>
                <a:off x="4840774" y="2345790"/>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70 MeV</a:t>
                </a:r>
              </a:p>
            </p:txBody>
          </p:sp>
          <p:sp>
            <p:nvSpPr>
              <p:cNvPr id="21" name="TextBox 20">
                <a:extLst>
                  <a:ext uri="{FF2B5EF4-FFF2-40B4-BE49-F238E27FC236}">
                    <a16:creationId xmlns:a16="http://schemas.microsoft.com/office/drawing/2014/main" id="{5F5A1B8B-A809-FC5B-6B4A-C2A295A5744B}"/>
                  </a:ext>
                </a:extLst>
              </p:cNvPr>
              <p:cNvSpPr txBox="1"/>
              <p:nvPr/>
            </p:nvSpPr>
            <p:spPr>
              <a:xfrm>
                <a:off x="4789696" y="2116914"/>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150 MeV</a:t>
                </a:r>
              </a:p>
            </p:txBody>
          </p:sp>
          <p:sp>
            <p:nvSpPr>
              <p:cNvPr id="22" name="TextBox 21">
                <a:extLst>
                  <a:ext uri="{FF2B5EF4-FFF2-40B4-BE49-F238E27FC236}">
                    <a16:creationId xmlns:a16="http://schemas.microsoft.com/office/drawing/2014/main" id="{73EDD437-C5F3-97BB-777E-3D41175CD442}"/>
                  </a:ext>
                </a:extLst>
              </p:cNvPr>
              <p:cNvSpPr txBox="1"/>
              <p:nvPr/>
            </p:nvSpPr>
            <p:spPr>
              <a:xfrm>
                <a:off x="4803716" y="1958099"/>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202 MeV</a:t>
                </a:r>
              </a:p>
            </p:txBody>
          </p:sp>
          <p:sp>
            <p:nvSpPr>
              <p:cNvPr id="23" name="TextBox 22">
                <a:extLst>
                  <a:ext uri="{FF2B5EF4-FFF2-40B4-BE49-F238E27FC236}">
                    <a16:creationId xmlns:a16="http://schemas.microsoft.com/office/drawing/2014/main" id="{D179C54E-C990-2BB4-630E-465396C0D373}"/>
                  </a:ext>
                </a:extLst>
              </p:cNvPr>
              <p:cNvSpPr txBox="1"/>
              <p:nvPr/>
            </p:nvSpPr>
            <p:spPr>
              <a:xfrm>
                <a:off x="4789696" y="2231352"/>
                <a:ext cx="740908" cy="190455"/>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129 MeV</a:t>
                </a:r>
              </a:p>
            </p:txBody>
          </p:sp>
          <p:sp>
            <p:nvSpPr>
              <p:cNvPr id="24" name="TextBox 23">
                <a:extLst>
                  <a:ext uri="{FF2B5EF4-FFF2-40B4-BE49-F238E27FC236}">
                    <a16:creationId xmlns:a16="http://schemas.microsoft.com/office/drawing/2014/main" id="{A4E89659-82FB-5362-0639-8C9F944362F1}"/>
                  </a:ext>
                </a:extLst>
              </p:cNvPr>
              <p:cNvSpPr txBox="1"/>
              <p:nvPr/>
            </p:nvSpPr>
            <p:spPr>
              <a:xfrm>
                <a:off x="4838391" y="2440999"/>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50 MeV</a:t>
                </a:r>
              </a:p>
            </p:txBody>
          </p:sp>
          <p:sp>
            <p:nvSpPr>
              <p:cNvPr id="25" name="TextBox 24">
                <a:extLst>
                  <a:ext uri="{FF2B5EF4-FFF2-40B4-BE49-F238E27FC236}">
                    <a16:creationId xmlns:a16="http://schemas.microsoft.com/office/drawing/2014/main" id="{46A6E712-0245-7441-78C3-DC73D6564B9D}"/>
                  </a:ext>
                </a:extLst>
              </p:cNvPr>
              <p:cNvSpPr txBox="1"/>
              <p:nvPr/>
            </p:nvSpPr>
            <p:spPr>
              <a:xfrm rot="318635">
                <a:off x="8032330" y="1898849"/>
                <a:ext cx="731290" cy="246221"/>
              </a:xfrm>
              <a:prstGeom prst="rect">
                <a:avLst/>
              </a:prstGeom>
              <a:noFill/>
            </p:spPr>
            <p:txBody>
              <a:bodyPr wrap="square" rtlCol="0">
                <a:spAutoFit/>
              </a:bodyPr>
              <a:lstStyle/>
              <a:p>
                <a:r>
                  <a:rPr lang="en-US" sz="1000" b="1" dirty="0">
                    <a:solidFill>
                      <a:srgbClr val="002060"/>
                    </a:solidFill>
                    <a:latin typeface="Arial" panose="020B0604020202020204" pitchFamily="34" charset="0"/>
                    <a:cs typeface="Arial" panose="020B0604020202020204" pitchFamily="34" charset="0"/>
                  </a:rPr>
                  <a:t>19.6 mm</a:t>
                </a:r>
              </a:p>
            </p:txBody>
          </p:sp>
          <p:sp>
            <p:nvSpPr>
              <p:cNvPr id="26" name="TextBox 25">
                <a:extLst>
                  <a:ext uri="{FF2B5EF4-FFF2-40B4-BE49-F238E27FC236}">
                    <a16:creationId xmlns:a16="http://schemas.microsoft.com/office/drawing/2014/main" id="{6808391A-924B-35D8-D8F6-5B724D7F884F}"/>
                  </a:ext>
                </a:extLst>
              </p:cNvPr>
              <p:cNvSpPr txBox="1"/>
              <p:nvPr/>
            </p:nvSpPr>
            <p:spPr>
              <a:xfrm rot="318635">
                <a:off x="7869441" y="3026618"/>
                <a:ext cx="772969" cy="246221"/>
              </a:xfrm>
              <a:prstGeom prst="rect">
                <a:avLst/>
              </a:prstGeom>
              <a:noFill/>
            </p:spPr>
            <p:txBody>
              <a:bodyPr wrap="square" rtlCol="0">
                <a:spAutoFit/>
              </a:bodyPr>
              <a:lstStyle/>
              <a:p>
                <a:r>
                  <a:rPr lang="en-US" sz="1000" b="1" dirty="0">
                    <a:solidFill>
                      <a:srgbClr val="002060"/>
                    </a:solidFill>
                    <a:latin typeface="Arial" panose="020B0604020202020204" pitchFamily="34" charset="0"/>
                    <a:cs typeface="Arial" panose="020B0604020202020204" pitchFamily="34" charset="0"/>
                  </a:rPr>
                  <a:t>-33.2 mm</a:t>
                </a:r>
              </a:p>
            </p:txBody>
          </p:sp>
        </p:grpSp>
        <p:grpSp>
          <p:nvGrpSpPr>
            <p:cNvPr id="52" name="Group 51">
              <a:extLst>
                <a:ext uri="{FF2B5EF4-FFF2-40B4-BE49-F238E27FC236}">
                  <a16:creationId xmlns:a16="http://schemas.microsoft.com/office/drawing/2014/main" id="{5ECA4D5F-0321-78AC-53CC-488EAB694CAE}"/>
                </a:ext>
              </a:extLst>
            </p:cNvPr>
            <p:cNvGrpSpPr/>
            <p:nvPr/>
          </p:nvGrpSpPr>
          <p:grpSpPr>
            <a:xfrm>
              <a:off x="82303" y="536121"/>
              <a:ext cx="4353572" cy="3095646"/>
              <a:chOff x="82303" y="536121"/>
              <a:chExt cx="4353572" cy="3095646"/>
            </a:xfrm>
          </p:grpSpPr>
          <p:grpSp>
            <p:nvGrpSpPr>
              <p:cNvPr id="7" name="Group 6">
                <a:extLst>
                  <a:ext uri="{FF2B5EF4-FFF2-40B4-BE49-F238E27FC236}">
                    <a16:creationId xmlns:a16="http://schemas.microsoft.com/office/drawing/2014/main" id="{561346B1-E0AA-3884-1A51-74964ABD0368}"/>
                  </a:ext>
                </a:extLst>
              </p:cNvPr>
              <p:cNvGrpSpPr>
                <a:grpSpLocks noChangeAspect="1"/>
              </p:cNvGrpSpPr>
              <p:nvPr/>
            </p:nvGrpSpPr>
            <p:grpSpPr>
              <a:xfrm>
                <a:off x="368465" y="544143"/>
                <a:ext cx="4067410" cy="3087624"/>
                <a:chOff x="1644859" y="301606"/>
                <a:chExt cx="7967286" cy="6048071"/>
              </a:xfrm>
            </p:grpSpPr>
            <p:pic>
              <p:nvPicPr>
                <p:cNvPr id="8" name="Picture 7" descr="A graph of a graph of lines&#10;&#10;Description automatically generated with medium confidence">
                  <a:extLst>
                    <a:ext uri="{FF2B5EF4-FFF2-40B4-BE49-F238E27FC236}">
                      <a16:creationId xmlns:a16="http://schemas.microsoft.com/office/drawing/2014/main" id="{4B7437E6-38B0-737F-CF1B-656BCEDCF695}"/>
                    </a:ext>
                  </a:extLst>
                </p:cNvPr>
                <p:cNvPicPr>
                  <a:picLocks noChangeAspect="1"/>
                </p:cNvPicPr>
                <p:nvPr/>
              </p:nvPicPr>
              <p:blipFill>
                <a:blip r:embed="rId9"/>
                <a:stretch>
                  <a:fillRect/>
                </a:stretch>
              </p:blipFill>
              <p:spPr>
                <a:xfrm>
                  <a:off x="1775431" y="301606"/>
                  <a:ext cx="7641828" cy="3933594"/>
                </a:xfrm>
                <a:prstGeom prst="rect">
                  <a:avLst/>
                </a:prstGeom>
              </p:spPr>
            </p:pic>
            <p:sp>
              <p:nvSpPr>
                <p:cNvPr id="9" name="TextBox 8">
                  <a:extLst>
                    <a:ext uri="{FF2B5EF4-FFF2-40B4-BE49-F238E27FC236}">
                      <a16:creationId xmlns:a16="http://schemas.microsoft.com/office/drawing/2014/main" id="{A27F764A-E402-4C39-377C-CF52928A26CD}"/>
                    </a:ext>
                  </a:extLst>
                </p:cNvPr>
                <p:cNvSpPr txBox="1"/>
                <p:nvPr/>
              </p:nvSpPr>
              <p:spPr>
                <a:xfrm>
                  <a:off x="7671510" y="392471"/>
                  <a:ext cx="1564339"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250 MeV</a:t>
                  </a:r>
                </a:p>
              </p:txBody>
            </p:sp>
            <p:sp>
              <p:nvSpPr>
                <p:cNvPr id="10" name="TextBox 9">
                  <a:extLst>
                    <a:ext uri="{FF2B5EF4-FFF2-40B4-BE49-F238E27FC236}">
                      <a16:creationId xmlns:a16="http://schemas.microsoft.com/office/drawing/2014/main" id="{BD894D5D-B9A7-30A5-1C20-2A238760B10D}"/>
                    </a:ext>
                  </a:extLst>
                </p:cNvPr>
                <p:cNvSpPr txBox="1"/>
                <p:nvPr/>
              </p:nvSpPr>
              <p:spPr>
                <a:xfrm>
                  <a:off x="7807928" y="3618680"/>
                  <a:ext cx="1397919"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10 MeV</a:t>
                  </a:r>
                </a:p>
              </p:txBody>
            </p:sp>
            <p:sp>
              <p:nvSpPr>
                <p:cNvPr id="11" name="TextBox 10">
                  <a:extLst>
                    <a:ext uri="{FF2B5EF4-FFF2-40B4-BE49-F238E27FC236}">
                      <a16:creationId xmlns:a16="http://schemas.microsoft.com/office/drawing/2014/main" id="{73B81497-5117-DB6D-C4AA-38FCD2F95AB1}"/>
                    </a:ext>
                  </a:extLst>
                </p:cNvPr>
                <p:cNvSpPr txBox="1"/>
                <p:nvPr/>
              </p:nvSpPr>
              <p:spPr>
                <a:xfrm>
                  <a:off x="7671510" y="1496665"/>
                  <a:ext cx="1564339"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129 MeV</a:t>
                  </a:r>
                </a:p>
              </p:txBody>
            </p:sp>
            <p:pic>
              <p:nvPicPr>
                <p:cNvPr id="13" name="Picture 12">
                  <a:extLst>
                    <a:ext uri="{FF2B5EF4-FFF2-40B4-BE49-F238E27FC236}">
                      <a16:creationId xmlns:a16="http://schemas.microsoft.com/office/drawing/2014/main" id="{1E9B7805-3DC9-4B8B-7A5A-5D9F35519060}"/>
                    </a:ext>
                  </a:extLst>
                </p:cNvPr>
                <p:cNvPicPr>
                  <a:picLocks noChangeAspect="1"/>
                </p:cNvPicPr>
                <p:nvPr/>
              </p:nvPicPr>
              <p:blipFill>
                <a:blip r:embed="rId10"/>
                <a:stretch>
                  <a:fillRect/>
                </a:stretch>
              </p:blipFill>
              <p:spPr>
                <a:xfrm>
                  <a:off x="1644859" y="4322095"/>
                  <a:ext cx="7772398" cy="2027582"/>
                </a:xfrm>
                <a:prstGeom prst="rect">
                  <a:avLst/>
                </a:prstGeom>
              </p:spPr>
            </p:pic>
            <p:sp>
              <p:nvSpPr>
                <p:cNvPr id="14" name="TextBox 13">
                  <a:extLst>
                    <a:ext uri="{FF2B5EF4-FFF2-40B4-BE49-F238E27FC236}">
                      <a16:creationId xmlns:a16="http://schemas.microsoft.com/office/drawing/2014/main" id="{AA43A80E-2ABC-2777-15AD-C44EE272C5BC}"/>
                    </a:ext>
                  </a:extLst>
                </p:cNvPr>
                <p:cNvSpPr txBox="1"/>
                <p:nvPr/>
              </p:nvSpPr>
              <p:spPr>
                <a:xfrm>
                  <a:off x="7391551" y="4873936"/>
                  <a:ext cx="2220594" cy="904314"/>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DISPERSION</a:t>
                  </a:r>
                </a:p>
                <a:p>
                  <a:r>
                    <a:rPr lang="en-US" sz="1200" b="1" dirty="0">
                      <a:solidFill>
                        <a:srgbClr val="002060"/>
                      </a:solidFill>
                      <a:latin typeface="Arial" panose="020B0604020202020204" pitchFamily="34" charset="0"/>
                      <a:cs typeface="Arial" panose="020B0604020202020204" pitchFamily="34" charset="0"/>
                    </a:rPr>
                    <a:t>FUNCTION</a:t>
                  </a:r>
                </a:p>
              </p:txBody>
            </p:sp>
          </p:grpSp>
          <p:sp>
            <p:nvSpPr>
              <p:cNvPr id="50" name="TextBox 49">
                <a:extLst>
                  <a:ext uri="{FF2B5EF4-FFF2-40B4-BE49-F238E27FC236}">
                    <a16:creationId xmlns:a16="http://schemas.microsoft.com/office/drawing/2014/main" id="{03B781D2-D6B5-3B4A-2A65-0E4A5A8FF784}"/>
                  </a:ext>
                </a:extLst>
              </p:cNvPr>
              <p:cNvSpPr txBox="1"/>
              <p:nvPr/>
            </p:nvSpPr>
            <p:spPr>
              <a:xfrm>
                <a:off x="150241" y="536121"/>
                <a:ext cx="652743" cy="276999"/>
              </a:xfrm>
              <a:prstGeom prst="rect">
                <a:avLst/>
              </a:prstGeom>
              <a:solidFill>
                <a:schemeClr val="bg1"/>
              </a:solidFill>
            </p:spPr>
            <p:txBody>
              <a:bodyPr wrap="none" rtlCol="0">
                <a:spAutoFit/>
              </a:bodyPr>
              <a:lstStyle/>
              <a:p>
                <a:r>
                  <a:rPr lang="en-US" sz="1200" b="1" dirty="0"/>
                  <a:t>20 mm</a:t>
                </a:r>
              </a:p>
            </p:txBody>
          </p:sp>
          <p:sp>
            <p:nvSpPr>
              <p:cNvPr id="51" name="TextBox 50">
                <a:extLst>
                  <a:ext uri="{FF2B5EF4-FFF2-40B4-BE49-F238E27FC236}">
                    <a16:creationId xmlns:a16="http://schemas.microsoft.com/office/drawing/2014/main" id="{76534C77-DF06-DC50-041D-D469DAAE3534}"/>
                  </a:ext>
                </a:extLst>
              </p:cNvPr>
              <p:cNvSpPr txBox="1"/>
              <p:nvPr/>
            </p:nvSpPr>
            <p:spPr>
              <a:xfrm>
                <a:off x="82303" y="2274171"/>
                <a:ext cx="705642" cy="276999"/>
              </a:xfrm>
              <a:prstGeom prst="rect">
                <a:avLst/>
              </a:prstGeom>
              <a:solidFill>
                <a:schemeClr val="bg1"/>
              </a:solidFill>
            </p:spPr>
            <p:txBody>
              <a:bodyPr wrap="none" rtlCol="0">
                <a:spAutoFit/>
              </a:bodyPr>
              <a:lstStyle/>
              <a:p>
                <a:r>
                  <a:rPr lang="en-US" sz="1200" b="1" dirty="0"/>
                  <a:t>-30 mm</a:t>
                </a:r>
              </a:p>
            </p:txBody>
          </p:sp>
        </p:grpSp>
      </p:grpSp>
    </p:spTree>
    <p:extLst>
      <p:ext uri="{BB962C8B-B14F-4D97-AF65-F5344CB8AC3E}">
        <p14:creationId xmlns:p14="http://schemas.microsoft.com/office/powerpoint/2010/main" val="1107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7089A-0B3C-5912-98AD-3EB3B967ED2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890712-92D5-8C90-B77A-9A3A48AA46BD}"/>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FDB8CFC-AB10-CC30-291B-B2A34244AB2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720444D-73E4-4409-2432-F22C9A95EF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FD83638-66A6-7740-1E84-16F57D11BE06}"/>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0589D7FC-E1E5-CEC6-0C7E-A8F9A938D1CD}"/>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054EE1D-5C6D-167F-E53D-549094E086CD}"/>
              </a:ext>
            </a:extLst>
          </p:cNvPr>
          <p:cNvSpPr txBox="1"/>
          <p:nvPr/>
        </p:nvSpPr>
        <p:spPr>
          <a:xfrm>
            <a:off x="0" y="0"/>
            <a:ext cx="9174176" cy="523220"/>
          </a:xfrm>
          <a:prstGeom prst="rect">
            <a:avLst/>
          </a:prstGeom>
          <a:noFill/>
        </p:spPr>
        <p:txBody>
          <a:bodyPr wrap="square" rtlCol="0" anchor="ctr">
            <a:spAutoFit/>
          </a:bodyPr>
          <a:lstStyle/>
          <a:p>
            <a:pPr marL="0" indent="0" algn="ctr"/>
            <a:r>
              <a:rPr lang="en-US" sz="2800" b="1" dirty="0">
                <a:solidFill>
                  <a:srgbClr val="002060"/>
                </a:solidFill>
                <a:latin typeface="Arial" panose="020B0604020202020204" pitchFamily="34" charset="0"/>
                <a:cs typeface="Arial" panose="020B0604020202020204" pitchFamily="34" charset="0"/>
              </a:rPr>
              <a:t>B.4 Dynamical Aperture Studies</a:t>
            </a:r>
          </a:p>
        </p:txBody>
      </p:sp>
      <p:grpSp>
        <p:nvGrpSpPr>
          <p:cNvPr id="7" name="Group 6">
            <a:extLst>
              <a:ext uri="{FF2B5EF4-FFF2-40B4-BE49-F238E27FC236}">
                <a16:creationId xmlns:a16="http://schemas.microsoft.com/office/drawing/2014/main" id="{DB7F88CD-3989-583C-EB1E-DB049A53DAC5}"/>
              </a:ext>
            </a:extLst>
          </p:cNvPr>
          <p:cNvGrpSpPr/>
          <p:nvPr/>
        </p:nvGrpSpPr>
        <p:grpSpPr>
          <a:xfrm>
            <a:off x="179928" y="402725"/>
            <a:ext cx="6924797" cy="4504685"/>
            <a:chOff x="-60064" y="602248"/>
            <a:chExt cx="9738257" cy="6791185"/>
          </a:xfrm>
        </p:grpSpPr>
        <p:grpSp>
          <p:nvGrpSpPr>
            <p:cNvPr id="8" name="Group 7">
              <a:extLst>
                <a:ext uri="{FF2B5EF4-FFF2-40B4-BE49-F238E27FC236}">
                  <a16:creationId xmlns:a16="http://schemas.microsoft.com/office/drawing/2014/main" id="{09696845-FE75-DF14-D6F1-42577669197D}"/>
                </a:ext>
              </a:extLst>
            </p:cNvPr>
            <p:cNvGrpSpPr/>
            <p:nvPr/>
          </p:nvGrpSpPr>
          <p:grpSpPr>
            <a:xfrm>
              <a:off x="-27040" y="602248"/>
              <a:ext cx="5025742" cy="3188710"/>
              <a:chOff x="280640" y="993348"/>
              <a:chExt cx="8006791" cy="5257752"/>
            </a:xfrm>
          </p:grpSpPr>
          <p:pic>
            <p:nvPicPr>
              <p:cNvPr id="75" name="Picture 74" descr="A green and red pixelated circle&#10;&#10;Description automatically generated">
                <a:extLst>
                  <a:ext uri="{FF2B5EF4-FFF2-40B4-BE49-F238E27FC236}">
                    <a16:creationId xmlns:a16="http://schemas.microsoft.com/office/drawing/2014/main" id="{A73FBDFE-60D4-6068-685E-F9804775DEC6}"/>
                  </a:ext>
                </a:extLst>
              </p:cNvPr>
              <p:cNvPicPr>
                <a:picLocks noChangeAspect="1"/>
              </p:cNvPicPr>
              <p:nvPr/>
            </p:nvPicPr>
            <p:blipFill>
              <a:blip r:embed="rId3">
                <a:alphaModFix/>
              </a:blip>
              <a:stretch>
                <a:fillRect/>
              </a:stretch>
            </p:blipFill>
            <p:spPr>
              <a:xfrm>
                <a:off x="1667252" y="1803226"/>
                <a:ext cx="5841246" cy="3740446"/>
              </a:xfrm>
              <a:prstGeom prst="rect">
                <a:avLst/>
              </a:prstGeom>
            </p:spPr>
          </p:pic>
          <p:sp>
            <p:nvSpPr>
              <p:cNvPr id="76" name="TextBox 75">
                <a:extLst>
                  <a:ext uri="{FF2B5EF4-FFF2-40B4-BE49-F238E27FC236}">
                    <a16:creationId xmlns:a16="http://schemas.microsoft.com/office/drawing/2014/main" id="{3E921B30-0FE2-A416-C302-E641A33F0C42}"/>
                  </a:ext>
                </a:extLst>
              </p:cNvPr>
              <p:cNvSpPr txBox="1"/>
              <p:nvPr/>
            </p:nvSpPr>
            <p:spPr>
              <a:xfrm>
                <a:off x="1401128" y="993348"/>
                <a:ext cx="5966071" cy="765073"/>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The kinetic energy E</a:t>
                </a:r>
                <a:r>
                  <a:rPr lang="en-US" sz="1400" b="1" baseline="-25000" dirty="0">
                    <a:solidFill>
                      <a:srgbClr val="002060"/>
                    </a:solidFill>
                    <a:latin typeface="Arial" panose="020B0604020202020204" pitchFamily="34" charset="0"/>
                    <a:cs typeface="Arial" panose="020B0604020202020204" pitchFamily="34" charset="0"/>
                  </a:rPr>
                  <a:t>k</a:t>
                </a:r>
                <a:r>
                  <a:rPr lang="en-US" sz="1400" b="1" dirty="0">
                    <a:solidFill>
                      <a:srgbClr val="002060"/>
                    </a:solidFill>
                    <a:latin typeface="Arial" panose="020B0604020202020204" pitchFamily="34" charset="0"/>
                    <a:cs typeface="Arial" panose="020B0604020202020204" pitchFamily="34" charset="0"/>
                  </a:rPr>
                  <a:t>=10MeV</a:t>
                </a:r>
              </a:p>
            </p:txBody>
          </p:sp>
          <p:sp>
            <p:nvSpPr>
              <p:cNvPr id="77" name="TextBox 76">
                <a:extLst>
                  <a:ext uri="{FF2B5EF4-FFF2-40B4-BE49-F238E27FC236}">
                    <a16:creationId xmlns:a16="http://schemas.microsoft.com/office/drawing/2014/main" id="{F3A6253A-9709-D774-BB8D-5509DB8E633B}"/>
                  </a:ext>
                </a:extLst>
              </p:cNvPr>
              <p:cNvSpPr txBox="1"/>
              <p:nvPr/>
            </p:nvSpPr>
            <p:spPr>
              <a:xfrm>
                <a:off x="6929154" y="5600790"/>
                <a:ext cx="1358277" cy="650310"/>
              </a:xfrm>
              <a:prstGeom prst="rect">
                <a:avLst/>
              </a:prstGeom>
              <a:noFill/>
            </p:spPr>
            <p:txBody>
              <a:bodyPr wrap="none" rtlCol="0">
                <a:spAutoFit/>
              </a:bodyPr>
              <a:lstStyle/>
              <a:p>
                <a:r>
                  <a:rPr lang="en-US" sz="1100" dirty="0">
                    <a:solidFill>
                      <a:srgbClr val="002060"/>
                    </a:solidFill>
                    <a:latin typeface="Optima" panose="02000503060000020004" pitchFamily="2" charset="0"/>
                  </a:rPr>
                  <a:t>2.5 cm</a:t>
                </a:r>
              </a:p>
            </p:txBody>
          </p:sp>
          <p:sp>
            <p:nvSpPr>
              <p:cNvPr id="78" name="TextBox 77">
                <a:extLst>
                  <a:ext uri="{FF2B5EF4-FFF2-40B4-BE49-F238E27FC236}">
                    <a16:creationId xmlns:a16="http://schemas.microsoft.com/office/drawing/2014/main" id="{6D0C1262-D324-CA09-E79D-349586108E71}"/>
                  </a:ext>
                </a:extLst>
              </p:cNvPr>
              <p:cNvSpPr txBox="1"/>
              <p:nvPr/>
            </p:nvSpPr>
            <p:spPr>
              <a:xfrm>
                <a:off x="1216002" y="5549666"/>
                <a:ext cx="1462428" cy="650311"/>
              </a:xfrm>
              <a:prstGeom prst="rect">
                <a:avLst/>
              </a:prstGeom>
              <a:noFill/>
            </p:spPr>
            <p:txBody>
              <a:bodyPr wrap="none" rtlCol="0">
                <a:spAutoFit/>
              </a:bodyPr>
              <a:lstStyle/>
              <a:p>
                <a:r>
                  <a:rPr lang="en-US" sz="1100" dirty="0">
                    <a:solidFill>
                      <a:srgbClr val="002060"/>
                    </a:solidFill>
                    <a:latin typeface="Optima" panose="02000503060000020004" pitchFamily="2" charset="0"/>
                  </a:rPr>
                  <a:t>-2.5 cm</a:t>
                </a:r>
              </a:p>
            </p:txBody>
          </p:sp>
          <p:sp>
            <p:nvSpPr>
              <p:cNvPr id="79" name="TextBox 78">
                <a:extLst>
                  <a:ext uri="{FF2B5EF4-FFF2-40B4-BE49-F238E27FC236}">
                    <a16:creationId xmlns:a16="http://schemas.microsoft.com/office/drawing/2014/main" id="{D1D03E3C-4D05-56C9-E42B-BDDABF243AA4}"/>
                  </a:ext>
                </a:extLst>
              </p:cNvPr>
              <p:cNvSpPr txBox="1"/>
              <p:nvPr/>
            </p:nvSpPr>
            <p:spPr>
              <a:xfrm>
                <a:off x="327763" y="1513256"/>
                <a:ext cx="1410501" cy="650311"/>
              </a:xfrm>
              <a:prstGeom prst="rect">
                <a:avLst/>
              </a:prstGeom>
              <a:noFill/>
            </p:spPr>
            <p:txBody>
              <a:bodyPr wrap="square" rtlCol="0">
                <a:spAutoFit/>
              </a:bodyPr>
              <a:lstStyle/>
              <a:p>
                <a:r>
                  <a:rPr lang="en-US" sz="1100" dirty="0">
                    <a:solidFill>
                      <a:srgbClr val="002060"/>
                    </a:solidFill>
                    <a:latin typeface="Optima" panose="02000503060000020004" pitchFamily="2" charset="0"/>
                  </a:rPr>
                  <a:t>2.0 cm</a:t>
                </a:r>
              </a:p>
            </p:txBody>
          </p:sp>
          <p:sp>
            <p:nvSpPr>
              <p:cNvPr id="80" name="TextBox 79">
                <a:extLst>
                  <a:ext uri="{FF2B5EF4-FFF2-40B4-BE49-F238E27FC236}">
                    <a16:creationId xmlns:a16="http://schemas.microsoft.com/office/drawing/2014/main" id="{99DE637C-2F1F-CE75-9BD4-4978FAB39093}"/>
                  </a:ext>
                </a:extLst>
              </p:cNvPr>
              <p:cNvSpPr txBox="1"/>
              <p:nvPr/>
            </p:nvSpPr>
            <p:spPr>
              <a:xfrm>
                <a:off x="280640" y="5191014"/>
                <a:ext cx="1462428" cy="650311"/>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cxnSp>
            <p:nvCxnSpPr>
              <p:cNvPr id="81" name="Straight Connector 80">
                <a:extLst>
                  <a:ext uri="{FF2B5EF4-FFF2-40B4-BE49-F238E27FC236}">
                    <a16:creationId xmlns:a16="http://schemas.microsoft.com/office/drawing/2014/main" id="{7DEBF71D-C93C-DCAC-8C1C-68FB901D6971}"/>
                  </a:ext>
                </a:extLst>
              </p:cNvPr>
              <p:cNvCxnSpPr>
                <a:cxnSpLocks/>
                <a:stCxn id="75" idx="1"/>
                <a:endCxn id="75" idx="3"/>
              </p:cNvCxnSpPr>
              <p:nvPr/>
            </p:nvCxnSpPr>
            <p:spPr>
              <a:xfrm>
                <a:off x="1667252" y="3673449"/>
                <a:ext cx="5841246" cy="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C48A5B0F-8856-500A-99D3-BC7A4D95813F}"/>
                  </a:ext>
                </a:extLst>
              </p:cNvPr>
              <p:cNvCxnSpPr>
                <a:cxnSpLocks/>
              </p:cNvCxnSpPr>
              <p:nvPr/>
            </p:nvCxnSpPr>
            <p:spPr>
              <a:xfrm flipH="1" flipV="1">
                <a:off x="4460967" y="1822275"/>
                <a:ext cx="0" cy="3740445"/>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51E8C7A3-AC52-F3E8-B593-479DB0DD4D2B}"/>
                  </a:ext>
                </a:extLst>
              </p:cNvPr>
              <p:cNvCxnSpPr>
                <a:cxnSpLocks/>
              </p:cNvCxnSpPr>
              <p:nvPr/>
            </p:nvCxnSpPr>
            <p:spPr>
              <a:xfrm flipH="1" flipV="1">
                <a:off x="5943412" y="3443874"/>
                <a:ext cx="0" cy="2082922"/>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EF9592D1-7618-B0C3-EBFE-6905CC0D0951}"/>
                  </a:ext>
                </a:extLst>
              </p:cNvPr>
              <p:cNvCxnSpPr>
                <a:cxnSpLocks/>
              </p:cNvCxnSpPr>
              <p:nvPr/>
            </p:nvCxnSpPr>
            <p:spPr>
              <a:xfrm flipV="1">
                <a:off x="2990662" y="3567262"/>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7396641D-E234-4C8F-6762-10AC61C69FB5}"/>
                  </a:ext>
                </a:extLst>
              </p:cNvPr>
              <p:cNvCxnSpPr>
                <a:cxnSpLocks/>
              </p:cNvCxnSpPr>
              <p:nvPr/>
            </p:nvCxnSpPr>
            <p:spPr>
              <a:xfrm flipV="1">
                <a:off x="2990474" y="5543672"/>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959F7607-23E8-2203-4102-F90BF3335668}"/>
                  </a:ext>
                </a:extLst>
              </p:cNvPr>
              <p:cNvCxnSpPr>
                <a:cxnSpLocks/>
              </p:cNvCxnSpPr>
              <p:nvPr/>
            </p:nvCxnSpPr>
            <p:spPr>
              <a:xfrm flipV="1">
                <a:off x="5943412" y="5543672"/>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890C9A7C-8817-66B2-DA7C-081D411246CD}"/>
                  </a:ext>
                </a:extLst>
              </p:cNvPr>
              <p:cNvCxnSpPr>
                <a:cxnSpLocks/>
              </p:cNvCxnSpPr>
              <p:nvPr/>
            </p:nvCxnSpPr>
            <p:spPr>
              <a:xfrm>
                <a:off x="2990473" y="5923479"/>
                <a:ext cx="2952938"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7EA1EBC4-5AB5-B4AD-A45D-697ECFD8DDF7}"/>
                  </a:ext>
                </a:extLst>
              </p:cNvPr>
              <p:cNvSpPr txBox="1"/>
              <p:nvPr/>
            </p:nvSpPr>
            <p:spPr>
              <a:xfrm>
                <a:off x="3781629" y="5446143"/>
                <a:ext cx="1943678" cy="688564"/>
              </a:xfrm>
              <a:prstGeom prst="rect">
                <a:avLst/>
              </a:prstGeom>
              <a:noFill/>
            </p:spPr>
            <p:txBody>
              <a:bodyPr wrap="none" rtlCol="0">
                <a:spAutoFit/>
              </a:bodyPr>
              <a:lstStyle/>
              <a:p>
                <a:r>
                  <a:rPr lang="en-US" sz="1200" dirty="0">
                    <a:solidFill>
                      <a:srgbClr val="002060"/>
                    </a:solidFill>
                    <a:latin typeface="Optima" panose="02000503060000020004" pitchFamily="2" charset="0"/>
                  </a:rPr>
                  <a:t>25.27 mm</a:t>
                </a:r>
              </a:p>
            </p:txBody>
          </p:sp>
          <p:grpSp>
            <p:nvGrpSpPr>
              <p:cNvPr id="89" name="Group 88">
                <a:extLst>
                  <a:ext uri="{FF2B5EF4-FFF2-40B4-BE49-F238E27FC236}">
                    <a16:creationId xmlns:a16="http://schemas.microsoft.com/office/drawing/2014/main" id="{5757B8D3-235C-A5A0-4F0E-29E4A668B3C4}"/>
                  </a:ext>
                </a:extLst>
              </p:cNvPr>
              <p:cNvGrpSpPr/>
              <p:nvPr/>
            </p:nvGrpSpPr>
            <p:grpSpPr>
              <a:xfrm>
                <a:off x="3278444" y="2474274"/>
                <a:ext cx="1770045" cy="1907213"/>
                <a:chOff x="3278444" y="2474274"/>
                <a:chExt cx="1770045" cy="1907213"/>
              </a:xfrm>
            </p:grpSpPr>
            <p:sp>
              <p:nvSpPr>
                <p:cNvPr id="92" name="Oval 91">
                  <a:extLst>
                    <a:ext uri="{FF2B5EF4-FFF2-40B4-BE49-F238E27FC236}">
                      <a16:creationId xmlns:a16="http://schemas.microsoft.com/office/drawing/2014/main" id="{E63DBBB6-F4C8-B01B-D967-184F574DB7BD}"/>
                    </a:ext>
                  </a:extLst>
                </p:cNvPr>
                <p:cNvSpPr/>
                <p:nvPr/>
              </p:nvSpPr>
              <p:spPr>
                <a:xfrm>
                  <a:off x="4162466" y="3119572"/>
                  <a:ext cx="644439" cy="1097281"/>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060"/>
                    </a:solidFill>
                  </a:endParaRPr>
                </a:p>
              </p:txBody>
            </p:sp>
            <p:grpSp>
              <p:nvGrpSpPr>
                <p:cNvPr id="93" name="Group 92">
                  <a:extLst>
                    <a:ext uri="{FF2B5EF4-FFF2-40B4-BE49-F238E27FC236}">
                      <a16:creationId xmlns:a16="http://schemas.microsoft.com/office/drawing/2014/main" id="{BAA26AE4-9CE6-4333-5CE8-F7DEDC8B1B33}"/>
                    </a:ext>
                  </a:extLst>
                </p:cNvPr>
                <p:cNvGrpSpPr/>
                <p:nvPr/>
              </p:nvGrpSpPr>
              <p:grpSpPr>
                <a:xfrm>
                  <a:off x="3278444" y="2474274"/>
                  <a:ext cx="1770045" cy="1907213"/>
                  <a:chOff x="-260508" y="3020374"/>
                  <a:chExt cx="1770045" cy="1907213"/>
                </a:xfrm>
              </p:grpSpPr>
              <p:sp>
                <p:nvSpPr>
                  <p:cNvPr id="94" name="TextBox 93">
                    <a:extLst>
                      <a:ext uri="{FF2B5EF4-FFF2-40B4-BE49-F238E27FC236}">
                        <a16:creationId xmlns:a16="http://schemas.microsoft.com/office/drawing/2014/main" id="{886B2528-AAAD-21B5-8033-DC21A5DD08A4}"/>
                      </a:ext>
                    </a:extLst>
                  </p:cNvPr>
                  <p:cNvSpPr txBox="1"/>
                  <p:nvPr/>
                </p:nvSpPr>
                <p:spPr>
                  <a:xfrm rot="16200000">
                    <a:off x="-750852" y="3851123"/>
                    <a:ext cx="1566808" cy="586120"/>
                  </a:xfrm>
                  <a:prstGeom prst="rect">
                    <a:avLst/>
                  </a:prstGeom>
                  <a:solidFill>
                    <a:srgbClr val="FFFF00"/>
                  </a:solidFill>
                </p:spPr>
                <p:txBody>
                  <a:bodyPr wrap="none" rtlCol="0">
                    <a:spAutoFit/>
                  </a:bodyPr>
                  <a:lstStyle/>
                  <a:p>
                    <a:r>
                      <a:rPr lang="en-US" sz="1100" b="1" dirty="0">
                        <a:solidFill>
                          <a:srgbClr val="002060"/>
                        </a:solidFill>
                      </a:rPr>
                      <a:t>12 mm</a:t>
                    </a:r>
                  </a:p>
                </p:txBody>
              </p:sp>
              <p:sp>
                <p:nvSpPr>
                  <p:cNvPr id="95" name="TextBox 94">
                    <a:extLst>
                      <a:ext uri="{FF2B5EF4-FFF2-40B4-BE49-F238E27FC236}">
                        <a16:creationId xmlns:a16="http://schemas.microsoft.com/office/drawing/2014/main" id="{9FC38F30-8EF8-A7B2-08B1-43342FA2B824}"/>
                      </a:ext>
                    </a:extLst>
                  </p:cNvPr>
                  <p:cNvSpPr txBox="1"/>
                  <p:nvPr/>
                </p:nvSpPr>
                <p:spPr>
                  <a:xfrm>
                    <a:off x="334422" y="3020374"/>
                    <a:ext cx="1175115" cy="650313"/>
                  </a:xfrm>
                  <a:prstGeom prst="rect">
                    <a:avLst/>
                  </a:prstGeom>
                  <a:noFill/>
                  <a:ln w="19050">
                    <a:noFill/>
                  </a:ln>
                </p:spPr>
                <p:txBody>
                  <a:bodyPr wrap="none" rtlCol="0">
                    <a:spAutoFit/>
                  </a:bodyPr>
                  <a:lstStyle/>
                  <a:p>
                    <a:r>
                      <a:rPr lang="en-US" sz="1000" dirty="0">
                        <a:solidFill>
                          <a:srgbClr val="002060"/>
                        </a:solidFill>
                        <a:highlight>
                          <a:srgbClr val="FFFF00"/>
                        </a:highlight>
                      </a:rPr>
                      <a:t>6 </a:t>
                    </a:r>
                    <a:r>
                      <a:rPr lang="en-US" sz="1100" dirty="0">
                        <a:solidFill>
                          <a:srgbClr val="002060"/>
                        </a:solidFill>
                        <a:highlight>
                          <a:srgbClr val="FFFF00"/>
                        </a:highlight>
                      </a:rPr>
                      <a:t>mm</a:t>
                    </a:r>
                  </a:p>
                </p:txBody>
              </p:sp>
            </p:grpSp>
          </p:grpSp>
          <p:cxnSp>
            <p:nvCxnSpPr>
              <p:cNvPr id="90" name="Straight Connector 89">
                <a:extLst>
                  <a:ext uri="{FF2B5EF4-FFF2-40B4-BE49-F238E27FC236}">
                    <a16:creationId xmlns:a16="http://schemas.microsoft.com/office/drawing/2014/main" id="{5F597251-5DB6-E7FF-83AD-F125093C4AFF}"/>
                  </a:ext>
                </a:extLst>
              </p:cNvPr>
              <p:cNvCxnSpPr>
                <a:cxnSpLocks/>
              </p:cNvCxnSpPr>
              <p:nvPr/>
            </p:nvCxnSpPr>
            <p:spPr>
              <a:xfrm>
                <a:off x="4094750" y="3669008"/>
                <a:ext cx="694943"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BEA94F0F-9DA7-365B-F5E1-E74B338324FC}"/>
                  </a:ext>
                </a:extLst>
              </p:cNvPr>
              <p:cNvCxnSpPr>
                <a:cxnSpLocks/>
              </p:cNvCxnSpPr>
              <p:nvPr/>
            </p:nvCxnSpPr>
            <p:spPr>
              <a:xfrm rot="5400000">
                <a:off x="3923585" y="3668215"/>
                <a:ext cx="1097279"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pic>
          <p:nvPicPr>
            <p:cNvPr id="9" name="Content Placeholder 6" descr="A green and red pixelated circle&#10;&#10;Description automatically generated">
              <a:extLst>
                <a:ext uri="{FF2B5EF4-FFF2-40B4-BE49-F238E27FC236}">
                  <a16:creationId xmlns:a16="http://schemas.microsoft.com/office/drawing/2014/main" id="{C8DACA62-AA6E-75C2-12D9-699AFBF79887}"/>
                </a:ext>
              </a:extLst>
            </p:cNvPr>
            <p:cNvPicPr>
              <a:picLocks noChangeAspect="1"/>
            </p:cNvPicPr>
            <p:nvPr/>
          </p:nvPicPr>
          <p:blipFill>
            <a:blip r:embed="rId4"/>
            <a:stretch>
              <a:fillRect/>
            </a:stretch>
          </p:blipFill>
          <p:spPr>
            <a:xfrm>
              <a:off x="5226754" y="1104975"/>
              <a:ext cx="3583847" cy="2294920"/>
            </a:xfrm>
            <a:prstGeom prst="rect">
              <a:avLst/>
            </a:prstGeom>
          </p:spPr>
        </p:pic>
        <p:grpSp>
          <p:nvGrpSpPr>
            <p:cNvPr id="10" name="Group 9">
              <a:extLst>
                <a:ext uri="{FF2B5EF4-FFF2-40B4-BE49-F238E27FC236}">
                  <a16:creationId xmlns:a16="http://schemas.microsoft.com/office/drawing/2014/main" id="{A841599E-F1FB-BC61-B4BC-FE087E87DA9F}"/>
                </a:ext>
              </a:extLst>
            </p:cNvPr>
            <p:cNvGrpSpPr>
              <a:grpSpLocks noChangeAspect="1"/>
            </p:cNvGrpSpPr>
            <p:nvPr/>
          </p:nvGrpSpPr>
          <p:grpSpPr>
            <a:xfrm>
              <a:off x="4519566" y="602249"/>
              <a:ext cx="4645184" cy="3165336"/>
              <a:chOff x="-443314" y="1692413"/>
              <a:chExt cx="7493143" cy="5106001"/>
            </a:xfrm>
          </p:grpSpPr>
          <p:sp>
            <p:nvSpPr>
              <p:cNvPr id="58" name="TextBox 57">
                <a:extLst>
                  <a:ext uri="{FF2B5EF4-FFF2-40B4-BE49-F238E27FC236}">
                    <a16:creationId xmlns:a16="http://schemas.microsoft.com/office/drawing/2014/main" id="{D99DA9C0-F157-5625-5AD2-70CACD76EA50}"/>
                  </a:ext>
                </a:extLst>
              </p:cNvPr>
              <p:cNvSpPr txBox="1"/>
              <p:nvPr/>
            </p:nvSpPr>
            <p:spPr>
              <a:xfrm>
                <a:off x="1700943" y="1692413"/>
                <a:ext cx="3309837" cy="748477"/>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Energy 14 MeV</a:t>
                </a:r>
              </a:p>
            </p:txBody>
          </p:sp>
          <p:cxnSp>
            <p:nvCxnSpPr>
              <p:cNvPr id="59" name="Straight Connector 58">
                <a:extLst>
                  <a:ext uri="{FF2B5EF4-FFF2-40B4-BE49-F238E27FC236}">
                    <a16:creationId xmlns:a16="http://schemas.microsoft.com/office/drawing/2014/main" id="{E6CD42F5-3F50-24D7-2961-D251E9E76840}"/>
                  </a:ext>
                </a:extLst>
              </p:cNvPr>
              <p:cNvCxnSpPr>
                <a:cxnSpLocks/>
              </p:cNvCxnSpPr>
              <p:nvPr/>
            </p:nvCxnSpPr>
            <p:spPr>
              <a:xfrm>
                <a:off x="712198" y="4308588"/>
                <a:ext cx="5781102" cy="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E21A2802-E18D-9C1A-11F3-8A488829C58B}"/>
                  </a:ext>
                </a:extLst>
              </p:cNvPr>
              <p:cNvCxnSpPr>
                <a:cxnSpLocks/>
              </p:cNvCxnSpPr>
              <p:nvPr/>
            </p:nvCxnSpPr>
            <p:spPr>
              <a:xfrm flipV="1">
                <a:off x="2015431" y="4675244"/>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04299A3B-CD02-FE92-232D-FDB7B8FBE059}"/>
                  </a:ext>
                </a:extLst>
              </p:cNvPr>
              <p:cNvCxnSpPr>
                <a:cxnSpLocks/>
              </p:cNvCxnSpPr>
              <p:nvPr/>
            </p:nvCxnSpPr>
            <p:spPr>
              <a:xfrm flipV="1">
                <a:off x="4925937" y="4000716"/>
                <a:ext cx="0" cy="2252139"/>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9F92A4FA-58E0-14E8-F895-AA2F7D192427}"/>
                  </a:ext>
                </a:extLst>
              </p:cNvPr>
              <p:cNvSpPr txBox="1"/>
              <p:nvPr/>
            </p:nvSpPr>
            <p:spPr>
              <a:xfrm>
                <a:off x="5674548" y="6162210"/>
                <a:ext cx="1375281" cy="636204"/>
              </a:xfrm>
              <a:prstGeom prst="rect">
                <a:avLst/>
              </a:prstGeom>
              <a:noFill/>
            </p:spPr>
            <p:txBody>
              <a:bodyPr wrap="none" rtlCol="0">
                <a:spAutoFit/>
              </a:bodyPr>
              <a:lstStyle/>
              <a:p>
                <a:r>
                  <a:rPr lang="en-US" sz="1100" dirty="0">
                    <a:solidFill>
                      <a:srgbClr val="002060"/>
                    </a:solidFill>
                    <a:latin typeface="Optima" panose="02000503060000020004" pitchFamily="2" charset="0"/>
                  </a:rPr>
                  <a:t>2.5 cm</a:t>
                </a:r>
              </a:p>
            </p:txBody>
          </p:sp>
          <p:sp>
            <p:nvSpPr>
              <p:cNvPr id="63" name="TextBox 62">
                <a:extLst>
                  <a:ext uri="{FF2B5EF4-FFF2-40B4-BE49-F238E27FC236}">
                    <a16:creationId xmlns:a16="http://schemas.microsoft.com/office/drawing/2014/main" id="{8849F590-1A7D-B879-E4EF-0498F4CEB8EF}"/>
                  </a:ext>
                </a:extLst>
              </p:cNvPr>
              <p:cNvSpPr txBox="1"/>
              <p:nvPr/>
            </p:nvSpPr>
            <p:spPr>
              <a:xfrm>
                <a:off x="-443314" y="2201005"/>
                <a:ext cx="1426190" cy="673629"/>
              </a:xfrm>
              <a:prstGeom prst="rect">
                <a:avLst/>
              </a:prstGeom>
              <a:noFill/>
            </p:spPr>
            <p:txBody>
              <a:bodyPr wrap="none" rtlCol="0">
                <a:spAutoFit/>
              </a:bodyPr>
              <a:lstStyle/>
              <a:p>
                <a:r>
                  <a:rPr lang="en-US" sz="1100" dirty="0">
                    <a:solidFill>
                      <a:srgbClr val="002060"/>
                    </a:solidFill>
                    <a:latin typeface="Optima" panose="02000503060000020004" pitchFamily="2" charset="0"/>
                  </a:rPr>
                  <a:t>2.0</a:t>
                </a:r>
                <a:r>
                  <a:rPr lang="en-US" sz="1200" dirty="0">
                    <a:solidFill>
                      <a:srgbClr val="002060"/>
                    </a:solidFill>
                    <a:latin typeface="Optima" panose="02000503060000020004" pitchFamily="2" charset="0"/>
                  </a:rPr>
                  <a:t> cm</a:t>
                </a:r>
              </a:p>
            </p:txBody>
          </p:sp>
          <p:sp>
            <p:nvSpPr>
              <p:cNvPr id="64" name="TextBox 63">
                <a:extLst>
                  <a:ext uri="{FF2B5EF4-FFF2-40B4-BE49-F238E27FC236}">
                    <a16:creationId xmlns:a16="http://schemas.microsoft.com/office/drawing/2014/main" id="{478F5511-834F-E573-D626-8C59BBB92FE4}"/>
                  </a:ext>
                </a:extLst>
              </p:cNvPr>
              <p:cNvSpPr txBox="1"/>
              <p:nvPr/>
            </p:nvSpPr>
            <p:spPr>
              <a:xfrm>
                <a:off x="-272992" y="5929933"/>
                <a:ext cx="1480735" cy="636205"/>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cxnSp>
            <p:nvCxnSpPr>
              <p:cNvPr id="65" name="Straight Connector 64">
                <a:extLst>
                  <a:ext uri="{FF2B5EF4-FFF2-40B4-BE49-F238E27FC236}">
                    <a16:creationId xmlns:a16="http://schemas.microsoft.com/office/drawing/2014/main" id="{E2ADEE01-BB75-E205-99D3-F56B9B98392A}"/>
                  </a:ext>
                </a:extLst>
              </p:cNvPr>
              <p:cNvCxnSpPr>
                <a:cxnSpLocks/>
              </p:cNvCxnSpPr>
              <p:nvPr/>
            </p:nvCxnSpPr>
            <p:spPr>
              <a:xfrm flipV="1">
                <a:off x="3035993" y="5501140"/>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8D77108F-AED7-D3B3-3472-D12EF441B5B4}"/>
                  </a:ext>
                </a:extLst>
              </p:cNvPr>
              <p:cNvCxnSpPr>
                <a:cxnSpLocks/>
              </p:cNvCxnSpPr>
              <p:nvPr/>
            </p:nvCxnSpPr>
            <p:spPr>
              <a:xfrm>
                <a:off x="2002165" y="6564207"/>
                <a:ext cx="2939090"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5E5AD67C-6DF7-7178-FAEB-CD21F8B7279C}"/>
                  </a:ext>
                </a:extLst>
              </p:cNvPr>
              <p:cNvCxnSpPr>
                <a:cxnSpLocks/>
              </p:cNvCxnSpPr>
              <p:nvPr/>
            </p:nvCxnSpPr>
            <p:spPr>
              <a:xfrm flipV="1">
                <a:off x="5978446" y="5495987"/>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D5AE8174-D19E-24E3-3794-65B35C4DC50A}"/>
                  </a:ext>
                </a:extLst>
              </p:cNvPr>
              <p:cNvSpPr txBox="1"/>
              <p:nvPr/>
            </p:nvSpPr>
            <p:spPr>
              <a:xfrm>
                <a:off x="2870914" y="6089392"/>
                <a:ext cx="1837100" cy="636204"/>
              </a:xfrm>
              <a:prstGeom prst="rect">
                <a:avLst/>
              </a:prstGeom>
              <a:noFill/>
            </p:spPr>
            <p:txBody>
              <a:bodyPr wrap="none" rtlCol="0">
                <a:spAutoFit/>
              </a:bodyPr>
              <a:lstStyle/>
              <a:p>
                <a:r>
                  <a:rPr lang="en-US" sz="1100" dirty="0">
                    <a:solidFill>
                      <a:srgbClr val="002060"/>
                    </a:solidFill>
                  </a:rPr>
                  <a:t>25.39 mm</a:t>
                </a:r>
              </a:p>
            </p:txBody>
          </p:sp>
          <p:grpSp>
            <p:nvGrpSpPr>
              <p:cNvPr id="69" name="Group 68">
                <a:extLst>
                  <a:ext uri="{FF2B5EF4-FFF2-40B4-BE49-F238E27FC236}">
                    <a16:creationId xmlns:a16="http://schemas.microsoft.com/office/drawing/2014/main" id="{9D036342-D461-45E4-4FEE-A9A5637EF59D}"/>
                  </a:ext>
                </a:extLst>
              </p:cNvPr>
              <p:cNvGrpSpPr/>
              <p:nvPr/>
            </p:nvGrpSpPr>
            <p:grpSpPr>
              <a:xfrm>
                <a:off x="2394851" y="3183415"/>
                <a:ext cx="2199756" cy="2012506"/>
                <a:chOff x="2293251" y="3183415"/>
                <a:chExt cx="2199756" cy="2012506"/>
              </a:xfrm>
            </p:grpSpPr>
            <p:sp>
              <p:nvSpPr>
                <p:cNvPr id="71" name="Oval 70">
                  <a:extLst>
                    <a:ext uri="{FF2B5EF4-FFF2-40B4-BE49-F238E27FC236}">
                      <a16:creationId xmlns:a16="http://schemas.microsoft.com/office/drawing/2014/main" id="{08A0E5E3-645D-D21D-2FD3-E5C7B10F026A}"/>
                    </a:ext>
                  </a:extLst>
                </p:cNvPr>
                <p:cNvSpPr/>
                <p:nvPr/>
              </p:nvSpPr>
              <p:spPr>
                <a:xfrm>
                  <a:off x="2925125" y="3774851"/>
                  <a:ext cx="644437" cy="1097277"/>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060"/>
                    </a:solidFill>
                  </a:endParaRPr>
                </a:p>
              </p:txBody>
            </p:sp>
            <p:grpSp>
              <p:nvGrpSpPr>
                <p:cNvPr id="72" name="Group 71">
                  <a:extLst>
                    <a:ext uri="{FF2B5EF4-FFF2-40B4-BE49-F238E27FC236}">
                      <a16:creationId xmlns:a16="http://schemas.microsoft.com/office/drawing/2014/main" id="{E1BACE82-93F3-88F5-AD63-9D5F8FF1EB8B}"/>
                    </a:ext>
                  </a:extLst>
                </p:cNvPr>
                <p:cNvGrpSpPr/>
                <p:nvPr/>
              </p:nvGrpSpPr>
              <p:grpSpPr>
                <a:xfrm>
                  <a:off x="2293251" y="3183415"/>
                  <a:ext cx="2199756" cy="2012506"/>
                  <a:chOff x="-1245701" y="3729515"/>
                  <a:chExt cx="2199756" cy="2012506"/>
                </a:xfrm>
              </p:grpSpPr>
              <p:sp>
                <p:nvSpPr>
                  <p:cNvPr id="73" name="TextBox 72">
                    <a:extLst>
                      <a:ext uri="{FF2B5EF4-FFF2-40B4-BE49-F238E27FC236}">
                        <a16:creationId xmlns:a16="http://schemas.microsoft.com/office/drawing/2014/main" id="{C95090F8-55B7-E1D4-8FA5-1E74446A54E1}"/>
                      </a:ext>
                    </a:extLst>
                  </p:cNvPr>
                  <p:cNvSpPr txBox="1"/>
                  <p:nvPr/>
                </p:nvSpPr>
                <p:spPr>
                  <a:xfrm rot="16200000">
                    <a:off x="-1857669" y="4536596"/>
                    <a:ext cx="1817393" cy="593458"/>
                  </a:xfrm>
                  <a:prstGeom prst="rect">
                    <a:avLst/>
                  </a:prstGeom>
                  <a:solidFill>
                    <a:srgbClr val="FFFF00"/>
                  </a:solidFill>
                </p:spPr>
                <p:txBody>
                  <a:bodyPr wrap="none" rtlCol="0">
                    <a:spAutoFit/>
                  </a:bodyPr>
                  <a:lstStyle/>
                  <a:p>
                    <a:r>
                      <a:rPr lang="en-US" sz="1100" b="1" dirty="0">
                        <a:solidFill>
                          <a:srgbClr val="002060"/>
                        </a:solidFill>
                      </a:rPr>
                      <a:t>10.1 mm</a:t>
                    </a:r>
                  </a:p>
                </p:txBody>
              </p:sp>
              <p:sp>
                <p:nvSpPr>
                  <p:cNvPr id="74" name="TextBox 73">
                    <a:extLst>
                      <a:ext uri="{FF2B5EF4-FFF2-40B4-BE49-F238E27FC236}">
                        <a16:creationId xmlns:a16="http://schemas.microsoft.com/office/drawing/2014/main" id="{9DF2BC2B-BAEE-576E-5790-5699D5EB6CB6}"/>
                      </a:ext>
                    </a:extLst>
                  </p:cNvPr>
                  <p:cNvSpPr txBox="1"/>
                  <p:nvPr/>
                </p:nvSpPr>
                <p:spPr>
                  <a:xfrm>
                    <a:off x="-704863" y="3729515"/>
                    <a:ext cx="1658918" cy="636204"/>
                  </a:xfrm>
                  <a:prstGeom prst="rect">
                    <a:avLst/>
                  </a:prstGeom>
                  <a:noFill/>
                  <a:ln w="19050">
                    <a:noFill/>
                  </a:ln>
                </p:spPr>
                <p:txBody>
                  <a:bodyPr wrap="none" rtlCol="0">
                    <a:spAutoFit/>
                  </a:bodyPr>
                  <a:lstStyle/>
                  <a:p>
                    <a:r>
                      <a:rPr lang="en-US" sz="1100" dirty="0">
                        <a:solidFill>
                          <a:srgbClr val="002060"/>
                        </a:solidFill>
                        <a:highlight>
                          <a:srgbClr val="FFFF00"/>
                        </a:highlight>
                      </a:rPr>
                      <a:t>5.05 mm</a:t>
                    </a:r>
                  </a:p>
                </p:txBody>
              </p:sp>
            </p:grpSp>
          </p:grpSp>
          <p:cxnSp>
            <p:nvCxnSpPr>
              <p:cNvPr id="70" name="Straight Connector 69">
                <a:extLst>
                  <a:ext uri="{FF2B5EF4-FFF2-40B4-BE49-F238E27FC236}">
                    <a16:creationId xmlns:a16="http://schemas.microsoft.com/office/drawing/2014/main" id="{0371FAD4-3876-18E9-D18C-ABC7B58BEFFF}"/>
                  </a:ext>
                </a:extLst>
              </p:cNvPr>
              <p:cNvCxnSpPr>
                <a:cxnSpLocks/>
              </p:cNvCxnSpPr>
              <p:nvPr/>
            </p:nvCxnSpPr>
            <p:spPr>
              <a:xfrm flipH="1" flipV="1">
                <a:off x="3355862" y="1755542"/>
                <a:ext cx="0" cy="3740444"/>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cxnSp>
          <p:nvCxnSpPr>
            <p:cNvPr id="11" name="Straight Connector 10">
              <a:extLst>
                <a:ext uri="{FF2B5EF4-FFF2-40B4-BE49-F238E27FC236}">
                  <a16:creationId xmlns:a16="http://schemas.microsoft.com/office/drawing/2014/main" id="{854FD8D5-8D06-65F6-3094-22FE7B68790B}"/>
                </a:ext>
              </a:extLst>
            </p:cNvPr>
            <p:cNvCxnSpPr>
              <a:cxnSpLocks/>
            </p:cNvCxnSpPr>
            <p:nvPr/>
          </p:nvCxnSpPr>
          <p:spPr>
            <a:xfrm flipV="1">
              <a:off x="6043803" y="3381349"/>
              <a:ext cx="0" cy="295257"/>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A332428-5BAB-2A35-580B-F3A4A0482965}"/>
                </a:ext>
              </a:extLst>
            </p:cNvPr>
            <p:cNvCxnSpPr>
              <a:cxnSpLocks/>
            </p:cNvCxnSpPr>
            <p:nvPr/>
          </p:nvCxnSpPr>
          <p:spPr>
            <a:xfrm flipV="1">
              <a:off x="7848097" y="3373469"/>
              <a:ext cx="0" cy="295257"/>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F900A80B-7E72-76E5-B27F-BA7240B4D6C5}"/>
                </a:ext>
              </a:extLst>
            </p:cNvPr>
            <p:cNvGrpSpPr>
              <a:grpSpLocks noChangeAspect="1"/>
            </p:cNvGrpSpPr>
            <p:nvPr/>
          </p:nvGrpSpPr>
          <p:grpSpPr>
            <a:xfrm>
              <a:off x="-34400" y="3677305"/>
              <a:ext cx="4956084" cy="3442409"/>
              <a:chOff x="373866" y="7466097"/>
              <a:chExt cx="7700128" cy="5348367"/>
            </a:xfrm>
          </p:grpSpPr>
          <p:sp>
            <p:nvSpPr>
              <p:cNvPr id="38" name="TextBox 37">
                <a:extLst>
                  <a:ext uri="{FF2B5EF4-FFF2-40B4-BE49-F238E27FC236}">
                    <a16:creationId xmlns:a16="http://schemas.microsoft.com/office/drawing/2014/main" id="{0533B241-374D-0FAA-6B65-8DA7489D3E46}"/>
                  </a:ext>
                </a:extLst>
              </p:cNvPr>
              <p:cNvSpPr txBox="1"/>
              <p:nvPr/>
            </p:nvSpPr>
            <p:spPr>
              <a:xfrm>
                <a:off x="3009773" y="7466097"/>
                <a:ext cx="3019785" cy="720902"/>
              </a:xfrm>
              <a:prstGeom prst="rect">
                <a:avLst/>
              </a:prstGeom>
              <a:noFill/>
            </p:spPr>
            <p:txBody>
              <a:bodyPr wrap="none" rtlCol="0">
                <a:spAutoFit/>
              </a:bodyPr>
              <a:lstStyle/>
              <a:p>
                <a:r>
                  <a:rPr lang="en-US" sz="1400" b="1" dirty="0">
                    <a:solidFill>
                      <a:srgbClr val="002060"/>
                    </a:solidFill>
                    <a:latin typeface="Optima" panose="02000503060000020004" pitchFamily="2" charset="0"/>
                  </a:rPr>
                  <a:t>Energy 18 MeV</a:t>
                </a:r>
              </a:p>
            </p:txBody>
          </p:sp>
          <p:pic>
            <p:nvPicPr>
              <p:cNvPr id="39" name="Picture 38" descr="A green and red pixelated pattern&#10;&#10;Description automatically generated">
                <a:extLst>
                  <a:ext uri="{FF2B5EF4-FFF2-40B4-BE49-F238E27FC236}">
                    <a16:creationId xmlns:a16="http://schemas.microsoft.com/office/drawing/2014/main" id="{E7B54E25-A9A4-5288-B376-4F8FE57A4AF0}"/>
                  </a:ext>
                </a:extLst>
              </p:cNvPr>
              <p:cNvPicPr>
                <a:picLocks noChangeAspect="1"/>
              </p:cNvPicPr>
              <p:nvPr/>
            </p:nvPicPr>
            <p:blipFill>
              <a:blip r:embed="rId5">
                <a:alphaModFix/>
              </a:blip>
              <a:stretch>
                <a:fillRect/>
              </a:stretch>
            </p:blipFill>
            <p:spPr>
              <a:xfrm>
                <a:off x="1711522" y="8136513"/>
                <a:ext cx="5787579" cy="3707404"/>
              </a:xfrm>
              <a:prstGeom prst="rect">
                <a:avLst/>
              </a:prstGeom>
            </p:spPr>
          </p:pic>
          <p:cxnSp>
            <p:nvCxnSpPr>
              <p:cNvPr id="40" name="Straight Connector 39">
                <a:extLst>
                  <a:ext uri="{FF2B5EF4-FFF2-40B4-BE49-F238E27FC236}">
                    <a16:creationId xmlns:a16="http://schemas.microsoft.com/office/drawing/2014/main" id="{28E8C63E-4032-7E4F-7CD0-EB0B8F809ECB}"/>
                  </a:ext>
                </a:extLst>
              </p:cNvPr>
              <p:cNvCxnSpPr>
                <a:cxnSpLocks/>
                <a:endCxn id="39" idx="3"/>
              </p:cNvCxnSpPr>
              <p:nvPr/>
            </p:nvCxnSpPr>
            <p:spPr>
              <a:xfrm>
                <a:off x="1711522" y="9987481"/>
                <a:ext cx="5787582" cy="2738"/>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315840B5-F89C-36FA-77F4-9C6159E46933}"/>
                  </a:ext>
                </a:extLst>
              </p:cNvPr>
              <p:cNvCxnSpPr>
                <a:cxnSpLocks/>
              </p:cNvCxnSpPr>
              <p:nvPr/>
            </p:nvCxnSpPr>
            <p:spPr>
              <a:xfrm flipV="1">
                <a:off x="3049069" y="9859913"/>
                <a:ext cx="0" cy="1976412"/>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B2B564AC-2FB7-C287-A3D2-C109FF58541C}"/>
                  </a:ext>
                </a:extLst>
              </p:cNvPr>
              <p:cNvCxnSpPr>
                <a:cxnSpLocks/>
              </p:cNvCxnSpPr>
              <p:nvPr/>
            </p:nvCxnSpPr>
            <p:spPr>
              <a:xfrm flipV="1">
                <a:off x="5997684" y="9849136"/>
                <a:ext cx="0" cy="1976412"/>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A090C9A5-E1D6-2F3D-7ED9-C417B71942CD}"/>
                  </a:ext>
                </a:extLst>
              </p:cNvPr>
              <p:cNvSpPr txBox="1"/>
              <p:nvPr/>
            </p:nvSpPr>
            <p:spPr>
              <a:xfrm>
                <a:off x="6833437" y="11978156"/>
                <a:ext cx="1240557" cy="576720"/>
              </a:xfrm>
              <a:prstGeom prst="rect">
                <a:avLst/>
              </a:prstGeom>
              <a:noFill/>
            </p:spPr>
            <p:txBody>
              <a:bodyPr wrap="none" rtlCol="0">
                <a:spAutoFit/>
              </a:bodyPr>
              <a:lstStyle/>
              <a:p>
                <a:r>
                  <a:rPr lang="en-US" sz="1000" dirty="0">
                    <a:solidFill>
                      <a:srgbClr val="002060"/>
                    </a:solidFill>
                    <a:latin typeface="Optima" panose="02000503060000020004" pitchFamily="2" charset="0"/>
                  </a:rPr>
                  <a:t>2.5 cm</a:t>
                </a:r>
              </a:p>
            </p:txBody>
          </p:sp>
          <p:sp>
            <p:nvSpPr>
              <p:cNvPr id="44" name="TextBox 43">
                <a:extLst>
                  <a:ext uri="{FF2B5EF4-FFF2-40B4-BE49-F238E27FC236}">
                    <a16:creationId xmlns:a16="http://schemas.microsoft.com/office/drawing/2014/main" id="{A3D9F143-F215-44CD-38C6-CEA5A5416533}"/>
                  </a:ext>
                </a:extLst>
              </p:cNvPr>
              <p:cNvSpPr txBox="1"/>
              <p:nvPr/>
            </p:nvSpPr>
            <p:spPr>
              <a:xfrm>
                <a:off x="1216002" y="11850054"/>
                <a:ext cx="1426184" cy="612765"/>
              </a:xfrm>
              <a:prstGeom prst="rect">
                <a:avLst/>
              </a:prstGeom>
              <a:noFill/>
            </p:spPr>
            <p:txBody>
              <a:bodyPr wrap="none" rtlCol="0">
                <a:spAutoFit/>
              </a:bodyPr>
              <a:lstStyle/>
              <a:p>
                <a:r>
                  <a:rPr lang="en-US" sz="1100" dirty="0">
                    <a:solidFill>
                      <a:srgbClr val="002060"/>
                    </a:solidFill>
                    <a:latin typeface="Optima" panose="02000503060000020004" pitchFamily="2" charset="0"/>
                  </a:rPr>
                  <a:t>-2.5 cm</a:t>
                </a:r>
              </a:p>
            </p:txBody>
          </p:sp>
          <p:sp>
            <p:nvSpPr>
              <p:cNvPr id="45" name="TextBox 44">
                <a:extLst>
                  <a:ext uri="{FF2B5EF4-FFF2-40B4-BE49-F238E27FC236}">
                    <a16:creationId xmlns:a16="http://schemas.microsoft.com/office/drawing/2014/main" id="{AE6662FA-34C7-B5FF-A045-FEAC57D1C1F4}"/>
                  </a:ext>
                </a:extLst>
              </p:cNvPr>
              <p:cNvSpPr txBox="1"/>
              <p:nvPr/>
            </p:nvSpPr>
            <p:spPr>
              <a:xfrm>
                <a:off x="493378" y="7837721"/>
                <a:ext cx="1324614" cy="612766"/>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sp>
            <p:nvSpPr>
              <p:cNvPr id="46" name="TextBox 45">
                <a:extLst>
                  <a:ext uri="{FF2B5EF4-FFF2-40B4-BE49-F238E27FC236}">
                    <a16:creationId xmlns:a16="http://schemas.microsoft.com/office/drawing/2014/main" id="{6D677DED-6734-1ED4-7C47-91B20F0F6C1A}"/>
                  </a:ext>
                </a:extLst>
              </p:cNvPr>
              <p:cNvSpPr txBox="1"/>
              <p:nvPr/>
            </p:nvSpPr>
            <p:spPr>
              <a:xfrm>
                <a:off x="373866" y="11462311"/>
                <a:ext cx="1426184" cy="612766"/>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cxnSp>
            <p:nvCxnSpPr>
              <p:cNvPr id="47" name="Straight Connector 46">
                <a:extLst>
                  <a:ext uri="{FF2B5EF4-FFF2-40B4-BE49-F238E27FC236}">
                    <a16:creationId xmlns:a16="http://schemas.microsoft.com/office/drawing/2014/main" id="{12E1D57D-9DAC-98F4-C852-E0CB204A1E63}"/>
                  </a:ext>
                </a:extLst>
              </p:cNvPr>
              <p:cNvCxnSpPr>
                <a:cxnSpLocks/>
              </p:cNvCxnSpPr>
              <p:nvPr/>
            </p:nvCxnSpPr>
            <p:spPr>
              <a:xfrm flipV="1">
                <a:off x="3048693" y="11855277"/>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A00D4E0B-FF8E-C541-A82F-1C986FCF6810}"/>
                  </a:ext>
                </a:extLst>
              </p:cNvPr>
              <p:cNvCxnSpPr>
                <a:cxnSpLocks/>
              </p:cNvCxnSpPr>
              <p:nvPr/>
            </p:nvCxnSpPr>
            <p:spPr>
              <a:xfrm>
                <a:off x="3052243" y="12218423"/>
                <a:ext cx="2935224"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8E89903B-32E0-5421-22CE-E9BCA8DF1D48}"/>
                  </a:ext>
                </a:extLst>
              </p:cNvPr>
              <p:cNvCxnSpPr>
                <a:cxnSpLocks/>
              </p:cNvCxnSpPr>
              <p:nvPr/>
            </p:nvCxnSpPr>
            <p:spPr>
              <a:xfrm flipV="1">
                <a:off x="5997496" y="11831161"/>
                <a:ext cx="0" cy="40017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431B4883-03EA-828F-96D5-802F2CF8C5AD}"/>
                  </a:ext>
                </a:extLst>
              </p:cNvPr>
              <p:cNvSpPr txBox="1"/>
              <p:nvPr/>
            </p:nvSpPr>
            <p:spPr>
              <a:xfrm>
                <a:off x="3780281" y="12165653"/>
                <a:ext cx="1828963" cy="648811"/>
              </a:xfrm>
              <a:prstGeom prst="rect">
                <a:avLst/>
              </a:prstGeom>
              <a:noFill/>
            </p:spPr>
            <p:txBody>
              <a:bodyPr wrap="none" rtlCol="0">
                <a:spAutoFit/>
              </a:bodyPr>
              <a:lstStyle/>
              <a:p>
                <a:r>
                  <a:rPr lang="en-US" sz="1100" dirty="0">
                    <a:solidFill>
                      <a:srgbClr val="002060"/>
                    </a:solidFill>
                  </a:rPr>
                  <a:t>25.47</a:t>
                </a:r>
                <a:r>
                  <a:rPr lang="en-US" sz="1200" dirty="0">
                    <a:solidFill>
                      <a:srgbClr val="002060"/>
                    </a:solidFill>
                  </a:rPr>
                  <a:t> mm</a:t>
                </a:r>
              </a:p>
            </p:txBody>
          </p:sp>
          <p:cxnSp>
            <p:nvCxnSpPr>
              <p:cNvPr id="51" name="Straight Connector 50">
                <a:extLst>
                  <a:ext uri="{FF2B5EF4-FFF2-40B4-BE49-F238E27FC236}">
                    <a16:creationId xmlns:a16="http://schemas.microsoft.com/office/drawing/2014/main" id="{CE6FA0C0-F24A-170F-4725-CBF8EADBED72}"/>
                  </a:ext>
                </a:extLst>
              </p:cNvPr>
              <p:cNvCxnSpPr>
                <a:cxnSpLocks/>
                <a:stCxn id="39" idx="1"/>
              </p:cNvCxnSpPr>
              <p:nvPr/>
            </p:nvCxnSpPr>
            <p:spPr>
              <a:xfrm>
                <a:off x="1711522" y="9990219"/>
                <a:ext cx="5759184" cy="2736"/>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nvGrpSpPr>
              <p:cNvPr id="52" name="Group 51">
                <a:extLst>
                  <a:ext uri="{FF2B5EF4-FFF2-40B4-BE49-F238E27FC236}">
                    <a16:creationId xmlns:a16="http://schemas.microsoft.com/office/drawing/2014/main" id="{2AA53349-7BA4-662B-D2A6-437FEB8C50DA}"/>
                  </a:ext>
                </a:extLst>
              </p:cNvPr>
              <p:cNvGrpSpPr/>
              <p:nvPr/>
            </p:nvGrpSpPr>
            <p:grpSpPr>
              <a:xfrm>
                <a:off x="3508624" y="8853802"/>
                <a:ext cx="2101170" cy="1867629"/>
                <a:chOff x="3343524" y="2935602"/>
                <a:chExt cx="2101170" cy="1867629"/>
              </a:xfrm>
            </p:grpSpPr>
            <p:sp>
              <p:nvSpPr>
                <p:cNvPr id="54" name="Oval 53">
                  <a:extLst>
                    <a:ext uri="{FF2B5EF4-FFF2-40B4-BE49-F238E27FC236}">
                      <a16:creationId xmlns:a16="http://schemas.microsoft.com/office/drawing/2014/main" id="{5E8B2B7B-6252-1DDA-66E3-2EF76B4409B3}"/>
                    </a:ext>
                  </a:extLst>
                </p:cNvPr>
                <p:cNvSpPr/>
                <p:nvPr/>
              </p:nvSpPr>
              <p:spPr>
                <a:xfrm>
                  <a:off x="3981168" y="3517599"/>
                  <a:ext cx="644440" cy="1097279"/>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5" name="Group 54">
                  <a:extLst>
                    <a:ext uri="{FF2B5EF4-FFF2-40B4-BE49-F238E27FC236}">
                      <a16:creationId xmlns:a16="http://schemas.microsoft.com/office/drawing/2014/main" id="{91A4011D-03BF-03C2-70B7-1C71E64C1B51}"/>
                    </a:ext>
                  </a:extLst>
                </p:cNvPr>
                <p:cNvGrpSpPr/>
                <p:nvPr/>
              </p:nvGrpSpPr>
              <p:grpSpPr>
                <a:xfrm>
                  <a:off x="3343524" y="2935602"/>
                  <a:ext cx="2101170" cy="1867629"/>
                  <a:chOff x="-195428" y="3481702"/>
                  <a:chExt cx="2101170" cy="1867629"/>
                </a:xfrm>
              </p:grpSpPr>
              <p:sp>
                <p:nvSpPr>
                  <p:cNvPr id="56" name="TextBox 55">
                    <a:extLst>
                      <a:ext uri="{FF2B5EF4-FFF2-40B4-BE49-F238E27FC236}">
                        <a16:creationId xmlns:a16="http://schemas.microsoft.com/office/drawing/2014/main" id="{06684A93-A70F-2FA7-14EA-AE24C36AD61B}"/>
                      </a:ext>
                    </a:extLst>
                  </p:cNvPr>
                  <p:cNvSpPr txBox="1"/>
                  <p:nvPr/>
                </p:nvSpPr>
                <p:spPr>
                  <a:xfrm rot="16200000">
                    <a:off x="-692861" y="4280304"/>
                    <a:ext cx="1566460" cy="571594"/>
                  </a:xfrm>
                  <a:prstGeom prst="rect">
                    <a:avLst/>
                  </a:prstGeom>
                  <a:solidFill>
                    <a:srgbClr val="FFFF00"/>
                  </a:solidFill>
                </p:spPr>
                <p:txBody>
                  <a:bodyPr wrap="none" rtlCol="0">
                    <a:spAutoFit/>
                  </a:bodyPr>
                  <a:lstStyle/>
                  <a:p>
                    <a:r>
                      <a:rPr lang="en-US" sz="1100" b="1" dirty="0"/>
                      <a:t>8.9 mm</a:t>
                    </a:r>
                  </a:p>
                </p:txBody>
              </p:sp>
              <p:sp>
                <p:nvSpPr>
                  <p:cNvPr id="57" name="TextBox 56">
                    <a:extLst>
                      <a:ext uri="{FF2B5EF4-FFF2-40B4-BE49-F238E27FC236}">
                        <a16:creationId xmlns:a16="http://schemas.microsoft.com/office/drawing/2014/main" id="{E0B1DD8B-F635-6C4A-8213-07D034CBFDC2}"/>
                      </a:ext>
                    </a:extLst>
                  </p:cNvPr>
                  <p:cNvSpPr txBox="1"/>
                  <p:nvPr/>
                </p:nvSpPr>
                <p:spPr>
                  <a:xfrm>
                    <a:off x="244894" y="3481702"/>
                    <a:ext cx="1660848" cy="648811"/>
                  </a:xfrm>
                  <a:prstGeom prst="rect">
                    <a:avLst/>
                  </a:prstGeom>
                  <a:noFill/>
                  <a:ln w="19050">
                    <a:noFill/>
                  </a:ln>
                </p:spPr>
                <p:txBody>
                  <a:bodyPr wrap="none" rtlCol="0">
                    <a:spAutoFit/>
                  </a:bodyPr>
                  <a:lstStyle/>
                  <a:p>
                    <a:r>
                      <a:rPr lang="en-US" sz="1200" dirty="0">
                        <a:highlight>
                          <a:srgbClr val="FFFF00"/>
                        </a:highlight>
                      </a:rPr>
                      <a:t>4.46 </a:t>
                    </a:r>
                    <a:r>
                      <a:rPr lang="en-US" sz="1100" dirty="0">
                        <a:highlight>
                          <a:srgbClr val="FFFF00"/>
                        </a:highlight>
                      </a:rPr>
                      <a:t>mm</a:t>
                    </a:r>
                  </a:p>
                </p:txBody>
              </p:sp>
            </p:grpSp>
          </p:grpSp>
          <p:cxnSp>
            <p:nvCxnSpPr>
              <p:cNvPr id="53" name="Straight Connector 52">
                <a:extLst>
                  <a:ext uri="{FF2B5EF4-FFF2-40B4-BE49-F238E27FC236}">
                    <a16:creationId xmlns:a16="http://schemas.microsoft.com/office/drawing/2014/main" id="{3552C154-5E0F-2B4B-3A38-C9967918C789}"/>
                  </a:ext>
                </a:extLst>
              </p:cNvPr>
              <p:cNvCxnSpPr>
                <a:cxnSpLocks/>
              </p:cNvCxnSpPr>
              <p:nvPr/>
            </p:nvCxnSpPr>
            <p:spPr>
              <a:xfrm flipH="1" flipV="1">
                <a:off x="4489217" y="8138405"/>
                <a:ext cx="0" cy="3740442"/>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0629A2DF-7DB6-4E42-0549-E3F3F04C16AF}"/>
                </a:ext>
              </a:extLst>
            </p:cNvPr>
            <p:cNvGrpSpPr>
              <a:grpSpLocks noChangeAspect="1"/>
            </p:cNvGrpSpPr>
            <p:nvPr/>
          </p:nvGrpSpPr>
          <p:grpSpPr>
            <a:xfrm>
              <a:off x="4474141" y="3708141"/>
              <a:ext cx="4984215" cy="3353486"/>
              <a:chOff x="745062" y="1607661"/>
              <a:chExt cx="7734969" cy="5204249"/>
            </a:xfrm>
          </p:grpSpPr>
          <p:pic>
            <p:nvPicPr>
              <p:cNvPr id="19" name="Content Placeholder 6" descr="A green and red pixelated pattern&#10;&#10;Description automatically generated">
                <a:extLst>
                  <a:ext uri="{FF2B5EF4-FFF2-40B4-BE49-F238E27FC236}">
                    <a16:creationId xmlns:a16="http://schemas.microsoft.com/office/drawing/2014/main" id="{534A83E8-D63D-402E-428E-4CF9153AEBA3}"/>
                  </a:ext>
                </a:extLst>
              </p:cNvPr>
              <p:cNvPicPr>
                <a:picLocks noChangeAspect="1"/>
              </p:cNvPicPr>
              <p:nvPr/>
            </p:nvPicPr>
            <p:blipFill>
              <a:blip r:embed="rId6">
                <a:alphaModFix/>
                <a:extLst>
                  <a:ext uri="{BEBA8EAE-BF5A-486C-A8C5-ECC9F3942E4B}">
                    <a14:imgProps xmlns:a14="http://schemas.microsoft.com/office/drawing/2010/main">
                      <a14:imgLayer r:embed="rId7">
                        <a14:imgEffect>
                          <a14:brightnessContrast contrast="23000"/>
                        </a14:imgEffect>
                      </a14:imgLayer>
                    </a14:imgProps>
                  </a:ext>
                </a:extLst>
              </a:blip>
              <a:stretch>
                <a:fillRect/>
              </a:stretch>
            </p:blipFill>
            <p:spPr>
              <a:xfrm>
                <a:off x="1987158" y="2247632"/>
                <a:ext cx="5561745" cy="3693940"/>
              </a:xfrm>
              <a:prstGeom prst="rect">
                <a:avLst/>
              </a:prstGeom>
            </p:spPr>
          </p:pic>
          <p:sp>
            <p:nvSpPr>
              <p:cNvPr id="20" name="TextBox 19">
                <a:extLst>
                  <a:ext uri="{FF2B5EF4-FFF2-40B4-BE49-F238E27FC236}">
                    <a16:creationId xmlns:a16="http://schemas.microsoft.com/office/drawing/2014/main" id="{359C1AAE-3C87-8F1D-F1E1-F8E5462D48E7}"/>
                  </a:ext>
                </a:extLst>
              </p:cNvPr>
              <p:cNvSpPr txBox="1"/>
              <p:nvPr/>
            </p:nvSpPr>
            <p:spPr>
              <a:xfrm>
                <a:off x="7240895" y="5936004"/>
                <a:ext cx="1239136" cy="576060"/>
              </a:xfrm>
              <a:prstGeom prst="rect">
                <a:avLst/>
              </a:prstGeom>
              <a:noFill/>
            </p:spPr>
            <p:txBody>
              <a:bodyPr wrap="none" rtlCol="0">
                <a:spAutoFit/>
              </a:bodyPr>
              <a:lstStyle/>
              <a:p>
                <a:r>
                  <a:rPr lang="en-US" sz="1000" dirty="0">
                    <a:solidFill>
                      <a:srgbClr val="002060"/>
                    </a:solidFill>
                    <a:latin typeface="Optima" panose="02000503060000020004" pitchFamily="2" charset="0"/>
                  </a:rPr>
                  <a:t>2.5 cm</a:t>
                </a:r>
              </a:p>
            </p:txBody>
          </p:sp>
          <p:sp>
            <p:nvSpPr>
              <p:cNvPr id="21" name="TextBox 20">
                <a:extLst>
                  <a:ext uri="{FF2B5EF4-FFF2-40B4-BE49-F238E27FC236}">
                    <a16:creationId xmlns:a16="http://schemas.microsoft.com/office/drawing/2014/main" id="{78AE76C6-1E39-C34A-E42A-DBB98036225D}"/>
                  </a:ext>
                </a:extLst>
              </p:cNvPr>
              <p:cNvSpPr txBox="1"/>
              <p:nvPr/>
            </p:nvSpPr>
            <p:spPr>
              <a:xfrm>
                <a:off x="1630114" y="5921182"/>
                <a:ext cx="1424552" cy="612067"/>
              </a:xfrm>
              <a:prstGeom prst="rect">
                <a:avLst/>
              </a:prstGeom>
              <a:noFill/>
            </p:spPr>
            <p:txBody>
              <a:bodyPr wrap="none" rtlCol="0">
                <a:spAutoFit/>
              </a:bodyPr>
              <a:lstStyle/>
              <a:p>
                <a:r>
                  <a:rPr lang="en-US" sz="1100" dirty="0">
                    <a:solidFill>
                      <a:srgbClr val="002060"/>
                    </a:solidFill>
                    <a:latin typeface="Optima" panose="02000503060000020004" pitchFamily="2" charset="0"/>
                  </a:rPr>
                  <a:t>-2.5 cm</a:t>
                </a:r>
              </a:p>
            </p:txBody>
          </p:sp>
          <p:sp>
            <p:nvSpPr>
              <p:cNvPr id="22" name="TextBox 21">
                <a:extLst>
                  <a:ext uri="{FF2B5EF4-FFF2-40B4-BE49-F238E27FC236}">
                    <a16:creationId xmlns:a16="http://schemas.microsoft.com/office/drawing/2014/main" id="{0F67C5F8-048D-805B-3A13-FA3920192D47}"/>
                  </a:ext>
                </a:extLst>
              </p:cNvPr>
              <p:cNvSpPr txBox="1"/>
              <p:nvPr/>
            </p:nvSpPr>
            <p:spPr>
              <a:xfrm>
                <a:off x="825445" y="1915443"/>
                <a:ext cx="1323098" cy="612064"/>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sp>
            <p:nvSpPr>
              <p:cNvPr id="23" name="TextBox 22">
                <a:extLst>
                  <a:ext uri="{FF2B5EF4-FFF2-40B4-BE49-F238E27FC236}">
                    <a16:creationId xmlns:a16="http://schemas.microsoft.com/office/drawing/2014/main" id="{DE451718-163F-5B01-CFB3-D9DE6B5FD02E}"/>
                  </a:ext>
                </a:extLst>
              </p:cNvPr>
              <p:cNvSpPr txBox="1"/>
              <p:nvPr/>
            </p:nvSpPr>
            <p:spPr>
              <a:xfrm>
                <a:off x="745062" y="5573430"/>
                <a:ext cx="1424552" cy="612064"/>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sp>
            <p:nvSpPr>
              <p:cNvPr id="24" name="TextBox 23">
                <a:extLst>
                  <a:ext uri="{FF2B5EF4-FFF2-40B4-BE49-F238E27FC236}">
                    <a16:creationId xmlns:a16="http://schemas.microsoft.com/office/drawing/2014/main" id="{8D36C285-4224-300E-6CE5-1273D019C02E}"/>
                  </a:ext>
                </a:extLst>
              </p:cNvPr>
              <p:cNvSpPr txBox="1"/>
              <p:nvPr/>
            </p:nvSpPr>
            <p:spPr>
              <a:xfrm>
                <a:off x="3973760" y="6199843"/>
                <a:ext cx="1767395" cy="612067"/>
              </a:xfrm>
              <a:prstGeom prst="rect">
                <a:avLst/>
              </a:prstGeom>
              <a:noFill/>
            </p:spPr>
            <p:txBody>
              <a:bodyPr wrap="none" rtlCol="0">
                <a:spAutoFit/>
              </a:bodyPr>
              <a:lstStyle/>
              <a:p>
                <a:r>
                  <a:rPr lang="en-US" sz="1100" dirty="0">
                    <a:solidFill>
                      <a:srgbClr val="002060"/>
                    </a:solidFill>
                  </a:rPr>
                  <a:t>25.95 mm</a:t>
                </a:r>
              </a:p>
            </p:txBody>
          </p:sp>
          <p:cxnSp>
            <p:nvCxnSpPr>
              <p:cNvPr id="25" name="Straight Connector 24">
                <a:extLst>
                  <a:ext uri="{FF2B5EF4-FFF2-40B4-BE49-F238E27FC236}">
                    <a16:creationId xmlns:a16="http://schemas.microsoft.com/office/drawing/2014/main" id="{8285F5AB-92DA-DAD4-F406-3F7860B3566E}"/>
                  </a:ext>
                </a:extLst>
              </p:cNvPr>
              <p:cNvCxnSpPr>
                <a:cxnSpLocks/>
              </p:cNvCxnSpPr>
              <p:nvPr/>
            </p:nvCxnSpPr>
            <p:spPr>
              <a:xfrm flipV="1">
                <a:off x="3214359" y="3950016"/>
                <a:ext cx="0" cy="1976408"/>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6314D7F-EEF5-EDBD-690F-EE0EA9CC171A}"/>
                  </a:ext>
                </a:extLst>
              </p:cNvPr>
              <p:cNvCxnSpPr>
                <a:cxnSpLocks/>
              </p:cNvCxnSpPr>
              <p:nvPr/>
            </p:nvCxnSpPr>
            <p:spPr>
              <a:xfrm flipV="1">
                <a:off x="6134443" y="3956211"/>
                <a:ext cx="0" cy="1976407"/>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D7E296B-D104-26A2-55C6-73C287B1BE56}"/>
                  </a:ext>
                </a:extLst>
              </p:cNvPr>
              <p:cNvCxnSpPr>
                <a:cxnSpLocks/>
              </p:cNvCxnSpPr>
              <p:nvPr/>
            </p:nvCxnSpPr>
            <p:spPr>
              <a:xfrm flipV="1">
                <a:off x="6138452" y="5922626"/>
                <a:ext cx="0" cy="400171"/>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84A8B91-4EB2-2483-7397-C57F21B510E1}"/>
                  </a:ext>
                </a:extLst>
              </p:cNvPr>
              <p:cNvCxnSpPr>
                <a:cxnSpLocks/>
              </p:cNvCxnSpPr>
              <p:nvPr/>
            </p:nvCxnSpPr>
            <p:spPr>
              <a:xfrm flipV="1">
                <a:off x="3214359" y="5938987"/>
                <a:ext cx="0" cy="400171"/>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E833567-E3AA-173A-AA11-5A0613B7BC66}"/>
                  </a:ext>
                </a:extLst>
              </p:cNvPr>
              <p:cNvCxnSpPr>
                <a:cxnSpLocks/>
              </p:cNvCxnSpPr>
              <p:nvPr/>
            </p:nvCxnSpPr>
            <p:spPr>
              <a:xfrm flipV="1">
                <a:off x="3214359" y="6253987"/>
                <a:ext cx="2920084" cy="19774"/>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7C4CF6F2-2F12-0A8D-13AD-1787076E57C8}"/>
                  </a:ext>
                </a:extLst>
              </p:cNvPr>
              <p:cNvCxnSpPr>
                <a:cxnSpLocks/>
              </p:cNvCxnSpPr>
              <p:nvPr/>
            </p:nvCxnSpPr>
            <p:spPr>
              <a:xfrm>
                <a:off x="1743270" y="4090586"/>
                <a:ext cx="5742432" cy="2735"/>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1ED5D153-E377-8D80-E961-10F62BF8D1C4}"/>
                  </a:ext>
                </a:extLst>
              </p:cNvPr>
              <p:cNvSpPr txBox="1"/>
              <p:nvPr/>
            </p:nvSpPr>
            <p:spPr>
              <a:xfrm>
                <a:off x="3449337" y="1607661"/>
                <a:ext cx="3226232" cy="792083"/>
              </a:xfrm>
              <a:prstGeom prst="rect">
                <a:avLst/>
              </a:prstGeom>
              <a:noFill/>
            </p:spPr>
            <p:txBody>
              <a:bodyPr wrap="none" rtlCol="0">
                <a:spAutoFit/>
              </a:bodyPr>
              <a:lstStyle/>
              <a:p>
                <a:r>
                  <a:rPr lang="en-US" sz="1400" b="1" dirty="0">
                    <a:solidFill>
                      <a:srgbClr val="002060"/>
                    </a:solidFill>
                    <a:latin typeface="Optima" panose="02000503060000020004" pitchFamily="2" charset="0"/>
                  </a:rPr>
                  <a:t>Energy</a:t>
                </a:r>
                <a:r>
                  <a:rPr lang="en-US" sz="1600" b="1" dirty="0">
                    <a:solidFill>
                      <a:srgbClr val="002060"/>
                    </a:solidFill>
                    <a:latin typeface="Optima" panose="02000503060000020004" pitchFamily="2" charset="0"/>
                  </a:rPr>
                  <a:t> 50 MeV</a:t>
                </a:r>
              </a:p>
            </p:txBody>
          </p:sp>
          <p:grpSp>
            <p:nvGrpSpPr>
              <p:cNvPr id="32" name="Group 31">
                <a:extLst>
                  <a:ext uri="{FF2B5EF4-FFF2-40B4-BE49-F238E27FC236}">
                    <a16:creationId xmlns:a16="http://schemas.microsoft.com/office/drawing/2014/main" id="{EB2E6BA8-F855-B846-3AE3-DDE419C779C3}"/>
                  </a:ext>
                </a:extLst>
              </p:cNvPr>
              <p:cNvGrpSpPr/>
              <p:nvPr/>
            </p:nvGrpSpPr>
            <p:grpSpPr>
              <a:xfrm>
                <a:off x="3658776" y="3184537"/>
                <a:ext cx="2082379" cy="1679964"/>
                <a:chOff x="3468276" y="3184537"/>
                <a:chExt cx="2082379" cy="1679964"/>
              </a:xfrm>
            </p:grpSpPr>
            <p:sp>
              <p:nvSpPr>
                <p:cNvPr id="34" name="Oval 33">
                  <a:extLst>
                    <a:ext uri="{FF2B5EF4-FFF2-40B4-BE49-F238E27FC236}">
                      <a16:creationId xmlns:a16="http://schemas.microsoft.com/office/drawing/2014/main" id="{50F8C37B-79FF-2919-7D4B-D25224D86C08}"/>
                    </a:ext>
                  </a:extLst>
                </p:cNvPr>
                <p:cNvSpPr/>
                <p:nvPr/>
              </p:nvSpPr>
              <p:spPr>
                <a:xfrm>
                  <a:off x="4320748" y="3848273"/>
                  <a:ext cx="283464" cy="484630"/>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C3E4B57F-637D-413F-0DBB-EE00E37AB7C8}"/>
                    </a:ext>
                  </a:extLst>
                </p:cNvPr>
                <p:cNvGrpSpPr/>
                <p:nvPr/>
              </p:nvGrpSpPr>
              <p:grpSpPr>
                <a:xfrm>
                  <a:off x="3468276" y="3184537"/>
                  <a:ext cx="2082379" cy="1679964"/>
                  <a:chOff x="-70676" y="3730637"/>
                  <a:chExt cx="2082379" cy="1679964"/>
                </a:xfrm>
              </p:grpSpPr>
              <p:sp>
                <p:nvSpPr>
                  <p:cNvPr id="36" name="TextBox 35">
                    <a:extLst>
                      <a:ext uri="{FF2B5EF4-FFF2-40B4-BE49-F238E27FC236}">
                        <a16:creationId xmlns:a16="http://schemas.microsoft.com/office/drawing/2014/main" id="{B73F1092-4E47-7B6E-B20B-2A825BEC8106}"/>
                      </a:ext>
                    </a:extLst>
                  </p:cNvPr>
                  <p:cNvSpPr txBox="1"/>
                  <p:nvPr/>
                </p:nvSpPr>
                <p:spPr>
                  <a:xfrm rot="16200000">
                    <a:off x="-567539" y="4342798"/>
                    <a:ext cx="1564666" cy="570940"/>
                  </a:xfrm>
                  <a:prstGeom prst="rect">
                    <a:avLst/>
                  </a:prstGeom>
                  <a:solidFill>
                    <a:srgbClr val="FFFF00"/>
                  </a:solidFill>
                </p:spPr>
                <p:txBody>
                  <a:bodyPr wrap="none" rtlCol="0">
                    <a:spAutoFit/>
                  </a:bodyPr>
                  <a:lstStyle/>
                  <a:p>
                    <a:r>
                      <a:rPr lang="en-US" sz="1100" b="1" dirty="0"/>
                      <a:t>5.3 mm</a:t>
                    </a:r>
                  </a:p>
                </p:txBody>
              </p:sp>
              <p:sp>
                <p:nvSpPr>
                  <p:cNvPr id="37" name="TextBox 36">
                    <a:extLst>
                      <a:ext uri="{FF2B5EF4-FFF2-40B4-BE49-F238E27FC236}">
                        <a16:creationId xmlns:a16="http://schemas.microsoft.com/office/drawing/2014/main" id="{BD0B6A0C-C074-8EA2-F392-F066100AF343}"/>
                      </a:ext>
                    </a:extLst>
                  </p:cNvPr>
                  <p:cNvSpPr txBox="1"/>
                  <p:nvPr/>
                </p:nvSpPr>
                <p:spPr>
                  <a:xfrm>
                    <a:off x="415735" y="3730637"/>
                    <a:ext cx="1595968" cy="612064"/>
                  </a:xfrm>
                  <a:prstGeom prst="rect">
                    <a:avLst/>
                  </a:prstGeom>
                  <a:noFill/>
                  <a:ln w="19050">
                    <a:noFill/>
                  </a:ln>
                </p:spPr>
                <p:txBody>
                  <a:bodyPr wrap="none" rtlCol="0">
                    <a:spAutoFit/>
                  </a:bodyPr>
                  <a:lstStyle/>
                  <a:p>
                    <a:r>
                      <a:rPr lang="en-US" sz="1100" dirty="0">
                        <a:highlight>
                          <a:srgbClr val="FFFF00"/>
                        </a:highlight>
                      </a:rPr>
                      <a:t>2.46 mm</a:t>
                    </a:r>
                  </a:p>
                </p:txBody>
              </p:sp>
            </p:grpSp>
          </p:grpSp>
          <p:cxnSp>
            <p:nvCxnSpPr>
              <p:cNvPr id="33" name="Straight Connector 32">
                <a:extLst>
                  <a:ext uri="{FF2B5EF4-FFF2-40B4-BE49-F238E27FC236}">
                    <a16:creationId xmlns:a16="http://schemas.microsoft.com/office/drawing/2014/main" id="{773BCD60-B000-A382-55AB-1E3ECD0EA3B0}"/>
                  </a:ext>
                </a:extLst>
              </p:cNvPr>
              <p:cNvCxnSpPr>
                <a:cxnSpLocks/>
              </p:cNvCxnSpPr>
              <p:nvPr/>
            </p:nvCxnSpPr>
            <p:spPr>
              <a:xfrm flipH="1" flipV="1">
                <a:off x="4645421" y="2219744"/>
                <a:ext cx="0" cy="3740449"/>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
          <p:nvSpPr>
            <p:cNvPr id="16" name="TextBox 15">
              <a:extLst>
                <a:ext uri="{FF2B5EF4-FFF2-40B4-BE49-F238E27FC236}">
                  <a16:creationId xmlns:a16="http://schemas.microsoft.com/office/drawing/2014/main" id="{B8BBEF54-9C54-5260-B1CD-BA74976CFB35}"/>
                </a:ext>
              </a:extLst>
            </p:cNvPr>
            <p:cNvSpPr txBox="1"/>
            <p:nvPr/>
          </p:nvSpPr>
          <p:spPr>
            <a:xfrm>
              <a:off x="4925752" y="3409262"/>
              <a:ext cx="909546" cy="394399"/>
            </a:xfrm>
            <a:prstGeom prst="rect">
              <a:avLst/>
            </a:prstGeom>
            <a:noFill/>
          </p:spPr>
          <p:txBody>
            <a:bodyPr wrap="square" rtlCol="0">
              <a:spAutoFit/>
            </a:bodyPr>
            <a:lstStyle/>
            <a:p>
              <a:r>
                <a:rPr lang="en-US" sz="1100" dirty="0">
                  <a:solidFill>
                    <a:srgbClr val="002060"/>
                  </a:solidFill>
                  <a:latin typeface="Optima" panose="02000503060000020004" pitchFamily="2" charset="0"/>
                </a:rPr>
                <a:t>-2.5 cm</a:t>
              </a:r>
            </a:p>
          </p:txBody>
        </p:sp>
        <p:sp>
          <p:nvSpPr>
            <p:cNvPr id="17" name="TextBox 16">
              <a:extLst>
                <a:ext uri="{FF2B5EF4-FFF2-40B4-BE49-F238E27FC236}">
                  <a16:creationId xmlns:a16="http://schemas.microsoft.com/office/drawing/2014/main" id="{18EF70DA-C8A1-078E-F5BC-3B4AA61B3B88}"/>
                </a:ext>
              </a:extLst>
            </p:cNvPr>
            <p:cNvSpPr txBox="1"/>
            <p:nvPr/>
          </p:nvSpPr>
          <p:spPr>
            <a:xfrm>
              <a:off x="8659893" y="6975834"/>
              <a:ext cx="1018300" cy="417599"/>
            </a:xfrm>
            <a:prstGeom prst="rect">
              <a:avLst/>
            </a:prstGeom>
            <a:noFill/>
          </p:spPr>
          <p:txBody>
            <a:bodyPr wrap="square" rtlCol="0">
              <a:spAutoFit/>
            </a:bodyPr>
            <a:lstStyle/>
            <a:p>
              <a:r>
                <a:rPr lang="en-US" sz="1200" dirty="0">
                  <a:solidFill>
                    <a:srgbClr val="002060"/>
                  </a:solidFill>
                </a:rPr>
                <a:t>x (cm)</a:t>
              </a:r>
            </a:p>
          </p:txBody>
        </p:sp>
        <p:sp>
          <p:nvSpPr>
            <p:cNvPr id="18" name="TextBox 17">
              <a:extLst>
                <a:ext uri="{FF2B5EF4-FFF2-40B4-BE49-F238E27FC236}">
                  <a16:creationId xmlns:a16="http://schemas.microsoft.com/office/drawing/2014/main" id="{ADCA2932-CDBC-5D42-91D0-D86F105650A7}"/>
                </a:ext>
              </a:extLst>
            </p:cNvPr>
            <p:cNvSpPr txBox="1"/>
            <p:nvPr/>
          </p:nvSpPr>
          <p:spPr>
            <a:xfrm>
              <a:off x="-60064" y="1796627"/>
              <a:ext cx="928462" cy="394399"/>
            </a:xfrm>
            <a:prstGeom prst="rect">
              <a:avLst/>
            </a:prstGeom>
            <a:noFill/>
          </p:spPr>
          <p:txBody>
            <a:bodyPr wrap="square" rtlCol="0">
              <a:spAutoFit/>
            </a:bodyPr>
            <a:lstStyle/>
            <a:p>
              <a:r>
                <a:rPr lang="en-US" sz="1100" dirty="0">
                  <a:solidFill>
                    <a:srgbClr val="002060"/>
                  </a:solidFill>
                </a:rPr>
                <a:t>y (cm)</a:t>
              </a:r>
            </a:p>
          </p:txBody>
        </p:sp>
      </p:grpSp>
      <p:grpSp>
        <p:nvGrpSpPr>
          <p:cNvPr id="96" name="Group 95">
            <a:extLst>
              <a:ext uri="{FF2B5EF4-FFF2-40B4-BE49-F238E27FC236}">
                <a16:creationId xmlns:a16="http://schemas.microsoft.com/office/drawing/2014/main" id="{0ECD56B9-BA6F-9320-EA8C-4FA7180785DA}"/>
              </a:ext>
            </a:extLst>
          </p:cNvPr>
          <p:cNvGrpSpPr/>
          <p:nvPr/>
        </p:nvGrpSpPr>
        <p:grpSpPr>
          <a:xfrm>
            <a:off x="3776213" y="4587327"/>
            <a:ext cx="2953788" cy="2104140"/>
            <a:chOff x="-318809" y="582232"/>
            <a:chExt cx="5816081" cy="3813706"/>
          </a:xfrm>
        </p:grpSpPr>
        <p:pic>
          <p:nvPicPr>
            <p:cNvPr id="97" name="Picture 96">
              <a:extLst>
                <a:ext uri="{FF2B5EF4-FFF2-40B4-BE49-F238E27FC236}">
                  <a16:creationId xmlns:a16="http://schemas.microsoft.com/office/drawing/2014/main" id="{01701B50-E440-0D67-A407-F8C6D121871B}"/>
                </a:ext>
              </a:extLst>
            </p:cNvPr>
            <p:cNvPicPr>
              <a:picLocks noChangeAspect="1"/>
            </p:cNvPicPr>
            <p:nvPr/>
          </p:nvPicPr>
          <p:blipFill>
            <a:blip r:embed="rId8"/>
            <a:stretch>
              <a:fillRect/>
            </a:stretch>
          </p:blipFill>
          <p:spPr>
            <a:xfrm>
              <a:off x="550543" y="1119678"/>
              <a:ext cx="4368800" cy="2793999"/>
            </a:xfrm>
            <a:prstGeom prst="rect">
              <a:avLst/>
            </a:prstGeom>
          </p:spPr>
        </p:pic>
        <p:sp>
          <p:nvSpPr>
            <p:cNvPr id="98" name="TextBox 97">
              <a:extLst>
                <a:ext uri="{FF2B5EF4-FFF2-40B4-BE49-F238E27FC236}">
                  <a16:creationId xmlns:a16="http://schemas.microsoft.com/office/drawing/2014/main" id="{F36B5BE5-A4D5-F542-7833-CC8CCEA879F8}"/>
                </a:ext>
              </a:extLst>
            </p:cNvPr>
            <p:cNvSpPr txBox="1"/>
            <p:nvPr/>
          </p:nvSpPr>
          <p:spPr>
            <a:xfrm>
              <a:off x="971338" y="582232"/>
              <a:ext cx="3042569" cy="558299"/>
            </a:xfrm>
            <a:prstGeom prst="rect">
              <a:avLst/>
            </a:prstGeom>
            <a:noFill/>
          </p:spPr>
          <p:txBody>
            <a:bodyPr wrap="none" rtlCol="0">
              <a:spAutoFit/>
            </a:bodyPr>
            <a:lstStyle/>
            <a:p>
              <a:r>
                <a:rPr lang="en-US" sz="1400" b="1" dirty="0">
                  <a:solidFill>
                    <a:srgbClr val="002060"/>
                  </a:solidFill>
                </a:rPr>
                <a:t>Energy 250 MeV</a:t>
              </a:r>
            </a:p>
          </p:txBody>
        </p:sp>
        <p:grpSp>
          <p:nvGrpSpPr>
            <p:cNvPr id="99" name="Group 98">
              <a:extLst>
                <a:ext uri="{FF2B5EF4-FFF2-40B4-BE49-F238E27FC236}">
                  <a16:creationId xmlns:a16="http://schemas.microsoft.com/office/drawing/2014/main" id="{D0B81C0A-EBFA-42C2-7942-D2227A237543}"/>
                </a:ext>
              </a:extLst>
            </p:cNvPr>
            <p:cNvGrpSpPr/>
            <p:nvPr/>
          </p:nvGrpSpPr>
          <p:grpSpPr>
            <a:xfrm>
              <a:off x="2077481" y="1851167"/>
              <a:ext cx="1646136" cy="1313807"/>
              <a:chOff x="3679138" y="2937743"/>
              <a:chExt cx="1646136" cy="1313807"/>
            </a:xfrm>
          </p:grpSpPr>
          <p:sp>
            <p:nvSpPr>
              <p:cNvPr id="104" name="Oval 103">
                <a:extLst>
                  <a:ext uri="{FF2B5EF4-FFF2-40B4-BE49-F238E27FC236}">
                    <a16:creationId xmlns:a16="http://schemas.microsoft.com/office/drawing/2014/main" id="{5A3A26AC-DCF0-9E36-D445-8EF8BF88BDD5}"/>
                  </a:ext>
                </a:extLst>
              </p:cNvPr>
              <p:cNvSpPr/>
              <p:nvPr/>
            </p:nvSpPr>
            <p:spPr>
              <a:xfrm>
                <a:off x="4291579" y="3443741"/>
                <a:ext cx="118872" cy="210313"/>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5" name="Group 104">
                <a:extLst>
                  <a:ext uri="{FF2B5EF4-FFF2-40B4-BE49-F238E27FC236}">
                    <a16:creationId xmlns:a16="http://schemas.microsoft.com/office/drawing/2014/main" id="{B5E94BFC-0AF6-8041-57D0-980536E73307}"/>
                  </a:ext>
                </a:extLst>
              </p:cNvPr>
              <p:cNvGrpSpPr/>
              <p:nvPr/>
            </p:nvGrpSpPr>
            <p:grpSpPr>
              <a:xfrm>
                <a:off x="3679138" y="2937743"/>
                <a:ext cx="1646136" cy="1313807"/>
                <a:chOff x="140186" y="3483843"/>
                <a:chExt cx="1646136" cy="1313807"/>
              </a:xfrm>
            </p:grpSpPr>
            <p:sp>
              <p:nvSpPr>
                <p:cNvPr id="106" name="TextBox 105">
                  <a:extLst>
                    <a:ext uri="{FF2B5EF4-FFF2-40B4-BE49-F238E27FC236}">
                      <a16:creationId xmlns:a16="http://schemas.microsoft.com/office/drawing/2014/main" id="{926BC168-1FC2-355C-82F4-037D0FBE6A3B}"/>
                    </a:ext>
                  </a:extLst>
                </p:cNvPr>
                <p:cNvSpPr txBox="1"/>
                <p:nvPr/>
              </p:nvSpPr>
              <p:spPr>
                <a:xfrm rot="16200000">
                  <a:off x="-257534" y="3889184"/>
                  <a:ext cx="1306186" cy="510745"/>
                </a:xfrm>
                <a:prstGeom prst="rect">
                  <a:avLst/>
                </a:prstGeom>
                <a:solidFill>
                  <a:srgbClr val="FFFF00"/>
                </a:solidFill>
              </p:spPr>
              <p:txBody>
                <a:bodyPr wrap="none" rtlCol="0">
                  <a:spAutoFit/>
                </a:bodyPr>
                <a:lstStyle/>
                <a:p>
                  <a:r>
                    <a:rPr lang="en-US" sz="1000" b="1" dirty="0"/>
                    <a:t>2.26</a:t>
                  </a:r>
                  <a:r>
                    <a:rPr lang="en-US" sz="1100" b="1" dirty="0"/>
                    <a:t> mm</a:t>
                  </a:r>
                </a:p>
              </p:txBody>
            </p:sp>
            <p:sp>
              <p:nvSpPr>
                <p:cNvPr id="107" name="TextBox 106">
                  <a:extLst>
                    <a:ext uri="{FF2B5EF4-FFF2-40B4-BE49-F238E27FC236}">
                      <a16:creationId xmlns:a16="http://schemas.microsoft.com/office/drawing/2014/main" id="{53952736-808F-7904-519A-7AD29CFD043B}"/>
                    </a:ext>
                  </a:extLst>
                </p:cNvPr>
                <p:cNvSpPr txBox="1"/>
                <p:nvPr/>
              </p:nvSpPr>
              <p:spPr>
                <a:xfrm>
                  <a:off x="549513" y="3483843"/>
                  <a:ext cx="1236809" cy="474554"/>
                </a:xfrm>
                <a:prstGeom prst="rect">
                  <a:avLst/>
                </a:prstGeom>
                <a:noFill/>
                <a:ln w="19050">
                  <a:noFill/>
                </a:ln>
              </p:spPr>
              <p:txBody>
                <a:bodyPr wrap="none" rtlCol="0">
                  <a:spAutoFit/>
                </a:bodyPr>
                <a:lstStyle/>
                <a:p>
                  <a:r>
                    <a:rPr lang="en-US" sz="1100" dirty="0">
                      <a:highlight>
                        <a:srgbClr val="FFFF00"/>
                      </a:highlight>
                    </a:rPr>
                    <a:t>1.1 </a:t>
                  </a:r>
                  <a:r>
                    <a:rPr lang="en-US" sz="1000" dirty="0">
                      <a:highlight>
                        <a:srgbClr val="FFFF00"/>
                      </a:highlight>
                    </a:rPr>
                    <a:t>mm</a:t>
                  </a:r>
                </a:p>
              </p:txBody>
            </p:sp>
          </p:grpSp>
        </p:grpSp>
        <p:sp>
          <p:nvSpPr>
            <p:cNvPr id="100" name="TextBox 99">
              <a:extLst>
                <a:ext uri="{FF2B5EF4-FFF2-40B4-BE49-F238E27FC236}">
                  <a16:creationId xmlns:a16="http://schemas.microsoft.com/office/drawing/2014/main" id="{2FA1AE54-217F-D8D1-2FDB-36EF927813D2}"/>
                </a:ext>
              </a:extLst>
            </p:cNvPr>
            <p:cNvSpPr txBox="1"/>
            <p:nvPr/>
          </p:nvSpPr>
          <p:spPr>
            <a:xfrm>
              <a:off x="-251165" y="816906"/>
              <a:ext cx="1155857" cy="446270"/>
            </a:xfrm>
            <a:prstGeom prst="rect">
              <a:avLst/>
            </a:prstGeom>
            <a:noFill/>
          </p:spPr>
          <p:txBody>
            <a:bodyPr wrap="none" rtlCol="0">
              <a:spAutoFit/>
            </a:bodyPr>
            <a:lstStyle/>
            <a:p>
              <a:r>
                <a:rPr lang="en-US" sz="1000" dirty="0">
                  <a:solidFill>
                    <a:srgbClr val="002060"/>
                  </a:solidFill>
                </a:rPr>
                <a:t> 2.5 cm</a:t>
              </a:r>
            </a:p>
          </p:txBody>
        </p:sp>
        <p:sp>
          <p:nvSpPr>
            <p:cNvPr id="101" name="TextBox 100">
              <a:extLst>
                <a:ext uri="{FF2B5EF4-FFF2-40B4-BE49-F238E27FC236}">
                  <a16:creationId xmlns:a16="http://schemas.microsoft.com/office/drawing/2014/main" id="{ADCA468E-B8E2-F879-1B3E-06D8229DD925}"/>
                </a:ext>
              </a:extLst>
            </p:cNvPr>
            <p:cNvSpPr txBox="1"/>
            <p:nvPr/>
          </p:nvSpPr>
          <p:spPr>
            <a:xfrm>
              <a:off x="-318809" y="3732365"/>
              <a:ext cx="1241078" cy="446270"/>
            </a:xfrm>
            <a:prstGeom prst="rect">
              <a:avLst/>
            </a:prstGeom>
            <a:noFill/>
          </p:spPr>
          <p:txBody>
            <a:bodyPr wrap="none" rtlCol="0">
              <a:spAutoFit/>
            </a:bodyPr>
            <a:lstStyle/>
            <a:p>
              <a:r>
                <a:rPr lang="en-US" sz="1000" dirty="0">
                  <a:solidFill>
                    <a:srgbClr val="002060"/>
                  </a:solidFill>
                </a:rPr>
                <a:t> -2.5 cm</a:t>
              </a:r>
            </a:p>
          </p:txBody>
        </p:sp>
        <p:sp>
          <p:nvSpPr>
            <p:cNvPr id="102" name="TextBox 101">
              <a:extLst>
                <a:ext uri="{FF2B5EF4-FFF2-40B4-BE49-F238E27FC236}">
                  <a16:creationId xmlns:a16="http://schemas.microsoft.com/office/drawing/2014/main" id="{4817C8BF-02DB-4E60-26F6-9964FA250909}"/>
                </a:ext>
              </a:extLst>
            </p:cNvPr>
            <p:cNvSpPr txBox="1"/>
            <p:nvPr/>
          </p:nvSpPr>
          <p:spPr>
            <a:xfrm>
              <a:off x="299935" y="3949668"/>
              <a:ext cx="1241078" cy="446270"/>
            </a:xfrm>
            <a:prstGeom prst="rect">
              <a:avLst/>
            </a:prstGeom>
            <a:noFill/>
          </p:spPr>
          <p:txBody>
            <a:bodyPr wrap="none" rtlCol="0">
              <a:spAutoFit/>
            </a:bodyPr>
            <a:lstStyle/>
            <a:p>
              <a:r>
                <a:rPr lang="en-US" sz="1000" dirty="0">
                  <a:solidFill>
                    <a:srgbClr val="002060"/>
                  </a:solidFill>
                </a:rPr>
                <a:t> -2.5 cm</a:t>
              </a:r>
            </a:p>
          </p:txBody>
        </p:sp>
        <p:sp>
          <p:nvSpPr>
            <p:cNvPr id="103" name="TextBox 102">
              <a:extLst>
                <a:ext uri="{FF2B5EF4-FFF2-40B4-BE49-F238E27FC236}">
                  <a16:creationId xmlns:a16="http://schemas.microsoft.com/office/drawing/2014/main" id="{E66631FD-E2CE-A339-CA6E-D3C353E393B3}"/>
                </a:ext>
              </a:extLst>
            </p:cNvPr>
            <p:cNvSpPr txBox="1"/>
            <p:nvPr/>
          </p:nvSpPr>
          <p:spPr>
            <a:xfrm>
              <a:off x="4341415" y="3889836"/>
              <a:ext cx="1155857" cy="446270"/>
            </a:xfrm>
            <a:prstGeom prst="rect">
              <a:avLst/>
            </a:prstGeom>
            <a:noFill/>
          </p:spPr>
          <p:txBody>
            <a:bodyPr wrap="none" rtlCol="0">
              <a:spAutoFit/>
            </a:bodyPr>
            <a:lstStyle/>
            <a:p>
              <a:r>
                <a:rPr lang="en-US" sz="1000" dirty="0">
                  <a:solidFill>
                    <a:srgbClr val="002060"/>
                  </a:solidFill>
                </a:rPr>
                <a:t> 2.5 cm</a:t>
              </a:r>
            </a:p>
          </p:txBody>
        </p:sp>
      </p:grpSp>
      <p:sp>
        <p:nvSpPr>
          <p:cNvPr id="108" name="TextBox 107">
            <a:extLst>
              <a:ext uri="{FF2B5EF4-FFF2-40B4-BE49-F238E27FC236}">
                <a16:creationId xmlns:a16="http://schemas.microsoft.com/office/drawing/2014/main" id="{1F70E154-4B9E-6A5F-EE7A-AB039762D2D3}"/>
              </a:ext>
            </a:extLst>
          </p:cNvPr>
          <p:cNvSpPr txBox="1"/>
          <p:nvPr/>
        </p:nvSpPr>
        <p:spPr>
          <a:xfrm>
            <a:off x="268493" y="3744836"/>
            <a:ext cx="660222" cy="261610"/>
          </a:xfrm>
          <a:prstGeom prst="rect">
            <a:avLst/>
          </a:prstGeom>
          <a:noFill/>
        </p:spPr>
        <p:txBody>
          <a:bodyPr wrap="square" rtlCol="0">
            <a:spAutoFit/>
          </a:bodyPr>
          <a:lstStyle/>
          <a:p>
            <a:r>
              <a:rPr lang="en-US" sz="1100" dirty="0">
                <a:solidFill>
                  <a:srgbClr val="002060"/>
                </a:solidFill>
              </a:rPr>
              <a:t>y (cm)</a:t>
            </a:r>
          </a:p>
        </p:txBody>
      </p:sp>
      <p:sp>
        <p:nvSpPr>
          <p:cNvPr id="109" name="TextBox 108">
            <a:extLst>
              <a:ext uri="{FF2B5EF4-FFF2-40B4-BE49-F238E27FC236}">
                <a16:creationId xmlns:a16="http://schemas.microsoft.com/office/drawing/2014/main" id="{744070DB-0692-70D3-FA4E-6CC9DE540C46}"/>
              </a:ext>
            </a:extLst>
          </p:cNvPr>
          <p:cNvSpPr txBox="1"/>
          <p:nvPr/>
        </p:nvSpPr>
        <p:spPr>
          <a:xfrm>
            <a:off x="3538086" y="1729150"/>
            <a:ext cx="660222" cy="261610"/>
          </a:xfrm>
          <a:prstGeom prst="rect">
            <a:avLst/>
          </a:prstGeom>
          <a:noFill/>
        </p:spPr>
        <p:txBody>
          <a:bodyPr wrap="square" rtlCol="0">
            <a:spAutoFit/>
          </a:bodyPr>
          <a:lstStyle/>
          <a:p>
            <a:r>
              <a:rPr lang="en-US" sz="1100" dirty="0">
                <a:solidFill>
                  <a:srgbClr val="002060"/>
                </a:solidFill>
              </a:rPr>
              <a:t>y (cm)</a:t>
            </a:r>
          </a:p>
        </p:txBody>
      </p:sp>
      <p:sp>
        <p:nvSpPr>
          <p:cNvPr id="110" name="TextBox 109">
            <a:extLst>
              <a:ext uri="{FF2B5EF4-FFF2-40B4-BE49-F238E27FC236}">
                <a16:creationId xmlns:a16="http://schemas.microsoft.com/office/drawing/2014/main" id="{E56C9263-2232-D760-450E-54D8D602A64F}"/>
              </a:ext>
            </a:extLst>
          </p:cNvPr>
          <p:cNvSpPr txBox="1"/>
          <p:nvPr/>
        </p:nvSpPr>
        <p:spPr>
          <a:xfrm>
            <a:off x="3538086" y="3757410"/>
            <a:ext cx="660222" cy="261610"/>
          </a:xfrm>
          <a:prstGeom prst="rect">
            <a:avLst/>
          </a:prstGeom>
          <a:noFill/>
        </p:spPr>
        <p:txBody>
          <a:bodyPr wrap="square" rtlCol="0">
            <a:spAutoFit/>
          </a:bodyPr>
          <a:lstStyle/>
          <a:p>
            <a:r>
              <a:rPr lang="en-US" sz="1100" dirty="0">
                <a:solidFill>
                  <a:srgbClr val="002060"/>
                </a:solidFill>
              </a:rPr>
              <a:t>y (cm)</a:t>
            </a:r>
          </a:p>
        </p:txBody>
      </p:sp>
    </p:spTree>
    <p:extLst>
      <p:ext uri="{BB962C8B-B14F-4D97-AF65-F5344CB8AC3E}">
        <p14:creationId xmlns:p14="http://schemas.microsoft.com/office/powerpoint/2010/main" val="2974495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F44-AFBE-574F-E06B-05DEDF1E8F4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C2E732D-3ECF-D8CF-DC56-0888C279C0CB}"/>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A45A8D1D-C608-DD36-2A4E-7252D9E5219E}"/>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621CD4F-B3DB-1909-9E7A-86E9B46D93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B795C386-EAFE-365D-4056-045BAA5D7E1F}"/>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C87CE500-7E4E-895C-2A71-83CBDF58951E}"/>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4010EA3-0702-40F8-3FAC-756D1403636B}"/>
              </a:ext>
            </a:extLst>
          </p:cNvPr>
          <p:cNvSpPr txBox="1">
            <a:spLocks/>
          </p:cNvSpPr>
          <p:nvPr/>
        </p:nvSpPr>
        <p:spPr>
          <a:xfrm>
            <a:off x="223520" y="-1"/>
            <a:ext cx="8920480" cy="11039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B.5 An example of Matching the Multiple Orbits from Arc to the Single Orbit in the Straight Section</a:t>
            </a:r>
          </a:p>
        </p:txBody>
      </p:sp>
      <p:pic>
        <p:nvPicPr>
          <p:cNvPr id="7" name="Picture 6">
            <a:extLst>
              <a:ext uri="{FF2B5EF4-FFF2-40B4-BE49-F238E27FC236}">
                <a16:creationId xmlns:a16="http://schemas.microsoft.com/office/drawing/2014/main" id="{D02EFC3E-F9BD-47C6-98E4-F27705DAC009}"/>
              </a:ext>
            </a:extLst>
          </p:cNvPr>
          <p:cNvPicPr>
            <a:picLocks noChangeAspect="1"/>
          </p:cNvPicPr>
          <p:nvPr/>
        </p:nvPicPr>
        <p:blipFill>
          <a:blip r:embed="rId3"/>
          <a:stretch>
            <a:fillRect/>
          </a:stretch>
        </p:blipFill>
        <p:spPr>
          <a:xfrm>
            <a:off x="4788409" y="1511655"/>
            <a:ext cx="3740422" cy="4840545"/>
          </a:xfrm>
          <a:prstGeom prst="rect">
            <a:avLst/>
          </a:prstGeom>
        </p:spPr>
      </p:pic>
      <p:pic>
        <p:nvPicPr>
          <p:cNvPr id="8" name="Picture 7" descr="A screenshot of a graph&#10;&#10;Description automatically generated">
            <a:extLst>
              <a:ext uri="{FF2B5EF4-FFF2-40B4-BE49-F238E27FC236}">
                <a16:creationId xmlns:a16="http://schemas.microsoft.com/office/drawing/2014/main" id="{C7B138D2-F34F-C05E-359D-AD1567102506}"/>
              </a:ext>
            </a:extLst>
          </p:cNvPr>
          <p:cNvPicPr>
            <a:picLocks noChangeAspect="1"/>
          </p:cNvPicPr>
          <p:nvPr/>
        </p:nvPicPr>
        <p:blipFill>
          <a:blip r:embed="rId4"/>
          <a:stretch>
            <a:fillRect/>
          </a:stretch>
        </p:blipFill>
        <p:spPr>
          <a:xfrm>
            <a:off x="424241" y="1652329"/>
            <a:ext cx="4147759" cy="4559199"/>
          </a:xfrm>
          <a:prstGeom prst="rect">
            <a:avLst/>
          </a:prstGeom>
        </p:spPr>
      </p:pic>
    </p:spTree>
    <p:extLst>
      <p:ext uri="{BB962C8B-B14F-4D97-AF65-F5344CB8AC3E}">
        <p14:creationId xmlns:p14="http://schemas.microsoft.com/office/powerpoint/2010/main" val="2892215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20784-6CF3-958C-FF6F-CB995C888A6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D20B907-CCD0-7395-821F-55C34B66E24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95E83105-94BE-DCB1-4B97-A9AAAA03767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25</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E8ED9636-8827-B524-CA97-4CA43119F0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65C05C5B-528A-799D-30D8-D1D78C5918CE}"/>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C02A321A-4F13-775A-B7BD-98EE622155F2}"/>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Picture 2" descr="Chart&#10;&#10;AI-generated content may be incorrect.">
            <a:extLst>
              <a:ext uri="{FF2B5EF4-FFF2-40B4-BE49-F238E27FC236}">
                <a16:creationId xmlns:a16="http://schemas.microsoft.com/office/drawing/2014/main" id="{32F547A1-9308-D404-F23E-5BBD10DBEB88}"/>
              </a:ext>
            </a:extLst>
          </p:cNvPr>
          <p:cNvPicPr>
            <a:picLocks noChangeAspect="1"/>
          </p:cNvPicPr>
          <p:nvPr/>
        </p:nvPicPr>
        <p:blipFill>
          <a:blip r:embed="rId3"/>
          <a:stretch>
            <a:fillRect/>
          </a:stretch>
        </p:blipFill>
        <p:spPr>
          <a:xfrm>
            <a:off x="386255" y="1054746"/>
            <a:ext cx="8757745" cy="4304654"/>
          </a:xfrm>
          <a:prstGeom prst="rect">
            <a:avLst/>
          </a:prstGeom>
        </p:spPr>
      </p:pic>
      <p:sp>
        <p:nvSpPr>
          <p:cNvPr id="7" name="TextBox 6">
            <a:extLst>
              <a:ext uri="{FF2B5EF4-FFF2-40B4-BE49-F238E27FC236}">
                <a16:creationId xmlns:a16="http://schemas.microsoft.com/office/drawing/2014/main" id="{86BE76A6-175B-4353-C94F-EFCD7C5D3038}"/>
              </a:ext>
            </a:extLst>
          </p:cNvPr>
          <p:cNvSpPr txBox="1"/>
          <p:nvPr/>
        </p:nvSpPr>
        <p:spPr>
          <a:xfrm>
            <a:off x="194734" y="13140"/>
            <a:ext cx="8949266" cy="523220"/>
          </a:xfrm>
          <a:prstGeom prst="rect">
            <a:avLst/>
          </a:prstGeom>
          <a:noFill/>
        </p:spPr>
        <p:txBody>
          <a:bodyPr wrap="square" rtlCol="0" anchor="ctr">
            <a:spAutoFit/>
          </a:bodyPr>
          <a:lstStyle/>
          <a:p>
            <a:pPr algn="ctr"/>
            <a:r>
              <a:rPr lang="en-US" sz="2800" b="1" dirty="0">
                <a:solidFill>
                  <a:srgbClr val="002060"/>
                </a:solidFill>
                <a:latin typeface="Arial" panose="020B0604020202020204" pitchFamily="34" charset="0"/>
                <a:cs typeface="Arial" panose="020B0604020202020204" pitchFamily="34" charset="0"/>
              </a:rPr>
              <a:t>B.5 Permanent Magnet Synchrotron</a:t>
            </a:r>
          </a:p>
        </p:txBody>
      </p:sp>
      <p:sp>
        <p:nvSpPr>
          <p:cNvPr id="8" name="TextBox 7">
            <a:extLst>
              <a:ext uri="{FF2B5EF4-FFF2-40B4-BE49-F238E27FC236}">
                <a16:creationId xmlns:a16="http://schemas.microsoft.com/office/drawing/2014/main" id="{CC01DB23-DE3E-8AEB-9AD6-A9666DDCE489}"/>
              </a:ext>
            </a:extLst>
          </p:cNvPr>
          <p:cNvSpPr txBox="1"/>
          <p:nvPr/>
        </p:nvSpPr>
        <p:spPr>
          <a:xfrm>
            <a:off x="4270916" y="5069687"/>
            <a:ext cx="1750742" cy="369332"/>
          </a:xfrm>
          <a:prstGeom prst="rect">
            <a:avLst/>
          </a:prstGeom>
          <a:solidFill>
            <a:schemeClr val="bg1"/>
          </a:solidFill>
        </p:spPr>
        <p:txBody>
          <a:bodyPr wrap="square" rtlCol="0">
            <a:spAutoFit/>
          </a:bodyPr>
          <a:lstStyle/>
          <a:p>
            <a:pPr algn="ctr"/>
            <a:r>
              <a:rPr lang="en-US" dirty="0"/>
              <a:t>x (m)</a:t>
            </a:r>
          </a:p>
        </p:txBody>
      </p:sp>
    </p:spTree>
    <p:extLst>
      <p:ext uri="{BB962C8B-B14F-4D97-AF65-F5344CB8AC3E}">
        <p14:creationId xmlns:p14="http://schemas.microsoft.com/office/powerpoint/2010/main" val="1397006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465C4-3765-8F9F-32A2-E073EFF5A54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6212D92-6E91-9B02-D963-87B5ACD80922}"/>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C8AC09C3-DD5A-9A8A-12A6-D8E1AC5C766F}"/>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6F4B727-A3AB-EC1D-14AC-C06FFCEC65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EAF5E315-E700-0F74-0093-947C0552618A}"/>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0AA1D5D5-9B30-0CD6-273D-0103549161B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Picture 2" descr="Diagram&#10;&#10;Description automatically generated">
            <a:extLst>
              <a:ext uri="{FF2B5EF4-FFF2-40B4-BE49-F238E27FC236}">
                <a16:creationId xmlns:a16="http://schemas.microsoft.com/office/drawing/2014/main" id="{5E7AB0EA-6543-338A-8EE4-04F289D125E1}"/>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24000"/>
                    </a14:imgEffect>
                  </a14:imgLayer>
                </a14:imgProps>
              </a:ext>
            </a:extLst>
          </a:blip>
          <a:stretch>
            <a:fillRect/>
          </a:stretch>
        </p:blipFill>
        <p:spPr>
          <a:xfrm rot="10800000" flipH="1">
            <a:off x="3163191" y="1502452"/>
            <a:ext cx="2950137" cy="3922638"/>
          </a:xfrm>
          <a:prstGeom prst="rect">
            <a:avLst/>
          </a:prstGeom>
        </p:spPr>
      </p:pic>
      <p:sp>
        <p:nvSpPr>
          <p:cNvPr id="7" name="TextBox 6">
            <a:extLst>
              <a:ext uri="{FF2B5EF4-FFF2-40B4-BE49-F238E27FC236}">
                <a16:creationId xmlns:a16="http://schemas.microsoft.com/office/drawing/2014/main" id="{F78CFC4A-F67C-6DE9-480F-6C41B8BF968A}"/>
              </a:ext>
            </a:extLst>
          </p:cNvPr>
          <p:cNvSpPr txBox="1"/>
          <p:nvPr/>
        </p:nvSpPr>
        <p:spPr>
          <a:xfrm>
            <a:off x="3863595" y="2200420"/>
            <a:ext cx="1620618" cy="1008706"/>
          </a:xfrm>
          <a:prstGeom prst="rect">
            <a:avLst/>
          </a:prstGeom>
          <a:noFill/>
        </p:spPr>
        <p:txBody>
          <a:bodyPr wrap="square" rtlCol="0">
            <a:spAutoFit/>
          </a:bodyPr>
          <a:lstStyle/>
          <a:p>
            <a:pPr algn="ctr"/>
            <a:r>
              <a:rPr lang="en-US" sz="1400" b="1" dirty="0">
                <a:solidFill>
                  <a:srgbClr val="002060"/>
                </a:solidFill>
                <a:latin typeface="Arial" panose="020B0604020202020204" pitchFamily="34" charset="0"/>
                <a:cs typeface="Arial" panose="020B0604020202020204" pitchFamily="34" charset="0"/>
              </a:rPr>
              <a:t>Magnified injection </a:t>
            </a:r>
          </a:p>
          <a:p>
            <a:pPr algn="ctr"/>
            <a:r>
              <a:rPr lang="en-US" sz="1400" b="1" dirty="0">
                <a:solidFill>
                  <a:srgbClr val="002060"/>
                </a:solidFill>
                <a:latin typeface="Arial" panose="020B0604020202020204" pitchFamily="34" charset="0"/>
                <a:cs typeface="Arial" panose="020B0604020202020204" pitchFamily="34" charset="0"/>
              </a:rPr>
              <a:t>orbit</a:t>
            </a:r>
          </a:p>
        </p:txBody>
      </p:sp>
      <p:pic>
        <p:nvPicPr>
          <p:cNvPr id="8" name="Picture 7" descr="Shape&#10;&#10;Description automatically generated">
            <a:extLst>
              <a:ext uri="{FF2B5EF4-FFF2-40B4-BE49-F238E27FC236}">
                <a16:creationId xmlns:a16="http://schemas.microsoft.com/office/drawing/2014/main" id="{C8E42ABA-0F37-33D1-AF83-A420FD5FBF56}"/>
              </a:ext>
            </a:extLst>
          </p:cNvPr>
          <p:cNvPicPr>
            <a:picLocks noChangeAspect="1"/>
          </p:cNvPicPr>
          <p:nvPr/>
        </p:nvPicPr>
        <p:blipFill>
          <a:blip r:embed="rId5" cstate="hqprint">
            <a:alphaModFix/>
            <a:extLst>
              <a:ext uri="{BEBA8EAE-BF5A-486C-A8C5-ECC9F3942E4B}">
                <a14:imgProps xmlns:a14="http://schemas.microsoft.com/office/drawing/2010/main">
                  <a14:imgLayer r:embed="rId6">
                    <a14:imgEffect>
                      <a14:sharpenSoften amount="80000"/>
                    </a14:imgEffect>
                    <a14:imgEffect>
                      <a14:brightnessContrast contrast="-23000"/>
                    </a14:imgEffect>
                  </a14:imgLayer>
                </a14:imgProps>
              </a:ext>
              <a:ext uri="{28A0092B-C50C-407E-A947-70E740481C1C}">
                <a14:useLocalDpi xmlns:a14="http://schemas.microsoft.com/office/drawing/2010/main"/>
              </a:ext>
            </a:extLst>
          </a:blip>
          <a:stretch>
            <a:fillRect/>
          </a:stretch>
        </p:blipFill>
        <p:spPr>
          <a:xfrm rot="10800000" flipV="1">
            <a:off x="6277903" y="1508696"/>
            <a:ext cx="2697909" cy="3871109"/>
          </a:xfrm>
          <a:prstGeom prst="rect">
            <a:avLst/>
          </a:prstGeom>
        </p:spPr>
      </p:pic>
      <p:pic>
        <p:nvPicPr>
          <p:cNvPr id="9" name="Picture 8" descr="Shape&#10;&#10;Description automatically generated">
            <a:extLst>
              <a:ext uri="{FF2B5EF4-FFF2-40B4-BE49-F238E27FC236}">
                <a16:creationId xmlns:a16="http://schemas.microsoft.com/office/drawing/2014/main" id="{7FD5EAB3-33A4-C03F-C07A-7FB7922C7033}"/>
              </a:ext>
            </a:extLst>
          </p:cNvPr>
          <p:cNvPicPr preferRelativeResize="0">
            <a:picLocks/>
          </p:cNvPicPr>
          <p:nvPr/>
        </p:nvPicPr>
        <p:blipFill>
          <a:blip r:embed="rId7" cstate="hqprint">
            <a:alphaModFix/>
            <a:extLst>
              <a:ext uri="{BEBA8EAE-BF5A-486C-A8C5-ECC9F3942E4B}">
                <a14:imgProps xmlns:a14="http://schemas.microsoft.com/office/drawing/2010/main">
                  <a14:imgLayer r:embed="rId8">
                    <a14:imgEffect>
                      <a14:sharpenSoften amount="74000"/>
                    </a14:imgEffect>
                    <a14:imgEffect>
                      <a14:brightnessContrast contrast="9000"/>
                    </a14:imgEffect>
                  </a14:imgLayer>
                </a14:imgProps>
              </a:ext>
              <a:ext uri="{28A0092B-C50C-407E-A947-70E740481C1C}">
                <a14:useLocalDpi xmlns:a14="http://schemas.microsoft.com/office/drawing/2010/main"/>
              </a:ext>
            </a:extLst>
          </a:blip>
          <a:stretch>
            <a:fillRect/>
          </a:stretch>
        </p:blipFill>
        <p:spPr>
          <a:xfrm rot="10800000" flipH="1">
            <a:off x="595620" y="1501339"/>
            <a:ext cx="2422658" cy="3916197"/>
          </a:xfrm>
          <a:prstGeom prst="rect">
            <a:avLst/>
          </a:prstGeom>
        </p:spPr>
      </p:pic>
      <p:cxnSp>
        <p:nvCxnSpPr>
          <p:cNvPr id="10" name="Straight Arrow Connector 9">
            <a:extLst>
              <a:ext uri="{FF2B5EF4-FFF2-40B4-BE49-F238E27FC236}">
                <a16:creationId xmlns:a16="http://schemas.microsoft.com/office/drawing/2014/main" id="{F7C5038C-CAC8-4597-3923-6AC0E2FC423E}"/>
              </a:ext>
            </a:extLst>
          </p:cNvPr>
          <p:cNvCxnSpPr>
            <a:cxnSpLocks/>
          </p:cNvCxnSpPr>
          <p:nvPr/>
        </p:nvCxnSpPr>
        <p:spPr>
          <a:xfrm rot="10800000" flipH="1">
            <a:off x="731343" y="3196294"/>
            <a:ext cx="2147039" cy="0"/>
          </a:xfrm>
          <a:prstGeom prst="straightConnector1">
            <a:avLst/>
          </a:prstGeom>
          <a:ln w="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ACC833F-CCE7-742E-0BF8-341555E583E7}"/>
              </a:ext>
            </a:extLst>
          </p:cNvPr>
          <p:cNvSpPr txBox="1"/>
          <p:nvPr/>
        </p:nvSpPr>
        <p:spPr>
          <a:xfrm flipH="1">
            <a:off x="1116077" y="2115401"/>
            <a:ext cx="1535544" cy="1008706"/>
          </a:xfrm>
          <a:prstGeom prst="rect">
            <a:avLst/>
          </a:prstGeom>
          <a:noFill/>
        </p:spPr>
        <p:txBody>
          <a:bodyPr wrap="square" rtlCol="0">
            <a:spAutoFit/>
          </a:bodyPr>
          <a:lstStyle/>
          <a:p>
            <a:pPr algn="ctr"/>
            <a:r>
              <a:rPr lang="en-US" sz="1400" b="1" dirty="0">
                <a:solidFill>
                  <a:srgbClr val="002060"/>
                </a:solidFill>
                <a:latin typeface="Arial" panose="020B0604020202020204" pitchFamily="34" charset="0"/>
                <a:cs typeface="Arial" panose="020B0604020202020204" pitchFamily="34" charset="0"/>
              </a:rPr>
              <a:t>Protons orbit at </a:t>
            </a:r>
            <a:r>
              <a:rPr lang="en-US" sz="1400" b="1" dirty="0" err="1">
                <a:solidFill>
                  <a:srgbClr val="002060"/>
                </a:solidFill>
                <a:latin typeface="Symbol" pitchFamily="2" charset="2"/>
                <a:cs typeface="Arial" panose="020B0604020202020204" pitchFamily="34" charset="0"/>
              </a:rPr>
              <a:t>d</a:t>
            </a:r>
            <a:r>
              <a:rPr lang="en-US" sz="1400" b="1" dirty="0" err="1">
                <a:solidFill>
                  <a:srgbClr val="002060"/>
                </a:solidFill>
                <a:latin typeface="Arial" panose="020B0604020202020204" pitchFamily="34" charset="0"/>
                <a:cs typeface="Arial" panose="020B0604020202020204" pitchFamily="34" charset="0"/>
              </a:rPr>
              <a:t>p</a:t>
            </a:r>
            <a:r>
              <a:rPr lang="en-US" sz="1400" b="1" dirty="0">
                <a:solidFill>
                  <a:srgbClr val="002060"/>
                </a:solidFill>
                <a:latin typeface="Arial" panose="020B0604020202020204" pitchFamily="34" charset="0"/>
                <a:cs typeface="Arial" panose="020B0604020202020204" pitchFamily="34" charset="0"/>
              </a:rPr>
              <a:t>/p=+68%</a:t>
            </a:r>
          </a:p>
        </p:txBody>
      </p:sp>
      <p:sp>
        <p:nvSpPr>
          <p:cNvPr id="13" name="TextBox 12">
            <a:extLst>
              <a:ext uri="{FF2B5EF4-FFF2-40B4-BE49-F238E27FC236}">
                <a16:creationId xmlns:a16="http://schemas.microsoft.com/office/drawing/2014/main" id="{84FAFC89-AEDA-BF6C-7DF3-ECFD094AAACF}"/>
              </a:ext>
            </a:extLst>
          </p:cNvPr>
          <p:cNvSpPr txBox="1"/>
          <p:nvPr/>
        </p:nvSpPr>
        <p:spPr>
          <a:xfrm flipH="1">
            <a:off x="1455082" y="3233948"/>
            <a:ext cx="630804" cy="305160"/>
          </a:xfrm>
          <a:prstGeom prst="rect">
            <a:avLst/>
          </a:prstGeom>
          <a:solidFill>
            <a:schemeClr val="bg1"/>
          </a:solidFill>
        </p:spPr>
        <p:txBody>
          <a:bodyPr wrap="none" rtlCol="0">
            <a:spAutoFit/>
          </a:bodyPr>
          <a:lstStyle/>
          <a:p>
            <a:r>
              <a:rPr lang="en-US" sz="1200" b="1" dirty="0">
                <a:latin typeface="Arial" panose="020B0604020202020204" pitchFamily="34" charset="0"/>
                <a:cs typeface="Arial" panose="020B0604020202020204" pitchFamily="34" charset="0"/>
              </a:rPr>
              <a:t>2.7 m</a:t>
            </a:r>
          </a:p>
        </p:txBody>
      </p:sp>
      <p:cxnSp>
        <p:nvCxnSpPr>
          <p:cNvPr id="14" name="Straight Arrow Connector 13">
            <a:extLst>
              <a:ext uri="{FF2B5EF4-FFF2-40B4-BE49-F238E27FC236}">
                <a16:creationId xmlns:a16="http://schemas.microsoft.com/office/drawing/2014/main" id="{D5369492-E0F9-F2C0-5B79-ADD83FC5D290}"/>
              </a:ext>
            </a:extLst>
          </p:cNvPr>
          <p:cNvCxnSpPr>
            <a:cxnSpLocks/>
          </p:cNvCxnSpPr>
          <p:nvPr/>
        </p:nvCxnSpPr>
        <p:spPr>
          <a:xfrm rot="10800000" flipH="1">
            <a:off x="1315038" y="3556694"/>
            <a:ext cx="996965"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B3389F9-BDD7-35FA-0A21-35B173053751}"/>
              </a:ext>
            </a:extLst>
          </p:cNvPr>
          <p:cNvSpPr txBox="1"/>
          <p:nvPr/>
        </p:nvSpPr>
        <p:spPr>
          <a:xfrm>
            <a:off x="6602321" y="2305525"/>
            <a:ext cx="1915166" cy="1008706"/>
          </a:xfrm>
          <a:prstGeom prst="rect">
            <a:avLst/>
          </a:prstGeom>
          <a:noFill/>
        </p:spPr>
        <p:txBody>
          <a:bodyPr wrap="square" rtlCol="0">
            <a:spAutoFit/>
          </a:bodyPr>
          <a:lstStyle/>
          <a:p>
            <a:pPr algn="ctr"/>
            <a:r>
              <a:rPr lang="en-US" sz="1400" b="1" dirty="0">
                <a:solidFill>
                  <a:srgbClr val="002060"/>
                </a:solidFill>
                <a:latin typeface="Arial" panose="020B0604020202020204" pitchFamily="34" charset="0"/>
                <a:cs typeface="Arial" panose="020B0604020202020204" pitchFamily="34" charset="0"/>
              </a:rPr>
              <a:t>Magnified extraction </a:t>
            </a:r>
          </a:p>
          <a:p>
            <a:pPr algn="ctr"/>
            <a:r>
              <a:rPr lang="en-US" sz="1400" b="1" dirty="0">
                <a:solidFill>
                  <a:srgbClr val="002060"/>
                </a:solidFill>
                <a:latin typeface="Arial" panose="020B0604020202020204" pitchFamily="34" charset="0"/>
                <a:cs typeface="Arial" panose="020B0604020202020204" pitchFamily="34" charset="0"/>
              </a:rPr>
              <a:t>orbit</a:t>
            </a:r>
          </a:p>
        </p:txBody>
      </p:sp>
      <p:sp>
        <p:nvSpPr>
          <p:cNvPr id="24" name="TextBox 23">
            <a:extLst>
              <a:ext uri="{FF2B5EF4-FFF2-40B4-BE49-F238E27FC236}">
                <a16:creationId xmlns:a16="http://schemas.microsoft.com/office/drawing/2014/main" id="{9099C561-10DC-B754-2F4B-D75174F4F028}"/>
              </a:ext>
            </a:extLst>
          </p:cNvPr>
          <p:cNvSpPr txBox="1"/>
          <p:nvPr/>
        </p:nvSpPr>
        <p:spPr>
          <a:xfrm>
            <a:off x="3540616" y="2684347"/>
            <a:ext cx="795057" cy="420295"/>
          </a:xfrm>
          <a:prstGeom prst="rect">
            <a:avLst/>
          </a:prstGeom>
          <a:noFill/>
        </p:spPr>
        <p:txBody>
          <a:bodyPr wrap="none" rtlCol="0">
            <a:spAutoFit/>
          </a:bodyPr>
          <a:lstStyle/>
          <a:p>
            <a:r>
              <a:rPr lang="en-US" sz="1400" dirty="0">
                <a:solidFill>
                  <a:srgbClr val="002060"/>
                </a:solidFill>
              </a:rPr>
              <a:t>RF-1</a:t>
            </a:r>
          </a:p>
        </p:txBody>
      </p:sp>
      <p:sp>
        <p:nvSpPr>
          <p:cNvPr id="25" name="TextBox 24">
            <a:extLst>
              <a:ext uri="{FF2B5EF4-FFF2-40B4-BE49-F238E27FC236}">
                <a16:creationId xmlns:a16="http://schemas.microsoft.com/office/drawing/2014/main" id="{2F37878A-AA39-CA42-AD2B-589A2500D1A5}"/>
              </a:ext>
            </a:extLst>
          </p:cNvPr>
          <p:cNvSpPr txBox="1"/>
          <p:nvPr/>
        </p:nvSpPr>
        <p:spPr>
          <a:xfrm>
            <a:off x="3523737" y="3233490"/>
            <a:ext cx="795057" cy="420295"/>
          </a:xfrm>
          <a:prstGeom prst="rect">
            <a:avLst/>
          </a:prstGeom>
          <a:noFill/>
        </p:spPr>
        <p:txBody>
          <a:bodyPr wrap="none" rtlCol="0">
            <a:spAutoFit/>
          </a:bodyPr>
          <a:lstStyle/>
          <a:p>
            <a:r>
              <a:rPr lang="en-US" sz="1400" dirty="0">
                <a:solidFill>
                  <a:srgbClr val="002060"/>
                </a:solidFill>
              </a:rPr>
              <a:t>RF-2</a:t>
            </a:r>
          </a:p>
        </p:txBody>
      </p:sp>
      <p:sp>
        <p:nvSpPr>
          <p:cNvPr id="26" name="TextBox 25">
            <a:extLst>
              <a:ext uri="{FF2B5EF4-FFF2-40B4-BE49-F238E27FC236}">
                <a16:creationId xmlns:a16="http://schemas.microsoft.com/office/drawing/2014/main" id="{242B0BAE-E4FF-B3C9-915B-FBF7D96954F9}"/>
              </a:ext>
            </a:extLst>
          </p:cNvPr>
          <p:cNvSpPr txBox="1"/>
          <p:nvPr/>
        </p:nvSpPr>
        <p:spPr>
          <a:xfrm>
            <a:off x="3500959" y="3850861"/>
            <a:ext cx="795057" cy="420295"/>
          </a:xfrm>
          <a:prstGeom prst="rect">
            <a:avLst/>
          </a:prstGeom>
          <a:noFill/>
        </p:spPr>
        <p:txBody>
          <a:bodyPr wrap="none" rtlCol="0">
            <a:spAutoFit/>
          </a:bodyPr>
          <a:lstStyle/>
          <a:p>
            <a:r>
              <a:rPr lang="en-US" sz="1400" dirty="0">
                <a:solidFill>
                  <a:srgbClr val="002060"/>
                </a:solidFill>
              </a:rPr>
              <a:t>RF-3</a:t>
            </a:r>
          </a:p>
        </p:txBody>
      </p:sp>
      <p:pic>
        <p:nvPicPr>
          <p:cNvPr id="27" name="Picture 26" descr="Diagram, engineering drawing&#10;&#10;Description automatically generated">
            <a:extLst>
              <a:ext uri="{FF2B5EF4-FFF2-40B4-BE49-F238E27FC236}">
                <a16:creationId xmlns:a16="http://schemas.microsoft.com/office/drawing/2014/main" id="{349717F4-738E-5511-EB15-6E1B7B049DE8}"/>
              </a:ext>
            </a:extLst>
          </p:cNvPr>
          <p:cNvPicPr>
            <a:picLocks noChangeAspect="1"/>
          </p:cNvPicPr>
          <p:nvPr/>
        </p:nvPicPr>
        <p:blipFill>
          <a:blip r:embed="rId9" cstate="hqprint">
            <a:alphaModFix/>
            <a:extLst>
              <a:ext uri="{28A0092B-C50C-407E-A947-70E740481C1C}">
                <a14:useLocalDpi xmlns:a14="http://schemas.microsoft.com/office/drawing/2010/main"/>
              </a:ext>
            </a:extLst>
          </a:blip>
          <a:stretch>
            <a:fillRect/>
          </a:stretch>
        </p:blipFill>
        <p:spPr>
          <a:xfrm rot="19873503">
            <a:off x="1266441" y="3701282"/>
            <a:ext cx="1050570" cy="1198885"/>
          </a:xfrm>
          <a:prstGeom prst="rect">
            <a:avLst/>
          </a:prstGeom>
        </p:spPr>
      </p:pic>
      <p:pic>
        <p:nvPicPr>
          <p:cNvPr id="28" name="Picture 27">
            <a:extLst>
              <a:ext uri="{FF2B5EF4-FFF2-40B4-BE49-F238E27FC236}">
                <a16:creationId xmlns:a16="http://schemas.microsoft.com/office/drawing/2014/main" id="{F1DCB5A2-8F59-CC35-1856-C0579243337B}"/>
              </a:ext>
            </a:extLst>
          </p:cNvPr>
          <p:cNvPicPr>
            <a:picLocks noChangeAspect="1"/>
          </p:cNvPicPr>
          <p:nvPr/>
        </p:nvPicPr>
        <p:blipFill>
          <a:blip r:embed="rId10">
            <a:alphaModFix/>
          </a:blip>
          <a:stretch>
            <a:fillRect/>
          </a:stretch>
        </p:blipFill>
        <p:spPr>
          <a:xfrm rot="19917198">
            <a:off x="2302050" y="4046571"/>
            <a:ext cx="276143" cy="353057"/>
          </a:xfrm>
          <a:prstGeom prst="rect">
            <a:avLst/>
          </a:prstGeom>
        </p:spPr>
      </p:pic>
      <p:cxnSp>
        <p:nvCxnSpPr>
          <p:cNvPr id="29" name="Straight Connector 28">
            <a:extLst>
              <a:ext uri="{FF2B5EF4-FFF2-40B4-BE49-F238E27FC236}">
                <a16:creationId xmlns:a16="http://schemas.microsoft.com/office/drawing/2014/main" id="{FD5A78DB-E46F-C48B-BCE7-CD8B1354ABFF}"/>
              </a:ext>
            </a:extLst>
          </p:cNvPr>
          <p:cNvCxnSpPr>
            <a:cxnSpLocks/>
          </p:cNvCxnSpPr>
          <p:nvPr/>
        </p:nvCxnSpPr>
        <p:spPr>
          <a:xfrm flipV="1">
            <a:off x="1315038" y="3539841"/>
            <a:ext cx="0" cy="903136"/>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3394828-1E1C-7502-DB9D-FF5A0A9A8811}"/>
              </a:ext>
            </a:extLst>
          </p:cNvPr>
          <p:cNvSpPr/>
          <p:nvPr/>
        </p:nvSpPr>
        <p:spPr>
          <a:xfrm rot="8545107" flipH="1">
            <a:off x="2672894" y="4035326"/>
            <a:ext cx="34942" cy="816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31" name="Rectangle 30">
            <a:extLst>
              <a:ext uri="{FF2B5EF4-FFF2-40B4-BE49-F238E27FC236}">
                <a16:creationId xmlns:a16="http://schemas.microsoft.com/office/drawing/2014/main" id="{1E7496A9-F6C7-A584-8CFC-0719997D2F22}"/>
              </a:ext>
            </a:extLst>
          </p:cNvPr>
          <p:cNvSpPr/>
          <p:nvPr/>
        </p:nvSpPr>
        <p:spPr>
          <a:xfrm rot="8545107">
            <a:off x="2632136" y="4076345"/>
            <a:ext cx="32205" cy="7754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32" name="Trapezoid 31">
            <a:extLst>
              <a:ext uri="{FF2B5EF4-FFF2-40B4-BE49-F238E27FC236}">
                <a16:creationId xmlns:a16="http://schemas.microsoft.com/office/drawing/2014/main" id="{C142B3F5-CF1B-C4FE-FC28-4C5060D6D41A}"/>
              </a:ext>
            </a:extLst>
          </p:cNvPr>
          <p:cNvSpPr/>
          <p:nvPr/>
        </p:nvSpPr>
        <p:spPr>
          <a:xfrm rot="19059295">
            <a:off x="2714182" y="3994463"/>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33" name="Straight Connector 32">
            <a:extLst>
              <a:ext uri="{FF2B5EF4-FFF2-40B4-BE49-F238E27FC236}">
                <a16:creationId xmlns:a16="http://schemas.microsoft.com/office/drawing/2014/main" id="{48B48312-30AF-A051-45DE-12474E61FC91}"/>
              </a:ext>
            </a:extLst>
          </p:cNvPr>
          <p:cNvCxnSpPr>
            <a:cxnSpLocks/>
          </p:cNvCxnSpPr>
          <p:nvPr/>
        </p:nvCxnSpPr>
        <p:spPr>
          <a:xfrm flipH="1">
            <a:off x="1994909" y="4140968"/>
            <a:ext cx="604470" cy="320338"/>
          </a:xfrm>
          <a:prstGeom prst="line">
            <a:avLst/>
          </a:prstGeom>
        </p:spPr>
        <p:style>
          <a:lnRef idx="1">
            <a:schemeClr val="accent1"/>
          </a:lnRef>
          <a:fillRef idx="0">
            <a:schemeClr val="accent1"/>
          </a:fillRef>
          <a:effectRef idx="0">
            <a:schemeClr val="accent1"/>
          </a:effectRef>
          <a:fontRef idx="minor">
            <a:schemeClr val="tx1"/>
          </a:fontRef>
        </p:style>
      </p:cxnSp>
      <p:sp>
        <p:nvSpPr>
          <p:cNvPr id="34" name="Trapezoid 33">
            <a:extLst>
              <a:ext uri="{FF2B5EF4-FFF2-40B4-BE49-F238E27FC236}">
                <a16:creationId xmlns:a16="http://schemas.microsoft.com/office/drawing/2014/main" id="{77B7AF18-66B3-18C0-0667-B3CF633AAC33}"/>
              </a:ext>
            </a:extLst>
          </p:cNvPr>
          <p:cNvSpPr/>
          <p:nvPr/>
        </p:nvSpPr>
        <p:spPr>
          <a:xfrm rot="19563766">
            <a:off x="2578090" y="4103741"/>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35" name="Straight Connector 34">
            <a:extLst>
              <a:ext uri="{FF2B5EF4-FFF2-40B4-BE49-F238E27FC236}">
                <a16:creationId xmlns:a16="http://schemas.microsoft.com/office/drawing/2014/main" id="{93579736-F730-42BC-A90D-CC340D862E0E}"/>
              </a:ext>
            </a:extLst>
          </p:cNvPr>
          <p:cNvCxnSpPr>
            <a:cxnSpLocks/>
          </p:cNvCxnSpPr>
          <p:nvPr/>
        </p:nvCxnSpPr>
        <p:spPr>
          <a:xfrm flipH="1">
            <a:off x="2601130" y="4039419"/>
            <a:ext cx="134388" cy="104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2173A8-A84C-B607-5EA8-8DEDC2E93873}"/>
              </a:ext>
            </a:extLst>
          </p:cNvPr>
          <p:cNvCxnSpPr>
            <a:cxnSpLocks/>
          </p:cNvCxnSpPr>
          <p:nvPr/>
        </p:nvCxnSpPr>
        <p:spPr>
          <a:xfrm flipH="1">
            <a:off x="2737223" y="3878710"/>
            <a:ext cx="130138" cy="1594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E09BCCC-9732-F172-C2DC-07440437DB0A}"/>
              </a:ext>
            </a:extLst>
          </p:cNvPr>
          <p:cNvCxnSpPr>
            <a:cxnSpLocks/>
          </p:cNvCxnSpPr>
          <p:nvPr/>
        </p:nvCxnSpPr>
        <p:spPr>
          <a:xfrm>
            <a:off x="1315037" y="3556694"/>
            <a:ext cx="967652"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4C5A8FD-1A10-5EF6-2AE0-7655A7F3CF7C}"/>
              </a:ext>
            </a:extLst>
          </p:cNvPr>
          <p:cNvSpPr txBox="1"/>
          <p:nvPr/>
        </p:nvSpPr>
        <p:spPr>
          <a:xfrm flipH="1">
            <a:off x="995329" y="4732123"/>
            <a:ext cx="2303299"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Cyclotron 10 MeV</a:t>
            </a:r>
          </a:p>
        </p:txBody>
      </p:sp>
      <p:cxnSp>
        <p:nvCxnSpPr>
          <p:cNvPr id="39" name="Straight Connector 38">
            <a:extLst>
              <a:ext uri="{FF2B5EF4-FFF2-40B4-BE49-F238E27FC236}">
                <a16:creationId xmlns:a16="http://schemas.microsoft.com/office/drawing/2014/main" id="{E619040B-67BA-2217-6C3F-F1F23080A5BB}"/>
              </a:ext>
            </a:extLst>
          </p:cNvPr>
          <p:cNvCxnSpPr>
            <a:cxnSpLocks/>
          </p:cNvCxnSpPr>
          <p:nvPr/>
        </p:nvCxnSpPr>
        <p:spPr>
          <a:xfrm rot="10800000" flipH="1">
            <a:off x="2296861" y="3493126"/>
            <a:ext cx="0" cy="903135"/>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pic>
        <p:nvPicPr>
          <p:cNvPr id="40" name="Picture 39" descr="Diagram&#10;&#10;Description automatically generated">
            <a:extLst>
              <a:ext uri="{FF2B5EF4-FFF2-40B4-BE49-F238E27FC236}">
                <a16:creationId xmlns:a16="http://schemas.microsoft.com/office/drawing/2014/main" id="{55000ED4-1031-4E34-90B8-287C65E88093}"/>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24000"/>
                    </a14:imgEffect>
                  </a14:imgLayer>
                </a14:imgProps>
              </a:ext>
            </a:extLst>
          </a:blip>
          <a:stretch>
            <a:fillRect/>
          </a:stretch>
        </p:blipFill>
        <p:spPr>
          <a:xfrm rot="10800000" flipH="1">
            <a:off x="3163191" y="1502452"/>
            <a:ext cx="2950137" cy="3922638"/>
          </a:xfrm>
          <a:prstGeom prst="rect">
            <a:avLst/>
          </a:prstGeom>
        </p:spPr>
      </p:pic>
      <p:pic>
        <p:nvPicPr>
          <p:cNvPr id="41" name="Picture 40" descr="A picture containing transport, crane&#10;&#10;Description automatically generated">
            <a:extLst>
              <a:ext uri="{FF2B5EF4-FFF2-40B4-BE49-F238E27FC236}">
                <a16:creationId xmlns:a16="http://schemas.microsoft.com/office/drawing/2014/main" id="{92459A65-32D6-C045-54BA-7B6C94DC7B31}"/>
              </a:ext>
            </a:extLst>
          </p:cNvPr>
          <p:cNvPicPr>
            <a:picLocks noChangeAspect="1"/>
          </p:cNvPicPr>
          <p:nvPr/>
        </p:nvPicPr>
        <p:blipFill>
          <a:blip r:embed="rId11" cstate="hqprint">
            <a:alphaModFix/>
            <a:extLst>
              <a:ext uri="{28A0092B-C50C-407E-A947-70E740481C1C}">
                <a14:useLocalDpi xmlns:a14="http://schemas.microsoft.com/office/drawing/2010/main"/>
              </a:ext>
            </a:extLst>
          </a:blip>
          <a:stretch>
            <a:fillRect/>
          </a:stretch>
        </p:blipFill>
        <p:spPr>
          <a:xfrm rot="19706782">
            <a:off x="4061406" y="3636038"/>
            <a:ext cx="184029" cy="368057"/>
          </a:xfrm>
          <a:prstGeom prst="rect">
            <a:avLst/>
          </a:prstGeom>
        </p:spPr>
      </p:pic>
      <p:pic>
        <p:nvPicPr>
          <p:cNvPr id="42" name="Picture 41" descr="Diagram, engineering drawing&#10;&#10;Description automatically generated">
            <a:extLst>
              <a:ext uri="{FF2B5EF4-FFF2-40B4-BE49-F238E27FC236}">
                <a16:creationId xmlns:a16="http://schemas.microsoft.com/office/drawing/2014/main" id="{14167693-8B1F-B0B8-9D2A-21A66FA0D103}"/>
              </a:ext>
            </a:extLst>
          </p:cNvPr>
          <p:cNvPicPr>
            <a:picLocks noChangeAspect="1"/>
          </p:cNvPicPr>
          <p:nvPr/>
        </p:nvPicPr>
        <p:blipFill>
          <a:blip r:embed="rId9" cstate="hqprint">
            <a:alphaModFix/>
            <a:extLst>
              <a:ext uri="{28A0092B-C50C-407E-A947-70E740481C1C}">
                <a14:useLocalDpi xmlns:a14="http://schemas.microsoft.com/office/drawing/2010/main"/>
              </a:ext>
            </a:extLst>
          </a:blip>
          <a:stretch>
            <a:fillRect/>
          </a:stretch>
        </p:blipFill>
        <p:spPr>
          <a:xfrm rot="19719893">
            <a:off x="4086407" y="3725578"/>
            <a:ext cx="1050568" cy="1198884"/>
          </a:xfrm>
          <a:prstGeom prst="rect">
            <a:avLst/>
          </a:prstGeom>
        </p:spPr>
      </p:pic>
      <p:pic>
        <p:nvPicPr>
          <p:cNvPr id="43" name="Picture 42">
            <a:extLst>
              <a:ext uri="{FF2B5EF4-FFF2-40B4-BE49-F238E27FC236}">
                <a16:creationId xmlns:a16="http://schemas.microsoft.com/office/drawing/2014/main" id="{8514773D-A76E-215F-8E29-4A1D8E95D922}"/>
              </a:ext>
            </a:extLst>
          </p:cNvPr>
          <p:cNvPicPr>
            <a:picLocks noChangeAspect="1"/>
          </p:cNvPicPr>
          <p:nvPr/>
        </p:nvPicPr>
        <p:blipFill>
          <a:blip r:embed="rId12" cstate="hqprint">
            <a:alphaModFix/>
            <a:extLst>
              <a:ext uri="{28A0092B-C50C-407E-A947-70E740481C1C}">
                <a14:useLocalDpi xmlns:a14="http://schemas.microsoft.com/office/drawing/2010/main"/>
              </a:ext>
            </a:extLst>
          </a:blip>
          <a:stretch>
            <a:fillRect/>
          </a:stretch>
        </p:blipFill>
        <p:spPr>
          <a:xfrm rot="19763588">
            <a:off x="5120781" y="4050464"/>
            <a:ext cx="276143" cy="342139"/>
          </a:xfrm>
          <a:prstGeom prst="rect">
            <a:avLst/>
          </a:prstGeom>
        </p:spPr>
      </p:pic>
      <p:sp>
        <p:nvSpPr>
          <p:cNvPr id="44" name="Rectangle 43">
            <a:extLst>
              <a:ext uri="{FF2B5EF4-FFF2-40B4-BE49-F238E27FC236}">
                <a16:creationId xmlns:a16="http://schemas.microsoft.com/office/drawing/2014/main" id="{CA948CBA-603A-8031-279C-EBAFDE114A08}"/>
              </a:ext>
            </a:extLst>
          </p:cNvPr>
          <p:cNvSpPr/>
          <p:nvPr/>
        </p:nvSpPr>
        <p:spPr>
          <a:xfrm rot="8545107" flipH="1">
            <a:off x="5486889" y="4024987"/>
            <a:ext cx="34942" cy="816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45" name="Rectangle 44">
            <a:extLst>
              <a:ext uri="{FF2B5EF4-FFF2-40B4-BE49-F238E27FC236}">
                <a16:creationId xmlns:a16="http://schemas.microsoft.com/office/drawing/2014/main" id="{70FD6153-D9D6-B387-C612-EB1B08A3729D}"/>
              </a:ext>
            </a:extLst>
          </p:cNvPr>
          <p:cNvSpPr/>
          <p:nvPr/>
        </p:nvSpPr>
        <p:spPr>
          <a:xfrm rot="8545107">
            <a:off x="5446131" y="4066007"/>
            <a:ext cx="32205" cy="7754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46" name="Trapezoid 45">
            <a:extLst>
              <a:ext uri="{FF2B5EF4-FFF2-40B4-BE49-F238E27FC236}">
                <a16:creationId xmlns:a16="http://schemas.microsoft.com/office/drawing/2014/main" id="{A69FAB62-5427-E2C6-2EF5-3495A2672B73}"/>
              </a:ext>
            </a:extLst>
          </p:cNvPr>
          <p:cNvSpPr/>
          <p:nvPr/>
        </p:nvSpPr>
        <p:spPr>
          <a:xfrm rot="19059295">
            <a:off x="5528177" y="3984124"/>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47" name="Trapezoid 46">
            <a:extLst>
              <a:ext uri="{FF2B5EF4-FFF2-40B4-BE49-F238E27FC236}">
                <a16:creationId xmlns:a16="http://schemas.microsoft.com/office/drawing/2014/main" id="{1B066F76-D67A-F99A-FE78-CD58EC515539}"/>
              </a:ext>
            </a:extLst>
          </p:cNvPr>
          <p:cNvSpPr/>
          <p:nvPr/>
        </p:nvSpPr>
        <p:spPr>
          <a:xfrm rot="19563766">
            <a:off x="5392085" y="4093402"/>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48" name="Straight Connector 47">
            <a:extLst>
              <a:ext uri="{FF2B5EF4-FFF2-40B4-BE49-F238E27FC236}">
                <a16:creationId xmlns:a16="http://schemas.microsoft.com/office/drawing/2014/main" id="{7ED3A6B1-8F6E-308A-C5CE-1C9F62148216}"/>
              </a:ext>
            </a:extLst>
          </p:cNvPr>
          <p:cNvCxnSpPr>
            <a:cxnSpLocks/>
          </p:cNvCxnSpPr>
          <p:nvPr/>
        </p:nvCxnSpPr>
        <p:spPr>
          <a:xfrm rot="10800000" flipV="1">
            <a:off x="5415125" y="4029080"/>
            <a:ext cx="134387" cy="104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949AD49-F04F-275D-E1F8-1E1D8BE49271}"/>
              </a:ext>
            </a:extLst>
          </p:cNvPr>
          <p:cNvCxnSpPr>
            <a:cxnSpLocks/>
          </p:cNvCxnSpPr>
          <p:nvPr/>
        </p:nvCxnSpPr>
        <p:spPr>
          <a:xfrm rot="10800000" flipV="1">
            <a:off x="5551218" y="3868371"/>
            <a:ext cx="130138" cy="159424"/>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128412B-8DD4-81D2-5BFD-C8AC6AE63562}"/>
              </a:ext>
            </a:extLst>
          </p:cNvPr>
          <p:cNvSpPr txBox="1"/>
          <p:nvPr/>
        </p:nvSpPr>
        <p:spPr>
          <a:xfrm>
            <a:off x="3659563" y="2725237"/>
            <a:ext cx="795057" cy="420295"/>
          </a:xfrm>
          <a:prstGeom prst="rect">
            <a:avLst/>
          </a:prstGeom>
          <a:noFill/>
        </p:spPr>
        <p:txBody>
          <a:bodyPr wrap="none" rtlCol="0">
            <a:spAutoFit/>
          </a:bodyPr>
          <a:lstStyle/>
          <a:p>
            <a:r>
              <a:rPr lang="en-US" sz="1400" dirty="0">
                <a:solidFill>
                  <a:srgbClr val="002060"/>
                </a:solidFill>
              </a:rPr>
              <a:t>RF-1</a:t>
            </a:r>
          </a:p>
        </p:txBody>
      </p:sp>
      <p:sp>
        <p:nvSpPr>
          <p:cNvPr id="51" name="TextBox 50">
            <a:extLst>
              <a:ext uri="{FF2B5EF4-FFF2-40B4-BE49-F238E27FC236}">
                <a16:creationId xmlns:a16="http://schemas.microsoft.com/office/drawing/2014/main" id="{5DCEE4B9-7D08-DF96-BD3E-67261A363F90}"/>
              </a:ext>
            </a:extLst>
          </p:cNvPr>
          <p:cNvSpPr txBox="1"/>
          <p:nvPr/>
        </p:nvSpPr>
        <p:spPr>
          <a:xfrm>
            <a:off x="3642684" y="3274380"/>
            <a:ext cx="795057" cy="420295"/>
          </a:xfrm>
          <a:prstGeom prst="rect">
            <a:avLst/>
          </a:prstGeom>
          <a:noFill/>
        </p:spPr>
        <p:txBody>
          <a:bodyPr wrap="none" rtlCol="0">
            <a:spAutoFit/>
          </a:bodyPr>
          <a:lstStyle/>
          <a:p>
            <a:r>
              <a:rPr lang="en-US" sz="1400" dirty="0">
                <a:solidFill>
                  <a:srgbClr val="002060"/>
                </a:solidFill>
              </a:rPr>
              <a:t>RF-2</a:t>
            </a:r>
          </a:p>
        </p:txBody>
      </p:sp>
      <p:sp>
        <p:nvSpPr>
          <p:cNvPr id="52" name="TextBox 51">
            <a:extLst>
              <a:ext uri="{FF2B5EF4-FFF2-40B4-BE49-F238E27FC236}">
                <a16:creationId xmlns:a16="http://schemas.microsoft.com/office/drawing/2014/main" id="{B0AD4F09-B6B3-DC29-1731-C2E4DD09B2DF}"/>
              </a:ext>
            </a:extLst>
          </p:cNvPr>
          <p:cNvSpPr txBox="1"/>
          <p:nvPr/>
        </p:nvSpPr>
        <p:spPr>
          <a:xfrm>
            <a:off x="3619906" y="3891751"/>
            <a:ext cx="795057" cy="420295"/>
          </a:xfrm>
          <a:prstGeom prst="rect">
            <a:avLst/>
          </a:prstGeom>
          <a:noFill/>
        </p:spPr>
        <p:txBody>
          <a:bodyPr wrap="none" rtlCol="0">
            <a:spAutoFit/>
          </a:bodyPr>
          <a:lstStyle/>
          <a:p>
            <a:r>
              <a:rPr lang="en-US" sz="1400" dirty="0">
                <a:solidFill>
                  <a:srgbClr val="002060"/>
                </a:solidFill>
              </a:rPr>
              <a:t>RF-3</a:t>
            </a:r>
          </a:p>
        </p:txBody>
      </p:sp>
      <p:pic>
        <p:nvPicPr>
          <p:cNvPr id="53" name="Picture 52" descr="A picture containing transport, crane&#10;&#10;Description automatically generated">
            <a:extLst>
              <a:ext uri="{FF2B5EF4-FFF2-40B4-BE49-F238E27FC236}">
                <a16:creationId xmlns:a16="http://schemas.microsoft.com/office/drawing/2014/main" id="{21034B50-B080-D6A2-1D1A-DF7B3DE6E282}"/>
              </a:ext>
            </a:extLst>
          </p:cNvPr>
          <p:cNvPicPr>
            <a:picLocks noChangeAspect="1"/>
          </p:cNvPicPr>
          <p:nvPr/>
        </p:nvPicPr>
        <p:blipFill>
          <a:blip r:embed="rId11" cstate="hqprint">
            <a:alphaModFix/>
            <a:extLst>
              <a:ext uri="{28A0092B-C50C-407E-A947-70E740481C1C}">
                <a14:useLocalDpi xmlns:a14="http://schemas.microsoft.com/office/drawing/2010/main"/>
              </a:ext>
            </a:extLst>
          </a:blip>
          <a:stretch>
            <a:fillRect/>
          </a:stretch>
        </p:blipFill>
        <p:spPr>
          <a:xfrm rot="19860392">
            <a:off x="6972276" y="3587434"/>
            <a:ext cx="184029" cy="368057"/>
          </a:xfrm>
          <a:prstGeom prst="rect">
            <a:avLst/>
          </a:prstGeom>
        </p:spPr>
      </p:pic>
      <p:pic>
        <p:nvPicPr>
          <p:cNvPr id="54" name="Picture 53" descr="Diagram, engineering drawing&#10;&#10;Description automatically generated">
            <a:extLst>
              <a:ext uri="{FF2B5EF4-FFF2-40B4-BE49-F238E27FC236}">
                <a16:creationId xmlns:a16="http://schemas.microsoft.com/office/drawing/2014/main" id="{AB85F12A-DE8D-DF4A-5554-8AF1CE371044}"/>
              </a:ext>
            </a:extLst>
          </p:cNvPr>
          <p:cNvPicPr>
            <a:picLocks noChangeAspect="1"/>
          </p:cNvPicPr>
          <p:nvPr/>
        </p:nvPicPr>
        <p:blipFill>
          <a:blip r:embed="rId9" cstate="hqprint">
            <a:alphaModFix/>
            <a:extLst>
              <a:ext uri="{28A0092B-C50C-407E-A947-70E740481C1C}">
                <a14:useLocalDpi xmlns:a14="http://schemas.microsoft.com/office/drawing/2010/main"/>
              </a:ext>
            </a:extLst>
          </a:blip>
          <a:stretch>
            <a:fillRect/>
          </a:stretch>
        </p:blipFill>
        <p:spPr>
          <a:xfrm rot="19873503">
            <a:off x="6974063" y="3687990"/>
            <a:ext cx="1050570" cy="1198885"/>
          </a:xfrm>
          <a:prstGeom prst="rect">
            <a:avLst/>
          </a:prstGeom>
        </p:spPr>
      </p:pic>
      <p:pic>
        <p:nvPicPr>
          <p:cNvPr id="55" name="Picture 54">
            <a:extLst>
              <a:ext uri="{FF2B5EF4-FFF2-40B4-BE49-F238E27FC236}">
                <a16:creationId xmlns:a16="http://schemas.microsoft.com/office/drawing/2014/main" id="{2177F10D-7F26-2DBF-BBDC-7D6E66DA5D3C}"/>
              </a:ext>
            </a:extLst>
          </p:cNvPr>
          <p:cNvPicPr>
            <a:picLocks noChangeAspect="1"/>
          </p:cNvPicPr>
          <p:nvPr/>
        </p:nvPicPr>
        <p:blipFill>
          <a:blip r:embed="rId12" cstate="hqprint">
            <a:alphaModFix/>
            <a:extLst>
              <a:ext uri="{28A0092B-C50C-407E-A947-70E740481C1C}">
                <a14:useLocalDpi xmlns:a14="http://schemas.microsoft.com/office/drawing/2010/main"/>
              </a:ext>
            </a:extLst>
          </a:blip>
          <a:stretch>
            <a:fillRect/>
          </a:stretch>
        </p:blipFill>
        <p:spPr>
          <a:xfrm rot="19917198">
            <a:off x="8016782" y="4042083"/>
            <a:ext cx="276143" cy="342139"/>
          </a:xfrm>
          <a:prstGeom prst="rect">
            <a:avLst/>
          </a:prstGeom>
        </p:spPr>
      </p:pic>
      <p:sp>
        <p:nvSpPr>
          <p:cNvPr id="56" name="Rectangle 55">
            <a:extLst>
              <a:ext uri="{FF2B5EF4-FFF2-40B4-BE49-F238E27FC236}">
                <a16:creationId xmlns:a16="http://schemas.microsoft.com/office/drawing/2014/main" id="{DC79E587-1920-E1CC-8B3A-57DB18B71CEB}"/>
              </a:ext>
            </a:extLst>
          </p:cNvPr>
          <p:cNvSpPr/>
          <p:nvPr/>
        </p:nvSpPr>
        <p:spPr>
          <a:xfrm rot="8545107" flipH="1">
            <a:off x="8375568" y="4038697"/>
            <a:ext cx="34942" cy="816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7" name="Rectangle 56">
            <a:extLst>
              <a:ext uri="{FF2B5EF4-FFF2-40B4-BE49-F238E27FC236}">
                <a16:creationId xmlns:a16="http://schemas.microsoft.com/office/drawing/2014/main" id="{D6A9CCA2-C2AD-371D-0771-69B0A7A3E7F4}"/>
              </a:ext>
            </a:extLst>
          </p:cNvPr>
          <p:cNvSpPr/>
          <p:nvPr/>
        </p:nvSpPr>
        <p:spPr>
          <a:xfrm rot="8545107">
            <a:off x="8334810" y="4079717"/>
            <a:ext cx="32205" cy="7754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8" name="Trapezoid 57">
            <a:extLst>
              <a:ext uri="{FF2B5EF4-FFF2-40B4-BE49-F238E27FC236}">
                <a16:creationId xmlns:a16="http://schemas.microsoft.com/office/drawing/2014/main" id="{C2789BE6-88F6-C29D-2AA4-AEE01A0F1ADE}"/>
              </a:ext>
            </a:extLst>
          </p:cNvPr>
          <p:cNvSpPr/>
          <p:nvPr/>
        </p:nvSpPr>
        <p:spPr>
          <a:xfrm rot="19059295">
            <a:off x="8416856" y="3997834"/>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59" name="Straight Connector 58">
            <a:extLst>
              <a:ext uri="{FF2B5EF4-FFF2-40B4-BE49-F238E27FC236}">
                <a16:creationId xmlns:a16="http://schemas.microsoft.com/office/drawing/2014/main" id="{A38817D2-3E55-8988-5A44-0C22CBC6738F}"/>
              </a:ext>
            </a:extLst>
          </p:cNvPr>
          <p:cNvCxnSpPr>
            <a:cxnSpLocks/>
          </p:cNvCxnSpPr>
          <p:nvPr/>
        </p:nvCxnSpPr>
        <p:spPr>
          <a:xfrm rot="10800000" flipV="1">
            <a:off x="7717230" y="4143083"/>
            <a:ext cx="588811" cy="299320"/>
          </a:xfrm>
          <a:prstGeom prst="line">
            <a:avLst/>
          </a:prstGeom>
        </p:spPr>
        <p:style>
          <a:lnRef idx="1">
            <a:schemeClr val="accent1"/>
          </a:lnRef>
          <a:fillRef idx="0">
            <a:schemeClr val="accent1"/>
          </a:fillRef>
          <a:effectRef idx="0">
            <a:schemeClr val="accent1"/>
          </a:effectRef>
          <a:fontRef idx="minor">
            <a:schemeClr val="tx1"/>
          </a:fontRef>
        </p:style>
      </p:cxnSp>
      <p:sp>
        <p:nvSpPr>
          <p:cNvPr id="60" name="Trapezoid 59">
            <a:extLst>
              <a:ext uri="{FF2B5EF4-FFF2-40B4-BE49-F238E27FC236}">
                <a16:creationId xmlns:a16="http://schemas.microsoft.com/office/drawing/2014/main" id="{D3A270D7-5358-0E19-D441-767E8557D782}"/>
              </a:ext>
            </a:extLst>
          </p:cNvPr>
          <p:cNvSpPr/>
          <p:nvPr/>
        </p:nvSpPr>
        <p:spPr>
          <a:xfrm rot="19563766">
            <a:off x="8280764" y="4107112"/>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61" name="Straight Connector 60">
            <a:extLst>
              <a:ext uri="{FF2B5EF4-FFF2-40B4-BE49-F238E27FC236}">
                <a16:creationId xmlns:a16="http://schemas.microsoft.com/office/drawing/2014/main" id="{5E6AF92C-5D56-D1F9-7EB9-0B1697C5CC1D}"/>
              </a:ext>
            </a:extLst>
          </p:cNvPr>
          <p:cNvCxnSpPr>
            <a:cxnSpLocks/>
          </p:cNvCxnSpPr>
          <p:nvPr/>
        </p:nvCxnSpPr>
        <p:spPr>
          <a:xfrm rot="10800000" flipV="1">
            <a:off x="8303804" y="4042790"/>
            <a:ext cx="134387" cy="104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26370A-167E-84BD-00D5-412EA5EACC94}"/>
              </a:ext>
            </a:extLst>
          </p:cNvPr>
          <p:cNvCxnSpPr>
            <a:cxnSpLocks/>
          </p:cNvCxnSpPr>
          <p:nvPr/>
        </p:nvCxnSpPr>
        <p:spPr>
          <a:xfrm rot="10800000" flipV="1">
            <a:off x="8439897" y="3814721"/>
            <a:ext cx="134549" cy="226784"/>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F3E9C78-95BE-F82B-E15A-CECAFBBF2456}"/>
              </a:ext>
            </a:extLst>
          </p:cNvPr>
          <p:cNvSpPr txBox="1"/>
          <p:nvPr/>
        </p:nvSpPr>
        <p:spPr>
          <a:xfrm>
            <a:off x="3837578" y="2352820"/>
            <a:ext cx="1620618" cy="1008706"/>
          </a:xfrm>
          <a:prstGeom prst="rect">
            <a:avLst/>
          </a:prstGeom>
          <a:noFill/>
        </p:spPr>
        <p:txBody>
          <a:bodyPr wrap="square" rtlCol="0">
            <a:spAutoFit/>
          </a:bodyPr>
          <a:lstStyle/>
          <a:p>
            <a:pPr algn="ctr"/>
            <a:r>
              <a:rPr lang="en-US" sz="1400" b="1" dirty="0">
                <a:solidFill>
                  <a:srgbClr val="002060"/>
                </a:solidFill>
                <a:latin typeface="Arial" panose="020B0604020202020204" pitchFamily="34" charset="0"/>
                <a:cs typeface="Arial" panose="020B0604020202020204" pitchFamily="34" charset="0"/>
              </a:rPr>
              <a:t>Magnified injection </a:t>
            </a:r>
          </a:p>
          <a:p>
            <a:pPr algn="ctr"/>
            <a:r>
              <a:rPr lang="en-US" sz="1400" b="1" dirty="0">
                <a:solidFill>
                  <a:srgbClr val="002060"/>
                </a:solidFill>
                <a:latin typeface="Arial" panose="020B0604020202020204" pitchFamily="34" charset="0"/>
                <a:cs typeface="Arial" panose="020B0604020202020204" pitchFamily="34" charset="0"/>
              </a:rPr>
              <a:t>orbit</a:t>
            </a:r>
          </a:p>
        </p:txBody>
      </p:sp>
      <p:sp>
        <p:nvSpPr>
          <p:cNvPr id="64" name="Title 1">
            <a:extLst>
              <a:ext uri="{FF2B5EF4-FFF2-40B4-BE49-F238E27FC236}">
                <a16:creationId xmlns:a16="http://schemas.microsoft.com/office/drawing/2014/main" id="{D896D6BF-6CBC-8D0B-BA53-F728FB388863}"/>
              </a:ext>
            </a:extLst>
          </p:cNvPr>
          <p:cNvSpPr txBox="1">
            <a:spLocks/>
          </p:cNvSpPr>
          <p:nvPr/>
        </p:nvSpPr>
        <p:spPr>
          <a:xfrm>
            <a:off x="176734" y="28949"/>
            <a:ext cx="9067160" cy="59346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algn="l"/>
            <a:r>
              <a:rPr lang="en-US" sz="2800" dirty="0"/>
              <a:t>B.5 Synchrotron: Injection, Acceleration, Extraction</a:t>
            </a:r>
          </a:p>
        </p:txBody>
      </p:sp>
    </p:spTree>
    <p:extLst>
      <p:ext uri="{BB962C8B-B14F-4D97-AF65-F5344CB8AC3E}">
        <p14:creationId xmlns:p14="http://schemas.microsoft.com/office/powerpoint/2010/main" val="280613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C0EBA-36ED-A39A-4620-652E4FE55E4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017322C-B198-A192-0EC6-E771BA82435E}"/>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8FB4862-7A79-F9AC-BE57-1567C81F218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C8247BFB-92C0-2AE9-7C27-1D1F97CA54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382CF6CE-748D-7693-8ED9-634358D8B94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BA1D794A-4819-9601-4981-422AD93F303B}"/>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3DC140A-92A2-5177-061A-AA762E21B154}"/>
              </a:ext>
            </a:extLst>
          </p:cNvPr>
          <p:cNvSpPr txBox="1">
            <a:spLocks/>
          </p:cNvSpPr>
          <p:nvPr/>
        </p:nvSpPr>
        <p:spPr>
          <a:xfrm>
            <a:off x="226423" y="0"/>
            <a:ext cx="8917577" cy="93892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C.1 Permanent Magnet Production by </a:t>
            </a:r>
          </a:p>
          <a:p>
            <a:r>
              <a:rPr lang="en-US" sz="2800" dirty="0"/>
              <a:t>SABR Enterprises, LLC company (Massachusetts)</a:t>
            </a:r>
          </a:p>
        </p:txBody>
      </p:sp>
      <p:pic>
        <p:nvPicPr>
          <p:cNvPr id="7" name="Picture 6">
            <a:extLst>
              <a:ext uri="{FF2B5EF4-FFF2-40B4-BE49-F238E27FC236}">
                <a16:creationId xmlns:a16="http://schemas.microsoft.com/office/drawing/2014/main" id="{C5A37657-A249-F7AD-C27E-40D5C69EF844}"/>
              </a:ext>
            </a:extLst>
          </p:cNvPr>
          <p:cNvPicPr>
            <a:picLocks noChangeAspect="1"/>
          </p:cNvPicPr>
          <p:nvPr/>
        </p:nvPicPr>
        <p:blipFill>
          <a:blip r:embed="rId3"/>
          <a:stretch>
            <a:fillRect/>
          </a:stretch>
        </p:blipFill>
        <p:spPr>
          <a:xfrm>
            <a:off x="5781057" y="1199459"/>
            <a:ext cx="3243077" cy="2374071"/>
          </a:xfrm>
          <a:prstGeom prst="rect">
            <a:avLst/>
          </a:prstGeom>
        </p:spPr>
      </p:pic>
      <p:pic>
        <p:nvPicPr>
          <p:cNvPr id="8" name="Picture 7" descr="A picture containing text, floor, indoor, wooden&#10;&#10;Description automatically generated">
            <a:extLst>
              <a:ext uri="{FF2B5EF4-FFF2-40B4-BE49-F238E27FC236}">
                <a16:creationId xmlns:a16="http://schemas.microsoft.com/office/drawing/2014/main" id="{E1EC5174-B8C6-43D1-BB01-0EFC8FB914BF}"/>
              </a:ext>
            </a:extLst>
          </p:cNvPr>
          <p:cNvPicPr>
            <a:picLocks noChangeAspect="1"/>
          </p:cNvPicPr>
          <p:nvPr/>
        </p:nvPicPr>
        <p:blipFill>
          <a:blip r:embed="rId4"/>
          <a:stretch>
            <a:fillRect/>
          </a:stretch>
        </p:blipFill>
        <p:spPr>
          <a:xfrm>
            <a:off x="604811" y="3950353"/>
            <a:ext cx="1810010" cy="2355563"/>
          </a:xfrm>
          <a:prstGeom prst="rect">
            <a:avLst/>
          </a:prstGeom>
        </p:spPr>
      </p:pic>
      <p:pic>
        <p:nvPicPr>
          <p:cNvPr id="9" name="Picture 8" descr="A picture containing text, electronics&#10;&#10;Description automatically generated">
            <a:extLst>
              <a:ext uri="{FF2B5EF4-FFF2-40B4-BE49-F238E27FC236}">
                <a16:creationId xmlns:a16="http://schemas.microsoft.com/office/drawing/2014/main" id="{0C824794-8295-0177-507D-BDF0DD72F1B4}"/>
              </a:ext>
            </a:extLst>
          </p:cNvPr>
          <p:cNvPicPr>
            <a:picLocks noChangeAspect="1"/>
          </p:cNvPicPr>
          <p:nvPr/>
        </p:nvPicPr>
        <p:blipFill>
          <a:blip r:embed="rId5"/>
          <a:stretch>
            <a:fillRect/>
          </a:stretch>
        </p:blipFill>
        <p:spPr>
          <a:xfrm>
            <a:off x="5781056" y="3931844"/>
            <a:ext cx="3243078" cy="2374072"/>
          </a:xfrm>
          <a:prstGeom prst="rect">
            <a:avLst/>
          </a:prstGeom>
        </p:spPr>
      </p:pic>
      <p:pic>
        <p:nvPicPr>
          <p:cNvPr id="10" name="Picture 9" descr="A picture containing text, close, envelope&#10;&#10;AI-generated content may be incorrect.">
            <a:extLst>
              <a:ext uri="{FF2B5EF4-FFF2-40B4-BE49-F238E27FC236}">
                <a16:creationId xmlns:a16="http://schemas.microsoft.com/office/drawing/2014/main" id="{5241BDB1-49AA-50B6-4D80-9DD65B2EA33B}"/>
              </a:ext>
            </a:extLst>
          </p:cNvPr>
          <p:cNvPicPr>
            <a:picLocks noChangeAspect="1"/>
          </p:cNvPicPr>
          <p:nvPr/>
        </p:nvPicPr>
        <p:blipFill>
          <a:blip r:embed="rId6"/>
          <a:stretch>
            <a:fillRect/>
          </a:stretch>
        </p:blipFill>
        <p:spPr>
          <a:xfrm>
            <a:off x="3409507" y="1189102"/>
            <a:ext cx="2270622" cy="2374071"/>
          </a:xfrm>
          <a:prstGeom prst="rect">
            <a:avLst/>
          </a:prstGeom>
        </p:spPr>
      </p:pic>
      <p:pic>
        <p:nvPicPr>
          <p:cNvPr id="11" name="Picture 10">
            <a:extLst>
              <a:ext uri="{FF2B5EF4-FFF2-40B4-BE49-F238E27FC236}">
                <a16:creationId xmlns:a16="http://schemas.microsoft.com/office/drawing/2014/main" id="{A83E7719-00CE-8EB4-3EAC-DE58FC4C026C}"/>
              </a:ext>
            </a:extLst>
          </p:cNvPr>
          <p:cNvPicPr>
            <a:picLocks noChangeAspect="1"/>
          </p:cNvPicPr>
          <p:nvPr/>
        </p:nvPicPr>
        <p:blipFill>
          <a:blip r:embed="rId7"/>
          <a:stretch>
            <a:fillRect/>
          </a:stretch>
        </p:blipFill>
        <p:spPr>
          <a:xfrm>
            <a:off x="2583810" y="3937390"/>
            <a:ext cx="3033282" cy="2368526"/>
          </a:xfrm>
          <a:prstGeom prst="rect">
            <a:avLst/>
          </a:prstGeom>
        </p:spPr>
      </p:pic>
      <p:pic>
        <p:nvPicPr>
          <p:cNvPr id="13" name="Picture 12" descr="A picture containing wooden, stone&#10;&#10;AI-generated content may be incorrect.">
            <a:extLst>
              <a:ext uri="{FF2B5EF4-FFF2-40B4-BE49-F238E27FC236}">
                <a16:creationId xmlns:a16="http://schemas.microsoft.com/office/drawing/2014/main" id="{066EB847-F71C-84F3-EB28-43B82CB5BFEB}"/>
              </a:ext>
            </a:extLst>
          </p:cNvPr>
          <p:cNvPicPr>
            <a:picLocks noChangeAspect="1"/>
          </p:cNvPicPr>
          <p:nvPr/>
        </p:nvPicPr>
        <p:blipFill>
          <a:blip r:embed="rId8"/>
          <a:stretch>
            <a:fillRect/>
          </a:stretch>
        </p:blipFill>
        <p:spPr>
          <a:xfrm>
            <a:off x="845389" y="1189102"/>
            <a:ext cx="1928357" cy="2607292"/>
          </a:xfrm>
          <a:prstGeom prst="rect">
            <a:avLst/>
          </a:prstGeom>
        </p:spPr>
      </p:pic>
    </p:spTree>
    <p:extLst>
      <p:ext uri="{BB962C8B-B14F-4D97-AF65-F5344CB8AC3E}">
        <p14:creationId xmlns:p14="http://schemas.microsoft.com/office/powerpoint/2010/main" val="665339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54619-53A7-D0BD-C758-F39831C8AD5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44FB374-CB46-E374-0F75-F1CE02D5A337}"/>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04D78DAB-81AC-5C53-3653-0485F2F648A6}"/>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A26D0D15-7AAE-2F6C-44DE-561A23D060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592769F7-A7EB-C9C3-A397-D6D77985B89E}"/>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C7822CA3-2D61-5D26-6781-57B02BE3CD42}"/>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Picture 2" descr="Chart, line chart&#10;&#10;Description automatically generated">
            <a:extLst>
              <a:ext uri="{FF2B5EF4-FFF2-40B4-BE49-F238E27FC236}">
                <a16:creationId xmlns:a16="http://schemas.microsoft.com/office/drawing/2014/main" id="{25125DBE-2A18-6346-56A4-526FFAD0B34B}"/>
              </a:ext>
            </a:extLst>
          </p:cNvPr>
          <p:cNvPicPr>
            <a:picLocks noChangeAspect="1"/>
          </p:cNvPicPr>
          <p:nvPr/>
        </p:nvPicPr>
        <p:blipFill>
          <a:blip r:embed="rId3"/>
          <a:stretch>
            <a:fillRect/>
          </a:stretch>
        </p:blipFill>
        <p:spPr>
          <a:xfrm>
            <a:off x="572589" y="871230"/>
            <a:ext cx="3999411" cy="2786256"/>
          </a:xfrm>
          <a:prstGeom prst="rect">
            <a:avLst/>
          </a:prstGeom>
        </p:spPr>
      </p:pic>
      <p:pic>
        <p:nvPicPr>
          <p:cNvPr id="7" name="Picture 6" descr="Chart, line chart&#10;&#10;Description automatically generated">
            <a:extLst>
              <a:ext uri="{FF2B5EF4-FFF2-40B4-BE49-F238E27FC236}">
                <a16:creationId xmlns:a16="http://schemas.microsoft.com/office/drawing/2014/main" id="{22ABC5B1-A0D5-1676-3579-D1DD24FA31E9}"/>
              </a:ext>
            </a:extLst>
          </p:cNvPr>
          <p:cNvPicPr>
            <a:picLocks noChangeAspect="1"/>
          </p:cNvPicPr>
          <p:nvPr/>
        </p:nvPicPr>
        <p:blipFill>
          <a:blip r:embed="rId4"/>
          <a:stretch>
            <a:fillRect/>
          </a:stretch>
        </p:blipFill>
        <p:spPr>
          <a:xfrm>
            <a:off x="4736806" y="814883"/>
            <a:ext cx="4276566" cy="2869540"/>
          </a:xfrm>
          <a:prstGeom prst="rect">
            <a:avLst/>
          </a:prstGeom>
        </p:spPr>
      </p:pic>
      <p:pic>
        <p:nvPicPr>
          <p:cNvPr id="8" name="Picture 7" descr="Chart, line chart&#10;&#10;Description automatically generated">
            <a:extLst>
              <a:ext uri="{FF2B5EF4-FFF2-40B4-BE49-F238E27FC236}">
                <a16:creationId xmlns:a16="http://schemas.microsoft.com/office/drawing/2014/main" id="{5676B5B4-B47E-2753-1EDC-CCBB337769E4}"/>
              </a:ext>
            </a:extLst>
          </p:cNvPr>
          <p:cNvPicPr>
            <a:picLocks noChangeAspect="1"/>
          </p:cNvPicPr>
          <p:nvPr/>
        </p:nvPicPr>
        <p:blipFill>
          <a:blip r:embed="rId5"/>
          <a:stretch>
            <a:fillRect/>
          </a:stretch>
        </p:blipFill>
        <p:spPr>
          <a:xfrm>
            <a:off x="354301" y="3602173"/>
            <a:ext cx="3739098" cy="2869540"/>
          </a:xfrm>
          <a:prstGeom prst="rect">
            <a:avLst/>
          </a:prstGeom>
        </p:spPr>
      </p:pic>
      <p:pic>
        <p:nvPicPr>
          <p:cNvPr id="9" name="Picture 8" descr="Chart, line chart&#10;&#10;AI-generated content may be incorrect.">
            <a:extLst>
              <a:ext uri="{FF2B5EF4-FFF2-40B4-BE49-F238E27FC236}">
                <a16:creationId xmlns:a16="http://schemas.microsoft.com/office/drawing/2014/main" id="{2FD40FD6-C6DA-054E-962D-18C65C782225}"/>
              </a:ext>
            </a:extLst>
          </p:cNvPr>
          <p:cNvPicPr>
            <a:picLocks noChangeAspect="1"/>
          </p:cNvPicPr>
          <p:nvPr/>
        </p:nvPicPr>
        <p:blipFill>
          <a:blip r:embed="rId6"/>
          <a:stretch>
            <a:fillRect/>
          </a:stretch>
        </p:blipFill>
        <p:spPr>
          <a:xfrm>
            <a:off x="4832915" y="3674125"/>
            <a:ext cx="3835270" cy="2819088"/>
          </a:xfrm>
          <a:prstGeom prst="rect">
            <a:avLst/>
          </a:prstGeom>
        </p:spPr>
      </p:pic>
      <p:sp>
        <p:nvSpPr>
          <p:cNvPr id="10" name="Title 1">
            <a:extLst>
              <a:ext uri="{FF2B5EF4-FFF2-40B4-BE49-F238E27FC236}">
                <a16:creationId xmlns:a16="http://schemas.microsoft.com/office/drawing/2014/main" id="{EFC47920-96A5-AD8C-347E-ACA3D571BBB0}"/>
              </a:ext>
            </a:extLst>
          </p:cNvPr>
          <p:cNvSpPr txBox="1">
            <a:spLocks/>
          </p:cNvSpPr>
          <p:nvPr/>
        </p:nvSpPr>
        <p:spPr>
          <a:xfrm>
            <a:off x="245889" y="-13831"/>
            <a:ext cx="8883425" cy="86533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C.1 Permanent Magnet Design, Building &amp; Measuring Magnetic Field</a:t>
            </a:r>
          </a:p>
        </p:txBody>
      </p:sp>
    </p:spTree>
    <p:extLst>
      <p:ext uri="{BB962C8B-B14F-4D97-AF65-F5344CB8AC3E}">
        <p14:creationId xmlns:p14="http://schemas.microsoft.com/office/powerpoint/2010/main" val="4226418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62B25-20D9-CCDB-C640-2AA05730445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D2C1E0D-4EA2-64FB-7124-A7F748536873}"/>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D263775F-28DA-00FA-1D9A-4E116CD65FE3}"/>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C8C7F86-102E-1783-5A94-AD8FE6091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EC69742-05B8-D299-4F6F-6EF8A79ED828}"/>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4E7B387B-29BE-6CA3-AEA6-DB29B67D8C84}"/>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4435A868-5EF6-9B57-3734-DC90E321A587}"/>
              </a:ext>
            </a:extLst>
          </p:cNvPr>
          <p:cNvSpPr txBox="1">
            <a:spLocks/>
          </p:cNvSpPr>
          <p:nvPr/>
        </p:nvSpPr>
        <p:spPr>
          <a:xfrm>
            <a:off x="228600" y="-27384"/>
            <a:ext cx="8900714" cy="68460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C.1 Field-map of one magnet (Stephen Brooks)</a:t>
            </a:r>
          </a:p>
        </p:txBody>
      </p:sp>
      <p:pic>
        <p:nvPicPr>
          <p:cNvPr id="13" name="Content Placeholder 7">
            <a:extLst>
              <a:ext uri="{FF2B5EF4-FFF2-40B4-BE49-F238E27FC236}">
                <a16:creationId xmlns:a16="http://schemas.microsoft.com/office/drawing/2014/main" id="{35DCF81F-C857-C192-71C8-FAE05F428DCA}"/>
              </a:ext>
            </a:extLst>
          </p:cNvPr>
          <p:cNvPicPr>
            <a:picLocks noChangeAspect="1"/>
          </p:cNvPicPr>
          <p:nvPr/>
        </p:nvPicPr>
        <p:blipFill>
          <a:blip r:embed="rId3"/>
          <a:stretch>
            <a:fillRect/>
          </a:stretch>
        </p:blipFill>
        <p:spPr>
          <a:xfrm>
            <a:off x="702365" y="619251"/>
            <a:ext cx="7924800" cy="5758429"/>
          </a:xfrm>
          <a:prstGeom prst="rect">
            <a:avLst/>
          </a:prstGeom>
        </p:spPr>
      </p:pic>
    </p:spTree>
    <p:extLst>
      <p:ext uri="{BB962C8B-B14F-4D97-AF65-F5344CB8AC3E}">
        <p14:creationId xmlns:p14="http://schemas.microsoft.com/office/powerpoint/2010/main" val="3533818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72A8F0-6DCB-8887-0EA4-8B1817214E41}"/>
              </a:ext>
            </a:extLst>
          </p:cNvPr>
          <p:cNvSpPr>
            <a:spLocks noGrp="1"/>
          </p:cNvSpPr>
          <p:nvPr>
            <p:ph type="ftr" sz="quarter" idx="11"/>
          </p:nvPr>
        </p:nvSpPr>
        <p:spPr>
          <a:xfrm>
            <a:off x="2090854" y="6492875"/>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9116943C-76F6-71EF-A89D-8E9EF0107BD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3CC87BD3-11AB-EDEB-F040-F40ADDC246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5"/>
            <a:ext cx="1536793" cy="367198"/>
          </a:xfrm>
          <a:prstGeom prst="rect">
            <a:avLst/>
          </a:prstGeom>
        </p:spPr>
      </p:pic>
      <p:sp>
        <p:nvSpPr>
          <p:cNvPr id="12" name="Title 1">
            <a:extLst>
              <a:ext uri="{FF2B5EF4-FFF2-40B4-BE49-F238E27FC236}">
                <a16:creationId xmlns:a16="http://schemas.microsoft.com/office/drawing/2014/main" id="{AF0DFC8D-E729-64A8-038F-A91B56F295F6}"/>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3200" u="sng" dirty="0">
                <a:solidFill>
                  <a:srgbClr val="002060"/>
                </a:solidFill>
              </a:rPr>
            </a:br>
            <a:endParaRPr lang="en-US" sz="3200" u="sng" dirty="0">
              <a:solidFill>
                <a:srgbClr val="002060"/>
              </a:solidFill>
            </a:endParaRPr>
          </a:p>
        </p:txBody>
      </p:sp>
      <p:sp>
        <p:nvSpPr>
          <p:cNvPr id="13" name="Content Placeholder 2">
            <a:extLst>
              <a:ext uri="{FF2B5EF4-FFF2-40B4-BE49-F238E27FC236}">
                <a16:creationId xmlns:a16="http://schemas.microsoft.com/office/drawing/2014/main" id="{7804A9F8-D175-0FFD-A15F-4B11ABFE84EC}"/>
              </a:ext>
            </a:extLst>
          </p:cNvPr>
          <p:cNvSpPr txBox="1">
            <a:spLocks/>
          </p:cNvSpPr>
          <p:nvPr/>
        </p:nvSpPr>
        <p:spPr>
          <a:xfrm>
            <a:off x="533400" y="1404857"/>
            <a:ext cx="8610599" cy="523982"/>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rgbClr val="002060"/>
                </a:solidFill>
              </a:rPr>
              <a:t> Dejan Trbojevic, Stephen J Brooks, George J Mahler, </a:t>
            </a:r>
            <a:r>
              <a:rPr lang="en-US" sz="1600" dirty="0">
                <a:solidFill>
                  <a:srgbClr val="002060"/>
                </a:solidFill>
                <a:cs typeface="Arial" panose="020B0604020202020204" pitchFamily="34" charset="0"/>
              </a:rPr>
              <a:t>Nicholaos</a:t>
            </a:r>
            <a:r>
              <a:rPr lang="en-US" sz="1600" dirty="0">
                <a:solidFill>
                  <a:srgbClr val="002060"/>
                </a:solidFill>
              </a:rPr>
              <a:t> Tsoupas, Scott J Berg - Brookhaven National Laboratory, &amp;</a:t>
            </a:r>
            <a:r>
              <a:rPr lang="en-US" sz="1600" dirty="0"/>
              <a:t>  </a:t>
            </a:r>
            <a:r>
              <a:rPr lang="en-US" sz="1600" dirty="0">
                <a:solidFill>
                  <a:srgbClr val="002060"/>
                </a:solidFill>
              </a:rPr>
              <a:t>Professor MD Samuel Ruy,  Qian Xin – Radiation Oncology, Stony Brook University Hospital [SBUH]</a:t>
            </a:r>
          </a:p>
        </p:txBody>
      </p:sp>
      <p:sp>
        <p:nvSpPr>
          <p:cNvPr id="14" name="TextBox 13">
            <a:extLst>
              <a:ext uri="{FF2B5EF4-FFF2-40B4-BE49-F238E27FC236}">
                <a16:creationId xmlns:a16="http://schemas.microsoft.com/office/drawing/2014/main" id="{AD7B2FD6-8369-1849-8299-8C04E6B5DC5E}"/>
              </a:ext>
            </a:extLst>
          </p:cNvPr>
          <p:cNvSpPr txBox="1"/>
          <p:nvPr/>
        </p:nvSpPr>
        <p:spPr>
          <a:xfrm>
            <a:off x="533400" y="2051655"/>
            <a:ext cx="8441076" cy="4315540"/>
          </a:xfrm>
          <a:prstGeom prst="rect">
            <a:avLst/>
          </a:prstGeom>
          <a:noFill/>
        </p:spPr>
        <p:txBody>
          <a:bodyPr wrap="square" rtlCol="0">
            <a:spAutoFit/>
          </a:bodyPr>
          <a:lstStyle/>
          <a:p>
            <a:pPr algn="just">
              <a:lnSpc>
                <a:spcPct val="115000"/>
              </a:lnSpc>
              <a:spcAft>
                <a:spcPts val="1000"/>
              </a:spcAft>
            </a:pPr>
            <a:r>
              <a:rPr lang="en-US" sz="1600" dirty="0">
                <a:solidFill>
                  <a:srgbClr val="002060"/>
                </a:solidFill>
                <a:effectLst/>
                <a:latin typeface="Arial" panose="020B0604020202020204" pitchFamily="34" charset="0"/>
                <a:ea typeface="Aptos" panose="020B0004020202020204" pitchFamily="34" charset="0"/>
                <a:cs typeface="Arial" panose="020B0604020202020204" pitchFamily="34" charset="0"/>
              </a:rPr>
              <a:t>Abstract: </a:t>
            </a:r>
            <a:r>
              <a:rPr lang="en-US" sz="1600" dirty="0">
                <a:solidFill>
                  <a:srgbClr val="002060"/>
                </a:solidFill>
                <a:latin typeface="Arial" panose="020B0604020202020204" pitchFamily="34" charset="0"/>
                <a:cs typeface="Arial" panose="020B0604020202020204" pitchFamily="34" charset="0"/>
              </a:rPr>
              <a:t>In the recent decades there have been new investigations in cancer radiation therapy with </a:t>
            </a:r>
            <a:r>
              <a:rPr lang="en-US" sz="1600" b="1" dirty="0">
                <a:solidFill>
                  <a:srgbClr val="002060"/>
                </a:solidFill>
                <a:latin typeface="Arial" panose="020B0604020202020204" pitchFamily="34" charset="0"/>
                <a:cs typeface="Arial" panose="020B0604020202020204" pitchFamily="34" charset="0"/>
              </a:rPr>
              <a:t>FLASH effect where a very large radiation dose is delivered in a very short time, 40 Grays per second (40 Gy/s).</a:t>
            </a:r>
            <a:r>
              <a:rPr lang="en-US" sz="1600" dirty="0">
                <a:solidFill>
                  <a:srgbClr val="002060"/>
                </a:solidFill>
                <a:latin typeface="Arial" panose="020B0604020202020204" pitchFamily="34" charset="0"/>
                <a:cs typeface="Arial" panose="020B0604020202020204" pitchFamily="34" charset="0"/>
              </a:rPr>
              <a:t> It was found that the FLASH radiation </a:t>
            </a:r>
            <a:r>
              <a:rPr lang="en-US" sz="1600" b="1" dirty="0">
                <a:solidFill>
                  <a:srgbClr val="002060"/>
                </a:solidFill>
                <a:latin typeface="Arial" panose="020B0604020202020204" pitchFamily="34" charset="0"/>
                <a:cs typeface="Arial" panose="020B0604020202020204" pitchFamily="34" charset="0"/>
              </a:rPr>
              <a:t>significantly improves healthy tissue recovery.</a:t>
            </a:r>
            <a:r>
              <a:rPr lang="en-US" sz="1600" dirty="0">
                <a:solidFill>
                  <a:srgbClr val="002060"/>
                </a:solidFill>
                <a:latin typeface="Arial" panose="020B0604020202020204" pitchFamily="34" charset="0"/>
                <a:cs typeface="Arial" panose="020B0604020202020204" pitchFamily="34" charset="0"/>
              </a:rPr>
              <a:t> The FLASH therapy requirements of 40 Gy/s are to be compared to the dose of 0.01 Gy/s used in conventional radio therapy. The current SBUH permanent magnet proton therapy project is based on the previous successful permanent magnet </a:t>
            </a:r>
            <a:r>
              <a:rPr lang="en-US" sz="1600" b="1" dirty="0">
                <a:solidFill>
                  <a:srgbClr val="002060"/>
                </a:solidFill>
                <a:latin typeface="Arial" panose="020B0604020202020204" pitchFamily="34" charset="0"/>
                <a:cs typeface="Arial" panose="020B0604020202020204" pitchFamily="34" charset="0"/>
              </a:rPr>
              <a:t>C</a:t>
            </a:r>
            <a:r>
              <a:rPr lang="en-US" sz="1600" dirty="0">
                <a:solidFill>
                  <a:srgbClr val="002060"/>
                </a:solidFill>
                <a:latin typeface="Arial" panose="020B0604020202020204" pitchFamily="34" charset="0"/>
                <a:cs typeface="Arial" panose="020B0604020202020204" pitchFamily="34" charset="0"/>
              </a:rPr>
              <a:t>ornell University </a:t>
            </a:r>
            <a:r>
              <a:rPr lang="en-US" sz="1600" b="1" dirty="0">
                <a:solidFill>
                  <a:srgbClr val="002060"/>
                </a:solidFill>
                <a:latin typeface="Arial" panose="020B0604020202020204" pitchFamily="34" charset="0"/>
                <a:cs typeface="Arial" panose="020B0604020202020204" pitchFamily="34" charset="0"/>
              </a:rPr>
              <a:t>B</a:t>
            </a:r>
            <a:r>
              <a:rPr lang="en-US" sz="1600" dirty="0">
                <a:solidFill>
                  <a:srgbClr val="002060"/>
                </a:solidFill>
                <a:latin typeface="Arial" panose="020B0604020202020204" pitchFamily="34" charset="0"/>
                <a:cs typeface="Arial" panose="020B0604020202020204" pitchFamily="34" charset="0"/>
              </a:rPr>
              <a:t>rookhaven National Laboratory </a:t>
            </a:r>
            <a:r>
              <a:rPr lang="en-US" sz="1600" b="1" dirty="0">
                <a:solidFill>
                  <a:srgbClr val="002060"/>
                </a:solidFill>
                <a:latin typeface="Arial" panose="020B0604020202020204" pitchFamily="34" charset="0"/>
                <a:cs typeface="Arial" panose="020B0604020202020204" pitchFamily="34" charset="0"/>
              </a:rPr>
              <a:t>E</a:t>
            </a:r>
            <a:r>
              <a:rPr lang="en-US" sz="1600" dirty="0">
                <a:solidFill>
                  <a:srgbClr val="002060"/>
                </a:solidFill>
                <a:latin typeface="Arial" panose="020B0604020202020204" pitchFamily="34" charset="0"/>
                <a:cs typeface="Arial" panose="020B0604020202020204" pitchFamily="34" charset="0"/>
              </a:rPr>
              <a:t>lectron </a:t>
            </a:r>
            <a:r>
              <a:rPr lang="en-US" sz="1600" b="1" dirty="0">
                <a:solidFill>
                  <a:srgbClr val="002060"/>
                </a:solidFill>
                <a:latin typeface="Arial" panose="020B0604020202020204" pitchFamily="34" charset="0"/>
                <a:cs typeface="Arial" panose="020B0604020202020204" pitchFamily="34" charset="0"/>
              </a:rPr>
              <a:t>T</a:t>
            </a:r>
            <a:r>
              <a:rPr lang="en-US" sz="1600" dirty="0">
                <a:solidFill>
                  <a:srgbClr val="002060"/>
                </a:solidFill>
                <a:latin typeface="Arial" panose="020B0604020202020204" pitchFamily="34" charset="0"/>
                <a:cs typeface="Arial" panose="020B0604020202020204" pitchFamily="34" charset="0"/>
              </a:rPr>
              <a:t>est </a:t>
            </a:r>
            <a:r>
              <a:rPr lang="en-US" sz="1600" b="1" dirty="0">
                <a:solidFill>
                  <a:srgbClr val="002060"/>
                </a:solidFill>
                <a:latin typeface="Arial" panose="020B0604020202020204" pitchFamily="34" charset="0"/>
                <a:cs typeface="Arial" panose="020B0604020202020204" pitchFamily="34" charset="0"/>
              </a:rPr>
              <a:t>A</a:t>
            </a:r>
            <a:r>
              <a:rPr lang="en-US" sz="1600" dirty="0">
                <a:solidFill>
                  <a:srgbClr val="002060"/>
                </a:solidFill>
                <a:latin typeface="Arial" panose="020B0604020202020204" pitchFamily="34" charset="0"/>
                <a:cs typeface="Arial" panose="020B0604020202020204" pitchFamily="34" charset="0"/>
              </a:rPr>
              <a:t>ccelerator (</a:t>
            </a:r>
            <a:r>
              <a:rPr lang="en-US" sz="1600" b="1" dirty="0">
                <a:solidFill>
                  <a:srgbClr val="002060"/>
                </a:solidFill>
                <a:latin typeface="Arial" panose="020B0604020202020204" pitchFamily="34" charset="0"/>
                <a:cs typeface="Arial" panose="020B0604020202020204" pitchFamily="34" charset="0"/>
              </a:rPr>
              <a:t>CBETA</a:t>
            </a:r>
            <a:r>
              <a:rPr lang="en-US" sz="1600" dirty="0">
                <a:solidFill>
                  <a:srgbClr val="002060"/>
                </a:solidFill>
                <a:latin typeface="Arial" panose="020B0604020202020204" pitchFamily="34" charset="0"/>
                <a:cs typeface="Arial" panose="020B0604020202020204" pitchFamily="34" charset="0"/>
              </a:rPr>
              <a:t>) project. Electrons were accelerated in the Energy Recovery Linac (ERL) by passing four times through the similar permanent magnet racetrack and superconducting linac with energies of 42, 78, 112, and 150 MeV and obtained 99.98% efficiency. The proton therapy SBUH accelerator delivers protons with required energies in a 100 ms without changing the magnetic field. The fast-cycling permanent magnet synchrotron has cycles repeating at a frequency of f</a:t>
            </a:r>
            <a:r>
              <a:rPr lang="en-US" sz="1600" baseline="-25000" dirty="0">
                <a:solidFill>
                  <a:srgbClr val="002060"/>
                </a:solidFill>
                <a:latin typeface="Arial" panose="020B0604020202020204" pitchFamily="34" charset="0"/>
                <a:cs typeface="Arial" panose="020B0604020202020204" pitchFamily="34" charset="0"/>
              </a:rPr>
              <a:t>REV</a:t>
            </a:r>
            <a:r>
              <a:rPr lang="en-US" sz="1600" dirty="0">
                <a:solidFill>
                  <a:srgbClr val="002060"/>
                </a:solidFill>
                <a:latin typeface="Arial" panose="020B0604020202020204" pitchFamily="34" charset="0"/>
                <a:cs typeface="Arial" panose="020B0604020202020204" pitchFamily="34" charset="0"/>
              </a:rPr>
              <a:t>~500Hz. Variable magnetic field requirements for different energy settings are major limitations at all existing cancer hadron radiation therapy facilities. This proton therapy accelerator removes such limitations. </a:t>
            </a:r>
          </a:p>
        </p:txBody>
      </p:sp>
      <p:sp>
        <p:nvSpPr>
          <p:cNvPr id="3" name="TextBox 2">
            <a:extLst>
              <a:ext uri="{FF2B5EF4-FFF2-40B4-BE49-F238E27FC236}">
                <a16:creationId xmlns:a16="http://schemas.microsoft.com/office/drawing/2014/main" id="{EF34EA7A-1031-03B7-A464-7200135F5542}"/>
              </a:ext>
            </a:extLst>
          </p:cNvPr>
          <p:cNvSpPr txBox="1"/>
          <p:nvPr/>
        </p:nvSpPr>
        <p:spPr>
          <a:xfrm>
            <a:off x="0" y="0"/>
            <a:ext cx="9129314" cy="1077218"/>
          </a:xfrm>
          <a:prstGeom prst="rect">
            <a:avLst/>
          </a:prstGeom>
          <a:noFill/>
        </p:spPr>
        <p:txBody>
          <a:bodyPr wrap="square" rtlCol="0">
            <a:spAutoFit/>
          </a:bodyPr>
          <a:lstStyle/>
          <a:p>
            <a:pPr algn="ctr"/>
            <a:r>
              <a:rPr lang="en-US" sz="3200" b="1" dirty="0">
                <a:solidFill>
                  <a:srgbClr val="002060"/>
                </a:solidFill>
              </a:rPr>
              <a:t>Fast Cycling Permanent Magnet Fixed Field Alternating (FFA) Synchrotron (LDRD24-010)</a:t>
            </a:r>
          </a:p>
        </p:txBody>
      </p:sp>
      <p:pic>
        <p:nvPicPr>
          <p:cNvPr id="9" name="Picture 8">
            <a:extLst>
              <a:ext uri="{FF2B5EF4-FFF2-40B4-BE49-F238E27FC236}">
                <a16:creationId xmlns:a16="http://schemas.microsoft.com/office/drawing/2014/main" id="{C64D7E47-B274-FAFD-399B-D5317B8898F5}"/>
              </a:ext>
            </a:extLst>
          </p:cNvPr>
          <p:cNvPicPr>
            <a:picLocks noChangeAspect="1"/>
          </p:cNvPicPr>
          <p:nvPr/>
        </p:nvPicPr>
        <p:blipFill>
          <a:blip r:embed="rId4"/>
          <a:stretch>
            <a:fillRect/>
          </a:stretch>
        </p:blipFill>
        <p:spPr>
          <a:xfrm>
            <a:off x="-1" y="-1"/>
            <a:ext cx="255569" cy="1690689"/>
          </a:xfrm>
          <a:prstGeom prst="rect">
            <a:avLst/>
          </a:prstGeom>
        </p:spPr>
      </p:pic>
    </p:spTree>
    <p:extLst>
      <p:ext uri="{BB962C8B-B14F-4D97-AF65-F5344CB8AC3E}">
        <p14:creationId xmlns:p14="http://schemas.microsoft.com/office/powerpoint/2010/main" val="2028319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0D49B-980D-F99F-1B4F-33B066267F4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B215A31-BEBC-C00A-F8A9-F06776DBC0BC}"/>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5C38AA6-2077-7CB6-4BBF-D2A96A85B6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CB340A2-4402-5B34-B399-8242E36FE3B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E0E8C3F9-E10D-087D-D995-891F8CB0B56D}"/>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7" name="Slide Number Placeholder 2">
            <a:extLst>
              <a:ext uri="{FF2B5EF4-FFF2-40B4-BE49-F238E27FC236}">
                <a16:creationId xmlns:a16="http://schemas.microsoft.com/office/drawing/2014/main" id="{D3829DFC-7D94-9EC9-7AF8-35491C111992}"/>
              </a:ext>
            </a:extLst>
          </p:cNvPr>
          <p:cNvSpPr txBox="1">
            <a:spLocks/>
          </p:cNvSpPr>
          <p:nvPr/>
        </p:nvSpPr>
        <p:spPr>
          <a:xfrm>
            <a:off x="8819635" y="6492875"/>
            <a:ext cx="32436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3A556B-7C63-244D-9B7C-B0EA8042B330}" type="slidenum">
              <a:rPr lang="en-US" smtClean="0"/>
              <a:pPr/>
              <a:t>30</a:t>
            </a:fld>
            <a:endParaRPr lang="en-US" dirty="0"/>
          </a:p>
        </p:txBody>
      </p:sp>
      <p:grpSp>
        <p:nvGrpSpPr>
          <p:cNvPr id="9" name="Group 8">
            <a:extLst>
              <a:ext uri="{FF2B5EF4-FFF2-40B4-BE49-F238E27FC236}">
                <a16:creationId xmlns:a16="http://schemas.microsoft.com/office/drawing/2014/main" id="{C80B7046-78FD-E155-F8FF-AA6A573A5324}"/>
              </a:ext>
            </a:extLst>
          </p:cNvPr>
          <p:cNvGrpSpPr/>
          <p:nvPr/>
        </p:nvGrpSpPr>
        <p:grpSpPr>
          <a:xfrm flipH="1">
            <a:off x="5396165" y="575754"/>
            <a:ext cx="3290292" cy="2385758"/>
            <a:chOff x="2312519" y="5154831"/>
            <a:chExt cx="4225637" cy="3032310"/>
          </a:xfrm>
        </p:grpSpPr>
        <p:grpSp>
          <p:nvGrpSpPr>
            <p:cNvPr id="10" name="Group 9">
              <a:extLst>
                <a:ext uri="{FF2B5EF4-FFF2-40B4-BE49-F238E27FC236}">
                  <a16:creationId xmlns:a16="http://schemas.microsoft.com/office/drawing/2014/main" id="{E7B03259-924A-0979-9471-1D49F642449F}"/>
                </a:ext>
              </a:extLst>
            </p:cNvPr>
            <p:cNvGrpSpPr/>
            <p:nvPr/>
          </p:nvGrpSpPr>
          <p:grpSpPr>
            <a:xfrm>
              <a:off x="2312519" y="5154831"/>
              <a:ext cx="4225637" cy="3032310"/>
              <a:chOff x="3185678" y="5091787"/>
              <a:chExt cx="4225637" cy="3032310"/>
            </a:xfrm>
          </p:grpSpPr>
          <p:grpSp>
            <p:nvGrpSpPr>
              <p:cNvPr id="13" name="Group 12">
                <a:extLst>
                  <a:ext uri="{FF2B5EF4-FFF2-40B4-BE49-F238E27FC236}">
                    <a16:creationId xmlns:a16="http://schemas.microsoft.com/office/drawing/2014/main" id="{87C76626-74FE-C057-3C2D-46CFC7012026}"/>
                  </a:ext>
                </a:extLst>
              </p:cNvPr>
              <p:cNvGrpSpPr/>
              <p:nvPr/>
            </p:nvGrpSpPr>
            <p:grpSpPr>
              <a:xfrm>
                <a:off x="3185678" y="5091787"/>
                <a:ext cx="4225637" cy="1623494"/>
                <a:chOff x="3185678" y="5091787"/>
                <a:chExt cx="4225637" cy="1623494"/>
              </a:xfrm>
            </p:grpSpPr>
            <p:pic>
              <p:nvPicPr>
                <p:cNvPr id="16" name="Picture 15" descr="A black and blue line&#10;&#10;Description automatically generated with medium confidence">
                  <a:extLst>
                    <a:ext uri="{FF2B5EF4-FFF2-40B4-BE49-F238E27FC236}">
                      <a16:creationId xmlns:a16="http://schemas.microsoft.com/office/drawing/2014/main" id="{2659C790-8882-0F5D-39F3-2071BB8F7943}"/>
                    </a:ext>
                  </a:extLst>
                </p:cNvPr>
                <p:cNvPicPr>
                  <a:picLocks noChangeAspect="1"/>
                </p:cNvPicPr>
                <p:nvPr/>
              </p:nvPicPr>
              <p:blipFill>
                <a:blip r:embed="rId3"/>
                <a:stretch>
                  <a:fillRect/>
                </a:stretch>
              </p:blipFill>
              <p:spPr>
                <a:xfrm>
                  <a:off x="3185678" y="5091787"/>
                  <a:ext cx="4225637" cy="1623494"/>
                </a:xfrm>
                <a:prstGeom prst="rect">
                  <a:avLst/>
                </a:prstGeom>
              </p:spPr>
            </p:pic>
            <p:sp>
              <p:nvSpPr>
                <p:cNvPr id="17" name="TextBox 16">
                  <a:extLst>
                    <a:ext uri="{FF2B5EF4-FFF2-40B4-BE49-F238E27FC236}">
                      <a16:creationId xmlns:a16="http://schemas.microsoft.com/office/drawing/2014/main" id="{930D85A3-9210-5F86-EA76-38A9F5824182}"/>
                    </a:ext>
                  </a:extLst>
                </p:cNvPr>
                <p:cNvSpPr txBox="1"/>
                <p:nvPr/>
              </p:nvSpPr>
              <p:spPr>
                <a:xfrm>
                  <a:off x="3303526" y="5600077"/>
                  <a:ext cx="442750" cy="307777"/>
                </a:xfrm>
                <a:prstGeom prst="rect">
                  <a:avLst/>
                </a:prstGeom>
                <a:noFill/>
              </p:spPr>
              <p:txBody>
                <a:bodyPr wrap="none" rtlCol="0">
                  <a:spAutoFit/>
                </a:bodyPr>
                <a:lstStyle/>
                <a:p>
                  <a:r>
                    <a:rPr lang="en-US" sz="1400" dirty="0">
                      <a:solidFill>
                        <a:srgbClr val="002060"/>
                      </a:solidFill>
                    </a:rPr>
                    <a:t>F/2</a:t>
                  </a:r>
                </a:p>
              </p:txBody>
            </p:sp>
            <p:sp>
              <p:nvSpPr>
                <p:cNvPr id="18" name="TextBox 17">
                  <a:extLst>
                    <a:ext uri="{FF2B5EF4-FFF2-40B4-BE49-F238E27FC236}">
                      <a16:creationId xmlns:a16="http://schemas.microsoft.com/office/drawing/2014/main" id="{005F5FEF-945B-C87E-FB82-53220E34FAA0}"/>
                    </a:ext>
                  </a:extLst>
                </p:cNvPr>
                <p:cNvSpPr txBox="1"/>
                <p:nvPr/>
              </p:nvSpPr>
              <p:spPr>
                <a:xfrm rot="1307362">
                  <a:off x="6707126" y="6282813"/>
                  <a:ext cx="442750" cy="307777"/>
                </a:xfrm>
                <a:prstGeom prst="rect">
                  <a:avLst/>
                </a:prstGeom>
                <a:noFill/>
              </p:spPr>
              <p:txBody>
                <a:bodyPr wrap="none" rtlCol="0">
                  <a:spAutoFit/>
                </a:bodyPr>
                <a:lstStyle/>
                <a:p>
                  <a:r>
                    <a:rPr lang="en-US" sz="1400" dirty="0">
                      <a:solidFill>
                        <a:srgbClr val="002060"/>
                      </a:solidFill>
                    </a:rPr>
                    <a:t>F/2</a:t>
                  </a:r>
                </a:p>
              </p:txBody>
            </p:sp>
            <p:sp>
              <p:nvSpPr>
                <p:cNvPr id="19" name="TextBox 18">
                  <a:extLst>
                    <a:ext uri="{FF2B5EF4-FFF2-40B4-BE49-F238E27FC236}">
                      <a16:creationId xmlns:a16="http://schemas.microsoft.com/office/drawing/2014/main" id="{A676706A-DCE7-D790-C79D-377CAC8BCBD1}"/>
                    </a:ext>
                  </a:extLst>
                </p:cNvPr>
                <p:cNvSpPr txBox="1"/>
                <p:nvPr/>
              </p:nvSpPr>
              <p:spPr>
                <a:xfrm rot="332968">
                  <a:off x="4191561" y="5646789"/>
                  <a:ext cx="293670" cy="307777"/>
                </a:xfrm>
                <a:prstGeom prst="rect">
                  <a:avLst/>
                </a:prstGeom>
                <a:noFill/>
              </p:spPr>
              <p:txBody>
                <a:bodyPr wrap="none" rtlCol="0">
                  <a:spAutoFit/>
                </a:bodyPr>
                <a:lstStyle/>
                <a:p>
                  <a:r>
                    <a:rPr lang="en-US" sz="1400" dirty="0">
                      <a:solidFill>
                        <a:srgbClr val="002060"/>
                      </a:solidFill>
                    </a:rPr>
                    <a:t>F</a:t>
                  </a:r>
                </a:p>
              </p:txBody>
            </p:sp>
            <p:sp>
              <p:nvSpPr>
                <p:cNvPr id="20" name="TextBox 19">
                  <a:extLst>
                    <a:ext uri="{FF2B5EF4-FFF2-40B4-BE49-F238E27FC236}">
                      <a16:creationId xmlns:a16="http://schemas.microsoft.com/office/drawing/2014/main" id="{22ABB8F0-A72B-3377-CCBF-D5DB3B9CEBF0}"/>
                    </a:ext>
                  </a:extLst>
                </p:cNvPr>
                <p:cNvSpPr txBox="1"/>
                <p:nvPr/>
              </p:nvSpPr>
              <p:spPr>
                <a:xfrm rot="627751">
                  <a:off x="5116253" y="5784046"/>
                  <a:ext cx="293670" cy="307777"/>
                </a:xfrm>
                <a:prstGeom prst="rect">
                  <a:avLst/>
                </a:prstGeom>
                <a:noFill/>
              </p:spPr>
              <p:txBody>
                <a:bodyPr wrap="none" rtlCol="0">
                  <a:spAutoFit/>
                </a:bodyPr>
                <a:lstStyle/>
                <a:p>
                  <a:r>
                    <a:rPr lang="en-US" sz="1400" dirty="0">
                      <a:solidFill>
                        <a:srgbClr val="002060"/>
                      </a:solidFill>
                    </a:rPr>
                    <a:t>F</a:t>
                  </a:r>
                </a:p>
              </p:txBody>
            </p:sp>
            <p:sp>
              <p:nvSpPr>
                <p:cNvPr id="21" name="TextBox 20">
                  <a:extLst>
                    <a:ext uri="{FF2B5EF4-FFF2-40B4-BE49-F238E27FC236}">
                      <a16:creationId xmlns:a16="http://schemas.microsoft.com/office/drawing/2014/main" id="{6E09F1D0-52A1-37AF-EED8-84581DDCDBC1}"/>
                    </a:ext>
                  </a:extLst>
                </p:cNvPr>
                <p:cNvSpPr txBox="1"/>
                <p:nvPr/>
              </p:nvSpPr>
              <p:spPr>
                <a:xfrm rot="943718">
                  <a:off x="6033360" y="6010113"/>
                  <a:ext cx="293670" cy="307777"/>
                </a:xfrm>
                <a:prstGeom prst="rect">
                  <a:avLst/>
                </a:prstGeom>
                <a:noFill/>
              </p:spPr>
              <p:txBody>
                <a:bodyPr wrap="none" rtlCol="0">
                  <a:spAutoFit/>
                </a:bodyPr>
                <a:lstStyle/>
                <a:p>
                  <a:r>
                    <a:rPr lang="en-US" sz="1400" dirty="0">
                      <a:solidFill>
                        <a:srgbClr val="002060"/>
                      </a:solidFill>
                    </a:rPr>
                    <a:t>F</a:t>
                  </a:r>
                </a:p>
              </p:txBody>
            </p:sp>
            <p:sp>
              <p:nvSpPr>
                <p:cNvPr id="22" name="TextBox 21">
                  <a:extLst>
                    <a:ext uri="{FF2B5EF4-FFF2-40B4-BE49-F238E27FC236}">
                      <a16:creationId xmlns:a16="http://schemas.microsoft.com/office/drawing/2014/main" id="{D30F36EB-D40B-3C65-3C84-A249A9E8673E}"/>
                    </a:ext>
                  </a:extLst>
                </p:cNvPr>
                <p:cNvSpPr txBox="1"/>
                <p:nvPr/>
              </p:nvSpPr>
              <p:spPr>
                <a:xfrm rot="160169">
                  <a:off x="3710107" y="5609904"/>
                  <a:ext cx="314510" cy="307777"/>
                </a:xfrm>
                <a:prstGeom prst="rect">
                  <a:avLst/>
                </a:prstGeom>
                <a:noFill/>
              </p:spPr>
              <p:txBody>
                <a:bodyPr wrap="none" rtlCol="0">
                  <a:spAutoFit/>
                </a:bodyPr>
                <a:lstStyle/>
                <a:p>
                  <a:r>
                    <a:rPr lang="en-US" sz="1400" dirty="0">
                      <a:solidFill>
                        <a:srgbClr val="002060"/>
                      </a:solidFill>
                    </a:rPr>
                    <a:t>D</a:t>
                  </a:r>
                </a:p>
              </p:txBody>
            </p:sp>
            <p:sp>
              <p:nvSpPr>
                <p:cNvPr id="23" name="TextBox 22">
                  <a:extLst>
                    <a:ext uri="{FF2B5EF4-FFF2-40B4-BE49-F238E27FC236}">
                      <a16:creationId xmlns:a16="http://schemas.microsoft.com/office/drawing/2014/main" id="{D9055175-C57F-390D-0F09-53542CE6182A}"/>
                    </a:ext>
                  </a:extLst>
                </p:cNvPr>
                <p:cNvSpPr txBox="1"/>
                <p:nvPr/>
              </p:nvSpPr>
              <p:spPr>
                <a:xfrm rot="465152">
                  <a:off x="4643569" y="5697896"/>
                  <a:ext cx="314510" cy="307777"/>
                </a:xfrm>
                <a:prstGeom prst="rect">
                  <a:avLst/>
                </a:prstGeom>
                <a:noFill/>
              </p:spPr>
              <p:txBody>
                <a:bodyPr wrap="none" rtlCol="0">
                  <a:spAutoFit/>
                </a:bodyPr>
                <a:lstStyle/>
                <a:p>
                  <a:r>
                    <a:rPr lang="en-US" sz="1400" dirty="0">
                      <a:solidFill>
                        <a:srgbClr val="002060"/>
                      </a:solidFill>
                    </a:rPr>
                    <a:t>D</a:t>
                  </a:r>
                </a:p>
              </p:txBody>
            </p:sp>
            <p:sp>
              <p:nvSpPr>
                <p:cNvPr id="24" name="TextBox 23">
                  <a:extLst>
                    <a:ext uri="{FF2B5EF4-FFF2-40B4-BE49-F238E27FC236}">
                      <a16:creationId xmlns:a16="http://schemas.microsoft.com/office/drawing/2014/main" id="{A8A861F7-E19E-D295-8D30-2D75FF41371E}"/>
                    </a:ext>
                  </a:extLst>
                </p:cNvPr>
                <p:cNvSpPr txBox="1"/>
                <p:nvPr/>
              </p:nvSpPr>
              <p:spPr>
                <a:xfrm rot="800174">
                  <a:off x="5571218" y="5884311"/>
                  <a:ext cx="314510" cy="307777"/>
                </a:xfrm>
                <a:prstGeom prst="rect">
                  <a:avLst/>
                </a:prstGeom>
                <a:noFill/>
              </p:spPr>
              <p:txBody>
                <a:bodyPr wrap="none" rtlCol="0">
                  <a:spAutoFit/>
                </a:bodyPr>
                <a:lstStyle/>
                <a:p>
                  <a:r>
                    <a:rPr lang="en-US" sz="1400" dirty="0">
                      <a:solidFill>
                        <a:srgbClr val="002060"/>
                      </a:solidFill>
                    </a:rPr>
                    <a:t>D</a:t>
                  </a:r>
                </a:p>
              </p:txBody>
            </p:sp>
            <p:sp>
              <p:nvSpPr>
                <p:cNvPr id="25" name="TextBox 24">
                  <a:extLst>
                    <a:ext uri="{FF2B5EF4-FFF2-40B4-BE49-F238E27FC236}">
                      <a16:creationId xmlns:a16="http://schemas.microsoft.com/office/drawing/2014/main" id="{8B2C67C8-78AF-95FC-8E2B-2DF2BB10904E}"/>
                    </a:ext>
                  </a:extLst>
                </p:cNvPr>
                <p:cNvSpPr txBox="1"/>
                <p:nvPr/>
              </p:nvSpPr>
              <p:spPr>
                <a:xfrm rot="1043539">
                  <a:off x="6461069" y="6159906"/>
                  <a:ext cx="314510" cy="307777"/>
                </a:xfrm>
                <a:prstGeom prst="rect">
                  <a:avLst/>
                </a:prstGeom>
                <a:noFill/>
              </p:spPr>
              <p:txBody>
                <a:bodyPr wrap="none" rtlCol="0">
                  <a:spAutoFit/>
                </a:bodyPr>
                <a:lstStyle/>
                <a:p>
                  <a:r>
                    <a:rPr lang="en-US" sz="1400" dirty="0">
                      <a:solidFill>
                        <a:srgbClr val="002060"/>
                      </a:solidFill>
                    </a:rPr>
                    <a:t>D</a:t>
                  </a:r>
                </a:p>
              </p:txBody>
            </p:sp>
          </p:grpSp>
          <p:cxnSp>
            <p:nvCxnSpPr>
              <p:cNvPr id="14" name="Straight Arrow Connector 13">
                <a:extLst>
                  <a:ext uri="{FF2B5EF4-FFF2-40B4-BE49-F238E27FC236}">
                    <a16:creationId xmlns:a16="http://schemas.microsoft.com/office/drawing/2014/main" id="{4CD50A2D-5613-A595-49DA-D103CEA26B50}"/>
                  </a:ext>
                </a:extLst>
              </p:cNvPr>
              <p:cNvCxnSpPr>
                <a:cxnSpLocks/>
              </p:cNvCxnSpPr>
              <p:nvPr/>
            </p:nvCxnSpPr>
            <p:spPr>
              <a:xfrm flipV="1">
                <a:off x="4825921" y="5577338"/>
                <a:ext cx="367516" cy="2546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FB7FE16-79DE-290E-1759-DC7E680E964F}"/>
                  </a:ext>
                </a:extLst>
              </p:cNvPr>
              <p:cNvSpPr txBox="1"/>
              <p:nvPr/>
            </p:nvSpPr>
            <p:spPr>
              <a:xfrm rot="16760762">
                <a:off x="4236548" y="6826700"/>
                <a:ext cx="1178744" cy="395270"/>
              </a:xfrm>
              <a:prstGeom prst="rect">
                <a:avLst/>
              </a:prstGeom>
              <a:noFill/>
            </p:spPr>
            <p:txBody>
              <a:bodyPr wrap="square" rtlCol="0">
                <a:spAutoFit/>
              </a:bodyPr>
              <a:lstStyle/>
              <a:p>
                <a:r>
                  <a:rPr lang="en-US" sz="1400" dirty="0"/>
                  <a:t>r =3.5 m</a:t>
                </a:r>
              </a:p>
            </p:txBody>
          </p:sp>
        </p:grpSp>
        <p:sp>
          <p:nvSpPr>
            <p:cNvPr id="11" name="TextBox 10">
              <a:extLst>
                <a:ext uri="{FF2B5EF4-FFF2-40B4-BE49-F238E27FC236}">
                  <a16:creationId xmlns:a16="http://schemas.microsoft.com/office/drawing/2014/main" id="{707829B4-C8BE-BBB4-EE14-6C7FE643054A}"/>
                </a:ext>
              </a:extLst>
            </p:cNvPr>
            <p:cNvSpPr txBox="1"/>
            <p:nvPr/>
          </p:nvSpPr>
          <p:spPr>
            <a:xfrm>
              <a:off x="2471448" y="6044724"/>
              <a:ext cx="1235630" cy="665015"/>
            </a:xfrm>
            <a:prstGeom prst="rect">
              <a:avLst/>
            </a:prstGeom>
            <a:noFill/>
          </p:spPr>
          <p:txBody>
            <a:bodyPr wrap="none" rtlCol="0">
              <a:spAutoFit/>
            </a:bodyPr>
            <a:lstStyle/>
            <a:p>
              <a:pPr algn="ctr"/>
              <a:r>
                <a:rPr lang="en-US" sz="1400" dirty="0">
                  <a:solidFill>
                    <a:srgbClr val="002060"/>
                  </a:solidFill>
                </a:rPr>
                <a:t> Magnet </a:t>
              </a:r>
            </a:p>
            <a:p>
              <a:pPr algn="ctr"/>
              <a:r>
                <a:rPr lang="en-US" sz="1400" dirty="0">
                  <a:solidFill>
                    <a:srgbClr val="002060"/>
                  </a:solidFill>
                </a:rPr>
                <a:t>Assembly</a:t>
              </a:r>
            </a:p>
          </p:txBody>
        </p:sp>
      </p:grpSp>
      <p:grpSp>
        <p:nvGrpSpPr>
          <p:cNvPr id="26" name="Group 25">
            <a:extLst>
              <a:ext uri="{FF2B5EF4-FFF2-40B4-BE49-F238E27FC236}">
                <a16:creationId xmlns:a16="http://schemas.microsoft.com/office/drawing/2014/main" id="{D537E980-1375-19E9-92F2-5A2404FC12DA}"/>
              </a:ext>
            </a:extLst>
          </p:cNvPr>
          <p:cNvGrpSpPr/>
          <p:nvPr/>
        </p:nvGrpSpPr>
        <p:grpSpPr>
          <a:xfrm>
            <a:off x="300952" y="3090513"/>
            <a:ext cx="8719297" cy="2028641"/>
            <a:chOff x="321963" y="4313526"/>
            <a:chExt cx="8719297" cy="2028641"/>
          </a:xfrm>
        </p:grpSpPr>
        <p:pic>
          <p:nvPicPr>
            <p:cNvPr id="27" name="Picture 26" descr="A grey square object with holes&#10;&#10;Description automatically generated">
              <a:extLst>
                <a:ext uri="{FF2B5EF4-FFF2-40B4-BE49-F238E27FC236}">
                  <a16:creationId xmlns:a16="http://schemas.microsoft.com/office/drawing/2014/main" id="{A1414554-023D-3E4A-3E13-E0E192D0DFF8}"/>
                </a:ext>
              </a:extLst>
            </p:cNvPr>
            <p:cNvPicPr>
              <a:picLocks noChangeAspect="1"/>
            </p:cNvPicPr>
            <p:nvPr/>
          </p:nvPicPr>
          <p:blipFill>
            <a:blip r:embed="rId4"/>
            <a:stretch>
              <a:fillRect/>
            </a:stretch>
          </p:blipFill>
          <p:spPr>
            <a:xfrm>
              <a:off x="1604191" y="4326068"/>
              <a:ext cx="2037780" cy="2001261"/>
            </a:xfrm>
            <a:prstGeom prst="rect">
              <a:avLst/>
            </a:prstGeom>
          </p:spPr>
        </p:pic>
        <p:pic>
          <p:nvPicPr>
            <p:cNvPr id="28" name="Picture 27" descr="A grey rectangular object with holes&#10;&#10;Description automatically generated">
              <a:extLst>
                <a:ext uri="{FF2B5EF4-FFF2-40B4-BE49-F238E27FC236}">
                  <a16:creationId xmlns:a16="http://schemas.microsoft.com/office/drawing/2014/main" id="{46F59D2C-E360-28A9-AA39-F0C3C0DD836D}"/>
                </a:ext>
              </a:extLst>
            </p:cNvPr>
            <p:cNvPicPr>
              <a:picLocks noChangeAspect="1"/>
            </p:cNvPicPr>
            <p:nvPr/>
          </p:nvPicPr>
          <p:blipFill>
            <a:blip r:embed="rId5"/>
            <a:stretch>
              <a:fillRect/>
            </a:stretch>
          </p:blipFill>
          <p:spPr>
            <a:xfrm>
              <a:off x="7498463" y="4537467"/>
              <a:ext cx="1542797" cy="1779630"/>
            </a:xfrm>
            <a:prstGeom prst="rect">
              <a:avLst/>
            </a:prstGeom>
          </p:spPr>
        </p:pic>
        <p:pic>
          <p:nvPicPr>
            <p:cNvPr id="29" name="Picture 28" descr="A grey rectangular object with holes&#10;&#10;Description automatically generated">
              <a:extLst>
                <a:ext uri="{FF2B5EF4-FFF2-40B4-BE49-F238E27FC236}">
                  <a16:creationId xmlns:a16="http://schemas.microsoft.com/office/drawing/2014/main" id="{B8C278BB-BC78-29D6-0BC2-4CB05068286D}"/>
                </a:ext>
              </a:extLst>
            </p:cNvPr>
            <p:cNvPicPr>
              <a:picLocks noChangeAspect="1"/>
            </p:cNvPicPr>
            <p:nvPr/>
          </p:nvPicPr>
          <p:blipFill>
            <a:blip r:embed="rId5"/>
            <a:stretch>
              <a:fillRect/>
            </a:stretch>
          </p:blipFill>
          <p:spPr>
            <a:xfrm>
              <a:off x="336158" y="4545621"/>
              <a:ext cx="1529846" cy="1764690"/>
            </a:xfrm>
            <a:prstGeom prst="rect">
              <a:avLst/>
            </a:prstGeom>
          </p:spPr>
        </p:pic>
        <p:pic>
          <p:nvPicPr>
            <p:cNvPr id="30" name="Picture 29" descr="A grey cube with holes&#10;&#10;Description automatically generated">
              <a:extLst>
                <a:ext uri="{FF2B5EF4-FFF2-40B4-BE49-F238E27FC236}">
                  <a16:creationId xmlns:a16="http://schemas.microsoft.com/office/drawing/2014/main" id="{C99957A5-282B-0AF2-3D9B-8AA7C871557B}"/>
                </a:ext>
              </a:extLst>
            </p:cNvPr>
            <p:cNvPicPr>
              <a:picLocks noChangeAspect="1"/>
            </p:cNvPicPr>
            <p:nvPr/>
          </p:nvPicPr>
          <p:blipFill>
            <a:blip r:embed="rId6"/>
            <a:stretch>
              <a:fillRect/>
            </a:stretch>
          </p:blipFill>
          <p:spPr>
            <a:xfrm>
              <a:off x="3522316" y="4340906"/>
              <a:ext cx="2014515" cy="2001261"/>
            </a:xfrm>
            <a:prstGeom prst="rect">
              <a:avLst/>
            </a:prstGeom>
          </p:spPr>
        </p:pic>
        <p:pic>
          <p:nvPicPr>
            <p:cNvPr id="31" name="Picture 30" descr="A grey square object with holes&#10;&#10;Description automatically generated">
              <a:extLst>
                <a:ext uri="{FF2B5EF4-FFF2-40B4-BE49-F238E27FC236}">
                  <a16:creationId xmlns:a16="http://schemas.microsoft.com/office/drawing/2014/main" id="{1FA0DF34-79AB-A27C-208A-81C5921F450D}"/>
                </a:ext>
              </a:extLst>
            </p:cNvPr>
            <p:cNvPicPr>
              <a:picLocks noChangeAspect="1"/>
            </p:cNvPicPr>
            <p:nvPr/>
          </p:nvPicPr>
          <p:blipFill>
            <a:blip r:embed="rId4"/>
            <a:stretch>
              <a:fillRect/>
            </a:stretch>
          </p:blipFill>
          <p:spPr>
            <a:xfrm>
              <a:off x="5417176" y="4328608"/>
              <a:ext cx="2037780" cy="2001261"/>
            </a:xfrm>
            <a:prstGeom prst="rect">
              <a:avLst/>
            </a:prstGeom>
          </p:spPr>
        </p:pic>
        <p:sp>
          <p:nvSpPr>
            <p:cNvPr id="32" name="TextBox 31">
              <a:extLst>
                <a:ext uri="{FF2B5EF4-FFF2-40B4-BE49-F238E27FC236}">
                  <a16:creationId xmlns:a16="http://schemas.microsoft.com/office/drawing/2014/main" id="{7D28B106-5713-9CA5-6AB6-EF2C3207E735}"/>
                </a:ext>
              </a:extLst>
            </p:cNvPr>
            <p:cNvSpPr txBox="1"/>
            <p:nvPr/>
          </p:nvSpPr>
          <p:spPr>
            <a:xfrm>
              <a:off x="321963" y="4323748"/>
              <a:ext cx="646331" cy="369332"/>
            </a:xfrm>
            <a:prstGeom prst="rect">
              <a:avLst/>
            </a:prstGeom>
            <a:noFill/>
          </p:spPr>
          <p:txBody>
            <a:bodyPr wrap="none" rtlCol="0">
              <a:spAutoFit/>
            </a:bodyPr>
            <a:lstStyle/>
            <a:p>
              <a:r>
                <a:rPr lang="en-US" dirty="0">
                  <a:solidFill>
                    <a:srgbClr val="002060"/>
                  </a:solidFill>
                </a:rPr>
                <a:t>½  F</a:t>
              </a:r>
            </a:p>
          </p:txBody>
        </p:sp>
        <p:sp>
          <p:nvSpPr>
            <p:cNvPr id="33" name="TextBox 32">
              <a:extLst>
                <a:ext uri="{FF2B5EF4-FFF2-40B4-BE49-F238E27FC236}">
                  <a16:creationId xmlns:a16="http://schemas.microsoft.com/office/drawing/2014/main" id="{B29B02A0-3962-99D1-B57B-34928EA9C1CA}"/>
                </a:ext>
              </a:extLst>
            </p:cNvPr>
            <p:cNvSpPr txBox="1"/>
            <p:nvPr/>
          </p:nvSpPr>
          <p:spPr>
            <a:xfrm>
              <a:off x="7389054" y="4352801"/>
              <a:ext cx="646331" cy="369332"/>
            </a:xfrm>
            <a:prstGeom prst="rect">
              <a:avLst/>
            </a:prstGeom>
            <a:noFill/>
          </p:spPr>
          <p:txBody>
            <a:bodyPr wrap="none" rtlCol="0">
              <a:spAutoFit/>
            </a:bodyPr>
            <a:lstStyle/>
            <a:p>
              <a:r>
                <a:rPr lang="en-US" dirty="0">
                  <a:solidFill>
                    <a:srgbClr val="002060"/>
                  </a:solidFill>
                </a:rPr>
                <a:t>½  F</a:t>
              </a:r>
            </a:p>
          </p:txBody>
        </p:sp>
        <p:sp>
          <p:nvSpPr>
            <p:cNvPr id="34" name="TextBox 33">
              <a:extLst>
                <a:ext uri="{FF2B5EF4-FFF2-40B4-BE49-F238E27FC236}">
                  <a16:creationId xmlns:a16="http://schemas.microsoft.com/office/drawing/2014/main" id="{A81E2D30-1188-E443-CC36-BF7D773E0280}"/>
                </a:ext>
              </a:extLst>
            </p:cNvPr>
            <p:cNvSpPr txBox="1"/>
            <p:nvPr/>
          </p:nvSpPr>
          <p:spPr>
            <a:xfrm>
              <a:off x="1920430" y="4353500"/>
              <a:ext cx="329554" cy="369332"/>
            </a:xfrm>
            <a:prstGeom prst="rect">
              <a:avLst/>
            </a:prstGeom>
            <a:noFill/>
          </p:spPr>
          <p:txBody>
            <a:bodyPr wrap="square" rtlCol="0">
              <a:spAutoFit/>
            </a:bodyPr>
            <a:lstStyle/>
            <a:p>
              <a:r>
                <a:rPr lang="en-US" dirty="0">
                  <a:solidFill>
                    <a:srgbClr val="002060"/>
                  </a:solidFill>
                </a:rPr>
                <a:t>D</a:t>
              </a:r>
            </a:p>
          </p:txBody>
        </p:sp>
        <p:sp>
          <p:nvSpPr>
            <p:cNvPr id="35" name="TextBox 34">
              <a:extLst>
                <a:ext uri="{FF2B5EF4-FFF2-40B4-BE49-F238E27FC236}">
                  <a16:creationId xmlns:a16="http://schemas.microsoft.com/office/drawing/2014/main" id="{872B9C73-A744-4113-0F4D-8970652465CA}"/>
                </a:ext>
              </a:extLst>
            </p:cNvPr>
            <p:cNvSpPr txBox="1"/>
            <p:nvPr/>
          </p:nvSpPr>
          <p:spPr>
            <a:xfrm>
              <a:off x="5674440" y="4313526"/>
              <a:ext cx="329554" cy="369332"/>
            </a:xfrm>
            <a:prstGeom prst="rect">
              <a:avLst/>
            </a:prstGeom>
            <a:noFill/>
          </p:spPr>
          <p:txBody>
            <a:bodyPr wrap="square" rtlCol="0">
              <a:spAutoFit/>
            </a:bodyPr>
            <a:lstStyle/>
            <a:p>
              <a:r>
                <a:rPr lang="en-US" dirty="0">
                  <a:solidFill>
                    <a:srgbClr val="002060"/>
                  </a:solidFill>
                </a:rPr>
                <a:t>D</a:t>
              </a:r>
            </a:p>
          </p:txBody>
        </p:sp>
        <p:sp>
          <p:nvSpPr>
            <p:cNvPr id="36" name="TextBox 35">
              <a:extLst>
                <a:ext uri="{FF2B5EF4-FFF2-40B4-BE49-F238E27FC236}">
                  <a16:creationId xmlns:a16="http://schemas.microsoft.com/office/drawing/2014/main" id="{F1A33DFF-976C-72BE-C72D-187A84BA1BC7}"/>
                </a:ext>
              </a:extLst>
            </p:cNvPr>
            <p:cNvSpPr txBox="1"/>
            <p:nvPr/>
          </p:nvSpPr>
          <p:spPr>
            <a:xfrm>
              <a:off x="3823742" y="4318756"/>
              <a:ext cx="329554" cy="369332"/>
            </a:xfrm>
            <a:prstGeom prst="rect">
              <a:avLst/>
            </a:prstGeom>
            <a:noFill/>
          </p:spPr>
          <p:txBody>
            <a:bodyPr wrap="square" rtlCol="0">
              <a:spAutoFit/>
            </a:bodyPr>
            <a:lstStyle/>
            <a:p>
              <a:r>
                <a:rPr lang="en-US" dirty="0">
                  <a:solidFill>
                    <a:srgbClr val="002060"/>
                  </a:solidFill>
                </a:rPr>
                <a:t>F</a:t>
              </a:r>
            </a:p>
          </p:txBody>
        </p:sp>
      </p:grpSp>
      <p:pic>
        <p:nvPicPr>
          <p:cNvPr id="37" name="Picture 36">
            <a:extLst>
              <a:ext uri="{FF2B5EF4-FFF2-40B4-BE49-F238E27FC236}">
                <a16:creationId xmlns:a16="http://schemas.microsoft.com/office/drawing/2014/main" id="{B2DE3E85-568D-10CB-ED89-DD9FC2440F0C}"/>
              </a:ext>
            </a:extLst>
          </p:cNvPr>
          <p:cNvPicPr>
            <a:picLocks noChangeAspect="1"/>
          </p:cNvPicPr>
          <p:nvPr/>
        </p:nvPicPr>
        <p:blipFill>
          <a:blip r:embed="rId7"/>
          <a:stretch>
            <a:fillRect/>
          </a:stretch>
        </p:blipFill>
        <p:spPr>
          <a:xfrm>
            <a:off x="271640" y="5015987"/>
            <a:ext cx="1418480" cy="1476888"/>
          </a:xfrm>
          <a:prstGeom prst="rect">
            <a:avLst/>
          </a:prstGeom>
        </p:spPr>
      </p:pic>
      <p:pic>
        <p:nvPicPr>
          <p:cNvPr id="38" name="Picture 37">
            <a:extLst>
              <a:ext uri="{FF2B5EF4-FFF2-40B4-BE49-F238E27FC236}">
                <a16:creationId xmlns:a16="http://schemas.microsoft.com/office/drawing/2014/main" id="{14B20B87-95D8-76FD-C368-83D11F81B224}"/>
              </a:ext>
            </a:extLst>
          </p:cNvPr>
          <p:cNvPicPr>
            <a:picLocks noChangeAspect="1"/>
          </p:cNvPicPr>
          <p:nvPr/>
        </p:nvPicPr>
        <p:blipFill>
          <a:blip r:embed="rId8"/>
          <a:stretch>
            <a:fillRect/>
          </a:stretch>
        </p:blipFill>
        <p:spPr>
          <a:xfrm>
            <a:off x="1948138" y="5031151"/>
            <a:ext cx="1450021" cy="1446560"/>
          </a:xfrm>
          <a:prstGeom prst="rect">
            <a:avLst/>
          </a:prstGeom>
        </p:spPr>
      </p:pic>
      <p:pic>
        <p:nvPicPr>
          <p:cNvPr id="39" name="Picture 38" descr="A picture containing indoor, electronics, projector&#10;&#10;AI-generated content may be incorrect.">
            <a:extLst>
              <a:ext uri="{FF2B5EF4-FFF2-40B4-BE49-F238E27FC236}">
                <a16:creationId xmlns:a16="http://schemas.microsoft.com/office/drawing/2014/main" id="{CE63BFBE-7E7F-A892-EDBE-279B417F72FD}"/>
              </a:ext>
            </a:extLst>
          </p:cNvPr>
          <p:cNvPicPr>
            <a:picLocks noChangeAspect="1"/>
          </p:cNvPicPr>
          <p:nvPr/>
        </p:nvPicPr>
        <p:blipFill>
          <a:blip r:embed="rId9"/>
          <a:stretch>
            <a:fillRect/>
          </a:stretch>
        </p:blipFill>
        <p:spPr>
          <a:xfrm>
            <a:off x="3724105" y="5040853"/>
            <a:ext cx="1410658" cy="1499054"/>
          </a:xfrm>
          <a:prstGeom prst="rect">
            <a:avLst/>
          </a:prstGeom>
        </p:spPr>
      </p:pic>
      <p:pic>
        <p:nvPicPr>
          <p:cNvPr id="40" name="Picture 39">
            <a:extLst>
              <a:ext uri="{FF2B5EF4-FFF2-40B4-BE49-F238E27FC236}">
                <a16:creationId xmlns:a16="http://schemas.microsoft.com/office/drawing/2014/main" id="{2CFD4A00-553C-38A3-B896-94602C218E5F}"/>
              </a:ext>
            </a:extLst>
          </p:cNvPr>
          <p:cNvPicPr>
            <a:picLocks noChangeAspect="1"/>
          </p:cNvPicPr>
          <p:nvPr/>
        </p:nvPicPr>
        <p:blipFill>
          <a:blip r:embed="rId8"/>
          <a:stretch>
            <a:fillRect/>
          </a:stretch>
        </p:blipFill>
        <p:spPr>
          <a:xfrm>
            <a:off x="5557318" y="5094084"/>
            <a:ext cx="1450021" cy="1446560"/>
          </a:xfrm>
          <a:prstGeom prst="rect">
            <a:avLst/>
          </a:prstGeom>
        </p:spPr>
      </p:pic>
      <p:pic>
        <p:nvPicPr>
          <p:cNvPr id="41" name="Picture 40">
            <a:extLst>
              <a:ext uri="{FF2B5EF4-FFF2-40B4-BE49-F238E27FC236}">
                <a16:creationId xmlns:a16="http://schemas.microsoft.com/office/drawing/2014/main" id="{ABA44A6F-3F7A-59D8-477D-E58B8C3E94E4}"/>
              </a:ext>
            </a:extLst>
          </p:cNvPr>
          <p:cNvPicPr>
            <a:picLocks noChangeAspect="1"/>
          </p:cNvPicPr>
          <p:nvPr/>
        </p:nvPicPr>
        <p:blipFill>
          <a:blip r:embed="rId7"/>
          <a:stretch>
            <a:fillRect/>
          </a:stretch>
        </p:blipFill>
        <p:spPr>
          <a:xfrm>
            <a:off x="7475443" y="5078920"/>
            <a:ext cx="1418480" cy="1476888"/>
          </a:xfrm>
          <a:prstGeom prst="rect">
            <a:avLst/>
          </a:prstGeom>
        </p:spPr>
      </p:pic>
      <p:sp>
        <p:nvSpPr>
          <p:cNvPr id="3" name="Title 1">
            <a:extLst>
              <a:ext uri="{FF2B5EF4-FFF2-40B4-BE49-F238E27FC236}">
                <a16:creationId xmlns:a16="http://schemas.microsoft.com/office/drawing/2014/main" id="{0DD7489F-1C86-F2AF-9B63-6DF5C03490E6}"/>
              </a:ext>
            </a:extLst>
          </p:cNvPr>
          <p:cNvSpPr txBox="1">
            <a:spLocks/>
          </p:cNvSpPr>
          <p:nvPr/>
        </p:nvSpPr>
        <p:spPr>
          <a:xfrm>
            <a:off x="29368" y="-206417"/>
            <a:ext cx="9114632" cy="91713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marL="342900" lvl="1" algn="ctr" defTabSz="914400"/>
            <a:r>
              <a:rPr lang="en-US" sz="2800" b="1" kern="0" dirty="0">
                <a:solidFill>
                  <a:srgbClr val="002060"/>
                </a:solidFill>
                <a:latin typeface="Arial" panose="020B0604020202020204" pitchFamily="34" charset="0"/>
                <a:cs typeface="Arial" panose="020B0604020202020204" pitchFamily="34" charset="0"/>
              </a:rPr>
              <a:t> C.2 Arc Assembly with Nine Magnets</a:t>
            </a:r>
          </a:p>
        </p:txBody>
      </p:sp>
      <p:pic>
        <p:nvPicPr>
          <p:cNvPr id="43" name="Picture 42">
            <a:extLst>
              <a:ext uri="{FF2B5EF4-FFF2-40B4-BE49-F238E27FC236}">
                <a16:creationId xmlns:a16="http://schemas.microsoft.com/office/drawing/2014/main" id="{7911CB26-A70C-302F-0CF9-585662C195D6}"/>
              </a:ext>
            </a:extLst>
          </p:cNvPr>
          <p:cNvPicPr>
            <a:picLocks noChangeAspect="1"/>
          </p:cNvPicPr>
          <p:nvPr/>
        </p:nvPicPr>
        <p:blipFill>
          <a:blip r:embed="rId10"/>
          <a:stretch>
            <a:fillRect/>
          </a:stretch>
        </p:blipFill>
        <p:spPr>
          <a:xfrm>
            <a:off x="706393" y="614073"/>
            <a:ext cx="4462621" cy="2385011"/>
          </a:xfrm>
          <a:prstGeom prst="rect">
            <a:avLst/>
          </a:prstGeom>
        </p:spPr>
      </p:pic>
      <p:sp>
        <p:nvSpPr>
          <p:cNvPr id="44" name="Rectangle 43">
            <a:extLst>
              <a:ext uri="{FF2B5EF4-FFF2-40B4-BE49-F238E27FC236}">
                <a16:creationId xmlns:a16="http://schemas.microsoft.com/office/drawing/2014/main" id="{972915E8-B45A-8D05-2010-03B2D86AAC97}"/>
              </a:ext>
            </a:extLst>
          </p:cNvPr>
          <p:cNvSpPr/>
          <p:nvPr/>
        </p:nvSpPr>
        <p:spPr>
          <a:xfrm>
            <a:off x="5134763" y="614073"/>
            <a:ext cx="179515" cy="805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4E52D713-47FE-43E6-C2EF-B0819740A6C5}"/>
              </a:ext>
            </a:extLst>
          </p:cNvPr>
          <p:cNvSpPr/>
          <p:nvPr/>
        </p:nvSpPr>
        <p:spPr>
          <a:xfrm>
            <a:off x="5134763" y="1929981"/>
            <a:ext cx="196641" cy="10814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ooter Placeholder 45">
            <a:extLst>
              <a:ext uri="{FF2B5EF4-FFF2-40B4-BE49-F238E27FC236}">
                <a16:creationId xmlns:a16="http://schemas.microsoft.com/office/drawing/2014/main" id="{C55D90C1-FDFA-CF3B-6FA1-C3B08D800F6A}"/>
              </a:ext>
            </a:extLst>
          </p:cNvPr>
          <p:cNvSpPr>
            <a:spLocks noGrp="1"/>
          </p:cNvSpPr>
          <p:nvPr>
            <p:ph type="ftr" sz="quarter" idx="11"/>
          </p:nvPr>
        </p:nvSpPr>
        <p:spPr/>
        <p:txBody>
          <a:bodyPr/>
          <a:lstStyle/>
          <a:p>
            <a:r>
              <a:rPr lang="en-US"/>
              <a:t>Dejan Trbojevic – MAC Review December 18, 2025</a:t>
            </a:r>
          </a:p>
        </p:txBody>
      </p:sp>
    </p:spTree>
    <p:extLst>
      <p:ext uri="{BB962C8B-B14F-4D97-AF65-F5344CB8AC3E}">
        <p14:creationId xmlns:p14="http://schemas.microsoft.com/office/powerpoint/2010/main" val="3374659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323E3-0315-9B3E-55AC-614F55DEDD9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0766FEE-3DAB-AD3C-853D-9CFAC17A4F84}"/>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B45AC950-7BBA-DFAE-0A9D-4473E45BCA9C}"/>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31</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8DBF3678-46E8-6822-5A30-CD2C871548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CCF62D2-7390-0CDC-5FB0-0509220B7EA4}"/>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AF9116E1-18DF-4200-2C9D-9213D64ED91D}"/>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Content Placeholder 7" descr="A picture containing blur, light, stove&#10;&#10;AI-generated content may be incorrect.">
            <a:extLst>
              <a:ext uri="{FF2B5EF4-FFF2-40B4-BE49-F238E27FC236}">
                <a16:creationId xmlns:a16="http://schemas.microsoft.com/office/drawing/2014/main" id="{AA66329A-6F34-FA43-6616-3B204FC381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819" y="858869"/>
            <a:ext cx="7144121" cy="5358091"/>
          </a:xfrm>
          <a:prstGeom prst="rect">
            <a:avLst/>
          </a:prstGeom>
        </p:spPr>
      </p:pic>
      <p:sp>
        <p:nvSpPr>
          <p:cNvPr id="9" name="Slide Number Placeholder 5">
            <a:extLst>
              <a:ext uri="{FF2B5EF4-FFF2-40B4-BE49-F238E27FC236}">
                <a16:creationId xmlns:a16="http://schemas.microsoft.com/office/drawing/2014/main" id="{1D59B257-E659-5522-C76F-DF969236C729}"/>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002060"/>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C919DEF3-38EA-44F2-924B-3AA3B76DF1B8}" type="slidenum">
              <a:rPr lang="en-GB" altLang="en-US" smtClean="0"/>
              <a:pPr>
                <a:defRPr/>
              </a:pPr>
              <a:t>31</a:t>
            </a:fld>
            <a:endParaRPr lang="en-GB" altLang="en-US"/>
          </a:p>
        </p:txBody>
      </p:sp>
      <p:sp>
        <p:nvSpPr>
          <p:cNvPr id="10" name="Title 1">
            <a:extLst>
              <a:ext uri="{FF2B5EF4-FFF2-40B4-BE49-F238E27FC236}">
                <a16:creationId xmlns:a16="http://schemas.microsoft.com/office/drawing/2014/main" id="{10C87B1A-492D-A88B-D4CD-1C92CB41C29A}"/>
              </a:ext>
            </a:extLst>
          </p:cNvPr>
          <p:cNvSpPr txBox="1">
            <a:spLocks/>
          </p:cNvSpPr>
          <p:nvPr/>
        </p:nvSpPr>
        <p:spPr>
          <a:xfrm>
            <a:off x="230588" y="-9966"/>
            <a:ext cx="8898726" cy="61033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C.2 Magnet Apertures</a:t>
            </a:r>
          </a:p>
        </p:txBody>
      </p:sp>
    </p:spTree>
    <p:extLst>
      <p:ext uri="{BB962C8B-B14F-4D97-AF65-F5344CB8AC3E}">
        <p14:creationId xmlns:p14="http://schemas.microsoft.com/office/powerpoint/2010/main" val="4126756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9FCC0-A7FA-39FF-2773-539226C0D8B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DBD70A0-3969-103B-9194-9838FB4C7E3A}"/>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B896C6B9-C71F-4910-9FB0-E14F263A6CD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32</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A4EC16F4-8A77-13A0-D55E-7F45299E93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AD7017F-E21B-2AAD-2EB0-B04B549837B1}"/>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4AB3B354-A6D9-715D-7B5E-B12F15A6185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F61EE405-BBB8-4C29-BBD8-806761401BED}"/>
              </a:ext>
            </a:extLst>
          </p:cNvPr>
          <p:cNvSpPr txBox="1">
            <a:spLocks/>
          </p:cNvSpPr>
          <p:nvPr/>
        </p:nvSpPr>
        <p:spPr>
          <a:xfrm>
            <a:off x="202020" y="-13996"/>
            <a:ext cx="8927294" cy="571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C.3 Beamline Assembly</a:t>
            </a:r>
          </a:p>
        </p:txBody>
      </p:sp>
      <p:pic>
        <p:nvPicPr>
          <p:cNvPr id="14" name="Content Placeholder 7" descr="A picture containing indoor, dirty, worktable, cluttered&#10;&#10;AI-generated content may be incorrect.">
            <a:extLst>
              <a:ext uri="{FF2B5EF4-FFF2-40B4-BE49-F238E27FC236}">
                <a16:creationId xmlns:a16="http://schemas.microsoft.com/office/drawing/2014/main" id="{0DB6F0A8-32FD-2F7C-63BC-B10E40F8EF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890" y="2004638"/>
            <a:ext cx="4909553" cy="3682165"/>
          </a:xfrm>
          <a:prstGeom prst="rect">
            <a:avLst/>
          </a:prstGeom>
        </p:spPr>
      </p:pic>
      <p:sp>
        <p:nvSpPr>
          <p:cNvPr id="17" name="Slide Number Placeholder 5">
            <a:extLst>
              <a:ext uri="{FF2B5EF4-FFF2-40B4-BE49-F238E27FC236}">
                <a16:creationId xmlns:a16="http://schemas.microsoft.com/office/drawing/2014/main" id="{17C80146-74F9-55EC-DB14-88D830BB42A0}"/>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002060"/>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C919DEF3-38EA-44F2-924B-3AA3B76DF1B8}" type="slidenum">
              <a:rPr lang="en-GB" altLang="en-US" smtClean="0"/>
              <a:pPr>
                <a:defRPr/>
              </a:pPr>
              <a:t>32</a:t>
            </a:fld>
            <a:endParaRPr lang="en-GB" altLang="en-US"/>
          </a:p>
        </p:txBody>
      </p:sp>
      <p:pic>
        <p:nvPicPr>
          <p:cNvPr id="18" name="Picture 17" descr="A picture containing dirty, miller&#10;&#10;AI-generated content may be incorrect.">
            <a:extLst>
              <a:ext uri="{FF2B5EF4-FFF2-40B4-BE49-F238E27FC236}">
                <a16:creationId xmlns:a16="http://schemas.microsoft.com/office/drawing/2014/main" id="{3D417321-3751-D858-33A9-613B89162D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46337" y="2004638"/>
            <a:ext cx="4909552" cy="3682164"/>
          </a:xfrm>
          <a:prstGeom prst="rect">
            <a:avLst/>
          </a:prstGeom>
        </p:spPr>
      </p:pic>
    </p:spTree>
    <p:extLst>
      <p:ext uri="{BB962C8B-B14F-4D97-AF65-F5344CB8AC3E}">
        <p14:creationId xmlns:p14="http://schemas.microsoft.com/office/powerpoint/2010/main" val="3412158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9C430-10B8-9324-E133-0225DA210F0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919CA8-5E7D-3D47-3069-A918EB67130B}"/>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77A1D3BE-6611-00C6-4688-E27D56E02DE4}"/>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C9E10BD6-A06F-3D85-10F4-057B8D9993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6E9BAF2-AB55-A3A6-E548-D93733933CB7}"/>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816C0DB2-1187-5686-B715-7289443D9B21}"/>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7" name="Slide Number Placeholder 5">
            <a:extLst>
              <a:ext uri="{FF2B5EF4-FFF2-40B4-BE49-F238E27FC236}">
                <a16:creationId xmlns:a16="http://schemas.microsoft.com/office/drawing/2014/main" id="{F2A97550-4FA0-0346-C49A-F7533E9D24C8}"/>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002060"/>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C919DEF3-38EA-44F2-924B-3AA3B76DF1B8}" type="slidenum">
              <a:rPr lang="en-GB" altLang="en-US" smtClean="0"/>
              <a:pPr>
                <a:defRPr/>
              </a:pPr>
              <a:t>33</a:t>
            </a:fld>
            <a:endParaRPr lang="en-GB" altLang="en-US"/>
          </a:p>
        </p:txBody>
      </p:sp>
      <p:pic>
        <p:nvPicPr>
          <p:cNvPr id="3" name="Content Placeholder 7" descr="A picture containing equipment, worktable&#10;&#10;AI-generated content may be incorrect.">
            <a:extLst>
              <a:ext uri="{FF2B5EF4-FFF2-40B4-BE49-F238E27FC236}">
                <a16:creationId xmlns:a16="http://schemas.microsoft.com/office/drawing/2014/main" id="{AEB56716-561A-039B-775A-5A07917C49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135" b="18180"/>
          <a:stretch>
            <a:fillRect/>
          </a:stretch>
        </p:blipFill>
        <p:spPr>
          <a:xfrm>
            <a:off x="176093" y="751707"/>
            <a:ext cx="8680657" cy="3625364"/>
          </a:xfrm>
          <a:prstGeom prst="rect">
            <a:avLst/>
          </a:prstGeom>
        </p:spPr>
      </p:pic>
      <p:pic>
        <p:nvPicPr>
          <p:cNvPr id="7" name="Picture 6" descr="A picture containing worktable, miller&#10;&#10;AI-generated content may be incorrect.">
            <a:extLst>
              <a:ext uri="{FF2B5EF4-FFF2-40B4-BE49-F238E27FC236}">
                <a16:creationId xmlns:a16="http://schemas.microsoft.com/office/drawing/2014/main" id="{71D7E426-6D4F-702F-51DB-4E953198F273}"/>
              </a:ext>
            </a:extLst>
          </p:cNvPr>
          <p:cNvPicPr>
            <a:picLocks noChangeAspect="1"/>
          </p:cNvPicPr>
          <p:nvPr/>
        </p:nvPicPr>
        <p:blipFill>
          <a:blip r:embed="rId4" cstate="print">
            <a:extLst>
              <a:ext uri="{28A0092B-C50C-407E-A947-70E740481C1C}">
                <a14:useLocalDpi xmlns:a14="http://schemas.microsoft.com/office/drawing/2010/main" val="0"/>
              </a:ext>
            </a:extLst>
          </a:blip>
          <a:srcRect l="17528" t="31791"/>
          <a:stretch>
            <a:fillRect/>
          </a:stretch>
        </p:blipFill>
        <p:spPr>
          <a:xfrm>
            <a:off x="4484683" y="3442797"/>
            <a:ext cx="4483224" cy="2780928"/>
          </a:xfrm>
          <a:prstGeom prst="rect">
            <a:avLst/>
          </a:prstGeom>
        </p:spPr>
      </p:pic>
      <p:sp>
        <p:nvSpPr>
          <p:cNvPr id="8" name="Title 1">
            <a:extLst>
              <a:ext uri="{FF2B5EF4-FFF2-40B4-BE49-F238E27FC236}">
                <a16:creationId xmlns:a16="http://schemas.microsoft.com/office/drawing/2014/main" id="{BDFF16B1-429A-67DC-A71C-AB7A3504E188}"/>
              </a:ext>
            </a:extLst>
          </p:cNvPr>
          <p:cNvSpPr txBox="1">
            <a:spLocks/>
          </p:cNvSpPr>
          <p:nvPr/>
        </p:nvSpPr>
        <p:spPr>
          <a:xfrm>
            <a:off x="252549" y="-19821"/>
            <a:ext cx="8876642" cy="65409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C.3 Camera and Beam Screen Plates</a:t>
            </a:r>
          </a:p>
        </p:txBody>
      </p:sp>
      <p:sp>
        <p:nvSpPr>
          <p:cNvPr id="9" name="TextBox 8">
            <a:extLst>
              <a:ext uri="{FF2B5EF4-FFF2-40B4-BE49-F238E27FC236}">
                <a16:creationId xmlns:a16="http://schemas.microsoft.com/office/drawing/2014/main" id="{A70F454B-5A6E-6C98-0A41-EA1A842FFE13}"/>
              </a:ext>
            </a:extLst>
          </p:cNvPr>
          <p:cNvSpPr txBox="1"/>
          <p:nvPr/>
        </p:nvSpPr>
        <p:spPr>
          <a:xfrm>
            <a:off x="323528" y="4566915"/>
            <a:ext cx="4104457" cy="923330"/>
          </a:xfrm>
          <a:prstGeom prst="rect">
            <a:avLst/>
          </a:prstGeom>
          <a:noFill/>
        </p:spPr>
        <p:txBody>
          <a:bodyPr wrap="square" rtlCol="0">
            <a:spAutoFit/>
          </a:bodyPr>
          <a:lstStyle/>
          <a:p>
            <a:r>
              <a:rPr lang="en-GB" dirty="0">
                <a:solidFill>
                  <a:srgbClr val="002060"/>
                </a:solidFill>
                <a:latin typeface="Arial" panose="020B0604020202020204" pitchFamily="34" charset="0"/>
                <a:cs typeface="Arial" panose="020B0604020202020204" pitchFamily="34" charset="0"/>
              </a:rPr>
              <a:t>These were attached to both ends of the beamline.</a:t>
            </a:r>
          </a:p>
          <a:p>
            <a:r>
              <a:rPr lang="en-GB" dirty="0">
                <a:solidFill>
                  <a:srgbClr val="002060"/>
                </a:solidFill>
                <a:latin typeface="Arial" panose="020B0604020202020204" pitchFamily="34" charset="0"/>
                <a:cs typeface="Arial" panose="020B0604020202020204" pitchFamily="34" charset="0"/>
              </a:rPr>
              <a:t>4 cameras and 4 screens in total.</a:t>
            </a:r>
          </a:p>
        </p:txBody>
      </p:sp>
    </p:spTree>
    <p:extLst>
      <p:ext uri="{BB962C8B-B14F-4D97-AF65-F5344CB8AC3E}">
        <p14:creationId xmlns:p14="http://schemas.microsoft.com/office/powerpoint/2010/main" val="3398806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9733F-8351-78DB-7FF6-38DBFF97E0E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A2ABEA2-D973-00C0-5B65-ACF0D0585F90}"/>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9DEF1D06-8712-93C2-3786-F058D154D413}"/>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C28C0868-B409-DC50-A387-3E456699CC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39A7BB46-595E-8801-4BB9-B7FDF2F6BF37}"/>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439994D7-3626-C76F-550C-F6979BAB6895}"/>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E076644-2441-CCF7-B2B9-1C26B54311AB}"/>
              </a:ext>
            </a:extLst>
          </p:cNvPr>
          <p:cNvSpPr txBox="1">
            <a:spLocks/>
          </p:cNvSpPr>
          <p:nvPr/>
        </p:nvSpPr>
        <p:spPr>
          <a:xfrm>
            <a:off x="3858375" y="274638"/>
            <a:ext cx="4828425" cy="99617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C.3 Installation @Tandem</a:t>
            </a:r>
          </a:p>
        </p:txBody>
      </p:sp>
      <p:pic>
        <p:nvPicPr>
          <p:cNvPr id="7" name="VID_20250825_152257">
            <a:hlinkClick r:id="" action="ppaction://media"/>
            <a:extLst>
              <a:ext uri="{FF2B5EF4-FFF2-40B4-BE49-F238E27FC236}">
                <a16:creationId xmlns:a16="http://schemas.microsoft.com/office/drawing/2014/main" id="{B8877401-DCFF-983E-EC41-13ACE8C522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5628" y="10758"/>
            <a:ext cx="3362747" cy="5977054"/>
          </a:xfrm>
          <a:prstGeom prst="rect">
            <a:avLst/>
          </a:prstGeom>
        </p:spPr>
      </p:pic>
      <p:pic>
        <p:nvPicPr>
          <p:cNvPr id="8" name="Picture 7">
            <a:extLst>
              <a:ext uri="{FF2B5EF4-FFF2-40B4-BE49-F238E27FC236}">
                <a16:creationId xmlns:a16="http://schemas.microsoft.com/office/drawing/2014/main" id="{039DCE88-BCD2-2AB0-B0DF-11F0779905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2565" y="1772816"/>
            <a:ext cx="4319414" cy="3239560"/>
          </a:xfrm>
          <a:prstGeom prst="rect">
            <a:avLst/>
          </a:prstGeom>
        </p:spPr>
      </p:pic>
      <p:sp>
        <p:nvSpPr>
          <p:cNvPr id="9" name="TextBox 8">
            <a:extLst>
              <a:ext uri="{FF2B5EF4-FFF2-40B4-BE49-F238E27FC236}">
                <a16:creationId xmlns:a16="http://schemas.microsoft.com/office/drawing/2014/main" id="{CAAE7F5C-E0D6-7F5B-6506-049EAD3B8AC8}"/>
              </a:ext>
            </a:extLst>
          </p:cNvPr>
          <p:cNvSpPr txBox="1"/>
          <p:nvPr/>
        </p:nvSpPr>
        <p:spPr>
          <a:xfrm>
            <a:off x="4796549" y="5617054"/>
            <a:ext cx="3890251" cy="646331"/>
          </a:xfrm>
          <a:prstGeom prst="rect">
            <a:avLst/>
          </a:prstGeom>
          <a:noFill/>
        </p:spPr>
        <p:txBody>
          <a:bodyPr wrap="square" rtlCol="0">
            <a:spAutoFit/>
          </a:bodyPr>
          <a:lstStyle/>
          <a:p>
            <a:r>
              <a:rPr lang="en-GB" dirty="0">
                <a:solidFill>
                  <a:srgbClr val="002060"/>
                </a:solidFill>
              </a:rPr>
              <a:t>Different beam energies marked on a ruler for </a:t>
            </a:r>
            <a:r>
              <a:rPr lang="en-GB" dirty="0">
                <a:solidFill>
                  <a:srgbClr val="002060"/>
                </a:solidFill>
                <a:latin typeface="Arial" panose="020B0604020202020204" pitchFamily="34" charset="0"/>
                <a:cs typeface="Arial" panose="020B0604020202020204" pitchFamily="34" charset="0"/>
              </a:rPr>
              <a:t>alignment</a:t>
            </a:r>
            <a:r>
              <a:rPr lang="en-GB" dirty="0">
                <a:solidFill>
                  <a:srgbClr val="002060"/>
                </a:solidFill>
              </a:rPr>
              <a:t>.</a:t>
            </a:r>
          </a:p>
        </p:txBody>
      </p:sp>
    </p:spTree>
    <p:extLst>
      <p:ext uri="{BB962C8B-B14F-4D97-AF65-F5344CB8AC3E}">
        <p14:creationId xmlns:p14="http://schemas.microsoft.com/office/powerpoint/2010/main" val="282969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B5E26-5FFE-7D4E-3531-BC29688EE8B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6FFC8D9-267F-5D8D-0486-CED78F2960C4}"/>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C42465C-B6F2-8ACC-015D-C23C8CD976A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35</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3709D34-C72D-A359-7C15-3518F0684E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F5D4A5CA-1EEA-1F1B-AA02-3769A67A91CF}"/>
              </a:ext>
            </a:extLst>
          </p:cNvPr>
          <p:cNvSpPr txBox="1">
            <a:spLocks/>
          </p:cNvSpPr>
          <p:nvPr/>
        </p:nvSpPr>
        <p:spPr>
          <a:xfrm>
            <a:off x="209006" y="0"/>
            <a:ext cx="8917655"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C.4 Beam Position Measurements at Few Positions</a:t>
            </a:r>
          </a:p>
        </p:txBody>
      </p:sp>
      <p:grpSp>
        <p:nvGrpSpPr>
          <p:cNvPr id="36" name="Group 35">
            <a:extLst>
              <a:ext uri="{FF2B5EF4-FFF2-40B4-BE49-F238E27FC236}">
                <a16:creationId xmlns:a16="http://schemas.microsoft.com/office/drawing/2014/main" id="{E87C6105-3BFA-6630-6F35-59D9A0E002E8}"/>
              </a:ext>
            </a:extLst>
          </p:cNvPr>
          <p:cNvGrpSpPr>
            <a:grpSpLocks noChangeAspect="1"/>
          </p:cNvGrpSpPr>
          <p:nvPr/>
        </p:nvGrpSpPr>
        <p:grpSpPr>
          <a:xfrm>
            <a:off x="1555596" y="969174"/>
            <a:ext cx="6393463" cy="1130743"/>
            <a:chOff x="1260137" y="1626938"/>
            <a:chExt cx="7003294" cy="1238597"/>
          </a:xfrm>
        </p:grpSpPr>
        <p:sp>
          <p:nvSpPr>
            <p:cNvPr id="9" name="Rectangle 8">
              <a:extLst>
                <a:ext uri="{FF2B5EF4-FFF2-40B4-BE49-F238E27FC236}">
                  <a16:creationId xmlns:a16="http://schemas.microsoft.com/office/drawing/2014/main" id="{F3955B5B-B771-7320-6714-7E16DA59A88C}"/>
                </a:ext>
              </a:extLst>
            </p:cNvPr>
            <p:cNvSpPr/>
            <p:nvPr/>
          </p:nvSpPr>
          <p:spPr>
            <a:xfrm>
              <a:off x="3482378" y="1626938"/>
              <a:ext cx="1401272" cy="1238597"/>
            </a:xfrm>
            <a:prstGeom prst="rect">
              <a:avLst/>
            </a:prstGeom>
            <a:solidFill>
              <a:schemeClr val="tx2">
                <a:lumMod val="10000"/>
                <a:lumOff val="90000"/>
                <a:alpha val="6144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M</a:t>
              </a:r>
            </a:p>
          </p:txBody>
        </p:sp>
        <p:cxnSp>
          <p:nvCxnSpPr>
            <p:cNvPr id="10" name="Straight Connector 9">
              <a:extLst>
                <a:ext uri="{FF2B5EF4-FFF2-40B4-BE49-F238E27FC236}">
                  <a16:creationId xmlns:a16="http://schemas.microsoft.com/office/drawing/2014/main" id="{C722F33D-28FD-9778-9D7B-3F9A2C0C0C10}"/>
                </a:ext>
              </a:extLst>
            </p:cNvPr>
            <p:cNvCxnSpPr>
              <a:cxnSpLocks/>
              <a:stCxn id="9" idx="3"/>
            </p:cNvCxnSpPr>
            <p:nvPr/>
          </p:nvCxnSpPr>
          <p:spPr>
            <a:xfrm flipV="1">
              <a:off x="4883650" y="2242080"/>
              <a:ext cx="2231390" cy="41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B0BBA89-E776-4124-EF23-EADD2F2B45C3}"/>
                </a:ext>
              </a:extLst>
            </p:cNvPr>
            <p:cNvCxnSpPr/>
            <p:nvPr/>
          </p:nvCxnSpPr>
          <p:spPr>
            <a:xfrm>
              <a:off x="5585498" y="1626938"/>
              <a:ext cx="847898" cy="11637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6DFF3F1-706D-8DE5-78BC-E5E02179900F}"/>
                </a:ext>
              </a:extLst>
            </p:cNvPr>
            <p:cNvCxnSpPr/>
            <p:nvPr/>
          </p:nvCxnSpPr>
          <p:spPr>
            <a:xfrm>
              <a:off x="6372199" y="1626938"/>
              <a:ext cx="847898" cy="11637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B7A1B2C-54B0-430F-70C4-BABDC96D67A1}"/>
                </a:ext>
              </a:extLst>
            </p:cNvPr>
            <p:cNvCxnSpPr/>
            <p:nvPr/>
          </p:nvCxnSpPr>
          <p:spPr>
            <a:xfrm>
              <a:off x="1951883" y="1626938"/>
              <a:ext cx="847898" cy="11637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CAF87F5-F6DE-DB4F-D46C-C105213C960A}"/>
                </a:ext>
              </a:extLst>
            </p:cNvPr>
            <p:cNvCxnSpPr/>
            <p:nvPr/>
          </p:nvCxnSpPr>
          <p:spPr>
            <a:xfrm>
              <a:off x="1270716" y="1626938"/>
              <a:ext cx="847898" cy="1163782"/>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4A0DDD8-606B-F5DD-23B8-415B58430DFA}"/>
                </a:ext>
              </a:extLst>
            </p:cNvPr>
            <p:cNvSpPr txBox="1"/>
            <p:nvPr/>
          </p:nvSpPr>
          <p:spPr>
            <a:xfrm>
              <a:off x="6398501" y="2320918"/>
              <a:ext cx="325730" cy="369332"/>
            </a:xfrm>
            <a:prstGeom prst="rect">
              <a:avLst/>
            </a:prstGeom>
            <a:noFill/>
          </p:spPr>
          <p:txBody>
            <a:bodyPr wrap="none" rtlCol="0">
              <a:spAutoFit/>
            </a:bodyPr>
            <a:lstStyle/>
            <a:p>
              <a:r>
                <a:rPr lang="en-US" dirty="0"/>
                <a:t>l</a:t>
              </a:r>
              <a:r>
                <a:rPr lang="en-US" baseline="-25000" dirty="0"/>
                <a:t>1</a:t>
              </a:r>
            </a:p>
          </p:txBody>
        </p:sp>
        <p:sp>
          <p:nvSpPr>
            <p:cNvPr id="16" name="TextBox 15">
              <a:extLst>
                <a:ext uri="{FF2B5EF4-FFF2-40B4-BE49-F238E27FC236}">
                  <a16:creationId xmlns:a16="http://schemas.microsoft.com/office/drawing/2014/main" id="{3630A81C-D475-F971-723B-777843A1E09E}"/>
                </a:ext>
              </a:extLst>
            </p:cNvPr>
            <p:cNvSpPr txBox="1"/>
            <p:nvPr/>
          </p:nvSpPr>
          <p:spPr>
            <a:xfrm>
              <a:off x="5346242" y="2333812"/>
              <a:ext cx="325730" cy="369332"/>
            </a:xfrm>
            <a:prstGeom prst="rect">
              <a:avLst/>
            </a:prstGeom>
            <a:noFill/>
          </p:spPr>
          <p:txBody>
            <a:bodyPr wrap="none" rtlCol="0">
              <a:spAutoFit/>
            </a:bodyPr>
            <a:lstStyle/>
            <a:p>
              <a:r>
                <a:rPr lang="en-US" dirty="0"/>
                <a:t>l</a:t>
              </a:r>
              <a:r>
                <a:rPr lang="en-US" baseline="-25000" dirty="0"/>
                <a:t>2</a:t>
              </a:r>
            </a:p>
          </p:txBody>
        </p:sp>
        <p:sp>
          <p:nvSpPr>
            <p:cNvPr id="17" name="TextBox 16">
              <a:extLst>
                <a:ext uri="{FF2B5EF4-FFF2-40B4-BE49-F238E27FC236}">
                  <a16:creationId xmlns:a16="http://schemas.microsoft.com/office/drawing/2014/main" id="{41F28E5C-1B1E-5E82-458B-DBDA6F02F46D}"/>
                </a:ext>
              </a:extLst>
            </p:cNvPr>
            <p:cNvSpPr txBox="1"/>
            <p:nvPr/>
          </p:nvSpPr>
          <p:spPr>
            <a:xfrm>
              <a:off x="2824975" y="2308094"/>
              <a:ext cx="325730" cy="369332"/>
            </a:xfrm>
            <a:prstGeom prst="rect">
              <a:avLst/>
            </a:prstGeom>
            <a:noFill/>
          </p:spPr>
          <p:txBody>
            <a:bodyPr wrap="none" rtlCol="0">
              <a:spAutoFit/>
            </a:bodyPr>
            <a:lstStyle/>
            <a:p>
              <a:r>
                <a:rPr lang="en-US" dirty="0"/>
                <a:t>l</a:t>
              </a:r>
              <a:r>
                <a:rPr lang="en-US" baseline="-25000" dirty="0"/>
                <a:t>3</a:t>
              </a:r>
            </a:p>
          </p:txBody>
        </p:sp>
        <p:sp>
          <p:nvSpPr>
            <p:cNvPr id="18" name="TextBox 17">
              <a:extLst>
                <a:ext uri="{FF2B5EF4-FFF2-40B4-BE49-F238E27FC236}">
                  <a16:creationId xmlns:a16="http://schemas.microsoft.com/office/drawing/2014/main" id="{F613DAC9-332C-F6C8-8672-509A015961AF}"/>
                </a:ext>
              </a:extLst>
            </p:cNvPr>
            <p:cNvSpPr txBox="1"/>
            <p:nvPr/>
          </p:nvSpPr>
          <p:spPr>
            <a:xfrm>
              <a:off x="1937234" y="2302529"/>
              <a:ext cx="325730" cy="369332"/>
            </a:xfrm>
            <a:prstGeom prst="rect">
              <a:avLst/>
            </a:prstGeom>
            <a:noFill/>
          </p:spPr>
          <p:txBody>
            <a:bodyPr wrap="none" rtlCol="0">
              <a:spAutoFit/>
            </a:bodyPr>
            <a:lstStyle/>
            <a:p>
              <a:r>
                <a:rPr lang="en-US" dirty="0"/>
                <a:t>l</a:t>
              </a:r>
              <a:r>
                <a:rPr lang="en-US" baseline="-25000" dirty="0"/>
                <a:t>4</a:t>
              </a:r>
            </a:p>
          </p:txBody>
        </p:sp>
        <p:cxnSp>
          <p:nvCxnSpPr>
            <p:cNvPr id="19" name="Straight Connector 18">
              <a:extLst>
                <a:ext uri="{FF2B5EF4-FFF2-40B4-BE49-F238E27FC236}">
                  <a16:creationId xmlns:a16="http://schemas.microsoft.com/office/drawing/2014/main" id="{925268A9-9487-20BF-D343-8B2DEE6FFEC3}"/>
                </a:ext>
              </a:extLst>
            </p:cNvPr>
            <p:cNvCxnSpPr>
              <a:cxnSpLocks/>
            </p:cNvCxnSpPr>
            <p:nvPr/>
          </p:nvCxnSpPr>
          <p:spPr>
            <a:xfrm flipV="1">
              <a:off x="1260137" y="2231396"/>
              <a:ext cx="2231390" cy="4157"/>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647623BF-6384-9121-6B30-BC2B60AD5894}"/>
                </a:ext>
              </a:extLst>
            </p:cNvPr>
            <p:cNvSpPr txBox="1"/>
            <p:nvPr/>
          </p:nvSpPr>
          <p:spPr>
            <a:xfrm>
              <a:off x="6009447" y="1742666"/>
              <a:ext cx="449162" cy="369332"/>
            </a:xfrm>
            <a:prstGeom prst="rect">
              <a:avLst/>
            </a:prstGeom>
            <a:noFill/>
          </p:spPr>
          <p:txBody>
            <a:bodyPr wrap="none" rtlCol="0">
              <a:spAutoFit/>
            </a:bodyPr>
            <a:lstStyle/>
            <a:p>
              <a:r>
                <a:rPr lang="en-US" dirty="0"/>
                <a:t>M</a:t>
              </a:r>
              <a:r>
                <a:rPr lang="en-US" baseline="-25000" dirty="0"/>
                <a:t>1</a:t>
              </a:r>
            </a:p>
          </p:txBody>
        </p:sp>
        <p:sp>
          <p:nvSpPr>
            <p:cNvPr id="21" name="TextBox 20">
              <a:extLst>
                <a:ext uri="{FF2B5EF4-FFF2-40B4-BE49-F238E27FC236}">
                  <a16:creationId xmlns:a16="http://schemas.microsoft.com/office/drawing/2014/main" id="{F12F49FA-44C4-3056-CF53-E78734AB3515}"/>
                </a:ext>
              </a:extLst>
            </p:cNvPr>
            <p:cNvSpPr txBox="1"/>
            <p:nvPr/>
          </p:nvSpPr>
          <p:spPr>
            <a:xfrm>
              <a:off x="5077613" y="1744501"/>
              <a:ext cx="449162" cy="369332"/>
            </a:xfrm>
            <a:prstGeom prst="rect">
              <a:avLst/>
            </a:prstGeom>
            <a:noFill/>
          </p:spPr>
          <p:txBody>
            <a:bodyPr wrap="none" rtlCol="0">
              <a:spAutoFit/>
            </a:bodyPr>
            <a:lstStyle/>
            <a:p>
              <a:r>
                <a:rPr lang="en-US" dirty="0"/>
                <a:t>M</a:t>
              </a:r>
              <a:r>
                <a:rPr lang="en-US" baseline="-25000" dirty="0"/>
                <a:t>2</a:t>
              </a:r>
            </a:p>
          </p:txBody>
        </p:sp>
        <p:sp>
          <p:nvSpPr>
            <p:cNvPr id="22" name="TextBox 21">
              <a:extLst>
                <a:ext uri="{FF2B5EF4-FFF2-40B4-BE49-F238E27FC236}">
                  <a16:creationId xmlns:a16="http://schemas.microsoft.com/office/drawing/2014/main" id="{3B3A22E5-5C4A-385C-E49E-29DA557D02D8}"/>
                </a:ext>
              </a:extLst>
            </p:cNvPr>
            <p:cNvSpPr txBox="1"/>
            <p:nvPr/>
          </p:nvSpPr>
          <p:spPr>
            <a:xfrm>
              <a:off x="2622343" y="1744501"/>
              <a:ext cx="449162" cy="369332"/>
            </a:xfrm>
            <a:prstGeom prst="rect">
              <a:avLst/>
            </a:prstGeom>
            <a:noFill/>
          </p:spPr>
          <p:txBody>
            <a:bodyPr wrap="none" rtlCol="0">
              <a:spAutoFit/>
            </a:bodyPr>
            <a:lstStyle/>
            <a:p>
              <a:r>
                <a:rPr lang="en-US" dirty="0"/>
                <a:t>M</a:t>
              </a:r>
              <a:r>
                <a:rPr lang="en-US" baseline="-25000" dirty="0"/>
                <a:t>3</a:t>
              </a:r>
            </a:p>
          </p:txBody>
        </p:sp>
        <p:sp>
          <p:nvSpPr>
            <p:cNvPr id="23" name="TextBox 22">
              <a:extLst>
                <a:ext uri="{FF2B5EF4-FFF2-40B4-BE49-F238E27FC236}">
                  <a16:creationId xmlns:a16="http://schemas.microsoft.com/office/drawing/2014/main" id="{BA486DB8-AC38-E957-C0E9-EB27AB060214}"/>
                </a:ext>
              </a:extLst>
            </p:cNvPr>
            <p:cNvSpPr txBox="1"/>
            <p:nvPr/>
          </p:nvSpPr>
          <p:spPr>
            <a:xfrm>
              <a:off x="1653487" y="1744501"/>
              <a:ext cx="449162" cy="369332"/>
            </a:xfrm>
            <a:prstGeom prst="rect">
              <a:avLst/>
            </a:prstGeom>
            <a:noFill/>
          </p:spPr>
          <p:txBody>
            <a:bodyPr wrap="none" rtlCol="0">
              <a:spAutoFit/>
            </a:bodyPr>
            <a:lstStyle/>
            <a:p>
              <a:r>
                <a:rPr lang="en-US" dirty="0"/>
                <a:t>M</a:t>
              </a:r>
              <a:r>
                <a:rPr lang="en-US" baseline="-25000" dirty="0"/>
                <a:t>4</a:t>
              </a:r>
            </a:p>
          </p:txBody>
        </p:sp>
        <p:cxnSp>
          <p:nvCxnSpPr>
            <p:cNvPr id="24" name="Straight Arrow Connector 23">
              <a:extLst>
                <a:ext uri="{FF2B5EF4-FFF2-40B4-BE49-F238E27FC236}">
                  <a16:creationId xmlns:a16="http://schemas.microsoft.com/office/drawing/2014/main" id="{3E96AA6B-6B74-604B-236D-CFB68445699C}"/>
                </a:ext>
              </a:extLst>
            </p:cNvPr>
            <p:cNvCxnSpPr/>
            <p:nvPr/>
          </p:nvCxnSpPr>
          <p:spPr>
            <a:xfrm flipH="1">
              <a:off x="6829399" y="2242080"/>
              <a:ext cx="623455" cy="0"/>
            </a:xfrm>
            <a:prstGeom prst="straightConnector1">
              <a:avLst/>
            </a:prstGeom>
            <a:ln w="28575">
              <a:tailEnd type="triangle" w="lg" len="med"/>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39AE52D0-6D35-1D82-9AB6-8FAAC49269D7}"/>
                </a:ext>
              </a:extLst>
            </p:cNvPr>
            <p:cNvSpPr txBox="1"/>
            <p:nvPr/>
          </p:nvSpPr>
          <p:spPr>
            <a:xfrm>
              <a:off x="7476036" y="2057414"/>
              <a:ext cx="787395" cy="369332"/>
            </a:xfrm>
            <a:prstGeom prst="rect">
              <a:avLst/>
            </a:prstGeom>
            <a:noFill/>
          </p:spPr>
          <p:txBody>
            <a:bodyPr wrap="none" rtlCol="0">
              <a:spAutoFit/>
            </a:bodyPr>
            <a:lstStyle/>
            <a:p>
              <a:r>
                <a:rPr lang="en-US" dirty="0">
                  <a:solidFill>
                    <a:srgbClr val="002060"/>
                  </a:solidFill>
                  <a:latin typeface="Arial" panose="020B0604020202020204" pitchFamily="34" charset="0"/>
                  <a:cs typeface="Arial" panose="020B0604020202020204" pitchFamily="34" charset="0"/>
                </a:rPr>
                <a:t>Beam</a:t>
              </a:r>
            </a:p>
          </p:txBody>
        </p:sp>
        <p:sp>
          <p:nvSpPr>
            <p:cNvPr id="26" name="TextBox 25">
              <a:extLst>
                <a:ext uri="{FF2B5EF4-FFF2-40B4-BE49-F238E27FC236}">
                  <a16:creationId xmlns:a16="http://schemas.microsoft.com/office/drawing/2014/main" id="{B9B11435-95F2-5EF7-E084-86FD264008BD}"/>
                </a:ext>
              </a:extLst>
            </p:cNvPr>
            <p:cNvSpPr txBox="1"/>
            <p:nvPr/>
          </p:nvSpPr>
          <p:spPr>
            <a:xfrm>
              <a:off x="6617978" y="1908686"/>
              <a:ext cx="484981" cy="404560"/>
            </a:xfrm>
            <a:prstGeom prst="rect">
              <a:avLst/>
            </a:prstGeom>
            <a:noFill/>
          </p:spPr>
          <p:txBody>
            <a:bodyPr wrap="none" rtlCol="0">
              <a:spAutoFit/>
            </a:bodyPr>
            <a:lstStyle/>
            <a:p>
              <a:r>
                <a:rPr lang="en-US" dirty="0"/>
                <a:t>[1]</a:t>
              </a:r>
            </a:p>
          </p:txBody>
        </p:sp>
        <p:sp>
          <p:nvSpPr>
            <p:cNvPr id="27" name="TextBox 26">
              <a:extLst>
                <a:ext uri="{FF2B5EF4-FFF2-40B4-BE49-F238E27FC236}">
                  <a16:creationId xmlns:a16="http://schemas.microsoft.com/office/drawing/2014/main" id="{9BF11A06-4163-7992-475D-F71FE987D19F}"/>
                </a:ext>
              </a:extLst>
            </p:cNvPr>
            <p:cNvSpPr txBox="1"/>
            <p:nvPr/>
          </p:nvSpPr>
          <p:spPr>
            <a:xfrm>
              <a:off x="5785873" y="1908282"/>
              <a:ext cx="484981" cy="404560"/>
            </a:xfrm>
            <a:prstGeom prst="rect">
              <a:avLst/>
            </a:prstGeom>
            <a:noFill/>
          </p:spPr>
          <p:txBody>
            <a:bodyPr wrap="none" rtlCol="0">
              <a:spAutoFit/>
            </a:bodyPr>
            <a:lstStyle/>
            <a:p>
              <a:r>
                <a:rPr lang="en-US" dirty="0"/>
                <a:t>[2]</a:t>
              </a:r>
            </a:p>
          </p:txBody>
        </p:sp>
        <p:sp>
          <p:nvSpPr>
            <p:cNvPr id="30" name="TextBox 29">
              <a:extLst>
                <a:ext uri="{FF2B5EF4-FFF2-40B4-BE49-F238E27FC236}">
                  <a16:creationId xmlns:a16="http://schemas.microsoft.com/office/drawing/2014/main" id="{7FAFC0C1-B71B-9AE4-CE9D-15B23FF27340}"/>
                </a:ext>
              </a:extLst>
            </p:cNvPr>
            <p:cNvSpPr txBox="1"/>
            <p:nvPr/>
          </p:nvSpPr>
          <p:spPr>
            <a:xfrm>
              <a:off x="2173795" y="1908686"/>
              <a:ext cx="484981" cy="404560"/>
            </a:xfrm>
            <a:prstGeom prst="rect">
              <a:avLst/>
            </a:prstGeom>
            <a:noFill/>
          </p:spPr>
          <p:txBody>
            <a:bodyPr wrap="none" rtlCol="0">
              <a:spAutoFit/>
            </a:bodyPr>
            <a:lstStyle/>
            <a:p>
              <a:r>
                <a:rPr lang="en-US" dirty="0"/>
                <a:t>[3]</a:t>
              </a:r>
            </a:p>
          </p:txBody>
        </p:sp>
        <p:sp>
          <p:nvSpPr>
            <p:cNvPr id="31" name="TextBox 30">
              <a:extLst>
                <a:ext uri="{FF2B5EF4-FFF2-40B4-BE49-F238E27FC236}">
                  <a16:creationId xmlns:a16="http://schemas.microsoft.com/office/drawing/2014/main" id="{2C7B3947-752A-1C09-64A3-B1041453767C}"/>
                </a:ext>
              </a:extLst>
            </p:cNvPr>
            <p:cNvSpPr txBox="1"/>
            <p:nvPr/>
          </p:nvSpPr>
          <p:spPr>
            <a:xfrm>
              <a:off x="1487313" y="1908686"/>
              <a:ext cx="484981" cy="404560"/>
            </a:xfrm>
            <a:prstGeom prst="rect">
              <a:avLst/>
            </a:prstGeom>
            <a:noFill/>
          </p:spPr>
          <p:txBody>
            <a:bodyPr wrap="none" rtlCol="0">
              <a:spAutoFit/>
            </a:bodyPr>
            <a:lstStyle/>
            <a:p>
              <a:r>
                <a:rPr lang="en-US" dirty="0"/>
                <a:t>[4]</a:t>
              </a:r>
            </a:p>
          </p:txBody>
        </p:sp>
        <p:sp>
          <p:nvSpPr>
            <p:cNvPr id="32" name="Left Brace 31">
              <a:extLst>
                <a:ext uri="{FF2B5EF4-FFF2-40B4-BE49-F238E27FC236}">
                  <a16:creationId xmlns:a16="http://schemas.microsoft.com/office/drawing/2014/main" id="{69AB9F33-C24C-70E8-6CFF-BA78A79561C9}"/>
                </a:ext>
              </a:extLst>
            </p:cNvPr>
            <p:cNvSpPr/>
            <p:nvPr/>
          </p:nvSpPr>
          <p:spPr>
            <a:xfrm rot="16200000">
              <a:off x="1977307" y="1970485"/>
              <a:ext cx="155448" cy="686413"/>
            </a:xfrm>
            <a:prstGeom prst="leftBrace">
              <a:avLst>
                <a:gd name="adj1" fmla="val 38970"/>
                <a:gd name="adj2" fmla="val 50000"/>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Left Brace 32">
              <a:extLst>
                <a:ext uri="{FF2B5EF4-FFF2-40B4-BE49-F238E27FC236}">
                  <a16:creationId xmlns:a16="http://schemas.microsoft.com/office/drawing/2014/main" id="{DD17F5B8-E35D-4899-856C-68C4F6AE7B0D}"/>
                </a:ext>
              </a:extLst>
            </p:cNvPr>
            <p:cNvSpPr/>
            <p:nvPr/>
          </p:nvSpPr>
          <p:spPr>
            <a:xfrm rot="16200000">
              <a:off x="2866373" y="1782749"/>
              <a:ext cx="155448" cy="1076566"/>
            </a:xfrm>
            <a:prstGeom prst="leftBrace">
              <a:avLst>
                <a:gd name="adj1" fmla="val 38970"/>
                <a:gd name="adj2" fmla="val 50000"/>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Left Brace 33">
              <a:extLst>
                <a:ext uri="{FF2B5EF4-FFF2-40B4-BE49-F238E27FC236}">
                  <a16:creationId xmlns:a16="http://schemas.microsoft.com/office/drawing/2014/main" id="{AE5C91A0-3793-6A6B-3A65-A8D3D7ED56C8}"/>
                </a:ext>
              </a:extLst>
            </p:cNvPr>
            <p:cNvSpPr/>
            <p:nvPr/>
          </p:nvSpPr>
          <p:spPr>
            <a:xfrm rot="16200000">
              <a:off x="5390881" y="1757051"/>
              <a:ext cx="155448" cy="1154192"/>
            </a:xfrm>
            <a:prstGeom prst="leftBrace">
              <a:avLst>
                <a:gd name="adj1" fmla="val 38970"/>
                <a:gd name="adj2" fmla="val 50000"/>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Left Brace 34">
              <a:extLst>
                <a:ext uri="{FF2B5EF4-FFF2-40B4-BE49-F238E27FC236}">
                  <a16:creationId xmlns:a16="http://schemas.microsoft.com/office/drawing/2014/main" id="{DD6C3A49-9338-BE32-C736-D12565143876}"/>
                </a:ext>
              </a:extLst>
            </p:cNvPr>
            <p:cNvSpPr/>
            <p:nvPr/>
          </p:nvSpPr>
          <p:spPr>
            <a:xfrm rot="16200000">
              <a:off x="6358499" y="1922753"/>
              <a:ext cx="155448" cy="781047"/>
            </a:xfrm>
            <a:prstGeom prst="leftBrace">
              <a:avLst>
                <a:gd name="adj1" fmla="val 38970"/>
                <a:gd name="adj2" fmla="val 60569"/>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2ACE8F3-EE56-58EF-D4F6-491D15F5335E}"/>
                  </a:ext>
                </a:extLst>
              </p:cNvPr>
              <p:cNvSpPr txBox="1"/>
              <p:nvPr/>
            </p:nvSpPr>
            <p:spPr>
              <a:xfrm>
                <a:off x="4086347" y="4031645"/>
                <a:ext cx="2651168"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𝜈</m:t>
                              </m:r>
                            </m:e>
                          </m:d>
                        </m:e>
                      </m:func>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1 </m:t>
                          </m:r>
                        </m:num>
                        <m:den>
                          <m:r>
                            <a:rPr lang="en-US" b="0" i="1" smtClean="0">
                              <a:latin typeface="Cambria Math" panose="02040503050406030204" pitchFamily="18" charset="0"/>
                              <a:ea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𝑇𝑟𝑎𝑐𝑒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𝑀</m:t>
                      </m:r>
                    </m:oMath>
                  </m:oMathPara>
                </a14:m>
                <a:endParaRPr lang="en-US" dirty="0"/>
              </a:p>
            </p:txBody>
          </p:sp>
        </mc:Choice>
        <mc:Fallback xmlns="">
          <p:sp>
            <p:nvSpPr>
              <p:cNvPr id="37" name="TextBox 36">
                <a:extLst>
                  <a:ext uri="{FF2B5EF4-FFF2-40B4-BE49-F238E27FC236}">
                    <a16:creationId xmlns:a16="http://schemas.microsoft.com/office/drawing/2014/main" id="{92ACE8F3-EE56-58EF-D4F6-491D15F5335E}"/>
                  </a:ext>
                </a:extLst>
              </p:cNvPr>
              <p:cNvSpPr txBox="1">
                <a:spLocks noRot="1" noChangeAspect="1" noMove="1" noResize="1" noEditPoints="1" noAdjustHandles="1" noChangeArrowheads="1" noChangeShapeType="1" noTextEdit="1"/>
              </p:cNvSpPr>
              <p:nvPr/>
            </p:nvSpPr>
            <p:spPr>
              <a:xfrm>
                <a:off x="4086347" y="4031645"/>
                <a:ext cx="2651168" cy="518604"/>
              </a:xfrm>
              <a:prstGeom prst="rect">
                <a:avLst/>
              </a:prstGeom>
              <a:blipFill>
                <a:blip r:embed="rId4"/>
                <a:stretch>
                  <a:fillRect t="-11905"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8D44FF6-15E5-139C-5D79-28E5E9F88AEF}"/>
                  </a:ext>
                </a:extLst>
              </p:cNvPr>
              <p:cNvSpPr txBox="1"/>
              <p:nvPr/>
            </p:nvSpPr>
            <p:spPr>
              <a:xfrm>
                <a:off x="4643502" y="2041104"/>
                <a:ext cx="618054"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𝑥</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m:oMathPara>
                </a14:m>
                <a:endParaRPr/>
              </a:p>
            </p:txBody>
          </p:sp>
        </mc:Choice>
        <mc:Fallback xmlns="">
          <p:sp>
            <p:nvSpPr>
              <p:cNvPr id="39" name="TextBox 38">
                <a:extLst>
                  <a:ext uri="{FF2B5EF4-FFF2-40B4-BE49-F238E27FC236}">
                    <a16:creationId xmlns:a16="http://schemas.microsoft.com/office/drawing/2014/main" id="{58D44FF6-15E5-139C-5D79-28E5E9F88AEF}"/>
                  </a:ext>
                </a:extLst>
              </p:cNvPr>
              <p:cNvSpPr txBox="1">
                <a:spLocks noRot="1" noChangeAspect="1" noMove="1" noResize="1" noEditPoints="1" noAdjustHandles="1" noChangeArrowheads="1" noChangeShapeType="1" noTextEdit="1"/>
              </p:cNvSpPr>
              <p:nvPr/>
            </p:nvSpPr>
            <p:spPr>
              <a:xfrm>
                <a:off x="4643502" y="2041104"/>
                <a:ext cx="618054" cy="362984"/>
              </a:xfrm>
              <a:prstGeom prst="rect">
                <a:avLst/>
              </a:prstGeom>
              <a:blipFill>
                <a:blip r:embed="rId5"/>
                <a:stretch>
                  <a:fillRect r="-2000"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CE0914F-DDAC-A00D-4815-2542FFDFA6AD}"/>
                  </a:ext>
                </a:extLst>
              </p:cNvPr>
              <p:cNvSpPr txBox="1"/>
              <p:nvPr/>
            </p:nvSpPr>
            <p:spPr>
              <a:xfrm>
                <a:off x="6694480" y="1936814"/>
                <a:ext cx="761939" cy="3649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0</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e>
                        <m:sub>
                          <m:r>
                            <a:rPr lang="en-US" b="0" i="1" dirty="0" smtClean="0">
                              <a:latin typeface="Cambria Math" panose="02040503050406030204" pitchFamily="18" charset="0"/>
                            </a:rPr>
                            <m:t>0</m:t>
                          </m:r>
                        </m:sub>
                        <m:sup>
                          <m:r>
                            <a:rPr lang="en-US" b="0" i="1" dirty="0" smtClean="0">
                              <a:latin typeface="Cambria Math" panose="02040503050406030204" pitchFamily="18" charset="0"/>
                            </a:rPr>
                            <m:t>′</m:t>
                          </m:r>
                        </m:sup>
                      </m:sSubSup>
                    </m:oMath>
                  </m:oMathPara>
                </a14:m>
                <a:endParaRPr/>
              </a:p>
            </p:txBody>
          </p:sp>
        </mc:Choice>
        <mc:Fallback xmlns="">
          <p:sp>
            <p:nvSpPr>
              <p:cNvPr id="40" name="TextBox 39">
                <a:extLst>
                  <a:ext uri="{FF2B5EF4-FFF2-40B4-BE49-F238E27FC236}">
                    <a16:creationId xmlns:a16="http://schemas.microsoft.com/office/drawing/2014/main" id="{2CE0914F-DDAC-A00D-4815-2542FFDFA6AD}"/>
                  </a:ext>
                </a:extLst>
              </p:cNvPr>
              <p:cNvSpPr txBox="1">
                <a:spLocks noRot="1" noChangeAspect="1" noMove="1" noResize="1" noEditPoints="1" noAdjustHandles="1" noChangeArrowheads="1" noChangeShapeType="1" noTextEdit="1"/>
              </p:cNvSpPr>
              <p:nvPr/>
            </p:nvSpPr>
            <p:spPr>
              <a:xfrm>
                <a:off x="6694480" y="1936814"/>
                <a:ext cx="761939" cy="364908"/>
              </a:xfrm>
              <a:prstGeom prst="rect">
                <a:avLst/>
              </a:prstGeom>
              <a:blipFill>
                <a:blip r:embed="rId6"/>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064A557-A9DF-61B3-C5B9-5E77FCBC45B3}"/>
                  </a:ext>
                </a:extLst>
              </p:cNvPr>
              <p:cNvSpPr txBox="1"/>
              <p:nvPr/>
            </p:nvSpPr>
            <p:spPr>
              <a:xfrm>
                <a:off x="5903697" y="1943754"/>
                <a:ext cx="751296"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e>
                        <m:sub>
                          <m:r>
                            <a:rPr lang="en-US" b="0" i="1" dirty="0" smtClean="0">
                              <a:latin typeface="Cambria Math" panose="02040503050406030204" pitchFamily="18" charset="0"/>
                            </a:rPr>
                            <m:t>1</m:t>
                          </m:r>
                        </m:sub>
                        <m:sup>
                          <m:r>
                            <a:rPr lang="en-US" b="0" i="1" dirty="0" smtClean="0">
                              <a:latin typeface="Cambria Math" panose="02040503050406030204" pitchFamily="18" charset="0"/>
                            </a:rPr>
                            <m:t>′</m:t>
                          </m:r>
                        </m:sup>
                      </m:sSubSup>
                    </m:oMath>
                  </m:oMathPara>
                </a14:m>
                <a:endParaRPr/>
              </a:p>
            </p:txBody>
          </p:sp>
        </mc:Choice>
        <mc:Fallback xmlns="">
          <p:sp>
            <p:nvSpPr>
              <p:cNvPr id="41" name="TextBox 40">
                <a:extLst>
                  <a:ext uri="{FF2B5EF4-FFF2-40B4-BE49-F238E27FC236}">
                    <a16:creationId xmlns:a16="http://schemas.microsoft.com/office/drawing/2014/main" id="{8064A557-A9DF-61B3-C5B9-5E77FCBC45B3}"/>
                  </a:ext>
                </a:extLst>
              </p:cNvPr>
              <p:cNvSpPr txBox="1">
                <a:spLocks noRot="1" noChangeAspect="1" noMove="1" noResize="1" noEditPoints="1" noAdjustHandles="1" noChangeArrowheads="1" noChangeShapeType="1" noTextEdit="1"/>
              </p:cNvSpPr>
              <p:nvPr/>
            </p:nvSpPr>
            <p:spPr>
              <a:xfrm>
                <a:off x="5903697" y="1943754"/>
                <a:ext cx="751296" cy="362984"/>
              </a:xfrm>
              <a:prstGeom prst="rect">
                <a:avLst/>
              </a:prstGeom>
              <a:blipFill>
                <a:blip r:embed="rId7"/>
                <a:stretch>
                  <a:fillRect r="-1639"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9F71081-FF33-3DC3-30DD-2BC18EF78088}"/>
                  </a:ext>
                </a:extLst>
              </p:cNvPr>
              <p:cNvSpPr txBox="1"/>
              <p:nvPr/>
            </p:nvSpPr>
            <p:spPr>
              <a:xfrm>
                <a:off x="2580201" y="1938172"/>
                <a:ext cx="761939" cy="364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3</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e>
                        <m:sub>
                          <m:r>
                            <a:rPr lang="en-US" b="0" i="1" dirty="0" smtClean="0">
                              <a:latin typeface="Cambria Math" panose="02040503050406030204" pitchFamily="18" charset="0"/>
                            </a:rPr>
                            <m:t>3</m:t>
                          </m:r>
                        </m:sub>
                        <m:sup>
                          <m:r>
                            <a:rPr lang="en-US" b="0" i="1" dirty="0" smtClean="0">
                              <a:latin typeface="Cambria Math" panose="02040503050406030204" pitchFamily="18" charset="0"/>
                            </a:rPr>
                            <m:t>′</m:t>
                          </m:r>
                        </m:sup>
                      </m:sSubSup>
                    </m:oMath>
                  </m:oMathPara>
                </a14:m>
                <a:endParaRPr/>
              </a:p>
            </p:txBody>
          </p:sp>
        </mc:Choice>
        <mc:Fallback xmlns="">
          <p:sp>
            <p:nvSpPr>
              <p:cNvPr id="42" name="TextBox 41">
                <a:extLst>
                  <a:ext uri="{FF2B5EF4-FFF2-40B4-BE49-F238E27FC236}">
                    <a16:creationId xmlns:a16="http://schemas.microsoft.com/office/drawing/2014/main" id="{39F71081-FF33-3DC3-30DD-2BC18EF78088}"/>
                  </a:ext>
                </a:extLst>
              </p:cNvPr>
              <p:cNvSpPr txBox="1">
                <a:spLocks noRot="1" noChangeAspect="1" noMove="1" noResize="1" noEditPoints="1" noAdjustHandles="1" noChangeArrowheads="1" noChangeShapeType="1" noTextEdit="1"/>
              </p:cNvSpPr>
              <p:nvPr/>
            </p:nvSpPr>
            <p:spPr>
              <a:xfrm>
                <a:off x="2580201" y="1938172"/>
                <a:ext cx="761939" cy="364587"/>
              </a:xfrm>
              <a:prstGeom prst="rect">
                <a:avLst/>
              </a:prstGeom>
              <a:blipFill>
                <a:blip r:embed="rId8"/>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F98492A0-C6D2-7A2C-9DFA-7D114C7CEA5F}"/>
                  </a:ext>
                </a:extLst>
              </p:cNvPr>
              <p:cNvSpPr txBox="1"/>
              <p:nvPr/>
            </p:nvSpPr>
            <p:spPr>
              <a:xfrm>
                <a:off x="1822617" y="1937969"/>
                <a:ext cx="761939"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4</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e>
                        <m:sub>
                          <m:r>
                            <a:rPr lang="en-US" b="0" i="1" dirty="0" smtClean="0">
                              <a:latin typeface="Cambria Math" panose="02040503050406030204" pitchFamily="18" charset="0"/>
                            </a:rPr>
                            <m:t>4</m:t>
                          </m:r>
                        </m:sub>
                        <m:sup>
                          <m:r>
                            <a:rPr lang="en-US" b="0" i="1" dirty="0" smtClean="0">
                              <a:latin typeface="Cambria Math" panose="02040503050406030204" pitchFamily="18" charset="0"/>
                            </a:rPr>
                            <m:t>′</m:t>
                          </m:r>
                        </m:sup>
                      </m:sSubSup>
                    </m:oMath>
                  </m:oMathPara>
                </a14:m>
                <a:endParaRPr/>
              </a:p>
            </p:txBody>
          </p:sp>
        </mc:Choice>
        <mc:Fallback xmlns="">
          <p:sp>
            <p:nvSpPr>
              <p:cNvPr id="43" name="TextBox 42">
                <a:extLst>
                  <a:ext uri="{FF2B5EF4-FFF2-40B4-BE49-F238E27FC236}">
                    <a16:creationId xmlns:a16="http://schemas.microsoft.com/office/drawing/2014/main" id="{F98492A0-C6D2-7A2C-9DFA-7D114C7CEA5F}"/>
                  </a:ext>
                </a:extLst>
              </p:cNvPr>
              <p:cNvSpPr txBox="1">
                <a:spLocks noRot="1" noChangeAspect="1" noMove="1" noResize="1" noEditPoints="1" noAdjustHandles="1" noChangeArrowheads="1" noChangeShapeType="1" noTextEdit="1"/>
              </p:cNvSpPr>
              <p:nvPr/>
            </p:nvSpPr>
            <p:spPr>
              <a:xfrm>
                <a:off x="1822617" y="1937969"/>
                <a:ext cx="761939" cy="362984"/>
              </a:xfrm>
              <a:prstGeom prst="rect">
                <a:avLst/>
              </a:prstGeom>
              <a:blipFill>
                <a:blip r:embed="rId9"/>
                <a:stretch>
                  <a:fillRect r="-1639" b="-20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A554B1E-3C9E-966B-532A-ABB49CD19049}"/>
                  </a:ext>
                </a:extLst>
              </p:cNvPr>
              <p:cNvSpPr txBox="1"/>
              <p:nvPr/>
            </p:nvSpPr>
            <p:spPr>
              <a:xfrm>
                <a:off x="3324696" y="2055892"/>
                <a:ext cx="6022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𝑧</m:t>
                      </m:r>
                      <m:r>
                        <a:rPr lang="en-US" i="1" dirty="0" smtClean="0">
                          <a:latin typeface="Cambria Math" panose="02040503050406030204" pitchFamily="18" charset="0"/>
                        </a:rPr>
                        <m:t>,</m:t>
                      </m:r>
                      <m:r>
                        <a:rPr lang="en-US" i="1" dirty="0" smtClean="0">
                          <a:latin typeface="Cambria Math" panose="02040503050406030204" pitchFamily="18" charset="0"/>
                        </a:rPr>
                        <m:t>𝑧</m:t>
                      </m:r>
                      <m:r>
                        <a:rPr lang="en-US" i="1" dirty="0" smtClean="0">
                          <a:latin typeface="Cambria Math" panose="02040503050406030204" pitchFamily="18" charset="0"/>
                        </a:rPr>
                        <m:t>’</m:t>
                      </m:r>
                    </m:oMath>
                  </m:oMathPara>
                </a14:m>
                <a:endParaRPr/>
              </a:p>
            </p:txBody>
          </p:sp>
        </mc:Choice>
        <mc:Fallback xmlns="">
          <p:sp>
            <p:nvSpPr>
              <p:cNvPr id="45" name="TextBox 44">
                <a:extLst>
                  <a:ext uri="{FF2B5EF4-FFF2-40B4-BE49-F238E27FC236}">
                    <a16:creationId xmlns:a16="http://schemas.microsoft.com/office/drawing/2014/main" id="{2A554B1E-3C9E-966B-532A-ABB49CD19049}"/>
                  </a:ext>
                </a:extLst>
              </p:cNvPr>
              <p:cNvSpPr txBox="1">
                <a:spLocks noRot="1" noChangeAspect="1" noMove="1" noResize="1" noEditPoints="1" noAdjustHandles="1" noChangeArrowheads="1" noChangeShapeType="1" noTextEdit="1"/>
              </p:cNvSpPr>
              <p:nvPr/>
            </p:nvSpPr>
            <p:spPr>
              <a:xfrm>
                <a:off x="3324696" y="2055892"/>
                <a:ext cx="602216" cy="369332"/>
              </a:xfrm>
              <a:prstGeom prst="rect">
                <a:avLst/>
              </a:prstGeom>
              <a:blipFill>
                <a:blip r:embed="rId10"/>
                <a:stretch>
                  <a:fillRect t="-6452" r="-10204" b="-22581"/>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46A7E68A-8FBE-61DC-C4D7-F816C553E716}"/>
              </a:ext>
            </a:extLst>
          </p:cNvPr>
          <p:cNvSpPr txBox="1"/>
          <p:nvPr/>
        </p:nvSpPr>
        <p:spPr>
          <a:xfrm>
            <a:off x="742616" y="2498039"/>
            <a:ext cx="4780476" cy="369332"/>
          </a:xfrm>
          <a:prstGeom prst="rect">
            <a:avLst/>
          </a:prstGeom>
          <a:noFill/>
        </p:spPr>
        <p:txBody>
          <a:bodyPr wrap="none" rtlCol="0">
            <a:spAutoFit/>
          </a:bodyPr>
          <a:lstStyle/>
          <a:p>
            <a:r>
              <a:rPr lang="en-US" i="1" dirty="0"/>
              <a:t>l</a:t>
            </a:r>
            <a:r>
              <a:rPr lang="en-US" i="1" baseline="-25000" dirty="0"/>
              <a:t>1</a:t>
            </a:r>
            <a:r>
              <a:rPr lang="en-US" dirty="0"/>
              <a:t>=254mm, </a:t>
            </a:r>
            <a:r>
              <a:rPr lang="en-US" i="1" dirty="0"/>
              <a:t>l</a:t>
            </a:r>
            <a:r>
              <a:rPr lang="en-US" i="1" baseline="-25000" dirty="0"/>
              <a:t>2</a:t>
            </a:r>
            <a:r>
              <a:rPr lang="en-US" dirty="0"/>
              <a:t>=280.9mm, </a:t>
            </a:r>
            <a:r>
              <a:rPr lang="en-US" i="1" dirty="0"/>
              <a:t>l</a:t>
            </a:r>
            <a:r>
              <a:rPr lang="en-US" i="1" baseline="-25000" dirty="0"/>
              <a:t>3</a:t>
            </a:r>
            <a:r>
              <a:rPr lang="en-US" dirty="0"/>
              <a:t>=264mm, </a:t>
            </a:r>
            <a:r>
              <a:rPr lang="en-US" i="1" dirty="0"/>
              <a:t>l</a:t>
            </a:r>
            <a:r>
              <a:rPr lang="en-US" i="1" baseline="-25000" dirty="0"/>
              <a:t>4</a:t>
            </a:r>
            <a:r>
              <a:rPr lang="en-US" dirty="0"/>
              <a:t>=254mm</a:t>
            </a: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CC5CFEC-27F6-2FA0-24D1-BA3AD26EDCEE}"/>
                  </a:ext>
                </a:extLst>
              </p:cNvPr>
              <p:cNvSpPr txBox="1"/>
              <p:nvPr/>
            </p:nvSpPr>
            <p:spPr>
              <a:xfrm>
                <a:off x="456095" y="2951309"/>
                <a:ext cx="5603405" cy="1253998"/>
              </a:xfrm>
              <a:prstGeom prst="rect">
                <a:avLst/>
              </a:prstGeom>
              <a:noFill/>
            </p:spPr>
            <p:txBody>
              <a:bodyPr wrap="square" rtlCol="0">
                <a:spAutoFit/>
              </a:bodyPr>
              <a:lstStyle/>
              <a:p>
                <a:r>
                  <a:rPr lang="en-US" b="1" i="1" dirty="0"/>
                  <a:t>The values at different energies ‘e’ of </a:t>
                </a:r>
                <a14:m>
                  <m:oMath xmlns:m="http://schemas.openxmlformats.org/officeDocument/2006/math">
                    <m:sSub>
                      <m:sSubPr>
                        <m:ctrlPr>
                          <a:rPr lang="en-US" b="1" i="1" dirty="0">
                            <a:latin typeface="Cambria Math" panose="02040503050406030204" pitchFamily="18" charset="0"/>
                          </a:rPr>
                        </m:ctrlPr>
                      </m:sSubPr>
                      <m:e>
                        <m:r>
                          <a:rPr lang="en-US" b="1" i="1" dirty="0" smtClean="0">
                            <a:latin typeface="Cambria Math" panose="02040503050406030204" pitchFamily="18" charset="0"/>
                          </a:rPr>
                          <m:t>𝒛</m:t>
                        </m:r>
                      </m:e>
                      <m:sub>
                        <m:r>
                          <a:rPr lang="en-US" b="1" i="1" dirty="0">
                            <a:latin typeface="Cambria Math" panose="02040503050406030204" pitchFamily="18" charset="0"/>
                          </a:rPr>
                          <m:t>𝒆</m:t>
                        </m:r>
                      </m:sub>
                    </m:sSub>
                  </m:oMath>
                </a14:m>
                <a:r>
                  <a:rPr lang="en-US" b="1" i="1" dirty="0"/>
                  <a:t> and </a:t>
                </a:r>
                <a14:m>
                  <m:oMath xmlns:m="http://schemas.openxmlformats.org/officeDocument/2006/math">
                    <m:sSubSup>
                      <m:sSubSupPr>
                        <m:ctrlPr>
                          <a:rPr lang="en-US" b="1" i="1" dirty="0">
                            <a:latin typeface="Cambria Math" panose="02040503050406030204" pitchFamily="18" charset="0"/>
                          </a:rPr>
                        </m:ctrlPr>
                      </m:sSubSupPr>
                      <m:e>
                        <m:r>
                          <a:rPr lang="en-US" b="1" i="1" dirty="0">
                            <a:latin typeface="Cambria Math" panose="02040503050406030204" pitchFamily="18" charset="0"/>
                          </a:rPr>
                          <m:t>𝒛</m:t>
                        </m:r>
                      </m:e>
                      <m:sub>
                        <m:r>
                          <a:rPr lang="en-US" b="1" i="1" dirty="0">
                            <a:latin typeface="Cambria Math" panose="02040503050406030204" pitchFamily="18" charset="0"/>
                          </a:rPr>
                          <m:t>𝒆</m:t>
                        </m:r>
                      </m:sub>
                      <m:sup>
                        <m:r>
                          <a:rPr lang="en-US" b="1" i="1" dirty="0">
                            <a:latin typeface="Cambria Math" panose="02040503050406030204" pitchFamily="18" charset="0"/>
                          </a:rPr>
                          <m:t>′</m:t>
                        </m:r>
                      </m:sup>
                    </m:sSubSup>
                    <m:r>
                      <a:rPr lang="en-US" b="1" i="1" dirty="0">
                        <a:latin typeface="Cambria Math" panose="02040503050406030204" pitchFamily="18" charset="0"/>
                      </a:rPr>
                      <m:t> </m:t>
                    </m:r>
                  </m:oMath>
                </a14:m>
                <a:r>
                  <a:rPr lang="en-US" b="1" i="1" dirty="0"/>
                  <a:t>and </a:t>
                </a:r>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𝒙</m:t>
                        </m:r>
                      </m:e>
                      <m:sub>
                        <m:r>
                          <a:rPr lang="en-US" b="1" i="1" dirty="0" smtClean="0">
                            <a:latin typeface="Cambria Math" panose="02040503050406030204" pitchFamily="18" charset="0"/>
                          </a:rPr>
                          <m:t>𝒆</m:t>
                        </m:r>
                      </m:sub>
                    </m:sSub>
                  </m:oMath>
                </a14:m>
                <a:r>
                  <a:rPr lang="en-US" b="1" i="1" dirty="0"/>
                  <a:t>and </a:t>
                </a:r>
                <a14:m>
                  <m:oMath xmlns:m="http://schemas.openxmlformats.org/officeDocument/2006/math">
                    <m:sSubSup>
                      <m:sSubSupPr>
                        <m:ctrlPr>
                          <a:rPr lang="en-US" b="1" i="1" dirty="0">
                            <a:latin typeface="Cambria Math" panose="02040503050406030204" pitchFamily="18" charset="0"/>
                          </a:rPr>
                        </m:ctrlPr>
                      </m:sSubSupPr>
                      <m:e>
                        <m:r>
                          <a:rPr lang="en-US" b="1" i="1" dirty="0" smtClean="0">
                            <a:latin typeface="Cambria Math" panose="02040503050406030204" pitchFamily="18" charset="0"/>
                          </a:rPr>
                          <m:t>𝒙</m:t>
                        </m:r>
                      </m:e>
                      <m:sub>
                        <m:r>
                          <a:rPr lang="en-US" b="1" i="1" dirty="0">
                            <a:latin typeface="Cambria Math" panose="02040503050406030204" pitchFamily="18" charset="0"/>
                          </a:rPr>
                          <m:t>𝒆</m:t>
                        </m:r>
                      </m:sub>
                      <m:sup>
                        <m:r>
                          <a:rPr lang="en-US" b="1" i="1" dirty="0">
                            <a:latin typeface="Cambria Math" panose="02040503050406030204" pitchFamily="18" charset="0"/>
                          </a:rPr>
                          <m:t>′</m:t>
                        </m:r>
                        <m:r>
                          <a:rPr lang="en-US" b="1" i="1" dirty="0" smtClean="0">
                            <a:latin typeface="Cambria Math" panose="02040503050406030204" pitchFamily="18" charset="0"/>
                          </a:rPr>
                          <m:t>  </m:t>
                        </m:r>
                      </m:sup>
                    </m:sSubSup>
                  </m:oMath>
                </a14:m>
                <a:r>
                  <a:rPr lang="en-US" b="1" i="1" dirty="0"/>
                  <a:t>are determined from the beam flag positions </a:t>
                </a:r>
                <a14:m>
                  <m:oMath xmlns:m="http://schemas.openxmlformats.org/officeDocument/2006/math">
                    <m:sSub>
                      <m:sSubPr>
                        <m:ctrlPr>
                          <a:rPr lang="en-US" b="1" i="1" dirty="0">
                            <a:latin typeface="Cambria Math" panose="02040503050406030204" pitchFamily="18" charset="0"/>
                          </a:rPr>
                        </m:ctrlPr>
                      </m:sSubPr>
                      <m:e>
                        <m:r>
                          <a:rPr lang="en-US" b="1" i="1" dirty="0" smtClean="0">
                            <a:latin typeface="Cambria Math" panose="02040503050406030204" pitchFamily="18" charset="0"/>
                          </a:rPr>
                          <m:t>𝒙</m:t>
                        </m:r>
                      </m:e>
                      <m:sub>
                        <m:r>
                          <a:rPr lang="en-US" b="1" i="1" dirty="0" smtClean="0">
                            <a:latin typeface="Cambria Math" panose="02040503050406030204" pitchFamily="18" charset="0"/>
                          </a:rPr>
                          <m:t>𝟒</m:t>
                        </m:r>
                        <m:r>
                          <a:rPr lang="en-US" b="1" i="1" dirty="0">
                            <a:latin typeface="Cambria Math" panose="02040503050406030204" pitchFamily="18" charset="0"/>
                          </a:rPr>
                          <m:t>,</m:t>
                        </m:r>
                        <m:r>
                          <a:rPr lang="en-US" b="1" i="1" dirty="0">
                            <a:latin typeface="Cambria Math" panose="02040503050406030204" pitchFamily="18" charset="0"/>
                          </a:rPr>
                          <m:t>𝒆</m:t>
                        </m:r>
                      </m:sub>
                    </m:sSub>
                  </m:oMath>
                </a14:m>
                <a:r>
                  <a:rPr lang="en-US" b="1" i="1" dirty="0"/>
                  <a:t> </a:t>
                </a:r>
                <a14:m>
                  <m:oMath xmlns:m="http://schemas.openxmlformats.org/officeDocument/2006/math">
                    <m:sSub>
                      <m:sSubPr>
                        <m:ctrlPr>
                          <a:rPr lang="en-US" b="1" i="1" dirty="0">
                            <a:latin typeface="Cambria Math" panose="02040503050406030204" pitchFamily="18" charset="0"/>
                          </a:rPr>
                        </m:ctrlPr>
                      </m:sSubPr>
                      <m:e>
                        <m:r>
                          <a:rPr lang="en-US" b="1" i="1" dirty="0">
                            <a:latin typeface="Cambria Math" panose="02040503050406030204" pitchFamily="18" charset="0"/>
                          </a:rPr>
                          <m:t>𝒙</m:t>
                        </m:r>
                      </m:e>
                      <m:sub>
                        <m:r>
                          <a:rPr lang="en-US" b="1" i="1" dirty="0" smtClean="0">
                            <a:latin typeface="Cambria Math" panose="02040503050406030204" pitchFamily="18" charset="0"/>
                          </a:rPr>
                          <m:t>𝟑</m:t>
                        </m:r>
                        <m:r>
                          <a:rPr lang="en-US" b="1" i="1" dirty="0">
                            <a:latin typeface="Cambria Math" panose="02040503050406030204" pitchFamily="18" charset="0"/>
                          </a:rPr>
                          <m:t>,</m:t>
                        </m:r>
                        <m:r>
                          <a:rPr lang="en-US" b="1" i="1" dirty="0">
                            <a:latin typeface="Cambria Math" panose="02040503050406030204" pitchFamily="18" charset="0"/>
                          </a:rPr>
                          <m:t>𝒆</m:t>
                        </m:r>
                      </m:sub>
                    </m:sSub>
                  </m:oMath>
                </a14:m>
                <a:r>
                  <a:rPr lang="en-US" b="1" i="1" dirty="0"/>
                  <a:t> and </a:t>
                </a:r>
                <a14:m>
                  <m:oMath xmlns:m="http://schemas.openxmlformats.org/officeDocument/2006/math">
                    <m:sSubSup>
                      <m:sSubSupPr>
                        <m:ctrlPr>
                          <a:rPr lang="en-US" b="1" i="1" dirty="0" smtClean="0">
                            <a:latin typeface="Cambria Math" panose="02040503050406030204" pitchFamily="18" charset="0"/>
                          </a:rPr>
                        </m:ctrlPr>
                      </m:sSubSupPr>
                      <m:e>
                        <m:r>
                          <a:rPr lang="en-US" b="1" i="1" dirty="0" smtClean="0">
                            <a:latin typeface="Cambria Math" panose="02040503050406030204" pitchFamily="18" charset="0"/>
                          </a:rPr>
                          <m:t>𝒙</m:t>
                        </m:r>
                      </m:e>
                      <m:sub>
                        <m:r>
                          <a:rPr lang="en-US" b="1" i="1" dirty="0" smtClean="0">
                            <a:latin typeface="Cambria Math" panose="02040503050406030204" pitchFamily="18" charset="0"/>
                          </a:rPr>
                          <m:t>𝟒</m:t>
                        </m:r>
                        <m:r>
                          <a:rPr lang="en-US" b="1" i="1" dirty="0" smtClean="0">
                            <a:latin typeface="Cambria Math" panose="02040503050406030204" pitchFamily="18" charset="0"/>
                          </a:rPr>
                          <m:t>,</m:t>
                        </m:r>
                        <m:r>
                          <a:rPr lang="en-US" b="1" i="1" dirty="0">
                            <a:latin typeface="Cambria Math" panose="02040503050406030204" pitchFamily="18" charset="0"/>
                          </a:rPr>
                          <m:t>𝒆</m:t>
                        </m:r>
                      </m:sub>
                      <m:sup>
                        <m:r>
                          <a:rPr lang="en-US" b="1" i="1" dirty="0">
                            <a:latin typeface="Cambria Math" panose="02040503050406030204" pitchFamily="18" charset="0"/>
                          </a:rPr>
                          <m:t>′</m:t>
                        </m:r>
                      </m:sup>
                    </m:sSubSup>
                  </m:oMath>
                </a14:m>
                <a:r>
                  <a:rPr lang="en-US" b="1" i="1" dirty="0"/>
                  <a:t> </a:t>
                </a:r>
                <a14:m>
                  <m:oMath xmlns:m="http://schemas.openxmlformats.org/officeDocument/2006/math">
                    <m:sSubSup>
                      <m:sSubSupPr>
                        <m:ctrlPr>
                          <a:rPr lang="en-US" b="1" i="1" dirty="0">
                            <a:latin typeface="Cambria Math" panose="02040503050406030204" pitchFamily="18" charset="0"/>
                          </a:rPr>
                        </m:ctrlPr>
                      </m:sSubSupPr>
                      <m:e>
                        <m:r>
                          <a:rPr lang="en-US" b="1" i="1" dirty="0">
                            <a:latin typeface="Cambria Math" panose="02040503050406030204" pitchFamily="18" charset="0"/>
                          </a:rPr>
                          <m:t>𝒙</m:t>
                        </m:r>
                      </m:e>
                      <m:sub>
                        <m:r>
                          <a:rPr lang="en-US" b="1" i="1" dirty="0" smtClean="0">
                            <a:latin typeface="Cambria Math" panose="02040503050406030204" pitchFamily="18" charset="0"/>
                          </a:rPr>
                          <m:t>𝟑</m:t>
                        </m:r>
                        <m:r>
                          <a:rPr lang="en-US" b="1" i="1" dirty="0">
                            <a:latin typeface="Cambria Math" panose="02040503050406030204" pitchFamily="18" charset="0"/>
                          </a:rPr>
                          <m:t>,</m:t>
                        </m:r>
                        <m:r>
                          <a:rPr lang="en-US" b="1" i="1" dirty="0">
                            <a:latin typeface="Cambria Math" panose="02040503050406030204" pitchFamily="18" charset="0"/>
                          </a:rPr>
                          <m:t>𝒆</m:t>
                        </m:r>
                      </m:sub>
                      <m:sup>
                        <m:r>
                          <a:rPr lang="en-US" b="1" i="1" dirty="0">
                            <a:latin typeface="Cambria Math" panose="02040503050406030204" pitchFamily="18" charset="0"/>
                          </a:rPr>
                          <m:t>′</m:t>
                        </m:r>
                      </m:sup>
                    </m:sSubSup>
                  </m:oMath>
                </a14:m>
                <a:r>
                  <a:rPr lang="en-US" b="1" i="1" dirty="0"/>
                  <a:t> for the </a:t>
                </a:r>
                <a14:m>
                  <m:oMath xmlns:m="http://schemas.openxmlformats.org/officeDocument/2006/math">
                    <m:sSub>
                      <m:sSubPr>
                        <m:ctrlPr>
                          <a:rPr lang="en-US" b="1" i="1" dirty="0">
                            <a:latin typeface="Cambria Math" panose="02040503050406030204" pitchFamily="18" charset="0"/>
                          </a:rPr>
                        </m:ctrlPr>
                      </m:sSubPr>
                      <m:e>
                        <m:r>
                          <a:rPr lang="en-US" b="1" i="1" dirty="0">
                            <a:latin typeface="Cambria Math" panose="02040503050406030204" pitchFamily="18" charset="0"/>
                          </a:rPr>
                          <m:t>𝒛</m:t>
                        </m:r>
                      </m:e>
                      <m:sub>
                        <m:r>
                          <a:rPr lang="en-US" b="1" i="1" dirty="0">
                            <a:latin typeface="Cambria Math" panose="02040503050406030204" pitchFamily="18" charset="0"/>
                          </a:rPr>
                          <m:t>𝒆</m:t>
                        </m:r>
                      </m:sub>
                    </m:sSub>
                  </m:oMath>
                </a14:m>
                <a:r>
                  <a:rPr lang="en-US" b="1" i="1" dirty="0"/>
                  <a:t> and 1 and 2 for the </a:t>
                </a:r>
                <a14:m>
                  <m:oMath xmlns:m="http://schemas.openxmlformats.org/officeDocument/2006/math">
                    <m:sSub>
                      <m:sSubPr>
                        <m:ctrlPr>
                          <a:rPr lang="en-US" b="1" i="1" dirty="0">
                            <a:latin typeface="Cambria Math" panose="02040503050406030204" pitchFamily="18" charset="0"/>
                          </a:rPr>
                        </m:ctrlPr>
                      </m:sSubPr>
                      <m:e>
                        <m:r>
                          <a:rPr lang="en-US" b="1" i="1" dirty="0">
                            <a:latin typeface="Cambria Math" panose="02040503050406030204" pitchFamily="18" charset="0"/>
                          </a:rPr>
                          <m:t>𝒙</m:t>
                        </m:r>
                      </m:e>
                      <m:sub>
                        <m:r>
                          <a:rPr lang="en-US" b="1" i="1" dirty="0" smtClean="0">
                            <a:latin typeface="Cambria Math" panose="02040503050406030204" pitchFamily="18" charset="0"/>
                          </a:rPr>
                          <m:t>𝟏</m:t>
                        </m:r>
                        <m:r>
                          <a:rPr lang="en-US" b="1" i="1" dirty="0" smtClean="0">
                            <a:latin typeface="Cambria Math" panose="02040503050406030204" pitchFamily="18" charset="0"/>
                          </a:rPr>
                          <m:t>,</m:t>
                        </m:r>
                        <m:r>
                          <a:rPr lang="en-US" b="1" i="1" dirty="0">
                            <a:latin typeface="Cambria Math" panose="02040503050406030204" pitchFamily="18" charset="0"/>
                          </a:rPr>
                          <m:t>𝒆</m:t>
                        </m:r>
                      </m:sub>
                    </m:sSub>
                    <m:r>
                      <a:rPr lang="en-US" b="1" i="1" dirty="0" smtClean="0">
                        <a:latin typeface="Cambria Math" panose="02040503050406030204" pitchFamily="18" charset="0"/>
                      </a:rPr>
                      <m:t>, </m:t>
                    </m:r>
                    <m:sSub>
                      <m:sSubPr>
                        <m:ctrlPr>
                          <a:rPr lang="en-US" b="1" i="1" dirty="0">
                            <a:latin typeface="Cambria Math" panose="02040503050406030204" pitchFamily="18" charset="0"/>
                          </a:rPr>
                        </m:ctrlPr>
                      </m:sSubPr>
                      <m:e>
                        <m:r>
                          <a:rPr lang="en-US" b="1" i="1" dirty="0">
                            <a:latin typeface="Cambria Math" panose="02040503050406030204" pitchFamily="18" charset="0"/>
                          </a:rPr>
                          <m:t>𝒙</m:t>
                        </m:r>
                      </m:e>
                      <m:sub>
                        <m:r>
                          <a:rPr lang="en-US" b="1" i="1" dirty="0" smtClean="0">
                            <a:latin typeface="Cambria Math" panose="02040503050406030204" pitchFamily="18" charset="0"/>
                          </a:rPr>
                          <m:t>𝟐</m:t>
                        </m:r>
                        <m:r>
                          <a:rPr lang="en-US" b="1" i="1" dirty="0">
                            <a:latin typeface="Cambria Math" panose="02040503050406030204" pitchFamily="18" charset="0"/>
                          </a:rPr>
                          <m:t>,</m:t>
                        </m:r>
                        <m:r>
                          <a:rPr lang="en-US" b="1" i="1" dirty="0">
                            <a:latin typeface="Cambria Math" panose="02040503050406030204" pitchFamily="18" charset="0"/>
                          </a:rPr>
                          <m:t>𝒆</m:t>
                        </m:r>
                      </m:sub>
                    </m:sSub>
                  </m:oMath>
                </a14:m>
                <a:r>
                  <a:rPr lang="en-US" b="1" i="1" dirty="0"/>
                  <a:t> and </a:t>
                </a:r>
                <a14:m>
                  <m:oMath xmlns:m="http://schemas.openxmlformats.org/officeDocument/2006/math">
                    <m:sSubSup>
                      <m:sSubSupPr>
                        <m:ctrlPr>
                          <a:rPr lang="en-US" b="1" i="1" dirty="0">
                            <a:latin typeface="Cambria Math" panose="02040503050406030204" pitchFamily="18" charset="0"/>
                          </a:rPr>
                        </m:ctrlPr>
                      </m:sSubSupPr>
                      <m:e>
                        <m:r>
                          <a:rPr lang="en-US" b="1" i="1" dirty="0">
                            <a:latin typeface="Cambria Math" panose="02040503050406030204" pitchFamily="18" charset="0"/>
                          </a:rPr>
                          <m:t>𝒙</m:t>
                        </m:r>
                      </m:e>
                      <m:sub>
                        <m:r>
                          <a:rPr lang="en-US" b="1" i="1" dirty="0" smtClean="0">
                            <a:latin typeface="Cambria Math" panose="02040503050406030204" pitchFamily="18" charset="0"/>
                          </a:rPr>
                          <m:t>𝟏</m:t>
                        </m:r>
                        <m:r>
                          <a:rPr lang="en-US" b="1" i="1" dirty="0">
                            <a:latin typeface="Cambria Math" panose="02040503050406030204" pitchFamily="18" charset="0"/>
                          </a:rPr>
                          <m:t>,</m:t>
                        </m:r>
                        <m:r>
                          <a:rPr lang="en-US" b="1" i="1" dirty="0">
                            <a:latin typeface="Cambria Math" panose="02040503050406030204" pitchFamily="18" charset="0"/>
                          </a:rPr>
                          <m:t>𝒆</m:t>
                        </m:r>
                      </m:sub>
                      <m:sup>
                        <m:r>
                          <a:rPr lang="en-US" b="1" i="1" dirty="0">
                            <a:latin typeface="Cambria Math" panose="02040503050406030204" pitchFamily="18" charset="0"/>
                          </a:rPr>
                          <m:t>′</m:t>
                        </m:r>
                      </m:sup>
                    </m:sSubSup>
                  </m:oMath>
                </a14:m>
                <a:r>
                  <a:rPr lang="en-US" b="1" i="1" dirty="0"/>
                  <a:t> </a:t>
                </a:r>
                <a14:m>
                  <m:oMath xmlns:m="http://schemas.openxmlformats.org/officeDocument/2006/math">
                    <m:sSubSup>
                      <m:sSubSupPr>
                        <m:ctrlPr>
                          <a:rPr lang="en-US" b="1" i="1" dirty="0">
                            <a:latin typeface="Cambria Math" panose="02040503050406030204" pitchFamily="18" charset="0"/>
                          </a:rPr>
                        </m:ctrlPr>
                      </m:sSubSupPr>
                      <m:e>
                        <m:r>
                          <a:rPr lang="en-US" b="1" i="1" dirty="0">
                            <a:latin typeface="Cambria Math" panose="02040503050406030204" pitchFamily="18" charset="0"/>
                          </a:rPr>
                          <m:t>𝒙</m:t>
                        </m:r>
                      </m:e>
                      <m:sub>
                        <m:r>
                          <a:rPr lang="en-US" b="1" i="1" dirty="0" smtClean="0">
                            <a:latin typeface="Cambria Math" panose="02040503050406030204" pitchFamily="18" charset="0"/>
                          </a:rPr>
                          <m:t>𝟏</m:t>
                        </m:r>
                        <m:r>
                          <a:rPr lang="en-US" b="1" i="1" dirty="0">
                            <a:latin typeface="Cambria Math" panose="02040503050406030204" pitchFamily="18" charset="0"/>
                          </a:rPr>
                          <m:t>,</m:t>
                        </m:r>
                        <m:r>
                          <a:rPr lang="en-US" b="1" i="1" dirty="0">
                            <a:latin typeface="Cambria Math" panose="02040503050406030204" pitchFamily="18" charset="0"/>
                          </a:rPr>
                          <m:t>𝒆</m:t>
                        </m:r>
                      </m:sub>
                      <m:sup>
                        <m:r>
                          <a:rPr lang="en-US" b="1" i="1" dirty="0">
                            <a:latin typeface="Cambria Math" panose="02040503050406030204" pitchFamily="18" charset="0"/>
                          </a:rPr>
                          <m:t>′</m:t>
                        </m:r>
                      </m:sup>
                    </m:sSubSup>
                    <m:r>
                      <a:rPr lang="en-US" b="1" i="1" dirty="0" smtClean="0">
                        <a:latin typeface="Cambria Math" panose="02040503050406030204" pitchFamily="18" charset="0"/>
                      </a:rPr>
                      <m:t>. </m:t>
                    </m:r>
                  </m:oMath>
                </a14:m>
                <a:endParaRPr lang="en-US" b="1" i="1" dirty="0"/>
              </a:p>
            </p:txBody>
          </p:sp>
        </mc:Choice>
        <mc:Fallback xmlns="">
          <p:sp>
            <p:nvSpPr>
              <p:cNvPr id="47" name="TextBox 46">
                <a:extLst>
                  <a:ext uri="{FF2B5EF4-FFF2-40B4-BE49-F238E27FC236}">
                    <a16:creationId xmlns:a16="http://schemas.microsoft.com/office/drawing/2014/main" id="{6CC5CFEC-27F6-2FA0-24D1-BA3AD26EDCEE}"/>
                  </a:ext>
                </a:extLst>
              </p:cNvPr>
              <p:cNvSpPr txBox="1">
                <a:spLocks noRot="1" noChangeAspect="1" noMove="1" noResize="1" noEditPoints="1" noAdjustHandles="1" noChangeArrowheads="1" noChangeShapeType="1" noTextEdit="1"/>
              </p:cNvSpPr>
              <p:nvPr/>
            </p:nvSpPr>
            <p:spPr>
              <a:xfrm>
                <a:off x="456095" y="2951309"/>
                <a:ext cx="5603405" cy="1253998"/>
              </a:xfrm>
              <a:prstGeom prst="rect">
                <a:avLst/>
              </a:prstGeom>
              <a:blipFill>
                <a:blip r:embed="rId11"/>
                <a:stretch>
                  <a:fillRect l="-1131" t="-2000"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8D778984-54CB-108B-02C5-A0DCE22C3CE8}"/>
                  </a:ext>
                </a:extLst>
              </p:cNvPr>
              <p:cNvSpPr txBox="1"/>
              <p:nvPr/>
            </p:nvSpPr>
            <p:spPr>
              <a:xfrm>
                <a:off x="6324708" y="3141992"/>
                <a:ext cx="647100" cy="412485"/>
              </a:xfrm>
              <a:prstGeom prst="rect">
                <a:avLst/>
              </a:prstGeom>
              <a:noFill/>
            </p:spPr>
            <p:txBody>
              <a:bodyPr wrap="none" lIns="0" tIns="0" rIns="0" bIns="0" rtlCol="0">
                <a:spAutoFit/>
              </a:bodyPr>
              <a:lstStyle/>
              <a:p>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14:m>
                  <m:oMath xmlns:m="http://schemas.openxmlformats.org/officeDocument/2006/math">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𝑧</m:t>
                              </m:r>
                            </m:e>
                          </m:mr>
                          <m:mr>
                            <m:e>
                              <m:sSup>
                                <m:sSupPr>
                                  <m:ctrlPr>
                                    <a:rPr lang="en-US" i="1">
                                      <a:latin typeface="Cambria Math" panose="02040503050406030204" pitchFamily="18" charset="0"/>
                                    </a:rPr>
                                  </m:ctrlPr>
                                </m:sSupPr>
                                <m:e>
                                  <m:r>
                                    <a:rPr lang="en-US" i="1">
                                      <a:latin typeface="Cambria Math" panose="02040503050406030204" pitchFamily="18" charset="0"/>
                                    </a:rPr>
                                    <m:t>𝑧</m:t>
                                  </m:r>
                                </m:e>
                                <m:sup>
                                  <m:r>
                                    <a:rPr lang="en-US" i="1">
                                      <a:latin typeface="Cambria Math" panose="02040503050406030204" pitchFamily="18" charset="0"/>
                                    </a:rPr>
                                    <m:t>′</m:t>
                                  </m:r>
                                </m:sup>
                              </m:sSup>
                            </m:e>
                          </m:mr>
                        </m:m>
                      </m:e>
                    </m:d>
                  </m:oMath>
                </a14:m>
                <a:endParaRPr lang="en-US" dirty="0"/>
              </a:p>
            </p:txBody>
          </p:sp>
        </mc:Choice>
        <mc:Fallback xmlns="">
          <p:sp>
            <p:nvSpPr>
              <p:cNvPr id="52" name="TextBox 51">
                <a:extLst>
                  <a:ext uri="{FF2B5EF4-FFF2-40B4-BE49-F238E27FC236}">
                    <a16:creationId xmlns:a16="http://schemas.microsoft.com/office/drawing/2014/main" id="{8D778984-54CB-108B-02C5-A0DCE22C3CE8}"/>
                  </a:ext>
                </a:extLst>
              </p:cNvPr>
              <p:cNvSpPr txBox="1">
                <a:spLocks noRot="1" noChangeAspect="1" noMove="1" noResize="1" noEditPoints="1" noAdjustHandles="1" noChangeArrowheads="1" noChangeShapeType="1" noTextEdit="1"/>
              </p:cNvSpPr>
              <p:nvPr/>
            </p:nvSpPr>
            <p:spPr>
              <a:xfrm>
                <a:off x="6324708" y="3141992"/>
                <a:ext cx="647100" cy="412485"/>
              </a:xfrm>
              <a:prstGeom prst="rect">
                <a:avLst/>
              </a:prstGeom>
              <a:blipFill>
                <a:blip r:embed="rId12"/>
                <a:stretch>
                  <a:fillRect l="-9615"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1DC5673B-F102-957A-CE04-B28F83EC35A1}"/>
                  </a:ext>
                </a:extLst>
              </p:cNvPr>
              <p:cNvSpPr txBox="1"/>
              <p:nvPr/>
            </p:nvSpPr>
            <p:spPr>
              <a:xfrm>
                <a:off x="7486353" y="3095825"/>
                <a:ext cx="1219482" cy="504818"/>
              </a:xfrm>
              <a:prstGeom prst="rect">
                <a:avLst/>
              </a:prstGeom>
              <a:noFill/>
            </p:spPr>
            <p:txBody>
              <a:bodyPr wrap="square">
                <a:spAutoFit/>
              </a:bodyPr>
              <a:lstStyle/>
              <a:p>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𝑥</m:t>
                        </m:r>
                      </m:e>
                    </m:acc>
                  </m:oMath>
                </a14:m>
                <a:r>
                  <a:rPr lang="en-US" dirty="0"/>
                  <a:t> =</a:t>
                </a:r>
                <a14:m>
                  <m:oMath xmlns:m="http://schemas.openxmlformats.org/officeDocument/2006/math">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0" i="1" smtClean="0">
                                  <a:latin typeface="Cambria Math" panose="02040503050406030204" pitchFamily="18" charset="0"/>
                                </a:rPr>
                                <m:t>𝑥</m:t>
                              </m:r>
                            </m:e>
                          </m:mr>
                          <m:mr>
                            <m:e>
                              <m:sSup>
                                <m:sSupPr>
                                  <m:ctrlPr>
                                    <a:rPr lang="en-US" i="1">
                                      <a:latin typeface="Cambria Math" panose="02040503050406030204" pitchFamily="18" charset="0"/>
                                    </a:rPr>
                                  </m:ctrlPr>
                                </m:sSupPr>
                                <m:e>
                                  <m:r>
                                    <a:rPr lang="en-US" b="0" i="1" smtClean="0">
                                      <a:latin typeface="Cambria Math" panose="02040503050406030204" pitchFamily="18" charset="0"/>
                                    </a:rPr>
                                    <m:t>𝑥</m:t>
                                  </m:r>
                                </m:e>
                                <m:sup>
                                  <m:r>
                                    <a:rPr lang="en-US" i="1">
                                      <a:latin typeface="Cambria Math" panose="02040503050406030204" pitchFamily="18" charset="0"/>
                                    </a:rPr>
                                    <m:t>′</m:t>
                                  </m:r>
                                </m:sup>
                              </m:sSup>
                            </m:e>
                          </m:mr>
                        </m:m>
                      </m:e>
                    </m:d>
                  </m:oMath>
                </a14:m>
                <a:endParaRPr lang="en-US" dirty="0"/>
              </a:p>
            </p:txBody>
          </p:sp>
        </mc:Choice>
        <mc:Fallback xmlns="">
          <p:sp>
            <p:nvSpPr>
              <p:cNvPr id="54" name="TextBox 53">
                <a:extLst>
                  <a:ext uri="{FF2B5EF4-FFF2-40B4-BE49-F238E27FC236}">
                    <a16:creationId xmlns:a16="http://schemas.microsoft.com/office/drawing/2014/main" id="{1DC5673B-F102-957A-CE04-B28F83EC35A1}"/>
                  </a:ext>
                </a:extLst>
              </p:cNvPr>
              <p:cNvSpPr txBox="1">
                <a:spLocks noRot="1" noChangeAspect="1" noMove="1" noResize="1" noEditPoints="1" noAdjustHandles="1" noChangeArrowheads="1" noChangeShapeType="1" noTextEdit="1"/>
              </p:cNvSpPr>
              <p:nvPr/>
            </p:nvSpPr>
            <p:spPr>
              <a:xfrm>
                <a:off x="7486353" y="3095825"/>
                <a:ext cx="1219482" cy="504818"/>
              </a:xfrm>
              <a:prstGeom prst="rect">
                <a:avLst/>
              </a:prstGeom>
              <a:blipFill>
                <a:blip r:embed="rId13"/>
                <a:stretch>
                  <a:fillRect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C1F20BF-D39D-9738-E6BB-AC697E618B38}"/>
                  </a:ext>
                </a:extLst>
              </p:cNvPr>
              <p:cNvSpPr txBox="1"/>
              <p:nvPr/>
            </p:nvSpPr>
            <p:spPr>
              <a:xfrm>
                <a:off x="1073211" y="4436050"/>
                <a:ext cx="8754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𝑀</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oMath>
                  </m:oMathPara>
                </a14:m>
                <a:endParaRPr lang="en-US" dirty="0"/>
              </a:p>
            </p:txBody>
          </p:sp>
        </mc:Choice>
        <mc:Fallback xmlns="">
          <p:sp>
            <p:nvSpPr>
              <p:cNvPr id="55" name="TextBox 54">
                <a:extLst>
                  <a:ext uri="{FF2B5EF4-FFF2-40B4-BE49-F238E27FC236}">
                    <a16:creationId xmlns:a16="http://schemas.microsoft.com/office/drawing/2014/main" id="{DC1F20BF-D39D-9738-E6BB-AC697E618B38}"/>
                  </a:ext>
                </a:extLst>
              </p:cNvPr>
              <p:cNvSpPr txBox="1">
                <a:spLocks noRot="1" noChangeAspect="1" noMove="1" noResize="1" noEditPoints="1" noAdjustHandles="1" noChangeArrowheads="1" noChangeShapeType="1" noTextEdit="1"/>
              </p:cNvSpPr>
              <p:nvPr/>
            </p:nvSpPr>
            <p:spPr>
              <a:xfrm>
                <a:off x="1073211" y="4436050"/>
                <a:ext cx="875431" cy="276999"/>
              </a:xfrm>
              <a:prstGeom prst="rect">
                <a:avLst/>
              </a:prstGeom>
              <a:blipFill>
                <a:blip r:embed="rId14"/>
                <a:stretch>
                  <a:fillRect l="-2857" t="-17391" r="-285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A1D51D02-D84B-32AC-BB31-08DC492807E8}"/>
                  </a:ext>
                </a:extLst>
              </p:cNvPr>
              <p:cNvSpPr txBox="1"/>
              <p:nvPr/>
            </p:nvSpPr>
            <p:spPr>
              <a:xfrm>
                <a:off x="2459807" y="4340800"/>
                <a:ext cx="1224374" cy="4675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𝑎</m:t>
                                </m:r>
                              </m:e>
                              <m:e>
                                <m:r>
                                  <a:rPr lang="en-US" i="1">
                                    <a:latin typeface="Cambria Math" panose="02040503050406030204" pitchFamily="18" charset="0"/>
                                  </a:rPr>
                                  <m:t>𝑏</m:t>
                                </m:r>
                              </m:e>
                            </m:mr>
                            <m:mr>
                              <m:e>
                                <m:r>
                                  <a:rPr lang="en-US" i="1">
                                    <a:latin typeface="Cambria Math" panose="02040503050406030204" pitchFamily="18" charset="0"/>
                                  </a:rPr>
                                  <m:t>𝑐</m:t>
                                </m:r>
                              </m:e>
                              <m:e>
                                <m:r>
                                  <a:rPr lang="en-US" i="1">
                                    <a:latin typeface="Cambria Math" panose="02040503050406030204" pitchFamily="18" charset="0"/>
                                  </a:rPr>
                                  <m:t>𝑑</m:t>
                                </m:r>
                              </m:e>
                            </m:mr>
                          </m:m>
                        </m:e>
                      </m:d>
                    </m:oMath>
                  </m:oMathPara>
                </a14:m>
                <a:endParaRPr lang="en-US" dirty="0"/>
              </a:p>
            </p:txBody>
          </p:sp>
        </mc:Choice>
        <mc:Fallback xmlns="">
          <p:sp>
            <p:nvSpPr>
              <p:cNvPr id="56" name="TextBox 55">
                <a:extLst>
                  <a:ext uri="{FF2B5EF4-FFF2-40B4-BE49-F238E27FC236}">
                    <a16:creationId xmlns:a16="http://schemas.microsoft.com/office/drawing/2014/main" id="{A1D51D02-D84B-32AC-BB31-08DC492807E8}"/>
                  </a:ext>
                </a:extLst>
              </p:cNvPr>
              <p:cNvSpPr txBox="1">
                <a:spLocks noRot="1" noChangeAspect="1" noMove="1" noResize="1" noEditPoints="1" noAdjustHandles="1" noChangeArrowheads="1" noChangeShapeType="1" noTextEdit="1"/>
              </p:cNvSpPr>
              <p:nvPr/>
            </p:nvSpPr>
            <p:spPr>
              <a:xfrm>
                <a:off x="2459807" y="4340800"/>
                <a:ext cx="1224374" cy="467500"/>
              </a:xfrm>
              <a:prstGeom prst="rect">
                <a:avLst/>
              </a:prstGeom>
              <a:blipFill>
                <a:blip r:embed="rId15"/>
                <a:stretch>
                  <a:fillRect l="-4124"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1124001-6832-AF82-6D19-A75AE285EFE5}"/>
                  </a:ext>
                </a:extLst>
              </p:cNvPr>
              <p:cNvSpPr txBox="1"/>
              <p:nvPr/>
            </p:nvSpPr>
            <p:spPr>
              <a:xfrm>
                <a:off x="913974" y="5008457"/>
                <a:ext cx="2734595" cy="880369"/>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𝑧</m:t>
                                  </m:r>
                                </m:e>
                              </m:mr>
                              <m:mr>
                                <m:e>
                                  <m:sSup>
                                    <m:sSupPr>
                                      <m:ctrlPr>
                                        <a:rPr lang="en-US" i="1">
                                          <a:latin typeface="Cambria Math" panose="02040503050406030204" pitchFamily="18" charset="0"/>
                                        </a:rPr>
                                      </m:ctrlPr>
                                    </m:sSupPr>
                                    <m:e>
                                      <m:r>
                                        <a:rPr lang="en-US" i="1">
                                          <a:latin typeface="Cambria Math" panose="02040503050406030204" pitchFamily="18" charset="0"/>
                                        </a:rPr>
                                        <m:t>𝑧</m:t>
                                      </m:r>
                                    </m:e>
                                    <m:sup>
                                      <m:r>
                                        <a:rPr lang="en-US" i="1">
                                          <a:latin typeface="Cambria Math" panose="02040503050406030204" pitchFamily="18" charset="0"/>
                                        </a:rPr>
                                        <m:t>′</m:t>
                                      </m:r>
                                    </m:sup>
                                  </m:sSup>
                                </m:e>
                              </m:mr>
                            </m:m>
                          </m:e>
                        </m:d>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𝑥</m:t>
                                  </m:r>
                                </m:e>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mr>
                              <m:mr>
                                <m:e>
                                  <m:r>
                                    <a:rPr lang="en-US" i="1">
                                      <a:latin typeface="Cambria Math" panose="02040503050406030204" pitchFamily="18" charset="0"/>
                                    </a:rPr>
                                    <m:t>0</m:t>
                                  </m:r>
                                </m:e>
                                <m:e>
                                  <m:r>
                                    <a:rPr lang="en-US" i="1">
                                      <a:latin typeface="Cambria Math" panose="02040503050406030204" pitchFamily="18" charset="0"/>
                                    </a:rPr>
                                    <m:t>0</m:t>
                                  </m:r>
                                </m:e>
                              </m:mr>
                            </m:m>
                            <m:r>
                              <a:rPr lang="en-US" i="1">
                                <a:latin typeface="Cambria Math" panose="02040503050406030204" pitchFamily="18" charset="0"/>
                              </a:rPr>
                              <m:t>  </m:t>
                            </m:r>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0</m:t>
                                  </m:r>
                                </m:e>
                                <m:e>
                                  <m:r>
                                    <a:rPr lang="en-US" i="1">
                                      <a:latin typeface="Cambria Math" panose="02040503050406030204" pitchFamily="18" charset="0"/>
                                    </a:rPr>
                                    <m:t>0</m:t>
                                  </m:r>
                                </m:e>
                              </m:mr>
                              <m:mr>
                                <m:e>
                                  <m:r>
                                    <a:rPr lang="en-US" i="1">
                                      <a:latin typeface="Cambria Math" panose="02040503050406030204" pitchFamily="18" charset="0"/>
                                    </a:rPr>
                                    <m:t>𝑥</m:t>
                                  </m:r>
                                </m:e>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mr>
                            </m:m>
                          </m:e>
                        </m:d>
                      </m:e>
                      <m:sub>
                        <m:r>
                          <a:rPr lang="en-US" i="1">
                            <a:latin typeface="Cambria Math" panose="02040503050406030204" pitchFamily="18" charset="0"/>
                          </a:rPr>
                          <m:t>𝑡</m:t>
                        </m:r>
                      </m:sub>
                    </m:sSub>
                  </m:oMath>
                </a14:m>
                <a:r>
                  <a:rPr lang="en-US" dirty="0"/>
                  <a:t> </a:t>
                </a:r>
                <a14:m>
                  <m:oMath xmlns:m="http://schemas.openxmlformats.org/officeDocument/2006/math">
                    <m:d>
                      <m:dPr>
                        <m:begChr m:val="["/>
                        <m:endChr m:val="]"/>
                        <m:ctrlPr>
                          <a:rPr lang="en-US" i="1">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𝑎</m:t>
                              </m:r>
                            </m:e>
                          </m:mr>
                          <m:mr>
                            <m:e>
                              <m:m>
                                <m:mPr>
                                  <m:mcs>
                                    <m:mc>
                                      <m:mcPr>
                                        <m:count m:val="1"/>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𝑏</m:t>
                                    </m:r>
                                  </m:e>
                                </m:mr>
                                <m:mr>
                                  <m:e>
                                    <m:m>
                                      <m:mPr>
                                        <m:mcs>
                                          <m:mc>
                                            <m:mcPr>
                                              <m:count m:val="1"/>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𝑐</m:t>
                                          </m:r>
                                        </m:e>
                                      </m:mr>
                                      <m:mr>
                                        <m:e>
                                          <m:r>
                                            <a:rPr lang="en-US" b="0" i="1" smtClean="0">
                                              <a:latin typeface="Cambria Math" panose="02040503050406030204" pitchFamily="18" charset="0"/>
                                            </a:rPr>
                                            <m:t>𝑑</m:t>
                                          </m:r>
                                        </m:e>
                                      </m:mr>
                                    </m:m>
                                  </m:e>
                                </m:mr>
                              </m:m>
                            </m:e>
                          </m:mr>
                        </m:m>
                      </m:e>
                    </m:d>
                  </m:oMath>
                </a14:m>
                <a:r>
                  <a:rPr lang="en-US" dirty="0"/>
                  <a:t> </a:t>
                </a:r>
              </a:p>
            </p:txBody>
          </p:sp>
        </mc:Choice>
        <mc:Fallback xmlns="">
          <p:sp>
            <p:nvSpPr>
              <p:cNvPr id="58" name="TextBox 57">
                <a:extLst>
                  <a:ext uri="{FF2B5EF4-FFF2-40B4-BE49-F238E27FC236}">
                    <a16:creationId xmlns:a16="http://schemas.microsoft.com/office/drawing/2014/main" id="{21124001-6832-AF82-6D19-A75AE285EFE5}"/>
                  </a:ext>
                </a:extLst>
              </p:cNvPr>
              <p:cNvSpPr txBox="1">
                <a:spLocks noRot="1" noChangeAspect="1" noMove="1" noResize="1" noEditPoints="1" noAdjustHandles="1" noChangeArrowheads="1" noChangeShapeType="1" noTextEdit="1"/>
              </p:cNvSpPr>
              <p:nvPr/>
            </p:nvSpPr>
            <p:spPr>
              <a:xfrm>
                <a:off x="913974" y="5008457"/>
                <a:ext cx="2734595" cy="880369"/>
              </a:xfrm>
              <a:prstGeom prst="rect">
                <a:avLst/>
              </a:prstGeom>
              <a:blipFill>
                <a:blip r:embed="rId16"/>
                <a:stretch>
                  <a:fillRect b="-7143"/>
                </a:stretch>
              </a:blipFill>
            </p:spPr>
            <p:txBody>
              <a:bodyPr/>
              <a:lstStyle/>
              <a:p>
                <a:r>
                  <a:rPr lang="en-US">
                    <a:noFill/>
                  </a:rPr>
                  <a:t> </a:t>
                </a:r>
              </a:p>
            </p:txBody>
          </p:sp>
        </mc:Fallback>
      </mc:AlternateContent>
      <p:sp>
        <p:nvSpPr>
          <p:cNvPr id="59" name="TextBox 58">
            <a:extLst>
              <a:ext uri="{FF2B5EF4-FFF2-40B4-BE49-F238E27FC236}">
                <a16:creationId xmlns:a16="http://schemas.microsoft.com/office/drawing/2014/main" id="{AF4DD4FB-3236-4886-FBCB-7E872FD4127E}"/>
              </a:ext>
            </a:extLst>
          </p:cNvPr>
          <p:cNvSpPr txBox="1"/>
          <p:nvPr/>
        </p:nvSpPr>
        <p:spPr>
          <a:xfrm>
            <a:off x="3748949" y="4505899"/>
            <a:ext cx="5376248" cy="2031325"/>
          </a:xfrm>
          <a:prstGeom prst="rect">
            <a:avLst/>
          </a:prstGeom>
          <a:noFill/>
        </p:spPr>
        <p:txBody>
          <a:bodyPr wrap="square" rtlCol="0">
            <a:spAutoFit/>
          </a:bodyPr>
          <a:lstStyle/>
          <a:p>
            <a:r>
              <a:rPr lang="en-US" b="1" dirty="0"/>
              <a:t>There were three beam runs: the first one at NSRL without the assembly checking the beam-air interaction and the second one with the assembly. The last run in October-25 was at  Tandem. The more different beam input positions the better accuracy of the betatron function measurements would be. System of Linear equations.</a:t>
            </a:r>
          </a:p>
        </p:txBody>
      </p:sp>
    </p:spTree>
    <p:extLst>
      <p:ext uri="{BB962C8B-B14F-4D97-AF65-F5344CB8AC3E}">
        <p14:creationId xmlns:p14="http://schemas.microsoft.com/office/powerpoint/2010/main" val="3052802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7E51C-99A2-0CDA-C83D-1EB2F05DED6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E5316EA-6037-4283-9DDE-E8E88E26C15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C96F611F-EE29-3629-5E7D-D745A25EDB5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C6F3F73-0E1E-8757-FAA1-0485D846C7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E3D67E8-4662-3453-20ED-2E370B7EF7B7}"/>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8233085E-30D9-D71C-6E96-735483E3A506}"/>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Content Placeholder 7" descr="Graphical user interface, application&#10;&#10;AI-generated content may be incorrect.">
            <a:extLst>
              <a:ext uri="{FF2B5EF4-FFF2-40B4-BE49-F238E27FC236}">
                <a16:creationId xmlns:a16="http://schemas.microsoft.com/office/drawing/2014/main" id="{E39FF170-D10E-975A-AD3C-9DCE34FACFC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0805" y="1968382"/>
            <a:ext cx="8746437" cy="3167314"/>
          </a:xfrm>
          <a:prstGeom prst="rect">
            <a:avLst/>
          </a:prstGeom>
        </p:spPr>
      </p:pic>
      <p:sp>
        <p:nvSpPr>
          <p:cNvPr id="10" name="Content Placeholder 2">
            <a:extLst>
              <a:ext uri="{FF2B5EF4-FFF2-40B4-BE49-F238E27FC236}">
                <a16:creationId xmlns:a16="http://schemas.microsoft.com/office/drawing/2014/main" id="{C0A34FE2-731D-E2E2-32E1-DC0243058C93}"/>
              </a:ext>
            </a:extLst>
          </p:cNvPr>
          <p:cNvSpPr txBox="1">
            <a:spLocks/>
          </p:cNvSpPr>
          <p:nvPr/>
        </p:nvSpPr>
        <p:spPr bwMode="auto">
          <a:xfrm>
            <a:off x="237600" y="7200"/>
            <a:ext cx="8891714" cy="132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lang="en-US" sz="2800" kern="1200">
                <a:solidFill>
                  <a:srgbClr val="0070C0"/>
                </a:solidFill>
                <a:latin typeface="+mn-lt"/>
                <a:ea typeface="+mn-ea"/>
                <a:cs typeface="+mn-cs"/>
              </a:defRPr>
            </a:lvl2pPr>
            <a:lvl3pPr marL="1143000" indent="-228600" algn="l" rtl="0" eaLnBrk="0" fontAlgn="base" hangingPunct="0">
              <a:spcBef>
                <a:spcPct val="20000"/>
              </a:spcBef>
              <a:spcAft>
                <a:spcPct val="0"/>
              </a:spcAft>
              <a:buFont typeface="Arial" charset="0"/>
              <a:buChar char="•"/>
              <a:defRPr lang="en-US" sz="2400" kern="1200">
                <a:solidFill>
                  <a:srgbClr val="00B050"/>
                </a:solidFill>
                <a:latin typeface="+mn-lt"/>
                <a:ea typeface="+mn-ea"/>
                <a:cs typeface="+mn-cs"/>
              </a:defRPr>
            </a:lvl3pPr>
            <a:lvl4pPr marL="1600200" indent="-228600" algn="l" rtl="0" eaLnBrk="0" fontAlgn="base" hangingPunct="0">
              <a:spcBef>
                <a:spcPct val="20000"/>
              </a:spcBef>
              <a:spcAft>
                <a:spcPct val="0"/>
              </a:spcAft>
              <a:buFont typeface="Arial" charset="0"/>
              <a:buChar char="–"/>
              <a:defRPr lang="en-US" sz="2000" kern="1200">
                <a:solidFill>
                  <a:schemeClr val="accent6">
                    <a:lumMod val="7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lang="en-GB" sz="2000" kern="1200">
                <a:solidFill>
                  <a:srgbClr val="C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400" b="1" dirty="0">
                <a:solidFill>
                  <a:srgbClr val="002060"/>
                </a:solidFill>
                <a:latin typeface="Arial" panose="020B0604020202020204" pitchFamily="34" charset="0"/>
                <a:cs typeface="Arial" panose="020B0604020202020204" pitchFamily="34" charset="0"/>
              </a:rPr>
              <a:t>C.4 At lower energies, the output beam gets very large due to the beam gas interaction and starts to assume a crescent shape as shown in dynamical aperture studies</a:t>
            </a:r>
          </a:p>
        </p:txBody>
      </p:sp>
    </p:spTree>
    <p:extLst>
      <p:ext uri="{BB962C8B-B14F-4D97-AF65-F5344CB8AC3E}">
        <p14:creationId xmlns:p14="http://schemas.microsoft.com/office/powerpoint/2010/main" val="1589271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38E2A-CAD9-8574-20B8-CC5E8E08351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715BD41-75E1-D1AA-7E45-8D28AEDC900E}"/>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0FFF0883-1F23-4209-E370-CB702873BC6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343C3351-BE1A-D070-6FD6-53A5526AD1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43E39566-60CA-F0C8-CACD-57FC4ACC8747}"/>
              </a:ext>
            </a:extLst>
          </p:cNvPr>
          <p:cNvSpPr txBox="1">
            <a:spLocks/>
          </p:cNvSpPr>
          <p:nvPr/>
        </p:nvSpPr>
        <p:spPr>
          <a:xfrm>
            <a:off x="217714" y="0"/>
            <a:ext cx="8908947"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C.4 BEAM MEASUREMENTS</a:t>
            </a:r>
          </a:p>
        </p:txBody>
      </p:sp>
      <p:pic>
        <p:nvPicPr>
          <p:cNvPr id="3" name="Picture 2" descr="A picture containing text, wall, indoor, cabinet&#10;&#10;AI-generated content may be incorrect.">
            <a:extLst>
              <a:ext uri="{FF2B5EF4-FFF2-40B4-BE49-F238E27FC236}">
                <a16:creationId xmlns:a16="http://schemas.microsoft.com/office/drawing/2014/main" id="{CB353550-E0BF-79DD-616A-3BF17FEA7E73}"/>
              </a:ext>
            </a:extLst>
          </p:cNvPr>
          <p:cNvPicPr>
            <a:picLocks noChangeAspect="1"/>
          </p:cNvPicPr>
          <p:nvPr/>
        </p:nvPicPr>
        <p:blipFill>
          <a:blip r:embed="rId3"/>
          <a:stretch>
            <a:fillRect/>
          </a:stretch>
        </p:blipFill>
        <p:spPr>
          <a:xfrm>
            <a:off x="1866900" y="1314450"/>
            <a:ext cx="5410200" cy="4229100"/>
          </a:xfrm>
          <a:prstGeom prst="rect">
            <a:avLst/>
          </a:prstGeom>
        </p:spPr>
      </p:pic>
      <p:pic>
        <p:nvPicPr>
          <p:cNvPr id="9" name="Picture 8" descr="Diagram&#10;&#10;AI-generated content may be incorrect.">
            <a:extLst>
              <a:ext uri="{FF2B5EF4-FFF2-40B4-BE49-F238E27FC236}">
                <a16:creationId xmlns:a16="http://schemas.microsoft.com/office/drawing/2014/main" id="{48C480A3-A37F-6EF2-1A6C-8FF089CF66BB}"/>
              </a:ext>
            </a:extLst>
          </p:cNvPr>
          <p:cNvPicPr>
            <a:picLocks noChangeAspect="1"/>
          </p:cNvPicPr>
          <p:nvPr/>
        </p:nvPicPr>
        <p:blipFill>
          <a:blip r:embed="rId4"/>
          <a:stretch>
            <a:fillRect/>
          </a:stretch>
        </p:blipFill>
        <p:spPr>
          <a:xfrm>
            <a:off x="1841500" y="1130300"/>
            <a:ext cx="5461000" cy="4597400"/>
          </a:xfrm>
          <a:prstGeom prst="rect">
            <a:avLst/>
          </a:prstGeom>
        </p:spPr>
      </p:pic>
      <p:pic>
        <p:nvPicPr>
          <p:cNvPr id="11" name="Picture 10" descr="A picture containing text&#10;&#10;AI-generated content may be incorrect.">
            <a:extLst>
              <a:ext uri="{FF2B5EF4-FFF2-40B4-BE49-F238E27FC236}">
                <a16:creationId xmlns:a16="http://schemas.microsoft.com/office/drawing/2014/main" id="{B96719F3-D14E-0354-F62D-CD5F5D9775FA}"/>
              </a:ext>
            </a:extLst>
          </p:cNvPr>
          <p:cNvPicPr>
            <a:picLocks noChangeAspect="1"/>
          </p:cNvPicPr>
          <p:nvPr/>
        </p:nvPicPr>
        <p:blipFill>
          <a:blip r:embed="rId5"/>
          <a:stretch>
            <a:fillRect/>
          </a:stretch>
        </p:blipFill>
        <p:spPr>
          <a:xfrm>
            <a:off x="1524000" y="1143000"/>
            <a:ext cx="6096000" cy="4572000"/>
          </a:xfrm>
          <a:prstGeom prst="rect">
            <a:avLst/>
          </a:prstGeom>
        </p:spPr>
      </p:pic>
      <p:pic>
        <p:nvPicPr>
          <p:cNvPr id="13" name="Picture 12" descr="A picture containing text&#10;&#10;AI-generated content may be incorrect.">
            <a:extLst>
              <a:ext uri="{FF2B5EF4-FFF2-40B4-BE49-F238E27FC236}">
                <a16:creationId xmlns:a16="http://schemas.microsoft.com/office/drawing/2014/main" id="{0F08D01C-EBE2-F239-135C-8B7F8B7E28F6}"/>
              </a:ext>
            </a:extLst>
          </p:cNvPr>
          <p:cNvPicPr>
            <a:picLocks noChangeAspect="1"/>
          </p:cNvPicPr>
          <p:nvPr/>
        </p:nvPicPr>
        <p:blipFill>
          <a:blip r:embed="rId6"/>
          <a:stretch>
            <a:fillRect/>
          </a:stretch>
        </p:blipFill>
        <p:spPr>
          <a:xfrm>
            <a:off x="1930400" y="1149350"/>
            <a:ext cx="5283200" cy="4559300"/>
          </a:xfrm>
          <a:prstGeom prst="rect">
            <a:avLst/>
          </a:prstGeom>
        </p:spPr>
      </p:pic>
      <p:pic>
        <p:nvPicPr>
          <p:cNvPr id="19" name="Picture 18" descr="A picture containing text, cabinet, bathroom&#10;&#10;AI-generated content may be incorrect.">
            <a:extLst>
              <a:ext uri="{FF2B5EF4-FFF2-40B4-BE49-F238E27FC236}">
                <a16:creationId xmlns:a16="http://schemas.microsoft.com/office/drawing/2014/main" id="{63EBB318-D815-1791-18C6-1B814EEE3AE8}"/>
              </a:ext>
            </a:extLst>
          </p:cNvPr>
          <p:cNvPicPr>
            <a:picLocks noChangeAspect="1"/>
          </p:cNvPicPr>
          <p:nvPr/>
        </p:nvPicPr>
        <p:blipFill>
          <a:blip r:embed="rId7"/>
          <a:stretch>
            <a:fillRect/>
          </a:stretch>
        </p:blipFill>
        <p:spPr>
          <a:xfrm>
            <a:off x="1841500" y="1333500"/>
            <a:ext cx="5461000" cy="4191000"/>
          </a:xfrm>
          <a:prstGeom prst="rect">
            <a:avLst/>
          </a:prstGeom>
        </p:spPr>
      </p:pic>
      <p:pic>
        <p:nvPicPr>
          <p:cNvPr id="21" name="Picture 20" descr="Diagram&#10;&#10;AI-generated content may be incorrect.">
            <a:extLst>
              <a:ext uri="{FF2B5EF4-FFF2-40B4-BE49-F238E27FC236}">
                <a16:creationId xmlns:a16="http://schemas.microsoft.com/office/drawing/2014/main" id="{D20714D7-978F-7D14-CA4F-112E1B0DD822}"/>
              </a:ext>
            </a:extLst>
          </p:cNvPr>
          <p:cNvPicPr>
            <a:picLocks noChangeAspect="1"/>
          </p:cNvPicPr>
          <p:nvPr/>
        </p:nvPicPr>
        <p:blipFill>
          <a:blip r:embed="rId8"/>
          <a:stretch>
            <a:fillRect/>
          </a:stretch>
        </p:blipFill>
        <p:spPr>
          <a:xfrm>
            <a:off x="1828800" y="1149350"/>
            <a:ext cx="5486400" cy="4559300"/>
          </a:xfrm>
          <a:prstGeom prst="rect">
            <a:avLst/>
          </a:prstGeom>
        </p:spPr>
      </p:pic>
      <p:pic>
        <p:nvPicPr>
          <p:cNvPr id="23" name="Picture 22" descr="Diagram, schematic&#10;&#10;AI-generated content may be incorrect.">
            <a:extLst>
              <a:ext uri="{FF2B5EF4-FFF2-40B4-BE49-F238E27FC236}">
                <a16:creationId xmlns:a16="http://schemas.microsoft.com/office/drawing/2014/main" id="{13C6D65B-6A75-D043-908E-E095B7E16C35}"/>
              </a:ext>
            </a:extLst>
          </p:cNvPr>
          <p:cNvPicPr>
            <a:picLocks noChangeAspect="1"/>
          </p:cNvPicPr>
          <p:nvPr/>
        </p:nvPicPr>
        <p:blipFill>
          <a:blip r:embed="rId9"/>
          <a:stretch>
            <a:fillRect/>
          </a:stretch>
        </p:blipFill>
        <p:spPr>
          <a:xfrm>
            <a:off x="1708150" y="1155700"/>
            <a:ext cx="5727700" cy="4546600"/>
          </a:xfrm>
          <a:prstGeom prst="rect">
            <a:avLst/>
          </a:prstGeom>
        </p:spPr>
      </p:pic>
      <p:pic>
        <p:nvPicPr>
          <p:cNvPr id="25" name="Picture 24">
            <a:extLst>
              <a:ext uri="{FF2B5EF4-FFF2-40B4-BE49-F238E27FC236}">
                <a16:creationId xmlns:a16="http://schemas.microsoft.com/office/drawing/2014/main" id="{DA780FEF-6169-4196-A3BF-83ECF2BAF342}"/>
              </a:ext>
            </a:extLst>
          </p:cNvPr>
          <p:cNvPicPr>
            <a:picLocks noChangeAspect="1"/>
          </p:cNvPicPr>
          <p:nvPr/>
        </p:nvPicPr>
        <p:blipFill>
          <a:blip r:embed="rId10"/>
          <a:stretch>
            <a:fillRect/>
          </a:stretch>
        </p:blipFill>
        <p:spPr>
          <a:xfrm>
            <a:off x="1924050" y="1143000"/>
            <a:ext cx="5295900" cy="4572000"/>
          </a:xfrm>
          <a:prstGeom prst="rect">
            <a:avLst/>
          </a:prstGeom>
        </p:spPr>
      </p:pic>
      <p:pic>
        <p:nvPicPr>
          <p:cNvPr id="27" name="Picture 26" descr="A picture containing text&#10;&#10;AI-generated content may be incorrect.">
            <a:extLst>
              <a:ext uri="{FF2B5EF4-FFF2-40B4-BE49-F238E27FC236}">
                <a16:creationId xmlns:a16="http://schemas.microsoft.com/office/drawing/2014/main" id="{A76A2914-C8AC-5ABA-E380-E74568266787}"/>
              </a:ext>
            </a:extLst>
          </p:cNvPr>
          <p:cNvPicPr>
            <a:picLocks noChangeAspect="1"/>
          </p:cNvPicPr>
          <p:nvPr/>
        </p:nvPicPr>
        <p:blipFill>
          <a:blip r:embed="rId11"/>
          <a:stretch>
            <a:fillRect/>
          </a:stretch>
        </p:blipFill>
        <p:spPr>
          <a:xfrm>
            <a:off x="1517650" y="1136650"/>
            <a:ext cx="6108700" cy="4584700"/>
          </a:xfrm>
          <a:prstGeom prst="rect">
            <a:avLst/>
          </a:prstGeom>
        </p:spPr>
      </p:pic>
    </p:spTree>
    <p:extLst>
      <p:ext uri="{BB962C8B-B14F-4D97-AF65-F5344CB8AC3E}">
        <p14:creationId xmlns:p14="http://schemas.microsoft.com/office/powerpoint/2010/main" val="413776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A00A1-57C9-4F53-D508-D6756B294AB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253EEEE-1F39-29D7-8B39-4F1E1CBAC907}"/>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EBD73BD9-A574-6D9A-34D0-54C067BA9CFB}"/>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B4F71B96-0D9A-AFDF-5A28-4B6B441E42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DD586A50-BB93-D525-8078-0A7AEF890286}"/>
              </a:ext>
            </a:extLst>
          </p:cNvPr>
          <p:cNvSpPr txBox="1">
            <a:spLocks/>
          </p:cNvSpPr>
          <p:nvPr/>
        </p:nvSpPr>
        <p:spPr>
          <a:xfrm>
            <a:off x="217713" y="0"/>
            <a:ext cx="8908947"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C.4 Beam Position Measurements at Few Positions</a:t>
            </a:r>
          </a:p>
        </p:txBody>
      </p:sp>
      <p:pic>
        <p:nvPicPr>
          <p:cNvPr id="7" name="Picture 6" descr="A screenshot of a computer&#10;&#10;AI-generated content may be incorrect.">
            <a:extLst>
              <a:ext uri="{FF2B5EF4-FFF2-40B4-BE49-F238E27FC236}">
                <a16:creationId xmlns:a16="http://schemas.microsoft.com/office/drawing/2014/main" id="{346129F8-152B-59F0-F7DD-66B7BE42B350}"/>
              </a:ext>
            </a:extLst>
          </p:cNvPr>
          <p:cNvPicPr>
            <a:picLocks noChangeAspect="1"/>
          </p:cNvPicPr>
          <p:nvPr/>
        </p:nvPicPr>
        <p:blipFill>
          <a:blip r:embed="rId3"/>
          <a:stretch>
            <a:fillRect/>
          </a:stretch>
        </p:blipFill>
        <p:spPr>
          <a:xfrm>
            <a:off x="741600" y="652839"/>
            <a:ext cx="7920000" cy="5740183"/>
          </a:xfrm>
          <a:prstGeom prst="rect">
            <a:avLst/>
          </a:prstGeom>
        </p:spPr>
      </p:pic>
    </p:spTree>
    <p:extLst>
      <p:ext uri="{BB962C8B-B14F-4D97-AF65-F5344CB8AC3E}">
        <p14:creationId xmlns:p14="http://schemas.microsoft.com/office/powerpoint/2010/main" val="3801349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F8AD8-01CE-5189-C450-6F7D84916FF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FD4D22-DF74-E337-9B0F-32AF99738C4D}"/>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7FE9D4B3-663C-593D-30F2-7CE561E61D55}"/>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EE7B00C7-A14D-CBCC-92E0-0CE5BC2E6F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EAB865E-F2EB-7049-46FC-7D61BF71E53B}"/>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17F13FEC-2724-1B7E-71DD-D57BBD9D5A4F}"/>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CA6BC49-3B7B-81AF-67FC-A88FDFB463BB}"/>
              </a:ext>
            </a:extLst>
          </p:cNvPr>
          <p:cNvSpPr txBox="1">
            <a:spLocks/>
          </p:cNvSpPr>
          <p:nvPr/>
        </p:nvSpPr>
        <p:spPr>
          <a:xfrm>
            <a:off x="226424" y="0"/>
            <a:ext cx="8902890" cy="7204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Calibration and 1s Ellipse Fit</a:t>
            </a:r>
          </a:p>
        </p:txBody>
      </p:sp>
      <p:pic>
        <p:nvPicPr>
          <p:cNvPr id="7" name="Content Placeholder 7" descr="A picture containing text, dark, night sky&#10;&#10;AI-generated content may be incorrect.">
            <a:extLst>
              <a:ext uri="{FF2B5EF4-FFF2-40B4-BE49-F238E27FC236}">
                <a16:creationId xmlns:a16="http://schemas.microsoft.com/office/drawing/2014/main" id="{FDCE2EC6-4170-9D6C-0F9B-39874010D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1935276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09696-7F2E-9C14-DE99-D1535F5056D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1F98A1-E218-F2C2-430F-B410C0035F8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E20BD799-9129-7098-E37C-7A5F199B3EA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3F839BD1-B940-C43A-A51E-831452F3C6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AB26ABD0-3337-8DD3-DDB5-4BEB53ADF3C9}"/>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2AFEE267-B0CE-5297-5985-2869907C53A4}"/>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57BFDB9-69D3-14CC-762E-22CF76EF99BF}"/>
              </a:ext>
            </a:extLst>
          </p:cNvPr>
          <p:cNvPicPr>
            <a:picLocks noChangeAspect="1"/>
          </p:cNvPicPr>
          <p:nvPr/>
        </p:nvPicPr>
        <p:blipFill>
          <a:blip r:embed="rId4"/>
          <a:stretch>
            <a:fillRect/>
          </a:stretch>
        </p:blipFill>
        <p:spPr>
          <a:xfrm>
            <a:off x="0" y="0"/>
            <a:ext cx="254524" cy="1683774"/>
          </a:xfrm>
          <a:prstGeom prst="rect">
            <a:avLst/>
          </a:prstGeom>
        </p:spPr>
      </p:pic>
      <p:pic>
        <p:nvPicPr>
          <p:cNvPr id="14" name="Picture 13">
            <a:extLst>
              <a:ext uri="{FF2B5EF4-FFF2-40B4-BE49-F238E27FC236}">
                <a16:creationId xmlns:a16="http://schemas.microsoft.com/office/drawing/2014/main" id="{8F6EA613-E979-E533-111D-0A6DF4AE3103}"/>
              </a:ext>
            </a:extLst>
          </p:cNvPr>
          <p:cNvPicPr>
            <a:picLocks noChangeAspect="1"/>
          </p:cNvPicPr>
          <p:nvPr/>
        </p:nvPicPr>
        <p:blipFill>
          <a:blip r:embed="rId5"/>
          <a:stretch>
            <a:fillRect/>
          </a:stretch>
        </p:blipFill>
        <p:spPr>
          <a:xfrm>
            <a:off x="-1" y="1683774"/>
            <a:ext cx="229378" cy="4764024"/>
          </a:xfrm>
          <a:prstGeom prst="rect">
            <a:avLst/>
          </a:prstGeom>
        </p:spPr>
      </p:pic>
      <p:graphicFrame>
        <p:nvGraphicFramePr>
          <p:cNvPr id="8" name="Content Placeholder 5">
            <a:extLst>
              <a:ext uri="{FF2B5EF4-FFF2-40B4-BE49-F238E27FC236}">
                <a16:creationId xmlns:a16="http://schemas.microsoft.com/office/drawing/2014/main" id="{5F3D6565-4E64-CF6E-AD1F-E2FFDAA3F6AF}"/>
              </a:ext>
            </a:extLst>
          </p:cNvPr>
          <p:cNvGraphicFramePr>
            <a:graphicFrameLocks/>
          </p:cNvGraphicFramePr>
          <p:nvPr>
            <p:extLst>
              <p:ext uri="{D42A27DB-BD31-4B8C-83A1-F6EECF244321}">
                <p14:modId xmlns:p14="http://schemas.microsoft.com/office/powerpoint/2010/main" val="336319796"/>
              </p:ext>
            </p:extLst>
          </p:nvPr>
        </p:nvGraphicFramePr>
        <p:xfrm>
          <a:off x="332213" y="1"/>
          <a:ext cx="8734096" cy="64928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Rounded Rectangle 10">
            <a:extLst>
              <a:ext uri="{FF2B5EF4-FFF2-40B4-BE49-F238E27FC236}">
                <a16:creationId xmlns:a16="http://schemas.microsoft.com/office/drawing/2014/main" id="{9606DB09-AF3D-DE82-3B63-00489623B67B}"/>
              </a:ext>
            </a:extLst>
          </p:cNvPr>
          <p:cNvSpPr/>
          <p:nvPr/>
        </p:nvSpPr>
        <p:spPr>
          <a:xfrm>
            <a:off x="5816009" y="786807"/>
            <a:ext cx="3250300" cy="5631637"/>
          </a:xfrm>
          <a:prstGeom prst="roundRect">
            <a:avLst>
              <a:gd name="adj" fmla="val 4703"/>
            </a:avLst>
          </a:prstGeom>
          <a:solidFill>
            <a:srgbClr val="002060">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7AE85FA-8138-12C1-5751-1C981FB34A9F}"/>
              </a:ext>
            </a:extLst>
          </p:cNvPr>
          <p:cNvSpPr txBox="1"/>
          <p:nvPr/>
        </p:nvSpPr>
        <p:spPr>
          <a:xfrm>
            <a:off x="6282662" y="159084"/>
            <a:ext cx="2783647" cy="369332"/>
          </a:xfrm>
          <a:prstGeom prst="rect">
            <a:avLst/>
          </a:prstGeom>
          <a:solidFill>
            <a:schemeClr val="accent1">
              <a:alpha val="6850"/>
            </a:schemeClr>
          </a:solidFill>
          <a:ln w="44450">
            <a:noFill/>
          </a:ln>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To be presented at CAD</a:t>
            </a:r>
          </a:p>
        </p:txBody>
      </p:sp>
      <p:cxnSp>
        <p:nvCxnSpPr>
          <p:cNvPr id="16" name="Straight Arrow Connector 15">
            <a:extLst>
              <a:ext uri="{FF2B5EF4-FFF2-40B4-BE49-F238E27FC236}">
                <a16:creationId xmlns:a16="http://schemas.microsoft.com/office/drawing/2014/main" id="{A5EB65DC-A45B-B2AE-8390-BD8E5FD2EDB9}"/>
              </a:ext>
            </a:extLst>
          </p:cNvPr>
          <p:cNvCxnSpPr/>
          <p:nvPr/>
        </p:nvCxnSpPr>
        <p:spPr>
          <a:xfrm>
            <a:off x="7729870" y="584791"/>
            <a:ext cx="0" cy="202016"/>
          </a:xfrm>
          <a:prstGeom prst="straightConnector1">
            <a:avLst/>
          </a:prstGeom>
          <a:ln>
            <a:solidFill>
              <a:srgbClr val="002060"/>
            </a:solidFill>
            <a:tailEnd type="triangle" w="lg" len="lg"/>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BB88EB9D-0DC1-DEF6-2EB6-0AF2BE371534}"/>
              </a:ext>
            </a:extLst>
          </p:cNvPr>
          <p:cNvSpPr/>
          <p:nvPr/>
        </p:nvSpPr>
        <p:spPr>
          <a:xfrm>
            <a:off x="6282660" y="176811"/>
            <a:ext cx="2783645" cy="369332"/>
          </a:xfrm>
          <a:prstGeom prst="roundRect">
            <a:avLst>
              <a:gd name="adj" fmla="val 25279"/>
            </a:avLst>
          </a:prstGeom>
          <a:solidFill>
            <a:srgbClr val="002060">
              <a:alpha val="5703"/>
            </a:srgbClr>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5945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CDB0-D25E-3BF0-9AF0-85564E2D77F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9C8BBE-C480-962D-548A-331691937222}"/>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B7741784-FB96-135E-1DE7-3EBBDD74D5E1}"/>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4DBF299-AAAD-4B04-3A12-BE7138DE35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60D0ACAC-417D-AC58-C693-57AF9E4E598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82D48EA7-AF54-C0D7-2683-F602401FB53A}"/>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8" name="Content Placeholder 7" descr="A screenshot of a computer&#10;&#10;AI-generated content may be incorrect.">
            <a:extLst>
              <a:ext uri="{FF2B5EF4-FFF2-40B4-BE49-F238E27FC236}">
                <a16:creationId xmlns:a16="http://schemas.microsoft.com/office/drawing/2014/main" id="{7222BE4B-E850-04BC-B940-4703B19473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054" y="907335"/>
            <a:ext cx="3283946" cy="2743200"/>
          </a:xfrm>
          <a:prstGeom prst="rect">
            <a:avLst/>
          </a:prstGeom>
        </p:spPr>
      </p:pic>
      <p:pic>
        <p:nvPicPr>
          <p:cNvPr id="9" name="Picture 8" descr="A screenshot of a computer screen&#10;&#10;AI-generated content may be incorrect.">
            <a:extLst>
              <a:ext uri="{FF2B5EF4-FFF2-40B4-BE49-F238E27FC236}">
                <a16:creationId xmlns:a16="http://schemas.microsoft.com/office/drawing/2014/main" id="{73A5444E-6452-D36F-0D5B-65FAB64411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906670"/>
            <a:ext cx="3283946" cy="2743200"/>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10ED4858-5424-4833-2FE4-B1AB6CFFAE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054" y="3649025"/>
            <a:ext cx="3283946" cy="2743200"/>
          </a:xfrm>
          <a:prstGeom prst="rect">
            <a:avLst/>
          </a:prstGeom>
        </p:spPr>
      </p:pic>
      <p:pic>
        <p:nvPicPr>
          <p:cNvPr id="11" name="Picture 10">
            <a:extLst>
              <a:ext uri="{FF2B5EF4-FFF2-40B4-BE49-F238E27FC236}">
                <a16:creationId xmlns:a16="http://schemas.microsoft.com/office/drawing/2014/main" id="{EFD723B4-B8EE-B739-306C-8DAEF6EDF4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3648451"/>
            <a:ext cx="3283946" cy="2743200"/>
          </a:xfrm>
          <a:prstGeom prst="rect">
            <a:avLst/>
          </a:prstGeom>
        </p:spPr>
      </p:pic>
      <p:sp>
        <p:nvSpPr>
          <p:cNvPr id="13" name="TextBox 12">
            <a:extLst>
              <a:ext uri="{FF2B5EF4-FFF2-40B4-BE49-F238E27FC236}">
                <a16:creationId xmlns:a16="http://schemas.microsoft.com/office/drawing/2014/main" id="{8D280EB1-2943-1EB5-7393-14C78360B893}"/>
              </a:ext>
            </a:extLst>
          </p:cNvPr>
          <p:cNvSpPr txBox="1"/>
          <p:nvPr/>
        </p:nvSpPr>
        <p:spPr>
          <a:xfrm>
            <a:off x="295287" y="2101531"/>
            <a:ext cx="1031051" cy="369332"/>
          </a:xfrm>
          <a:prstGeom prst="rect">
            <a:avLst/>
          </a:prstGeom>
          <a:noFill/>
        </p:spPr>
        <p:txBody>
          <a:bodyPr wrap="none" rtlCol="0">
            <a:spAutoFit/>
          </a:bodyPr>
          <a:lstStyle/>
          <a:p>
            <a:r>
              <a:rPr lang="en-GB" dirty="0">
                <a:solidFill>
                  <a:srgbClr val="002060"/>
                </a:solidFill>
              </a:rPr>
              <a:t>Beam in</a:t>
            </a:r>
          </a:p>
        </p:txBody>
      </p:sp>
      <p:sp>
        <p:nvSpPr>
          <p:cNvPr id="14" name="TextBox 13">
            <a:extLst>
              <a:ext uri="{FF2B5EF4-FFF2-40B4-BE49-F238E27FC236}">
                <a16:creationId xmlns:a16="http://schemas.microsoft.com/office/drawing/2014/main" id="{EE1E4E17-7E31-9701-F403-C8A8EC14D449}"/>
              </a:ext>
            </a:extLst>
          </p:cNvPr>
          <p:cNvSpPr txBox="1"/>
          <p:nvPr/>
        </p:nvSpPr>
        <p:spPr>
          <a:xfrm>
            <a:off x="186655" y="4841541"/>
            <a:ext cx="1172116" cy="369332"/>
          </a:xfrm>
          <a:prstGeom prst="rect">
            <a:avLst/>
          </a:prstGeom>
          <a:noFill/>
        </p:spPr>
        <p:txBody>
          <a:bodyPr wrap="none" rtlCol="0">
            <a:spAutoFit/>
          </a:bodyPr>
          <a:lstStyle/>
          <a:p>
            <a:r>
              <a:rPr lang="en-GB" dirty="0">
                <a:solidFill>
                  <a:srgbClr val="002060"/>
                </a:solidFill>
              </a:rPr>
              <a:t>Beam out</a:t>
            </a:r>
          </a:p>
        </p:txBody>
      </p:sp>
      <p:sp>
        <p:nvSpPr>
          <p:cNvPr id="15" name="Title 1">
            <a:extLst>
              <a:ext uri="{FF2B5EF4-FFF2-40B4-BE49-F238E27FC236}">
                <a16:creationId xmlns:a16="http://schemas.microsoft.com/office/drawing/2014/main" id="{0CBA47DF-F83F-09A2-CE57-B4017BF2DD9D}"/>
              </a:ext>
            </a:extLst>
          </p:cNvPr>
          <p:cNvSpPr txBox="1">
            <a:spLocks/>
          </p:cNvSpPr>
          <p:nvPr/>
        </p:nvSpPr>
        <p:spPr>
          <a:xfrm>
            <a:off x="295287" y="0"/>
            <a:ext cx="8834027" cy="895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indent="7938"/>
            <a:r>
              <a:rPr lang="en-GB" sz="2800" dirty="0"/>
              <a:t>C.4 NASA Space Radiation Laboratory (NSRL) 250MeV protons </a:t>
            </a:r>
          </a:p>
        </p:txBody>
      </p:sp>
      <p:sp>
        <p:nvSpPr>
          <p:cNvPr id="16" name="TextBox 15">
            <a:extLst>
              <a:ext uri="{FF2B5EF4-FFF2-40B4-BE49-F238E27FC236}">
                <a16:creationId xmlns:a16="http://schemas.microsoft.com/office/drawing/2014/main" id="{E9720AC7-9135-0DA3-DF11-DFBE0E6D34D5}"/>
              </a:ext>
            </a:extLst>
          </p:cNvPr>
          <p:cNvSpPr txBox="1"/>
          <p:nvPr/>
        </p:nvSpPr>
        <p:spPr>
          <a:xfrm>
            <a:off x="6634435" y="975960"/>
            <a:ext cx="966740" cy="369332"/>
          </a:xfrm>
          <a:prstGeom prst="rect">
            <a:avLst/>
          </a:prstGeom>
          <a:noFill/>
        </p:spPr>
        <p:txBody>
          <a:bodyPr wrap="none" rtlCol="0">
            <a:spAutoFit/>
          </a:bodyPr>
          <a:lstStyle/>
          <a:p>
            <a:r>
              <a:rPr lang="en-US" dirty="0">
                <a:solidFill>
                  <a:schemeClr val="bg1"/>
                </a:solidFill>
              </a:rPr>
              <a:t>FLAG#1</a:t>
            </a:r>
          </a:p>
        </p:txBody>
      </p:sp>
      <p:sp>
        <p:nvSpPr>
          <p:cNvPr id="17" name="TextBox 16">
            <a:extLst>
              <a:ext uri="{FF2B5EF4-FFF2-40B4-BE49-F238E27FC236}">
                <a16:creationId xmlns:a16="http://schemas.microsoft.com/office/drawing/2014/main" id="{466AA228-B30C-ED58-6E47-5BD24E7AF87D}"/>
              </a:ext>
            </a:extLst>
          </p:cNvPr>
          <p:cNvSpPr txBox="1"/>
          <p:nvPr/>
        </p:nvSpPr>
        <p:spPr>
          <a:xfrm>
            <a:off x="3094583" y="975960"/>
            <a:ext cx="966740" cy="369332"/>
          </a:xfrm>
          <a:prstGeom prst="rect">
            <a:avLst/>
          </a:prstGeom>
          <a:noFill/>
        </p:spPr>
        <p:txBody>
          <a:bodyPr wrap="none" rtlCol="0">
            <a:spAutoFit/>
          </a:bodyPr>
          <a:lstStyle/>
          <a:p>
            <a:r>
              <a:rPr lang="en-US" dirty="0">
                <a:solidFill>
                  <a:schemeClr val="bg1"/>
                </a:solidFill>
              </a:rPr>
              <a:t>FLAG#2</a:t>
            </a:r>
          </a:p>
        </p:txBody>
      </p:sp>
      <p:sp>
        <p:nvSpPr>
          <p:cNvPr id="18" name="TextBox 17">
            <a:extLst>
              <a:ext uri="{FF2B5EF4-FFF2-40B4-BE49-F238E27FC236}">
                <a16:creationId xmlns:a16="http://schemas.microsoft.com/office/drawing/2014/main" id="{34AEE97B-19CB-B4B6-3DCC-1DB5866419EB}"/>
              </a:ext>
            </a:extLst>
          </p:cNvPr>
          <p:cNvSpPr txBox="1"/>
          <p:nvPr/>
        </p:nvSpPr>
        <p:spPr>
          <a:xfrm>
            <a:off x="3125614" y="3651337"/>
            <a:ext cx="966740" cy="369332"/>
          </a:xfrm>
          <a:prstGeom prst="rect">
            <a:avLst/>
          </a:prstGeom>
          <a:noFill/>
        </p:spPr>
        <p:txBody>
          <a:bodyPr wrap="none" rtlCol="0">
            <a:spAutoFit/>
          </a:bodyPr>
          <a:lstStyle/>
          <a:p>
            <a:r>
              <a:rPr lang="en-US" dirty="0">
                <a:solidFill>
                  <a:schemeClr val="bg1"/>
                </a:solidFill>
              </a:rPr>
              <a:t>FLAG#3</a:t>
            </a:r>
          </a:p>
        </p:txBody>
      </p:sp>
      <p:sp>
        <p:nvSpPr>
          <p:cNvPr id="19" name="TextBox 18">
            <a:extLst>
              <a:ext uri="{FF2B5EF4-FFF2-40B4-BE49-F238E27FC236}">
                <a16:creationId xmlns:a16="http://schemas.microsoft.com/office/drawing/2014/main" id="{BFE40BF1-9B8C-277C-A4BB-A6818AE7F300}"/>
              </a:ext>
            </a:extLst>
          </p:cNvPr>
          <p:cNvSpPr txBox="1"/>
          <p:nvPr/>
        </p:nvSpPr>
        <p:spPr>
          <a:xfrm>
            <a:off x="6821263" y="3649025"/>
            <a:ext cx="966740" cy="369332"/>
          </a:xfrm>
          <a:prstGeom prst="rect">
            <a:avLst/>
          </a:prstGeom>
          <a:noFill/>
        </p:spPr>
        <p:txBody>
          <a:bodyPr wrap="none" rtlCol="0">
            <a:spAutoFit/>
          </a:bodyPr>
          <a:lstStyle/>
          <a:p>
            <a:r>
              <a:rPr lang="en-US" dirty="0">
                <a:solidFill>
                  <a:schemeClr val="bg1"/>
                </a:solidFill>
              </a:rPr>
              <a:t>FLAG#4</a:t>
            </a:r>
          </a:p>
        </p:txBody>
      </p:sp>
      <p:cxnSp>
        <p:nvCxnSpPr>
          <p:cNvPr id="21" name="Straight Connector 20">
            <a:extLst>
              <a:ext uri="{FF2B5EF4-FFF2-40B4-BE49-F238E27FC236}">
                <a16:creationId xmlns:a16="http://schemas.microsoft.com/office/drawing/2014/main" id="{FA27AC40-F441-EDE2-834C-BD883E10CB94}"/>
              </a:ext>
            </a:extLst>
          </p:cNvPr>
          <p:cNvCxnSpPr>
            <a:cxnSpLocks/>
          </p:cNvCxnSpPr>
          <p:nvPr/>
        </p:nvCxnSpPr>
        <p:spPr>
          <a:xfrm flipH="1">
            <a:off x="6809739" y="4322669"/>
            <a:ext cx="5174" cy="1068481"/>
          </a:xfrm>
          <a:prstGeom prst="line">
            <a:avLst/>
          </a:prstGeom>
          <a:ln w="6350">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BF698E5-977A-2422-9660-81031688177B}"/>
              </a:ext>
            </a:extLst>
          </p:cNvPr>
          <p:cNvCxnSpPr>
            <a:cxnSpLocks/>
          </p:cNvCxnSpPr>
          <p:nvPr/>
        </p:nvCxnSpPr>
        <p:spPr>
          <a:xfrm>
            <a:off x="7158371" y="4444253"/>
            <a:ext cx="0" cy="314365"/>
          </a:xfrm>
          <a:prstGeom prst="line">
            <a:avLst/>
          </a:prstGeom>
          <a:ln w="635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64CCA5E-BB63-59A0-1C90-3C3D90CE3462}"/>
              </a:ext>
            </a:extLst>
          </p:cNvPr>
          <p:cNvCxnSpPr>
            <a:cxnSpLocks/>
          </p:cNvCxnSpPr>
          <p:nvPr/>
        </p:nvCxnSpPr>
        <p:spPr>
          <a:xfrm>
            <a:off x="6811738" y="4714875"/>
            <a:ext cx="344712" cy="0"/>
          </a:xfrm>
          <a:prstGeom prst="straightConnector1">
            <a:avLst/>
          </a:prstGeom>
          <a:ln w="3175">
            <a:solidFill>
              <a:schemeClr val="bg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F83A37D-2C87-498A-ED13-EAC5E0970E46}"/>
              </a:ext>
            </a:extLst>
          </p:cNvPr>
          <p:cNvCxnSpPr>
            <a:cxnSpLocks/>
          </p:cNvCxnSpPr>
          <p:nvPr/>
        </p:nvCxnSpPr>
        <p:spPr>
          <a:xfrm>
            <a:off x="5648566" y="4306794"/>
            <a:ext cx="0" cy="1084356"/>
          </a:xfrm>
          <a:prstGeom prst="line">
            <a:avLst/>
          </a:prstGeom>
          <a:ln w="6350">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FBE3820F-450C-9266-E539-81A1A88C4FD9}"/>
              </a:ext>
            </a:extLst>
          </p:cNvPr>
          <p:cNvCxnSpPr>
            <a:cxnSpLocks/>
          </p:cNvCxnSpPr>
          <p:nvPr/>
        </p:nvCxnSpPr>
        <p:spPr>
          <a:xfrm>
            <a:off x="5642647" y="5362575"/>
            <a:ext cx="1163172" cy="0"/>
          </a:xfrm>
          <a:prstGeom prst="straightConnector1">
            <a:avLst/>
          </a:prstGeom>
          <a:ln w="3175">
            <a:solidFill>
              <a:schemeClr val="bg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B1B02569-35BE-A0BF-5F23-B150B56E66AF}"/>
              </a:ext>
            </a:extLst>
          </p:cNvPr>
          <p:cNvCxnSpPr>
            <a:cxnSpLocks/>
          </p:cNvCxnSpPr>
          <p:nvPr/>
        </p:nvCxnSpPr>
        <p:spPr>
          <a:xfrm>
            <a:off x="5445125" y="4303619"/>
            <a:ext cx="0" cy="843056"/>
          </a:xfrm>
          <a:prstGeom prst="straightConnector1">
            <a:avLst/>
          </a:prstGeom>
          <a:ln w="3175">
            <a:solidFill>
              <a:schemeClr val="bg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865BDD6-3626-46C4-A7FD-011C17551FA8}"/>
              </a:ext>
            </a:extLst>
          </p:cNvPr>
          <p:cNvCxnSpPr>
            <a:cxnSpLocks/>
          </p:cNvCxnSpPr>
          <p:nvPr/>
        </p:nvCxnSpPr>
        <p:spPr>
          <a:xfrm>
            <a:off x="5394566" y="4303619"/>
            <a:ext cx="380759" cy="0"/>
          </a:xfrm>
          <a:prstGeom prst="line">
            <a:avLst/>
          </a:prstGeom>
          <a:ln w="635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59BD8E85-95A8-BF34-3E95-388CF76DB46F}"/>
              </a:ext>
            </a:extLst>
          </p:cNvPr>
          <p:cNvCxnSpPr>
            <a:cxnSpLocks/>
          </p:cNvCxnSpPr>
          <p:nvPr/>
        </p:nvCxnSpPr>
        <p:spPr>
          <a:xfrm>
            <a:off x="5299316" y="5146675"/>
            <a:ext cx="380759" cy="0"/>
          </a:xfrm>
          <a:prstGeom prst="line">
            <a:avLst/>
          </a:prstGeom>
          <a:ln w="635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F5132D86-96F4-FFD0-6191-ACA041E0778C}"/>
              </a:ext>
            </a:extLst>
          </p:cNvPr>
          <p:cNvSpPr txBox="1"/>
          <p:nvPr/>
        </p:nvSpPr>
        <p:spPr>
          <a:xfrm rot="16200000">
            <a:off x="5048641" y="4571258"/>
            <a:ext cx="566181" cy="307777"/>
          </a:xfrm>
          <a:prstGeom prst="rect">
            <a:avLst/>
          </a:prstGeom>
          <a:noFill/>
        </p:spPr>
        <p:txBody>
          <a:bodyPr wrap="none" rtlCol="0">
            <a:spAutoFit/>
          </a:bodyPr>
          <a:lstStyle/>
          <a:p>
            <a:r>
              <a:rPr lang="en-US" sz="1400" dirty="0">
                <a:solidFill>
                  <a:schemeClr val="bg1"/>
                </a:solidFill>
              </a:rPr>
              <a:t>2 cm</a:t>
            </a:r>
          </a:p>
        </p:txBody>
      </p:sp>
      <p:cxnSp>
        <p:nvCxnSpPr>
          <p:cNvPr id="46" name="Straight Connector 45">
            <a:extLst>
              <a:ext uri="{FF2B5EF4-FFF2-40B4-BE49-F238E27FC236}">
                <a16:creationId xmlns:a16="http://schemas.microsoft.com/office/drawing/2014/main" id="{8B381F08-AFB8-3A78-300E-64CBB89BCBD9}"/>
              </a:ext>
            </a:extLst>
          </p:cNvPr>
          <p:cNvCxnSpPr>
            <a:cxnSpLocks/>
          </p:cNvCxnSpPr>
          <p:nvPr/>
        </p:nvCxnSpPr>
        <p:spPr>
          <a:xfrm>
            <a:off x="5953366" y="4306794"/>
            <a:ext cx="0" cy="839881"/>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9E9957F7-FC20-CAF1-D5AA-ADE365DD85CC}"/>
              </a:ext>
            </a:extLst>
          </p:cNvPr>
          <p:cNvCxnSpPr>
            <a:cxnSpLocks/>
          </p:cNvCxnSpPr>
          <p:nvPr/>
        </p:nvCxnSpPr>
        <p:spPr>
          <a:xfrm>
            <a:off x="6236743" y="4306794"/>
            <a:ext cx="0" cy="839881"/>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926A738-68EF-D2DB-9390-C1EE7B082B15}"/>
              </a:ext>
            </a:extLst>
          </p:cNvPr>
          <p:cNvCxnSpPr>
            <a:cxnSpLocks/>
          </p:cNvCxnSpPr>
          <p:nvPr/>
        </p:nvCxnSpPr>
        <p:spPr>
          <a:xfrm>
            <a:off x="6525668" y="4303619"/>
            <a:ext cx="0" cy="843056"/>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54D2CA56-CECB-2C6C-3C2B-8291D8085328}"/>
              </a:ext>
            </a:extLst>
          </p:cNvPr>
          <p:cNvCxnSpPr>
            <a:cxnSpLocks/>
          </p:cNvCxnSpPr>
          <p:nvPr/>
        </p:nvCxnSpPr>
        <p:spPr>
          <a:xfrm flipH="1" flipV="1">
            <a:off x="5636728" y="5143502"/>
            <a:ext cx="1175010" cy="1"/>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AE3C6D62-172E-719A-9BE2-353906EDF0E8}"/>
              </a:ext>
            </a:extLst>
          </p:cNvPr>
          <p:cNvCxnSpPr>
            <a:cxnSpLocks/>
          </p:cNvCxnSpPr>
          <p:nvPr/>
        </p:nvCxnSpPr>
        <p:spPr>
          <a:xfrm flipH="1" flipV="1">
            <a:off x="5649238" y="4303044"/>
            <a:ext cx="1162500" cy="22446"/>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8051DEAD-DF25-8244-2C2F-A91D98B29A5A}"/>
              </a:ext>
            </a:extLst>
          </p:cNvPr>
          <p:cNvCxnSpPr>
            <a:cxnSpLocks/>
          </p:cNvCxnSpPr>
          <p:nvPr/>
        </p:nvCxnSpPr>
        <p:spPr>
          <a:xfrm flipH="1" flipV="1">
            <a:off x="5646253" y="4732246"/>
            <a:ext cx="1175010" cy="1"/>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1B74226A-DF1F-7C1F-A142-DB6D58F26AEB}"/>
              </a:ext>
            </a:extLst>
          </p:cNvPr>
          <p:cNvSpPr txBox="1"/>
          <p:nvPr/>
        </p:nvSpPr>
        <p:spPr>
          <a:xfrm>
            <a:off x="5331732" y="3762375"/>
            <a:ext cx="1308371" cy="369332"/>
          </a:xfrm>
          <a:prstGeom prst="rect">
            <a:avLst/>
          </a:prstGeom>
          <a:noFill/>
        </p:spPr>
        <p:txBody>
          <a:bodyPr wrap="none" rtlCol="0">
            <a:spAutoFit/>
          </a:bodyPr>
          <a:lstStyle/>
          <a:p>
            <a:r>
              <a:rPr lang="en-US" i="1" dirty="0">
                <a:solidFill>
                  <a:schemeClr val="bg1"/>
                </a:solidFill>
                <a:latin typeface="Symbol" pitchFamily="2" charset="2"/>
              </a:rPr>
              <a:t>q </a:t>
            </a:r>
            <a:r>
              <a:rPr lang="en-US" dirty="0">
                <a:solidFill>
                  <a:schemeClr val="bg1"/>
                </a:solidFill>
                <a:latin typeface="Symbol" pitchFamily="2" charset="2"/>
              </a:rPr>
              <a:t>= 46.353</a:t>
            </a:r>
            <a:r>
              <a:rPr lang="en-US" baseline="30000" dirty="0">
                <a:solidFill>
                  <a:schemeClr val="bg1"/>
                </a:solidFill>
                <a:latin typeface="Symbol" pitchFamily="2" charset="2"/>
              </a:rPr>
              <a:t>o</a:t>
            </a:r>
          </a:p>
        </p:txBody>
      </p:sp>
      <p:sp>
        <p:nvSpPr>
          <p:cNvPr id="63" name="TextBox 62">
            <a:extLst>
              <a:ext uri="{FF2B5EF4-FFF2-40B4-BE49-F238E27FC236}">
                <a16:creationId xmlns:a16="http://schemas.microsoft.com/office/drawing/2014/main" id="{5C26E0E9-C5CE-AC84-444F-6F11799CC3A8}"/>
              </a:ext>
            </a:extLst>
          </p:cNvPr>
          <p:cNvSpPr txBox="1"/>
          <p:nvPr/>
        </p:nvSpPr>
        <p:spPr>
          <a:xfrm>
            <a:off x="6763692" y="4753921"/>
            <a:ext cx="1024639" cy="307777"/>
          </a:xfrm>
          <a:prstGeom prst="rect">
            <a:avLst/>
          </a:prstGeom>
          <a:noFill/>
        </p:spPr>
        <p:txBody>
          <a:bodyPr wrap="none" rtlCol="0">
            <a:spAutoFit/>
          </a:bodyPr>
          <a:lstStyle/>
          <a:p>
            <a:r>
              <a:rPr lang="en-US" sz="1400" dirty="0">
                <a:solidFill>
                  <a:schemeClr val="bg1"/>
                </a:solidFill>
              </a:rPr>
              <a:t>11.968mm</a:t>
            </a:r>
          </a:p>
        </p:txBody>
      </p:sp>
      <p:cxnSp>
        <p:nvCxnSpPr>
          <p:cNvPr id="98" name="Straight Connector 97">
            <a:extLst>
              <a:ext uri="{FF2B5EF4-FFF2-40B4-BE49-F238E27FC236}">
                <a16:creationId xmlns:a16="http://schemas.microsoft.com/office/drawing/2014/main" id="{D09D1803-196E-5193-4275-8A08BC3B5BE2}"/>
              </a:ext>
            </a:extLst>
          </p:cNvPr>
          <p:cNvCxnSpPr>
            <a:cxnSpLocks/>
          </p:cNvCxnSpPr>
          <p:nvPr/>
        </p:nvCxnSpPr>
        <p:spPr>
          <a:xfrm>
            <a:off x="6283192" y="1495424"/>
            <a:ext cx="0" cy="400051"/>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41FC9C23-1A3C-BE4A-CEE3-11425BFF9693}"/>
              </a:ext>
            </a:extLst>
          </p:cNvPr>
          <p:cNvCxnSpPr>
            <a:cxnSpLocks/>
          </p:cNvCxnSpPr>
          <p:nvPr/>
        </p:nvCxnSpPr>
        <p:spPr>
          <a:xfrm>
            <a:off x="6283192" y="1844521"/>
            <a:ext cx="212858"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sp>
        <p:nvSpPr>
          <p:cNvPr id="102" name="TextBox 101">
            <a:extLst>
              <a:ext uri="{FF2B5EF4-FFF2-40B4-BE49-F238E27FC236}">
                <a16:creationId xmlns:a16="http://schemas.microsoft.com/office/drawing/2014/main" id="{EE9E46BC-8612-9D6B-43DB-EA0EF3E65C56}"/>
              </a:ext>
            </a:extLst>
          </p:cNvPr>
          <p:cNvSpPr txBox="1"/>
          <p:nvPr/>
        </p:nvSpPr>
        <p:spPr>
          <a:xfrm>
            <a:off x="5679595" y="5129540"/>
            <a:ext cx="1071127" cy="523220"/>
          </a:xfrm>
          <a:prstGeom prst="rect">
            <a:avLst/>
          </a:prstGeom>
          <a:noFill/>
        </p:spPr>
        <p:txBody>
          <a:bodyPr wrap="none" rtlCol="0">
            <a:spAutoFit/>
          </a:bodyPr>
          <a:lstStyle/>
          <a:p>
            <a:pPr algn="ctr"/>
            <a:r>
              <a:rPr lang="en-US" sz="1400" dirty="0">
                <a:solidFill>
                  <a:schemeClr val="bg1"/>
                </a:solidFill>
              </a:rPr>
              <a:t>4 cm</a:t>
            </a:r>
          </a:p>
          <a:p>
            <a:pPr algn="ctr"/>
            <a:r>
              <a:rPr lang="en-US" sz="1400" dirty="0">
                <a:solidFill>
                  <a:schemeClr val="bg1"/>
                </a:solidFill>
              </a:rPr>
              <a:t>(2.7609cm)</a:t>
            </a:r>
          </a:p>
        </p:txBody>
      </p:sp>
      <p:cxnSp>
        <p:nvCxnSpPr>
          <p:cNvPr id="103" name="Straight Connector 102">
            <a:extLst>
              <a:ext uri="{FF2B5EF4-FFF2-40B4-BE49-F238E27FC236}">
                <a16:creationId xmlns:a16="http://schemas.microsoft.com/office/drawing/2014/main" id="{483813B6-215D-5873-E6B3-B51B8850A2EB}"/>
              </a:ext>
            </a:extLst>
          </p:cNvPr>
          <p:cNvCxnSpPr>
            <a:cxnSpLocks/>
          </p:cNvCxnSpPr>
          <p:nvPr/>
        </p:nvCxnSpPr>
        <p:spPr>
          <a:xfrm>
            <a:off x="5829167" y="1495424"/>
            <a:ext cx="0" cy="257022"/>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6A2CC8F3-2948-4E74-508F-B3CC7184358C}"/>
              </a:ext>
            </a:extLst>
          </p:cNvPr>
          <p:cNvCxnSpPr>
            <a:cxnSpLocks/>
          </p:cNvCxnSpPr>
          <p:nvPr/>
        </p:nvCxnSpPr>
        <p:spPr>
          <a:xfrm>
            <a:off x="5829167" y="1549246"/>
            <a:ext cx="454025"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792E96DE-7400-21CE-5FF0-0B087AB9C803}"/>
              </a:ext>
            </a:extLst>
          </p:cNvPr>
          <p:cNvCxnSpPr>
            <a:cxnSpLocks/>
          </p:cNvCxnSpPr>
          <p:nvPr/>
        </p:nvCxnSpPr>
        <p:spPr>
          <a:xfrm>
            <a:off x="6499092" y="1562098"/>
            <a:ext cx="0" cy="400051"/>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sp>
        <p:nvSpPr>
          <p:cNvPr id="109" name="TextBox 108">
            <a:extLst>
              <a:ext uri="{FF2B5EF4-FFF2-40B4-BE49-F238E27FC236}">
                <a16:creationId xmlns:a16="http://schemas.microsoft.com/office/drawing/2014/main" id="{98997614-2FEB-474E-BBFA-3DC2AD2E26C3}"/>
              </a:ext>
            </a:extLst>
          </p:cNvPr>
          <p:cNvSpPr txBox="1"/>
          <p:nvPr/>
        </p:nvSpPr>
        <p:spPr>
          <a:xfrm>
            <a:off x="6056179" y="1925830"/>
            <a:ext cx="832279" cy="307777"/>
          </a:xfrm>
          <a:prstGeom prst="rect">
            <a:avLst/>
          </a:prstGeom>
          <a:noFill/>
        </p:spPr>
        <p:txBody>
          <a:bodyPr wrap="none" rtlCol="0">
            <a:spAutoFit/>
          </a:bodyPr>
          <a:lstStyle/>
          <a:p>
            <a:r>
              <a:rPr lang="en-US" sz="1400" dirty="0">
                <a:solidFill>
                  <a:schemeClr val="bg1"/>
                </a:solidFill>
              </a:rPr>
              <a:t>18.4mm</a:t>
            </a:r>
          </a:p>
        </p:txBody>
      </p:sp>
      <p:cxnSp>
        <p:nvCxnSpPr>
          <p:cNvPr id="110" name="Straight Arrow Connector 109">
            <a:extLst>
              <a:ext uri="{FF2B5EF4-FFF2-40B4-BE49-F238E27FC236}">
                <a16:creationId xmlns:a16="http://schemas.microsoft.com/office/drawing/2014/main" id="{85338FF2-DC0F-2574-1A2B-887F07721C63}"/>
              </a:ext>
            </a:extLst>
          </p:cNvPr>
          <p:cNvCxnSpPr>
            <a:cxnSpLocks/>
          </p:cNvCxnSpPr>
          <p:nvPr/>
        </p:nvCxnSpPr>
        <p:spPr>
          <a:xfrm>
            <a:off x="3720967" y="1793721"/>
            <a:ext cx="566928"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47591F5D-30C4-EEDF-12B4-C10E985D144A}"/>
              </a:ext>
            </a:extLst>
          </p:cNvPr>
          <p:cNvCxnSpPr>
            <a:cxnSpLocks/>
          </p:cNvCxnSpPr>
          <p:nvPr/>
        </p:nvCxnSpPr>
        <p:spPr>
          <a:xfrm>
            <a:off x="4286250" y="1495423"/>
            <a:ext cx="0" cy="400051"/>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14" name="Straight Arrow Connector 113">
            <a:extLst>
              <a:ext uri="{FF2B5EF4-FFF2-40B4-BE49-F238E27FC236}">
                <a16:creationId xmlns:a16="http://schemas.microsoft.com/office/drawing/2014/main" id="{6CBD9E0F-16D8-E66E-6628-EEDCFE3CB247}"/>
              </a:ext>
            </a:extLst>
          </p:cNvPr>
          <p:cNvCxnSpPr>
            <a:cxnSpLocks/>
          </p:cNvCxnSpPr>
          <p:nvPr/>
        </p:nvCxnSpPr>
        <p:spPr>
          <a:xfrm>
            <a:off x="2470513" y="2074950"/>
            <a:ext cx="1252728"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sp>
        <p:nvSpPr>
          <p:cNvPr id="119" name="TextBox 118">
            <a:extLst>
              <a:ext uri="{FF2B5EF4-FFF2-40B4-BE49-F238E27FC236}">
                <a16:creationId xmlns:a16="http://schemas.microsoft.com/office/drawing/2014/main" id="{6B168987-B238-0BE4-5E3A-9C00CC41A0FA}"/>
              </a:ext>
            </a:extLst>
          </p:cNvPr>
          <p:cNvSpPr txBox="1"/>
          <p:nvPr/>
        </p:nvSpPr>
        <p:spPr>
          <a:xfrm>
            <a:off x="3757405" y="1815205"/>
            <a:ext cx="830677"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18.1mm</a:t>
            </a:r>
          </a:p>
        </p:txBody>
      </p:sp>
      <p:cxnSp>
        <p:nvCxnSpPr>
          <p:cNvPr id="120" name="Straight Connector 119">
            <a:extLst>
              <a:ext uri="{FF2B5EF4-FFF2-40B4-BE49-F238E27FC236}">
                <a16:creationId xmlns:a16="http://schemas.microsoft.com/office/drawing/2014/main" id="{9738AFF1-CA7F-91CC-3DF7-AA179BCB6169}"/>
              </a:ext>
            </a:extLst>
          </p:cNvPr>
          <p:cNvCxnSpPr>
            <a:cxnSpLocks/>
          </p:cNvCxnSpPr>
          <p:nvPr/>
        </p:nvCxnSpPr>
        <p:spPr>
          <a:xfrm>
            <a:off x="3051175" y="4445945"/>
            <a:ext cx="0" cy="410964"/>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B37EE2CB-1E17-FE28-55F5-C8785F362A5C}"/>
              </a:ext>
            </a:extLst>
          </p:cNvPr>
          <p:cNvCxnSpPr>
            <a:cxnSpLocks/>
          </p:cNvCxnSpPr>
          <p:nvPr/>
        </p:nvCxnSpPr>
        <p:spPr>
          <a:xfrm>
            <a:off x="2933700" y="4620485"/>
            <a:ext cx="0" cy="247565"/>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86DA1937-AC60-8D73-A189-01ED1B71F8AC}"/>
              </a:ext>
            </a:extLst>
          </p:cNvPr>
          <p:cNvCxnSpPr>
            <a:cxnSpLocks/>
          </p:cNvCxnSpPr>
          <p:nvPr/>
        </p:nvCxnSpPr>
        <p:spPr>
          <a:xfrm>
            <a:off x="2514600" y="4620485"/>
            <a:ext cx="0" cy="247565"/>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0161BF0F-06D6-FF82-26D8-3B5CD86C9C08}"/>
              </a:ext>
            </a:extLst>
          </p:cNvPr>
          <p:cNvCxnSpPr>
            <a:cxnSpLocks/>
          </p:cNvCxnSpPr>
          <p:nvPr/>
        </p:nvCxnSpPr>
        <p:spPr>
          <a:xfrm>
            <a:off x="2514600" y="4808625"/>
            <a:ext cx="415427"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1FA1D4C6-20E5-FFA8-F8C9-F26BA86F8355}"/>
              </a:ext>
            </a:extLst>
          </p:cNvPr>
          <p:cNvCxnSpPr>
            <a:cxnSpLocks/>
          </p:cNvCxnSpPr>
          <p:nvPr/>
        </p:nvCxnSpPr>
        <p:spPr>
          <a:xfrm>
            <a:off x="2930027" y="4803950"/>
            <a:ext cx="118872"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sp>
        <p:nvSpPr>
          <p:cNvPr id="130" name="TextBox 129">
            <a:extLst>
              <a:ext uri="{FF2B5EF4-FFF2-40B4-BE49-F238E27FC236}">
                <a16:creationId xmlns:a16="http://schemas.microsoft.com/office/drawing/2014/main" id="{5ECC246F-74A0-E13A-2DDD-C5B5E1859BE7}"/>
              </a:ext>
            </a:extLst>
          </p:cNvPr>
          <p:cNvSpPr txBox="1"/>
          <p:nvPr/>
        </p:nvSpPr>
        <p:spPr>
          <a:xfrm>
            <a:off x="2792508" y="4830637"/>
            <a:ext cx="928459" cy="307777"/>
          </a:xfrm>
          <a:prstGeom prst="rect">
            <a:avLst/>
          </a:prstGeom>
          <a:noFill/>
        </p:spPr>
        <p:txBody>
          <a:bodyPr wrap="none" rtlCol="0">
            <a:spAutoFit/>
          </a:bodyPr>
          <a:lstStyle/>
          <a:p>
            <a:r>
              <a:rPr lang="en-US" sz="1400" dirty="0">
                <a:solidFill>
                  <a:schemeClr val="bg1"/>
                </a:solidFill>
              </a:rPr>
              <a:t>11.56mm</a:t>
            </a:r>
          </a:p>
        </p:txBody>
      </p:sp>
      <p:cxnSp>
        <p:nvCxnSpPr>
          <p:cNvPr id="131" name="Straight Connector 130">
            <a:extLst>
              <a:ext uri="{FF2B5EF4-FFF2-40B4-BE49-F238E27FC236}">
                <a16:creationId xmlns:a16="http://schemas.microsoft.com/office/drawing/2014/main" id="{6F167471-06DB-5B5F-729F-F5F0B1194C25}"/>
              </a:ext>
            </a:extLst>
          </p:cNvPr>
          <p:cNvCxnSpPr>
            <a:cxnSpLocks/>
          </p:cNvCxnSpPr>
          <p:nvPr/>
        </p:nvCxnSpPr>
        <p:spPr>
          <a:xfrm flipH="1" flipV="1">
            <a:off x="2447565" y="1209937"/>
            <a:ext cx="1261872" cy="22446"/>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95142365-27DD-D853-BC6A-920EF3AACC0B}"/>
              </a:ext>
            </a:extLst>
          </p:cNvPr>
          <p:cNvCxnSpPr>
            <a:cxnSpLocks/>
          </p:cNvCxnSpPr>
          <p:nvPr/>
        </p:nvCxnSpPr>
        <p:spPr>
          <a:xfrm flipH="1">
            <a:off x="2459095" y="2148811"/>
            <a:ext cx="1261872" cy="6449"/>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9446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CDB0-D25E-3BF0-9AF0-85564E2D77F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9C8BBE-C480-962D-548A-331691937222}"/>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B7741784-FB96-135E-1DE7-3EBBDD74D5E1}"/>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41</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4DBF299-AAAD-4B04-3A12-BE7138DE35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60D0ACAC-417D-AC58-C693-57AF9E4E598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82D48EA7-AF54-C0D7-2683-F602401FB53A}"/>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8" name="Content Placeholder 7" descr="A screenshot of a computer&#10;&#10;AI-generated content may be incorrect.">
            <a:extLst>
              <a:ext uri="{FF2B5EF4-FFF2-40B4-BE49-F238E27FC236}">
                <a16:creationId xmlns:a16="http://schemas.microsoft.com/office/drawing/2014/main" id="{7222BE4B-E850-04BC-B940-4703B19473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8054" y="907335"/>
            <a:ext cx="3283946" cy="2743200"/>
          </a:xfrm>
          <a:prstGeom prst="rect">
            <a:avLst/>
          </a:prstGeom>
        </p:spPr>
      </p:pic>
      <p:pic>
        <p:nvPicPr>
          <p:cNvPr id="9" name="Picture 8" descr="A screenshot of a computer screen&#10;&#10;AI-generated content may be incorrect.">
            <a:extLst>
              <a:ext uri="{FF2B5EF4-FFF2-40B4-BE49-F238E27FC236}">
                <a16:creationId xmlns:a16="http://schemas.microsoft.com/office/drawing/2014/main" id="{73A5444E-6452-D36F-0D5B-65FAB6441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906670"/>
            <a:ext cx="3283946" cy="2743200"/>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10ED4858-5424-4833-2FE4-B1AB6CFFAE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8054" y="3649025"/>
            <a:ext cx="3283946" cy="2743200"/>
          </a:xfrm>
          <a:prstGeom prst="rect">
            <a:avLst/>
          </a:prstGeom>
        </p:spPr>
      </p:pic>
      <p:pic>
        <p:nvPicPr>
          <p:cNvPr id="11" name="Picture 10">
            <a:extLst>
              <a:ext uri="{FF2B5EF4-FFF2-40B4-BE49-F238E27FC236}">
                <a16:creationId xmlns:a16="http://schemas.microsoft.com/office/drawing/2014/main" id="{EFD723B4-B8EE-B739-306C-8DAEF6EDF4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648451"/>
            <a:ext cx="3283946" cy="2743200"/>
          </a:xfrm>
          <a:prstGeom prst="rect">
            <a:avLst/>
          </a:prstGeom>
        </p:spPr>
      </p:pic>
      <p:sp>
        <p:nvSpPr>
          <p:cNvPr id="13" name="TextBox 12">
            <a:extLst>
              <a:ext uri="{FF2B5EF4-FFF2-40B4-BE49-F238E27FC236}">
                <a16:creationId xmlns:a16="http://schemas.microsoft.com/office/drawing/2014/main" id="{8D280EB1-2943-1EB5-7393-14C78360B893}"/>
              </a:ext>
            </a:extLst>
          </p:cNvPr>
          <p:cNvSpPr txBox="1"/>
          <p:nvPr/>
        </p:nvSpPr>
        <p:spPr>
          <a:xfrm>
            <a:off x="206387" y="2101531"/>
            <a:ext cx="1031051" cy="369332"/>
          </a:xfrm>
          <a:prstGeom prst="rect">
            <a:avLst/>
          </a:prstGeom>
          <a:noFill/>
        </p:spPr>
        <p:txBody>
          <a:bodyPr wrap="none" rtlCol="0">
            <a:spAutoFit/>
          </a:bodyPr>
          <a:lstStyle/>
          <a:p>
            <a:r>
              <a:rPr lang="en-GB" dirty="0">
                <a:solidFill>
                  <a:srgbClr val="002060"/>
                </a:solidFill>
              </a:rPr>
              <a:t>Beam in</a:t>
            </a:r>
          </a:p>
        </p:txBody>
      </p:sp>
      <p:sp>
        <p:nvSpPr>
          <p:cNvPr id="14" name="TextBox 13">
            <a:extLst>
              <a:ext uri="{FF2B5EF4-FFF2-40B4-BE49-F238E27FC236}">
                <a16:creationId xmlns:a16="http://schemas.microsoft.com/office/drawing/2014/main" id="{EE1E4E17-7E31-9701-F403-C8A8EC14D449}"/>
              </a:ext>
            </a:extLst>
          </p:cNvPr>
          <p:cNvSpPr txBox="1"/>
          <p:nvPr/>
        </p:nvSpPr>
        <p:spPr>
          <a:xfrm>
            <a:off x="186655" y="4841541"/>
            <a:ext cx="1172116" cy="369332"/>
          </a:xfrm>
          <a:prstGeom prst="rect">
            <a:avLst/>
          </a:prstGeom>
          <a:noFill/>
        </p:spPr>
        <p:txBody>
          <a:bodyPr wrap="none" rtlCol="0">
            <a:spAutoFit/>
          </a:bodyPr>
          <a:lstStyle/>
          <a:p>
            <a:r>
              <a:rPr lang="en-GB" dirty="0">
                <a:solidFill>
                  <a:srgbClr val="002060"/>
                </a:solidFill>
              </a:rPr>
              <a:t>Beam out</a:t>
            </a:r>
          </a:p>
        </p:txBody>
      </p:sp>
      <p:sp>
        <p:nvSpPr>
          <p:cNvPr id="15" name="Title 1">
            <a:extLst>
              <a:ext uri="{FF2B5EF4-FFF2-40B4-BE49-F238E27FC236}">
                <a16:creationId xmlns:a16="http://schemas.microsoft.com/office/drawing/2014/main" id="{0CBA47DF-F83F-09A2-CE57-B4017BF2DD9D}"/>
              </a:ext>
            </a:extLst>
          </p:cNvPr>
          <p:cNvSpPr txBox="1">
            <a:spLocks/>
          </p:cNvSpPr>
          <p:nvPr/>
        </p:nvSpPr>
        <p:spPr>
          <a:xfrm>
            <a:off x="206387" y="-574"/>
            <a:ext cx="8922927" cy="9065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NSRL 250MeV protons </a:t>
            </a:r>
          </a:p>
        </p:txBody>
      </p:sp>
      <p:sp>
        <p:nvSpPr>
          <p:cNvPr id="16" name="TextBox 15">
            <a:extLst>
              <a:ext uri="{FF2B5EF4-FFF2-40B4-BE49-F238E27FC236}">
                <a16:creationId xmlns:a16="http://schemas.microsoft.com/office/drawing/2014/main" id="{E9720AC7-9135-0DA3-DF11-DFBE0E6D34D5}"/>
              </a:ext>
            </a:extLst>
          </p:cNvPr>
          <p:cNvSpPr txBox="1"/>
          <p:nvPr/>
        </p:nvSpPr>
        <p:spPr>
          <a:xfrm>
            <a:off x="6623824" y="906670"/>
            <a:ext cx="966740" cy="369332"/>
          </a:xfrm>
          <a:prstGeom prst="rect">
            <a:avLst/>
          </a:prstGeom>
          <a:noFill/>
        </p:spPr>
        <p:txBody>
          <a:bodyPr wrap="none" rtlCol="0">
            <a:spAutoFit/>
          </a:bodyPr>
          <a:lstStyle/>
          <a:p>
            <a:r>
              <a:rPr lang="en-US" dirty="0">
                <a:solidFill>
                  <a:schemeClr val="bg1"/>
                </a:solidFill>
              </a:rPr>
              <a:t>FLAG#1</a:t>
            </a:r>
          </a:p>
        </p:txBody>
      </p:sp>
      <p:sp>
        <p:nvSpPr>
          <p:cNvPr id="17" name="TextBox 16">
            <a:extLst>
              <a:ext uri="{FF2B5EF4-FFF2-40B4-BE49-F238E27FC236}">
                <a16:creationId xmlns:a16="http://schemas.microsoft.com/office/drawing/2014/main" id="{466AA228-B30C-ED58-6E47-5BD24E7AF87D}"/>
              </a:ext>
            </a:extLst>
          </p:cNvPr>
          <p:cNvSpPr txBox="1"/>
          <p:nvPr/>
        </p:nvSpPr>
        <p:spPr>
          <a:xfrm>
            <a:off x="3048371" y="851973"/>
            <a:ext cx="966740" cy="369332"/>
          </a:xfrm>
          <a:prstGeom prst="rect">
            <a:avLst/>
          </a:prstGeom>
          <a:noFill/>
        </p:spPr>
        <p:txBody>
          <a:bodyPr wrap="none" rtlCol="0">
            <a:spAutoFit/>
          </a:bodyPr>
          <a:lstStyle/>
          <a:p>
            <a:r>
              <a:rPr lang="en-US" dirty="0">
                <a:solidFill>
                  <a:schemeClr val="bg1"/>
                </a:solidFill>
              </a:rPr>
              <a:t>FLAG#2</a:t>
            </a:r>
          </a:p>
        </p:txBody>
      </p:sp>
      <p:sp>
        <p:nvSpPr>
          <p:cNvPr id="18" name="TextBox 17">
            <a:extLst>
              <a:ext uri="{FF2B5EF4-FFF2-40B4-BE49-F238E27FC236}">
                <a16:creationId xmlns:a16="http://schemas.microsoft.com/office/drawing/2014/main" id="{34AEE97B-19CB-B4B6-3DCC-1DB5866419EB}"/>
              </a:ext>
            </a:extLst>
          </p:cNvPr>
          <p:cNvSpPr txBox="1"/>
          <p:nvPr/>
        </p:nvSpPr>
        <p:spPr>
          <a:xfrm>
            <a:off x="3048371" y="3566518"/>
            <a:ext cx="966740" cy="369332"/>
          </a:xfrm>
          <a:prstGeom prst="rect">
            <a:avLst/>
          </a:prstGeom>
          <a:noFill/>
        </p:spPr>
        <p:txBody>
          <a:bodyPr wrap="none" rtlCol="0">
            <a:spAutoFit/>
          </a:bodyPr>
          <a:lstStyle/>
          <a:p>
            <a:r>
              <a:rPr lang="en-US" dirty="0">
                <a:solidFill>
                  <a:schemeClr val="bg1"/>
                </a:solidFill>
              </a:rPr>
              <a:t>FLAG#3</a:t>
            </a:r>
          </a:p>
        </p:txBody>
      </p:sp>
      <p:sp>
        <p:nvSpPr>
          <p:cNvPr id="19" name="TextBox 18">
            <a:extLst>
              <a:ext uri="{FF2B5EF4-FFF2-40B4-BE49-F238E27FC236}">
                <a16:creationId xmlns:a16="http://schemas.microsoft.com/office/drawing/2014/main" id="{BFE40BF1-9B8C-277C-A4BB-A6818AE7F300}"/>
              </a:ext>
            </a:extLst>
          </p:cNvPr>
          <p:cNvSpPr txBox="1"/>
          <p:nvPr/>
        </p:nvSpPr>
        <p:spPr>
          <a:xfrm>
            <a:off x="6815687" y="3547228"/>
            <a:ext cx="966740" cy="369332"/>
          </a:xfrm>
          <a:prstGeom prst="rect">
            <a:avLst/>
          </a:prstGeom>
          <a:noFill/>
        </p:spPr>
        <p:txBody>
          <a:bodyPr wrap="none" rtlCol="0">
            <a:spAutoFit/>
          </a:bodyPr>
          <a:lstStyle/>
          <a:p>
            <a:r>
              <a:rPr lang="en-US" dirty="0">
                <a:solidFill>
                  <a:schemeClr val="bg1"/>
                </a:solidFill>
              </a:rPr>
              <a:t>FLAG#4</a:t>
            </a:r>
          </a:p>
        </p:txBody>
      </p:sp>
    </p:spTree>
    <p:extLst>
      <p:ext uri="{BB962C8B-B14F-4D97-AF65-F5344CB8AC3E}">
        <p14:creationId xmlns:p14="http://schemas.microsoft.com/office/powerpoint/2010/main" val="3980042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41313-EDAC-8E4F-D5F4-0EC55B88677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889D313-E892-B543-B1D5-1566DB2F1973}"/>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B4DEF989-F09D-D624-A7AA-6F40DCE8AC34}"/>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42</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961870F-5F50-AFD6-93A1-350CFF25A8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E1F58BF-2A9E-D2A6-B5C2-68C145F79CDB}"/>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9947C95F-5F45-5AC2-D28D-77508EF83896}"/>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Content Placeholder 7">
            <a:extLst>
              <a:ext uri="{FF2B5EF4-FFF2-40B4-BE49-F238E27FC236}">
                <a16:creationId xmlns:a16="http://schemas.microsoft.com/office/drawing/2014/main" id="{56E80E6A-2ED3-E8BB-8009-27B5465794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7" name="Picture 6">
            <a:extLst>
              <a:ext uri="{FF2B5EF4-FFF2-40B4-BE49-F238E27FC236}">
                <a16:creationId xmlns:a16="http://schemas.microsoft.com/office/drawing/2014/main" id="{C8B7F71F-AB32-4BA8-A3D5-3875BBA5C4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0" y="906670"/>
            <a:ext cx="3283946" cy="2743199"/>
          </a:xfrm>
          <a:prstGeom prst="rect">
            <a:avLst/>
          </a:prstGeom>
        </p:spPr>
      </p:pic>
      <p:pic>
        <p:nvPicPr>
          <p:cNvPr id="8" name="Picture 7">
            <a:extLst>
              <a:ext uri="{FF2B5EF4-FFF2-40B4-BE49-F238E27FC236}">
                <a16:creationId xmlns:a16="http://schemas.microsoft.com/office/drawing/2014/main" id="{C4EBB4D6-B256-BA11-3813-191D316467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4" y="3649025"/>
            <a:ext cx="3283946" cy="2743199"/>
          </a:xfrm>
          <a:prstGeom prst="rect">
            <a:avLst/>
          </a:prstGeom>
        </p:spPr>
      </p:pic>
      <p:pic>
        <p:nvPicPr>
          <p:cNvPr id="9" name="Picture 8">
            <a:extLst>
              <a:ext uri="{FF2B5EF4-FFF2-40B4-BE49-F238E27FC236}">
                <a16:creationId xmlns:a16="http://schemas.microsoft.com/office/drawing/2014/main" id="{5592210C-CDC5-2925-086A-1450198F232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0" y="3648451"/>
            <a:ext cx="3283946" cy="2743199"/>
          </a:xfrm>
          <a:prstGeom prst="rect">
            <a:avLst/>
          </a:prstGeom>
        </p:spPr>
      </p:pic>
      <p:sp>
        <p:nvSpPr>
          <p:cNvPr id="10" name="TextBox 9">
            <a:extLst>
              <a:ext uri="{FF2B5EF4-FFF2-40B4-BE49-F238E27FC236}">
                <a16:creationId xmlns:a16="http://schemas.microsoft.com/office/drawing/2014/main" id="{D204D35F-AC57-9DE7-E2FB-B4066CD024CA}"/>
              </a:ext>
            </a:extLst>
          </p:cNvPr>
          <p:cNvSpPr txBox="1"/>
          <p:nvPr/>
        </p:nvSpPr>
        <p:spPr>
          <a:xfrm>
            <a:off x="244487" y="2101531"/>
            <a:ext cx="1031051" cy="369332"/>
          </a:xfrm>
          <a:prstGeom prst="rect">
            <a:avLst/>
          </a:prstGeom>
          <a:noFill/>
        </p:spPr>
        <p:txBody>
          <a:bodyPr wrap="none" rtlCol="0">
            <a:spAutoFit/>
          </a:bodyPr>
          <a:lstStyle/>
          <a:p>
            <a:r>
              <a:rPr lang="en-GB" dirty="0">
                <a:solidFill>
                  <a:srgbClr val="002060"/>
                </a:solidFill>
              </a:rPr>
              <a:t>Beam in</a:t>
            </a:r>
          </a:p>
        </p:txBody>
      </p:sp>
      <p:sp>
        <p:nvSpPr>
          <p:cNvPr id="11" name="TextBox 10">
            <a:extLst>
              <a:ext uri="{FF2B5EF4-FFF2-40B4-BE49-F238E27FC236}">
                <a16:creationId xmlns:a16="http://schemas.microsoft.com/office/drawing/2014/main" id="{B389AEF8-9DDE-3458-C76D-6DD103A6BF20}"/>
              </a:ext>
            </a:extLst>
          </p:cNvPr>
          <p:cNvSpPr txBox="1"/>
          <p:nvPr/>
        </p:nvSpPr>
        <p:spPr>
          <a:xfrm>
            <a:off x="186655" y="4841541"/>
            <a:ext cx="1172116" cy="369332"/>
          </a:xfrm>
          <a:prstGeom prst="rect">
            <a:avLst/>
          </a:prstGeom>
          <a:noFill/>
        </p:spPr>
        <p:txBody>
          <a:bodyPr wrap="none" rtlCol="0">
            <a:spAutoFit/>
          </a:bodyPr>
          <a:lstStyle/>
          <a:p>
            <a:r>
              <a:rPr lang="en-GB" dirty="0">
                <a:solidFill>
                  <a:srgbClr val="002060"/>
                </a:solidFill>
              </a:rPr>
              <a:t>Beam out</a:t>
            </a:r>
          </a:p>
        </p:txBody>
      </p:sp>
      <p:sp>
        <p:nvSpPr>
          <p:cNvPr id="13" name="Title 1">
            <a:extLst>
              <a:ext uri="{FF2B5EF4-FFF2-40B4-BE49-F238E27FC236}">
                <a16:creationId xmlns:a16="http://schemas.microsoft.com/office/drawing/2014/main" id="{31E375F3-E49E-DE40-0391-5E4DF0F3E256}"/>
              </a:ext>
            </a:extLst>
          </p:cNvPr>
          <p:cNvSpPr txBox="1">
            <a:spLocks/>
          </p:cNvSpPr>
          <p:nvPr/>
        </p:nvSpPr>
        <p:spPr>
          <a:xfrm>
            <a:off x="244487" y="0"/>
            <a:ext cx="8884827" cy="90600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NSRL 200MeV protons </a:t>
            </a:r>
          </a:p>
        </p:txBody>
      </p:sp>
    </p:spTree>
    <p:extLst>
      <p:ext uri="{BB962C8B-B14F-4D97-AF65-F5344CB8AC3E}">
        <p14:creationId xmlns:p14="http://schemas.microsoft.com/office/powerpoint/2010/main" val="2740745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38724-8B44-0D47-EBCF-3FB3480C076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6F03C2-489D-84F0-7A3F-A5125739E945}"/>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8C8A93FD-226A-BDA2-5B1B-6DB09C466284}"/>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D9F0D798-945B-5143-D0C2-79B07FD01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7618E5C7-87E9-C578-D82F-074CCE994C44}"/>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98746E51-3ADF-BD7D-C577-75BBB0ACD553}"/>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9B10BD1-429D-C750-B40A-C50C81C489BE}"/>
              </a:ext>
            </a:extLst>
          </p:cNvPr>
          <p:cNvSpPr txBox="1">
            <a:spLocks/>
          </p:cNvSpPr>
          <p:nvPr/>
        </p:nvSpPr>
        <p:spPr>
          <a:xfrm>
            <a:off x="173955" y="0"/>
            <a:ext cx="8955359" cy="90600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NSRL 150MeV Protons </a:t>
            </a:r>
          </a:p>
        </p:txBody>
      </p:sp>
      <p:pic>
        <p:nvPicPr>
          <p:cNvPr id="7" name="Content Placeholder 7">
            <a:extLst>
              <a:ext uri="{FF2B5EF4-FFF2-40B4-BE49-F238E27FC236}">
                <a16:creationId xmlns:a16="http://schemas.microsoft.com/office/drawing/2014/main" id="{FFAD9905-57C8-51F7-3425-E4731F20B9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FE6BD9F4-3AB8-6C2F-D9BB-AFE97A0CF9F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4" cy="2743199"/>
          </a:xfrm>
          <a:prstGeom prst="rect">
            <a:avLst/>
          </a:prstGeom>
        </p:spPr>
      </p:pic>
      <p:pic>
        <p:nvPicPr>
          <p:cNvPr id="9" name="Picture 8">
            <a:extLst>
              <a:ext uri="{FF2B5EF4-FFF2-40B4-BE49-F238E27FC236}">
                <a16:creationId xmlns:a16="http://schemas.microsoft.com/office/drawing/2014/main" id="{3A6C0607-E438-86F8-B11A-77E1D8DBB5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4" cy="2743199"/>
          </a:xfrm>
          <a:prstGeom prst="rect">
            <a:avLst/>
          </a:prstGeom>
        </p:spPr>
      </p:pic>
      <p:pic>
        <p:nvPicPr>
          <p:cNvPr id="10" name="Picture 9">
            <a:extLst>
              <a:ext uri="{FF2B5EF4-FFF2-40B4-BE49-F238E27FC236}">
                <a16:creationId xmlns:a16="http://schemas.microsoft.com/office/drawing/2014/main" id="{FD1761F7-080F-B665-41EC-1BDF504D975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4" cy="2743199"/>
          </a:xfrm>
          <a:prstGeom prst="rect">
            <a:avLst/>
          </a:prstGeom>
        </p:spPr>
      </p:pic>
      <p:sp>
        <p:nvSpPr>
          <p:cNvPr id="11" name="TextBox 10">
            <a:extLst>
              <a:ext uri="{FF2B5EF4-FFF2-40B4-BE49-F238E27FC236}">
                <a16:creationId xmlns:a16="http://schemas.microsoft.com/office/drawing/2014/main" id="{7BCAD0DF-0667-F6AF-6E1C-F57A6789B635}"/>
              </a:ext>
            </a:extLst>
          </p:cNvPr>
          <p:cNvSpPr txBox="1"/>
          <p:nvPr/>
        </p:nvSpPr>
        <p:spPr>
          <a:xfrm>
            <a:off x="295287" y="2101531"/>
            <a:ext cx="1031051" cy="369332"/>
          </a:xfrm>
          <a:prstGeom prst="rect">
            <a:avLst/>
          </a:prstGeom>
          <a:noFill/>
        </p:spPr>
        <p:txBody>
          <a:bodyPr wrap="none" rtlCol="0">
            <a:spAutoFit/>
          </a:bodyPr>
          <a:lstStyle/>
          <a:p>
            <a:r>
              <a:rPr lang="en-GB" dirty="0"/>
              <a:t>Beam in</a:t>
            </a:r>
          </a:p>
        </p:txBody>
      </p:sp>
      <p:sp>
        <p:nvSpPr>
          <p:cNvPr id="13" name="TextBox 12">
            <a:extLst>
              <a:ext uri="{FF2B5EF4-FFF2-40B4-BE49-F238E27FC236}">
                <a16:creationId xmlns:a16="http://schemas.microsoft.com/office/drawing/2014/main" id="{27CA5B7E-AFC4-60A1-4B52-F8C95B0C73D6}"/>
              </a:ext>
            </a:extLst>
          </p:cNvPr>
          <p:cNvSpPr txBox="1"/>
          <p:nvPr/>
        </p:nvSpPr>
        <p:spPr>
          <a:xfrm>
            <a:off x="173955" y="4841541"/>
            <a:ext cx="1172116" cy="369332"/>
          </a:xfrm>
          <a:prstGeom prst="rect">
            <a:avLst/>
          </a:prstGeom>
          <a:noFill/>
        </p:spPr>
        <p:txBody>
          <a:bodyPr wrap="none" rtlCol="0">
            <a:spAutoFit/>
          </a:bodyPr>
          <a:lstStyle/>
          <a:p>
            <a:r>
              <a:rPr lang="en-GB" dirty="0"/>
              <a:t>Beam out</a:t>
            </a:r>
          </a:p>
        </p:txBody>
      </p:sp>
      <p:sp>
        <p:nvSpPr>
          <p:cNvPr id="14" name="TextBox 13">
            <a:extLst>
              <a:ext uri="{FF2B5EF4-FFF2-40B4-BE49-F238E27FC236}">
                <a16:creationId xmlns:a16="http://schemas.microsoft.com/office/drawing/2014/main" id="{5A55B0D4-FFD3-38DE-CF4E-AB9FFC8C930E}"/>
              </a:ext>
            </a:extLst>
          </p:cNvPr>
          <p:cNvSpPr txBox="1"/>
          <p:nvPr/>
        </p:nvSpPr>
        <p:spPr>
          <a:xfrm>
            <a:off x="2356570" y="5703359"/>
            <a:ext cx="2271713" cy="646331"/>
          </a:xfrm>
          <a:prstGeom prst="rect">
            <a:avLst/>
          </a:prstGeom>
          <a:noFill/>
        </p:spPr>
        <p:txBody>
          <a:bodyPr wrap="square" rtlCol="0">
            <a:spAutoFit/>
          </a:bodyPr>
          <a:lstStyle/>
          <a:p>
            <a:r>
              <a:rPr lang="en-GB">
                <a:solidFill>
                  <a:schemeClr val="bg1"/>
                </a:solidFill>
              </a:rPr>
              <a:t>Obscured by stray light on screen 3</a:t>
            </a:r>
          </a:p>
        </p:txBody>
      </p:sp>
    </p:spTree>
    <p:extLst>
      <p:ext uri="{BB962C8B-B14F-4D97-AF65-F5344CB8AC3E}">
        <p14:creationId xmlns:p14="http://schemas.microsoft.com/office/powerpoint/2010/main" val="42468362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2A1A7-CE41-C016-F681-E75971A60DE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4414A49-84CF-1DD9-BB3C-CC23F67C458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D5B4AB34-F7B7-3768-ECC9-E9F7D1154AA8}"/>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4A4D1C0B-3830-51C4-8D13-3DBC874D5E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B1891571-AF73-B5CA-FFFC-1BA5D6A30427}"/>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E8396CEB-3309-A716-BBDE-FF8B3AF61BBE}"/>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8B81275-761A-560D-5AF4-4EB81000E523}"/>
              </a:ext>
            </a:extLst>
          </p:cNvPr>
          <p:cNvSpPr txBox="1">
            <a:spLocks/>
          </p:cNvSpPr>
          <p:nvPr/>
        </p:nvSpPr>
        <p:spPr>
          <a:xfrm>
            <a:off x="186655" y="0"/>
            <a:ext cx="8942659" cy="90600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NSRL 100MeV protons </a:t>
            </a:r>
          </a:p>
        </p:txBody>
      </p:sp>
      <p:pic>
        <p:nvPicPr>
          <p:cNvPr id="7" name="Content Placeholder 7">
            <a:extLst>
              <a:ext uri="{FF2B5EF4-FFF2-40B4-BE49-F238E27FC236}">
                <a16:creationId xmlns:a16="http://schemas.microsoft.com/office/drawing/2014/main" id="{ADD998A1-C3F7-9209-013D-C763C2B629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B51BC06D-CB97-AEBE-B6D8-B8D96CB8FF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4" cy="2743199"/>
          </a:xfrm>
          <a:prstGeom prst="rect">
            <a:avLst/>
          </a:prstGeom>
        </p:spPr>
      </p:pic>
      <p:pic>
        <p:nvPicPr>
          <p:cNvPr id="9" name="Picture 8">
            <a:extLst>
              <a:ext uri="{FF2B5EF4-FFF2-40B4-BE49-F238E27FC236}">
                <a16:creationId xmlns:a16="http://schemas.microsoft.com/office/drawing/2014/main" id="{7210A6C1-E80A-6B17-637D-497B854C31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4" cy="2743199"/>
          </a:xfrm>
          <a:prstGeom prst="rect">
            <a:avLst/>
          </a:prstGeom>
        </p:spPr>
      </p:pic>
      <p:pic>
        <p:nvPicPr>
          <p:cNvPr id="10" name="Picture 9">
            <a:extLst>
              <a:ext uri="{FF2B5EF4-FFF2-40B4-BE49-F238E27FC236}">
                <a16:creationId xmlns:a16="http://schemas.microsoft.com/office/drawing/2014/main" id="{4B5ACE1D-505C-F192-2593-6FC15177E8C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4" cy="2743199"/>
          </a:xfrm>
          <a:prstGeom prst="rect">
            <a:avLst/>
          </a:prstGeom>
        </p:spPr>
      </p:pic>
      <p:sp>
        <p:nvSpPr>
          <p:cNvPr id="11" name="TextBox 10">
            <a:extLst>
              <a:ext uri="{FF2B5EF4-FFF2-40B4-BE49-F238E27FC236}">
                <a16:creationId xmlns:a16="http://schemas.microsoft.com/office/drawing/2014/main" id="{4105428D-0FB8-1B12-3BF4-4F93B7DAD5CB}"/>
              </a:ext>
            </a:extLst>
          </p:cNvPr>
          <p:cNvSpPr txBox="1"/>
          <p:nvPr/>
        </p:nvSpPr>
        <p:spPr>
          <a:xfrm>
            <a:off x="295287" y="2101531"/>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84FD18B8-B339-7DC4-DCC0-5C7A9D451521}"/>
              </a:ext>
            </a:extLst>
          </p:cNvPr>
          <p:cNvSpPr txBox="1"/>
          <p:nvPr/>
        </p:nvSpPr>
        <p:spPr>
          <a:xfrm>
            <a:off x="186655" y="4841541"/>
            <a:ext cx="1172116" cy="369332"/>
          </a:xfrm>
          <a:prstGeom prst="rect">
            <a:avLst/>
          </a:prstGeom>
          <a:noFill/>
        </p:spPr>
        <p:txBody>
          <a:bodyPr wrap="none" rtlCol="0">
            <a:spAutoFit/>
          </a:bodyPr>
          <a:lstStyle/>
          <a:p>
            <a:r>
              <a:rPr lang="en-GB" dirty="0">
                <a:solidFill>
                  <a:srgbClr val="002060"/>
                </a:solidFill>
              </a:rPr>
              <a:t>Beam out</a:t>
            </a:r>
          </a:p>
        </p:txBody>
      </p:sp>
    </p:spTree>
    <p:extLst>
      <p:ext uri="{BB962C8B-B14F-4D97-AF65-F5344CB8AC3E}">
        <p14:creationId xmlns:p14="http://schemas.microsoft.com/office/powerpoint/2010/main" val="4092737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DEC5C-FC9F-EA3A-251D-4F85B8FBEE7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D1B4E7-8CE8-AADA-554E-0D51CD0600E9}"/>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74B19A0C-CA08-4DB1-0B48-70754A41835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45</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901B8537-096B-8FDC-EB60-F4BC2C64F9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FDBB4B3-8DC7-6107-4CC1-8D0D4943BEC6}"/>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C58CD0DD-0404-6DCA-5CA5-A6BC9B3E5B45}"/>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1EF9C14-0F3F-57A6-3E0D-2A3E33E49118}"/>
              </a:ext>
            </a:extLst>
          </p:cNvPr>
          <p:cNvSpPr txBox="1">
            <a:spLocks/>
          </p:cNvSpPr>
          <p:nvPr/>
        </p:nvSpPr>
        <p:spPr>
          <a:xfrm>
            <a:off x="199355" y="-574"/>
            <a:ext cx="8929959" cy="9065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NSRL 70MeV protons </a:t>
            </a:r>
          </a:p>
        </p:txBody>
      </p:sp>
      <p:pic>
        <p:nvPicPr>
          <p:cNvPr id="7" name="Content Placeholder 7">
            <a:extLst>
              <a:ext uri="{FF2B5EF4-FFF2-40B4-BE49-F238E27FC236}">
                <a16:creationId xmlns:a16="http://schemas.microsoft.com/office/drawing/2014/main" id="{4196F7E1-3272-A08D-9EA8-4D10BFE3A37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0E743811-2613-F04C-4BFF-9A892AD43E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4" cy="2743198"/>
          </a:xfrm>
          <a:prstGeom prst="rect">
            <a:avLst/>
          </a:prstGeom>
        </p:spPr>
      </p:pic>
      <p:pic>
        <p:nvPicPr>
          <p:cNvPr id="9" name="Picture 8">
            <a:extLst>
              <a:ext uri="{FF2B5EF4-FFF2-40B4-BE49-F238E27FC236}">
                <a16:creationId xmlns:a16="http://schemas.microsoft.com/office/drawing/2014/main" id="{552822FA-9DAC-2779-F58A-B1F69A6046A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4" cy="2743198"/>
          </a:xfrm>
          <a:prstGeom prst="rect">
            <a:avLst/>
          </a:prstGeom>
        </p:spPr>
      </p:pic>
      <p:pic>
        <p:nvPicPr>
          <p:cNvPr id="10" name="Picture 9">
            <a:extLst>
              <a:ext uri="{FF2B5EF4-FFF2-40B4-BE49-F238E27FC236}">
                <a16:creationId xmlns:a16="http://schemas.microsoft.com/office/drawing/2014/main" id="{FF230365-B30B-1FBA-AEDC-27473205747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4" cy="2743198"/>
          </a:xfrm>
          <a:prstGeom prst="rect">
            <a:avLst/>
          </a:prstGeom>
        </p:spPr>
      </p:pic>
      <p:sp>
        <p:nvSpPr>
          <p:cNvPr id="11" name="TextBox 10">
            <a:extLst>
              <a:ext uri="{FF2B5EF4-FFF2-40B4-BE49-F238E27FC236}">
                <a16:creationId xmlns:a16="http://schemas.microsoft.com/office/drawing/2014/main" id="{6D3F8036-1DF7-8BC6-D159-BC25B5D70229}"/>
              </a:ext>
            </a:extLst>
          </p:cNvPr>
          <p:cNvSpPr txBox="1"/>
          <p:nvPr/>
        </p:nvSpPr>
        <p:spPr>
          <a:xfrm>
            <a:off x="269887" y="2101531"/>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E9566D6B-BC80-41CB-FB3F-DE5FADDE1ED9}"/>
              </a:ext>
            </a:extLst>
          </p:cNvPr>
          <p:cNvSpPr txBox="1"/>
          <p:nvPr/>
        </p:nvSpPr>
        <p:spPr>
          <a:xfrm>
            <a:off x="199355" y="4841541"/>
            <a:ext cx="1172116" cy="369332"/>
          </a:xfrm>
          <a:prstGeom prst="rect">
            <a:avLst/>
          </a:prstGeom>
          <a:noFill/>
        </p:spPr>
        <p:txBody>
          <a:bodyPr wrap="none" rtlCol="0">
            <a:spAutoFit/>
          </a:bodyPr>
          <a:lstStyle/>
          <a:p>
            <a:r>
              <a:rPr lang="en-GB">
                <a:solidFill>
                  <a:srgbClr val="002060"/>
                </a:solidFill>
              </a:rPr>
              <a:t>Beam out</a:t>
            </a:r>
          </a:p>
        </p:txBody>
      </p:sp>
    </p:spTree>
    <p:extLst>
      <p:ext uri="{BB962C8B-B14F-4D97-AF65-F5344CB8AC3E}">
        <p14:creationId xmlns:p14="http://schemas.microsoft.com/office/powerpoint/2010/main" val="259812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4DE58-9EE9-076D-2555-4040F314456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1D65B5-3384-846B-78E5-6552757470D8}"/>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8542922-BF3F-384D-C64B-29D4D2CDE651}"/>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6912701A-925E-DBEE-B906-1590013716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531E6563-202A-1E75-1307-019B2FFD043D}"/>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6A9C7E9F-C59A-954F-C4DA-761F5BCCEC29}"/>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E932201-36BC-E628-0BCA-2125C194C3A8}"/>
              </a:ext>
            </a:extLst>
          </p:cNvPr>
          <p:cNvSpPr txBox="1">
            <a:spLocks/>
          </p:cNvSpPr>
          <p:nvPr/>
        </p:nvSpPr>
        <p:spPr>
          <a:xfrm>
            <a:off x="199355" y="-1"/>
            <a:ext cx="8929959" cy="9066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NSRL 50MeV protons </a:t>
            </a:r>
          </a:p>
        </p:txBody>
      </p:sp>
      <p:pic>
        <p:nvPicPr>
          <p:cNvPr id="7" name="Content Placeholder 7">
            <a:extLst>
              <a:ext uri="{FF2B5EF4-FFF2-40B4-BE49-F238E27FC236}">
                <a16:creationId xmlns:a16="http://schemas.microsoft.com/office/drawing/2014/main" id="{2DC23720-CE53-C8D7-845F-1D089D0E9C3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F32FDF4A-5782-E248-0CEE-B31F56CEBC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3" cy="2743198"/>
          </a:xfrm>
          <a:prstGeom prst="rect">
            <a:avLst/>
          </a:prstGeom>
        </p:spPr>
      </p:pic>
      <p:pic>
        <p:nvPicPr>
          <p:cNvPr id="9" name="Picture 8">
            <a:extLst>
              <a:ext uri="{FF2B5EF4-FFF2-40B4-BE49-F238E27FC236}">
                <a16:creationId xmlns:a16="http://schemas.microsoft.com/office/drawing/2014/main" id="{34E526D0-FB20-99E4-43D4-943725EA28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3" cy="2743198"/>
          </a:xfrm>
          <a:prstGeom prst="rect">
            <a:avLst/>
          </a:prstGeom>
        </p:spPr>
      </p:pic>
      <p:pic>
        <p:nvPicPr>
          <p:cNvPr id="10" name="Picture 9">
            <a:extLst>
              <a:ext uri="{FF2B5EF4-FFF2-40B4-BE49-F238E27FC236}">
                <a16:creationId xmlns:a16="http://schemas.microsoft.com/office/drawing/2014/main" id="{F1ABFB1E-D462-07FE-34C1-B928E18B1C0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3" cy="2743198"/>
          </a:xfrm>
          <a:prstGeom prst="rect">
            <a:avLst/>
          </a:prstGeom>
        </p:spPr>
      </p:pic>
      <p:sp>
        <p:nvSpPr>
          <p:cNvPr id="11" name="TextBox 10">
            <a:extLst>
              <a:ext uri="{FF2B5EF4-FFF2-40B4-BE49-F238E27FC236}">
                <a16:creationId xmlns:a16="http://schemas.microsoft.com/office/drawing/2014/main" id="{19772223-60F0-D8EC-1DF4-EE71DF8B4B70}"/>
              </a:ext>
            </a:extLst>
          </p:cNvPr>
          <p:cNvSpPr txBox="1"/>
          <p:nvPr/>
        </p:nvSpPr>
        <p:spPr>
          <a:xfrm>
            <a:off x="269887" y="2101531"/>
            <a:ext cx="1031051" cy="369332"/>
          </a:xfrm>
          <a:prstGeom prst="rect">
            <a:avLst/>
          </a:prstGeom>
          <a:noFill/>
        </p:spPr>
        <p:txBody>
          <a:bodyPr wrap="none" rtlCol="0">
            <a:spAutoFit/>
          </a:bodyPr>
          <a:lstStyle/>
          <a:p>
            <a:r>
              <a:rPr lang="en-GB">
                <a:solidFill>
                  <a:srgbClr val="002060"/>
                </a:solidFill>
              </a:rPr>
              <a:t>Beam in</a:t>
            </a:r>
          </a:p>
        </p:txBody>
      </p:sp>
      <p:sp>
        <p:nvSpPr>
          <p:cNvPr id="13" name="TextBox 12">
            <a:extLst>
              <a:ext uri="{FF2B5EF4-FFF2-40B4-BE49-F238E27FC236}">
                <a16:creationId xmlns:a16="http://schemas.microsoft.com/office/drawing/2014/main" id="{4C88662F-3D98-31BB-B4F6-13F7B2075823}"/>
              </a:ext>
            </a:extLst>
          </p:cNvPr>
          <p:cNvSpPr txBox="1"/>
          <p:nvPr/>
        </p:nvSpPr>
        <p:spPr>
          <a:xfrm>
            <a:off x="199355" y="4841541"/>
            <a:ext cx="1172116" cy="369332"/>
          </a:xfrm>
          <a:prstGeom prst="rect">
            <a:avLst/>
          </a:prstGeom>
          <a:noFill/>
        </p:spPr>
        <p:txBody>
          <a:bodyPr wrap="none" rtlCol="0">
            <a:spAutoFit/>
          </a:bodyPr>
          <a:lstStyle/>
          <a:p>
            <a:r>
              <a:rPr lang="en-GB" dirty="0">
                <a:solidFill>
                  <a:srgbClr val="002060"/>
                </a:solidFill>
              </a:rPr>
              <a:t>Beam out</a:t>
            </a:r>
          </a:p>
        </p:txBody>
      </p:sp>
    </p:spTree>
    <p:extLst>
      <p:ext uri="{BB962C8B-B14F-4D97-AF65-F5344CB8AC3E}">
        <p14:creationId xmlns:p14="http://schemas.microsoft.com/office/powerpoint/2010/main" val="2986966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E0B7F-6C58-7A38-1C09-7E91D16053A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572B69-25AA-0857-A4A6-2F5E5BE14B13}"/>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8EB4E129-EA8E-2AFF-F96A-6D436BAA1EEC}"/>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732223D-37F7-F3FE-60FA-184AAFD55E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A41EDA83-79DA-C51D-B907-2C05D37F04BE}"/>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9EFE7F2-0C5F-2E3C-CDDE-FD6C8D5295E5}"/>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C338812-E7EA-D6AD-11FB-E24D7685D44F}"/>
              </a:ext>
            </a:extLst>
          </p:cNvPr>
          <p:cNvSpPr txBox="1">
            <a:spLocks/>
          </p:cNvSpPr>
          <p:nvPr/>
        </p:nvSpPr>
        <p:spPr>
          <a:xfrm>
            <a:off x="231787" y="0"/>
            <a:ext cx="8897527" cy="90667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Tandem </a:t>
            </a:r>
            <a:r>
              <a:rPr lang="en-GB" sz="2800" b="0" dirty="0"/>
              <a:t>28MeV d </a:t>
            </a:r>
            <a:r>
              <a:rPr lang="en-GB" sz="2800" dirty="0"/>
              <a:t>~ 50MeV p</a:t>
            </a:r>
          </a:p>
        </p:txBody>
      </p:sp>
      <p:pic>
        <p:nvPicPr>
          <p:cNvPr id="7" name="Content Placeholder 7">
            <a:extLst>
              <a:ext uri="{FF2B5EF4-FFF2-40B4-BE49-F238E27FC236}">
                <a16:creationId xmlns:a16="http://schemas.microsoft.com/office/drawing/2014/main" id="{1D0A4F3E-A51E-95F3-F60D-C4DAE225D3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FF777699-943D-8D16-BA86-D5B0E98BA6D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3" cy="2743197"/>
          </a:xfrm>
          <a:prstGeom prst="rect">
            <a:avLst/>
          </a:prstGeom>
        </p:spPr>
      </p:pic>
      <p:pic>
        <p:nvPicPr>
          <p:cNvPr id="9" name="Picture 8">
            <a:extLst>
              <a:ext uri="{FF2B5EF4-FFF2-40B4-BE49-F238E27FC236}">
                <a16:creationId xmlns:a16="http://schemas.microsoft.com/office/drawing/2014/main" id="{71B0624C-A11A-3EB2-9CDB-7EDC16BF921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3" cy="2743197"/>
          </a:xfrm>
          <a:prstGeom prst="rect">
            <a:avLst/>
          </a:prstGeom>
        </p:spPr>
      </p:pic>
      <p:pic>
        <p:nvPicPr>
          <p:cNvPr id="10" name="Picture 9">
            <a:extLst>
              <a:ext uri="{FF2B5EF4-FFF2-40B4-BE49-F238E27FC236}">
                <a16:creationId xmlns:a16="http://schemas.microsoft.com/office/drawing/2014/main" id="{60AC9F03-005D-CC06-8144-2B9C309EAF4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3" cy="2743197"/>
          </a:xfrm>
          <a:prstGeom prst="rect">
            <a:avLst/>
          </a:prstGeom>
        </p:spPr>
      </p:pic>
      <p:sp>
        <p:nvSpPr>
          <p:cNvPr id="11" name="TextBox 10">
            <a:extLst>
              <a:ext uri="{FF2B5EF4-FFF2-40B4-BE49-F238E27FC236}">
                <a16:creationId xmlns:a16="http://schemas.microsoft.com/office/drawing/2014/main" id="{D076BFC9-F57E-A5DF-8F34-9F87D632988E}"/>
              </a:ext>
            </a:extLst>
          </p:cNvPr>
          <p:cNvSpPr txBox="1"/>
          <p:nvPr/>
        </p:nvSpPr>
        <p:spPr>
          <a:xfrm>
            <a:off x="231787" y="2101531"/>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977B27D2-4B34-FC23-5CA1-76A5A0298567}"/>
              </a:ext>
            </a:extLst>
          </p:cNvPr>
          <p:cNvSpPr txBox="1"/>
          <p:nvPr/>
        </p:nvSpPr>
        <p:spPr>
          <a:xfrm>
            <a:off x="173955" y="4841541"/>
            <a:ext cx="1172116" cy="369332"/>
          </a:xfrm>
          <a:prstGeom prst="rect">
            <a:avLst/>
          </a:prstGeom>
          <a:noFill/>
        </p:spPr>
        <p:txBody>
          <a:bodyPr wrap="none" rtlCol="0">
            <a:spAutoFit/>
          </a:bodyPr>
          <a:lstStyle/>
          <a:p>
            <a:r>
              <a:rPr lang="en-GB">
                <a:solidFill>
                  <a:srgbClr val="002060"/>
                </a:solidFill>
              </a:rPr>
              <a:t>Beam out</a:t>
            </a:r>
          </a:p>
        </p:txBody>
      </p:sp>
    </p:spTree>
    <p:extLst>
      <p:ext uri="{BB962C8B-B14F-4D97-AF65-F5344CB8AC3E}">
        <p14:creationId xmlns:p14="http://schemas.microsoft.com/office/powerpoint/2010/main" val="1088008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A0BD9-D695-AAA0-A7D2-20CAC38A0CD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7D79672-EE63-F87F-9017-71977FA90EBB}"/>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6B6CBBDB-F7E4-0469-0033-514C68286D5C}"/>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3198FBE-1C97-5B28-698B-5C502E4CAC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E2E80B12-481A-8EB4-82F7-1E85361F0471}"/>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8012E15-DFE2-50DA-AC68-AA8FFA2BAF6A}"/>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91394F8-3E3F-0C33-95C8-C35D56181E79}"/>
              </a:ext>
            </a:extLst>
          </p:cNvPr>
          <p:cNvSpPr txBox="1">
            <a:spLocks/>
          </p:cNvSpPr>
          <p:nvPr/>
        </p:nvSpPr>
        <p:spPr>
          <a:xfrm>
            <a:off x="257187" y="-27384"/>
            <a:ext cx="8872127" cy="93338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Tandem </a:t>
            </a:r>
            <a:r>
              <a:rPr lang="en-GB" sz="2800" b="0" dirty="0"/>
              <a:t>24.2MeV d </a:t>
            </a:r>
            <a:r>
              <a:rPr lang="en-GB" sz="2800" dirty="0"/>
              <a:t>~ 40MeV p</a:t>
            </a:r>
          </a:p>
        </p:txBody>
      </p:sp>
      <p:pic>
        <p:nvPicPr>
          <p:cNvPr id="7" name="Content Placeholder 7">
            <a:extLst>
              <a:ext uri="{FF2B5EF4-FFF2-40B4-BE49-F238E27FC236}">
                <a16:creationId xmlns:a16="http://schemas.microsoft.com/office/drawing/2014/main" id="{2AD727C6-8148-738C-B81F-2AE6F42700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D18E025A-3F4F-B36E-3EDF-63A8077C9FE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2" cy="2743197"/>
          </a:xfrm>
          <a:prstGeom prst="rect">
            <a:avLst/>
          </a:prstGeom>
        </p:spPr>
      </p:pic>
      <p:pic>
        <p:nvPicPr>
          <p:cNvPr id="9" name="Picture 8">
            <a:extLst>
              <a:ext uri="{FF2B5EF4-FFF2-40B4-BE49-F238E27FC236}">
                <a16:creationId xmlns:a16="http://schemas.microsoft.com/office/drawing/2014/main" id="{EC43A919-CEC1-BB31-3C3D-976BADAF1AD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2" cy="2743197"/>
          </a:xfrm>
          <a:prstGeom prst="rect">
            <a:avLst/>
          </a:prstGeom>
        </p:spPr>
      </p:pic>
      <p:pic>
        <p:nvPicPr>
          <p:cNvPr id="10" name="Picture 9">
            <a:extLst>
              <a:ext uri="{FF2B5EF4-FFF2-40B4-BE49-F238E27FC236}">
                <a16:creationId xmlns:a16="http://schemas.microsoft.com/office/drawing/2014/main" id="{521A4855-FB08-6FD9-F812-8867101DC36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2" cy="2743197"/>
          </a:xfrm>
          <a:prstGeom prst="rect">
            <a:avLst/>
          </a:prstGeom>
        </p:spPr>
      </p:pic>
      <p:sp>
        <p:nvSpPr>
          <p:cNvPr id="11" name="TextBox 10">
            <a:extLst>
              <a:ext uri="{FF2B5EF4-FFF2-40B4-BE49-F238E27FC236}">
                <a16:creationId xmlns:a16="http://schemas.microsoft.com/office/drawing/2014/main" id="{9306B6C5-8E67-5F98-E08C-7AED599055A2}"/>
              </a:ext>
            </a:extLst>
          </p:cNvPr>
          <p:cNvSpPr txBox="1"/>
          <p:nvPr/>
        </p:nvSpPr>
        <p:spPr>
          <a:xfrm>
            <a:off x="257187" y="2101531"/>
            <a:ext cx="1031051" cy="369332"/>
          </a:xfrm>
          <a:prstGeom prst="rect">
            <a:avLst/>
          </a:prstGeom>
          <a:noFill/>
        </p:spPr>
        <p:txBody>
          <a:bodyPr wrap="none" rtlCol="0">
            <a:spAutoFit/>
          </a:bodyPr>
          <a:lstStyle/>
          <a:p>
            <a:r>
              <a:rPr lang="en-GB">
                <a:solidFill>
                  <a:srgbClr val="002060"/>
                </a:solidFill>
              </a:rPr>
              <a:t>Beam in</a:t>
            </a:r>
          </a:p>
        </p:txBody>
      </p:sp>
      <p:sp>
        <p:nvSpPr>
          <p:cNvPr id="13" name="TextBox 12">
            <a:extLst>
              <a:ext uri="{FF2B5EF4-FFF2-40B4-BE49-F238E27FC236}">
                <a16:creationId xmlns:a16="http://schemas.microsoft.com/office/drawing/2014/main" id="{E72DADE4-3338-FD26-C01D-9E9C8C68924E}"/>
              </a:ext>
            </a:extLst>
          </p:cNvPr>
          <p:cNvSpPr txBox="1"/>
          <p:nvPr/>
        </p:nvSpPr>
        <p:spPr>
          <a:xfrm>
            <a:off x="186655" y="4841541"/>
            <a:ext cx="1172116" cy="369332"/>
          </a:xfrm>
          <a:prstGeom prst="rect">
            <a:avLst/>
          </a:prstGeom>
          <a:noFill/>
        </p:spPr>
        <p:txBody>
          <a:bodyPr wrap="none" rtlCol="0">
            <a:spAutoFit/>
          </a:bodyPr>
          <a:lstStyle/>
          <a:p>
            <a:r>
              <a:rPr lang="en-GB">
                <a:solidFill>
                  <a:srgbClr val="002060"/>
                </a:solidFill>
              </a:rPr>
              <a:t>Beam out</a:t>
            </a:r>
          </a:p>
        </p:txBody>
      </p:sp>
    </p:spTree>
    <p:extLst>
      <p:ext uri="{BB962C8B-B14F-4D97-AF65-F5344CB8AC3E}">
        <p14:creationId xmlns:p14="http://schemas.microsoft.com/office/powerpoint/2010/main" val="365982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45A3D-3AA3-CA07-C99F-4F16F7D095E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4D6A3C-B56B-27DD-1FAB-DAA4C13E2EFF}"/>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A22DF5D5-E105-0835-EC19-9091A1301FF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C6B3EC89-5291-CFC1-71F8-1BB4BB5636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78EEE3DD-3AA9-F16D-6D47-E4D05F14B4A4}"/>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1867C2D-C843-4374-7033-5E85CE4A604D}"/>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AC370CC-D050-815E-7F45-06AD8CC1BE84}"/>
              </a:ext>
            </a:extLst>
          </p:cNvPr>
          <p:cNvSpPr txBox="1">
            <a:spLocks/>
          </p:cNvSpPr>
          <p:nvPr/>
        </p:nvSpPr>
        <p:spPr>
          <a:xfrm>
            <a:off x="244487" y="-27384"/>
            <a:ext cx="8884827" cy="9475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Tandem </a:t>
            </a:r>
            <a:r>
              <a:rPr lang="en-GB" sz="2800" b="0" dirty="0"/>
              <a:t>20MeV d </a:t>
            </a:r>
            <a:r>
              <a:rPr lang="en-GB" sz="2800" dirty="0"/>
              <a:t>~ 30MeV p</a:t>
            </a:r>
          </a:p>
        </p:txBody>
      </p:sp>
      <p:pic>
        <p:nvPicPr>
          <p:cNvPr id="7" name="Content Placeholder 7">
            <a:extLst>
              <a:ext uri="{FF2B5EF4-FFF2-40B4-BE49-F238E27FC236}">
                <a16:creationId xmlns:a16="http://schemas.microsoft.com/office/drawing/2014/main" id="{16C678B0-FFDA-D960-E79C-358217B321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94E10768-68CF-9693-58AE-E570D9D3E3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2" cy="2743196"/>
          </a:xfrm>
          <a:prstGeom prst="rect">
            <a:avLst/>
          </a:prstGeom>
        </p:spPr>
      </p:pic>
      <p:pic>
        <p:nvPicPr>
          <p:cNvPr id="9" name="Picture 8">
            <a:extLst>
              <a:ext uri="{FF2B5EF4-FFF2-40B4-BE49-F238E27FC236}">
                <a16:creationId xmlns:a16="http://schemas.microsoft.com/office/drawing/2014/main" id="{9B07E4EB-3A2F-2638-C5FF-07E2608F0E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2" cy="2743196"/>
          </a:xfrm>
          <a:prstGeom prst="rect">
            <a:avLst/>
          </a:prstGeom>
        </p:spPr>
      </p:pic>
      <p:pic>
        <p:nvPicPr>
          <p:cNvPr id="10" name="Picture 9">
            <a:extLst>
              <a:ext uri="{FF2B5EF4-FFF2-40B4-BE49-F238E27FC236}">
                <a16:creationId xmlns:a16="http://schemas.microsoft.com/office/drawing/2014/main" id="{22F33B03-E4A7-74FD-72E9-1AA4D46F6A1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2" cy="2743196"/>
          </a:xfrm>
          <a:prstGeom prst="rect">
            <a:avLst/>
          </a:prstGeom>
        </p:spPr>
      </p:pic>
      <p:sp>
        <p:nvSpPr>
          <p:cNvPr id="11" name="TextBox 10">
            <a:extLst>
              <a:ext uri="{FF2B5EF4-FFF2-40B4-BE49-F238E27FC236}">
                <a16:creationId xmlns:a16="http://schemas.microsoft.com/office/drawing/2014/main" id="{17B36C36-2A86-11B2-F176-8A2E237A17F5}"/>
              </a:ext>
            </a:extLst>
          </p:cNvPr>
          <p:cNvSpPr txBox="1"/>
          <p:nvPr/>
        </p:nvSpPr>
        <p:spPr>
          <a:xfrm>
            <a:off x="244487" y="2101531"/>
            <a:ext cx="1031051" cy="369332"/>
          </a:xfrm>
          <a:prstGeom prst="rect">
            <a:avLst/>
          </a:prstGeom>
          <a:noFill/>
        </p:spPr>
        <p:txBody>
          <a:bodyPr wrap="none" rtlCol="0">
            <a:spAutoFit/>
          </a:bodyPr>
          <a:lstStyle/>
          <a:p>
            <a:r>
              <a:rPr lang="en-GB">
                <a:solidFill>
                  <a:srgbClr val="002060"/>
                </a:solidFill>
              </a:rPr>
              <a:t>Beam in</a:t>
            </a:r>
          </a:p>
        </p:txBody>
      </p:sp>
      <p:sp>
        <p:nvSpPr>
          <p:cNvPr id="13" name="TextBox 12">
            <a:extLst>
              <a:ext uri="{FF2B5EF4-FFF2-40B4-BE49-F238E27FC236}">
                <a16:creationId xmlns:a16="http://schemas.microsoft.com/office/drawing/2014/main" id="{6A96A8A1-7FFA-63F1-D26F-A870BF26E3A4}"/>
              </a:ext>
            </a:extLst>
          </p:cNvPr>
          <p:cNvSpPr txBox="1"/>
          <p:nvPr/>
        </p:nvSpPr>
        <p:spPr>
          <a:xfrm>
            <a:off x="173955" y="4841541"/>
            <a:ext cx="1172116" cy="369332"/>
          </a:xfrm>
          <a:prstGeom prst="rect">
            <a:avLst/>
          </a:prstGeom>
          <a:noFill/>
        </p:spPr>
        <p:txBody>
          <a:bodyPr wrap="none" rtlCol="0">
            <a:spAutoFit/>
          </a:bodyPr>
          <a:lstStyle/>
          <a:p>
            <a:r>
              <a:rPr lang="en-GB">
                <a:solidFill>
                  <a:srgbClr val="002060"/>
                </a:solidFill>
              </a:rPr>
              <a:t>Beam out</a:t>
            </a:r>
          </a:p>
        </p:txBody>
      </p:sp>
    </p:spTree>
    <p:extLst>
      <p:ext uri="{BB962C8B-B14F-4D97-AF65-F5344CB8AC3E}">
        <p14:creationId xmlns:p14="http://schemas.microsoft.com/office/powerpoint/2010/main" val="20807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C6E9B-9735-E477-A0BB-A1982B9D3C3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7ABACD-8D69-DB99-E767-43ADB33D8FDC}"/>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209FBE47-2508-34D5-80BA-6C289DABCAD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FE12FFB8-38B9-8599-1E54-0389331C12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9A12E383-BD57-51E3-34E6-4CBB5966602D}"/>
              </a:ext>
            </a:extLst>
          </p:cNvPr>
          <p:cNvSpPr txBox="1">
            <a:spLocks/>
          </p:cNvSpPr>
          <p:nvPr/>
        </p:nvSpPr>
        <p:spPr>
          <a:xfrm>
            <a:off x="0" y="0"/>
            <a:ext cx="9126661"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A FLASH Radiation Therapy</a:t>
            </a:r>
          </a:p>
        </p:txBody>
      </p:sp>
      <p:sp>
        <p:nvSpPr>
          <p:cNvPr id="9" name="TextBox 8">
            <a:extLst>
              <a:ext uri="{FF2B5EF4-FFF2-40B4-BE49-F238E27FC236}">
                <a16:creationId xmlns:a16="http://schemas.microsoft.com/office/drawing/2014/main" id="{E32E39F1-0D40-2ADE-09E7-E2B7297C32F3}"/>
              </a:ext>
            </a:extLst>
          </p:cNvPr>
          <p:cNvSpPr txBox="1"/>
          <p:nvPr/>
        </p:nvSpPr>
        <p:spPr>
          <a:xfrm>
            <a:off x="359911" y="583148"/>
            <a:ext cx="8698038" cy="2062103"/>
          </a:xfrm>
          <a:prstGeom prst="rect">
            <a:avLst/>
          </a:prstGeom>
          <a:noFill/>
        </p:spPr>
        <p:txBody>
          <a:bodyPr wrap="square" rtlCol="0">
            <a:spAutoFit/>
          </a:bodyPr>
          <a:lstStyle/>
          <a:p>
            <a:pPr algn="just"/>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It has been demonstrated, mostly through multiple experiments with animals and just a few human exposures that the</a:t>
            </a:r>
            <a:r>
              <a:rPr lang="en-US" sz="16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FLASH radiation can decrease  the normal tissue injury while maintaining destruction of the tumor cells </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as in conventional radiotherapy. </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This proposal removes limitations of the existing proton therapy facilities</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I</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 delivers protons with required energies in </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 very short time </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without varying the magnetic field. It uses the permanent magnets except in the spot scanning part. Permanent magnets proposal is based on </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already achieved technology recently demonstrated in the Cornell-Brookhaven National Laboratory Electron Test Accelerator “CBETA” commissioning. </a:t>
            </a:r>
          </a:p>
        </p:txBody>
      </p:sp>
      <p:pic>
        <p:nvPicPr>
          <p:cNvPr id="10" name="Picture 9" descr="A close-up of a microscope&#10;&#10;Description automatically generated with low confidence">
            <a:extLst>
              <a:ext uri="{FF2B5EF4-FFF2-40B4-BE49-F238E27FC236}">
                <a16:creationId xmlns:a16="http://schemas.microsoft.com/office/drawing/2014/main" id="{329AE526-4053-2F03-35F4-E1D0C9D8972E}"/>
              </a:ext>
            </a:extLst>
          </p:cNvPr>
          <p:cNvPicPr>
            <a:picLocks noChangeAspect="1"/>
          </p:cNvPicPr>
          <p:nvPr/>
        </p:nvPicPr>
        <p:blipFill>
          <a:blip r:embed="rId3"/>
          <a:stretch>
            <a:fillRect/>
          </a:stretch>
        </p:blipFill>
        <p:spPr>
          <a:xfrm>
            <a:off x="332987" y="2757720"/>
            <a:ext cx="4668308" cy="1246024"/>
          </a:xfrm>
          <a:prstGeom prst="rect">
            <a:avLst/>
          </a:prstGeom>
        </p:spPr>
      </p:pic>
      <p:pic>
        <p:nvPicPr>
          <p:cNvPr id="11" name="Picture 10" descr="A close-up of a microscope&#10;&#10;Description automatically generated with low confidence">
            <a:extLst>
              <a:ext uri="{FF2B5EF4-FFF2-40B4-BE49-F238E27FC236}">
                <a16:creationId xmlns:a16="http://schemas.microsoft.com/office/drawing/2014/main" id="{3858E12B-F7DA-4FF3-A3AA-0051EEF1DAAE}"/>
              </a:ext>
            </a:extLst>
          </p:cNvPr>
          <p:cNvPicPr>
            <a:picLocks noChangeAspect="1"/>
          </p:cNvPicPr>
          <p:nvPr/>
        </p:nvPicPr>
        <p:blipFill>
          <a:blip r:embed="rId4"/>
          <a:stretch>
            <a:fillRect/>
          </a:stretch>
        </p:blipFill>
        <p:spPr>
          <a:xfrm>
            <a:off x="326875" y="4541201"/>
            <a:ext cx="4664222" cy="1306974"/>
          </a:xfrm>
          <a:prstGeom prst="rect">
            <a:avLst/>
          </a:prstGeom>
        </p:spPr>
      </p:pic>
      <p:sp>
        <p:nvSpPr>
          <p:cNvPr id="13" name="TextBox 12">
            <a:extLst>
              <a:ext uri="{FF2B5EF4-FFF2-40B4-BE49-F238E27FC236}">
                <a16:creationId xmlns:a16="http://schemas.microsoft.com/office/drawing/2014/main" id="{E974864E-CE2F-A2B3-6EE8-E2717FEE3699}"/>
              </a:ext>
            </a:extLst>
          </p:cNvPr>
          <p:cNvSpPr txBox="1"/>
          <p:nvPr/>
        </p:nvSpPr>
        <p:spPr>
          <a:xfrm>
            <a:off x="5016315" y="2663764"/>
            <a:ext cx="4180068" cy="3754874"/>
          </a:xfrm>
          <a:prstGeom prst="rect">
            <a:avLst/>
          </a:prstGeom>
          <a:noFill/>
        </p:spPr>
        <p:txBody>
          <a:bodyPr wrap="square" rtlCol="0">
            <a:spAutoFit/>
          </a:bodyPr>
          <a:lstStyle/>
          <a:p>
            <a:pPr>
              <a:spcAft>
                <a:spcPts val="1200"/>
              </a:spcAft>
            </a:pPr>
            <a:r>
              <a:rPr lang="en-US" sz="1600" b="1" dirty="0">
                <a:latin typeface="Arial" panose="020B0604020202020204" pitchFamily="34" charset="0"/>
                <a:cs typeface="Arial" panose="020B0604020202020204" pitchFamily="34" charset="0"/>
              </a:rPr>
              <a:t>The proton FLASH therapy requirements are </a:t>
            </a:r>
            <a:r>
              <a:rPr lang="en-US" sz="1600" b="1" dirty="0">
                <a:solidFill>
                  <a:srgbClr val="C00000"/>
                </a:solidFill>
                <a:latin typeface="Arial" panose="020B0604020202020204" pitchFamily="34" charset="0"/>
                <a:cs typeface="Arial" panose="020B0604020202020204" pitchFamily="34" charset="0"/>
              </a:rPr>
              <a:t>40 Gy/s </a:t>
            </a:r>
            <a:r>
              <a:rPr lang="en-US" sz="1600" b="1" dirty="0">
                <a:latin typeface="Arial" panose="020B0604020202020204" pitchFamily="34" charset="0"/>
                <a:cs typeface="Arial" panose="020B0604020202020204" pitchFamily="34" charset="0"/>
              </a:rPr>
              <a:t>with respect </a:t>
            </a:r>
            <a:r>
              <a:rPr lang="en-US" sz="1600" b="1" dirty="0">
                <a:solidFill>
                  <a:srgbClr val="C00000"/>
                </a:solidFill>
                <a:latin typeface="Arial" panose="020B0604020202020204" pitchFamily="34" charset="0"/>
                <a:cs typeface="Arial" panose="020B0604020202020204" pitchFamily="34" charset="0"/>
              </a:rPr>
              <a:t>to 0.01 Gy/s in conventional RT. </a:t>
            </a:r>
          </a:p>
          <a:p>
            <a:pPr>
              <a:spcAft>
                <a:spcPts val="1200"/>
              </a:spcAft>
            </a:pPr>
            <a:r>
              <a:rPr lang="en-US" sz="1600" dirty="0">
                <a:solidFill>
                  <a:srgbClr val="002060"/>
                </a:solidFill>
                <a:latin typeface="Arial" panose="020B0604020202020204" pitchFamily="34" charset="0"/>
                <a:cs typeface="Arial" panose="020B0604020202020204" pitchFamily="34" charset="0"/>
              </a:rPr>
              <a:t>To obtain the dose of </a:t>
            </a:r>
            <a:r>
              <a:rPr lang="en-US" sz="1600" b="1" dirty="0">
                <a:solidFill>
                  <a:srgbClr val="002060"/>
                </a:solidFill>
                <a:latin typeface="Arial" panose="020B0604020202020204" pitchFamily="34" charset="0"/>
                <a:cs typeface="Arial" panose="020B0604020202020204" pitchFamily="34" charset="0"/>
              </a:rPr>
              <a:t>40 Gy/s in 100 ms for a volume of 1000 ml (10x10x10 cm) this becomes </a:t>
            </a:r>
            <a:r>
              <a:rPr lang="en-US" sz="1600" b="1" dirty="0">
                <a:solidFill>
                  <a:srgbClr val="C00000"/>
                </a:solidFill>
                <a:latin typeface="Arial" panose="020B0604020202020204" pitchFamily="34" charset="0"/>
                <a:cs typeface="Arial" panose="020B0604020202020204" pitchFamily="34" charset="0"/>
              </a:rPr>
              <a:t>4 Gray in 100 ms. </a:t>
            </a:r>
          </a:p>
          <a:p>
            <a:pPr>
              <a:spcAft>
                <a:spcPts val="1200"/>
              </a:spcAft>
            </a:pPr>
            <a:r>
              <a:rPr lang="en-US" sz="1600" b="1" dirty="0">
                <a:solidFill>
                  <a:srgbClr val="C00000"/>
                </a:solidFill>
                <a:latin typeface="Arial" panose="020B0604020202020204" pitchFamily="34" charset="0"/>
                <a:cs typeface="Arial" panose="020B0604020202020204" pitchFamily="34" charset="0"/>
              </a:rPr>
              <a:t>3.8x10</a:t>
            </a:r>
            <a:r>
              <a:rPr lang="en-US" sz="1600" b="1" baseline="30000" dirty="0">
                <a:solidFill>
                  <a:srgbClr val="C00000"/>
                </a:solidFill>
                <a:latin typeface="Arial" panose="020B0604020202020204" pitchFamily="34" charset="0"/>
                <a:cs typeface="Arial" panose="020B0604020202020204" pitchFamily="34" charset="0"/>
              </a:rPr>
              <a:t>11</a:t>
            </a:r>
            <a:r>
              <a:rPr lang="en-US" sz="1600" b="1" dirty="0">
                <a:solidFill>
                  <a:srgbClr val="C00000"/>
                </a:solidFill>
                <a:latin typeface="Arial" panose="020B0604020202020204" pitchFamily="34" charset="0"/>
                <a:cs typeface="Arial" panose="020B0604020202020204" pitchFamily="34" charset="0"/>
              </a:rPr>
              <a:t> protons or 60 nC </a:t>
            </a:r>
            <a:r>
              <a:rPr lang="en-US" sz="1600" b="1" dirty="0">
                <a:solidFill>
                  <a:srgbClr val="002060"/>
                </a:solidFill>
                <a:latin typeface="Arial" panose="020B0604020202020204" pitchFamily="34" charset="0"/>
                <a:cs typeface="Arial" panose="020B0604020202020204" pitchFamily="34" charset="0"/>
              </a:rPr>
              <a:t>are delivered in 100 ms equivalent to 600 nA. </a:t>
            </a:r>
          </a:p>
          <a:p>
            <a:r>
              <a:rPr lang="en-US" sz="1600" b="1" dirty="0">
                <a:solidFill>
                  <a:srgbClr val="002060"/>
                </a:solidFill>
                <a:latin typeface="Arial" panose="020B0604020202020204" pitchFamily="34" charset="0"/>
                <a:cs typeface="Arial" panose="020B0604020202020204" pitchFamily="34" charset="0"/>
              </a:rPr>
              <a:t>It is not yet clear why the high radiation in a flash spares the healthy tissue. It looks like </a:t>
            </a:r>
            <a:r>
              <a:rPr lang="en-US" sz="1600" b="1" dirty="0">
                <a:solidFill>
                  <a:srgbClr val="C00000"/>
                </a:solidFill>
                <a:latin typeface="Arial" panose="020B0604020202020204" pitchFamily="34" charset="0"/>
                <a:cs typeface="Arial" panose="020B0604020202020204" pitchFamily="34" charset="0"/>
              </a:rPr>
              <a:t>that radiochemical depletion of oxygen </a:t>
            </a:r>
            <a:r>
              <a:rPr lang="en-US" sz="1600" b="1" dirty="0">
                <a:solidFill>
                  <a:srgbClr val="002060"/>
                </a:solidFill>
                <a:latin typeface="Arial" panose="020B0604020202020204" pitchFamily="34" charset="0"/>
                <a:cs typeface="Arial" panose="020B0604020202020204" pitchFamily="34" charset="0"/>
              </a:rPr>
              <a:t>occurs and induces the healthy tissue radio resistance.</a:t>
            </a:r>
          </a:p>
        </p:txBody>
      </p:sp>
      <p:sp>
        <p:nvSpPr>
          <p:cNvPr id="14" name="TextBox 13">
            <a:extLst>
              <a:ext uri="{FF2B5EF4-FFF2-40B4-BE49-F238E27FC236}">
                <a16:creationId xmlns:a16="http://schemas.microsoft.com/office/drawing/2014/main" id="{105EEB10-CD6B-117A-017D-246A464A51F9}"/>
              </a:ext>
            </a:extLst>
          </p:cNvPr>
          <p:cNvSpPr txBox="1"/>
          <p:nvPr/>
        </p:nvSpPr>
        <p:spPr>
          <a:xfrm>
            <a:off x="3832873" y="5839767"/>
            <a:ext cx="878767" cy="369332"/>
          </a:xfrm>
          <a:prstGeom prst="rect">
            <a:avLst/>
          </a:prstGeom>
          <a:noFill/>
        </p:spPr>
        <p:txBody>
          <a:bodyPr wrap="none" rtlCol="0">
            <a:spAutoFit/>
          </a:bodyPr>
          <a:lstStyle/>
          <a:p>
            <a:r>
              <a:rPr lang="en-US" b="1" dirty="0">
                <a:solidFill>
                  <a:srgbClr val="002060"/>
                </a:solidFill>
              </a:rPr>
              <a:t>FLASH</a:t>
            </a:r>
          </a:p>
        </p:txBody>
      </p:sp>
      <p:sp>
        <p:nvSpPr>
          <p:cNvPr id="15" name="TextBox 14">
            <a:extLst>
              <a:ext uri="{FF2B5EF4-FFF2-40B4-BE49-F238E27FC236}">
                <a16:creationId xmlns:a16="http://schemas.microsoft.com/office/drawing/2014/main" id="{ED4E0EE0-8E1F-F55E-D48C-31B33F3FBD79}"/>
              </a:ext>
            </a:extLst>
          </p:cNvPr>
          <p:cNvSpPr txBox="1"/>
          <p:nvPr/>
        </p:nvSpPr>
        <p:spPr>
          <a:xfrm>
            <a:off x="3817891" y="4041651"/>
            <a:ext cx="878767" cy="369332"/>
          </a:xfrm>
          <a:prstGeom prst="rect">
            <a:avLst/>
          </a:prstGeom>
          <a:noFill/>
        </p:spPr>
        <p:txBody>
          <a:bodyPr wrap="none" rtlCol="0">
            <a:spAutoFit/>
          </a:bodyPr>
          <a:lstStyle/>
          <a:p>
            <a:r>
              <a:rPr lang="en-US" b="1" dirty="0">
                <a:solidFill>
                  <a:srgbClr val="002060"/>
                </a:solidFill>
              </a:rPr>
              <a:t>FLASH</a:t>
            </a:r>
          </a:p>
        </p:txBody>
      </p:sp>
      <p:sp>
        <p:nvSpPr>
          <p:cNvPr id="16" name="TextBox 15">
            <a:extLst>
              <a:ext uri="{FF2B5EF4-FFF2-40B4-BE49-F238E27FC236}">
                <a16:creationId xmlns:a16="http://schemas.microsoft.com/office/drawing/2014/main" id="{134B517A-73F2-B558-D671-12EDF07ECACA}"/>
              </a:ext>
            </a:extLst>
          </p:cNvPr>
          <p:cNvSpPr txBox="1"/>
          <p:nvPr/>
        </p:nvSpPr>
        <p:spPr>
          <a:xfrm>
            <a:off x="2082533" y="4041651"/>
            <a:ext cx="1293431" cy="369332"/>
          </a:xfrm>
          <a:prstGeom prst="rect">
            <a:avLst/>
          </a:prstGeom>
          <a:noFill/>
        </p:spPr>
        <p:txBody>
          <a:bodyPr wrap="none" rtlCol="0">
            <a:spAutoFit/>
          </a:bodyPr>
          <a:lstStyle/>
          <a:p>
            <a:r>
              <a:rPr lang="en-US" b="1" dirty="0">
                <a:solidFill>
                  <a:srgbClr val="002060"/>
                </a:solidFill>
              </a:rPr>
              <a:t>Regular PT</a:t>
            </a:r>
          </a:p>
        </p:txBody>
      </p:sp>
      <p:sp>
        <p:nvSpPr>
          <p:cNvPr id="17" name="TextBox 16">
            <a:extLst>
              <a:ext uri="{FF2B5EF4-FFF2-40B4-BE49-F238E27FC236}">
                <a16:creationId xmlns:a16="http://schemas.microsoft.com/office/drawing/2014/main" id="{3F3B5AFE-19EE-5B9A-F05C-095B8E712A54}"/>
              </a:ext>
            </a:extLst>
          </p:cNvPr>
          <p:cNvSpPr txBox="1"/>
          <p:nvPr/>
        </p:nvSpPr>
        <p:spPr>
          <a:xfrm>
            <a:off x="2110865" y="5848175"/>
            <a:ext cx="1293431" cy="369332"/>
          </a:xfrm>
          <a:prstGeom prst="rect">
            <a:avLst/>
          </a:prstGeom>
          <a:noFill/>
        </p:spPr>
        <p:txBody>
          <a:bodyPr wrap="none" rtlCol="0">
            <a:spAutoFit/>
          </a:bodyPr>
          <a:lstStyle/>
          <a:p>
            <a:r>
              <a:rPr lang="en-US" b="1" dirty="0">
                <a:solidFill>
                  <a:srgbClr val="002060"/>
                </a:solidFill>
              </a:rPr>
              <a:t>Regular PT</a:t>
            </a:r>
          </a:p>
        </p:txBody>
      </p:sp>
      <p:sp>
        <p:nvSpPr>
          <p:cNvPr id="18" name="TextBox 17">
            <a:extLst>
              <a:ext uri="{FF2B5EF4-FFF2-40B4-BE49-F238E27FC236}">
                <a16:creationId xmlns:a16="http://schemas.microsoft.com/office/drawing/2014/main" id="{569ACC63-417C-F75E-89DB-0F5810611A55}"/>
              </a:ext>
            </a:extLst>
          </p:cNvPr>
          <p:cNvSpPr txBox="1"/>
          <p:nvPr/>
        </p:nvSpPr>
        <p:spPr>
          <a:xfrm>
            <a:off x="302431" y="4045855"/>
            <a:ext cx="1696298" cy="369332"/>
          </a:xfrm>
          <a:prstGeom prst="rect">
            <a:avLst/>
          </a:prstGeom>
          <a:noFill/>
        </p:spPr>
        <p:txBody>
          <a:bodyPr wrap="none" rtlCol="0">
            <a:spAutoFit/>
          </a:bodyPr>
          <a:lstStyle/>
          <a:p>
            <a:r>
              <a:rPr lang="en-US" b="1" dirty="0">
                <a:solidFill>
                  <a:srgbClr val="002060"/>
                </a:solidFill>
              </a:rPr>
              <a:t>Normal Tissue</a:t>
            </a:r>
          </a:p>
        </p:txBody>
      </p:sp>
      <p:sp>
        <p:nvSpPr>
          <p:cNvPr id="19" name="TextBox 18">
            <a:extLst>
              <a:ext uri="{FF2B5EF4-FFF2-40B4-BE49-F238E27FC236}">
                <a16:creationId xmlns:a16="http://schemas.microsoft.com/office/drawing/2014/main" id="{7FC7CFBD-7B24-7445-9774-16C293DCC766}"/>
              </a:ext>
            </a:extLst>
          </p:cNvPr>
          <p:cNvSpPr txBox="1"/>
          <p:nvPr/>
        </p:nvSpPr>
        <p:spPr>
          <a:xfrm>
            <a:off x="311855" y="5839767"/>
            <a:ext cx="1696298" cy="369332"/>
          </a:xfrm>
          <a:prstGeom prst="rect">
            <a:avLst/>
          </a:prstGeom>
          <a:noFill/>
        </p:spPr>
        <p:txBody>
          <a:bodyPr wrap="none" rtlCol="0">
            <a:spAutoFit/>
          </a:bodyPr>
          <a:lstStyle/>
          <a:p>
            <a:r>
              <a:rPr lang="en-US" b="1" dirty="0">
                <a:solidFill>
                  <a:srgbClr val="002060"/>
                </a:solidFill>
              </a:rPr>
              <a:t>Normal Tissue</a:t>
            </a:r>
          </a:p>
        </p:txBody>
      </p:sp>
    </p:spTree>
    <p:extLst>
      <p:ext uri="{BB962C8B-B14F-4D97-AF65-F5344CB8AC3E}">
        <p14:creationId xmlns:p14="http://schemas.microsoft.com/office/powerpoint/2010/main" val="4064027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54B88-1D8E-9FE8-05CF-F2356EB281F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B7C39F1-7092-0E63-2A3A-834F477773A6}"/>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367A23A7-20ED-8771-46C5-0EAE1391100C}"/>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B478FB3-5D33-ABD2-07ED-616E5B8DD3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811E760C-5465-F2C9-6D3E-F5F84734D9EE}"/>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B19AE115-DF56-70A1-31DE-8F5F244E913C}"/>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2DA4698-777D-E5FB-F2FB-2C26E80B4603}"/>
              </a:ext>
            </a:extLst>
          </p:cNvPr>
          <p:cNvSpPr txBox="1">
            <a:spLocks/>
          </p:cNvSpPr>
          <p:nvPr/>
        </p:nvSpPr>
        <p:spPr>
          <a:xfrm>
            <a:off x="199355" y="-27384"/>
            <a:ext cx="8929959" cy="9333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Tandem </a:t>
            </a:r>
            <a:r>
              <a:rPr lang="en-GB" sz="2800" b="0" dirty="0"/>
              <a:t>16MeV d </a:t>
            </a:r>
            <a:r>
              <a:rPr lang="en-GB" sz="2800" dirty="0"/>
              <a:t>~ 20MeV p</a:t>
            </a:r>
          </a:p>
        </p:txBody>
      </p:sp>
      <p:pic>
        <p:nvPicPr>
          <p:cNvPr id="7" name="Content Placeholder 7">
            <a:extLst>
              <a:ext uri="{FF2B5EF4-FFF2-40B4-BE49-F238E27FC236}">
                <a16:creationId xmlns:a16="http://schemas.microsoft.com/office/drawing/2014/main" id="{4164D8B2-7DF5-C3FE-750C-58655755C2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B83749E3-5C9C-DC69-A236-366EECD1331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1" cy="2743196"/>
          </a:xfrm>
          <a:prstGeom prst="rect">
            <a:avLst/>
          </a:prstGeom>
        </p:spPr>
      </p:pic>
      <p:pic>
        <p:nvPicPr>
          <p:cNvPr id="9" name="Picture 8">
            <a:extLst>
              <a:ext uri="{FF2B5EF4-FFF2-40B4-BE49-F238E27FC236}">
                <a16:creationId xmlns:a16="http://schemas.microsoft.com/office/drawing/2014/main" id="{1E1C25B0-2FE7-B2F0-4C63-1978B2DA9FB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1" cy="2743196"/>
          </a:xfrm>
          <a:prstGeom prst="rect">
            <a:avLst/>
          </a:prstGeom>
        </p:spPr>
      </p:pic>
      <p:pic>
        <p:nvPicPr>
          <p:cNvPr id="10" name="Picture 9">
            <a:extLst>
              <a:ext uri="{FF2B5EF4-FFF2-40B4-BE49-F238E27FC236}">
                <a16:creationId xmlns:a16="http://schemas.microsoft.com/office/drawing/2014/main" id="{F8AD2342-ED2D-E370-1247-4CEAC324CE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1" cy="2743196"/>
          </a:xfrm>
          <a:prstGeom prst="rect">
            <a:avLst/>
          </a:prstGeom>
        </p:spPr>
      </p:pic>
      <p:sp>
        <p:nvSpPr>
          <p:cNvPr id="11" name="TextBox 10">
            <a:extLst>
              <a:ext uri="{FF2B5EF4-FFF2-40B4-BE49-F238E27FC236}">
                <a16:creationId xmlns:a16="http://schemas.microsoft.com/office/drawing/2014/main" id="{B0C1E55A-FA80-84F3-D6A4-BA48F0CCA34F}"/>
              </a:ext>
            </a:extLst>
          </p:cNvPr>
          <p:cNvSpPr txBox="1"/>
          <p:nvPr/>
        </p:nvSpPr>
        <p:spPr>
          <a:xfrm>
            <a:off x="269887" y="2101531"/>
            <a:ext cx="1031051" cy="369332"/>
          </a:xfrm>
          <a:prstGeom prst="rect">
            <a:avLst/>
          </a:prstGeom>
          <a:noFill/>
        </p:spPr>
        <p:txBody>
          <a:bodyPr wrap="none" rtlCol="0">
            <a:spAutoFit/>
          </a:bodyPr>
          <a:lstStyle/>
          <a:p>
            <a:r>
              <a:rPr lang="en-GB">
                <a:solidFill>
                  <a:srgbClr val="002060"/>
                </a:solidFill>
              </a:rPr>
              <a:t>Beam in</a:t>
            </a:r>
          </a:p>
        </p:txBody>
      </p:sp>
      <p:sp>
        <p:nvSpPr>
          <p:cNvPr id="13" name="TextBox 12">
            <a:extLst>
              <a:ext uri="{FF2B5EF4-FFF2-40B4-BE49-F238E27FC236}">
                <a16:creationId xmlns:a16="http://schemas.microsoft.com/office/drawing/2014/main" id="{34753F89-46D1-6466-BD70-FA0BADDC168E}"/>
              </a:ext>
            </a:extLst>
          </p:cNvPr>
          <p:cNvSpPr txBox="1"/>
          <p:nvPr/>
        </p:nvSpPr>
        <p:spPr>
          <a:xfrm>
            <a:off x="199355" y="4841541"/>
            <a:ext cx="1172116" cy="369332"/>
          </a:xfrm>
          <a:prstGeom prst="rect">
            <a:avLst/>
          </a:prstGeom>
          <a:noFill/>
        </p:spPr>
        <p:txBody>
          <a:bodyPr wrap="none" rtlCol="0">
            <a:spAutoFit/>
          </a:bodyPr>
          <a:lstStyle/>
          <a:p>
            <a:r>
              <a:rPr lang="en-GB" dirty="0">
                <a:solidFill>
                  <a:srgbClr val="002060"/>
                </a:solidFill>
              </a:rPr>
              <a:t>Beam out</a:t>
            </a:r>
          </a:p>
        </p:txBody>
      </p:sp>
    </p:spTree>
    <p:extLst>
      <p:ext uri="{BB962C8B-B14F-4D97-AF65-F5344CB8AC3E}">
        <p14:creationId xmlns:p14="http://schemas.microsoft.com/office/powerpoint/2010/main" val="3084587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B3411-6685-3903-4440-5B04FF17815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CB5D752-A543-B4C5-3116-8EBF97F38E39}"/>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AC90DE0-F926-904E-948C-697EB0EC8308}"/>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51</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4D2E3E7-B2F7-397A-793D-E78663F6D9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C9F515FF-E64F-9ABB-14D0-F12F03C832BA}"/>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6E6E84CA-5505-0A25-A9E4-07BA8F167200}"/>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8A3922E4-E363-D851-F099-9DEA6363FB31}"/>
              </a:ext>
            </a:extLst>
          </p:cNvPr>
          <p:cNvSpPr txBox="1">
            <a:spLocks/>
          </p:cNvSpPr>
          <p:nvPr/>
        </p:nvSpPr>
        <p:spPr>
          <a:xfrm>
            <a:off x="257187" y="-27384"/>
            <a:ext cx="8872127" cy="93405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Tandem </a:t>
            </a:r>
            <a:r>
              <a:rPr lang="en-GB" sz="2800" b="0" dirty="0"/>
              <a:t>14.3MeV d </a:t>
            </a:r>
            <a:r>
              <a:rPr lang="en-GB" sz="2800" dirty="0"/>
              <a:t>~ 15MeV p</a:t>
            </a:r>
          </a:p>
        </p:txBody>
      </p:sp>
      <p:pic>
        <p:nvPicPr>
          <p:cNvPr id="7" name="Content Placeholder 7">
            <a:extLst>
              <a:ext uri="{FF2B5EF4-FFF2-40B4-BE49-F238E27FC236}">
                <a16:creationId xmlns:a16="http://schemas.microsoft.com/office/drawing/2014/main" id="{2C84E220-CEB1-220C-F265-34A463C0B6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71750C81-9808-E5DA-3042-A073F62DC5D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1" cy="2743195"/>
          </a:xfrm>
          <a:prstGeom prst="rect">
            <a:avLst/>
          </a:prstGeom>
        </p:spPr>
      </p:pic>
      <p:pic>
        <p:nvPicPr>
          <p:cNvPr id="9" name="Picture 8">
            <a:extLst>
              <a:ext uri="{FF2B5EF4-FFF2-40B4-BE49-F238E27FC236}">
                <a16:creationId xmlns:a16="http://schemas.microsoft.com/office/drawing/2014/main" id="{BCFAC359-F678-C1B1-33B6-FC7FDD116A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1" cy="2743195"/>
          </a:xfrm>
          <a:prstGeom prst="rect">
            <a:avLst/>
          </a:prstGeom>
        </p:spPr>
      </p:pic>
      <p:pic>
        <p:nvPicPr>
          <p:cNvPr id="10" name="Picture 9">
            <a:extLst>
              <a:ext uri="{FF2B5EF4-FFF2-40B4-BE49-F238E27FC236}">
                <a16:creationId xmlns:a16="http://schemas.microsoft.com/office/drawing/2014/main" id="{9AC134C5-D34E-71C3-01FE-7C87079840F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1" cy="2743195"/>
          </a:xfrm>
          <a:prstGeom prst="rect">
            <a:avLst/>
          </a:prstGeom>
        </p:spPr>
      </p:pic>
      <p:sp>
        <p:nvSpPr>
          <p:cNvPr id="11" name="TextBox 10">
            <a:extLst>
              <a:ext uri="{FF2B5EF4-FFF2-40B4-BE49-F238E27FC236}">
                <a16:creationId xmlns:a16="http://schemas.microsoft.com/office/drawing/2014/main" id="{6B5C72D5-62CF-CE71-3307-8337F80FB1D8}"/>
              </a:ext>
            </a:extLst>
          </p:cNvPr>
          <p:cNvSpPr txBox="1"/>
          <p:nvPr/>
        </p:nvSpPr>
        <p:spPr>
          <a:xfrm>
            <a:off x="257187" y="2101531"/>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5F798943-5079-39F7-46C6-D5085C6D0E50}"/>
              </a:ext>
            </a:extLst>
          </p:cNvPr>
          <p:cNvSpPr txBox="1"/>
          <p:nvPr/>
        </p:nvSpPr>
        <p:spPr>
          <a:xfrm>
            <a:off x="186655" y="4841541"/>
            <a:ext cx="1172116" cy="369332"/>
          </a:xfrm>
          <a:prstGeom prst="rect">
            <a:avLst/>
          </a:prstGeom>
          <a:noFill/>
        </p:spPr>
        <p:txBody>
          <a:bodyPr wrap="none" rtlCol="0">
            <a:spAutoFit/>
          </a:bodyPr>
          <a:lstStyle/>
          <a:p>
            <a:r>
              <a:rPr lang="en-GB">
                <a:solidFill>
                  <a:srgbClr val="002060"/>
                </a:solidFill>
              </a:rPr>
              <a:t>Beam out</a:t>
            </a:r>
          </a:p>
        </p:txBody>
      </p:sp>
    </p:spTree>
    <p:extLst>
      <p:ext uri="{BB962C8B-B14F-4D97-AF65-F5344CB8AC3E}">
        <p14:creationId xmlns:p14="http://schemas.microsoft.com/office/powerpoint/2010/main" val="3444364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4E4FB-EF3D-EFA8-05A1-298DD5BBD8C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E14B41A-BD71-21EF-BD9D-F99F0A94A6D5}"/>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3562BB76-CAAD-2D49-C3E9-B8B85615E5AB}"/>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52</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D484BC0-8DC0-76CF-14D4-23CBCB4C0B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D4DD073A-6F99-BC9E-8C16-D773DB9FDB0B}"/>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F81D568C-DC67-FCB6-04C2-C7A414CE425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Content Placeholder 7">
            <a:extLst>
              <a:ext uri="{FF2B5EF4-FFF2-40B4-BE49-F238E27FC236}">
                <a16:creationId xmlns:a16="http://schemas.microsoft.com/office/drawing/2014/main" id="{189DAF5F-CF86-55BB-36F4-B69FBCEC8F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7" name="Picture 6">
            <a:extLst>
              <a:ext uri="{FF2B5EF4-FFF2-40B4-BE49-F238E27FC236}">
                <a16:creationId xmlns:a16="http://schemas.microsoft.com/office/drawing/2014/main" id="{13842813-8EE2-F96E-E6FF-E05939BF51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0" cy="2743195"/>
          </a:xfrm>
          <a:prstGeom prst="rect">
            <a:avLst/>
          </a:prstGeom>
        </p:spPr>
      </p:pic>
      <p:pic>
        <p:nvPicPr>
          <p:cNvPr id="8" name="Picture 7">
            <a:extLst>
              <a:ext uri="{FF2B5EF4-FFF2-40B4-BE49-F238E27FC236}">
                <a16:creationId xmlns:a16="http://schemas.microsoft.com/office/drawing/2014/main" id="{EBABAF61-37BF-7960-9841-E8D740926A8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0" cy="2743195"/>
          </a:xfrm>
          <a:prstGeom prst="rect">
            <a:avLst/>
          </a:prstGeom>
        </p:spPr>
      </p:pic>
      <p:pic>
        <p:nvPicPr>
          <p:cNvPr id="9" name="Picture 8">
            <a:extLst>
              <a:ext uri="{FF2B5EF4-FFF2-40B4-BE49-F238E27FC236}">
                <a16:creationId xmlns:a16="http://schemas.microsoft.com/office/drawing/2014/main" id="{509A92A3-2044-0C5E-2C7E-3F83240ADD3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0" cy="2743195"/>
          </a:xfrm>
          <a:prstGeom prst="rect">
            <a:avLst/>
          </a:prstGeom>
        </p:spPr>
      </p:pic>
      <p:sp>
        <p:nvSpPr>
          <p:cNvPr id="10" name="TextBox 9">
            <a:extLst>
              <a:ext uri="{FF2B5EF4-FFF2-40B4-BE49-F238E27FC236}">
                <a16:creationId xmlns:a16="http://schemas.microsoft.com/office/drawing/2014/main" id="{3A5AFEA7-214C-4384-BABB-8C0FF6A49221}"/>
              </a:ext>
            </a:extLst>
          </p:cNvPr>
          <p:cNvSpPr txBox="1"/>
          <p:nvPr/>
        </p:nvSpPr>
        <p:spPr>
          <a:xfrm>
            <a:off x="303584" y="1841390"/>
            <a:ext cx="873113" cy="646331"/>
          </a:xfrm>
          <a:prstGeom prst="rect">
            <a:avLst/>
          </a:prstGeom>
          <a:noFill/>
        </p:spPr>
        <p:txBody>
          <a:bodyPr wrap="square" rtlCol="0">
            <a:spAutoFit/>
          </a:bodyPr>
          <a:lstStyle/>
          <a:p>
            <a:pPr algn="ctr"/>
            <a:r>
              <a:rPr lang="en-GB" dirty="0">
                <a:solidFill>
                  <a:srgbClr val="002060"/>
                </a:solidFill>
              </a:rPr>
              <a:t>Beam in</a:t>
            </a:r>
          </a:p>
        </p:txBody>
      </p:sp>
      <p:sp>
        <p:nvSpPr>
          <p:cNvPr id="11" name="TextBox 10">
            <a:extLst>
              <a:ext uri="{FF2B5EF4-FFF2-40B4-BE49-F238E27FC236}">
                <a16:creationId xmlns:a16="http://schemas.microsoft.com/office/drawing/2014/main" id="{024203B3-DF25-B80C-FD29-A10AB50F6C66}"/>
              </a:ext>
            </a:extLst>
          </p:cNvPr>
          <p:cNvSpPr txBox="1"/>
          <p:nvPr/>
        </p:nvSpPr>
        <p:spPr>
          <a:xfrm>
            <a:off x="350642" y="4696882"/>
            <a:ext cx="873113" cy="646331"/>
          </a:xfrm>
          <a:prstGeom prst="rect">
            <a:avLst/>
          </a:prstGeom>
          <a:noFill/>
        </p:spPr>
        <p:txBody>
          <a:bodyPr wrap="square" rtlCol="0">
            <a:spAutoFit/>
          </a:bodyPr>
          <a:lstStyle/>
          <a:p>
            <a:pPr algn="ctr"/>
            <a:r>
              <a:rPr lang="en-GB" dirty="0">
                <a:solidFill>
                  <a:srgbClr val="002060"/>
                </a:solidFill>
              </a:rPr>
              <a:t>Beam out</a:t>
            </a:r>
          </a:p>
        </p:txBody>
      </p:sp>
      <p:sp>
        <p:nvSpPr>
          <p:cNvPr id="13" name="TextBox 12">
            <a:extLst>
              <a:ext uri="{FF2B5EF4-FFF2-40B4-BE49-F238E27FC236}">
                <a16:creationId xmlns:a16="http://schemas.microsoft.com/office/drawing/2014/main" id="{9B79D22C-053C-6721-B81B-D65D332DA439}"/>
              </a:ext>
            </a:extLst>
          </p:cNvPr>
          <p:cNvSpPr txBox="1"/>
          <p:nvPr/>
        </p:nvSpPr>
        <p:spPr>
          <a:xfrm>
            <a:off x="5999658" y="5432350"/>
            <a:ext cx="1856283" cy="923330"/>
          </a:xfrm>
          <a:prstGeom prst="rect">
            <a:avLst/>
          </a:prstGeom>
          <a:noFill/>
        </p:spPr>
        <p:txBody>
          <a:bodyPr wrap="square" rtlCol="0">
            <a:spAutoFit/>
          </a:bodyPr>
          <a:lstStyle/>
          <a:p>
            <a:r>
              <a:rPr lang="en-GB">
                <a:solidFill>
                  <a:schemeClr val="bg1"/>
                </a:solidFill>
              </a:rPr>
              <a:t>Beam may have stopped in air before screen 4</a:t>
            </a:r>
          </a:p>
        </p:txBody>
      </p:sp>
      <p:sp>
        <p:nvSpPr>
          <p:cNvPr id="14" name="Title 1">
            <a:extLst>
              <a:ext uri="{FF2B5EF4-FFF2-40B4-BE49-F238E27FC236}">
                <a16:creationId xmlns:a16="http://schemas.microsoft.com/office/drawing/2014/main" id="{33F8022C-66CF-F884-0151-09F702B19104}"/>
              </a:ext>
            </a:extLst>
          </p:cNvPr>
          <p:cNvSpPr txBox="1">
            <a:spLocks/>
          </p:cNvSpPr>
          <p:nvPr/>
        </p:nvSpPr>
        <p:spPr>
          <a:xfrm>
            <a:off x="209006" y="0"/>
            <a:ext cx="8920308" cy="906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Tandem </a:t>
            </a:r>
            <a:r>
              <a:rPr lang="en-GB" sz="2800" b="0" dirty="0"/>
              <a:t>12.9MeV d </a:t>
            </a:r>
            <a:r>
              <a:rPr lang="en-GB" sz="2800" dirty="0"/>
              <a:t>~ 10MeV p</a:t>
            </a:r>
          </a:p>
        </p:txBody>
      </p:sp>
    </p:spTree>
    <p:extLst>
      <p:ext uri="{BB962C8B-B14F-4D97-AF65-F5344CB8AC3E}">
        <p14:creationId xmlns:p14="http://schemas.microsoft.com/office/powerpoint/2010/main" val="1618565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07D2C-F150-2939-345C-90D5CB2BC0F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947325E-AD65-8FFC-055E-C72974A8E938}"/>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805B7900-E616-78B2-1E06-DEE9BCC94D6B}"/>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422B564F-FF3D-344C-1932-9C29E54D05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39A7509F-E786-D633-8209-79F77D57E846}"/>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9793FB7-0AC1-B9CB-CB34-B9088F08F5C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9CDEFDE-2B3C-51D4-F694-0F6044DE94FC}"/>
              </a:ext>
            </a:extLst>
          </p:cNvPr>
          <p:cNvSpPr txBox="1">
            <a:spLocks/>
          </p:cNvSpPr>
          <p:nvPr/>
        </p:nvSpPr>
        <p:spPr>
          <a:xfrm>
            <a:off x="199355" y="-1504"/>
            <a:ext cx="8929959" cy="90013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Tandem All Energies</a:t>
            </a:r>
          </a:p>
        </p:txBody>
      </p:sp>
      <p:pic>
        <p:nvPicPr>
          <p:cNvPr id="7" name="Content Placeholder 7">
            <a:extLst>
              <a:ext uri="{FF2B5EF4-FFF2-40B4-BE49-F238E27FC236}">
                <a16:creationId xmlns:a16="http://schemas.microsoft.com/office/drawing/2014/main" id="{07C267BF-E78B-0DF8-FF4C-D7417F356D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901634"/>
            <a:ext cx="3657600" cy="2743200"/>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3A12D815-3ADF-4EED-9FDA-13B1FBBB71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7232" y="900130"/>
            <a:ext cx="3657600" cy="2743200"/>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12322EB2-53C2-8990-C0D0-C04C6659AE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632" y="3643330"/>
            <a:ext cx="3657600" cy="2743200"/>
          </a:xfrm>
          <a:prstGeom prst="rect">
            <a:avLst/>
          </a:prstGeom>
        </p:spPr>
      </p:pic>
      <p:pic>
        <p:nvPicPr>
          <p:cNvPr id="10" name="Picture 9" descr="A picture containing text, light, dark&#10;&#10;AI-generated content may be incorrect.">
            <a:extLst>
              <a:ext uri="{FF2B5EF4-FFF2-40B4-BE49-F238E27FC236}">
                <a16:creationId xmlns:a16="http://schemas.microsoft.com/office/drawing/2014/main" id="{24404C19-C758-B3CA-819A-4AC9A3EDA2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7232" y="3643330"/>
            <a:ext cx="3657600" cy="2743200"/>
          </a:xfrm>
          <a:prstGeom prst="rect">
            <a:avLst/>
          </a:prstGeom>
        </p:spPr>
      </p:pic>
      <p:sp>
        <p:nvSpPr>
          <p:cNvPr id="11" name="TextBox 10">
            <a:extLst>
              <a:ext uri="{FF2B5EF4-FFF2-40B4-BE49-F238E27FC236}">
                <a16:creationId xmlns:a16="http://schemas.microsoft.com/office/drawing/2014/main" id="{8CCBA638-9C96-3C24-80EA-B5605FFDA502}"/>
              </a:ext>
            </a:extLst>
          </p:cNvPr>
          <p:cNvSpPr txBox="1"/>
          <p:nvPr/>
        </p:nvSpPr>
        <p:spPr>
          <a:xfrm>
            <a:off x="269887" y="2101531"/>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4BF934F0-BCFD-2810-7EA4-19E90EB5EB77}"/>
              </a:ext>
            </a:extLst>
          </p:cNvPr>
          <p:cNvSpPr txBox="1"/>
          <p:nvPr/>
        </p:nvSpPr>
        <p:spPr>
          <a:xfrm>
            <a:off x="199355" y="4841541"/>
            <a:ext cx="1172116" cy="369332"/>
          </a:xfrm>
          <a:prstGeom prst="rect">
            <a:avLst/>
          </a:prstGeom>
          <a:noFill/>
        </p:spPr>
        <p:txBody>
          <a:bodyPr wrap="none" rtlCol="0">
            <a:spAutoFit/>
          </a:bodyPr>
          <a:lstStyle/>
          <a:p>
            <a:r>
              <a:rPr lang="en-GB" dirty="0">
                <a:solidFill>
                  <a:srgbClr val="002060"/>
                </a:solidFill>
              </a:rPr>
              <a:t>Beam out</a:t>
            </a:r>
          </a:p>
        </p:txBody>
      </p:sp>
    </p:spTree>
    <p:extLst>
      <p:ext uri="{BB962C8B-B14F-4D97-AF65-F5344CB8AC3E}">
        <p14:creationId xmlns:p14="http://schemas.microsoft.com/office/powerpoint/2010/main" val="3171696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A8C29-0714-F2F5-C6F9-96C9CAA4539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B0C0BA3-76CD-B86A-EBA7-EB683A1B7F1A}"/>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E637DBB7-8864-9AF1-66ED-630C3A68057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316DC53-EA16-94C8-62CE-7B156CDC01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7759B463-949A-911B-AE81-6E975B7215B7}"/>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DC013C3E-FEAB-8EA4-E462-EA4E71CC6CF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5CC93C7A-622C-C4FB-AD30-4CDC2912EA35}"/>
              </a:ext>
            </a:extLst>
          </p:cNvPr>
          <p:cNvSpPr txBox="1">
            <a:spLocks/>
          </p:cNvSpPr>
          <p:nvPr/>
        </p:nvSpPr>
        <p:spPr>
          <a:xfrm>
            <a:off x="209006" y="-2"/>
            <a:ext cx="8920308" cy="89492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All 12 Ellipses</a:t>
            </a:r>
          </a:p>
        </p:txBody>
      </p:sp>
      <p:pic>
        <p:nvPicPr>
          <p:cNvPr id="15" name="Content Placeholder 7">
            <a:extLst>
              <a:ext uri="{FF2B5EF4-FFF2-40B4-BE49-F238E27FC236}">
                <a16:creationId xmlns:a16="http://schemas.microsoft.com/office/drawing/2014/main" id="{50CF5285-BC01-6CA5-54ED-A57C99BBC5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373" b="23373"/>
          <a:stretch>
            <a:fillRect/>
          </a:stretch>
        </p:blipFill>
        <p:spPr>
          <a:xfrm>
            <a:off x="1259632" y="894928"/>
            <a:ext cx="3657600" cy="2743200"/>
          </a:xfrm>
          <a:prstGeom prst="rect">
            <a:avLst/>
          </a:prstGeom>
        </p:spPr>
      </p:pic>
      <p:pic>
        <p:nvPicPr>
          <p:cNvPr id="16" name="Picture 15">
            <a:extLst>
              <a:ext uri="{FF2B5EF4-FFF2-40B4-BE49-F238E27FC236}">
                <a16:creationId xmlns:a16="http://schemas.microsoft.com/office/drawing/2014/main" id="{8BF1CC3D-29D1-E60D-EAC0-24D33957D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7232" y="894928"/>
            <a:ext cx="3657600" cy="2743200"/>
          </a:xfrm>
          <a:prstGeom prst="rect">
            <a:avLst/>
          </a:prstGeom>
        </p:spPr>
      </p:pic>
      <p:pic>
        <p:nvPicPr>
          <p:cNvPr id="17" name="Picture 16" descr="A picture containing text, indoor&#10;&#10;AI-generated content may be incorrect.">
            <a:extLst>
              <a:ext uri="{FF2B5EF4-FFF2-40B4-BE49-F238E27FC236}">
                <a16:creationId xmlns:a16="http://schemas.microsoft.com/office/drawing/2014/main" id="{096D0437-0CCC-2AAF-07DE-34C67D7EF7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632" y="3638128"/>
            <a:ext cx="3657600" cy="2743200"/>
          </a:xfrm>
          <a:prstGeom prst="rect">
            <a:avLst/>
          </a:prstGeom>
        </p:spPr>
      </p:pic>
      <p:pic>
        <p:nvPicPr>
          <p:cNvPr id="18" name="Picture 17">
            <a:extLst>
              <a:ext uri="{FF2B5EF4-FFF2-40B4-BE49-F238E27FC236}">
                <a16:creationId xmlns:a16="http://schemas.microsoft.com/office/drawing/2014/main" id="{B20358E9-0489-757F-556C-67711BD9D838}"/>
              </a:ext>
            </a:extLst>
          </p:cNvPr>
          <p:cNvPicPr>
            <a:picLocks noChangeAspect="1"/>
          </p:cNvPicPr>
          <p:nvPr/>
        </p:nvPicPr>
        <p:blipFill>
          <a:blip r:embed="rId6" cstate="print">
            <a:extLst>
              <a:ext uri="{28A0092B-C50C-407E-A947-70E740481C1C}">
                <a14:useLocalDpi xmlns:a14="http://schemas.microsoft.com/office/drawing/2010/main" val="0"/>
              </a:ext>
            </a:extLst>
          </a:blip>
          <a:srcRect r="22815" b="22815"/>
          <a:stretch>
            <a:fillRect/>
          </a:stretch>
        </p:blipFill>
        <p:spPr>
          <a:xfrm>
            <a:off x="4917232" y="3638128"/>
            <a:ext cx="3657600" cy="2743200"/>
          </a:xfrm>
          <a:prstGeom prst="rect">
            <a:avLst/>
          </a:prstGeom>
        </p:spPr>
      </p:pic>
      <p:sp>
        <p:nvSpPr>
          <p:cNvPr id="19" name="TextBox 18">
            <a:extLst>
              <a:ext uri="{FF2B5EF4-FFF2-40B4-BE49-F238E27FC236}">
                <a16:creationId xmlns:a16="http://schemas.microsoft.com/office/drawing/2014/main" id="{F6D75684-E815-2C2D-5785-6994D4576E3D}"/>
              </a:ext>
            </a:extLst>
          </p:cNvPr>
          <p:cNvSpPr txBox="1"/>
          <p:nvPr/>
        </p:nvSpPr>
        <p:spPr>
          <a:xfrm>
            <a:off x="384058" y="2074451"/>
            <a:ext cx="847713" cy="646331"/>
          </a:xfrm>
          <a:prstGeom prst="rect">
            <a:avLst/>
          </a:prstGeom>
          <a:noFill/>
        </p:spPr>
        <p:txBody>
          <a:bodyPr wrap="square" rtlCol="0">
            <a:spAutoFit/>
          </a:bodyPr>
          <a:lstStyle/>
          <a:p>
            <a:pPr algn="ctr"/>
            <a:r>
              <a:rPr lang="en-GB" dirty="0">
                <a:solidFill>
                  <a:srgbClr val="002060"/>
                </a:solidFill>
              </a:rPr>
              <a:t>Beam in</a:t>
            </a:r>
          </a:p>
        </p:txBody>
      </p:sp>
      <p:sp>
        <p:nvSpPr>
          <p:cNvPr id="20" name="TextBox 19">
            <a:extLst>
              <a:ext uri="{FF2B5EF4-FFF2-40B4-BE49-F238E27FC236}">
                <a16:creationId xmlns:a16="http://schemas.microsoft.com/office/drawing/2014/main" id="{EC8CB121-884A-48C9-B0AD-75F872D78FFD}"/>
              </a:ext>
            </a:extLst>
          </p:cNvPr>
          <p:cNvSpPr txBox="1"/>
          <p:nvPr/>
        </p:nvSpPr>
        <p:spPr>
          <a:xfrm>
            <a:off x="297991" y="4686562"/>
            <a:ext cx="1019845" cy="646331"/>
          </a:xfrm>
          <a:prstGeom prst="rect">
            <a:avLst/>
          </a:prstGeom>
          <a:noFill/>
        </p:spPr>
        <p:txBody>
          <a:bodyPr wrap="square" rtlCol="0">
            <a:spAutoFit/>
          </a:bodyPr>
          <a:lstStyle/>
          <a:p>
            <a:pPr algn="ctr"/>
            <a:r>
              <a:rPr lang="en-GB" dirty="0">
                <a:solidFill>
                  <a:srgbClr val="002060"/>
                </a:solidFill>
              </a:rPr>
              <a:t>Beam out</a:t>
            </a:r>
          </a:p>
        </p:txBody>
      </p:sp>
    </p:spTree>
    <p:extLst>
      <p:ext uri="{BB962C8B-B14F-4D97-AF65-F5344CB8AC3E}">
        <p14:creationId xmlns:p14="http://schemas.microsoft.com/office/powerpoint/2010/main" val="28234493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6262F-AE13-6AAB-AC32-78633409ECF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47A17CF-5BF2-F2DB-6C61-EEF3E53923E1}"/>
              </a:ext>
            </a:extLst>
          </p:cNvPr>
          <p:cNvPicPr>
            <a:picLocks noChangeAspect="1"/>
          </p:cNvPicPr>
          <p:nvPr/>
        </p:nvPicPr>
        <p:blipFill>
          <a:blip r:embed="rId3"/>
          <a:stretch>
            <a:fillRect/>
          </a:stretch>
        </p:blipFill>
        <p:spPr>
          <a:xfrm>
            <a:off x="5189307" y="341176"/>
            <a:ext cx="3918633" cy="3236976"/>
          </a:xfrm>
          <a:prstGeom prst="rect">
            <a:avLst/>
          </a:prstGeom>
        </p:spPr>
      </p:pic>
      <p:pic>
        <p:nvPicPr>
          <p:cNvPr id="25" name="Picture 24" descr="Chart, line chart&#10;&#10;AI-generated content may be incorrect.">
            <a:extLst>
              <a:ext uri="{FF2B5EF4-FFF2-40B4-BE49-F238E27FC236}">
                <a16:creationId xmlns:a16="http://schemas.microsoft.com/office/drawing/2014/main" id="{76B85616-C4D8-A416-2F15-5BEDC6E64956}"/>
              </a:ext>
            </a:extLst>
          </p:cNvPr>
          <p:cNvPicPr preferRelativeResize="0">
            <a:picLocks/>
          </p:cNvPicPr>
          <p:nvPr/>
        </p:nvPicPr>
        <p:blipFill>
          <a:blip r:embed="rId4"/>
          <a:stretch>
            <a:fillRect/>
          </a:stretch>
        </p:blipFill>
        <p:spPr>
          <a:xfrm>
            <a:off x="1051814" y="348377"/>
            <a:ext cx="4123944" cy="3182112"/>
          </a:xfrm>
          <a:prstGeom prst="rect">
            <a:avLst/>
          </a:prstGeom>
        </p:spPr>
      </p:pic>
      <p:sp>
        <p:nvSpPr>
          <p:cNvPr id="4" name="Footer Placeholder 3">
            <a:extLst>
              <a:ext uri="{FF2B5EF4-FFF2-40B4-BE49-F238E27FC236}">
                <a16:creationId xmlns:a16="http://schemas.microsoft.com/office/drawing/2014/main" id="{7B34E44C-2E41-824E-1C39-1044DC76FA85}"/>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9F166871-1643-667C-F089-BE08DA02FBB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55</a:t>
            </a:fld>
            <a:endParaRPr lang="en-US" dirty="0">
              <a:solidFill>
                <a:srgbClr val="002060"/>
              </a:solidFill>
            </a:endParaRPr>
          </a:p>
        </p:txBody>
      </p:sp>
      <p:sp>
        <p:nvSpPr>
          <p:cNvPr id="2" name="Title 1">
            <a:extLst>
              <a:ext uri="{FF2B5EF4-FFF2-40B4-BE49-F238E27FC236}">
                <a16:creationId xmlns:a16="http://schemas.microsoft.com/office/drawing/2014/main" id="{21FAD38C-A42A-16F9-6999-4F3362612DD5}"/>
              </a:ext>
            </a:extLst>
          </p:cNvPr>
          <p:cNvSpPr txBox="1">
            <a:spLocks/>
          </p:cNvSpPr>
          <p:nvPr/>
        </p:nvSpPr>
        <p:spPr>
          <a:xfrm>
            <a:off x="0" y="0"/>
            <a:ext cx="9144000" cy="449440"/>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Centroid x Positions</a:t>
            </a:r>
          </a:p>
        </p:txBody>
      </p:sp>
      <p:sp>
        <p:nvSpPr>
          <p:cNvPr id="8" name="TextBox 7">
            <a:extLst>
              <a:ext uri="{FF2B5EF4-FFF2-40B4-BE49-F238E27FC236}">
                <a16:creationId xmlns:a16="http://schemas.microsoft.com/office/drawing/2014/main" id="{F44FE141-FEC2-9A7F-AEA7-C599F7852E73}"/>
              </a:ext>
            </a:extLst>
          </p:cNvPr>
          <p:cNvSpPr txBox="1"/>
          <p:nvPr/>
        </p:nvSpPr>
        <p:spPr>
          <a:xfrm>
            <a:off x="232775" y="1424491"/>
            <a:ext cx="895377" cy="646331"/>
          </a:xfrm>
          <a:prstGeom prst="rect">
            <a:avLst/>
          </a:prstGeom>
          <a:noFill/>
        </p:spPr>
        <p:txBody>
          <a:bodyPr wrap="square" rtlCol="0">
            <a:spAutoFit/>
          </a:bodyPr>
          <a:lstStyle/>
          <a:p>
            <a:pPr algn="ctr"/>
            <a:r>
              <a:rPr lang="en-GB" dirty="0">
                <a:solidFill>
                  <a:srgbClr val="002060"/>
                </a:solidFill>
                <a:latin typeface="Arial" panose="020B0604020202020204" pitchFamily="34" charset="0"/>
                <a:cs typeface="Arial" panose="020B0604020202020204" pitchFamily="34" charset="0"/>
              </a:rPr>
              <a:t>Beam in</a:t>
            </a:r>
          </a:p>
        </p:txBody>
      </p:sp>
      <p:sp>
        <p:nvSpPr>
          <p:cNvPr id="9" name="TextBox 8">
            <a:extLst>
              <a:ext uri="{FF2B5EF4-FFF2-40B4-BE49-F238E27FC236}">
                <a16:creationId xmlns:a16="http://schemas.microsoft.com/office/drawing/2014/main" id="{89F6C062-23F2-57FD-ACD8-D8BCCF3D414D}"/>
              </a:ext>
            </a:extLst>
          </p:cNvPr>
          <p:cNvSpPr txBox="1"/>
          <p:nvPr/>
        </p:nvSpPr>
        <p:spPr>
          <a:xfrm>
            <a:off x="240581" y="4621326"/>
            <a:ext cx="987667" cy="646331"/>
          </a:xfrm>
          <a:prstGeom prst="rect">
            <a:avLst/>
          </a:prstGeom>
          <a:noFill/>
        </p:spPr>
        <p:txBody>
          <a:bodyPr wrap="square" rtlCol="0">
            <a:spAutoFit/>
          </a:bodyPr>
          <a:lstStyle/>
          <a:p>
            <a:pPr algn="ctr"/>
            <a:r>
              <a:rPr lang="en-GB" dirty="0">
                <a:solidFill>
                  <a:srgbClr val="002060"/>
                </a:solidFill>
                <a:latin typeface="Arial" panose="020B0604020202020204" pitchFamily="34" charset="0"/>
                <a:cs typeface="Arial" panose="020B0604020202020204" pitchFamily="34" charset="0"/>
              </a:rPr>
              <a:t>Beam out</a:t>
            </a:r>
          </a:p>
        </p:txBody>
      </p:sp>
      <p:sp>
        <p:nvSpPr>
          <p:cNvPr id="39" name="TextBox 38">
            <a:extLst>
              <a:ext uri="{FF2B5EF4-FFF2-40B4-BE49-F238E27FC236}">
                <a16:creationId xmlns:a16="http://schemas.microsoft.com/office/drawing/2014/main" id="{303696E7-F5CC-8C64-2A8C-A9898E2FF1B9}"/>
              </a:ext>
            </a:extLst>
          </p:cNvPr>
          <p:cNvSpPr txBox="1"/>
          <p:nvPr/>
        </p:nvSpPr>
        <p:spPr>
          <a:xfrm>
            <a:off x="4890493" y="3054347"/>
            <a:ext cx="401072" cy="253916"/>
          </a:xfrm>
          <a:prstGeom prst="rect">
            <a:avLst/>
          </a:prstGeom>
          <a:noFill/>
        </p:spPr>
        <p:txBody>
          <a:bodyPr wrap="none" rtlCol="0">
            <a:spAutoFit/>
          </a:bodyPr>
          <a:lstStyle/>
          <a:p>
            <a:r>
              <a:rPr lang="en-US" sz="1050" dirty="0">
                <a:solidFill>
                  <a:srgbClr val="002060"/>
                </a:solidFill>
              </a:rPr>
              <a:t>250</a:t>
            </a:r>
          </a:p>
        </p:txBody>
      </p:sp>
      <p:grpSp>
        <p:nvGrpSpPr>
          <p:cNvPr id="121" name="Group 120">
            <a:extLst>
              <a:ext uri="{FF2B5EF4-FFF2-40B4-BE49-F238E27FC236}">
                <a16:creationId xmlns:a16="http://schemas.microsoft.com/office/drawing/2014/main" id="{F5CA766C-6431-0066-38DF-52CD88B7B1D0}"/>
              </a:ext>
            </a:extLst>
          </p:cNvPr>
          <p:cNvGrpSpPr/>
          <p:nvPr/>
        </p:nvGrpSpPr>
        <p:grpSpPr>
          <a:xfrm>
            <a:off x="5995220" y="663506"/>
            <a:ext cx="3217933" cy="2630560"/>
            <a:chOff x="5995220" y="733594"/>
            <a:chExt cx="3217933" cy="2613455"/>
          </a:xfrm>
        </p:grpSpPr>
        <p:grpSp>
          <p:nvGrpSpPr>
            <p:cNvPr id="48" name="Group 47">
              <a:extLst>
                <a:ext uri="{FF2B5EF4-FFF2-40B4-BE49-F238E27FC236}">
                  <a16:creationId xmlns:a16="http://schemas.microsoft.com/office/drawing/2014/main" id="{3B6F980F-F6F3-EDF1-542B-598DF37AE898}"/>
                </a:ext>
              </a:extLst>
            </p:cNvPr>
            <p:cNvGrpSpPr/>
            <p:nvPr/>
          </p:nvGrpSpPr>
          <p:grpSpPr>
            <a:xfrm>
              <a:off x="6281301" y="752475"/>
              <a:ext cx="2931852" cy="2594574"/>
              <a:chOff x="2708085" y="1002525"/>
              <a:chExt cx="2474327" cy="2342039"/>
            </a:xfrm>
          </p:grpSpPr>
          <p:grpSp>
            <p:nvGrpSpPr>
              <p:cNvPr id="49" name="Group 48">
                <a:extLst>
                  <a:ext uri="{FF2B5EF4-FFF2-40B4-BE49-F238E27FC236}">
                    <a16:creationId xmlns:a16="http://schemas.microsoft.com/office/drawing/2014/main" id="{C3C5CDEF-8214-4608-F266-9830E70C7F3A}"/>
                  </a:ext>
                </a:extLst>
              </p:cNvPr>
              <p:cNvGrpSpPr/>
              <p:nvPr/>
            </p:nvGrpSpPr>
            <p:grpSpPr>
              <a:xfrm>
                <a:off x="2708085" y="1002525"/>
                <a:ext cx="2261074" cy="2342039"/>
                <a:chOff x="2708085" y="1002525"/>
                <a:chExt cx="2261074" cy="2342039"/>
              </a:xfrm>
            </p:grpSpPr>
            <p:sp>
              <p:nvSpPr>
                <p:cNvPr id="51" name="TextBox 50">
                  <a:extLst>
                    <a:ext uri="{FF2B5EF4-FFF2-40B4-BE49-F238E27FC236}">
                      <a16:creationId xmlns:a16="http://schemas.microsoft.com/office/drawing/2014/main" id="{FF40BAD7-28B5-01C5-A48F-9696B3BB0CFE}"/>
                    </a:ext>
                  </a:extLst>
                </p:cNvPr>
                <p:cNvSpPr txBox="1"/>
                <p:nvPr/>
              </p:nvSpPr>
              <p:spPr>
                <a:xfrm>
                  <a:off x="2708085" y="3106768"/>
                  <a:ext cx="283016" cy="236147"/>
                </a:xfrm>
                <a:prstGeom prst="rect">
                  <a:avLst/>
                </a:prstGeom>
                <a:noFill/>
              </p:spPr>
              <p:txBody>
                <a:bodyPr wrap="none" rtlCol="0">
                  <a:spAutoFit/>
                </a:bodyPr>
                <a:lstStyle/>
                <a:p>
                  <a:r>
                    <a:rPr lang="en-US" sz="1100" dirty="0">
                      <a:solidFill>
                        <a:srgbClr val="002060"/>
                      </a:solidFill>
                    </a:rPr>
                    <a:t>20</a:t>
                  </a:r>
                </a:p>
              </p:txBody>
            </p:sp>
            <p:sp>
              <p:nvSpPr>
                <p:cNvPr id="52" name="TextBox 51">
                  <a:extLst>
                    <a:ext uri="{FF2B5EF4-FFF2-40B4-BE49-F238E27FC236}">
                      <a16:creationId xmlns:a16="http://schemas.microsoft.com/office/drawing/2014/main" id="{A9B451FD-5321-5085-0D14-CB12B49E5CB8}"/>
                    </a:ext>
                  </a:extLst>
                </p:cNvPr>
                <p:cNvSpPr txBox="1"/>
                <p:nvPr/>
              </p:nvSpPr>
              <p:spPr>
                <a:xfrm>
                  <a:off x="3020102" y="3107955"/>
                  <a:ext cx="283016" cy="236147"/>
                </a:xfrm>
                <a:prstGeom prst="rect">
                  <a:avLst/>
                </a:prstGeom>
                <a:noFill/>
              </p:spPr>
              <p:txBody>
                <a:bodyPr wrap="none" rtlCol="0">
                  <a:spAutoFit/>
                </a:bodyPr>
                <a:lstStyle/>
                <a:p>
                  <a:r>
                    <a:rPr lang="en-US" sz="1100" dirty="0">
                      <a:solidFill>
                        <a:srgbClr val="002060"/>
                      </a:solidFill>
                    </a:rPr>
                    <a:t>30</a:t>
                  </a:r>
                </a:p>
              </p:txBody>
            </p:sp>
            <p:sp>
              <p:nvSpPr>
                <p:cNvPr id="53" name="TextBox 52">
                  <a:extLst>
                    <a:ext uri="{FF2B5EF4-FFF2-40B4-BE49-F238E27FC236}">
                      <a16:creationId xmlns:a16="http://schemas.microsoft.com/office/drawing/2014/main" id="{C335E2E8-4672-C2C7-D284-D298C5AA2E45}"/>
                    </a:ext>
                  </a:extLst>
                </p:cNvPr>
                <p:cNvSpPr txBox="1"/>
                <p:nvPr/>
              </p:nvSpPr>
              <p:spPr>
                <a:xfrm>
                  <a:off x="3286275" y="3101036"/>
                  <a:ext cx="283016" cy="236147"/>
                </a:xfrm>
                <a:prstGeom prst="rect">
                  <a:avLst/>
                </a:prstGeom>
                <a:noFill/>
              </p:spPr>
              <p:txBody>
                <a:bodyPr wrap="none" rtlCol="0">
                  <a:spAutoFit/>
                </a:bodyPr>
                <a:lstStyle/>
                <a:p>
                  <a:r>
                    <a:rPr lang="en-US" sz="1100" dirty="0">
                      <a:solidFill>
                        <a:srgbClr val="002060"/>
                      </a:solidFill>
                    </a:rPr>
                    <a:t>40</a:t>
                  </a:r>
                </a:p>
              </p:txBody>
            </p:sp>
            <p:sp>
              <p:nvSpPr>
                <p:cNvPr id="54" name="TextBox 53">
                  <a:extLst>
                    <a:ext uri="{FF2B5EF4-FFF2-40B4-BE49-F238E27FC236}">
                      <a16:creationId xmlns:a16="http://schemas.microsoft.com/office/drawing/2014/main" id="{970411E4-59B9-376F-5681-F73D4C35A0B0}"/>
                    </a:ext>
                  </a:extLst>
                </p:cNvPr>
                <p:cNvSpPr txBox="1"/>
                <p:nvPr/>
              </p:nvSpPr>
              <p:spPr>
                <a:xfrm>
                  <a:off x="3468943" y="3104211"/>
                  <a:ext cx="283016" cy="236147"/>
                </a:xfrm>
                <a:prstGeom prst="rect">
                  <a:avLst/>
                </a:prstGeom>
                <a:noFill/>
              </p:spPr>
              <p:txBody>
                <a:bodyPr wrap="none" rtlCol="0">
                  <a:spAutoFit/>
                </a:bodyPr>
                <a:lstStyle/>
                <a:p>
                  <a:r>
                    <a:rPr lang="en-US" sz="1100" dirty="0">
                      <a:solidFill>
                        <a:srgbClr val="002060"/>
                      </a:solidFill>
                    </a:rPr>
                    <a:t>50</a:t>
                  </a:r>
                </a:p>
              </p:txBody>
            </p:sp>
            <p:sp>
              <p:nvSpPr>
                <p:cNvPr id="55" name="TextBox 54">
                  <a:extLst>
                    <a:ext uri="{FF2B5EF4-FFF2-40B4-BE49-F238E27FC236}">
                      <a16:creationId xmlns:a16="http://schemas.microsoft.com/office/drawing/2014/main" id="{15981F2C-5B33-CEDE-026F-FE894A24969F}"/>
                    </a:ext>
                  </a:extLst>
                </p:cNvPr>
                <p:cNvSpPr txBox="1"/>
                <p:nvPr/>
              </p:nvSpPr>
              <p:spPr>
                <a:xfrm>
                  <a:off x="3651087" y="3102792"/>
                  <a:ext cx="283016" cy="236147"/>
                </a:xfrm>
                <a:prstGeom prst="rect">
                  <a:avLst/>
                </a:prstGeom>
                <a:noFill/>
              </p:spPr>
              <p:txBody>
                <a:bodyPr wrap="none" rtlCol="0">
                  <a:spAutoFit/>
                </a:bodyPr>
                <a:lstStyle/>
                <a:p>
                  <a:r>
                    <a:rPr lang="en-US" sz="1100" dirty="0">
                      <a:solidFill>
                        <a:srgbClr val="002060"/>
                      </a:solidFill>
                    </a:rPr>
                    <a:t>60</a:t>
                  </a:r>
                </a:p>
              </p:txBody>
            </p:sp>
            <p:sp>
              <p:nvSpPr>
                <p:cNvPr id="56" name="TextBox 55">
                  <a:extLst>
                    <a:ext uri="{FF2B5EF4-FFF2-40B4-BE49-F238E27FC236}">
                      <a16:creationId xmlns:a16="http://schemas.microsoft.com/office/drawing/2014/main" id="{D59EE3CD-CA12-6D89-911B-0358D1C403DC}"/>
                    </a:ext>
                  </a:extLst>
                </p:cNvPr>
                <p:cNvSpPr txBox="1"/>
                <p:nvPr/>
              </p:nvSpPr>
              <p:spPr>
                <a:xfrm>
                  <a:off x="3879585" y="3104780"/>
                  <a:ext cx="283016" cy="236147"/>
                </a:xfrm>
                <a:prstGeom prst="rect">
                  <a:avLst/>
                </a:prstGeom>
                <a:noFill/>
              </p:spPr>
              <p:txBody>
                <a:bodyPr wrap="none" rtlCol="0">
                  <a:spAutoFit/>
                </a:bodyPr>
                <a:lstStyle/>
                <a:p>
                  <a:r>
                    <a:rPr lang="en-US" sz="1100" dirty="0">
                      <a:solidFill>
                        <a:srgbClr val="002060"/>
                      </a:solidFill>
                    </a:rPr>
                    <a:t>80</a:t>
                  </a:r>
                </a:p>
              </p:txBody>
            </p:sp>
            <p:sp>
              <p:nvSpPr>
                <p:cNvPr id="57" name="TextBox 56">
                  <a:extLst>
                    <a:ext uri="{FF2B5EF4-FFF2-40B4-BE49-F238E27FC236}">
                      <a16:creationId xmlns:a16="http://schemas.microsoft.com/office/drawing/2014/main" id="{066D3B93-9D75-EAD2-6D27-51D19EBC9303}"/>
                    </a:ext>
                  </a:extLst>
                </p:cNvPr>
                <p:cNvSpPr txBox="1"/>
                <p:nvPr/>
              </p:nvSpPr>
              <p:spPr>
                <a:xfrm>
                  <a:off x="4622559" y="3108417"/>
                  <a:ext cx="346600" cy="236147"/>
                </a:xfrm>
                <a:prstGeom prst="rect">
                  <a:avLst/>
                </a:prstGeom>
                <a:noFill/>
              </p:spPr>
              <p:txBody>
                <a:bodyPr wrap="none" rtlCol="0">
                  <a:spAutoFit/>
                </a:bodyPr>
                <a:lstStyle/>
                <a:p>
                  <a:r>
                    <a:rPr lang="en-US" sz="1100" dirty="0">
                      <a:solidFill>
                        <a:srgbClr val="002060"/>
                      </a:solidFill>
                    </a:rPr>
                    <a:t>200</a:t>
                  </a:r>
                </a:p>
              </p:txBody>
            </p:sp>
            <p:sp>
              <p:nvSpPr>
                <p:cNvPr id="58" name="TextBox 57">
                  <a:extLst>
                    <a:ext uri="{FF2B5EF4-FFF2-40B4-BE49-F238E27FC236}">
                      <a16:creationId xmlns:a16="http://schemas.microsoft.com/office/drawing/2014/main" id="{4FF21A15-593E-A58F-EA15-B59FB12094A7}"/>
                    </a:ext>
                  </a:extLst>
                </p:cNvPr>
                <p:cNvSpPr txBox="1"/>
                <p:nvPr/>
              </p:nvSpPr>
              <p:spPr>
                <a:xfrm>
                  <a:off x="4376475" y="3106367"/>
                  <a:ext cx="346600" cy="236147"/>
                </a:xfrm>
                <a:prstGeom prst="rect">
                  <a:avLst/>
                </a:prstGeom>
                <a:noFill/>
              </p:spPr>
              <p:txBody>
                <a:bodyPr wrap="none" rtlCol="0">
                  <a:spAutoFit/>
                </a:bodyPr>
                <a:lstStyle/>
                <a:p>
                  <a:r>
                    <a:rPr lang="en-US" sz="1100" dirty="0">
                      <a:solidFill>
                        <a:srgbClr val="002060"/>
                      </a:solidFill>
                    </a:rPr>
                    <a:t>150</a:t>
                  </a:r>
                </a:p>
              </p:txBody>
            </p:sp>
            <p:cxnSp>
              <p:nvCxnSpPr>
                <p:cNvPr id="59" name="Straight Connector 58">
                  <a:extLst>
                    <a:ext uri="{FF2B5EF4-FFF2-40B4-BE49-F238E27FC236}">
                      <a16:creationId xmlns:a16="http://schemas.microsoft.com/office/drawing/2014/main" id="{23E55667-92A5-AB75-44B5-44FAF7DD7B92}"/>
                    </a:ext>
                  </a:extLst>
                </p:cNvPr>
                <p:cNvCxnSpPr>
                  <a:cxnSpLocks/>
                </p:cNvCxnSpPr>
                <p:nvPr/>
              </p:nvCxnSpPr>
              <p:spPr>
                <a:xfrm>
                  <a:off x="4549774" y="1002525"/>
                  <a:ext cx="0" cy="2088261"/>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50" name="TextBox 49">
                <a:extLst>
                  <a:ext uri="{FF2B5EF4-FFF2-40B4-BE49-F238E27FC236}">
                    <a16:creationId xmlns:a16="http://schemas.microsoft.com/office/drawing/2014/main" id="{E4B767AD-54CD-84F8-027A-5D04EDE5CA44}"/>
                  </a:ext>
                </a:extLst>
              </p:cNvPr>
              <p:cNvSpPr txBox="1"/>
              <p:nvPr/>
            </p:nvSpPr>
            <p:spPr>
              <a:xfrm>
                <a:off x="4835812" y="3107647"/>
                <a:ext cx="346600" cy="236147"/>
              </a:xfrm>
              <a:prstGeom prst="rect">
                <a:avLst/>
              </a:prstGeom>
              <a:noFill/>
            </p:spPr>
            <p:txBody>
              <a:bodyPr wrap="none" rtlCol="0">
                <a:spAutoFit/>
              </a:bodyPr>
              <a:lstStyle/>
              <a:p>
                <a:r>
                  <a:rPr lang="en-US" sz="1100" dirty="0">
                    <a:solidFill>
                      <a:srgbClr val="002060"/>
                    </a:solidFill>
                  </a:rPr>
                  <a:t>250</a:t>
                </a:r>
              </a:p>
            </p:txBody>
          </p:sp>
        </p:grpSp>
        <p:cxnSp>
          <p:nvCxnSpPr>
            <p:cNvPr id="61" name="Straight Connector 60">
              <a:extLst>
                <a:ext uri="{FF2B5EF4-FFF2-40B4-BE49-F238E27FC236}">
                  <a16:creationId xmlns:a16="http://schemas.microsoft.com/office/drawing/2014/main" id="{104DFB27-00C5-F73E-7BB8-F57A645A22FA}"/>
                </a:ext>
              </a:extLst>
            </p:cNvPr>
            <p:cNvCxnSpPr>
              <a:cxnSpLocks/>
            </p:cNvCxnSpPr>
            <p:nvPr/>
          </p:nvCxnSpPr>
          <p:spPr>
            <a:xfrm>
              <a:off x="6108479" y="733594"/>
              <a:ext cx="0" cy="2313432"/>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79C24199-F2A9-4571-59F9-96ABD3C210B4}"/>
                </a:ext>
              </a:extLst>
            </p:cNvPr>
            <p:cNvSpPr txBox="1"/>
            <p:nvPr/>
          </p:nvSpPr>
          <p:spPr>
            <a:xfrm>
              <a:off x="5995220" y="3083612"/>
              <a:ext cx="335348" cy="261610"/>
            </a:xfrm>
            <a:prstGeom prst="rect">
              <a:avLst/>
            </a:prstGeom>
            <a:noFill/>
          </p:spPr>
          <p:txBody>
            <a:bodyPr wrap="none" rtlCol="0">
              <a:spAutoFit/>
            </a:bodyPr>
            <a:lstStyle/>
            <a:p>
              <a:r>
                <a:rPr lang="en-US" sz="1100" dirty="0">
                  <a:solidFill>
                    <a:srgbClr val="002060"/>
                  </a:solidFill>
                </a:rPr>
                <a:t>15</a:t>
              </a:r>
            </a:p>
          </p:txBody>
        </p:sp>
      </p:grpSp>
      <p:grpSp>
        <p:nvGrpSpPr>
          <p:cNvPr id="120" name="Group 119">
            <a:extLst>
              <a:ext uri="{FF2B5EF4-FFF2-40B4-BE49-F238E27FC236}">
                <a16:creationId xmlns:a16="http://schemas.microsoft.com/office/drawing/2014/main" id="{73B0E441-E86B-54FE-692E-9051B5AF3655}"/>
              </a:ext>
            </a:extLst>
          </p:cNvPr>
          <p:cNvGrpSpPr/>
          <p:nvPr/>
        </p:nvGrpSpPr>
        <p:grpSpPr>
          <a:xfrm>
            <a:off x="5283989" y="3485029"/>
            <a:ext cx="3893729" cy="3072322"/>
            <a:chOff x="5297940" y="3600945"/>
            <a:chExt cx="3983629" cy="3027799"/>
          </a:xfrm>
        </p:grpSpPr>
        <p:pic>
          <p:nvPicPr>
            <p:cNvPr id="27" name="Picture 26" descr="Chart, line chart&#10;&#10;AI-generated content may be incorrect.">
              <a:extLst>
                <a:ext uri="{FF2B5EF4-FFF2-40B4-BE49-F238E27FC236}">
                  <a16:creationId xmlns:a16="http://schemas.microsoft.com/office/drawing/2014/main" id="{791274C0-CF00-DA31-ED63-1948FD4D77DD}"/>
                </a:ext>
              </a:extLst>
            </p:cNvPr>
            <p:cNvPicPr>
              <a:picLocks noChangeAspect="1"/>
            </p:cNvPicPr>
            <p:nvPr/>
          </p:nvPicPr>
          <p:blipFill>
            <a:blip r:embed="rId5"/>
            <a:stretch>
              <a:fillRect/>
            </a:stretch>
          </p:blipFill>
          <p:spPr>
            <a:xfrm>
              <a:off x="5297940" y="3600945"/>
              <a:ext cx="3854310" cy="3027799"/>
            </a:xfrm>
            <a:prstGeom prst="rect">
              <a:avLst/>
            </a:prstGeom>
          </p:spPr>
        </p:pic>
        <p:grpSp>
          <p:nvGrpSpPr>
            <p:cNvPr id="119" name="Group 118">
              <a:extLst>
                <a:ext uri="{FF2B5EF4-FFF2-40B4-BE49-F238E27FC236}">
                  <a16:creationId xmlns:a16="http://schemas.microsoft.com/office/drawing/2014/main" id="{22568EDE-A4B6-DF18-0D5D-5523F4372815}"/>
                </a:ext>
              </a:extLst>
            </p:cNvPr>
            <p:cNvGrpSpPr/>
            <p:nvPr/>
          </p:nvGrpSpPr>
          <p:grpSpPr>
            <a:xfrm>
              <a:off x="5968085" y="3912411"/>
              <a:ext cx="3313484" cy="2521638"/>
              <a:chOff x="5968085" y="3912411"/>
              <a:chExt cx="3313484" cy="2521638"/>
            </a:xfrm>
          </p:grpSpPr>
          <p:cxnSp>
            <p:nvCxnSpPr>
              <p:cNvPr id="62" name="Straight Connector 61">
                <a:extLst>
                  <a:ext uri="{FF2B5EF4-FFF2-40B4-BE49-F238E27FC236}">
                    <a16:creationId xmlns:a16="http://schemas.microsoft.com/office/drawing/2014/main" id="{5FA28D67-752B-F956-9DDF-6A390D92C3B2}"/>
                  </a:ext>
                </a:extLst>
              </p:cNvPr>
              <p:cNvCxnSpPr>
                <a:cxnSpLocks/>
              </p:cNvCxnSpPr>
              <p:nvPr/>
            </p:nvCxnSpPr>
            <p:spPr>
              <a:xfrm>
                <a:off x="6134939" y="3928262"/>
                <a:ext cx="0" cy="2221992"/>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8C19B462-99C3-FA22-5CD3-4D73D7706F9E}"/>
                  </a:ext>
                </a:extLst>
              </p:cNvPr>
              <p:cNvCxnSpPr>
                <a:cxnSpLocks/>
              </p:cNvCxnSpPr>
              <p:nvPr/>
            </p:nvCxnSpPr>
            <p:spPr>
              <a:xfrm>
                <a:off x="8530980" y="3912411"/>
                <a:ext cx="0" cy="2238451"/>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95" name="Group 94">
                <a:extLst>
                  <a:ext uri="{FF2B5EF4-FFF2-40B4-BE49-F238E27FC236}">
                    <a16:creationId xmlns:a16="http://schemas.microsoft.com/office/drawing/2014/main" id="{56DDB6BB-AD3A-BA5C-6184-597EACD2EBEC}"/>
                  </a:ext>
                </a:extLst>
              </p:cNvPr>
              <p:cNvGrpSpPr/>
              <p:nvPr/>
            </p:nvGrpSpPr>
            <p:grpSpPr>
              <a:xfrm>
                <a:off x="5968085" y="6168363"/>
                <a:ext cx="3313484" cy="265686"/>
                <a:chOff x="1994260" y="3120259"/>
                <a:chExt cx="3313484" cy="265686"/>
              </a:xfrm>
            </p:grpSpPr>
            <p:grpSp>
              <p:nvGrpSpPr>
                <p:cNvPr id="96" name="Group 95">
                  <a:extLst>
                    <a:ext uri="{FF2B5EF4-FFF2-40B4-BE49-F238E27FC236}">
                      <a16:creationId xmlns:a16="http://schemas.microsoft.com/office/drawing/2014/main" id="{3755CC53-50D8-8097-C9C2-7645916F7345}"/>
                    </a:ext>
                  </a:extLst>
                </p:cNvPr>
                <p:cNvGrpSpPr/>
                <p:nvPr/>
              </p:nvGrpSpPr>
              <p:grpSpPr>
                <a:xfrm>
                  <a:off x="2325363" y="3120259"/>
                  <a:ext cx="2982381" cy="265686"/>
                  <a:chOff x="2325363" y="3120259"/>
                  <a:chExt cx="2982381" cy="265686"/>
                </a:xfrm>
              </p:grpSpPr>
              <p:grpSp>
                <p:nvGrpSpPr>
                  <p:cNvPr id="99" name="Group 98">
                    <a:extLst>
                      <a:ext uri="{FF2B5EF4-FFF2-40B4-BE49-F238E27FC236}">
                        <a16:creationId xmlns:a16="http://schemas.microsoft.com/office/drawing/2014/main" id="{8041A762-E493-0AF5-0E2F-994A7C8B5D3B}"/>
                      </a:ext>
                    </a:extLst>
                  </p:cNvPr>
                  <p:cNvGrpSpPr/>
                  <p:nvPr/>
                </p:nvGrpSpPr>
                <p:grpSpPr>
                  <a:xfrm>
                    <a:off x="2325363" y="3120259"/>
                    <a:ext cx="2745575" cy="265686"/>
                    <a:chOff x="2325363" y="3120259"/>
                    <a:chExt cx="2745575" cy="265686"/>
                  </a:xfrm>
                </p:grpSpPr>
                <p:sp>
                  <p:nvSpPr>
                    <p:cNvPr id="101" name="TextBox 100">
                      <a:extLst>
                        <a:ext uri="{FF2B5EF4-FFF2-40B4-BE49-F238E27FC236}">
                          <a16:creationId xmlns:a16="http://schemas.microsoft.com/office/drawing/2014/main" id="{F9BE1B70-8F87-D2AB-8E6F-3270653FD001}"/>
                        </a:ext>
                      </a:extLst>
                    </p:cNvPr>
                    <p:cNvSpPr txBox="1"/>
                    <p:nvPr/>
                  </p:nvSpPr>
                  <p:spPr>
                    <a:xfrm>
                      <a:off x="2325363" y="3120259"/>
                      <a:ext cx="335348" cy="261610"/>
                    </a:xfrm>
                    <a:prstGeom prst="rect">
                      <a:avLst/>
                    </a:prstGeom>
                    <a:noFill/>
                  </p:spPr>
                  <p:txBody>
                    <a:bodyPr wrap="none" rtlCol="0">
                      <a:spAutoFit/>
                    </a:bodyPr>
                    <a:lstStyle/>
                    <a:p>
                      <a:r>
                        <a:rPr lang="en-US" sz="1100" dirty="0">
                          <a:solidFill>
                            <a:srgbClr val="002060"/>
                          </a:solidFill>
                        </a:rPr>
                        <a:t>20</a:t>
                      </a:r>
                    </a:p>
                  </p:txBody>
                </p:sp>
                <p:sp>
                  <p:nvSpPr>
                    <p:cNvPr id="102" name="TextBox 101">
                      <a:extLst>
                        <a:ext uri="{FF2B5EF4-FFF2-40B4-BE49-F238E27FC236}">
                          <a16:creationId xmlns:a16="http://schemas.microsoft.com/office/drawing/2014/main" id="{375ADE19-E688-D91E-989E-F269FC128742}"/>
                        </a:ext>
                      </a:extLst>
                    </p:cNvPr>
                    <p:cNvSpPr txBox="1"/>
                    <p:nvPr/>
                  </p:nvSpPr>
                  <p:spPr>
                    <a:xfrm>
                      <a:off x="2761001" y="3121161"/>
                      <a:ext cx="335348" cy="261610"/>
                    </a:xfrm>
                    <a:prstGeom prst="rect">
                      <a:avLst/>
                    </a:prstGeom>
                    <a:noFill/>
                  </p:spPr>
                  <p:txBody>
                    <a:bodyPr wrap="none" rtlCol="0">
                      <a:spAutoFit/>
                    </a:bodyPr>
                    <a:lstStyle/>
                    <a:p>
                      <a:r>
                        <a:rPr lang="en-US" sz="1100" dirty="0">
                          <a:solidFill>
                            <a:srgbClr val="002060"/>
                          </a:solidFill>
                        </a:rPr>
                        <a:t>30</a:t>
                      </a:r>
                    </a:p>
                  </p:txBody>
                </p:sp>
                <p:sp>
                  <p:nvSpPr>
                    <p:cNvPr id="103" name="TextBox 102">
                      <a:extLst>
                        <a:ext uri="{FF2B5EF4-FFF2-40B4-BE49-F238E27FC236}">
                          <a16:creationId xmlns:a16="http://schemas.microsoft.com/office/drawing/2014/main" id="{3AF5488C-6E20-4BE3-3F97-754F7E7900A1}"/>
                        </a:ext>
                      </a:extLst>
                    </p:cNvPr>
                    <p:cNvSpPr txBox="1"/>
                    <p:nvPr/>
                  </p:nvSpPr>
                  <p:spPr>
                    <a:xfrm>
                      <a:off x="3022677" y="3121161"/>
                      <a:ext cx="335348" cy="261610"/>
                    </a:xfrm>
                    <a:prstGeom prst="rect">
                      <a:avLst/>
                    </a:prstGeom>
                    <a:noFill/>
                  </p:spPr>
                  <p:txBody>
                    <a:bodyPr wrap="none" rtlCol="0">
                      <a:spAutoFit/>
                    </a:bodyPr>
                    <a:lstStyle/>
                    <a:p>
                      <a:r>
                        <a:rPr lang="en-US" sz="1100" dirty="0">
                          <a:solidFill>
                            <a:srgbClr val="002060"/>
                          </a:solidFill>
                        </a:rPr>
                        <a:t>40</a:t>
                      </a:r>
                    </a:p>
                  </p:txBody>
                </p:sp>
                <p:sp>
                  <p:nvSpPr>
                    <p:cNvPr id="104" name="TextBox 103">
                      <a:extLst>
                        <a:ext uri="{FF2B5EF4-FFF2-40B4-BE49-F238E27FC236}">
                          <a16:creationId xmlns:a16="http://schemas.microsoft.com/office/drawing/2014/main" id="{7CB998E7-5DDD-5D4D-2566-0FF88A7CC30D}"/>
                        </a:ext>
                      </a:extLst>
                    </p:cNvPr>
                    <p:cNvSpPr txBox="1"/>
                    <p:nvPr/>
                  </p:nvSpPr>
                  <p:spPr>
                    <a:xfrm>
                      <a:off x="3263440" y="3121161"/>
                      <a:ext cx="335348" cy="261610"/>
                    </a:xfrm>
                    <a:prstGeom prst="rect">
                      <a:avLst/>
                    </a:prstGeom>
                    <a:noFill/>
                  </p:spPr>
                  <p:txBody>
                    <a:bodyPr wrap="none" rtlCol="0">
                      <a:spAutoFit/>
                    </a:bodyPr>
                    <a:lstStyle/>
                    <a:p>
                      <a:r>
                        <a:rPr lang="en-US" sz="1100" dirty="0">
                          <a:solidFill>
                            <a:srgbClr val="002060"/>
                          </a:solidFill>
                        </a:rPr>
                        <a:t>50</a:t>
                      </a:r>
                    </a:p>
                  </p:txBody>
                </p:sp>
                <p:sp>
                  <p:nvSpPr>
                    <p:cNvPr id="105" name="TextBox 104">
                      <a:extLst>
                        <a:ext uri="{FF2B5EF4-FFF2-40B4-BE49-F238E27FC236}">
                          <a16:creationId xmlns:a16="http://schemas.microsoft.com/office/drawing/2014/main" id="{56E98E7A-FF51-BAB6-B519-C286D92962F7}"/>
                        </a:ext>
                      </a:extLst>
                    </p:cNvPr>
                    <p:cNvSpPr txBox="1"/>
                    <p:nvPr/>
                  </p:nvSpPr>
                  <p:spPr>
                    <a:xfrm>
                      <a:off x="3458315" y="3121161"/>
                      <a:ext cx="335348" cy="261610"/>
                    </a:xfrm>
                    <a:prstGeom prst="rect">
                      <a:avLst/>
                    </a:prstGeom>
                    <a:noFill/>
                  </p:spPr>
                  <p:txBody>
                    <a:bodyPr wrap="none" rtlCol="0">
                      <a:spAutoFit/>
                    </a:bodyPr>
                    <a:lstStyle/>
                    <a:p>
                      <a:r>
                        <a:rPr lang="en-US" sz="1100" dirty="0">
                          <a:solidFill>
                            <a:srgbClr val="002060"/>
                          </a:solidFill>
                        </a:rPr>
                        <a:t>60</a:t>
                      </a:r>
                    </a:p>
                  </p:txBody>
                </p:sp>
                <p:sp>
                  <p:nvSpPr>
                    <p:cNvPr id="106" name="TextBox 105">
                      <a:extLst>
                        <a:ext uri="{FF2B5EF4-FFF2-40B4-BE49-F238E27FC236}">
                          <a16:creationId xmlns:a16="http://schemas.microsoft.com/office/drawing/2014/main" id="{C982EBA3-9639-9CDA-71CD-F95ED5DA8744}"/>
                        </a:ext>
                      </a:extLst>
                    </p:cNvPr>
                    <p:cNvSpPr txBox="1"/>
                    <p:nvPr/>
                  </p:nvSpPr>
                  <p:spPr>
                    <a:xfrm>
                      <a:off x="3747005" y="3121161"/>
                      <a:ext cx="335348" cy="261610"/>
                    </a:xfrm>
                    <a:prstGeom prst="rect">
                      <a:avLst/>
                    </a:prstGeom>
                    <a:noFill/>
                  </p:spPr>
                  <p:txBody>
                    <a:bodyPr wrap="none" rtlCol="0">
                      <a:spAutoFit/>
                    </a:bodyPr>
                    <a:lstStyle/>
                    <a:p>
                      <a:r>
                        <a:rPr lang="en-US" sz="1100" dirty="0">
                          <a:solidFill>
                            <a:srgbClr val="002060"/>
                          </a:solidFill>
                        </a:rPr>
                        <a:t>80</a:t>
                      </a:r>
                    </a:p>
                  </p:txBody>
                </p:sp>
                <p:sp>
                  <p:nvSpPr>
                    <p:cNvPr id="107" name="TextBox 106">
                      <a:extLst>
                        <a:ext uri="{FF2B5EF4-FFF2-40B4-BE49-F238E27FC236}">
                          <a16:creationId xmlns:a16="http://schemas.microsoft.com/office/drawing/2014/main" id="{F8B618CE-712D-B869-A7A6-69CCBFCA05E4}"/>
                        </a:ext>
                      </a:extLst>
                    </p:cNvPr>
                    <p:cNvSpPr txBox="1"/>
                    <p:nvPr/>
                  </p:nvSpPr>
                  <p:spPr>
                    <a:xfrm>
                      <a:off x="4660248" y="3124335"/>
                      <a:ext cx="410690" cy="261610"/>
                    </a:xfrm>
                    <a:prstGeom prst="rect">
                      <a:avLst/>
                    </a:prstGeom>
                    <a:noFill/>
                  </p:spPr>
                  <p:txBody>
                    <a:bodyPr wrap="none" rtlCol="0">
                      <a:spAutoFit/>
                    </a:bodyPr>
                    <a:lstStyle/>
                    <a:p>
                      <a:r>
                        <a:rPr lang="en-US" sz="1100" dirty="0">
                          <a:solidFill>
                            <a:srgbClr val="002060"/>
                          </a:solidFill>
                        </a:rPr>
                        <a:t>200</a:t>
                      </a:r>
                    </a:p>
                  </p:txBody>
                </p:sp>
                <p:sp>
                  <p:nvSpPr>
                    <p:cNvPr id="108" name="TextBox 107">
                      <a:extLst>
                        <a:ext uri="{FF2B5EF4-FFF2-40B4-BE49-F238E27FC236}">
                          <a16:creationId xmlns:a16="http://schemas.microsoft.com/office/drawing/2014/main" id="{0FD5CF1C-4D42-A38E-A4C5-C288277BA361}"/>
                        </a:ext>
                      </a:extLst>
                    </p:cNvPr>
                    <p:cNvSpPr txBox="1"/>
                    <p:nvPr/>
                  </p:nvSpPr>
                  <p:spPr>
                    <a:xfrm>
                      <a:off x="4361722" y="3121159"/>
                      <a:ext cx="410690" cy="261610"/>
                    </a:xfrm>
                    <a:prstGeom prst="rect">
                      <a:avLst/>
                    </a:prstGeom>
                    <a:noFill/>
                  </p:spPr>
                  <p:txBody>
                    <a:bodyPr wrap="none" rtlCol="0">
                      <a:spAutoFit/>
                    </a:bodyPr>
                    <a:lstStyle/>
                    <a:p>
                      <a:r>
                        <a:rPr lang="en-US" sz="1100" dirty="0">
                          <a:solidFill>
                            <a:srgbClr val="002060"/>
                          </a:solidFill>
                        </a:rPr>
                        <a:t>150</a:t>
                      </a:r>
                    </a:p>
                  </p:txBody>
                </p:sp>
              </p:grpSp>
              <p:sp>
                <p:nvSpPr>
                  <p:cNvPr id="100" name="TextBox 99">
                    <a:extLst>
                      <a:ext uri="{FF2B5EF4-FFF2-40B4-BE49-F238E27FC236}">
                        <a16:creationId xmlns:a16="http://schemas.microsoft.com/office/drawing/2014/main" id="{0AA8AD95-64C3-902A-DB17-F6DF5CEF031A}"/>
                      </a:ext>
                    </a:extLst>
                  </p:cNvPr>
                  <p:cNvSpPr txBox="1"/>
                  <p:nvPr/>
                </p:nvSpPr>
                <p:spPr>
                  <a:xfrm>
                    <a:off x="4897054" y="3121159"/>
                    <a:ext cx="410690" cy="261610"/>
                  </a:xfrm>
                  <a:prstGeom prst="rect">
                    <a:avLst/>
                  </a:prstGeom>
                  <a:noFill/>
                </p:spPr>
                <p:txBody>
                  <a:bodyPr wrap="none" rtlCol="0">
                    <a:spAutoFit/>
                  </a:bodyPr>
                  <a:lstStyle/>
                  <a:p>
                    <a:r>
                      <a:rPr lang="en-US" sz="1100" dirty="0">
                        <a:solidFill>
                          <a:srgbClr val="002060"/>
                        </a:solidFill>
                      </a:rPr>
                      <a:t>250</a:t>
                    </a:r>
                  </a:p>
                </p:txBody>
              </p:sp>
            </p:grpSp>
            <p:sp>
              <p:nvSpPr>
                <p:cNvPr id="98" name="TextBox 97">
                  <a:extLst>
                    <a:ext uri="{FF2B5EF4-FFF2-40B4-BE49-F238E27FC236}">
                      <a16:creationId xmlns:a16="http://schemas.microsoft.com/office/drawing/2014/main" id="{7FF6117A-AEC8-6689-5C94-5AD1B95BD3E0}"/>
                    </a:ext>
                  </a:extLst>
                </p:cNvPr>
                <p:cNvSpPr txBox="1"/>
                <p:nvPr/>
              </p:nvSpPr>
              <p:spPr>
                <a:xfrm>
                  <a:off x="1994260" y="3120259"/>
                  <a:ext cx="335348" cy="261610"/>
                </a:xfrm>
                <a:prstGeom prst="rect">
                  <a:avLst/>
                </a:prstGeom>
                <a:noFill/>
              </p:spPr>
              <p:txBody>
                <a:bodyPr wrap="none" rtlCol="0">
                  <a:spAutoFit/>
                </a:bodyPr>
                <a:lstStyle/>
                <a:p>
                  <a:r>
                    <a:rPr lang="en-US" sz="1100" dirty="0">
                      <a:solidFill>
                        <a:srgbClr val="002060"/>
                      </a:solidFill>
                    </a:rPr>
                    <a:t>15</a:t>
                  </a:r>
                </a:p>
              </p:txBody>
            </p:sp>
          </p:grpSp>
        </p:grpSp>
      </p:grpSp>
      <p:grpSp>
        <p:nvGrpSpPr>
          <p:cNvPr id="118" name="Group 117">
            <a:extLst>
              <a:ext uri="{FF2B5EF4-FFF2-40B4-BE49-F238E27FC236}">
                <a16:creationId xmlns:a16="http://schemas.microsoft.com/office/drawing/2014/main" id="{1283A146-6832-AAAE-E912-47A0AA36505D}"/>
              </a:ext>
            </a:extLst>
          </p:cNvPr>
          <p:cNvGrpSpPr/>
          <p:nvPr/>
        </p:nvGrpSpPr>
        <p:grpSpPr>
          <a:xfrm>
            <a:off x="1077556" y="3494587"/>
            <a:ext cx="4259780" cy="2984500"/>
            <a:chOff x="1077556" y="3602167"/>
            <a:chExt cx="4259780" cy="2984500"/>
          </a:xfrm>
        </p:grpSpPr>
        <p:pic>
          <p:nvPicPr>
            <p:cNvPr id="29" name="Picture 28" descr="Chart, line chart&#10;&#10;AI-generated content may be incorrect.">
              <a:extLst>
                <a:ext uri="{FF2B5EF4-FFF2-40B4-BE49-F238E27FC236}">
                  <a16:creationId xmlns:a16="http://schemas.microsoft.com/office/drawing/2014/main" id="{FADB5FD7-E152-1F4A-BF0E-D35CD5CD4692}"/>
                </a:ext>
              </a:extLst>
            </p:cNvPr>
            <p:cNvPicPr>
              <a:picLocks noChangeAspect="1"/>
            </p:cNvPicPr>
            <p:nvPr/>
          </p:nvPicPr>
          <p:blipFill>
            <a:blip r:embed="rId6"/>
            <a:stretch>
              <a:fillRect/>
            </a:stretch>
          </p:blipFill>
          <p:spPr>
            <a:xfrm>
              <a:off x="1077556" y="3602167"/>
              <a:ext cx="4112440" cy="2984500"/>
            </a:xfrm>
            <a:prstGeom prst="rect">
              <a:avLst/>
            </a:prstGeom>
          </p:spPr>
        </p:pic>
        <p:grpSp>
          <p:nvGrpSpPr>
            <p:cNvPr id="77" name="Group 76">
              <a:extLst>
                <a:ext uri="{FF2B5EF4-FFF2-40B4-BE49-F238E27FC236}">
                  <a16:creationId xmlns:a16="http://schemas.microsoft.com/office/drawing/2014/main" id="{83FA10B4-61F2-6D07-215C-C3B25FDD6A3E}"/>
                </a:ext>
              </a:extLst>
            </p:cNvPr>
            <p:cNvGrpSpPr/>
            <p:nvPr/>
          </p:nvGrpSpPr>
          <p:grpSpPr>
            <a:xfrm>
              <a:off x="1981444" y="6183266"/>
              <a:ext cx="3355892" cy="268793"/>
              <a:chOff x="1935151" y="3126423"/>
              <a:chExt cx="3288201" cy="260940"/>
            </a:xfrm>
          </p:grpSpPr>
          <p:grpSp>
            <p:nvGrpSpPr>
              <p:cNvPr id="78" name="Group 77">
                <a:extLst>
                  <a:ext uri="{FF2B5EF4-FFF2-40B4-BE49-F238E27FC236}">
                    <a16:creationId xmlns:a16="http://schemas.microsoft.com/office/drawing/2014/main" id="{FAA613D0-484A-429F-A7DA-CBE65071E70B}"/>
                  </a:ext>
                </a:extLst>
              </p:cNvPr>
              <p:cNvGrpSpPr/>
              <p:nvPr/>
            </p:nvGrpSpPr>
            <p:grpSpPr>
              <a:xfrm>
                <a:off x="2231628" y="3126423"/>
                <a:ext cx="2991724" cy="260940"/>
                <a:chOff x="2231628" y="3126423"/>
                <a:chExt cx="2991724" cy="260940"/>
              </a:xfrm>
            </p:grpSpPr>
            <p:grpSp>
              <p:nvGrpSpPr>
                <p:cNvPr id="81" name="Group 80">
                  <a:extLst>
                    <a:ext uri="{FF2B5EF4-FFF2-40B4-BE49-F238E27FC236}">
                      <a16:creationId xmlns:a16="http://schemas.microsoft.com/office/drawing/2014/main" id="{9B95687E-AC3D-B651-33E1-CD2971F614D0}"/>
                    </a:ext>
                  </a:extLst>
                </p:cNvPr>
                <p:cNvGrpSpPr/>
                <p:nvPr/>
              </p:nvGrpSpPr>
              <p:grpSpPr>
                <a:xfrm>
                  <a:off x="2231628" y="3126423"/>
                  <a:ext cx="2718570" cy="260940"/>
                  <a:chOff x="2231628" y="3126423"/>
                  <a:chExt cx="2718570" cy="260940"/>
                </a:xfrm>
              </p:grpSpPr>
              <p:sp>
                <p:nvSpPr>
                  <p:cNvPr id="83" name="TextBox 82">
                    <a:extLst>
                      <a:ext uri="{FF2B5EF4-FFF2-40B4-BE49-F238E27FC236}">
                        <a16:creationId xmlns:a16="http://schemas.microsoft.com/office/drawing/2014/main" id="{DCF8F47A-96CB-D20E-C64F-05D6B65F2F2C}"/>
                      </a:ext>
                    </a:extLst>
                  </p:cNvPr>
                  <p:cNvSpPr txBox="1"/>
                  <p:nvPr/>
                </p:nvSpPr>
                <p:spPr>
                  <a:xfrm>
                    <a:off x="2231628" y="3129980"/>
                    <a:ext cx="328584" cy="253967"/>
                  </a:xfrm>
                  <a:prstGeom prst="rect">
                    <a:avLst/>
                  </a:prstGeom>
                  <a:noFill/>
                </p:spPr>
                <p:txBody>
                  <a:bodyPr wrap="none" rtlCol="0">
                    <a:spAutoFit/>
                  </a:bodyPr>
                  <a:lstStyle/>
                  <a:p>
                    <a:r>
                      <a:rPr lang="en-US" sz="1100" dirty="0">
                        <a:solidFill>
                          <a:srgbClr val="002060"/>
                        </a:solidFill>
                      </a:rPr>
                      <a:t>20</a:t>
                    </a:r>
                  </a:p>
                </p:txBody>
              </p:sp>
              <p:sp>
                <p:nvSpPr>
                  <p:cNvPr id="84" name="TextBox 83">
                    <a:extLst>
                      <a:ext uri="{FF2B5EF4-FFF2-40B4-BE49-F238E27FC236}">
                        <a16:creationId xmlns:a16="http://schemas.microsoft.com/office/drawing/2014/main" id="{6358F0C5-DD44-DCD0-206C-23598C9E2B24}"/>
                      </a:ext>
                    </a:extLst>
                  </p:cNvPr>
                  <p:cNvSpPr txBox="1"/>
                  <p:nvPr/>
                </p:nvSpPr>
                <p:spPr>
                  <a:xfrm>
                    <a:off x="2631227" y="3130761"/>
                    <a:ext cx="328584" cy="253967"/>
                  </a:xfrm>
                  <a:prstGeom prst="rect">
                    <a:avLst/>
                  </a:prstGeom>
                  <a:noFill/>
                </p:spPr>
                <p:txBody>
                  <a:bodyPr wrap="none" rtlCol="0">
                    <a:spAutoFit/>
                  </a:bodyPr>
                  <a:lstStyle/>
                  <a:p>
                    <a:r>
                      <a:rPr lang="en-US" sz="1100" dirty="0">
                        <a:solidFill>
                          <a:srgbClr val="002060"/>
                        </a:solidFill>
                      </a:rPr>
                      <a:t>30</a:t>
                    </a:r>
                  </a:p>
                </p:txBody>
              </p:sp>
              <p:sp>
                <p:nvSpPr>
                  <p:cNvPr id="85" name="TextBox 84">
                    <a:extLst>
                      <a:ext uri="{FF2B5EF4-FFF2-40B4-BE49-F238E27FC236}">
                        <a16:creationId xmlns:a16="http://schemas.microsoft.com/office/drawing/2014/main" id="{6CCFBAA4-E3AD-EC57-8754-CA7338D2DF1D}"/>
                      </a:ext>
                    </a:extLst>
                  </p:cNvPr>
                  <p:cNvSpPr txBox="1"/>
                  <p:nvPr/>
                </p:nvSpPr>
                <p:spPr>
                  <a:xfrm>
                    <a:off x="2932956" y="3127914"/>
                    <a:ext cx="328584" cy="253967"/>
                  </a:xfrm>
                  <a:prstGeom prst="rect">
                    <a:avLst/>
                  </a:prstGeom>
                  <a:noFill/>
                </p:spPr>
                <p:txBody>
                  <a:bodyPr wrap="none" rtlCol="0">
                    <a:spAutoFit/>
                  </a:bodyPr>
                  <a:lstStyle/>
                  <a:p>
                    <a:r>
                      <a:rPr lang="en-US" sz="1100" dirty="0">
                        <a:solidFill>
                          <a:srgbClr val="002060"/>
                        </a:solidFill>
                      </a:rPr>
                      <a:t>40</a:t>
                    </a:r>
                  </a:p>
                </p:txBody>
              </p:sp>
              <p:sp>
                <p:nvSpPr>
                  <p:cNvPr id="86" name="TextBox 85">
                    <a:extLst>
                      <a:ext uri="{FF2B5EF4-FFF2-40B4-BE49-F238E27FC236}">
                        <a16:creationId xmlns:a16="http://schemas.microsoft.com/office/drawing/2014/main" id="{AAE9BFAD-4C5C-BF3F-ADC0-1A05961D8035}"/>
                      </a:ext>
                    </a:extLst>
                  </p:cNvPr>
                  <p:cNvSpPr txBox="1"/>
                  <p:nvPr/>
                </p:nvSpPr>
                <p:spPr>
                  <a:xfrm>
                    <a:off x="3168846" y="3126783"/>
                    <a:ext cx="328584" cy="253967"/>
                  </a:xfrm>
                  <a:prstGeom prst="rect">
                    <a:avLst/>
                  </a:prstGeom>
                  <a:noFill/>
                </p:spPr>
                <p:txBody>
                  <a:bodyPr wrap="none" rtlCol="0">
                    <a:spAutoFit/>
                  </a:bodyPr>
                  <a:lstStyle/>
                  <a:p>
                    <a:r>
                      <a:rPr lang="en-US" sz="1100" dirty="0">
                        <a:solidFill>
                          <a:srgbClr val="002060"/>
                        </a:solidFill>
                      </a:rPr>
                      <a:t>50</a:t>
                    </a:r>
                  </a:p>
                </p:txBody>
              </p:sp>
              <p:sp>
                <p:nvSpPr>
                  <p:cNvPr id="87" name="TextBox 86">
                    <a:extLst>
                      <a:ext uri="{FF2B5EF4-FFF2-40B4-BE49-F238E27FC236}">
                        <a16:creationId xmlns:a16="http://schemas.microsoft.com/office/drawing/2014/main" id="{162526E1-E65A-A338-CA81-C15D7C6A8001}"/>
                      </a:ext>
                    </a:extLst>
                  </p:cNvPr>
                  <p:cNvSpPr txBox="1"/>
                  <p:nvPr/>
                </p:nvSpPr>
                <p:spPr>
                  <a:xfrm>
                    <a:off x="3356523" y="3126423"/>
                    <a:ext cx="328584" cy="253967"/>
                  </a:xfrm>
                  <a:prstGeom prst="rect">
                    <a:avLst/>
                  </a:prstGeom>
                  <a:noFill/>
                </p:spPr>
                <p:txBody>
                  <a:bodyPr wrap="none" rtlCol="0">
                    <a:spAutoFit/>
                  </a:bodyPr>
                  <a:lstStyle/>
                  <a:p>
                    <a:r>
                      <a:rPr lang="en-US" sz="1100" dirty="0">
                        <a:solidFill>
                          <a:srgbClr val="002060"/>
                        </a:solidFill>
                      </a:rPr>
                      <a:t>60</a:t>
                    </a:r>
                  </a:p>
                </p:txBody>
              </p:sp>
              <p:sp>
                <p:nvSpPr>
                  <p:cNvPr id="88" name="TextBox 87">
                    <a:extLst>
                      <a:ext uri="{FF2B5EF4-FFF2-40B4-BE49-F238E27FC236}">
                        <a16:creationId xmlns:a16="http://schemas.microsoft.com/office/drawing/2014/main" id="{D04C6666-2268-8E2E-F8D6-B5E6D1FAB106}"/>
                      </a:ext>
                    </a:extLst>
                  </p:cNvPr>
                  <p:cNvSpPr txBox="1"/>
                  <p:nvPr/>
                </p:nvSpPr>
                <p:spPr>
                  <a:xfrm>
                    <a:off x="3647518" y="3126423"/>
                    <a:ext cx="328584" cy="253967"/>
                  </a:xfrm>
                  <a:prstGeom prst="rect">
                    <a:avLst/>
                  </a:prstGeom>
                  <a:noFill/>
                </p:spPr>
                <p:txBody>
                  <a:bodyPr wrap="none" rtlCol="0">
                    <a:spAutoFit/>
                  </a:bodyPr>
                  <a:lstStyle/>
                  <a:p>
                    <a:r>
                      <a:rPr lang="en-US" sz="1100" dirty="0">
                        <a:solidFill>
                          <a:srgbClr val="002060"/>
                        </a:solidFill>
                      </a:rPr>
                      <a:t>80</a:t>
                    </a:r>
                  </a:p>
                </p:txBody>
              </p:sp>
              <p:sp>
                <p:nvSpPr>
                  <p:cNvPr id="89" name="TextBox 88">
                    <a:extLst>
                      <a:ext uri="{FF2B5EF4-FFF2-40B4-BE49-F238E27FC236}">
                        <a16:creationId xmlns:a16="http://schemas.microsoft.com/office/drawing/2014/main" id="{BBC424A7-96C1-A269-C84B-3285098BED94}"/>
                      </a:ext>
                    </a:extLst>
                  </p:cNvPr>
                  <p:cNvSpPr txBox="1"/>
                  <p:nvPr/>
                </p:nvSpPr>
                <p:spPr>
                  <a:xfrm>
                    <a:off x="4547792" y="3131936"/>
                    <a:ext cx="402406" cy="253967"/>
                  </a:xfrm>
                  <a:prstGeom prst="rect">
                    <a:avLst/>
                  </a:prstGeom>
                  <a:noFill/>
                </p:spPr>
                <p:txBody>
                  <a:bodyPr wrap="none" rtlCol="0">
                    <a:spAutoFit/>
                  </a:bodyPr>
                  <a:lstStyle/>
                  <a:p>
                    <a:r>
                      <a:rPr lang="en-US" sz="1100" dirty="0">
                        <a:solidFill>
                          <a:srgbClr val="002060"/>
                        </a:solidFill>
                      </a:rPr>
                      <a:t>200</a:t>
                    </a:r>
                  </a:p>
                </p:txBody>
              </p:sp>
              <p:sp>
                <p:nvSpPr>
                  <p:cNvPr id="90" name="TextBox 89">
                    <a:extLst>
                      <a:ext uri="{FF2B5EF4-FFF2-40B4-BE49-F238E27FC236}">
                        <a16:creationId xmlns:a16="http://schemas.microsoft.com/office/drawing/2014/main" id="{36660B69-6CC5-FFA4-FD89-EF32AECDB8A5}"/>
                      </a:ext>
                    </a:extLst>
                  </p:cNvPr>
                  <p:cNvSpPr txBox="1"/>
                  <p:nvPr/>
                </p:nvSpPr>
                <p:spPr>
                  <a:xfrm>
                    <a:off x="4271889" y="3133396"/>
                    <a:ext cx="402406" cy="253967"/>
                  </a:xfrm>
                  <a:prstGeom prst="rect">
                    <a:avLst/>
                  </a:prstGeom>
                  <a:noFill/>
                </p:spPr>
                <p:txBody>
                  <a:bodyPr wrap="none" rtlCol="0">
                    <a:spAutoFit/>
                  </a:bodyPr>
                  <a:lstStyle/>
                  <a:p>
                    <a:r>
                      <a:rPr lang="en-US" sz="1100" dirty="0">
                        <a:solidFill>
                          <a:srgbClr val="002060"/>
                        </a:solidFill>
                      </a:rPr>
                      <a:t>150</a:t>
                    </a:r>
                  </a:p>
                </p:txBody>
              </p:sp>
            </p:grpSp>
            <p:sp>
              <p:nvSpPr>
                <p:cNvPr id="82" name="TextBox 81">
                  <a:extLst>
                    <a:ext uri="{FF2B5EF4-FFF2-40B4-BE49-F238E27FC236}">
                      <a16:creationId xmlns:a16="http://schemas.microsoft.com/office/drawing/2014/main" id="{35EE3F29-D186-67DC-D4EA-E1C996053C8C}"/>
                    </a:ext>
                  </a:extLst>
                </p:cNvPr>
                <p:cNvSpPr txBox="1"/>
                <p:nvPr/>
              </p:nvSpPr>
              <p:spPr>
                <a:xfrm>
                  <a:off x="4820946" y="3130761"/>
                  <a:ext cx="402406" cy="253967"/>
                </a:xfrm>
                <a:prstGeom prst="rect">
                  <a:avLst/>
                </a:prstGeom>
                <a:noFill/>
              </p:spPr>
              <p:txBody>
                <a:bodyPr wrap="none" rtlCol="0">
                  <a:spAutoFit/>
                </a:bodyPr>
                <a:lstStyle/>
                <a:p>
                  <a:r>
                    <a:rPr lang="en-US" sz="1100" dirty="0">
                      <a:solidFill>
                        <a:srgbClr val="002060"/>
                      </a:solidFill>
                    </a:rPr>
                    <a:t>250</a:t>
                  </a:r>
                </a:p>
              </p:txBody>
            </p:sp>
          </p:grpSp>
          <p:sp>
            <p:nvSpPr>
              <p:cNvPr id="80" name="TextBox 79">
                <a:extLst>
                  <a:ext uri="{FF2B5EF4-FFF2-40B4-BE49-F238E27FC236}">
                    <a16:creationId xmlns:a16="http://schemas.microsoft.com/office/drawing/2014/main" id="{4A81747E-A4B1-3597-77E0-5C86C7CC7A10}"/>
                  </a:ext>
                </a:extLst>
              </p:cNvPr>
              <p:cNvSpPr txBox="1"/>
              <p:nvPr/>
            </p:nvSpPr>
            <p:spPr>
              <a:xfrm>
                <a:off x="1935151" y="3126516"/>
                <a:ext cx="328584" cy="253967"/>
              </a:xfrm>
              <a:prstGeom prst="rect">
                <a:avLst/>
              </a:prstGeom>
              <a:noFill/>
            </p:spPr>
            <p:txBody>
              <a:bodyPr wrap="none" rtlCol="0">
                <a:spAutoFit/>
              </a:bodyPr>
              <a:lstStyle/>
              <a:p>
                <a:r>
                  <a:rPr lang="en-US" sz="1100" dirty="0">
                    <a:solidFill>
                      <a:srgbClr val="002060"/>
                    </a:solidFill>
                  </a:rPr>
                  <a:t>15</a:t>
                </a:r>
              </a:p>
            </p:txBody>
          </p:sp>
        </p:grpSp>
        <p:cxnSp>
          <p:nvCxnSpPr>
            <p:cNvPr id="65" name="Straight Connector 64">
              <a:extLst>
                <a:ext uri="{FF2B5EF4-FFF2-40B4-BE49-F238E27FC236}">
                  <a16:creationId xmlns:a16="http://schemas.microsoft.com/office/drawing/2014/main" id="{B5389432-2E63-2E7F-FB0C-EF5899BDDF4D}"/>
                </a:ext>
              </a:extLst>
            </p:cNvPr>
            <p:cNvCxnSpPr>
              <a:cxnSpLocks/>
            </p:cNvCxnSpPr>
            <p:nvPr/>
          </p:nvCxnSpPr>
          <p:spPr>
            <a:xfrm>
              <a:off x="2131137" y="3913632"/>
              <a:ext cx="0" cy="2238451"/>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4D0D28FF-4700-A543-E34D-E278B2B06C12}"/>
                </a:ext>
              </a:extLst>
            </p:cNvPr>
            <p:cNvCxnSpPr>
              <a:cxnSpLocks/>
            </p:cNvCxnSpPr>
            <p:nvPr/>
          </p:nvCxnSpPr>
          <p:spPr>
            <a:xfrm>
              <a:off x="4554788" y="3923157"/>
              <a:ext cx="0" cy="2238451"/>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cxnSp>
        <p:nvCxnSpPr>
          <p:cNvPr id="19" name="Straight Connector 18">
            <a:extLst>
              <a:ext uri="{FF2B5EF4-FFF2-40B4-BE49-F238E27FC236}">
                <a16:creationId xmlns:a16="http://schemas.microsoft.com/office/drawing/2014/main" id="{324AAE49-C6EA-0BE3-30F2-014D4A2C3E2F}"/>
              </a:ext>
            </a:extLst>
          </p:cNvPr>
          <p:cNvCxnSpPr>
            <a:cxnSpLocks/>
          </p:cNvCxnSpPr>
          <p:nvPr/>
        </p:nvCxnSpPr>
        <p:spPr>
          <a:xfrm>
            <a:off x="2122825" y="662809"/>
            <a:ext cx="0" cy="2340864"/>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35411E0-DF6E-5D41-B918-F95204D7EE04}"/>
              </a:ext>
            </a:extLst>
          </p:cNvPr>
          <p:cNvCxnSpPr>
            <a:cxnSpLocks/>
          </p:cNvCxnSpPr>
          <p:nvPr/>
        </p:nvCxnSpPr>
        <p:spPr>
          <a:xfrm>
            <a:off x="2847476" y="670671"/>
            <a:ext cx="0" cy="2332958"/>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12AA26B-677C-C030-D0E5-7957026E806D}"/>
              </a:ext>
            </a:extLst>
          </p:cNvPr>
          <p:cNvCxnSpPr>
            <a:cxnSpLocks/>
          </p:cNvCxnSpPr>
          <p:nvPr/>
        </p:nvCxnSpPr>
        <p:spPr>
          <a:xfrm>
            <a:off x="4565849" y="657361"/>
            <a:ext cx="0" cy="2340864"/>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64" name="Group 63">
            <a:extLst>
              <a:ext uri="{FF2B5EF4-FFF2-40B4-BE49-F238E27FC236}">
                <a16:creationId xmlns:a16="http://schemas.microsoft.com/office/drawing/2014/main" id="{90DD3701-F74B-170F-59D6-57956E17DA5F}"/>
              </a:ext>
            </a:extLst>
          </p:cNvPr>
          <p:cNvGrpSpPr/>
          <p:nvPr/>
        </p:nvGrpSpPr>
        <p:grpSpPr>
          <a:xfrm>
            <a:off x="1938163" y="3045873"/>
            <a:ext cx="3067497" cy="261099"/>
            <a:chOff x="1889441" y="2785142"/>
            <a:chExt cx="3067497" cy="261099"/>
          </a:xfrm>
        </p:grpSpPr>
        <p:sp>
          <p:nvSpPr>
            <p:cNvPr id="28" name="TextBox 27">
              <a:extLst>
                <a:ext uri="{FF2B5EF4-FFF2-40B4-BE49-F238E27FC236}">
                  <a16:creationId xmlns:a16="http://schemas.microsoft.com/office/drawing/2014/main" id="{8BD70D35-C4B9-AFF0-7449-A23B3AB0220B}"/>
                </a:ext>
              </a:extLst>
            </p:cNvPr>
            <p:cNvSpPr txBox="1"/>
            <p:nvPr/>
          </p:nvSpPr>
          <p:spPr>
            <a:xfrm>
              <a:off x="2192021" y="2788806"/>
              <a:ext cx="328936" cy="253916"/>
            </a:xfrm>
            <a:prstGeom prst="rect">
              <a:avLst/>
            </a:prstGeom>
            <a:noFill/>
          </p:spPr>
          <p:txBody>
            <a:bodyPr wrap="none" rtlCol="0">
              <a:spAutoFit/>
            </a:bodyPr>
            <a:lstStyle/>
            <a:p>
              <a:r>
                <a:rPr lang="en-US" sz="1050" dirty="0">
                  <a:solidFill>
                    <a:srgbClr val="002060"/>
                  </a:solidFill>
                </a:rPr>
                <a:t>20</a:t>
              </a:r>
            </a:p>
          </p:txBody>
        </p:sp>
        <p:sp>
          <p:nvSpPr>
            <p:cNvPr id="36" name="TextBox 35">
              <a:extLst>
                <a:ext uri="{FF2B5EF4-FFF2-40B4-BE49-F238E27FC236}">
                  <a16:creationId xmlns:a16="http://schemas.microsoft.com/office/drawing/2014/main" id="{469CB9C6-827B-E30B-B5E6-C9A48A36094B}"/>
                </a:ext>
              </a:extLst>
            </p:cNvPr>
            <p:cNvSpPr txBox="1"/>
            <p:nvPr/>
          </p:nvSpPr>
          <p:spPr>
            <a:xfrm>
              <a:off x="2599846" y="2789611"/>
              <a:ext cx="328936" cy="253916"/>
            </a:xfrm>
            <a:prstGeom prst="rect">
              <a:avLst/>
            </a:prstGeom>
            <a:noFill/>
          </p:spPr>
          <p:txBody>
            <a:bodyPr wrap="none" rtlCol="0">
              <a:spAutoFit/>
            </a:bodyPr>
            <a:lstStyle/>
            <a:p>
              <a:r>
                <a:rPr lang="en-US" sz="1050" dirty="0">
                  <a:solidFill>
                    <a:srgbClr val="002060"/>
                  </a:solidFill>
                </a:rPr>
                <a:t>30</a:t>
              </a:r>
            </a:p>
          </p:txBody>
        </p:sp>
        <p:sp>
          <p:nvSpPr>
            <p:cNvPr id="37" name="TextBox 36">
              <a:extLst>
                <a:ext uri="{FF2B5EF4-FFF2-40B4-BE49-F238E27FC236}">
                  <a16:creationId xmlns:a16="http://schemas.microsoft.com/office/drawing/2014/main" id="{FEDC07EB-4AC7-1C44-1536-BEB9B1259C73}"/>
                </a:ext>
              </a:extLst>
            </p:cNvPr>
            <p:cNvSpPr txBox="1"/>
            <p:nvPr/>
          </p:nvSpPr>
          <p:spPr>
            <a:xfrm>
              <a:off x="2907787" y="2786678"/>
              <a:ext cx="328936" cy="253916"/>
            </a:xfrm>
            <a:prstGeom prst="rect">
              <a:avLst/>
            </a:prstGeom>
            <a:noFill/>
          </p:spPr>
          <p:txBody>
            <a:bodyPr wrap="none" rtlCol="0">
              <a:spAutoFit/>
            </a:bodyPr>
            <a:lstStyle/>
            <a:p>
              <a:r>
                <a:rPr lang="en-US" sz="1050" dirty="0">
                  <a:solidFill>
                    <a:srgbClr val="002060"/>
                  </a:solidFill>
                </a:rPr>
                <a:t>40</a:t>
              </a:r>
            </a:p>
          </p:txBody>
        </p:sp>
        <p:sp>
          <p:nvSpPr>
            <p:cNvPr id="41" name="TextBox 40">
              <a:extLst>
                <a:ext uri="{FF2B5EF4-FFF2-40B4-BE49-F238E27FC236}">
                  <a16:creationId xmlns:a16="http://schemas.microsoft.com/office/drawing/2014/main" id="{35134EE2-7B64-2819-61F3-F52D9001CC5D}"/>
                </a:ext>
              </a:extLst>
            </p:cNvPr>
            <p:cNvSpPr txBox="1"/>
            <p:nvPr/>
          </p:nvSpPr>
          <p:spPr>
            <a:xfrm>
              <a:off x="3148533" y="2785513"/>
              <a:ext cx="328936" cy="253916"/>
            </a:xfrm>
            <a:prstGeom prst="rect">
              <a:avLst/>
            </a:prstGeom>
            <a:noFill/>
          </p:spPr>
          <p:txBody>
            <a:bodyPr wrap="none" rtlCol="0">
              <a:spAutoFit/>
            </a:bodyPr>
            <a:lstStyle/>
            <a:p>
              <a:r>
                <a:rPr lang="en-US" sz="1050" dirty="0">
                  <a:solidFill>
                    <a:srgbClr val="002060"/>
                  </a:solidFill>
                </a:rPr>
                <a:t>50</a:t>
              </a:r>
            </a:p>
          </p:txBody>
        </p:sp>
        <p:sp>
          <p:nvSpPr>
            <p:cNvPr id="43" name="TextBox 42">
              <a:extLst>
                <a:ext uri="{FF2B5EF4-FFF2-40B4-BE49-F238E27FC236}">
                  <a16:creationId xmlns:a16="http://schemas.microsoft.com/office/drawing/2014/main" id="{CB18A4E3-22AB-5388-7234-2FDE2188DD1C}"/>
                </a:ext>
              </a:extLst>
            </p:cNvPr>
            <p:cNvSpPr txBox="1"/>
            <p:nvPr/>
          </p:nvSpPr>
          <p:spPr>
            <a:xfrm>
              <a:off x="3340073" y="2785142"/>
              <a:ext cx="328936" cy="253916"/>
            </a:xfrm>
            <a:prstGeom prst="rect">
              <a:avLst/>
            </a:prstGeom>
            <a:noFill/>
          </p:spPr>
          <p:txBody>
            <a:bodyPr wrap="none" rtlCol="0">
              <a:spAutoFit/>
            </a:bodyPr>
            <a:lstStyle/>
            <a:p>
              <a:r>
                <a:rPr lang="en-US" sz="1050" dirty="0">
                  <a:solidFill>
                    <a:srgbClr val="002060"/>
                  </a:solidFill>
                </a:rPr>
                <a:t>60</a:t>
              </a:r>
            </a:p>
          </p:txBody>
        </p:sp>
        <p:sp>
          <p:nvSpPr>
            <p:cNvPr id="45" name="TextBox 44">
              <a:extLst>
                <a:ext uri="{FF2B5EF4-FFF2-40B4-BE49-F238E27FC236}">
                  <a16:creationId xmlns:a16="http://schemas.microsoft.com/office/drawing/2014/main" id="{5D9EC122-E435-7530-371A-401289690B0E}"/>
                </a:ext>
              </a:extLst>
            </p:cNvPr>
            <p:cNvSpPr txBox="1"/>
            <p:nvPr/>
          </p:nvSpPr>
          <p:spPr>
            <a:xfrm>
              <a:off x="3637059" y="2785142"/>
              <a:ext cx="328936" cy="253916"/>
            </a:xfrm>
            <a:prstGeom prst="rect">
              <a:avLst/>
            </a:prstGeom>
            <a:noFill/>
          </p:spPr>
          <p:txBody>
            <a:bodyPr wrap="none" rtlCol="0">
              <a:spAutoFit/>
            </a:bodyPr>
            <a:lstStyle/>
            <a:p>
              <a:r>
                <a:rPr lang="en-US" sz="1050" dirty="0">
                  <a:solidFill>
                    <a:srgbClr val="002060"/>
                  </a:solidFill>
                </a:rPr>
                <a:t>80</a:t>
              </a:r>
            </a:p>
          </p:txBody>
        </p:sp>
        <p:sp>
          <p:nvSpPr>
            <p:cNvPr id="46" name="TextBox 45">
              <a:extLst>
                <a:ext uri="{FF2B5EF4-FFF2-40B4-BE49-F238E27FC236}">
                  <a16:creationId xmlns:a16="http://schemas.microsoft.com/office/drawing/2014/main" id="{E1C1BC2C-23FF-12CD-87E5-2DED243124BD}"/>
                </a:ext>
              </a:extLst>
            </p:cNvPr>
            <p:cNvSpPr txBox="1"/>
            <p:nvPr/>
          </p:nvSpPr>
          <p:spPr>
            <a:xfrm>
              <a:off x="4555866" y="2790821"/>
              <a:ext cx="401072" cy="253916"/>
            </a:xfrm>
            <a:prstGeom prst="rect">
              <a:avLst/>
            </a:prstGeom>
            <a:noFill/>
          </p:spPr>
          <p:txBody>
            <a:bodyPr wrap="none" rtlCol="0">
              <a:spAutoFit/>
            </a:bodyPr>
            <a:lstStyle/>
            <a:p>
              <a:r>
                <a:rPr lang="en-US" sz="1050" dirty="0">
                  <a:solidFill>
                    <a:srgbClr val="002060"/>
                  </a:solidFill>
                </a:rPr>
                <a:t>200</a:t>
              </a:r>
            </a:p>
          </p:txBody>
        </p:sp>
        <p:sp>
          <p:nvSpPr>
            <p:cNvPr id="47" name="TextBox 46">
              <a:extLst>
                <a:ext uri="{FF2B5EF4-FFF2-40B4-BE49-F238E27FC236}">
                  <a16:creationId xmlns:a16="http://schemas.microsoft.com/office/drawing/2014/main" id="{25234708-2EE5-361E-D2FE-B5F1A3966169}"/>
                </a:ext>
              </a:extLst>
            </p:cNvPr>
            <p:cNvSpPr txBox="1"/>
            <p:nvPr/>
          </p:nvSpPr>
          <p:spPr>
            <a:xfrm>
              <a:off x="4274283" y="2792325"/>
              <a:ext cx="401072" cy="253916"/>
            </a:xfrm>
            <a:prstGeom prst="rect">
              <a:avLst/>
            </a:prstGeom>
            <a:noFill/>
          </p:spPr>
          <p:txBody>
            <a:bodyPr wrap="none" rtlCol="0">
              <a:spAutoFit/>
            </a:bodyPr>
            <a:lstStyle/>
            <a:p>
              <a:r>
                <a:rPr lang="en-US" sz="1050" dirty="0">
                  <a:solidFill>
                    <a:srgbClr val="002060"/>
                  </a:solidFill>
                </a:rPr>
                <a:t>150</a:t>
              </a:r>
            </a:p>
          </p:txBody>
        </p:sp>
        <p:sp>
          <p:nvSpPr>
            <p:cNvPr id="63" name="TextBox 62">
              <a:extLst>
                <a:ext uri="{FF2B5EF4-FFF2-40B4-BE49-F238E27FC236}">
                  <a16:creationId xmlns:a16="http://schemas.microsoft.com/office/drawing/2014/main" id="{A2DC1604-E15F-90F9-629B-3BA9C4628A14}"/>
                </a:ext>
              </a:extLst>
            </p:cNvPr>
            <p:cNvSpPr txBox="1"/>
            <p:nvPr/>
          </p:nvSpPr>
          <p:spPr>
            <a:xfrm>
              <a:off x="1889441" y="2785238"/>
              <a:ext cx="328936" cy="253916"/>
            </a:xfrm>
            <a:prstGeom prst="rect">
              <a:avLst/>
            </a:prstGeom>
            <a:noFill/>
          </p:spPr>
          <p:txBody>
            <a:bodyPr wrap="none" rtlCol="0">
              <a:spAutoFit/>
            </a:bodyPr>
            <a:lstStyle/>
            <a:p>
              <a:r>
                <a:rPr lang="en-US" sz="1050" dirty="0">
                  <a:solidFill>
                    <a:srgbClr val="002060"/>
                  </a:solidFill>
                </a:rPr>
                <a:t>15</a:t>
              </a:r>
            </a:p>
          </p:txBody>
        </p:sp>
      </p:grpSp>
    </p:spTree>
    <p:extLst>
      <p:ext uri="{BB962C8B-B14F-4D97-AF65-F5344CB8AC3E}">
        <p14:creationId xmlns:p14="http://schemas.microsoft.com/office/powerpoint/2010/main" val="3869321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F9A3B-4836-B195-7D02-14D5A0C84AB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B1DDF3C-2063-8FDB-52E3-280A1F958E63}"/>
              </a:ext>
            </a:extLst>
          </p:cNvPr>
          <p:cNvSpPr>
            <a:spLocks noGrp="1"/>
          </p:cNvSpPr>
          <p:nvPr>
            <p:ph type="ftr" sz="quarter" idx="11"/>
          </p:nvPr>
        </p:nvSpPr>
        <p:spPr>
          <a:xfrm>
            <a:off x="2090853" y="6496049"/>
            <a:ext cx="4962292" cy="365125"/>
          </a:xfrm>
        </p:spPr>
        <p:txBody>
          <a:bodyPr/>
          <a:lstStyle/>
          <a:p>
            <a:r>
              <a:rPr lang="en-US" dirty="0">
                <a:solidFill>
                  <a:srgbClr val="002060"/>
                </a:solidFill>
              </a:rPr>
              <a:t>Dejan Trbojevic – MAC Review </a:t>
            </a:r>
            <a:r>
              <a:rPr lang="en-US" dirty="0"/>
              <a:t>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CA30B61-D5B4-EE7F-CA2C-9F6215FDD3E4}"/>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17CAEA9-B6FB-AFC8-605A-0B2A888060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2" name="Title 1">
            <a:extLst>
              <a:ext uri="{FF2B5EF4-FFF2-40B4-BE49-F238E27FC236}">
                <a16:creationId xmlns:a16="http://schemas.microsoft.com/office/drawing/2014/main" id="{A1CC6DC9-E791-228C-6748-F0E167DF4BFE}"/>
              </a:ext>
            </a:extLst>
          </p:cNvPr>
          <p:cNvSpPr txBox="1">
            <a:spLocks/>
          </p:cNvSpPr>
          <p:nvPr/>
        </p:nvSpPr>
        <p:spPr>
          <a:xfrm>
            <a:off x="209006" y="0"/>
            <a:ext cx="8934992" cy="5060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Centroid Y Positions</a:t>
            </a:r>
          </a:p>
        </p:txBody>
      </p:sp>
      <p:sp>
        <p:nvSpPr>
          <p:cNvPr id="10" name="TextBox 9">
            <a:extLst>
              <a:ext uri="{FF2B5EF4-FFF2-40B4-BE49-F238E27FC236}">
                <a16:creationId xmlns:a16="http://schemas.microsoft.com/office/drawing/2014/main" id="{16DDF792-C9E7-0514-2C24-0081C499BB71}"/>
              </a:ext>
            </a:extLst>
          </p:cNvPr>
          <p:cNvSpPr txBox="1"/>
          <p:nvPr/>
        </p:nvSpPr>
        <p:spPr>
          <a:xfrm>
            <a:off x="412943" y="509718"/>
            <a:ext cx="4461512" cy="646331"/>
          </a:xfrm>
          <a:prstGeom prst="rect">
            <a:avLst/>
          </a:prstGeom>
          <a:noFill/>
        </p:spPr>
        <p:txBody>
          <a:bodyPr wrap="square" rtlCol="0">
            <a:spAutoFit/>
          </a:bodyPr>
          <a:lstStyle/>
          <a:p>
            <a:pPr algn="ctr"/>
            <a:r>
              <a:rPr lang="en-GB" dirty="0">
                <a:solidFill>
                  <a:srgbClr val="002060"/>
                </a:solidFill>
                <a:latin typeface="Arial" panose="020B0604020202020204" pitchFamily="34" charset="0"/>
                <a:cs typeface="Arial" panose="020B0604020202020204" pitchFamily="34" charset="0"/>
              </a:rPr>
              <a:t>Known Y shift from reassembly of camera screens between NSRL and Tandem</a:t>
            </a:r>
          </a:p>
        </p:txBody>
      </p:sp>
      <p:sp>
        <p:nvSpPr>
          <p:cNvPr id="12" name="TextBox 11">
            <a:extLst>
              <a:ext uri="{FF2B5EF4-FFF2-40B4-BE49-F238E27FC236}">
                <a16:creationId xmlns:a16="http://schemas.microsoft.com/office/drawing/2014/main" id="{B9161937-9BC3-B1F0-8E68-F255554A0C78}"/>
              </a:ext>
            </a:extLst>
          </p:cNvPr>
          <p:cNvSpPr txBox="1"/>
          <p:nvPr/>
        </p:nvSpPr>
        <p:spPr>
          <a:xfrm>
            <a:off x="343136" y="2682708"/>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48195F96-AA8F-9291-8980-353EE85554A8}"/>
              </a:ext>
            </a:extLst>
          </p:cNvPr>
          <p:cNvSpPr txBox="1"/>
          <p:nvPr/>
        </p:nvSpPr>
        <p:spPr>
          <a:xfrm>
            <a:off x="272604" y="4977095"/>
            <a:ext cx="1172116" cy="369332"/>
          </a:xfrm>
          <a:prstGeom prst="rect">
            <a:avLst/>
          </a:prstGeom>
          <a:noFill/>
        </p:spPr>
        <p:txBody>
          <a:bodyPr wrap="none" rtlCol="0">
            <a:spAutoFit/>
          </a:bodyPr>
          <a:lstStyle/>
          <a:p>
            <a:r>
              <a:rPr lang="en-GB" dirty="0">
                <a:solidFill>
                  <a:srgbClr val="002060"/>
                </a:solidFill>
                <a:latin typeface="Arial" panose="020B0604020202020204" pitchFamily="34" charset="0"/>
                <a:cs typeface="Arial" panose="020B0604020202020204" pitchFamily="34" charset="0"/>
              </a:rPr>
              <a:t>Beam out</a:t>
            </a:r>
          </a:p>
        </p:txBody>
      </p:sp>
      <p:pic>
        <p:nvPicPr>
          <p:cNvPr id="16" name="Picture 15" descr="Chart, line chart&#10;&#10;AI-generated content may be incorrect.">
            <a:extLst>
              <a:ext uri="{FF2B5EF4-FFF2-40B4-BE49-F238E27FC236}">
                <a16:creationId xmlns:a16="http://schemas.microsoft.com/office/drawing/2014/main" id="{766709F5-B737-FA0B-EBD1-D44C619B5E21}"/>
              </a:ext>
            </a:extLst>
          </p:cNvPr>
          <p:cNvPicPr>
            <a:picLocks noChangeAspect="1"/>
          </p:cNvPicPr>
          <p:nvPr/>
        </p:nvPicPr>
        <p:blipFill>
          <a:blip r:embed="rId3"/>
          <a:stretch>
            <a:fillRect/>
          </a:stretch>
        </p:blipFill>
        <p:spPr>
          <a:xfrm>
            <a:off x="1396449" y="1339603"/>
            <a:ext cx="3175551" cy="2542784"/>
          </a:xfrm>
          <a:prstGeom prst="rect">
            <a:avLst/>
          </a:prstGeom>
        </p:spPr>
      </p:pic>
      <p:cxnSp>
        <p:nvCxnSpPr>
          <p:cNvPr id="11" name="Straight Arrow Connector 10">
            <a:extLst>
              <a:ext uri="{FF2B5EF4-FFF2-40B4-BE49-F238E27FC236}">
                <a16:creationId xmlns:a16="http://schemas.microsoft.com/office/drawing/2014/main" id="{3F463CCD-957B-3353-E38E-BE4FBA3F3F5E}"/>
              </a:ext>
            </a:extLst>
          </p:cNvPr>
          <p:cNvCxnSpPr>
            <a:cxnSpLocks/>
            <a:stCxn id="10" idx="2"/>
          </p:cNvCxnSpPr>
          <p:nvPr/>
        </p:nvCxnSpPr>
        <p:spPr>
          <a:xfrm>
            <a:off x="2643699" y="1156049"/>
            <a:ext cx="627039" cy="1526659"/>
          </a:xfrm>
          <a:prstGeom prst="straightConnector1">
            <a:avLst/>
          </a:prstGeom>
          <a:ln w="28575">
            <a:solidFill>
              <a:srgbClr val="00206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9" name="Picture 18" descr="Chart, line chart&#10;&#10;AI-generated content may be incorrect.">
            <a:extLst>
              <a:ext uri="{FF2B5EF4-FFF2-40B4-BE49-F238E27FC236}">
                <a16:creationId xmlns:a16="http://schemas.microsoft.com/office/drawing/2014/main" id="{4FEDA084-B9EC-05BB-DC61-26A2B60F4AEC}"/>
              </a:ext>
            </a:extLst>
          </p:cNvPr>
          <p:cNvPicPr>
            <a:picLocks noChangeAspect="1"/>
          </p:cNvPicPr>
          <p:nvPr/>
        </p:nvPicPr>
        <p:blipFill>
          <a:blip r:embed="rId4"/>
          <a:stretch>
            <a:fillRect/>
          </a:stretch>
        </p:blipFill>
        <p:spPr>
          <a:xfrm>
            <a:off x="5401993" y="1310969"/>
            <a:ext cx="3339137" cy="2579694"/>
          </a:xfrm>
          <a:prstGeom prst="rect">
            <a:avLst/>
          </a:prstGeom>
        </p:spPr>
      </p:pic>
      <p:pic>
        <p:nvPicPr>
          <p:cNvPr id="21" name="Picture 20" descr="Chart, line chart&#10;&#10;AI-generated content may be incorrect.">
            <a:extLst>
              <a:ext uri="{FF2B5EF4-FFF2-40B4-BE49-F238E27FC236}">
                <a16:creationId xmlns:a16="http://schemas.microsoft.com/office/drawing/2014/main" id="{D1A2E9C9-3F03-4D64-21E4-01EA79949213}"/>
              </a:ext>
            </a:extLst>
          </p:cNvPr>
          <p:cNvPicPr>
            <a:picLocks noChangeAspect="1"/>
          </p:cNvPicPr>
          <p:nvPr/>
        </p:nvPicPr>
        <p:blipFill>
          <a:blip r:embed="rId5"/>
          <a:stretch>
            <a:fillRect/>
          </a:stretch>
        </p:blipFill>
        <p:spPr>
          <a:xfrm>
            <a:off x="1365530" y="3885574"/>
            <a:ext cx="3248429" cy="2462708"/>
          </a:xfrm>
          <a:prstGeom prst="rect">
            <a:avLst/>
          </a:prstGeom>
        </p:spPr>
      </p:pic>
      <p:pic>
        <p:nvPicPr>
          <p:cNvPr id="25" name="Picture 24">
            <a:extLst>
              <a:ext uri="{FF2B5EF4-FFF2-40B4-BE49-F238E27FC236}">
                <a16:creationId xmlns:a16="http://schemas.microsoft.com/office/drawing/2014/main" id="{20CEAE2E-35A4-1AD1-1B36-8C4D28FA0779}"/>
              </a:ext>
            </a:extLst>
          </p:cNvPr>
          <p:cNvPicPr>
            <a:picLocks noChangeAspect="1"/>
          </p:cNvPicPr>
          <p:nvPr/>
        </p:nvPicPr>
        <p:blipFill>
          <a:blip r:embed="rId6"/>
          <a:stretch>
            <a:fillRect/>
          </a:stretch>
        </p:blipFill>
        <p:spPr>
          <a:xfrm>
            <a:off x="4514850" y="3390900"/>
            <a:ext cx="114300" cy="76200"/>
          </a:xfrm>
          <a:prstGeom prst="rect">
            <a:avLst/>
          </a:prstGeom>
        </p:spPr>
      </p:pic>
      <p:pic>
        <p:nvPicPr>
          <p:cNvPr id="27" name="Picture 26" descr="Chart, line chart&#10;&#10;AI-generated content may be incorrect.">
            <a:extLst>
              <a:ext uri="{FF2B5EF4-FFF2-40B4-BE49-F238E27FC236}">
                <a16:creationId xmlns:a16="http://schemas.microsoft.com/office/drawing/2014/main" id="{8361E9CF-4CC6-DBBC-4072-E75D59C41C4E}"/>
              </a:ext>
            </a:extLst>
          </p:cNvPr>
          <p:cNvPicPr>
            <a:picLocks noChangeAspect="1"/>
          </p:cNvPicPr>
          <p:nvPr/>
        </p:nvPicPr>
        <p:blipFill>
          <a:blip r:embed="rId7"/>
          <a:stretch>
            <a:fillRect/>
          </a:stretch>
        </p:blipFill>
        <p:spPr>
          <a:xfrm>
            <a:off x="5197830" y="3848296"/>
            <a:ext cx="3543300" cy="2565400"/>
          </a:xfrm>
          <a:prstGeom prst="rect">
            <a:avLst/>
          </a:prstGeom>
        </p:spPr>
      </p:pic>
    </p:spTree>
    <p:extLst>
      <p:ext uri="{BB962C8B-B14F-4D97-AF65-F5344CB8AC3E}">
        <p14:creationId xmlns:p14="http://schemas.microsoft.com/office/powerpoint/2010/main" val="4147518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F4B29-B77A-2211-67AA-3435A8276FA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3BF5786-31C6-301F-D5B4-54278774D9E3}"/>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A946B6D-C071-E006-125F-6DDBDD49F3B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5A73D17E-367B-B69A-6839-6165372270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9D8E9DD-70C9-3423-72D4-57E5054DCAC0}"/>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BE1B0A06-FEA9-AE0C-71C9-9150FD0788CB}"/>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2CFAAC4A-A94F-00BF-363F-E407E46DDA9B}"/>
              </a:ext>
            </a:extLst>
          </p:cNvPr>
          <p:cNvSpPr txBox="1">
            <a:spLocks/>
          </p:cNvSpPr>
          <p:nvPr/>
        </p:nvSpPr>
        <p:spPr>
          <a:xfrm>
            <a:off x="408382" y="663497"/>
            <a:ext cx="8229600" cy="46413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002060"/>
                </a:solidFill>
                <a:latin typeface="Arial" panose="020B0604020202020204" pitchFamily="34" charset="0"/>
                <a:cs typeface="Arial" panose="020B0604020202020204" pitchFamily="34" charset="0"/>
              </a:rPr>
              <a:t>4</a:t>
            </a:r>
            <a:r>
              <a:rPr lang="en-GB" sz="2400" dirty="0">
                <a:solidFill>
                  <a:srgbClr val="002060"/>
                </a:solidFill>
                <a:latin typeface="Symbol" pitchFamily="2" charset="2"/>
                <a:cs typeface="Arial" panose="020B0604020202020204" pitchFamily="34" charset="0"/>
              </a:rPr>
              <a:t>n</a:t>
            </a:r>
            <a:r>
              <a:rPr lang="en-GB" sz="2400" baseline="-25000" dirty="0">
                <a:solidFill>
                  <a:srgbClr val="002060"/>
                </a:solidFill>
                <a:latin typeface="Arial" panose="020B0604020202020204" pitchFamily="34" charset="0"/>
                <a:cs typeface="Arial" panose="020B0604020202020204" pitchFamily="34" charset="0"/>
              </a:rPr>
              <a:t>x,cell</a:t>
            </a:r>
            <a:r>
              <a:rPr lang="en-GB" sz="2400" dirty="0">
                <a:solidFill>
                  <a:srgbClr val="002060"/>
                </a:solidFill>
                <a:latin typeface="Arial" panose="020B0604020202020204" pitchFamily="34" charset="0"/>
                <a:cs typeface="Arial" panose="020B0604020202020204" pitchFamily="34" charset="0"/>
              </a:rPr>
              <a:t> = 0.644  </a:t>
            </a:r>
            <a:r>
              <a:rPr lang="en-GB" sz="2400" dirty="0">
                <a:solidFill>
                  <a:srgbClr val="002060"/>
                </a:solidFill>
                <a:latin typeface="Arial" panose="020B0604020202020204" pitchFamily="34" charset="0"/>
                <a:cs typeface="Arial" panose="020B0604020202020204" pitchFamily="34" charset="0"/>
                <a:sym typeface="Wingdings" panose="05000000000000000000" pitchFamily="2" charset="2"/>
              </a:rPr>
              <a:t>  cos(</a:t>
            </a:r>
            <a:r>
              <a:rPr lang="en-GB" sz="2400" dirty="0">
                <a:solidFill>
                  <a:srgbClr val="002060"/>
                </a:solidFill>
                <a:latin typeface="Symbol" pitchFamily="2" charset="2"/>
                <a:cs typeface="Arial" panose="020B0604020202020204" pitchFamily="34" charset="0"/>
                <a:sym typeface="Wingdings" panose="05000000000000000000" pitchFamily="2" charset="2"/>
              </a:rPr>
              <a:t>f</a:t>
            </a:r>
            <a:r>
              <a:rPr lang="en-GB" sz="2400" baseline="-25000" dirty="0">
                <a:solidFill>
                  <a:srgbClr val="002060"/>
                </a:solidFill>
                <a:latin typeface="Arial" panose="020B0604020202020204" pitchFamily="34" charset="0"/>
                <a:cs typeface="Arial" panose="020B0604020202020204" pitchFamily="34" charset="0"/>
                <a:sym typeface="Wingdings" panose="05000000000000000000" pitchFamily="2" charset="2"/>
              </a:rPr>
              <a:t>x</a:t>
            </a:r>
            <a:r>
              <a:rPr lang="en-GB" sz="2400" dirty="0">
                <a:solidFill>
                  <a:srgbClr val="002060"/>
                </a:solidFill>
                <a:latin typeface="Arial" panose="020B0604020202020204" pitchFamily="34" charset="0"/>
                <a:cs typeface="Arial" panose="020B0604020202020204" pitchFamily="34" charset="0"/>
                <a:sym typeface="Wingdings" panose="05000000000000000000" pitchFamily="2" charset="2"/>
              </a:rPr>
              <a:t>) = -0.618</a:t>
            </a:r>
            <a:endParaRPr lang="en-GB" sz="2400" dirty="0">
              <a:solidFill>
                <a:srgbClr val="002060"/>
              </a:solidFill>
              <a:latin typeface="Arial" panose="020B0604020202020204" pitchFamily="34" charset="0"/>
              <a:cs typeface="Arial" panose="020B0604020202020204" pitchFamily="34" charset="0"/>
            </a:endParaRPr>
          </a:p>
          <a:p>
            <a:r>
              <a:rPr lang="en-GB" sz="2400" dirty="0">
                <a:solidFill>
                  <a:srgbClr val="002060"/>
                </a:solidFill>
                <a:latin typeface="Arial" panose="020B0604020202020204" pitchFamily="34" charset="0"/>
                <a:cs typeface="Arial" panose="020B0604020202020204" pitchFamily="34" charset="0"/>
              </a:rPr>
              <a:t>Agrees at high energy</a:t>
            </a:r>
          </a:p>
        </p:txBody>
      </p:sp>
      <p:sp>
        <p:nvSpPr>
          <p:cNvPr id="15" name="TextBox 14">
            <a:extLst>
              <a:ext uri="{FF2B5EF4-FFF2-40B4-BE49-F238E27FC236}">
                <a16:creationId xmlns:a16="http://schemas.microsoft.com/office/drawing/2014/main" id="{F81BB7CE-D3D8-880A-6255-19878BDB0004}"/>
              </a:ext>
            </a:extLst>
          </p:cNvPr>
          <p:cNvSpPr txBox="1"/>
          <p:nvPr/>
        </p:nvSpPr>
        <p:spPr>
          <a:xfrm>
            <a:off x="217714" y="0"/>
            <a:ext cx="8896918" cy="523220"/>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C.4 Preliminary tune measurement</a:t>
            </a:r>
          </a:p>
        </p:txBody>
      </p:sp>
      <p:sp>
        <p:nvSpPr>
          <p:cNvPr id="7" name="TextBox 6">
            <a:extLst>
              <a:ext uri="{FF2B5EF4-FFF2-40B4-BE49-F238E27FC236}">
                <a16:creationId xmlns:a16="http://schemas.microsoft.com/office/drawing/2014/main" id="{8011B416-6950-4A8A-ED72-0C6CD7B02771}"/>
              </a:ext>
            </a:extLst>
          </p:cNvPr>
          <p:cNvSpPr txBox="1"/>
          <p:nvPr/>
        </p:nvSpPr>
        <p:spPr>
          <a:xfrm>
            <a:off x="5991507" y="468624"/>
            <a:ext cx="2749624" cy="1015663"/>
          </a:xfrm>
          <a:prstGeom prst="rect">
            <a:avLst/>
          </a:prstGeom>
          <a:noFill/>
        </p:spPr>
        <p:txBody>
          <a:bodyPr wrap="square" rtlCol="0">
            <a:spAutoFit/>
          </a:bodyPr>
          <a:lstStyle/>
          <a:p>
            <a:r>
              <a:rPr lang="en-GB" sz="2000" dirty="0">
                <a:solidFill>
                  <a:srgbClr val="002060"/>
                </a:solidFill>
              </a:rPr>
              <a:t>Cell tune ranges:</a:t>
            </a:r>
          </a:p>
          <a:p>
            <a:r>
              <a:rPr lang="en-GB" sz="2000" dirty="0">
                <a:solidFill>
                  <a:srgbClr val="002060"/>
                </a:solidFill>
                <a:latin typeface="Symbol" pitchFamily="2" charset="2"/>
              </a:rPr>
              <a:t>n</a:t>
            </a:r>
            <a:r>
              <a:rPr lang="en-GB" sz="2000" baseline="-25000" dirty="0">
                <a:solidFill>
                  <a:srgbClr val="002060"/>
                </a:solidFill>
              </a:rPr>
              <a:t>x</a:t>
            </a:r>
            <a:r>
              <a:rPr lang="en-GB" sz="2000" dirty="0">
                <a:solidFill>
                  <a:srgbClr val="002060"/>
                </a:solidFill>
              </a:rPr>
              <a:t> = 0.1608 ± 0.0004</a:t>
            </a:r>
          </a:p>
          <a:p>
            <a:r>
              <a:rPr lang="en-GB" sz="2000" dirty="0">
                <a:solidFill>
                  <a:srgbClr val="002060"/>
                </a:solidFill>
                <a:latin typeface="Symbol" pitchFamily="2" charset="2"/>
              </a:rPr>
              <a:t>n</a:t>
            </a:r>
            <a:r>
              <a:rPr lang="en-GB" sz="2000" baseline="-25000" dirty="0">
                <a:solidFill>
                  <a:srgbClr val="002060"/>
                </a:solidFill>
              </a:rPr>
              <a:t>y</a:t>
            </a:r>
            <a:r>
              <a:rPr lang="en-GB" sz="2000" dirty="0">
                <a:solidFill>
                  <a:srgbClr val="002060"/>
                </a:solidFill>
              </a:rPr>
              <a:t> = 0.0738 ± 0.0011</a:t>
            </a:r>
          </a:p>
        </p:txBody>
      </p:sp>
      <p:cxnSp>
        <p:nvCxnSpPr>
          <p:cNvPr id="18" name="Straight Connector 17">
            <a:extLst>
              <a:ext uri="{FF2B5EF4-FFF2-40B4-BE49-F238E27FC236}">
                <a16:creationId xmlns:a16="http://schemas.microsoft.com/office/drawing/2014/main" id="{BF67CB2A-7B70-0712-EA25-335F1A52CE9E}"/>
              </a:ext>
            </a:extLst>
          </p:cNvPr>
          <p:cNvCxnSpPr>
            <a:cxnSpLocks/>
          </p:cNvCxnSpPr>
          <p:nvPr/>
        </p:nvCxnSpPr>
        <p:spPr>
          <a:xfrm>
            <a:off x="7111767" y="2117178"/>
            <a:ext cx="0" cy="3557663"/>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E8F613A-DEFF-1A75-5AA3-60A799447FEA}"/>
              </a:ext>
            </a:extLst>
          </p:cNvPr>
          <p:cNvCxnSpPr>
            <a:cxnSpLocks/>
          </p:cNvCxnSpPr>
          <p:nvPr/>
        </p:nvCxnSpPr>
        <p:spPr>
          <a:xfrm>
            <a:off x="2870745" y="2117178"/>
            <a:ext cx="0" cy="353377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368DF0E-7A73-51D0-E6DA-D08D50478BEE}"/>
              </a:ext>
            </a:extLst>
          </p:cNvPr>
          <p:cNvSpPr txBox="1"/>
          <p:nvPr/>
        </p:nvSpPr>
        <p:spPr>
          <a:xfrm>
            <a:off x="4447034" y="5754488"/>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40</a:t>
            </a:r>
          </a:p>
        </p:txBody>
      </p:sp>
      <p:grpSp>
        <p:nvGrpSpPr>
          <p:cNvPr id="40" name="Group 39">
            <a:extLst>
              <a:ext uri="{FF2B5EF4-FFF2-40B4-BE49-F238E27FC236}">
                <a16:creationId xmlns:a16="http://schemas.microsoft.com/office/drawing/2014/main" id="{C0953375-6D8A-3D17-9930-564D91A05194}"/>
              </a:ext>
            </a:extLst>
          </p:cNvPr>
          <p:cNvGrpSpPr/>
          <p:nvPr/>
        </p:nvGrpSpPr>
        <p:grpSpPr>
          <a:xfrm>
            <a:off x="1093076" y="1558501"/>
            <a:ext cx="7254349" cy="5041995"/>
            <a:chOff x="1093076" y="1558501"/>
            <a:chExt cx="7254349" cy="5041995"/>
          </a:xfrm>
        </p:grpSpPr>
        <p:pic>
          <p:nvPicPr>
            <p:cNvPr id="22" name="Picture 21">
              <a:extLst>
                <a:ext uri="{FF2B5EF4-FFF2-40B4-BE49-F238E27FC236}">
                  <a16:creationId xmlns:a16="http://schemas.microsoft.com/office/drawing/2014/main" id="{BD03C942-AABC-F77B-EFFE-EF343D767980}"/>
                </a:ext>
              </a:extLst>
            </p:cNvPr>
            <p:cNvPicPr>
              <a:picLocks noChangeAspect="1"/>
            </p:cNvPicPr>
            <p:nvPr/>
          </p:nvPicPr>
          <p:blipFill>
            <a:blip r:embed="rId3"/>
            <a:stretch>
              <a:fillRect/>
            </a:stretch>
          </p:blipFill>
          <p:spPr>
            <a:xfrm>
              <a:off x="1093076" y="1558501"/>
              <a:ext cx="7151206" cy="5041995"/>
            </a:xfrm>
            <a:prstGeom prst="rect">
              <a:avLst/>
            </a:prstGeom>
          </p:spPr>
        </p:pic>
        <p:grpSp>
          <p:nvGrpSpPr>
            <p:cNvPr id="39" name="Group 38">
              <a:extLst>
                <a:ext uri="{FF2B5EF4-FFF2-40B4-BE49-F238E27FC236}">
                  <a16:creationId xmlns:a16="http://schemas.microsoft.com/office/drawing/2014/main" id="{C0256AB1-08D9-683C-AAE8-FE012A51B6B0}"/>
                </a:ext>
              </a:extLst>
            </p:cNvPr>
            <p:cNvGrpSpPr/>
            <p:nvPr/>
          </p:nvGrpSpPr>
          <p:grpSpPr>
            <a:xfrm>
              <a:off x="2650172" y="5757663"/>
              <a:ext cx="5697253" cy="376514"/>
              <a:chOff x="2650172" y="5757663"/>
              <a:chExt cx="5697253" cy="376514"/>
            </a:xfrm>
          </p:grpSpPr>
          <p:sp>
            <p:nvSpPr>
              <p:cNvPr id="24" name="TextBox 23">
                <a:extLst>
                  <a:ext uri="{FF2B5EF4-FFF2-40B4-BE49-F238E27FC236}">
                    <a16:creationId xmlns:a16="http://schemas.microsoft.com/office/drawing/2014/main" id="{39AD8047-EE7F-CD8D-876B-C380B01056E4}"/>
                  </a:ext>
                </a:extLst>
              </p:cNvPr>
              <p:cNvSpPr txBox="1"/>
              <p:nvPr/>
            </p:nvSpPr>
            <p:spPr>
              <a:xfrm>
                <a:off x="2650172" y="5764845"/>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15</a:t>
                </a:r>
              </a:p>
            </p:txBody>
          </p:sp>
          <p:sp>
            <p:nvSpPr>
              <p:cNvPr id="29" name="TextBox 28">
                <a:extLst>
                  <a:ext uri="{FF2B5EF4-FFF2-40B4-BE49-F238E27FC236}">
                    <a16:creationId xmlns:a16="http://schemas.microsoft.com/office/drawing/2014/main" id="{35F0A6EF-F3F9-C183-FA3D-3E639B9A55C4}"/>
                  </a:ext>
                </a:extLst>
              </p:cNvPr>
              <p:cNvSpPr txBox="1"/>
              <p:nvPr/>
            </p:nvSpPr>
            <p:spPr>
              <a:xfrm>
                <a:off x="3197514" y="5757940"/>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20</a:t>
                </a:r>
              </a:p>
            </p:txBody>
          </p:sp>
          <p:sp>
            <p:nvSpPr>
              <p:cNvPr id="31" name="TextBox 30">
                <a:extLst>
                  <a:ext uri="{FF2B5EF4-FFF2-40B4-BE49-F238E27FC236}">
                    <a16:creationId xmlns:a16="http://schemas.microsoft.com/office/drawing/2014/main" id="{0B237383-E384-2BB7-ABAD-3D45A55CF33A}"/>
                  </a:ext>
                </a:extLst>
              </p:cNvPr>
              <p:cNvSpPr txBox="1"/>
              <p:nvPr/>
            </p:nvSpPr>
            <p:spPr>
              <a:xfrm>
                <a:off x="3945018" y="5757663"/>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30</a:t>
                </a:r>
              </a:p>
            </p:txBody>
          </p:sp>
          <p:sp>
            <p:nvSpPr>
              <p:cNvPr id="33" name="TextBox 32">
                <a:extLst>
                  <a:ext uri="{FF2B5EF4-FFF2-40B4-BE49-F238E27FC236}">
                    <a16:creationId xmlns:a16="http://schemas.microsoft.com/office/drawing/2014/main" id="{21D46988-92E9-71D5-7DB3-CB2E34CA2DFF}"/>
                  </a:ext>
                </a:extLst>
              </p:cNvPr>
              <p:cNvSpPr txBox="1"/>
              <p:nvPr/>
            </p:nvSpPr>
            <p:spPr>
              <a:xfrm>
                <a:off x="4878562" y="5761332"/>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50</a:t>
                </a:r>
              </a:p>
            </p:txBody>
          </p:sp>
          <p:sp>
            <p:nvSpPr>
              <p:cNvPr id="35" name="TextBox 34">
                <a:extLst>
                  <a:ext uri="{FF2B5EF4-FFF2-40B4-BE49-F238E27FC236}">
                    <a16:creationId xmlns:a16="http://schemas.microsoft.com/office/drawing/2014/main" id="{C6D9E286-E362-4C4D-DA3C-41365AE643A3}"/>
                  </a:ext>
                </a:extLst>
              </p:cNvPr>
              <p:cNvSpPr txBox="1"/>
              <p:nvPr/>
            </p:nvSpPr>
            <p:spPr>
              <a:xfrm>
                <a:off x="6829472" y="5764507"/>
                <a:ext cx="554960"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150</a:t>
                </a:r>
              </a:p>
            </p:txBody>
          </p:sp>
          <p:sp>
            <p:nvSpPr>
              <p:cNvPr id="36" name="TextBox 35">
                <a:extLst>
                  <a:ext uri="{FF2B5EF4-FFF2-40B4-BE49-F238E27FC236}">
                    <a16:creationId xmlns:a16="http://schemas.microsoft.com/office/drawing/2014/main" id="{0BD27FF7-79FC-E4DD-5810-D1713A33BD55}"/>
                  </a:ext>
                </a:extLst>
              </p:cNvPr>
              <p:cNvSpPr txBox="1"/>
              <p:nvPr/>
            </p:nvSpPr>
            <p:spPr>
              <a:xfrm>
                <a:off x="7340647" y="5764507"/>
                <a:ext cx="554960"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200</a:t>
                </a:r>
              </a:p>
            </p:txBody>
          </p:sp>
          <p:sp>
            <p:nvSpPr>
              <p:cNvPr id="37" name="TextBox 36">
                <a:extLst>
                  <a:ext uri="{FF2B5EF4-FFF2-40B4-BE49-F238E27FC236}">
                    <a16:creationId xmlns:a16="http://schemas.microsoft.com/office/drawing/2014/main" id="{D899D64A-FB1E-D9DA-3835-3BCC4B3FF06E}"/>
                  </a:ext>
                </a:extLst>
              </p:cNvPr>
              <p:cNvSpPr txBox="1"/>
              <p:nvPr/>
            </p:nvSpPr>
            <p:spPr>
              <a:xfrm>
                <a:off x="7792465" y="5764507"/>
                <a:ext cx="554960"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250</a:t>
                </a:r>
              </a:p>
            </p:txBody>
          </p:sp>
          <p:sp>
            <p:nvSpPr>
              <p:cNvPr id="38" name="TextBox 37">
                <a:extLst>
                  <a:ext uri="{FF2B5EF4-FFF2-40B4-BE49-F238E27FC236}">
                    <a16:creationId xmlns:a16="http://schemas.microsoft.com/office/drawing/2014/main" id="{64F4F8E2-6625-7280-E274-AE527FC3CA35}"/>
                  </a:ext>
                </a:extLst>
              </p:cNvPr>
              <p:cNvSpPr txBox="1"/>
              <p:nvPr/>
            </p:nvSpPr>
            <p:spPr>
              <a:xfrm>
                <a:off x="5505134" y="5761332"/>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70</a:t>
                </a:r>
              </a:p>
            </p:txBody>
          </p:sp>
        </p:grpSp>
      </p:grpSp>
    </p:spTree>
    <p:extLst>
      <p:ext uri="{BB962C8B-B14F-4D97-AF65-F5344CB8AC3E}">
        <p14:creationId xmlns:p14="http://schemas.microsoft.com/office/powerpoint/2010/main" val="7001199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81E90-D005-A090-58B3-7D56B33E5CA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BADB388-9BFA-E98B-1DFE-7AF8126F5784}"/>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28017556-5D02-A5A5-A44F-5205CF396DD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069154A-DC1F-DA9E-68E4-0A48F78CB3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DE6A51B9-BEDA-1ECC-619F-FCB432929AF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2DD751A9-DD92-0222-16E4-0B637129900F}"/>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79DBB03-1371-BD67-3F07-438670ED303C}"/>
              </a:ext>
            </a:extLst>
          </p:cNvPr>
          <p:cNvSpPr txBox="1">
            <a:spLocks/>
          </p:cNvSpPr>
          <p:nvPr/>
        </p:nvSpPr>
        <p:spPr>
          <a:xfrm>
            <a:off x="226422" y="1"/>
            <a:ext cx="8917577" cy="51380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C.5 ACCOMPLISHED TASKS</a:t>
            </a:r>
          </a:p>
        </p:txBody>
      </p:sp>
      <p:sp>
        <p:nvSpPr>
          <p:cNvPr id="7" name="TextBox 6">
            <a:extLst>
              <a:ext uri="{FF2B5EF4-FFF2-40B4-BE49-F238E27FC236}">
                <a16:creationId xmlns:a16="http://schemas.microsoft.com/office/drawing/2014/main" id="{4B7B8C8A-7BA3-6057-D440-A895D6BBD1F8}"/>
              </a:ext>
            </a:extLst>
          </p:cNvPr>
          <p:cNvSpPr txBox="1"/>
          <p:nvPr/>
        </p:nvSpPr>
        <p:spPr>
          <a:xfrm>
            <a:off x="-132522" y="151208"/>
            <a:ext cx="9257717" cy="6309420"/>
          </a:xfrm>
          <a:prstGeom prst="rect">
            <a:avLst/>
          </a:prstGeom>
          <a:noFill/>
        </p:spPr>
        <p:txBody>
          <a:bodyPr wrap="square" rtlCol="0">
            <a:spAutoFit/>
          </a:bodyPr>
          <a:lstStyle/>
          <a:p>
            <a:pPr lvl="1" algn="just">
              <a:spcAft>
                <a:spcPts val="1200"/>
              </a:spcAft>
            </a:pPr>
            <a:endParaRPr lang="en-US" sz="2400" dirty="0">
              <a:solidFill>
                <a:srgbClr val="002060"/>
              </a:solidFill>
              <a:latin typeface="Arial" panose="020B0604020202020204" pitchFamily="34" charset="0"/>
              <a:cs typeface="Arial" panose="020B0604020202020204" pitchFamily="34" charset="0"/>
            </a:endParaRPr>
          </a:p>
          <a:p>
            <a:pPr marL="576263" lvl="1" indent="-288925" algn="just">
              <a:spcAft>
                <a:spcPts val="600"/>
              </a:spcAft>
              <a:buFont typeface="Arial" panose="020B0604020202020204" pitchFamily="34" charset="0"/>
              <a:buChar char="•"/>
            </a:pPr>
            <a:r>
              <a:rPr lang="en-US" sz="2400" b="1" dirty="0">
                <a:solidFill>
                  <a:srgbClr val="002060"/>
                </a:solidFill>
                <a:latin typeface="Arial" panose="020B0604020202020204" pitchFamily="34" charset="0"/>
                <a:cs typeface="Arial" panose="020B0604020202020204" pitchFamily="34" charset="0"/>
              </a:rPr>
              <a:t>The magnets were assembled at the aluminum plate, positions adjusted by the surveying team and covered by the aluminum chamber with Kevlar windows at the entrance and exit.</a:t>
            </a:r>
          </a:p>
          <a:p>
            <a:pPr marL="576263" lvl="1" indent="-288925" algn="just">
              <a:spcAft>
                <a:spcPts val="600"/>
              </a:spcAft>
              <a:buFont typeface="Arial" panose="020B0604020202020204" pitchFamily="34" charset="0"/>
              <a:buChar char="•"/>
            </a:pPr>
            <a:r>
              <a:rPr lang="en-US" sz="2400" b="1" dirty="0">
                <a:solidFill>
                  <a:srgbClr val="002060"/>
                </a:solidFill>
                <a:latin typeface="Arial" panose="020B0604020202020204" pitchFamily="34" charset="0"/>
                <a:cs typeface="Arial" panose="020B0604020202020204" pitchFamily="34" charset="0"/>
              </a:rPr>
              <a:t>The magnet assembly was transported to the NSRL laboratory and positioned for the first part of the experiment 50-250 MeV proton beam transport. The proton beam with energies between 50 MeV and 250 MeV was propagated through the assembly with radial horizontal positions adjusted for each energy. The proton beam positions were measured with two sequential flags in front and at the exit.</a:t>
            </a:r>
          </a:p>
          <a:p>
            <a:pPr marL="576263" lvl="1" indent="-288925" algn="just">
              <a:spcAft>
                <a:spcPts val="1200"/>
              </a:spcAft>
              <a:buFont typeface="Arial" panose="020B0604020202020204" pitchFamily="34" charset="0"/>
              <a:buChar char="•"/>
            </a:pPr>
            <a:r>
              <a:rPr lang="en-US" sz="2400" b="1" dirty="0">
                <a:solidFill>
                  <a:srgbClr val="002060"/>
                </a:solidFill>
                <a:latin typeface="Arial" panose="020B0604020202020204" pitchFamily="34" charset="0"/>
                <a:cs typeface="Arial" panose="020B0604020202020204" pitchFamily="34" charset="0"/>
              </a:rPr>
              <a:t>The second part of the experiment was performed at Tandem BNL accelerator using deuterons to provide equivalent proton kinetic energies between 10 and 50 MeV.</a:t>
            </a:r>
          </a:p>
        </p:txBody>
      </p:sp>
    </p:spTree>
    <p:extLst>
      <p:ext uri="{BB962C8B-B14F-4D97-AF65-F5344CB8AC3E}">
        <p14:creationId xmlns:p14="http://schemas.microsoft.com/office/powerpoint/2010/main" val="36987185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F3AD7-A396-B396-2925-5F3199D3C1D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179B605-0672-AC9E-F6B4-E82A7FE43F08}"/>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50C8B3E5-238A-EC8A-FF1B-E93AC4530965}"/>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69E3480-9EB6-97B9-6C4C-80F301E613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1231DBAF-1AA5-0DA8-FAE5-4F6D858DEE13}"/>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028A732-D7D0-F603-563E-870A45370F96}"/>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BF1BB18-4D32-858A-B085-7CDD333B8202}"/>
              </a:ext>
            </a:extLst>
          </p:cNvPr>
          <p:cNvSpPr txBox="1">
            <a:spLocks/>
          </p:cNvSpPr>
          <p:nvPr/>
        </p:nvSpPr>
        <p:spPr>
          <a:xfrm>
            <a:off x="222637" y="0"/>
            <a:ext cx="8906677" cy="6705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C.5 EXPERIMENT CONCLUSION</a:t>
            </a:r>
          </a:p>
        </p:txBody>
      </p:sp>
      <p:sp>
        <p:nvSpPr>
          <p:cNvPr id="7" name="Content Placeholder 2">
            <a:extLst>
              <a:ext uri="{FF2B5EF4-FFF2-40B4-BE49-F238E27FC236}">
                <a16:creationId xmlns:a16="http://schemas.microsoft.com/office/drawing/2014/main" id="{68220AC1-38D0-1156-4B37-4717EB7D2E70}"/>
              </a:ext>
            </a:extLst>
          </p:cNvPr>
          <p:cNvSpPr txBox="1">
            <a:spLocks/>
          </p:cNvSpPr>
          <p:nvPr/>
        </p:nvSpPr>
        <p:spPr>
          <a:xfrm>
            <a:off x="158321" y="744280"/>
            <a:ext cx="8827357" cy="47085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002060"/>
                </a:solidFill>
                <a:latin typeface="Arial" panose="020B0604020202020204" pitchFamily="34" charset="0"/>
                <a:cs typeface="Arial" panose="020B0604020202020204" pitchFamily="34" charset="0"/>
              </a:rPr>
              <a:t>Beams at all energies were transmitted through the 4-cell test girder (22.5° or 1/8 arc)</a:t>
            </a:r>
          </a:p>
          <a:p>
            <a:pPr lvl="1">
              <a:spcAft>
                <a:spcPts val="600"/>
              </a:spcAft>
            </a:pPr>
            <a:r>
              <a:rPr lang="en-GB" b="1" dirty="0">
                <a:solidFill>
                  <a:srgbClr val="002060"/>
                </a:solidFill>
                <a:latin typeface="Arial" panose="020B0604020202020204" pitchFamily="34" charset="0"/>
                <a:cs typeface="Arial" panose="020B0604020202020204" pitchFamily="34" charset="0"/>
              </a:rPr>
              <a:t>Protons at NSRL and deuterons at Tandem</a:t>
            </a:r>
          </a:p>
          <a:p>
            <a:r>
              <a:rPr lang="en-GB" b="1" dirty="0">
                <a:solidFill>
                  <a:srgbClr val="002060"/>
                </a:solidFill>
                <a:latin typeface="Arial" panose="020B0604020202020204" pitchFamily="34" charset="0"/>
                <a:cs typeface="Arial" panose="020B0604020202020204" pitchFamily="34" charset="0"/>
              </a:rPr>
              <a:t>10-250MeV is a factor of 5.3× in momentum</a:t>
            </a:r>
          </a:p>
          <a:p>
            <a:pPr lvl="1"/>
            <a:r>
              <a:rPr lang="en-GB" b="1" dirty="0">
                <a:solidFill>
                  <a:srgbClr val="002060"/>
                </a:solidFill>
                <a:latin typeface="Arial" panose="020B0604020202020204" pitchFamily="34" charset="0"/>
                <a:cs typeface="Arial" panose="020B0604020202020204" pitchFamily="34" charset="0"/>
              </a:rPr>
              <a:t>Very large for a non-scaling FFA, especially one with a flattened tune</a:t>
            </a:r>
          </a:p>
          <a:p>
            <a:pPr lvl="1">
              <a:spcAft>
                <a:spcPts val="600"/>
              </a:spcAft>
            </a:pPr>
            <a:r>
              <a:rPr lang="en-GB" b="1" dirty="0">
                <a:solidFill>
                  <a:srgbClr val="002060"/>
                </a:solidFill>
                <a:latin typeface="Arial" panose="020B0604020202020204" pitchFamily="34" charset="0"/>
                <a:cs typeface="Arial" panose="020B0604020202020204" pitchFamily="34" charset="0"/>
              </a:rPr>
              <a:t>250MeV is highest ever energy in any NS-FFA line</a:t>
            </a:r>
          </a:p>
          <a:p>
            <a:r>
              <a:rPr lang="en-GB" b="1" dirty="0">
                <a:solidFill>
                  <a:srgbClr val="002060"/>
                </a:solidFill>
                <a:latin typeface="Arial" panose="020B0604020202020204" pitchFamily="34" charset="0"/>
                <a:cs typeface="Arial" panose="020B0604020202020204" pitchFamily="34" charset="0"/>
              </a:rPr>
              <a:t>Beam ought to propagate several cells around a ring at the start of commissioning</a:t>
            </a:r>
          </a:p>
          <a:p>
            <a:pPr lvl="1"/>
            <a:r>
              <a:rPr lang="en-GB" b="1" dirty="0">
                <a:solidFill>
                  <a:srgbClr val="002060"/>
                </a:solidFill>
                <a:latin typeface="Arial" panose="020B0604020202020204" pitchFamily="34" charset="0"/>
                <a:cs typeface="Arial" panose="020B0604020202020204" pitchFamily="34" charset="0"/>
              </a:rPr>
              <a:t>(even without magnet shimming/correction here)</a:t>
            </a:r>
          </a:p>
        </p:txBody>
      </p:sp>
    </p:spTree>
    <p:extLst>
      <p:ext uri="{BB962C8B-B14F-4D97-AF65-F5344CB8AC3E}">
        <p14:creationId xmlns:p14="http://schemas.microsoft.com/office/powerpoint/2010/main" val="801970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C8B7F-0CFE-EC31-6085-8F56C3BE494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599E64-B7B9-7A27-774A-FF6B89CFBFAA}"/>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B044BA7-8BE2-6BAA-A845-DE1643BF219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8C24B1F-9FBB-C8AA-8911-91FD415DDB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C2CD288E-D119-EB33-1225-67364A76D39A}"/>
              </a:ext>
            </a:extLst>
          </p:cNvPr>
          <p:cNvSpPr txBox="1">
            <a:spLocks/>
          </p:cNvSpPr>
          <p:nvPr/>
        </p:nvSpPr>
        <p:spPr>
          <a:xfrm>
            <a:off x="0" y="0"/>
            <a:ext cx="9126661"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A FLASH Radiation Therapy</a:t>
            </a:r>
          </a:p>
        </p:txBody>
      </p:sp>
      <p:pic>
        <p:nvPicPr>
          <p:cNvPr id="2" name="Picture 1" descr="A picture containing screenshot, text, diagram, line&#10;&#10;Description automatically generated">
            <a:extLst>
              <a:ext uri="{FF2B5EF4-FFF2-40B4-BE49-F238E27FC236}">
                <a16:creationId xmlns:a16="http://schemas.microsoft.com/office/drawing/2014/main" id="{5C2555BF-ACD0-CC1F-D85E-A38666747A97}"/>
              </a:ext>
            </a:extLst>
          </p:cNvPr>
          <p:cNvPicPr>
            <a:picLocks noChangeAspect="1"/>
          </p:cNvPicPr>
          <p:nvPr/>
        </p:nvPicPr>
        <p:blipFill>
          <a:blip r:embed="rId3"/>
          <a:stretch>
            <a:fillRect/>
          </a:stretch>
        </p:blipFill>
        <p:spPr>
          <a:xfrm>
            <a:off x="3968446" y="537146"/>
            <a:ext cx="4300438" cy="2150219"/>
          </a:xfrm>
          <a:prstGeom prst="rect">
            <a:avLst/>
          </a:prstGeom>
        </p:spPr>
      </p:pic>
      <p:pic>
        <p:nvPicPr>
          <p:cNvPr id="3" name="Picture 2" descr="A picture containing screenshot, colorfulness, sphere&#10;&#10;Description automatically generated">
            <a:extLst>
              <a:ext uri="{FF2B5EF4-FFF2-40B4-BE49-F238E27FC236}">
                <a16:creationId xmlns:a16="http://schemas.microsoft.com/office/drawing/2014/main" id="{3104D2A3-20F1-3FE3-00D6-39C476F72159}"/>
              </a:ext>
            </a:extLst>
          </p:cNvPr>
          <p:cNvPicPr>
            <a:picLocks noChangeAspect="1"/>
          </p:cNvPicPr>
          <p:nvPr/>
        </p:nvPicPr>
        <p:blipFill>
          <a:blip r:embed="rId4"/>
          <a:stretch>
            <a:fillRect/>
          </a:stretch>
        </p:blipFill>
        <p:spPr>
          <a:xfrm>
            <a:off x="250671" y="1878863"/>
            <a:ext cx="3793276" cy="910587"/>
          </a:xfrm>
          <a:prstGeom prst="rect">
            <a:avLst/>
          </a:prstGeom>
        </p:spPr>
      </p:pic>
      <p:pic>
        <p:nvPicPr>
          <p:cNvPr id="7" name="Picture 6" descr="A close-up of purple and blue spheres&#10;&#10;Description automatically generated with low confidence">
            <a:extLst>
              <a:ext uri="{FF2B5EF4-FFF2-40B4-BE49-F238E27FC236}">
                <a16:creationId xmlns:a16="http://schemas.microsoft.com/office/drawing/2014/main" id="{61AD66BD-73DF-CD03-BAAA-24FE0DD45CCE}"/>
              </a:ext>
            </a:extLst>
          </p:cNvPr>
          <p:cNvPicPr>
            <a:picLocks noChangeAspect="1"/>
          </p:cNvPicPr>
          <p:nvPr/>
        </p:nvPicPr>
        <p:blipFill>
          <a:blip r:embed="rId5"/>
          <a:stretch>
            <a:fillRect/>
          </a:stretch>
        </p:blipFill>
        <p:spPr>
          <a:xfrm>
            <a:off x="6797693" y="3241360"/>
            <a:ext cx="2002983" cy="1503741"/>
          </a:xfrm>
          <a:prstGeom prst="rect">
            <a:avLst/>
          </a:prstGeom>
        </p:spPr>
      </p:pic>
      <p:sp>
        <p:nvSpPr>
          <p:cNvPr id="12" name="TextBox 11">
            <a:extLst>
              <a:ext uri="{FF2B5EF4-FFF2-40B4-BE49-F238E27FC236}">
                <a16:creationId xmlns:a16="http://schemas.microsoft.com/office/drawing/2014/main" id="{52EB962B-3152-678A-953A-36459C530A5E}"/>
              </a:ext>
            </a:extLst>
          </p:cNvPr>
          <p:cNvSpPr txBox="1"/>
          <p:nvPr/>
        </p:nvSpPr>
        <p:spPr>
          <a:xfrm>
            <a:off x="280294" y="2850049"/>
            <a:ext cx="6107422" cy="3093154"/>
          </a:xfrm>
          <a:prstGeom prst="rect">
            <a:avLst/>
          </a:prstGeom>
          <a:noFill/>
        </p:spPr>
        <p:txBody>
          <a:bodyPr wrap="square" rtlCol="0">
            <a:spAutoFit/>
          </a:bodyPr>
          <a:lstStyle/>
          <a:p>
            <a:pPr algn="just"/>
            <a:r>
              <a:rPr lang="en-US" sz="1500" b="1" dirty="0">
                <a:solidFill>
                  <a:srgbClr val="002060"/>
                </a:solidFill>
                <a:effectLst/>
                <a:latin typeface="Arial" panose="020B0604020202020204" pitchFamily="34" charset="0"/>
                <a:cs typeface="Arial" panose="020B0604020202020204" pitchFamily="34" charset="0"/>
              </a:rPr>
              <a:t>The scanning directs the pencil beam to the desired spot within the treatment volume. </a:t>
            </a:r>
            <a:r>
              <a:rPr lang="en-US" sz="1500" b="1" dirty="0">
                <a:solidFill>
                  <a:srgbClr val="002060"/>
                </a:solidFill>
                <a:latin typeface="Arial" panose="020B0604020202020204" pitchFamily="34" charset="0"/>
                <a:cs typeface="Arial" panose="020B0604020202020204" pitchFamily="34" charset="0"/>
              </a:rPr>
              <a:t>The</a:t>
            </a:r>
            <a:r>
              <a:rPr lang="en-US" sz="1500" b="1" dirty="0">
                <a:solidFill>
                  <a:srgbClr val="002060"/>
                </a:solidFill>
                <a:effectLst/>
                <a:latin typeface="Arial" panose="020B0604020202020204" pitchFamily="34" charset="0"/>
                <a:cs typeface="Arial" panose="020B0604020202020204" pitchFamily="34" charset="0"/>
              </a:rPr>
              <a:t> spot-scanning is provided by steering magnets within the nozzle or upstream of the last bending magnet. The present systems require that every magnet within the entire beamline must adjust to match the beam energy for a given energy layer.  This is avoided i</a:t>
            </a:r>
            <a:r>
              <a:rPr lang="en-US" sz="1500" b="1" dirty="0">
                <a:solidFill>
                  <a:srgbClr val="002060"/>
                </a:solidFill>
                <a:latin typeface="Arial" panose="020B0604020202020204" pitchFamily="34" charset="0"/>
                <a:cs typeface="Arial" panose="020B0604020202020204" pitchFamily="34" charset="0"/>
              </a:rPr>
              <a:t>n our proposal. </a:t>
            </a:r>
            <a:r>
              <a:rPr lang="en-US" sz="1500" b="1" dirty="0">
                <a:solidFill>
                  <a:srgbClr val="002060"/>
                </a:solidFill>
                <a:effectLst/>
                <a:latin typeface="Arial" panose="020B0604020202020204" pitchFamily="34" charset="0"/>
                <a:cs typeface="Arial" panose="020B0604020202020204" pitchFamily="34" charset="0"/>
              </a:rPr>
              <a:t>An important quot</a:t>
            </a:r>
            <a:r>
              <a:rPr lang="en-US" sz="1500" b="1" dirty="0">
                <a:solidFill>
                  <a:srgbClr val="002060"/>
                </a:solidFill>
                <a:latin typeface="Arial" panose="020B0604020202020204" pitchFamily="34" charset="0"/>
                <a:cs typeface="Arial" panose="020B0604020202020204" pitchFamily="34" charset="0"/>
              </a:rPr>
              <a:t>e from the review shown in reference [</a:t>
            </a:r>
            <a:r>
              <a:rPr lang="en-US" sz="1500" b="1" dirty="0">
                <a:solidFill>
                  <a:srgbClr val="002060"/>
                </a:solidFill>
                <a:latin typeface="Arial" panose="020B0604020202020204" pitchFamily="34" charset="0"/>
                <a:cs typeface="Arial" panose="020B0604020202020204" pitchFamily="34" charset="0"/>
                <a:hlinkClick r:id="rId6"/>
              </a:rPr>
              <a:t>5</a:t>
            </a:r>
            <a:r>
              <a:rPr lang="en-US" sz="1500" b="1" dirty="0">
                <a:solidFill>
                  <a:srgbClr val="002060"/>
                </a:solidFill>
                <a:latin typeface="Arial" panose="020B0604020202020204" pitchFamily="34" charset="0"/>
                <a:cs typeface="Arial" panose="020B0604020202020204" pitchFamily="34" charset="0"/>
              </a:rPr>
              <a:t>]: </a:t>
            </a:r>
            <a:r>
              <a:rPr lang="en-US" sz="1500" b="1" dirty="0">
                <a:solidFill>
                  <a:srgbClr val="FF0000"/>
                </a:solidFill>
                <a:effectLst/>
                <a:latin typeface="Arial" panose="020B0604020202020204" pitchFamily="34" charset="0"/>
                <a:cs typeface="Arial" panose="020B0604020202020204" pitchFamily="34" charset="0"/>
              </a:rPr>
              <a:t>...”In the future, rapid energy variation will demand beam delivery systems with large energy acceptance; rather than adjust the magnet settings for each energy layer, the beam dispersion is limited by a suitable beam-optical arrangement and sufficient aperture within the magnets and vacuum system provided to obtain a large energy acceptance.“</a:t>
            </a:r>
            <a:endParaRPr lang="en-US" sz="1500" b="1" dirty="0">
              <a:solidFill>
                <a:srgbClr val="002060"/>
              </a:solidFill>
              <a:effectLst/>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A82973B-00F7-45EC-88BF-C69EA4E6E14D}"/>
              </a:ext>
            </a:extLst>
          </p:cNvPr>
          <p:cNvSpPr txBox="1"/>
          <p:nvPr/>
        </p:nvSpPr>
        <p:spPr>
          <a:xfrm>
            <a:off x="6323002" y="2697049"/>
            <a:ext cx="2952364" cy="492443"/>
          </a:xfrm>
          <a:prstGeom prst="rect">
            <a:avLst/>
          </a:prstGeom>
          <a:noFill/>
        </p:spPr>
        <p:txBody>
          <a:bodyPr wrap="square" rtlCol="0">
            <a:spAutoFit/>
          </a:bodyPr>
          <a:lstStyle/>
          <a:p>
            <a:r>
              <a:rPr lang="en-US" sz="1300" b="1" dirty="0">
                <a:solidFill>
                  <a:srgbClr val="002060"/>
                </a:solidFill>
                <a:latin typeface="Arial" panose="020B0604020202020204" pitchFamily="34" charset="0"/>
                <a:cs typeface="Arial" panose="020B0604020202020204" pitchFamily="34" charset="0"/>
              </a:rPr>
              <a:t>Photographs of two cancerous tumors from 100 of different types</a:t>
            </a:r>
          </a:p>
        </p:txBody>
      </p:sp>
      <p:pic>
        <p:nvPicPr>
          <p:cNvPr id="21" name="Picture 20" descr="A close-up of a red and blue cell&#10;&#10;Description automatically generated with low confidence">
            <a:extLst>
              <a:ext uri="{FF2B5EF4-FFF2-40B4-BE49-F238E27FC236}">
                <a16:creationId xmlns:a16="http://schemas.microsoft.com/office/drawing/2014/main" id="{345EA95D-3968-1DB6-D59C-E13E5343BF96}"/>
              </a:ext>
            </a:extLst>
          </p:cNvPr>
          <p:cNvPicPr>
            <a:picLocks noChangeAspect="1"/>
          </p:cNvPicPr>
          <p:nvPr/>
        </p:nvPicPr>
        <p:blipFill>
          <a:blip r:embed="rId7"/>
          <a:stretch>
            <a:fillRect/>
          </a:stretch>
        </p:blipFill>
        <p:spPr>
          <a:xfrm>
            <a:off x="6797694" y="4848836"/>
            <a:ext cx="2002983" cy="1029721"/>
          </a:xfrm>
          <a:prstGeom prst="rect">
            <a:avLst/>
          </a:prstGeom>
        </p:spPr>
      </p:pic>
      <p:pic>
        <p:nvPicPr>
          <p:cNvPr id="22" name="Picture 21" descr="A picture containing diagram, line, plot, screenshot&#10;&#10;Description automatically generated">
            <a:extLst>
              <a:ext uri="{FF2B5EF4-FFF2-40B4-BE49-F238E27FC236}">
                <a16:creationId xmlns:a16="http://schemas.microsoft.com/office/drawing/2014/main" id="{6409D153-2807-B456-3BFE-5F28CD4C3C0D}"/>
              </a:ext>
            </a:extLst>
          </p:cNvPr>
          <p:cNvPicPr>
            <a:picLocks noChangeAspect="1"/>
          </p:cNvPicPr>
          <p:nvPr/>
        </p:nvPicPr>
        <p:blipFill>
          <a:blip r:embed="rId8"/>
          <a:stretch>
            <a:fillRect/>
          </a:stretch>
        </p:blipFill>
        <p:spPr>
          <a:xfrm>
            <a:off x="359728" y="465903"/>
            <a:ext cx="3186054" cy="1325173"/>
          </a:xfrm>
          <a:prstGeom prst="rect">
            <a:avLst/>
          </a:prstGeom>
        </p:spPr>
      </p:pic>
      <p:sp>
        <p:nvSpPr>
          <p:cNvPr id="23" name="TextBox 22">
            <a:extLst>
              <a:ext uri="{FF2B5EF4-FFF2-40B4-BE49-F238E27FC236}">
                <a16:creationId xmlns:a16="http://schemas.microsoft.com/office/drawing/2014/main" id="{7E4424AB-47AC-B095-2A7E-1DA9A1B6E50C}"/>
              </a:ext>
            </a:extLst>
          </p:cNvPr>
          <p:cNvSpPr txBox="1"/>
          <p:nvPr/>
        </p:nvSpPr>
        <p:spPr>
          <a:xfrm>
            <a:off x="280294" y="5982292"/>
            <a:ext cx="8687774" cy="461665"/>
          </a:xfrm>
          <a:prstGeom prst="rect">
            <a:avLst/>
          </a:prstGeom>
          <a:noFill/>
          <a:ln w="12700">
            <a:solidFill>
              <a:srgbClr val="FF0000"/>
            </a:solidFill>
          </a:ln>
        </p:spPr>
        <p:txBody>
          <a:bodyPr wrap="square" rtlCol="0">
            <a:spAutoFit/>
          </a:bodyPr>
          <a:lstStyle/>
          <a:p>
            <a:pPr marL="228600" indent="-228600"/>
            <a:r>
              <a:rPr lang="en-US" sz="1200" b="1" dirty="0">
                <a:latin typeface="Arial" panose="020B0604020202020204" pitchFamily="34" charset="0"/>
                <a:cs typeface="Arial" panose="020B0604020202020204" pitchFamily="34" charset="0"/>
              </a:rPr>
              <a:t>5.  S. Jolly, H. Owen, M. Schippers, C. Welsch,  “Technical challenges for FLASH proton therapy.” Phys. Med. 2020, 78, 71–82. </a:t>
            </a:r>
            <a:r>
              <a:rPr lang="en-US" sz="1200" b="1" u="sng" dirty="0">
                <a:latin typeface="Arial" panose="020B0604020202020204" pitchFamily="34" charset="0"/>
                <a:cs typeface="Arial" panose="020B0604020202020204" pitchFamily="34" charset="0"/>
                <a:hlinkClick r:id="rId6"/>
              </a:rPr>
              <a:t>https://www.sciencedirect.com/science/article/pii/S1120179720301964</a:t>
            </a:r>
            <a:r>
              <a:rPr lang="en-US" sz="12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379168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CB039-05BC-5D79-17A0-27EE07C283E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F4A58DD-9AA3-906D-185C-DA40B4B18BD7}"/>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38B14661-23C4-F3D6-FF48-7E1DD11499A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60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27577FF-CF6E-6976-94AD-F53838D228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2BF8C554-FBC8-FE16-1303-027586FC1D98}"/>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D20C0971-3380-DA6F-FA93-6A8608E61441}"/>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B6E4DA1-0F2F-1426-147E-8F850FF56469}"/>
              </a:ext>
            </a:extLst>
          </p:cNvPr>
          <p:cNvSpPr txBox="1"/>
          <p:nvPr/>
        </p:nvSpPr>
        <p:spPr>
          <a:xfrm>
            <a:off x="288152" y="567123"/>
            <a:ext cx="8769648" cy="6017032"/>
          </a:xfrm>
          <a:prstGeom prst="rect">
            <a:avLst/>
          </a:prstGeom>
          <a:noFill/>
        </p:spPr>
        <p:txBody>
          <a:bodyPr wrap="square" rtlCol="0">
            <a:spAutoFit/>
          </a:bodyPr>
          <a:lstStyle/>
          <a:p>
            <a:pPr marL="342900" indent="-342900" algn="just">
              <a:spcAft>
                <a:spcPts val="600"/>
              </a:spcAf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Further goals of the LDRD is to transfer the existing technology to the FLASH therapy cancer radiation facility at the Radiation Oncology Department of the  Stony Brook University Hospital.</a:t>
            </a:r>
          </a:p>
          <a:p>
            <a:pPr marL="342900" indent="-342900" algn="just">
              <a:spcAft>
                <a:spcPts val="600"/>
              </a:spcAf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The LDRD results will be used as a proof of principle for the concept of fast-cycling permanent magnet synchrotron for get funding to complete the synchrotron.</a:t>
            </a:r>
          </a:p>
          <a:p>
            <a:pPr marL="342900" indent="-342900" algn="just">
              <a:spcAft>
                <a:spcPts val="600"/>
              </a:spcAf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This is a proof of principle for a novel type of accelerator where the magnetic field is fixed, and the acceleration rate depends only on the RF. The 500 Hz cycles require R&amp;D on the RF system.</a:t>
            </a:r>
          </a:p>
          <a:p>
            <a:pPr marL="342900" indent="-342900" algn="just">
              <a:spcAft>
                <a:spcPts val="600"/>
              </a:spcAf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The present collaboration includes the FLASH therapy experiments on mice at the BNL TANDEM accelerator with the 28.5MeV proton beam.</a:t>
            </a:r>
          </a:p>
          <a:p>
            <a:pPr marL="342900" indent="-342900" algn="just">
              <a:spcAft>
                <a:spcPts val="600"/>
              </a:spcAf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When the whole proton therapy facility is built the FLASH radiation therapy could be explored. This is significant advantage to any other existing radiation therapy facility as due to fixed magnetic field the treatment could be done is 100ms.</a:t>
            </a:r>
          </a:p>
          <a:p>
            <a:pPr marL="342900" indent="-342900" algn="jus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This accelerator opens the door for new proton drivers, Muon collider accelerator as the muon lifetime is very short, and for ADS.</a:t>
            </a:r>
          </a:p>
        </p:txBody>
      </p:sp>
      <p:sp>
        <p:nvSpPr>
          <p:cNvPr id="7" name="Title 1">
            <a:extLst>
              <a:ext uri="{FF2B5EF4-FFF2-40B4-BE49-F238E27FC236}">
                <a16:creationId xmlns:a16="http://schemas.microsoft.com/office/drawing/2014/main" id="{8EA70628-6D49-20A0-B288-2079938063DA}"/>
              </a:ext>
            </a:extLst>
          </p:cNvPr>
          <p:cNvSpPr txBox="1">
            <a:spLocks/>
          </p:cNvSpPr>
          <p:nvPr/>
        </p:nvSpPr>
        <p:spPr>
          <a:xfrm>
            <a:off x="200297" y="0"/>
            <a:ext cx="8943702" cy="5671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C.5 SUMMARY</a:t>
            </a:r>
          </a:p>
        </p:txBody>
      </p:sp>
    </p:spTree>
    <p:extLst>
      <p:ext uri="{BB962C8B-B14F-4D97-AF65-F5344CB8AC3E}">
        <p14:creationId xmlns:p14="http://schemas.microsoft.com/office/powerpoint/2010/main" val="118031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8EADD-1EAB-AC7C-BD28-825FFB8BE4E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7C8AF71-5A19-4CEA-8C10-05D60FF87CC2}"/>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1C7F80A-AF23-A13F-266B-2115C4C3D93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913CAA0-9D46-C3E2-BC04-8DF3C0EBCD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1" name="Title 1">
            <a:extLst>
              <a:ext uri="{FF2B5EF4-FFF2-40B4-BE49-F238E27FC236}">
                <a16:creationId xmlns:a16="http://schemas.microsoft.com/office/drawing/2014/main" id="{7D75E135-743C-A8F6-722E-B4B8385116F4}"/>
              </a:ext>
            </a:extLst>
          </p:cNvPr>
          <p:cNvSpPr txBox="1">
            <a:spLocks/>
          </p:cNvSpPr>
          <p:nvPr/>
        </p:nvSpPr>
        <p:spPr>
          <a:xfrm>
            <a:off x="-8085" y="9308"/>
            <a:ext cx="9160474" cy="6311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algn="l"/>
            <a:r>
              <a:rPr lang="en-US" sz="2400" dirty="0"/>
              <a:t>	A.1 Flash Therapy Limitations of the Present Facilities</a:t>
            </a:r>
          </a:p>
        </p:txBody>
      </p:sp>
      <p:pic>
        <p:nvPicPr>
          <p:cNvPr id="14" name="Picture 13" descr="A picture containing line, plot, diagram, text&#10;&#10;Description automatically generated">
            <a:extLst>
              <a:ext uri="{FF2B5EF4-FFF2-40B4-BE49-F238E27FC236}">
                <a16:creationId xmlns:a16="http://schemas.microsoft.com/office/drawing/2014/main" id="{48BBBDBE-3FE6-E8D0-F988-08409CA8674C}"/>
              </a:ext>
            </a:extLst>
          </p:cNvPr>
          <p:cNvPicPr>
            <a:picLocks noChangeAspect="1"/>
          </p:cNvPicPr>
          <p:nvPr/>
        </p:nvPicPr>
        <p:blipFill>
          <a:blip r:embed="rId3"/>
          <a:stretch>
            <a:fillRect/>
          </a:stretch>
        </p:blipFill>
        <p:spPr>
          <a:xfrm>
            <a:off x="5545918" y="4004664"/>
            <a:ext cx="3606472" cy="1224495"/>
          </a:xfrm>
          <a:prstGeom prst="rect">
            <a:avLst/>
          </a:prstGeom>
        </p:spPr>
      </p:pic>
      <p:sp>
        <p:nvSpPr>
          <p:cNvPr id="15" name="TextBox 14">
            <a:extLst>
              <a:ext uri="{FF2B5EF4-FFF2-40B4-BE49-F238E27FC236}">
                <a16:creationId xmlns:a16="http://schemas.microsoft.com/office/drawing/2014/main" id="{1081CB21-1E4A-171C-FCAE-6F7C3529F440}"/>
              </a:ext>
            </a:extLst>
          </p:cNvPr>
          <p:cNvSpPr txBox="1"/>
          <p:nvPr/>
        </p:nvSpPr>
        <p:spPr>
          <a:xfrm>
            <a:off x="255718" y="721540"/>
            <a:ext cx="5255849" cy="5709255"/>
          </a:xfrm>
          <a:prstGeom prst="rect">
            <a:avLst/>
          </a:prstGeom>
          <a:noFill/>
        </p:spPr>
        <p:txBody>
          <a:bodyPr wrap="square" rtlCol="0">
            <a:spAutoFit/>
          </a:bodyPr>
          <a:lstStyle/>
          <a:p>
            <a:pPr marL="347662" indent="-342900" algn="just">
              <a:spcAft>
                <a:spcPts val="600"/>
              </a:spcAft>
              <a:buAutoNum type="arabicPeriod"/>
            </a:pPr>
            <a:r>
              <a:rPr lang="en-US" sz="1400" b="1" dirty="0">
                <a:solidFill>
                  <a:srgbClr val="002060"/>
                </a:solidFill>
                <a:latin typeface="Arial" panose="020B0604020202020204" pitchFamily="34" charset="0"/>
                <a:cs typeface="Arial" panose="020B0604020202020204" pitchFamily="34" charset="0"/>
              </a:rPr>
              <a:t>Major limitations at any existing cancer hadron radiation therapy system or facility are </a:t>
            </a:r>
            <a:r>
              <a:rPr lang="en-US" sz="1400" b="1" dirty="0">
                <a:solidFill>
                  <a:srgbClr val="C00000"/>
                </a:solidFill>
                <a:latin typeface="Arial" panose="020B0604020202020204" pitchFamily="34" charset="0"/>
                <a:cs typeface="Arial" panose="020B0604020202020204" pitchFamily="34" charset="0"/>
              </a:rPr>
              <a:t>the variable magnetic field requirements </a:t>
            </a:r>
            <a:r>
              <a:rPr lang="en-US" sz="1400" b="1" dirty="0">
                <a:solidFill>
                  <a:srgbClr val="002060"/>
                </a:solidFill>
                <a:latin typeface="Arial" panose="020B0604020202020204" pitchFamily="34" charset="0"/>
                <a:cs typeface="Arial" panose="020B0604020202020204" pitchFamily="34" charset="0"/>
              </a:rPr>
              <a:t>for different energy settings. </a:t>
            </a:r>
            <a:r>
              <a:rPr lang="en-US" sz="1400" b="1" dirty="0">
                <a:solidFill>
                  <a:srgbClr val="C00000"/>
                </a:solidFill>
                <a:latin typeface="Arial" panose="020B0604020202020204" pitchFamily="34" charset="0"/>
                <a:cs typeface="Arial" panose="020B0604020202020204" pitchFamily="34" charset="0"/>
              </a:rPr>
              <a:t>It is hard to adjust the magnetic field within the short time (hysteresis) required for FLASH</a:t>
            </a:r>
            <a:r>
              <a:rPr lang="en-US" sz="1400" b="1" dirty="0">
                <a:solidFill>
                  <a:srgbClr val="002060"/>
                </a:solidFill>
                <a:latin typeface="Arial" panose="020B0604020202020204" pitchFamily="34" charset="0"/>
                <a:cs typeface="Arial" panose="020B0604020202020204" pitchFamily="34" charset="0"/>
              </a:rPr>
              <a:t>.</a:t>
            </a:r>
          </a:p>
          <a:p>
            <a:pPr marL="347662" indent="-342900" algn="just">
              <a:spcAft>
                <a:spcPts val="600"/>
              </a:spcAft>
              <a:buAutoNum type="arabicPeriod"/>
            </a:pPr>
            <a:r>
              <a:rPr lang="en-US" sz="1400" b="1" dirty="0">
                <a:solidFill>
                  <a:srgbClr val="002060"/>
                </a:solidFill>
                <a:latin typeface="Arial" panose="020B0604020202020204" pitchFamily="34" charset="0"/>
                <a:cs typeface="Arial" panose="020B0604020202020204" pitchFamily="34" charset="0"/>
              </a:rPr>
              <a:t>CYCLOTRON based treatment centers </a:t>
            </a:r>
            <a:r>
              <a:rPr lang="en-US" sz="1400" b="1" dirty="0">
                <a:solidFill>
                  <a:srgbClr val="C00000"/>
                </a:solidFill>
                <a:latin typeface="Arial" panose="020B0604020202020204" pitchFamily="34" charset="0"/>
                <a:cs typeface="Arial" panose="020B0604020202020204" pitchFamily="34" charset="0"/>
              </a:rPr>
              <a:t>required energy degraders </a:t>
            </a:r>
            <a:r>
              <a:rPr lang="en-US" sz="1400" b="1" dirty="0">
                <a:solidFill>
                  <a:srgbClr val="002060"/>
                </a:solidFill>
                <a:latin typeface="Arial" panose="020B0604020202020204" pitchFamily="34" charset="0"/>
                <a:cs typeface="Arial" panose="020B0604020202020204" pitchFamily="34" charset="0"/>
              </a:rPr>
              <a:t>as a single 230-250 MeV energy is extracted. </a:t>
            </a:r>
            <a:r>
              <a:rPr lang="en-US" sz="1400" b="1" dirty="0">
                <a:solidFill>
                  <a:srgbClr val="C00000"/>
                </a:solidFill>
                <a:latin typeface="Arial" panose="020B0604020202020204" pitchFamily="34" charset="0"/>
                <a:cs typeface="Arial" panose="020B0604020202020204" pitchFamily="34" charset="0"/>
              </a:rPr>
              <a:t>At low energies </a:t>
            </a:r>
            <a:r>
              <a:rPr lang="en-US" sz="1400" b="1" dirty="0">
                <a:solidFill>
                  <a:srgbClr val="002060"/>
                </a:solidFill>
                <a:latin typeface="Arial" panose="020B0604020202020204" pitchFamily="34" charset="0"/>
                <a:cs typeface="Arial" panose="020B0604020202020204" pitchFamily="34" charset="0"/>
              </a:rPr>
              <a:t>only </a:t>
            </a:r>
            <a:r>
              <a:rPr lang="en-US" sz="1400" b="1" dirty="0">
                <a:solidFill>
                  <a:srgbClr val="C00000"/>
                </a:solidFill>
                <a:latin typeface="Arial" panose="020B0604020202020204" pitchFamily="34" charset="0"/>
                <a:cs typeface="Arial" panose="020B0604020202020204" pitchFamily="34" charset="0"/>
              </a:rPr>
              <a:t>1% of the initial beam is delivered to the patient</a:t>
            </a:r>
            <a:r>
              <a:rPr lang="en-US" sz="1400" b="1" dirty="0">
                <a:solidFill>
                  <a:srgbClr val="002060"/>
                </a:solidFill>
                <a:latin typeface="Arial" panose="020B0604020202020204" pitchFamily="34" charset="0"/>
                <a:cs typeface="Arial" panose="020B0604020202020204" pitchFamily="34" charset="0"/>
              </a:rPr>
              <a:t>. The beam size – emittance is always significantly enlarged. The synchrotrons are </a:t>
            </a:r>
            <a:r>
              <a:rPr lang="en-US" sz="1400" b="1" dirty="0">
                <a:solidFill>
                  <a:srgbClr val="C00000"/>
                </a:solidFill>
                <a:latin typeface="Arial" panose="020B0604020202020204" pitchFamily="34" charset="0"/>
                <a:cs typeface="Arial" panose="020B0604020202020204" pitchFamily="34" charset="0"/>
              </a:rPr>
              <a:t>presently cycling with low frequencies and the slow extraction </a:t>
            </a:r>
            <a:r>
              <a:rPr lang="en-US" sz="1400" b="1" dirty="0">
                <a:solidFill>
                  <a:srgbClr val="002060"/>
                </a:solidFill>
                <a:latin typeface="Arial" panose="020B0604020202020204" pitchFamily="34" charset="0"/>
                <a:cs typeface="Arial" panose="020B0604020202020204" pitchFamily="34" charset="0"/>
              </a:rPr>
              <a:t>of the beam towards the patients is (Fig. 2) too long for FLASH.</a:t>
            </a:r>
          </a:p>
          <a:p>
            <a:pPr marL="347662" indent="-342900" algn="just">
              <a:spcAft>
                <a:spcPts val="600"/>
              </a:spcAft>
              <a:buAutoNum type="arabicPeriod"/>
            </a:pPr>
            <a:r>
              <a:rPr lang="en-US" sz="1400" b="1" dirty="0">
                <a:solidFill>
                  <a:srgbClr val="002060"/>
                </a:solidFill>
                <a:latin typeface="Arial" panose="020B0604020202020204" pitchFamily="34" charset="0"/>
                <a:cs typeface="Arial" panose="020B0604020202020204" pitchFamily="34" charset="0"/>
              </a:rPr>
              <a:t>For Synchro-cyclotrons (MEVION and IBA S2C2) the spot scanning has serious problems.  It </a:t>
            </a:r>
            <a:r>
              <a:rPr lang="en-US" sz="1400" b="1" dirty="0">
                <a:solidFill>
                  <a:srgbClr val="002060"/>
                </a:solidFill>
                <a:effectLst/>
                <a:latin typeface="Arial" panose="020B0604020202020204" pitchFamily="34" charset="0"/>
                <a:cs typeface="Arial" panose="020B0604020202020204" pitchFamily="34" charset="0"/>
              </a:rPr>
              <a:t>is unlikely that synchro-cyclotrons would be the eventual technology of choice for a pure spot-scanning FLASH proton therapy system.</a:t>
            </a:r>
          </a:p>
          <a:p>
            <a:pPr marL="347662" indent="-342900" algn="just">
              <a:buFontTx/>
              <a:buAutoNum type="arabicPeriod"/>
            </a:pPr>
            <a:r>
              <a:rPr lang="en-US" sz="1400" b="1" dirty="0">
                <a:solidFill>
                  <a:srgbClr val="002060"/>
                </a:solidFill>
                <a:effectLst/>
                <a:latin typeface="Arial" panose="020B0604020202020204" pitchFamily="34" charset="0"/>
                <a:cs typeface="Arial" panose="020B0604020202020204" pitchFamily="34" charset="0"/>
              </a:rPr>
              <a:t>At present, for AVO system the repetition rate of 200 Hz is simply too slow to enable delivery to anything but small volumes. </a:t>
            </a:r>
            <a:r>
              <a:rPr lang="en-US" sz="1400" b="1" dirty="0">
                <a:solidFill>
                  <a:srgbClr val="002060"/>
                </a:solidFill>
                <a:latin typeface="Arial" panose="020B0604020202020204" pitchFamily="34" charset="0"/>
                <a:cs typeface="Arial" panose="020B0604020202020204" pitchFamily="34" charset="0"/>
              </a:rPr>
              <a:t>The </a:t>
            </a:r>
            <a:r>
              <a:rPr lang="en-US" sz="1400" b="1" u="none" strike="noStrike" dirty="0">
                <a:solidFill>
                  <a:srgbClr val="002060"/>
                </a:solidFill>
                <a:effectLst/>
                <a:latin typeface="Arial" panose="020B0604020202020204" pitchFamily="34" charset="0"/>
                <a:cs typeface="Arial" panose="020B0604020202020204" pitchFamily="34" charset="0"/>
              </a:rPr>
              <a:t>pulse repetition frequency of 200 Hz makes it possible to irradiate only 20 separate energy layers within a time window of 100 ms. </a:t>
            </a:r>
            <a:r>
              <a:rPr lang="en-US" sz="1400" b="1" dirty="0">
                <a:solidFill>
                  <a:srgbClr val="002060"/>
                </a:solidFill>
                <a:latin typeface="Arial" panose="020B0604020202020204" pitchFamily="34" charset="0"/>
                <a:cs typeface="Arial" panose="020B0604020202020204" pitchFamily="34" charset="0"/>
              </a:rPr>
              <a:t>A</a:t>
            </a:r>
            <a:r>
              <a:rPr lang="en-US" sz="1400" b="1" dirty="0">
                <a:solidFill>
                  <a:srgbClr val="002060"/>
                </a:solidFill>
                <a:effectLst/>
                <a:latin typeface="Arial" panose="020B0604020202020204" pitchFamily="34" charset="0"/>
                <a:cs typeface="Arial" panose="020B0604020202020204" pitchFamily="34" charset="0"/>
              </a:rPr>
              <a:t>n increase in this rate by </a:t>
            </a:r>
            <a:r>
              <a:rPr lang="en-US" sz="1400" b="1" dirty="0">
                <a:solidFill>
                  <a:srgbClr val="C00000"/>
                </a:solidFill>
                <a:effectLst/>
                <a:latin typeface="Arial" panose="020B0604020202020204" pitchFamily="34" charset="0"/>
                <a:cs typeface="Arial" panose="020B0604020202020204" pitchFamily="34" charset="0"/>
              </a:rPr>
              <a:t>a factor of &gt;500 would be necessary </a:t>
            </a:r>
            <a:r>
              <a:rPr lang="en-US" sz="1400" b="1" dirty="0">
                <a:solidFill>
                  <a:srgbClr val="002060"/>
                </a:solidFill>
                <a:effectLst/>
                <a:latin typeface="Arial" panose="020B0604020202020204" pitchFamily="34" charset="0"/>
                <a:cs typeface="Arial" panose="020B0604020202020204" pitchFamily="34" charset="0"/>
              </a:rPr>
              <a:t>[4] for spot-scanned FLASH delivery to a 1-liter volume.</a:t>
            </a:r>
            <a:endParaRPr lang="en-US" sz="1400" b="1" dirty="0">
              <a:solidFill>
                <a:srgbClr val="002060"/>
              </a:solidFill>
              <a:latin typeface="Arial" panose="020B0604020202020204" pitchFamily="34" charset="0"/>
              <a:cs typeface="Arial" panose="020B0604020202020204" pitchFamily="34" charset="0"/>
            </a:endParaRPr>
          </a:p>
        </p:txBody>
      </p:sp>
      <p:pic>
        <p:nvPicPr>
          <p:cNvPr id="16" name="Picture 15" descr="A picture containing text, line, screenshot, font&#10;&#10;Description automatically generated">
            <a:extLst>
              <a:ext uri="{FF2B5EF4-FFF2-40B4-BE49-F238E27FC236}">
                <a16:creationId xmlns:a16="http://schemas.microsoft.com/office/drawing/2014/main" id="{90035516-FED5-A614-9294-F3AE4329D04D}"/>
              </a:ext>
            </a:extLst>
          </p:cNvPr>
          <p:cNvPicPr>
            <a:picLocks noChangeAspect="1"/>
          </p:cNvPicPr>
          <p:nvPr/>
        </p:nvPicPr>
        <p:blipFill>
          <a:blip r:embed="rId4"/>
          <a:stretch>
            <a:fillRect/>
          </a:stretch>
        </p:blipFill>
        <p:spPr>
          <a:xfrm>
            <a:off x="5919115" y="1628841"/>
            <a:ext cx="3116227" cy="2069985"/>
          </a:xfrm>
          <a:prstGeom prst="rect">
            <a:avLst/>
          </a:prstGeom>
        </p:spPr>
      </p:pic>
      <p:sp>
        <p:nvSpPr>
          <p:cNvPr id="17" name="TextBox 16">
            <a:extLst>
              <a:ext uri="{FF2B5EF4-FFF2-40B4-BE49-F238E27FC236}">
                <a16:creationId xmlns:a16="http://schemas.microsoft.com/office/drawing/2014/main" id="{9B3F8EE5-45CE-123D-2203-F3D8B66E2074}"/>
              </a:ext>
            </a:extLst>
          </p:cNvPr>
          <p:cNvSpPr txBox="1"/>
          <p:nvPr/>
        </p:nvSpPr>
        <p:spPr>
          <a:xfrm>
            <a:off x="5545917" y="5229160"/>
            <a:ext cx="3505805" cy="738664"/>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Beam extraction from synchrotrons requires much longer time with respect FLASH time</a:t>
            </a:r>
          </a:p>
        </p:txBody>
      </p:sp>
      <p:sp>
        <p:nvSpPr>
          <p:cNvPr id="18" name="TextBox 17">
            <a:extLst>
              <a:ext uri="{FF2B5EF4-FFF2-40B4-BE49-F238E27FC236}">
                <a16:creationId xmlns:a16="http://schemas.microsoft.com/office/drawing/2014/main" id="{248E6CE1-05FA-F06E-E368-74276548FD5B}"/>
              </a:ext>
            </a:extLst>
          </p:cNvPr>
          <p:cNvSpPr txBox="1"/>
          <p:nvPr/>
        </p:nvSpPr>
        <p:spPr>
          <a:xfrm>
            <a:off x="5927646" y="1150786"/>
            <a:ext cx="3137269" cy="338554"/>
          </a:xfrm>
          <a:prstGeom prst="rect">
            <a:avLst/>
          </a:prstGeom>
          <a:noFill/>
        </p:spPr>
        <p:txBody>
          <a:bodyPr wrap="none" rtlCol="0">
            <a:spAutoFit/>
          </a:bodyPr>
          <a:lstStyle/>
          <a:p>
            <a:r>
              <a:rPr lang="en-US" sz="1600" b="1" dirty="0">
                <a:solidFill>
                  <a:srgbClr val="002060"/>
                </a:solidFill>
                <a:latin typeface="Arial" panose="020B0604020202020204" pitchFamily="34" charset="0"/>
                <a:cs typeface="Arial" panose="020B0604020202020204" pitchFamily="34" charset="0"/>
              </a:rPr>
              <a:t>Transmission due to Degrader</a:t>
            </a:r>
          </a:p>
        </p:txBody>
      </p:sp>
    </p:spTree>
    <p:extLst>
      <p:ext uri="{BB962C8B-B14F-4D97-AF65-F5344CB8AC3E}">
        <p14:creationId xmlns:p14="http://schemas.microsoft.com/office/powerpoint/2010/main" val="3561565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1E9A2-C0F1-B2F3-4260-BCDFFA93F7D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24B114F-0FA7-80A5-70BB-7809C19F2574}"/>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3242D9F5-6DA1-E41B-C19F-E8D705BDF2BE}"/>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DA0A0654-3B19-F070-966C-E75574586B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10630898-1C31-DE39-13F2-2357A4AEA56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A18D8FE0-C2E4-A8BB-7AEC-3C7EC08821DC}"/>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7C6AD51-0D59-4821-5C88-AB9A58CA9A1F}"/>
              </a:ext>
            </a:extLst>
          </p:cNvPr>
          <p:cNvSpPr txBox="1">
            <a:spLocks/>
          </p:cNvSpPr>
          <p:nvPr/>
        </p:nvSpPr>
        <p:spPr>
          <a:xfrm>
            <a:off x="225706" y="0"/>
            <a:ext cx="8918294" cy="117486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400" dirty="0"/>
              <a:t>Proposal for the FLASH Radiation Cancer Therapy Facility at Stony Brook University Hospital: Fast-Cycling Permanent Magnet Synchrotron and Permanent Magnet Gantry</a:t>
            </a:r>
          </a:p>
        </p:txBody>
      </p:sp>
      <p:sp>
        <p:nvSpPr>
          <p:cNvPr id="9" name="TextBox 8">
            <a:extLst>
              <a:ext uri="{FF2B5EF4-FFF2-40B4-BE49-F238E27FC236}">
                <a16:creationId xmlns:a16="http://schemas.microsoft.com/office/drawing/2014/main" id="{EAE599F1-2C01-57F1-2085-49F21826AA86}"/>
              </a:ext>
            </a:extLst>
          </p:cNvPr>
          <p:cNvSpPr txBox="1"/>
          <p:nvPr/>
        </p:nvSpPr>
        <p:spPr>
          <a:xfrm>
            <a:off x="1385381" y="5664300"/>
            <a:ext cx="7815942" cy="907941"/>
          </a:xfrm>
          <a:prstGeom prst="rect">
            <a:avLst/>
          </a:prstGeom>
          <a:noFill/>
        </p:spPr>
        <p:txBody>
          <a:bodyPr wrap="square" rtlCol="0">
            <a:spAutoFit/>
          </a:bodyPr>
          <a:lstStyle/>
          <a:p>
            <a:pPr marL="173038" indent="-173038" algn="just">
              <a:spcAft>
                <a:spcPts val="300"/>
              </a:spcAft>
              <a:buFont typeface="Arial" panose="020B0604020202020204" pitchFamily="34" charset="0"/>
              <a:buChar char="•"/>
            </a:pPr>
            <a:r>
              <a:rPr lang="en-US" sz="1600" b="1" dirty="0">
                <a:solidFill>
                  <a:srgbClr val="002060"/>
                </a:solidFill>
                <a:cs typeface="Calibri" panose="020F0502020204030204" pitchFamily="34" charset="0"/>
              </a:rPr>
              <a:t>The power consumption </a:t>
            </a:r>
            <a:r>
              <a:rPr lang="en-US" sz="1600" dirty="0">
                <a:solidFill>
                  <a:srgbClr val="002060"/>
                </a:solidFill>
                <a:cs typeface="Calibri" panose="020F0502020204030204" pitchFamily="34" charset="0"/>
              </a:rPr>
              <a:t>as the permanent magnets do not require electrical power. </a:t>
            </a:r>
          </a:p>
          <a:p>
            <a:pPr marL="173038" indent="-173038" algn="just">
              <a:spcAft>
                <a:spcPts val="300"/>
              </a:spcAft>
              <a:buFont typeface="Arial" panose="020B0604020202020204" pitchFamily="34" charset="0"/>
              <a:buChar char="•"/>
            </a:pPr>
            <a:r>
              <a:rPr lang="en-US" sz="1600" b="1" dirty="0">
                <a:solidFill>
                  <a:srgbClr val="002060"/>
                </a:solidFill>
                <a:cs typeface="Calibri" panose="020F0502020204030204" pitchFamily="34" charset="0"/>
              </a:rPr>
              <a:t>The radiation shielding </a:t>
            </a:r>
            <a:r>
              <a:rPr lang="en-US" sz="1600" dirty="0">
                <a:solidFill>
                  <a:srgbClr val="002060"/>
                </a:solidFill>
                <a:cs typeface="Calibri" panose="020F0502020204030204" pitchFamily="34" charset="0"/>
              </a:rPr>
              <a:t>as the beam losses in synchrotron if any are controlled.</a:t>
            </a:r>
          </a:p>
          <a:p>
            <a:pPr marL="173038" indent="-173038" algn="just">
              <a:buFont typeface="Arial" panose="020B0604020202020204" pitchFamily="34" charset="0"/>
              <a:buChar char="•"/>
            </a:pPr>
            <a:r>
              <a:rPr lang="en-US" sz="1600" b="1" dirty="0">
                <a:solidFill>
                  <a:srgbClr val="002060"/>
                </a:solidFill>
                <a:cs typeface="Calibri" panose="020F0502020204030204" pitchFamily="34" charset="0"/>
              </a:rPr>
              <a:t>magnet sizes and weights (</a:t>
            </a:r>
            <a:r>
              <a:rPr lang="en-US" sz="1600" dirty="0">
                <a:solidFill>
                  <a:srgbClr val="002060"/>
                </a:solidFill>
                <a:cs typeface="Calibri" panose="020F0502020204030204" pitchFamily="34" charset="0"/>
              </a:rPr>
              <a:t> The </a:t>
            </a:r>
            <a:r>
              <a:rPr lang="en-US" sz="1600" b="1" dirty="0">
                <a:solidFill>
                  <a:srgbClr val="002060"/>
                </a:solidFill>
                <a:cs typeface="Calibri" panose="020F0502020204030204" pitchFamily="34" charset="0"/>
              </a:rPr>
              <a:t>gantry weight is significantly reduced).</a:t>
            </a:r>
          </a:p>
        </p:txBody>
      </p:sp>
      <p:cxnSp>
        <p:nvCxnSpPr>
          <p:cNvPr id="13" name="Straight Connector 12">
            <a:extLst>
              <a:ext uri="{FF2B5EF4-FFF2-40B4-BE49-F238E27FC236}">
                <a16:creationId xmlns:a16="http://schemas.microsoft.com/office/drawing/2014/main" id="{8C2B2813-EBA7-A1C1-CBB5-47D2C4EB6159}"/>
              </a:ext>
            </a:extLst>
          </p:cNvPr>
          <p:cNvCxnSpPr>
            <a:cxnSpLocks/>
          </p:cNvCxnSpPr>
          <p:nvPr/>
        </p:nvCxnSpPr>
        <p:spPr>
          <a:xfrm flipH="1">
            <a:off x="2897188" y="3308350"/>
            <a:ext cx="402692" cy="70340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B618C6C-1105-44DA-6E15-13A7BA9A7383}"/>
              </a:ext>
            </a:extLst>
          </p:cNvPr>
          <p:cNvCxnSpPr>
            <a:cxnSpLocks/>
          </p:cNvCxnSpPr>
          <p:nvPr/>
        </p:nvCxnSpPr>
        <p:spPr>
          <a:xfrm flipH="1">
            <a:off x="2897188" y="3429000"/>
            <a:ext cx="601662" cy="582750"/>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79BA0AE9-E926-EAE9-8AAF-C2B5F58CCC79}"/>
              </a:ext>
            </a:extLst>
          </p:cNvPr>
          <p:cNvSpPr txBox="1"/>
          <p:nvPr/>
        </p:nvSpPr>
        <p:spPr>
          <a:xfrm>
            <a:off x="2376229" y="3308349"/>
            <a:ext cx="923651" cy="523220"/>
          </a:xfrm>
          <a:prstGeom prst="rect">
            <a:avLst/>
          </a:prstGeom>
          <a:noFill/>
        </p:spPr>
        <p:txBody>
          <a:bodyPr wrap="none" rtlCol="0">
            <a:spAutoFit/>
          </a:bodyPr>
          <a:lstStyle/>
          <a:p>
            <a:pPr algn="ctr"/>
            <a:r>
              <a:rPr lang="en-US" sz="1400" dirty="0">
                <a:solidFill>
                  <a:srgbClr val="002060"/>
                </a:solidFill>
                <a:latin typeface="Optima" panose="02000503060000020004" pitchFamily="2" charset="0"/>
              </a:rPr>
              <a:t>Assembly</a:t>
            </a:r>
          </a:p>
          <a:p>
            <a:pPr algn="ctr"/>
            <a:r>
              <a:rPr lang="en-US" sz="1400" dirty="0">
                <a:solidFill>
                  <a:srgbClr val="002060"/>
                </a:solidFill>
                <a:latin typeface="Optima" panose="02000503060000020004" pitchFamily="2" charset="0"/>
              </a:rPr>
              <a:t>TEST</a:t>
            </a:r>
          </a:p>
        </p:txBody>
      </p:sp>
      <p:sp>
        <p:nvSpPr>
          <p:cNvPr id="11" name="Rectangle 10">
            <a:extLst>
              <a:ext uri="{FF2B5EF4-FFF2-40B4-BE49-F238E27FC236}">
                <a16:creationId xmlns:a16="http://schemas.microsoft.com/office/drawing/2014/main" id="{3FF3FFF6-4570-A5E6-3613-17537559A120}"/>
              </a:ext>
            </a:extLst>
          </p:cNvPr>
          <p:cNvSpPr/>
          <p:nvPr/>
        </p:nvSpPr>
        <p:spPr>
          <a:xfrm>
            <a:off x="3502787" y="4788628"/>
            <a:ext cx="36576" cy="64008"/>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96EC183-5BD8-AAF4-9A29-E79FA499953A}"/>
              </a:ext>
            </a:extLst>
          </p:cNvPr>
          <p:cNvSpPr/>
          <p:nvPr/>
        </p:nvSpPr>
        <p:spPr>
          <a:xfrm>
            <a:off x="3283273" y="4784299"/>
            <a:ext cx="282575" cy="80932"/>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BFD4F16-34B8-2EB2-B5EB-D41D79C8A7F0}"/>
              </a:ext>
            </a:extLst>
          </p:cNvPr>
          <p:cNvSpPr/>
          <p:nvPr/>
        </p:nvSpPr>
        <p:spPr>
          <a:xfrm>
            <a:off x="3958057" y="4780166"/>
            <a:ext cx="223227" cy="80932"/>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EE7B942-B9B3-661C-8C9A-40971D9A4CF0}"/>
              </a:ext>
            </a:extLst>
          </p:cNvPr>
          <p:cNvSpPr/>
          <p:nvPr/>
        </p:nvSpPr>
        <p:spPr>
          <a:xfrm>
            <a:off x="4953002" y="4771864"/>
            <a:ext cx="223227" cy="80932"/>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B5172DED-8114-F3AD-7108-F1D05CBA9080}"/>
              </a:ext>
            </a:extLst>
          </p:cNvPr>
          <p:cNvSpPr/>
          <p:nvPr/>
        </p:nvSpPr>
        <p:spPr>
          <a:xfrm>
            <a:off x="3114803" y="4813327"/>
            <a:ext cx="2423160" cy="18288"/>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C2670E8D-2208-F06C-174C-78DB50828E0C}"/>
              </a:ext>
            </a:extLst>
          </p:cNvPr>
          <p:cNvGrpSpPr/>
          <p:nvPr/>
        </p:nvGrpSpPr>
        <p:grpSpPr>
          <a:xfrm>
            <a:off x="4934074" y="4941804"/>
            <a:ext cx="507907" cy="58039"/>
            <a:chOff x="3096515" y="4793767"/>
            <a:chExt cx="507907" cy="58039"/>
          </a:xfrm>
        </p:grpSpPr>
        <p:sp>
          <p:nvSpPr>
            <p:cNvPr id="79" name="Rectangle 78">
              <a:extLst>
                <a:ext uri="{FF2B5EF4-FFF2-40B4-BE49-F238E27FC236}">
                  <a16:creationId xmlns:a16="http://schemas.microsoft.com/office/drawing/2014/main" id="{EF4426AA-9476-806B-AE8C-D10E7051705C}"/>
                </a:ext>
              </a:extLst>
            </p:cNvPr>
            <p:cNvSpPr/>
            <p:nvPr/>
          </p:nvSpPr>
          <p:spPr>
            <a:xfrm>
              <a:off x="3096515" y="4796942"/>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76E30F03-78A0-29DB-4CF8-ADC59BC549C1}"/>
                </a:ext>
              </a:extLst>
            </p:cNvPr>
            <p:cNvSpPr/>
            <p:nvPr/>
          </p:nvSpPr>
          <p:spPr>
            <a:xfrm>
              <a:off x="3145130" y="4796942"/>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A4FB5E16-89AF-1A10-6BCC-66F680013872}"/>
                </a:ext>
              </a:extLst>
            </p:cNvPr>
            <p:cNvSpPr/>
            <p:nvPr/>
          </p:nvSpPr>
          <p:spPr>
            <a:xfrm>
              <a:off x="3198204" y="4796942"/>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36422EC0-BD2A-AA24-4BAE-15237DB18969}"/>
                </a:ext>
              </a:extLst>
            </p:cNvPr>
            <p:cNvSpPr/>
            <p:nvPr/>
          </p:nvSpPr>
          <p:spPr>
            <a:xfrm>
              <a:off x="3279121"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33B6FB22-FB12-EBEF-BA1F-240B79AA2BCE}"/>
                </a:ext>
              </a:extLst>
            </p:cNvPr>
            <p:cNvSpPr/>
            <p:nvPr/>
          </p:nvSpPr>
          <p:spPr>
            <a:xfrm>
              <a:off x="3391378"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4E16DF15-D2AE-808B-F9A9-0CD8989BCA04}"/>
                </a:ext>
              </a:extLst>
            </p:cNvPr>
            <p:cNvSpPr/>
            <p:nvPr/>
          </p:nvSpPr>
          <p:spPr>
            <a:xfrm>
              <a:off x="3336262"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FE5D29F7-E73E-90D5-5F73-B013E97FF689}"/>
                </a:ext>
              </a:extLst>
            </p:cNvPr>
            <p:cNvSpPr/>
            <p:nvPr/>
          </p:nvSpPr>
          <p:spPr>
            <a:xfrm>
              <a:off x="3469853"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C721DA73-4122-F2C6-66E9-28F76139337E}"/>
                </a:ext>
              </a:extLst>
            </p:cNvPr>
            <p:cNvSpPr/>
            <p:nvPr/>
          </p:nvSpPr>
          <p:spPr>
            <a:xfrm>
              <a:off x="3524035"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0D9D911A-3592-A14C-7671-3D434C89162C}"/>
                </a:ext>
              </a:extLst>
            </p:cNvPr>
            <p:cNvSpPr/>
            <p:nvPr/>
          </p:nvSpPr>
          <p:spPr>
            <a:xfrm>
              <a:off x="3576990"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9" name="Group 208">
            <a:extLst>
              <a:ext uri="{FF2B5EF4-FFF2-40B4-BE49-F238E27FC236}">
                <a16:creationId xmlns:a16="http://schemas.microsoft.com/office/drawing/2014/main" id="{EFE60A05-48F4-DC98-EE22-6DCBC7665ACD}"/>
              </a:ext>
            </a:extLst>
          </p:cNvPr>
          <p:cNvGrpSpPr/>
          <p:nvPr/>
        </p:nvGrpSpPr>
        <p:grpSpPr>
          <a:xfrm>
            <a:off x="295797" y="1075119"/>
            <a:ext cx="7218524" cy="4645152"/>
            <a:chOff x="295797" y="1075119"/>
            <a:chExt cx="7218524" cy="4645152"/>
          </a:xfrm>
        </p:grpSpPr>
        <p:grpSp>
          <p:nvGrpSpPr>
            <p:cNvPr id="96" name="Group 95">
              <a:extLst>
                <a:ext uri="{FF2B5EF4-FFF2-40B4-BE49-F238E27FC236}">
                  <a16:creationId xmlns:a16="http://schemas.microsoft.com/office/drawing/2014/main" id="{5B4A6A73-4AE3-1EE7-51E3-8484827586BA}"/>
                </a:ext>
              </a:extLst>
            </p:cNvPr>
            <p:cNvGrpSpPr/>
            <p:nvPr/>
          </p:nvGrpSpPr>
          <p:grpSpPr>
            <a:xfrm>
              <a:off x="295797" y="1075119"/>
              <a:ext cx="7218524" cy="4645152"/>
              <a:chOff x="295797" y="1075119"/>
              <a:chExt cx="7218524" cy="4645152"/>
            </a:xfrm>
          </p:grpSpPr>
          <p:grpSp>
            <p:nvGrpSpPr>
              <p:cNvPr id="95" name="Group 94">
                <a:extLst>
                  <a:ext uri="{FF2B5EF4-FFF2-40B4-BE49-F238E27FC236}">
                    <a16:creationId xmlns:a16="http://schemas.microsoft.com/office/drawing/2014/main" id="{11949B89-6D64-F141-8F87-5FF6786D08C7}"/>
                  </a:ext>
                </a:extLst>
              </p:cNvPr>
              <p:cNvGrpSpPr/>
              <p:nvPr/>
            </p:nvGrpSpPr>
            <p:grpSpPr>
              <a:xfrm>
                <a:off x="295797" y="1075119"/>
                <a:ext cx="7218524" cy="4645152"/>
                <a:chOff x="295797" y="1075119"/>
                <a:chExt cx="7218524" cy="4645152"/>
              </a:xfrm>
            </p:grpSpPr>
            <p:pic>
              <p:nvPicPr>
                <p:cNvPr id="7" name="Picture 6" descr="Diagram, schematic&#10;&#10;Description automatically generated">
                  <a:extLst>
                    <a:ext uri="{FF2B5EF4-FFF2-40B4-BE49-F238E27FC236}">
                      <a16:creationId xmlns:a16="http://schemas.microsoft.com/office/drawing/2014/main" id="{CFAE5657-D5CA-0D3D-C704-E9EA5F2404B5}"/>
                    </a:ext>
                  </a:extLst>
                </p:cNvPr>
                <p:cNvPicPr>
                  <a:picLocks noChangeAspect="1"/>
                </p:cNvPicPr>
                <p:nvPr/>
              </p:nvPicPr>
              <p:blipFill>
                <a:blip r:embed="rId3"/>
                <a:stretch>
                  <a:fillRect/>
                </a:stretch>
              </p:blipFill>
              <p:spPr>
                <a:xfrm>
                  <a:off x="295797" y="1075119"/>
                  <a:ext cx="7218524" cy="4645152"/>
                </a:xfrm>
                <a:prstGeom prst="rect">
                  <a:avLst/>
                </a:prstGeom>
              </p:spPr>
            </p:pic>
            <p:sp>
              <p:nvSpPr>
                <p:cNvPr id="34" name="Rectangle 33">
                  <a:extLst>
                    <a:ext uri="{FF2B5EF4-FFF2-40B4-BE49-F238E27FC236}">
                      <a16:creationId xmlns:a16="http://schemas.microsoft.com/office/drawing/2014/main" id="{6DC899D0-78BA-A3FF-0C93-838118B51FAE}"/>
                    </a:ext>
                  </a:extLst>
                </p:cNvPr>
                <p:cNvSpPr/>
                <p:nvPr/>
              </p:nvSpPr>
              <p:spPr>
                <a:xfrm>
                  <a:off x="5273460" y="4784069"/>
                  <a:ext cx="223227" cy="80932"/>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9D3992CE-140B-CEDE-77E7-63756E127EB2}"/>
                    </a:ext>
                  </a:extLst>
                </p:cNvPr>
                <p:cNvSpPr/>
                <p:nvPr/>
              </p:nvSpPr>
              <p:spPr>
                <a:xfrm>
                  <a:off x="4928487" y="4771500"/>
                  <a:ext cx="223227" cy="80932"/>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2853F426-389E-0D4D-692F-EC2407152537}"/>
                    </a:ext>
                  </a:extLst>
                </p:cNvPr>
                <p:cNvSpPr/>
                <p:nvPr/>
              </p:nvSpPr>
              <p:spPr>
                <a:xfrm>
                  <a:off x="3958056" y="4727575"/>
                  <a:ext cx="223227" cy="129536"/>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C54852F2-D05D-6D44-2592-F395BDB60A91}"/>
                    </a:ext>
                  </a:extLst>
                </p:cNvPr>
                <p:cNvSpPr/>
                <p:nvPr/>
              </p:nvSpPr>
              <p:spPr>
                <a:xfrm>
                  <a:off x="3281417" y="4787664"/>
                  <a:ext cx="223227" cy="129536"/>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3" name="Rectangle 92">
                <a:extLst>
                  <a:ext uri="{FF2B5EF4-FFF2-40B4-BE49-F238E27FC236}">
                    <a16:creationId xmlns:a16="http://schemas.microsoft.com/office/drawing/2014/main" id="{810229BE-5391-27DF-131D-804F0C1CFA7C}"/>
                  </a:ext>
                </a:extLst>
              </p:cNvPr>
              <p:cNvSpPr/>
              <p:nvPr/>
            </p:nvSpPr>
            <p:spPr>
              <a:xfrm>
                <a:off x="3118740" y="4814591"/>
                <a:ext cx="2377440" cy="18288"/>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a:extLst>
                <a:ext uri="{FF2B5EF4-FFF2-40B4-BE49-F238E27FC236}">
                  <a16:creationId xmlns:a16="http://schemas.microsoft.com/office/drawing/2014/main" id="{0F1FE4A6-EB04-7C0C-F7CC-547883F11E94}"/>
                </a:ext>
              </a:extLst>
            </p:cNvPr>
            <p:cNvGrpSpPr/>
            <p:nvPr/>
          </p:nvGrpSpPr>
          <p:grpSpPr>
            <a:xfrm>
              <a:off x="3110897" y="4794682"/>
              <a:ext cx="884458" cy="54864"/>
              <a:chOff x="3110897" y="4794682"/>
              <a:chExt cx="884458" cy="54864"/>
            </a:xfrm>
          </p:grpSpPr>
          <p:grpSp>
            <p:nvGrpSpPr>
              <p:cNvPr id="139" name="Group 138">
                <a:extLst>
                  <a:ext uri="{FF2B5EF4-FFF2-40B4-BE49-F238E27FC236}">
                    <a16:creationId xmlns:a16="http://schemas.microsoft.com/office/drawing/2014/main" id="{647972BC-A196-31D7-A81B-E89BA6E501C7}"/>
                  </a:ext>
                </a:extLst>
              </p:cNvPr>
              <p:cNvGrpSpPr/>
              <p:nvPr/>
            </p:nvGrpSpPr>
            <p:grpSpPr>
              <a:xfrm>
                <a:off x="3110897" y="4794682"/>
                <a:ext cx="430989" cy="54864"/>
                <a:chOff x="3110897" y="4794682"/>
                <a:chExt cx="430989" cy="54864"/>
              </a:xfrm>
            </p:grpSpPr>
            <p:grpSp>
              <p:nvGrpSpPr>
                <p:cNvPr id="105" name="Group 104">
                  <a:extLst>
                    <a:ext uri="{FF2B5EF4-FFF2-40B4-BE49-F238E27FC236}">
                      <a16:creationId xmlns:a16="http://schemas.microsoft.com/office/drawing/2014/main" id="{201FB755-2B6F-83B0-4197-C5F6A0408026}"/>
                    </a:ext>
                  </a:extLst>
                </p:cNvPr>
                <p:cNvGrpSpPr/>
                <p:nvPr/>
              </p:nvGrpSpPr>
              <p:grpSpPr>
                <a:xfrm>
                  <a:off x="3110897" y="4794682"/>
                  <a:ext cx="126242" cy="54864"/>
                  <a:chOff x="3110897" y="4794682"/>
                  <a:chExt cx="126242" cy="54864"/>
                </a:xfrm>
              </p:grpSpPr>
              <p:sp>
                <p:nvSpPr>
                  <p:cNvPr id="97" name="Rectangle 96">
                    <a:extLst>
                      <a:ext uri="{FF2B5EF4-FFF2-40B4-BE49-F238E27FC236}">
                        <a16:creationId xmlns:a16="http://schemas.microsoft.com/office/drawing/2014/main" id="{E0E132B1-5EC2-0DE0-C47F-81336880A309}"/>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F979D062-B915-08E8-72F1-2BF3E03CF5CC}"/>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191A379-18A0-C585-84C0-767D9330A808}"/>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0" name="Group 129">
                  <a:extLst>
                    <a:ext uri="{FF2B5EF4-FFF2-40B4-BE49-F238E27FC236}">
                      <a16:creationId xmlns:a16="http://schemas.microsoft.com/office/drawing/2014/main" id="{5FF21850-702B-5F26-FB3A-C1AF10CA7DEB}"/>
                    </a:ext>
                  </a:extLst>
                </p:cNvPr>
                <p:cNvGrpSpPr/>
                <p:nvPr/>
              </p:nvGrpSpPr>
              <p:grpSpPr>
                <a:xfrm>
                  <a:off x="3260892" y="4794682"/>
                  <a:ext cx="132592" cy="54864"/>
                  <a:chOff x="3107722" y="4794682"/>
                  <a:chExt cx="132592" cy="54864"/>
                </a:xfrm>
              </p:grpSpPr>
              <p:sp>
                <p:nvSpPr>
                  <p:cNvPr id="131" name="Rectangle 130">
                    <a:extLst>
                      <a:ext uri="{FF2B5EF4-FFF2-40B4-BE49-F238E27FC236}">
                        <a16:creationId xmlns:a16="http://schemas.microsoft.com/office/drawing/2014/main" id="{1764E114-4BA7-E692-E09E-2EC6B5249319}"/>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ctangle 131">
                    <a:extLst>
                      <a:ext uri="{FF2B5EF4-FFF2-40B4-BE49-F238E27FC236}">
                        <a16:creationId xmlns:a16="http://schemas.microsoft.com/office/drawing/2014/main" id="{F6AA73FD-9029-A7A0-7945-A827D5B069F2}"/>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A48E6F6E-AC7C-95DF-B2F8-97AE75A88A9C}"/>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5" name="Group 134">
                  <a:extLst>
                    <a:ext uri="{FF2B5EF4-FFF2-40B4-BE49-F238E27FC236}">
                      <a16:creationId xmlns:a16="http://schemas.microsoft.com/office/drawing/2014/main" id="{D0583B28-3634-1F62-0E08-68CF3E723552}"/>
                    </a:ext>
                  </a:extLst>
                </p:cNvPr>
                <p:cNvGrpSpPr/>
                <p:nvPr/>
              </p:nvGrpSpPr>
              <p:grpSpPr>
                <a:xfrm>
                  <a:off x="3415644" y="4794682"/>
                  <a:ext cx="126242" cy="54864"/>
                  <a:chOff x="3110897" y="4794682"/>
                  <a:chExt cx="126242" cy="54864"/>
                </a:xfrm>
              </p:grpSpPr>
              <p:sp>
                <p:nvSpPr>
                  <p:cNvPr id="136" name="Rectangle 135">
                    <a:extLst>
                      <a:ext uri="{FF2B5EF4-FFF2-40B4-BE49-F238E27FC236}">
                        <a16:creationId xmlns:a16="http://schemas.microsoft.com/office/drawing/2014/main" id="{AEA32412-C22F-DF77-F89F-08F40445DA5D}"/>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0F53F45A-62B1-4A42-A15F-8161FE1FBE11}"/>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4DA541B5-2729-FEF6-1CB9-908F4A33090E}"/>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40" name="Group 139">
                <a:extLst>
                  <a:ext uri="{FF2B5EF4-FFF2-40B4-BE49-F238E27FC236}">
                    <a16:creationId xmlns:a16="http://schemas.microsoft.com/office/drawing/2014/main" id="{E02E4908-4419-B85A-4236-F86AE7539AE5}"/>
                  </a:ext>
                </a:extLst>
              </p:cNvPr>
              <p:cNvGrpSpPr/>
              <p:nvPr/>
            </p:nvGrpSpPr>
            <p:grpSpPr>
              <a:xfrm>
                <a:off x="3564366" y="4794682"/>
                <a:ext cx="430989" cy="54864"/>
                <a:chOff x="3110897" y="4794682"/>
                <a:chExt cx="430989" cy="54864"/>
              </a:xfrm>
            </p:grpSpPr>
            <p:grpSp>
              <p:nvGrpSpPr>
                <p:cNvPr id="141" name="Group 140">
                  <a:extLst>
                    <a:ext uri="{FF2B5EF4-FFF2-40B4-BE49-F238E27FC236}">
                      <a16:creationId xmlns:a16="http://schemas.microsoft.com/office/drawing/2014/main" id="{F8444708-A1A8-A9F2-7FA6-9EDD4EA44050}"/>
                    </a:ext>
                  </a:extLst>
                </p:cNvPr>
                <p:cNvGrpSpPr/>
                <p:nvPr/>
              </p:nvGrpSpPr>
              <p:grpSpPr>
                <a:xfrm>
                  <a:off x="3110897" y="4794682"/>
                  <a:ext cx="126242" cy="54864"/>
                  <a:chOff x="3110897" y="4794682"/>
                  <a:chExt cx="126242" cy="54864"/>
                </a:xfrm>
              </p:grpSpPr>
              <p:sp>
                <p:nvSpPr>
                  <p:cNvPr id="150" name="Rectangle 149">
                    <a:extLst>
                      <a:ext uri="{FF2B5EF4-FFF2-40B4-BE49-F238E27FC236}">
                        <a16:creationId xmlns:a16="http://schemas.microsoft.com/office/drawing/2014/main" id="{BF44EF70-454B-796F-37BE-E1D95D890234}"/>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A953F3B3-D114-D599-8DD8-FEF9D6DB3343}"/>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CC3B71E1-DB2B-1537-A7D4-D4BD6ECBCCBE}"/>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2" name="Group 141">
                  <a:extLst>
                    <a:ext uri="{FF2B5EF4-FFF2-40B4-BE49-F238E27FC236}">
                      <a16:creationId xmlns:a16="http://schemas.microsoft.com/office/drawing/2014/main" id="{56B85BA5-21B6-2097-F85E-5C321C349636}"/>
                    </a:ext>
                  </a:extLst>
                </p:cNvPr>
                <p:cNvGrpSpPr/>
                <p:nvPr/>
              </p:nvGrpSpPr>
              <p:grpSpPr>
                <a:xfrm>
                  <a:off x="3260892" y="4794682"/>
                  <a:ext cx="132592" cy="54864"/>
                  <a:chOff x="3107722" y="4794682"/>
                  <a:chExt cx="132592" cy="54864"/>
                </a:xfrm>
              </p:grpSpPr>
              <p:sp>
                <p:nvSpPr>
                  <p:cNvPr id="147" name="Rectangle 146">
                    <a:extLst>
                      <a:ext uri="{FF2B5EF4-FFF2-40B4-BE49-F238E27FC236}">
                        <a16:creationId xmlns:a16="http://schemas.microsoft.com/office/drawing/2014/main" id="{0E04A916-B349-0A09-9788-72F5D9CCE97E}"/>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4DF1B3AA-C59E-B3AE-323F-C8E7C411B927}"/>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401D14FC-BE78-3B34-2015-91424AB52787}"/>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3" name="Group 142">
                  <a:extLst>
                    <a:ext uri="{FF2B5EF4-FFF2-40B4-BE49-F238E27FC236}">
                      <a16:creationId xmlns:a16="http://schemas.microsoft.com/office/drawing/2014/main" id="{C3BD2CB9-00CE-D6FF-C4FE-AFBC454E1E11}"/>
                    </a:ext>
                  </a:extLst>
                </p:cNvPr>
                <p:cNvGrpSpPr/>
                <p:nvPr/>
              </p:nvGrpSpPr>
              <p:grpSpPr>
                <a:xfrm>
                  <a:off x="3415644" y="4794682"/>
                  <a:ext cx="126242" cy="54864"/>
                  <a:chOff x="3110897" y="4794682"/>
                  <a:chExt cx="126242" cy="54864"/>
                </a:xfrm>
              </p:grpSpPr>
              <p:sp>
                <p:nvSpPr>
                  <p:cNvPr id="144" name="Rectangle 143">
                    <a:extLst>
                      <a:ext uri="{FF2B5EF4-FFF2-40B4-BE49-F238E27FC236}">
                        <a16:creationId xmlns:a16="http://schemas.microsoft.com/office/drawing/2014/main" id="{463371F0-91FF-BCE0-AB38-E873A5AB037D}"/>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2C7E27E3-B41A-FAA6-3AA5-D771A6FFC606}"/>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63794082-5890-9589-FCEB-228A3C8EC7F1}"/>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55" name="Group 154">
              <a:extLst>
                <a:ext uri="{FF2B5EF4-FFF2-40B4-BE49-F238E27FC236}">
                  <a16:creationId xmlns:a16="http://schemas.microsoft.com/office/drawing/2014/main" id="{00F12E1D-375F-177A-6E42-4945517055CE}"/>
                </a:ext>
              </a:extLst>
            </p:cNvPr>
            <p:cNvGrpSpPr/>
            <p:nvPr/>
          </p:nvGrpSpPr>
          <p:grpSpPr>
            <a:xfrm>
              <a:off x="4015077" y="4794682"/>
              <a:ext cx="884458" cy="54864"/>
              <a:chOff x="3110897" y="4794682"/>
              <a:chExt cx="884458" cy="54864"/>
            </a:xfrm>
          </p:grpSpPr>
          <p:grpSp>
            <p:nvGrpSpPr>
              <p:cNvPr id="156" name="Group 155">
                <a:extLst>
                  <a:ext uri="{FF2B5EF4-FFF2-40B4-BE49-F238E27FC236}">
                    <a16:creationId xmlns:a16="http://schemas.microsoft.com/office/drawing/2014/main" id="{8F63B29A-CB97-DA53-1BB8-B4D2D257AC8E}"/>
                  </a:ext>
                </a:extLst>
              </p:cNvPr>
              <p:cNvGrpSpPr/>
              <p:nvPr/>
            </p:nvGrpSpPr>
            <p:grpSpPr>
              <a:xfrm>
                <a:off x="3110897" y="4794682"/>
                <a:ext cx="430989" cy="54864"/>
                <a:chOff x="3110897" y="4794682"/>
                <a:chExt cx="430989" cy="54864"/>
              </a:xfrm>
            </p:grpSpPr>
            <p:grpSp>
              <p:nvGrpSpPr>
                <p:cNvPr id="170" name="Group 169">
                  <a:extLst>
                    <a:ext uri="{FF2B5EF4-FFF2-40B4-BE49-F238E27FC236}">
                      <a16:creationId xmlns:a16="http://schemas.microsoft.com/office/drawing/2014/main" id="{5E567B41-3A46-D2D6-4865-3D59623BD8DD}"/>
                    </a:ext>
                  </a:extLst>
                </p:cNvPr>
                <p:cNvGrpSpPr/>
                <p:nvPr/>
              </p:nvGrpSpPr>
              <p:grpSpPr>
                <a:xfrm>
                  <a:off x="3110897" y="4794682"/>
                  <a:ext cx="126242" cy="54864"/>
                  <a:chOff x="3110897" y="4794682"/>
                  <a:chExt cx="126242" cy="54864"/>
                </a:xfrm>
              </p:grpSpPr>
              <p:sp>
                <p:nvSpPr>
                  <p:cNvPr id="179" name="Rectangle 178">
                    <a:extLst>
                      <a:ext uri="{FF2B5EF4-FFF2-40B4-BE49-F238E27FC236}">
                        <a16:creationId xmlns:a16="http://schemas.microsoft.com/office/drawing/2014/main" id="{BAC38BEA-9788-9D7D-BCAF-8DB70E6F0FE9}"/>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B64BF1E4-580F-F8CA-9489-BFF192665F3D}"/>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129A1778-8134-55FC-63D8-CB12584F37C5}"/>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1" name="Group 170">
                  <a:extLst>
                    <a:ext uri="{FF2B5EF4-FFF2-40B4-BE49-F238E27FC236}">
                      <a16:creationId xmlns:a16="http://schemas.microsoft.com/office/drawing/2014/main" id="{099EAB1D-277F-9006-4939-3B5D94BC63F7}"/>
                    </a:ext>
                  </a:extLst>
                </p:cNvPr>
                <p:cNvGrpSpPr/>
                <p:nvPr/>
              </p:nvGrpSpPr>
              <p:grpSpPr>
                <a:xfrm>
                  <a:off x="3260892" y="4794682"/>
                  <a:ext cx="132592" cy="54864"/>
                  <a:chOff x="3107722" y="4794682"/>
                  <a:chExt cx="132592" cy="54864"/>
                </a:xfrm>
              </p:grpSpPr>
              <p:sp>
                <p:nvSpPr>
                  <p:cNvPr id="176" name="Rectangle 175">
                    <a:extLst>
                      <a:ext uri="{FF2B5EF4-FFF2-40B4-BE49-F238E27FC236}">
                        <a16:creationId xmlns:a16="http://schemas.microsoft.com/office/drawing/2014/main" id="{2F0254F1-0EB7-9F03-CFCB-B640BD25DF0A}"/>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Rectangle 176">
                    <a:extLst>
                      <a:ext uri="{FF2B5EF4-FFF2-40B4-BE49-F238E27FC236}">
                        <a16:creationId xmlns:a16="http://schemas.microsoft.com/office/drawing/2014/main" id="{B5568DCD-B389-0063-02F5-1C56D03BB694}"/>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F5B44AB2-5801-3B54-7196-FC25A97523A5}"/>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2" name="Group 171">
                  <a:extLst>
                    <a:ext uri="{FF2B5EF4-FFF2-40B4-BE49-F238E27FC236}">
                      <a16:creationId xmlns:a16="http://schemas.microsoft.com/office/drawing/2014/main" id="{15683441-86B0-DC49-3716-24FFB5DBBFFF}"/>
                    </a:ext>
                  </a:extLst>
                </p:cNvPr>
                <p:cNvGrpSpPr/>
                <p:nvPr/>
              </p:nvGrpSpPr>
              <p:grpSpPr>
                <a:xfrm>
                  <a:off x="3415644" y="4794682"/>
                  <a:ext cx="126242" cy="54864"/>
                  <a:chOff x="3110897" y="4794682"/>
                  <a:chExt cx="126242" cy="54864"/>
                </a:xfrm>
              </p:grpSpPr>
              <p:sp>
                <p:nvSpPr>
                  <p:cNvPr id="173" name="Rectangle 172">
                    <a:extLst>
                      <a:ext uri="{FF2B5EF4-FFF2-40B4-BE49-F238E27FC236}">
                        <a16:creationId xmlns:a16="http://schemas.microsoft.com/office/drawing/2014/main" id="{58EDF651-CC86-E93E-A24F-4881DF53AD85}"/>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E82BBE8-AE6C-4491-8C55-8104C5E7746D}"/>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8AF74A3F-EF66-4CDF-120B-6AA5D2B484D2}"/>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57" name="Group 156">
                <a:extLst>
                  <a:ext uri="{FF2B5EF4-FFF2-40B4-BE49-F238E27FC236}">
                    <a16:creationId xmlns:a16="http://schemas.microsoft.com/office/drawing/2014/main" id="{12A8AB24-CEDB-35EA-8B69-ADC333AF893F}"/>
                  </a:ext>
                </a:extLst>
              </p:cNvPr>
              <p:cNvGrpSpPr/>
              <p:nvPr/>
            </p:nvGrpSpPr>
            <p:grpSpPr>
              <a:xfrm>
                <a:off x="3564366" y="4794682"/>
                <a:ext cx="430989" cy="54864"/>
                <a:chOff x="3110897" y="4794682"/>
                <a:chExt cx="430989" cy="54864"/>
              </a:xfrm>
            </p:grpSpPr>
            <p:grpSp>
              <p:nvGrpSpPr>
                <p:cNvPr id="158" name="Group 157">
                  <a:extLst>
                    <a:ext uri="{FF2B5EF4-FFF2-40B4-BE49-F238E27FC236}">
                      <a16:creationId xmlns:a16="http://schemas.microsoft.com/office/drawing/2014/main" id="{72A5F730-A3A2-AC6B-8956-9EF6AC66254C}"/>
                    </a:ext>
                  </a:extLst>
                </p:cNvPr>
                <p:cNvGrpSpPr/>
                <p:nvPr/>
              </p:nvGrpSpPr>
              <p:grpSpPr>
                <a:xfrm>
                  <a:off x="3110897" y="4794682"/>
                  <a:ext cx="126242" cy="54864"/>
                  <a:chOff x="3110897" y="4794682"/>
                  <a:chExt cx="126242" cy="54864"/>
                </a:xfrm>
              </p:grpSpPr>
              <p:sp>
                <p:nvSpPr>
                  <p:cNvPr id="167" name="Rectangle 166">
                    <a:extLst>
                      <a:ext uri="{FF2B5EF4-FFF2-40B4-BE49-F238E27FC236}">
                        <a16:creationId xmlns:a16="http://schemas.microsoft.com/office/drawing/2014/main" id="{5E7C06D5-890E-FDDC-9F42-E7035F014480}"/>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476E2C94-55AE-94E0-0A9C-DDD2413F7F59}"/>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7A067B6E-787B-347C-4108-ACE82511F824}"/>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9" name="Group 158">
                  <a:extLst>
                    <a:ext uri="{FF2B5EF4-FFF2-40B4-BE49-F238E27FC236}">
                      <a16:creationId xmlns:a16="http://schemas.microsoft.com/office/drawing/2014/main" id="{341D426D-CB88-91B0-32AF-DB34B594CB80}"/>
                    </a:ext>
                  </a:extLst>
                </p:cNvPr>
                <p:cNvGrpSpPr/>
                <p:nvPr/>
              </p:nvGrpSpPr>
              <p:grpSpPr>
                <a:xfrm>
                  <a:off x="3260892" y="4794682"/>
                  <a:ext cx="132592" cy="54864"/>
                  <a:chOff x="3107722" y="4794682"/>
                  <a:chExt cx="132592" cy="54864"/>
                </a:xfrm>
              </p:grpSpPr>
              <p:sp>
                <p:nvSpPr>
                  <p:cNvPr id="164" name="Rectangle 163">
                    <a:extLst>
                      <a:ext uri="{FF2B5EF4-FFF2-40B4-BE49-F238E27FC236}">
                        <a16:creationId xmlns:a16="http://schemas.microsoft.com/office/drawing/2014/main" id="{67EDDA6F-4282-702B-D83F-CD5BF1C37B3C}"/>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ectangle 164">
                    <a:extLst>
                      <a:ext uri="{FF2B5EF4-FFF2-40B4-BE49-F238E27FC236}">
                        <a16:creationId xmlns:a16="http://schemas.microsoft.com/office/drawing/2014/main" id="{3F54442D-4406-A7FF-FEE9-50BF49F00793}"/>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D17BBD6D-B2B2-2C98-60F5-06D6707CCC97}"/>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0" name="Group 159">
                  <a:extLst>
                    <a:ext uri="{FF2B5EF4-FFF2-40B4-BE49-F238E27FC236}">
                      <a16:creationId xmlns:a16="http://schemas.microsoft.com/office/drawing/2014/main" id="{091FFA2E-AA9A-E1A0-F449-29B660D89D4E}"/>
                    </a:ext>
                  </a:extLst>
                </p:cNvPr>
                <p:cNvGrpSpPr/>
                <p:nvPr/>
              </p:nvGrpSpPr>
              <p:grpSpPr>
                <a:xfrm>
                  <a:off x="3415644" y="4794682"/>
                  <a:ext cx="126242" cy="54864"/>
                  <a:chOff x="3110897" y="4794682"/>
                  <a:chExt cx="126242" cy="54864"/>
                </a:xfrm>
              </p:grpSpPr>
              <p:sp>
                <p:nvSpPr>
                  <p:cNvPr id="161" name="Rectangle 160">
                    <a:extLst>
                      <a:ext uri="{FF2B5EF4-FFF2-40B4-BE49-F238E27FC236}">
                        <a16:creationId xmlns:a16="http://schemas.microsoft.com/office/drawing/2014/main" id="{E77A369A-C373-CA3F-5EAB-432422079EB7}"/>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6AD75582-E800-9753-38FA-0E17100AAA1A}"/>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F306187A-ECCC-D00A-1FAC-3EA91FD6B1A6}"/>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82" name="Group 181">
              <a:extLst>
                <a:ext uri="{FF2B5EF4-FFF2-40B4-BE49-F238E27FC236}">
                  <a16:creationId xmlns:a16="http://schemas.microsoft.com/office/drawing/2014/main" id="{449BDEC2-04F6-0FC8-C18A-B29EA9EF1C2D}"/>
                </a:ext>
              </a:extLst>
            </p:cNvPr>
            <p:cNvGrpSpPr/>
            <p:nvPr/>
          </p:nvGrpSpPr>
          <p:grpSpPr>
            <a:xfrm>
              <a:off x="4919365" y="4793200"/>
              <a:ext cx="579711" cy="54864"/>
              <a:chOff x="3110897" y="4794682"/>
              <a:chExt cx="579711" cy="54864"/>
            </a:xfrm>
          </p:grpSpPr>
          <p:grpSp>
            <p:nvGrpSpPr>
              <p:cNvPr id="183" name="Group 182">
                <a:extLst>
                  <a:ext uri="{FF2B5EF4-FFF2-40B4-BE49-F238E27FC236}">
                    <a16:creationId xmlns:a16="http://schemas.microsoft.com/office/drawing/2014/main" id="{3F867C14-556A-BC4B-3DAA-A52E86BEA4B9}"/>
                  </a:ext>
                </a:extLst>
              </p:cNvPr>
              <p:cNvGrpSpPr/>
              <p:nvPr/>
            </p:nvGrpSpPr>
            <p:grpSpPr>
              <a:xfrm>
                <a:off x="3110897" y="4794682"/>
                <a:ext cx="430989" cy="54864"/>
                <a:chOff x="3110897" y="4794682"/>
                <a:chExt cx="430989" cy="54864"/>
              </a:xfrm>
            </p:grpSpPr>
            <p:grpSp>
              <p:nvGrpSpPr>
                <p:cNvPr id="197" name="Group 196">
                  <a:extLst>
                    <a:ext uri="{FF2B5EF4-FFF2-40B4-BE49-F238E27FC236}">
                      <a16:creationId xmlns:a16="http://schemas.microsoft.com/office/drawing/2014/main" id="{9C1A0A9B-A4E4-7BF9-6015-EB8DA9071A4E}"/>
                    </a:ext>
                  </a:extLst>
                </p:cNvPr>
                <p:cNvGrpSpPr/>
                <p:nvPr/>
              </p:nvGrpSpPr>
              <p:grpSpPr>
                <a:xfrm>
                  <a:off x="3110897" y="4794682"/>
                  <a:ext cx="126242" cy="54864"/>
                  <a:chOff x="3110897" y="4794682"/>
                  <a:chExt cx="126242" cy="54864"/>
                </a:xfrm>
              </p:grpSpPr>
              <p:sp>
                <p:nvSpPr>
                  <p:cNvPr id="206" name="Rectangle 205">
                    <a:extLst>
                      <a:ext uri="{FF2B5EF4-FFF2-40B4-BE49-F238E27FC236}">
                        <a16:creationId xmlns:a16="http://schemas.microsoft.com/office/drawing/2014/main" id="{5401ABAC-BF5E-D193-5E0D-244122285E2D}"/>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E30C53ED-4436-C774-3A88-7FFDC0DEA273}"/>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D4319263-04FA-B043-8242-4616293E67CC}"/>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8" name="Group 197">
                  <a:extLst>
                    <a:ext uri="{FF2B5EF4-FFF2-40B4-BE49-F238E27FC236}">
                      <a16:creationId xmlns:a16="http://schemas.microsoft.com/office/drawing/2014/main" id="{E302A2FB-36ED-2164-5982-71F4A160B53E}"/>
                    </a:ext>
                  </a:extLst>
                </p:cNvPr>
                <p:cNvGrpSpPr/>
                <p:nvPr/>
              </p:nvGrpSpPr>
              <p:grpSpPr>
                <a:xfrm>
                  <a:off x="3260892" y="4794682"/>
                  <a:ext cx="132592" cy="54864"/>
                  <a:chOff x="3107722" y="4794682"/>
                  <a:chExt cx="132592" cy="54864"/>
                </a:xfrm>
              </p:grpSpPr>
              <p:sp>
                <p:nvSpPr>
                  <p:cNvPr id="203" name="Rectangle 202">
                    <a:extLst>
                      <a:ext uri="{FF2B5EF4-FFF2-40B4-BE49-F238E27FC236}">
                        <a16:creationId xmlns:a16="http://schemas.microsoft.com/office/drawing/2014/main" id="{121EF311-EEF4-9CD0-A062-60F1B9301A63}"/>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Rectangle 203">
                    <a:extLst>
                      <a:ext uri="{FF2B5EF4-FFF2-40B4-BE49-F238E27FC236}">
                        <a16:creationId xmlns:a16="http://schemas.microsoft.com/office/drawing/2014/main" id="{9B44C7FE-E6ED-77F6-0736-C16C88D0CD4F}"/>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F2331F60-DC8C-C0D7-67D9-BDB02AB320C0}"/>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9" name="Group 198">
                  <a:extLst>
                    <a:ext uri="{FF2B5EF4-FFF2-40B4-BE49-F238E27FC236}">
                      <a16:creationId xmlns:a16="http://schemas.microsoft.com/office/drawing/2014/main" id="{63409226-28CE-23B8-8E98-BE4A2593CF9C}"/>
                    </a:ext>
                  </a:extLst>
                </p:cNvPr>
                <p:cNvGrpSpPr/>
                <p:nvPr/>
              </p:nvGrpSpPr>
              <p:grpSpPr>
                <a:xfrm>
                  <a:off x="3415644" y="4794682"/>
                  <a:ext cx="126242" cy="54864"/>
                  <a:chOff x="3110897" y="4794682"/>
                  <a:chExt cx="126242" cy="54864"/>
                </a:xfrm>
              </p:grpSpPr>
              <p:sp>
                <p:nvSpPr>
                  <p:cNvPr id="200" name="Rectangle 199">
                    <a:extLst>
                      <a:ext uri="{FF2B5EF4-FFF2-40B4-BE49-F238E27FC236}">
                        <a16:creationId xmlns:a16="http://schemas.microsoft.com/office/drawing/2014/main" id="{25EB7FD5-B0AD-1623-60C3-671D16A2DEDD}"/>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CDD3E7DF-8036-7F59-46C6-F6BEAB9615DC}"/>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3561A1BC-0EE5-4E41-440A-7FC3743186CC}"/>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85" name="Group 184">
                <a:extLst>
                  <a:ext uri="{FF2B5EF4-FFF2-40B4-BE49-F238E27FC236}">
                    <a16:creationId xmlns:a16="http://schemas.microsoft.com/office/drawing/2014/main" id="{DBB04923-05C7-7220-A532-F5B97DDA2851}"/>
                  </a:ext>
                </a:extLst>
              </p:cNvPr>
              <p:cNvGrpSpPr/>
              <p:nvPr/>
            </p:nvGrpSpPr>
            <p:grpSpPr>
              <a:xfrm>
                <a:off x="3564366" y="4794682"/>
                <a:ext cx="126242" cy="54864"/>
                <a:chOff x="3110897" y="4794682"/>
                <a:chExt cx="126242" cy="54864"/>
              </a:xfrm>
            </p:grpSpPr>
            <p:sp>
              <p:nvSpPr>
                <p:cNvPr id="194" name="Rectangle 193">
                  <a:extLst>
                    <a:ext uri="{FF2B5EF4-FFF2-40B4-BE49-F238E27FC236}">
                      <a16:creationId xmlns:a16="http://schemas.microsoft.com/office/drawing/2014/main" id="{9D095B80-6D7E-58CD-7440-FF7E4287709C}"/>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5B7A4C0D-48FC-CA3C-FFED-225205A63B7C}"/>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B92873BE-8941-A323-8698-C627F28D23C8}"/>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8" name="Content Placeholder 4">
            <a:extLst>
              <a:ext uri="{FF2B5EF4-FFF2-40B4-BE49-F238E27FC236}">
                <a16:creationId xmlns:a16="http://schemas.microsoft.com/office/drawing/2014/main" id="{3548799F-7941-2301-2050-A0E822E0A0B7}"/>
              </a:ext>
            </a:extLst>
          </p:cNvPr>
          <p:cNvSpPr txBox="1">
            <a:spLocks/>
          </p:cNvSpPr>
          <p:nvPr/>
        </p:nvSpPr>
        <p:spPr>
          <a:xfrm>
            <a:off x="5029200" y="1111840"/>
            <a:ext cx="4098402" cy="2664960"/>
          </a:xfrm>
          <a:prstGeom prst="rect">
            <a:avLst/>
          </a:prstGeom>
          <a:noFill/>
        </p:spPr>
        <p:txBody>
          <a:bodyPr wrap="square"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ts val="0"/>
              </a:spcBef>
              <a:buNone/>
            </a:pPr>
            <a:r>
              <a:rPr lang="en-US" sz="1300" b="1" dirty="0">
                <a:solidFill>
                  <a:srgbClr val="002060"/>
                </a:solidFill>
                <a:cs typeface="Calibri" panose="020F0502020204030204" pitchFamily="34" charset="0"/>
              </a:rPr>
              <a:t>Advantages of our concept:</a:t>
            </a:r>
          </a:p>
          <a:p>
            <a:pPr marL="173038" indent="-173038" algn="just">
              <a:spcBef>
                <a:spcPts val="150"/>
              </a:spcBef>
            </a:pPr>
            <a:r>
              <a:rPr lang="en-US" sz="1300" dirty="0">
                <a:solidFill>
                  <a:srgbClr val="002060"/>
                </a:solidFill>
                <a:ea typeface="Calibri" panose="020F0502020204030204" pitchFamily="34" charset="0"/>
                <a:cs typeface="Calibri" panose="020F0502020204030204" pitchFamily="34" charset="0"/>
              </a:rPr>
              <a:t>In proton acceleration within the non-relativistic energy range the main problem is the limitation </a:t>
            </a:r>
            <a:r>
              <a:rPr lang="en-US" sz="1300" b="1" dirty="0">
                <a:solidFill>
                  <a:srgbClr val="FF0000"/>
                </a:solidFill>
                <a:ea typeface="Calibri" panose="020F0502020204030204" pitchFamily="34" charset="0"/>
                <a:cs typeface="Calibri" panose="020F0502020204030204" pitchFamily="34" charset="0"/>
              </a:rPr>
              <a:t>the speed of magnetic field response to the change of energy</a:t>
            </a:r>
            <a:r>
              <a:rPr lang="en-US" sz="1300" dirty="0">
                <a:solidFill>
                  <a:srgbClr val="002060"/>
                </a:solidFill>
                <a:ea typeface="Calibri" panose="020F0502020204030204" pitchFamily="34" charset="0"/>
                <a:cs typeface="Calibri" panose="020F0502020204030204" pitchFamily="34" charset="0"/>
              </a:rPr>
              <a:t>. </a:t>
            </a:r>
            <a:r>
              <a:rPr lang="en-US" sz="1300" dirty="0">
                <a:ea typeface="Calibri" panose="020F0502020204030204" pitchFamily="34" charset="0"/>
                <a:cs typeface="Calibri" panose="020F0502020204030204" pitchFamily="34" charset="0"/>
              </a:rPr>
              <a:t>This limitation </a:t>
            </a:r>
            <a:r>
              <a:rPr lang="en-US" sz="1300" b="1" dirty="0">
                <a:solidFill>
                  <a:srgbClr val="FF0000"/>
                </a:solidFill>
                <a:ea typeface="Calibri" panose="020F0502020204030204" pitchFamily="34" charset="0"/>
                <a:cs typeface="Calibri" panose="020F0502020204030204" pitchFamily="34" charset="0"/>
              </a:rPr>
              <a:t>is now eliminated by using the permanent magnets </a:t>
            </a:r>
            <a:r>
              <a:rPr lang="en-US" sz="1300" dirty="0">
                <a:solidFill>
                  <a:srgbClr val="002060"/>
                </a:solidFill>
                <a:ea typeface="Calibri" panose="020F0502020204030204" pitchFamily="34" charset="0"/>
                <a:cs typeface="Calibri" panose="020F0502020204030204" pitchFamily="34" charset="0"/>
              </a:rPr>
              <a:t>for the same energy range. </a:t>
            </a:r>
          </a:p>
          <a:p>
            <a:pPr marL="173038" indent="-173038" algn="just"/>
            <a:r>
              <a:rPr lang="en-US" sz="1300" b="1" dirty="0">
                <a:solidFill>
                  <a:srgbClr val="002060"/>
                </a:solidFill>
                <a:cs typeface="Calibri" panose="020F0502020204030204" pitchFamily="34" charset="0"/>
              </a:rPr>
              <a:t>Cost reduction: the cost proposed </a:t>
            </a:r>
            <a:r>
              <a:rPr lang="en-US" sz="1300" dirty="0">
                <a:solidFill>
                  <a:srgbClr val="002060"/>
                </a:solidFill>
                <a:cs typeface="Calibri" panose="020F0502020204030204" pitchFamily="34" charset="0"/>
              </a:rPr>
              <a:t>FLASH radiation therapy facility </a:t>
            </a:r>
            <a:r>
              <a:rPr lang="en-US" sz="1300" b="1" dirty="0">
                <a:solidFill>
                  <a:srgbClr val="002060"/>
                </a:solidFill>
                <a:cs typeface="Calibri" panose="020F0502020204030204" pitchFamily="34" charset="0"/>
              </a:rPr>
              <a:t>is estimated to be ~$40M </a:t>
            </a:r>
            <a:r>
              <a:rPr lang="en-US" sz="1300" dirty="0">
                <a:solidFill>
                  <a:srgbClr val="002060"/>
                </a:solidFill>
                <a:cs typeface="Calibri" panose="020F0502020204030204" pitchFamily="34" charset="0"/>
              </a:rPr>
              <a:t>to be compared to </a:t>
            </a:r>
            <a:r>
              <a:rPr lang="en-US" sz="1300" b="1" dirty="0">
                <a:solidFill>
                  <a:srgbClr val="002060"/>
                </a:solidFill>
                <a:cs typeface="Calibri" panose="020F0502020204030204" pitchFamily="34" charset="0"/>
              </a:rPr>
              <a:t>~$200M (Varian Facility in New York city in Harlem)</a:t>
            </a:r>
            <a:endParaRPr lang="en-US" sz="1300" dirty="0">
              <a:solidFill>
                <a:srgbClr val="002060"/>
              </a:solidFill>
              <a:cs typeface="Calibri" panose="020F0502020204030204" pitchFamily="34" charset="0"/>
            </a:endParaRPr>
          </a:p>
          <a:p>
            <a:pPr marL="173038" indent="-173038" algn="just"/>
            <a:r>
              <a:rPr lang="en-US" sz="1300" b="1" dirty="0">
                <a:solidFill>
                  <a:srgbClr val="002060"/>
                </a:solidFill>
                <a:cs typeface="Calibri" panose="020F0502020204030204" pitchFamily="34" charset="0"/>
              </a:rPr>
              <a:t>Simplified operation </a:t>
            </a:r>
            <a:r>
              <a:rPr lang="en-US" sz="1300" dirty="0">
                <a:solidFill>
                  <a:srgbClr val="002060"/>
                </a:solidFill>
                <a:cs typeface="Calibri" panose="020F0502020204030204" pitchFamily="34" charset="0"/>
              </a:rPr>
              <a:t>as there is not a need to change the magnet settings for different proton energies.</a:t>
            </a:r>
          </a:p>
        </p:txBody>
      </p:sp>
      <p:sp>
        <p:nvSpPr>
          <p:cNvPr id="10" name="TextBox 9">
            <a:extLst>
              <a:ext uri="{FF2B5EF4-FFF2-40B4-BE49-F238E27FC236}">
                <a16:creationId xmlns:a16="http://schemas.microsoft.com/office/drawing/2014/main" id="{694600AD-055B-20E2-1F1D-8A697112A730}"/>
              </a:ext>
            </a:extLst>
          </p:cNvPr>
          <p:cNvSpPr txBox="1"/>
          <p:nvPr/>
        </p:nvSpPr>
        <p:spPr>
          <a:xfrm>
            <a:off x="158358" y="5512165"/>
            <a:ext cx="1536792" cy="307777"/>
          </a:xfrm>
          <a:prstGeom prst="rect">
            <a:avLst/>
          </a:prstGeom>
          <a:noFill/>
        </p:spPr>
        <p:txBody>
          <a:bodyPr wrap="square" rtlCol="0">
            <a:spAutoFit/>
          </a:bodyPr>
          <a:lstStyle/>
          <a:p>
            <a:pPr algn="ctr"/>
            <a:r>
              <a:rPr lang="en-US" sz="1400" b="1" dirty="0">
                <a:solidFill>
                  <a:srgbClr val="002060"/>
                </a:solidFill>
              </a:rPr>
              <a:t>REDUCTION OF:</a:t>
            </a:r>
          </a:p>
        </p:txBody>
      </p:sp>
    </p:spTree>
    <p:extLst>
      <p:ext uri="{BB962C8B-B14F-4D97-AF65-F5344CB8AC3E}">
        <p14:creationId xmlns:p14="http://schemas.microsoft.com/office/powerpoint/2010/main" val="1586435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EF826-D38B-5AC4-C007-10780EBBFA3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92F4A46-E30D-11E8-BAD2-91EF719309E4}"/>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C5FC106-B3C5-0669-1F7C-AC6FC1A0278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6186AB95-2325-36E5-B127-131E1F151E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00B8F1C-123E-25F8-D259-CD01FF6A311B}"/>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20389EFD-941B-0436-FCFB-03C623796054}"/>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932EA94D-B37D-05D1-2DB6-C236CD1296D6}"/>
              </a:ext>
            </a:extLst>
          </p:cNvPr>
          <p:cNvSpPr txBox="1">
            <a:spLocks/>
          </p:cNvSpPr>
          <p:nvPr/>
        </p:nvSpPr>
        <p:spPr>
          <a:xfrm>
            <a:off x="128982" y="0"/>
            <a:ext cx="9114632" cy="81243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Comparison of our proposal to the existing facilities</a:t>
            </a:r>
          </a:p>
        </p:txBody>
      </p:sp>
      <p:graphicFrame>
        <p:nvGraphicFramePr>
          <p:cNvPr id="13" name="Table 12">
            <a:extLst>
              <a:ext uri="{FF2B5EF4-FFF2-40B4-BE49-F238E27FC236}">
                <a16:creationId xmlns:a16="http://schemas.microsoft.com/office/drawing/2014/main" id="{610103B9-890B-14DB-B3EB-0E5D500FB719}"/>
              </a:ext>
            </a:extLst>
          </p:cNvPr>
          <p:cNvGraphicFramePr>
            <a:graphicFrameLocks noGrp="1" noChangeAspect="1"/>
          </p:cNvGraphicFramePr>
          <p:nvPr>
            <p:extLst>
              <p:ext uri="{D42A27DB-BD31-4B8C-83A1-F6EECF244321}">
                <p14:modId xmlns:p14="http://schemas.microsoft.com/office/powerpoint/2010/main" val="1325616562"/>
              </p:ext>
            </p:extLst>
          </p:nvPr>
        </p:nvGraphicFramePr>
        <p:xfrm>
          <a:off x="264140" y="929115"/>
          <a:ext cx="8865174" cy="4355356"/>
        </p:xfrm>
        <a:graphic>
          <a:graphicData uri="http://schemas.openxmlformats.org/drawingml/2006/table">
            <a:tbl>
              <a:tblPr firstRow="1" bandRow="1">
                <a:tableStyleId>{5C22544A-7EE6-4342-B048-85BDC9FD1C3A}</a:tableStyleId>
              </a:tblPr>
              <a:tblGrid>
                <a:gridCol w="2015146">
                  <a:extLst>
                    <a:ext uri="{9D8B030D-6E8A-4147-A177-3AD203B41FA5}">
                      <a16:colId xmlns:a16="http://schemas.microsoft.com/office/drawing/2014/main" val="2480742207"/>
                    </a:ext>
                  </a:extLst>
                </a:gridCol>
                <a:gridCol w="878697">
                  <a:extLst>
                    <a:ext uri="{9D8B030D-6E8A-4147-A177-3AD203B41FA5}">
                      <a16:colId xmlns:a16="http://schemas.microsoft.com/office/drawing/2014/main" val="1324223637"/>
                    </a:ext>
                  </a:extLst>
                </a:gridCol>
                <a:gridCol w="837534">
                  <a:extLst>
                    <a:ext uri="{9D8B030D-6E8A-4147-A177-3AD203B41FA5}">
                      <a16:colId xmlns:a16="http://schemas.microsoft.com/office/drawing/2014/main" val="1567000791"/>
                    </a:ext>
                  </a:extLst>
                </a:gridCol>
                <a:gridCol w="949150">
                  <a:extLst>
                    <a:ext uri="{9D8B030D-6E8A-4147-A177-3AD203B41FA5}">
                      <a16:colId xmlns:a16="http://schemas.microsoft.com/office/drawing/2014/main" val="2587147070"/>
                    </a:ext>
                  </a:extLst>
                </a:gridCol>
                <a:gridCol w="1134873">
                  <a:extLst>
                    <a:ext uri="{9D8B030D-6E8A-4147-A177-3AD203B41FA5}">
                      <a16:colId xmlns:a16="http://schemas.microsoft.com/office/drawing/2014/main" val="1852690934"/>
                    </a:ext>
                  </a:extLst>
                </a:gridCol>
                <a:gridCol w="1003393">
                  <a:extLst>
                    <a:ext uri="{9D8B030D-6E8A-4147-A177-3AD203B41FA5}">
                      <a16:colId xmlns:a16="http://schemas.microsoft.com/office/drawing/2014/main" val="4270367200"/>
                    </a:ext>
                  </a:extLst>
                </a:gridCol>
                <a:gridCol w="938057">
                  <a:extLst>
                    <a:ext uri="{9D8B030D-6E8A-4147-A177-3AD203B41FA5}">
                      <a16:colId xmlns:a16="http://schemas.microsoft.com/office/drawing/2014/main" val="1813231669"/>
                    </a:ext>
                  </a:extLst>
                </a:gridCol>
                <a:gridCol w="1108324">
                  <a:extLst>
                    <a:ext uri="{9D8B030D-6E8A-4147-A177-3AD203B41FA5}">
                      <a16:colId xmlns:a16="http://schemas.microsoft.com/office/drawing/2014/main" val="4048327151"/>
                    </a:ext>
                  </a:extLst>
                </a:gridCol>
              </a:tblGrid>
              <a:tr h="458147">
                <a:tc>
                  <a:txBody>
                    <a:bodyPr/>
                    <a:lstStyle/>
                    <a:p>
                      <a:pPr algn="ctr"/>
                      <a:r>
                        <a:rPr lang="en-US" sz="1200" b="1" i="0" dirty="0">
                          <a:solidFill>
                            <a:srgbClr val="002060"/>
                          </a:solidFill>
                          <a:latin typeface="Optima" panose="02000503060000020004" pitchFamily="2" charset="0"/>
                        </a:rPr>
                        <a:t>Accelerator Type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2">
                  <a:txBody>
                    <a:bodyPr/>
                    <a:lstStyle/>
                    <a:p>
                      <a:pPr algn="ctr"/>
                      <a:r>
                        <a:rPr lang="en-US" sz="1200" b="1" i="0" dirty="0">
                          <a:solidFill>
                            <a:srgbClr val="002060"/>
                          </a:solidFill>
                          <a:latin typeface="Optima" panose="02000503060000020004" pitchFamily="2" charset="0"/>
                        </a:rPr>
                        <a:t>Isochronous Cyclotron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sz="500" dirty="0"/>
                    </a:p>
                  </a:txBody>
                  <a:tcPr>
                    <a:solidFill>
                      <a:schemeClr val="accent1">
                        <a:alpha val="32639"/>
                      </a:schemeClr>
                    </a:solidFill>
                  </a:tcPr>
                </a:tc>
                <a:tc gridSpan="2">
                  <a:txBody>
                    <a:bodyPr/>
                    <a:lstStyle/>
                    <a:p>
                      <a:pPr algn="ctr"/>
                      <a:r>
                        <a:rPr lang="en-US" sz="1200" b="1" i="0" dirty="0">
                          <a:solidFill>
                            <a:srgbClr val="002060"/>
                          </a:solidFill>
                          <a:latin typeface="Optima" panose="02000503060000020004" pitchFamily="2" charset="0"/>
                        </a:rPr>
                        <a:t>Synchrocyclotron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sz="500" dirty="0"/>
                    </a:p>
                  </a:txBody>
                  <a:tcPr>
                    <a:solidFill>
                      <a:schemeClr val="accent1">
                        <a:alpha val="32639"/>
                      </a:schemeClr>
                    </a:solidFill>
                  </a:tcPr>
                </a:tc>
                <a:tc>
                  <a:txBody>
                    <a:bodyPr/>
                    <a:lstStyle/>
                    <a:p>
                      <a:pPr algn="ctr"/>
                      <a:r>
                        <a:rPr lang="en-US" sz="1200" b="1" i="0" dirty="0">
                          <a:solidFill>
                            <a:srgbClr val="002060"/>
                          </a:solidFill>
                          <a:latin typeface="Optima" panose="02000503060000020004" pitchFamily="2" charset="0"/>
                        </a:rPr>
                        <a:t>Synchrotron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200" b="1" i="0" dirty="0">
                          <a:solidFill>
                            <a:srgbClr val="002060"/>
                          </a:solidFill>
                          <a:latin typeface="Optima" panose="02000503060000020004" pitchFamily="2" charset="0"/>
                        </a:rPr>
                        <a:t>Linear</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200" b="1" i="0" dirty="0">
                          <a:solidFill>
                            <a:srgbClr val="C00000"/>
                          </a:solidFill>
                          <a:latin typeface="Optima" panose="02000503060000020004" pitchFamily="2" charset="0"/>
                        </a:rPr>
                        <a:t>FFA facility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5277993"/>
                  </a:ext>
                </a:extLst>
              </a:tr>
              <a:tr h="313991">
                <a:tc>
                  <a:txBody>
                    <a:bodyPr/>
                    <a:lstStyle/>
                    <a:p>
                      <a:pPr algn="ctr"/>
                      <a:r>
                        <a:rPr lang="en-US" sz="1200" b="1" i="0" dirty="0">
                          <a:solidFill>
                            <a:srgbClr val="002060"/>
                          </a:solidFill>
                          <a:latin typeface="Optima" panose="02000503060000020004" pitchFamily="2" charset="0"/>
                        </a:rPr>
                        <a:t>Vendor</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IBA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Varian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IBA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Mevion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Hitachi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AVO</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BNL</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4642237"/>
                  </a:ext>
                </a:extLst>
              </a:tr>
              <a:tr h="313991">
                <a:tc>
                  <a:txBody>
                    <a:bodyPr/>
                    <a:lstStyle/>
                    <a:p>
                      <a:pPr algn="ctr"/>
                      <a:r>
                        <a:rPr lang="en-US" sz="1200" b="1" i="0" dirty="0">
                          <a:solidFill>
                            <a:srgbClr val="002060"/>
                          </a:solidFill>
                          <a:latin typeface="Optima" panose="02000503060000020004" pitchFamily="2" charset="0"/>
                        </a:rPr>
                        <a:t>System</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C230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ProBeam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S2C2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S250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ProBeam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LIGHT</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FFA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648863"/>
                  </a:ext>
                </a:extLst>
              </a:tr>
              <a:tr h="313991">
                <a:tc>
                  <a:txBody>
                    <a:bodyPr/>
                    <a:lstStyle/>
                    <a:p>
                      <a:pPr algn="ctr"/>
                      <a:r>
                        <a:rPr lang="en-US" sz="1200" b="1" i="0" dirty="0">
                          <a:solidFill>
                            <a:srgbClr val="002060"/>
                          </a:solidFill>
                          <a:latin typeface="Optima" panose="02000503060000020004" pitchFamily="2" charset="0"/>
                        </a:rPr>
                        <a:t>Maximum Energy (MeV)</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250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8195188"/>
                  </a:ext>
                </a:extLst>
              </a:tr>
              <a:tr h="313991">
                <a:tc>
                  <a:txBody>
                    <a:bodyPr/>
                    <a:lstStyle/>
                    <a:p>
                      <a:pPr algn="ctr"/>
                      <a:r>
                        <a:rPr lang="en-US" sz="1200" b="1" i="0" dirty="0">
                          <a:solidFill>
                            <a:srgbClr val="002060"/>
                          </a:solidFill>
                          <a:latin typeface="Optima" panose="02000503060000020004" pitchFamily="2" charset="0"/>
                        </a:rPr>
                        <a:t>Minimum Energy (MeV)</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37.5</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10 - 30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5481212"/>
                  </a:ext>
                </a:extLst>
              </a:tr>
              <a:tr h="313991">
                <a:tc>
                  <a:txBody>
                    <a:bodyPr/>
                    <a:lstStyle/>
                    <a:p>
                      <a:pPr algn="ctr"/>
                      <a:r>
                        <a:rPr lang="en-US" sz="1200" b="1" i="0" dirty="0">
                          <a:solidFill>
                            <a:srgbClr val="002060"/>
                          </a:solidFill>
                          <a:latin typeface="Optima" panose="02000503060000020004" pitchFamily="2" charset="0"/>
                        </a:rPr>
                        <a:t>Peak Current </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0.3</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0.8</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~18</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4.8 mA</a:t>
                      </a:r>
                      <a:endParaRPr lang="en-US" sz="1400" b="1" i="0" baseline="30000" dirty="0">
                        <a:solidFill>
                          <a:srgbClr val="002060"/>
                        </a:solidFill>
                        <a:latin typeface="Optima" panose="02000503060000020004"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~40</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1.2 mA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7006240"/>
                  </a:ext>
                </a:extLst>
              </a:tr>
              <a:tr h="313991">
                <a:tc>
                  <a:txBody>
                    <a:bodyPr/>
                    <a:lstStyle/>
                    <a:p>
                      <a:pPr algn="ctr"/>
                      <a:r>
                        <a:rPr lang="en-US" sz="1200" b="1" i="0" dirty="0">
                          <a:solidFill>
                            <a:srgbClr val="002060"/>
                          </a:solidFill>
                          <a:latin typeface="Optima" panose="02000503060000020004" pitchFamily="2" charset="0"/>
                        </a:rPr>
                        <a:t>Max Ave. Current (nA)</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32</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530 - 897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3374304"/>
                  </a:ext>
                </a:extLst>
              </a:tr>
              <a:tr h="3139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Accel. Frequency (MHz)</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106.1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87.6-63.2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133-90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1.3-10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3,000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378 MHz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8326646"/>
                  </a:ext>
                </a:extLst>
              </a:tr>
              <a:tr h="3139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Repetition Rate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 kHz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500-750 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200 Hz</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C00000"/>
                          </a:solidFill>
                          <a:latin typeface="Optima" panose="02000503060000020004" pitchFamily="2" charset="0"/>
                        </a:rPr>
                        <a:t>540-809 Hz</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7258290"/>
                  </a:ext>
                </a:extLst>
              </a:tr>
              <a:tr h="3139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Treatment Pulse Length</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&gt;400</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&gt;400</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6</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0.5 - 5s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725</a:t>
                      </a:r>
                      <a:r>
                        <a:rPr lang="en-US" sz="1200" b="1" i="0" dirty="0">
                          <a:solidFill>
                            <a:srgbClr val="C00000"/>
                          </a:solidFill>
                          <a:latin typeface="Symbol" pitchFamily="2" charset="2"/>
                        </a:rPr>
                        <a:t>m</a:t>
                      </a:r>
                      <a:r>
                        <a:rPr lang="en-US" sz="1200" b="1" i="0" dirty="0">
                          <a:solidFill>
                            <a:srgbClr val="C00000"/>
                          </a:solidFill>
                          <a:latin typeface="Optima" panose="02000503060000020004" pitchFamily="2" charset="0"/>
                        </a:rPr>
                        <a:t>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7530539"/>
                  </a:ext>
                </a:extLst>
              </a:tr>
              <a:tr h="3139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Bunch Length</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25-200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0.5 ns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baseline="0" dirty="0">
                          <a:solidFill>
                            <a:srgbClr val="C00000"/>
                          </a:solidFill>
                          <a:latin typeface="Optima" panose="02000503060000020004" pitchFamily="2" charset="0"/>
                        </a:rPr>
                        <a:t>~10–405 ns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7466694"/>
                  </a:ext>
                </a:extLst>
              </a:tr>
              <a:tr h="4433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Max Part. Per Bunch/Pulse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8 x 10</a:t>
                      </a:r>
                      <a:r>
                        <a:rPr lang="en-US" sz="1400" b="1" i="0" baseline="30000" dirty="0">
                          <a:solidFill>
                            <a:srgbClr val="002060"/>
                          </a:solidFill>
                          <a:latin typeface="Optima" panose="02000503060000020004" pitchFamily="2"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 x 10</a:t>
                      </a:r>
                      <a:r>
                        <a:rPr lang="en-US" sz="1400" b="1" i="0" baseline="30000" dirty="0">
                          <a:solidFill>
                            <a:srgbClr val="002060"/>
                          </a:solidFill>
                          <a:latin typeface="Optima" panose="02000503060000020004" pitchFamily="2"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1.5 x 10</a:t>
                      </a:r>
                      <a:r>
                        <a:rPr lang="en-US" sz="1400" b="1" i="0" baseline="30000" dirty="0">
                          <a:solidFill>
                            <a:srgbClr val="002060"/>
                          </a:solidFill>
                          <a:latin typeface="Optima" panose="02000503060000020004" pitchFamily="2"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10</a:t>
                      </a:r>
                      <a:r>
                        <a:rPr lang="en-US" sz="1400" b="1" i="0" baseline="30000" dirty="0">
                          <a:solidFill>
                            <a:srgbClr val="002060"/>
                          </a:solidFill>
                          <a:latin typeface="Optima" panose="02000503060000020004" pitchFamily="2" charset="0"/>
                        </a:rPr>
                        <a:t>10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baseline="0" dirty="0">
                          <a:solidFill>
                            <a:srgbClr val="C00000"/>
                          </a:solidFill>
                          <a:latin typeface="Optima" panose="02000503060000020004" pitchFamily="2" charset="0"/>
                        </a:rPr>
                        <a:t>1.8 x 10</a:t>
                      </a:r>
                      <a:r>
                        <a:rPr lang="en-US" sz="1200" b="1" i="0" baseline="30000" dirty="0">
                          <a:solidFill>
                            <a:srgbClr val="C00000"/>
                          </a:solidFill>
                          <a:latin typeface="Optima" panose="02000503060000020004" pitchFamily="2" charset="0"/>
                        </a:rPr>
                        <a:t>11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0303377"/>
                  </a:ext>
                </a:extLst>
              </a:tr>
              <a:tr h="313991">
                <a:tc>
                  <a:txBody>
                    <a:bodyPr/>
                    <a:lstStyle/>
                    <a:p>
                      <a:pPr algn="ctr"/>
                      <a:r>
                        <a:rPr lang="en-US" sz="1200" b="1" i="0" dirty="0">
                          <a:solidFill>
                            <a:srgbClr val="002060"/>
                          </a:solidFill>
                          <a:latin typeface="Optima" panose="02000503060000020004" pitchFamily="2" charset="0"/>
                        </a:rPr>
                        <a:t>Electric Central Field</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1.7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2.4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5.75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9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1.7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 MV/m</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Max 1.8 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6614742"/>
                  </a:ext>
                </a:extLst>
              </a:tr>
            </a:tbl>
          </a:graphicData>
        </a:graphic>
      </p:graphicFrame>
      <p:sp>
        <p:nvSpPr>
          <p:cNvPr id="14" name="TextBox 13">
            <a:extLst>
              <a:ext uri="{FF2B5EF4-FFF2-40B4-BE49-F238E27FC236}">
                <a16:creationId xmlns:a16="http://schemas.microsoft.com/office/drawing/2014/main" id="{5D6FB1B8-C831-715A-AE27-336EF206B641}"/>
              </a:ext>
            </a:extLst>
          </p:cNvPr>
          <p:cNvSpPr txBox="1"/>
          <p:nvPr/>
        </p:nvSpPr>
        <p:spPr>
          <a:xfrm>
            <a:off x="391691" y="5597718"/>
            <a:ext cx="8708034" cy="584775"/>
          </a:xfrm>
          <a:prstGeom prst="rect">
            <a:avLst/>
          </a:prstGeom>
          <a:noFill/>
        </p:spPr>
        <p:txBody>
          <a:bodyPr wrap="square" rtlCol="0">
            <a:spAutoFit/>
          </a:bodyPr>
          <a:lstStyle/>
          <a:p>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 </a:t>
            </a:r>
            <a:r>
              <a:rPr lang="en-US" sz="1600" b="1" dirty="0">
                <a:solidFill>
                  <a:srgbClr val="002060"/>
                </a:solidFill>
                <a:latin typeface="Arial" panose="020B0604020202020204" pitchFamily="34" charset="0"/>
                <a:cs typeface="Arial" panose="020B0604020202020204" pitchFamily="34" charset="0"/>
              </a:rPr>
              <a:t>S. Jolly, H. Owen, M. Schippers, C. Welsch,  “Technical challenges for FLASH proton therapy.” Phys. Med. 2020, 78, 71–82. </a:t>
            </a:r>
            <a:r>
              <a:rPr lang="en-US" sz="1600" b="1" u="sng"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https://pubmed.ncbi.nlm.nih.gov/32947086/</a:t>
            </a:r>
            <a:endParaRPr lang="en-US" sz="1600" b="1" u="sng"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57178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19907</TotalTime>
  <Words>5059</Words>
  <Application>Microsoft Macintosh PowerPoint</Application>
  <PresentationFormat>On-screen Show (4:3)</PresentationFormat>
  <Paragraphs>891</Paragraphs>
  <Slides>60</Slides>
  <Notes>10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60</vt:i4>
      </vt:variant>
    </vt:vector>
  </HeadingPairs>
  <TitlesOfParts>
    <vt:vector size="70" baseType="lpstr">
      <vt:lpstr>Aptos</vt:lpstr>
      <vt:lpstr>Aptos Display</vt:lpstr>
      <vt:lpstr>Arial</vt:lpstr>
      <vt:lpstr>Calibri</vt:lpstr>
      <vt:lpstr>Cambria Math</vt:lpstr>
      <vt:lpstr>Optima</vt:lpstr>
      <vt:lpstr>Symbol</vt:lpstr>
      <vt:lpstr>Times New Roman</vt:lpstr>
      <vt:lpstr>Office Theme</vt:lpstr>
      <vt:lpstr>1_Office Theme</vt:lpstr>
      <vt:lpstr>Fast Cycling Permanent Magnet Fixed Field Alternating (FFA) Synchrotron (LDRD24-010)</vt:lpstr>
      <vt:lpstr>Fast Cycling Permanent Magnet Fixed Field Alternating (FFA) Synchrotron (LDRD24-010)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Trbojevic, Dejan</dc:creator>
  <cp:lastModifiedBy>Trbojevic, Dejan</cp:lastModifiedBy>
  <cp:revision>32</cp:revision>
  <dcterms:created xsi:type="dcterms:W3CDTF">2025-10-27T18:55:25Z</dcterms:created>
  <dcterms:modified xsi:type="dcterms:W3CDTF">2025-12-15T17:53:30Z</dcterms:modified>
</cp:coreProperties>
</file>