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886" r:id="rId2"/>
    <p:sldId id="887" r:id="rId3"/>
    <p:sldId id="888" r:id="rId4"/>
    <p:sldId id="889" r:id="rId5"/>
    <p:sldId id="890" r:id="rId6"/>
    <p:sldId id="909" r:id="rId7"/>
    <p:sldId id="891" r:id="rId8"/>
    <p:sldId id="892" r:id="rId9"/>
    <p:sldId id="930" r:id="rId10"/>
    <p:sldId id="955" r:id="rId11"/>
    <p:sldId id="931" r:id="rId12"/>
    <p:sldId id="943" r:id="rId13"/>
    <p:sldId id="939" r:id="rId14"/>
    <p:sldId id="941" r:id="rId15"/>
    <p:sldId id="957" r:id="rId16"/>
    <p:sldId id="942" r:id="rId17"/>
    <p:sldId id="944" r:id="rId18"/>
    <p:sldId id="948" r:id="rId19"/>
    <p:sldId id="976" r:id="rId20"/>
    <p:sldId id="973" r:id="rId21"/>
    <p:sldId id="974" r:id="rId22"/>
    <p:sldId id="975" r:id="rId23"/>
    <p:sldId id="978" r:id="rId24"/>
    <p:sldId id="958" r:id="rId25"/>
    <p:sldId id="964" r:id="rId26"/>
    <p:sldId id="965" r:id="rId27"/>
    <p:sldId id="966" r:id="rId28"/>
    <p:sldId id="968" r:id="rId29"/>
    <p:sldId id="969" r:id="rId30"/>
    <p:sldId id="970" r:id="rId31"/>
    <p:sldId id="971" r:id="rId32"/>
    <p:sldId id="972" r:id="rId33"/>
    <p:sldId id="979" r:id="rId34"/>
    <p:sldId id="90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F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87"/>
    <p:restoredTop sz="96691"/>
  </p:normalViewPr>
  <p:slideViewPr>
    <p:cSldViewPr snapToGrid="0">
      <p:cViewPr varScale="1">
        <p:scale>
          <a:sx n="128" d="100"/>
          <a:sy n="128" d="100"/>
        </p:scale>
        <p:origin x="7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FD8FF-FD27-AB49-8E4E-8BB668759484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67082-7FA9-D648-BEEE-7D8CCDB0F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99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E71C46-5F4B-4886-9D5A-953C794AF4ED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7772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E71C46-5F4B-4886-9D5A-953C794AF4ED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87153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EF38F-497A-1827-3684-A1046257D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D3652E-8978-4B39-F260-C389BA8F3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A5B53-E88B-4DC0-70F9-E8D232ABA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AFDA-6656-7A4C-8AD4-FE1225D99B16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CA58A-EED3-6629-3301-74919C451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9B091-3198-6972-C7B6-6211CBBD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7BA9-5964-4445-A5A8-FB90139F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5D1A8-2A7D-B15C-3248-F7E89C29F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A9061-E04D-90C0-9A36-8638AE05D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A1A5C-999D-F560-4F4F-6FF9729CB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AFDA-6656-7A4C-8AD4-FE1225D99B16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2F62-F0C1-A9B0-D429-D14AB048B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E791A-47FE-F8C1-46E7-2C98742B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7BA9-5964-4445-A5A8-FB90139F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4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456847-A825-F9F8-274A-2947733D2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22CAF2-ACC3-E215-336B-D0FE68F45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638CA-B589-734F-FDF0-FAF59372A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AFDA-6656-7A4C-8AD4-FE1225D99B16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5F4C2-0EA3-5423-C500-B1575AC82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B9930-99F4-B5CF-1299-8AA942A1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7BA9-5964-4445-A5A8-FB90139F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08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11540-F2BA-E3B4-8432-EA89DC447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904D3-0318-32FE-2665-CAFF30DB1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2CBCD-312A-D2BE-BD9B-E0E1F759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AFDA-6656-7A4C-8AD4-FE1225D99B16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2D47C-69F4-4E54-E67F-CF6DB4697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AF523-B796-B3CA-6AE0-2292431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7BA9-5964-4445-A5A8-FB90139F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74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83890-7B6A-A23C-AE04-94EC3562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5094D-A7F8-150A-6CE7-CC47070B2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0216D-4ECC-0BF7-F4D4-08F868E55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AFDA-6656-7A4C-8AD4-FE1225D99B16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7F211-5D0B-CF47-B07E-9E05EA3AC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CD601-1057-DC11-5C18-F421E7F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7BA9-5964-4445-A5A8-FB90139F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1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94C94-A9FF-2106-D397-4F65BF25F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2F2EF-EAD1-D9F1-A0D1-BCB3E5386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B70FF-BBC2-7C45-B90B-2BC8C8689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6A8E4-4DAA-502A-736E-E8B09AB3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AFDA-6656-7A4C-8AD4-FE1225D99B16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EFE50-229A-B11E-0918-6415F529A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8CE7D-3EDA-1808-C772-FEAAA610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7BA9-5964-4445-A5A8-FB90139F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45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1472-4A86-44BC-7BDE-2B8E9BDD7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33BD3-57D1-1826-E5E3-E7BFBC7A2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379F17-BF7A-6341-A5D2-F49559743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814DD2-C4C7-155D-FC0E-D55DFAA6D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F43E8D-EC67-B5C6-DFFA-6DA85D5130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14F4FD-DE36-5FBE-1FA8-00C3A3147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AFDA-6656-7A4C-8AD4-FE1225D99B16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8392EC-06EB-A7A6-F976-3D34915CD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8AB577-105C-AC69-91C0-60E05D4C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7BA9-5964-4445-A5A8-FB90139F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44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FAFDD-5271-AA14-9132-2E8B5228A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AFB32F-1C7F-CFD2-AD4E-C668DE9CF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AFDA-6656-7A4C-8AD4-FE1225D99B16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8DC4B-F232-1627-DB49-47D3E5CB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813D4-BD97-AB74-0441-AA9C5F57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7BA9-5964-4445-A5A8-FB90139F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33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C9DFFA-AF67-F802-D68D-9CE672879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AFDA-6656-7A4C-8AD4-FE1225D99B16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3E892A-0C7A-2A88-2829-99BC4E890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378A8-E869-61DB-E976-42136C2A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7BA9-5964-4445-A5A8-FB90139F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4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44C1-EC43-79C9-5D26-483F889AA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1C23E-12B3-7B93-7E6E-35589CA90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ADDD4-7E3E-491D-9C11-8EB2CE8BB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5D0BD-2D2F-9C40-43F5-B30F9F11F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AFDA-6656-7A4C-8AD4-FE1225D99B16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97582-5062-0394-83C2-E888F7834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0BCD3-3D13-0FBC-472E-AC1CF339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7BA9-5964-4445-A5A8-FB90139F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1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427B-F7FE-5BB3-B591-881321A0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93D044-F261-23E4-0073-E7F00E6B4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ABB52-182D-2F36-F920-E5D16DE39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978BD-BC25-8452-A185-62DCAAAA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AFDA-6656-7A4C-8AD4-FE1225D99B16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C42C2-643D-5F5C-DB1C-8B0E59CF1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5B2F2-43C6-ECBB-ABD0-75CF24226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7BA9-5964-4445-A5A8-FB90139F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0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308DB-7080-296D-312B-054DA81D1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F61EA-A6AB-39F1-7619-260E50F50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96911-EEE5-3863-B4EC-6BB9C0011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5AFDA-6656-7A4C-8AD4-FE1225D99B16}" type="datetimeFigureOut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F8015-9D7E-ED5B-8116-6BEECB602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46949-C751-7B58-0B68-7CCF41AB1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27BA9-5964-4445-A5A8-FB90139F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2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23.png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emf"/><Relationship Id="rId7" Type="http://schemas.openxmlformats.org/officeDocument/2006/relationships/image" Target="../media/image2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3.emf"/><Relationship Id="rId7" Type="http://schemas.openxmlformats.org/officeDocument/2006/relationships/image" Target="../media/image15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3.emf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6.emf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65C88-FDEE-EBA1-4F75-DD2AE7348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651"/>
            <a:ext cx="12192000" cy="2387600"/>
          </a:xfrm>
        </p:spPr>
        <p:txBody>
          <a:bodyPr>
            <a:noAutofit/>
          </a:bodyPr>
          <a:lstStyle/>
          <a:p>
            <a:r>
              <a:rPr lang="en-US" b="1" dirty="0"/>
              <a:t>Variational Simulation of Quantum Field Theories with Local Constraints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2473EC-7940-8AE2-2432-E7FA51C79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1148" y="3252158"/>
            <a:ext cx="10109704" cy="3525160"/>
          </a:xfrm>
        </p:spPr>
        <p:txBody>
          <a:bodyPr>
            <a:normAutofit/>
          </a:bodyPr>
          <a:lstStyle/>
          <a:p>
            <a:endParaRPr lang="en-US" sz="2600" b="1" u="sng" dirty="0"/>
          </a:p>
          <a:p>
            <a:r>
              <a:rPr lang="en-US" sz="2600" b="1" u="sng" dirty="0"/>
              <a:t>Ananda Roy</a:t>
            </a:r>
            <a:br>
              <a:rPr lang="en-US" sz="2600" b="1" u="sng" dirty="0"/>
            </a:br>
            <a:endParaRPr lang="en-US" b="1" dirty="0"/>
          </a:p>
          <a:p>
            <a:r>
              <a:rPr lang="en-US" b="1" dirty="0"/>
              <a:t>Rutgers University</a:t>
            </a:r>
          </a:p>
          <a:p>
            <a:endParaRPr lang="en-US" dirty="0"/>
          </a:p>
          <a:p>
            <a:br>
              <a:rPr lang="en-US" dirty="0"/>
            </a:br>
            <a:r>
              <a:rPr lang="en-US" dirty="0"/>
              <a:t>Brookhaven National Laboratory, October 30, 2025</a:t>
            </a:r>
          </a:p>
        </p:txBody>
      </p:sp>
    </p:spTree>
    <p:extLst>
      <p:ext uri="{BB962C8B-B14F-4D97-AF65-F5344CB8AC3E}">
        <p14:creationId xmlns:p14="http://schemas.microsoft.com/office/powerpoint/2010/main" val="4067962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EE2AB-2C05-0856-B66D-0030AFD9C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CF446C-C072-6075-07B4-BD8061FE9164}"/>
              </a:ext>
            </a:extLst>
          </p:cNvPr>
          <p:cNvSpPr txBox="1">
            <a:spLocks/>
          </p:cNvSpPr>
          <p:nvPr/>
        </p:nvSpPr>
        <p:spPr>
          <a:xfrm>
            <a:off x="123851" y="-2842"/>
            <a:ext cx="5183453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/>
              <a:t>Quantum Simulation of Quantum Field Theories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8059A1-3E07-F439-8E16-A8260E0AB00E}"/>
              </a:ext>
            </a:extLst>
          </p:cNvPr>
          <p:cNvCxnSpPr>
            <a:cxnSpLocks/>
          </p:cNvCxnSpPr>
          <p:nvPr/>
        </p:nvCxnSpPr>
        <p:spPr>
          <a:xfrm>
            <a:off x="287484" y="2059190"/>
            <a:ext cx="4739588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0A47B8-E409-2979-1580-8813602E9F4C}"/>
                  </a:ext>
                </a:extLst>
              </p:cNvPr>
              <p:cNvSpPr txBox="1"/>
              <p:nvPr/>
            </p:nvSpPr>
            <p:spPr>
              <a:xfrm>
                <a:off x="5307304" y="76204"/>
                <a:ext cx="6786723" cy="573330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2800" dirty="0"/>
                  <a:t>Quantum simulation </a:t>
                </a:r>
                <a:r>
                  <a:rPr lang="en-US" sz="2800" i="1" dirty="0"/>
                  <a:t>can be</a:t>
                </a:r>
                <a:r>
                  <a:rPr lang="en-US" sz="2800" dirty="0"/>
                  <a:t> </a:t>
                </a:r>
                <a:br>
                  <a:rPr lang="en-US" sz="2800" dirty="0"/>
                </a:br>
                <a:r>
                  <a:rPr lang="en-US" sz="2800" dirty="0"/>
                  <a:t>needed for phenomena </a:t>
                </a:r>
                <a:br>
                  <a:rPr lang="en-US" sz="2800" dirty="0"/>
                </a:br>
                <a:r>
                  <a:rPr lang="en-US" sz="2800" dirty="0"/>
                  <a:t>that involve states </a:t>
                </a:r>
                <a:br>
                  <a:rPr lang="en-US" sz="2800" dirty="0"/>
                </a:br>
                <a:r>
                  <a:rPr lang="en-US" sz="2800" dirty="0"/>
                  <a:t>where:</a:t>
                </a:r>
                <a:br>
                  <a:rPr lang="en-US" sz="2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2800" i="1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Examples: </a:t>
                </a:r>
              </a:p>
              <a:p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Highly excited states of 1D quantum systems (non-equilibrium dynamics, …)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Low-lying states of generic 2D quantum models (equilibrium characteristics, …)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0A47B8-E409-2979-1580-8813602E9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304" y="76204"/>
                <a:ext cx="6786723" cy="573330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7A1E0535-84B5-1548-EFF8-9D6BB0C8E739}"/>
              </a:ext>
            </a:extLst>
          </p:cNvPr>
          <p:cNvGrpSpPr/>
          <p:nvPr/>
        </p:nvGrpSpPr>
        <p:grpSpPr>
          <a:xfrm>
            <a:off x="9538556" y="127960"/>
            <a:ext cx="2503715" cy="1458686"/>
            <a:chOff x="1074469" y="2699657"/>
            <a:chExt cx="2503715" cy="145868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7E604C1C-C247-0411-19F9-F3C3A8C6B50A}"/>
                </a:ext>
              </a:extLst>
            </p:cNvPr>
            <p:cNvSpPr/>
            <p:nvPr/>
          </p:nvSpPr>
          <p:spPr>
            <a:xfrm>
              <a:off x="1074469" y="2699657"/>
              <a:ext cx="2503715" cy="145868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5A26C4B-28C0-2684-F4E9-C9D0ECF0B23D}"/>
                </a:ext>
              </a:extLst>
            </p:cNvPr>
            <p:cNvSpPr/>
            <p:nvPr/>
          </p:nvSpPr>
          <p:spPr>
            <a:xfrm>
              <a:off x="2326326" y="3048065"/>
              <a:ext cx="808761" cy="65475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0D43B3-A9D9-447F-A35C-C79C879B3F04}"/>
                </a:ext>
              </a:extLst>
            </p:cNvPr>
            <p:cNvSpPr txBox="1"/>
            <p:nvPr/>
          </p:nvSpPr>
          <p:spPr>
            <a:xfrm>
              <a:off x="2549406" y="3144607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543640-0D43-ED03-6396-6C04B8B4644A}"/>
                </a:ext>
              </a:extLst>
            </p:cNvPr>
            <p:cNvSpPr txBox="1"/>
            <p:nvPr/>
          </p:nvSpPr>
          <p:spPr>
            <a:xfrm>
              <a:off x="1337798" y="2817232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</a:t>
              </a:r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ABD4855-8419-A484-B160-2F32A14ABF1F}"/>
              </a:ext>
            </a:extLst>
          </p:cNvPr>
          <p:cNvSpPr txBox="1"/>
          <p:nvPr/>
        </p:nvSpPr>
        <p:spPr>
          <a:xfrm>
            <a:off x="8429470" y="2650678"/>
            <a:ext cx="2218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exponentially large </a:t>
            </a:r>
            <a:br>
              <a:rPr lang="en-US" sz="2000" dirty="0"/>
            </a:br>
            <a:r>
              <a:rPr lang="en-US" sz="2000" dirty="0"/>
              <a:t>classical resources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537B9A-3B68-5FE4-13F8-B3594DCB837C}"/>
              </a:ext>
            </a:extLst>
          </p:cNvPr>
          <p:cNvCxnSpPr>
            <a:cxnSpLocks/>
          </p:cNvCxnSpPr>
          <p:nvPr/>
        </p:nvCxnSpPr>
        <p:spPr>
          <a:xfrm flipV="1">
            <a:off x="9156548" y="2373625"/>
            <a:ext cx="0" cy="3019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F7B259-95FA-3290-9389-FAC5655C3F1C}"/>
              </a:ext>
            </a:extLst>
          </p:cNvPr>
          <p:cNvSpPr txBox="1"/>
          <p:nvPr/>
        </p:nvSpPr>
        <p:spPr>
          <a:xfrm>
            <a:off x="6515950" y="6157913"/>
            <a:ext cx="5526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examples in: Di </a:t>
            </a:r>
            <a:r>
              <a:rPr lang="en-US" dirty="0" err="1"/>
              <a:t>Meglio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, PRX Quantum (2024), </a:t>
            </a:r>
          </a:p>
          <a:p>
            <a:r>
              <a:rPr lang="en-US" dirty="0"/>
              <a:t>Bauer </a:t>
            </a:r>
            <a:r>
              <a:rPr lang="en-US" i="1" dirty="0"/>
              <a:t>et al</a:t>
            </a:r>
            <a:r>
              <a:rPr lang="en-US" dirty="0"/>
              <a:t>, PRX Quantum (2023)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1AE27A-CF71-D0A0-4EF6-803AA77BED38}"/>
              </a:ext>
            </a:extLst>
          </p:cNvPr>
          <p:cNvGrpSpPr/>
          <p:nvPr/>
        </p:nvGrpSpPr>
        <p:grpSpPr>
          <a:xfrm>
            <a:off x="123852" y="2269572"/>
            <a:ext cx="5040084" cy="4401205"/>
            <a:chOff x="123852" y="2269572"/>
            <a:chExt cx="5040084" cy="440120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3C65F-3A28-3928-81DC-09D55CA92050}"/>
                </a:ext>
              </a:extLst>
            </p:cNvPr>
            <p:cNvSpPr txBox="1"/>
            <p:nvPr/>
          </p:nvSpPr>
          <p:spPr>
            <a:xfrm>
              <a:off x="123852" y="2269572"/>
              <a:ext cx="5040084" cy="440120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21969"/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Plan: 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US" sz="2800" dirty="0"/>
                <a:t>A scheme for simulating lattice Hamiltonians with local constraints</a:t>
              </a:r>
              <a:br>
                <a:rPr lang="en-US" sz="2800" dirty="0"/>
              </a:br>
              <a:br>
                <a:rPr lang="en-US" sz="2800" dirty="0"/>
              </a:br>
              <a:br>
                <a:rPr lang="en-US" sz="2800" dirty="0"/>
              </a:br>
              <a:endParaRPr lang="en-US" sz="2800" dirty="0"/>
            </a:p>
            <a:p>
              <a:pPr marL="514350" indent="-514350">
                <a:buFont typeface="+mj-lt"/>
                <a:buAutoNum type="arabicPeriod"/>
              </a:pPr>
              <a:r>
                <a:rPr lang="en-US" sz="2800" dirty="0"/>
                <a:t>Proof of principle experiment</a:t>
              </a:r>
              <a:br>
                <a:rPr lang="en-US" sz="2800" dirty="0"/>
              </a:br>
              <a:r>
                <a:rPr lang="en-US" sz="2800" dirty="0"/>
                <a:t>on IBM Kingston</a:t>
              </a:r>
            </a:p>
            <a:p>
              <a:pPr marL="514350" indent="-514350">
                <a:buFont typeface="+mj-lt"/>
                <a:buAutoNum type="arabicPeriod"/>
              </a:pPr>
              <a:endParaRPr lang="en-US" sz="28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616B0B-348B-CB19-624F-396AFBD2AB8B}"/>
                </a:ext>
              </a:extLst>
            </p:cNvPr>
            <p:cNvSpPr txBox="1"/>
            <p:nvPr/>
          </p:nvSpPr>
          <p:spPr>
            <a:xfrm>
              <a:off x="1125685" y="4143803"/>
              <a:ext cx="37003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AR, arXiv:2412.17781,</a:t>
              </a:r>
            </a:p>
            <a:p>
              <a:r>
                <a:rPr lang="en-US" dirty="0"/>
                <a:t>D. Rogerson, J. Barata, R. Konik, </a:t>
              </a:r>
              <a:br>
                <a:rPr lang="en-US" dirty="0"/>
              </a:br>
              <a:r>
                <a:rPr lang="en-US" dirty="0"/>
                <a:t>R. Venugopalan, AR (in prep)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02B020F-9EFE-0DB0-7EAA-B4AAAF42A732}"/>
              </a:ext>
            </a:extLst>
          </p:cNvPr>
          <p:cNvSpPr txBox="1"/>
          <p:nvPr/>
        </p:nvSpPr>
        <p:spPr>
          <a:xfrm>
            <a:off x="64694" y="6296412"/>
            <a:ext cx="515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 Lamb, R. M. Konik, H. </a:t>
            </a:r>
            <a:r>
              <a:rPr lang="en-US" dirty="0" err="1"/>
              <a:t>Saleur</a:t>
            </a:r>
            <a:r>
              <a:rPr lang="en-US" dirty="0"/>
              <a:t>, AR, arXiv:2510.14817</a:t>
            </a:r>
          </a:p>
        </p:txBody>
      </p:sp>
    </p:spTree>
    <p:extLst>
      <p:ext uri="{BB962C8B-B14F-4D97-AF65-F5344CB8AC3E}">
        <p14:creationId xmlns:p14="http://schemas.microsoft.com/office/powerpoint/2010/main" val="1559032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22BA9-9015-255F-2635-7E77D66A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F3AA5C-C172-4D83-48DD-25F0545B16AA}"/>
              </a:ext>
            </a:extLst>
          </p:cNvPr>
          <p:cNvSpPr txBox="1">
            <a:spLocks/>
          </p:cNvSpPr>
          <p:nvPr/>
        </p:nvSpPr>
        <p:spPr>
          <a:xfrm>
            <a:off x="97973" y="-567619"/>
            <a:ext cx="5183453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/>
              <a:t>Simulating models with local constraints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8E21B-6F8E-FF56-0D5D-E2F0E7985B07}"/>
              </a:ext>
            </a:extLst>
          </p:cNvPr>
          <p:cNvSpPr txBox="1"/>
          <p:nvPr/>
        </p:nvSpPr>
        <p:spPr>
          <a:xfrm>
            <a:off x="5307304" y="76204"/>
            <a:ext cx="6786723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Physical states are those that satisfy certain constraints</a:t>
            </a:r>
          </a:p>
          <a:p>
            <a:endParaRPr lang="en-US" sz="2800" dirty="0"/>
          </a:p>
          <a:p>
            <a:r>
              <a:rPr lang="en-US" sz="2800" dirty="0"/>
              <a:t>Relevant for particle physics and strongly-correlated condensed matter systems </a:t>
            </a:r>
          </a:p>
          <a:p>
            <a:endParaRPr lang="en-US" sz="2800" dirty="0"/>
          </a:p>
          <a:p>
            <a:r>
              <a:rPr lang="en-US" sz="2800" dirty="0"/>
              <a:t>Examples: </a:t>
            </a:r>
            <a:r>
              <a:rPr lang="en-US" sz="2800" dirty="0" err="1"/>
              <a:t>anyonic</a:t>
            </a:r>
            <a:r>
              <a:rPr lang="en-US" sz="2800" dirty="0"/>
              <a:t> chains, lattice gauge theories, …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1DF9EE-9FD6-F9E0-29C2-FCB3FA88AA7B}"/>
              </a:ext>
            </a:extLst>
          </p:cNvPr>
          <p:cNvCxnSpPr>
            <a:cxnSpLocks/>
          </p:cNvCxnSpPr>
          <p:nvPr/>
        </p:nvCxnSpPr>
        <p:spPr>
          <a:xfrm>
            <a:off x="261606" y="1494413"/>
            <a:ext cx="4739588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5C8F299-59F2-CE4F-8075-F09214A29916}"/>
              </a:ext>
            </a:extLst>
          </p:cNvPr>
          <p:cNvSpPr txBox="1"/>
          <p:nvPr/>
        </p:nvSpPr>
        <p:spPr>
          <a:xfrm>
            <a:off x="97973" y="1845919"/>
            <a:ext cx="5040084" cy="4832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1969"/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Needed: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Encoding into qubit arrays</a:t>
            </a:r>
            <a:br>
              <a:rPr lang="en-US" sz="2800" dirty="0"/>
            </a:b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Mechanism for constraint conservation</a:t>
            </a:r>
          </a:p>
          <a:p>
            <a:pPr lvl="1"/>
            <a:r>
              <a:rPr lang="en-US" sz="2800" dirty="0"/>
              <a:t>- state-preparation, time-evolution, measurements</a:t>
            </a:r>
            <a:br>
              <a:rPr lang="en-US" sz="2800" dirty="0"/>
            </a:b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Error-correction scheme if the state leaves the physical sector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D5F2743-28BA-0F5B-D4D9-C89AE0C0B6B3}"/>
              </a:ext>
            </a:extLst>
          </p:cNvPr>
          <p:cNvGrpSpPr/>
          <p:nvPr/>
        </p:nvGrpSpPr>
        <p:grpSpPr>
          <a:xfrm>
            <a:off x="8714798" y="3753718"/>
            <a:ext cx="3439842" cy="2899224"/>
            <a:chOff x="8714798" y="3753718"/>
            <a:chExt cx="3439842" cy="2899224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96BCAD86-1090-8C72-9AB2-8795C89E9734}"/>
                </a:ext>
              </a:extLst>
            </p:cNvPr>
            <p:cNvGrpSpPr/>
            <p:nvPr/>
          </p:nvGrpSpPr>
          <p:grpSpPr>
            <a:xfrm>
              <a:off x="9364304" y="3753718"/>
              <a:ext cx="2790336" cy="2830508"/>
              <a:chOff x="8461551" y="3847503"/>
              <a:chExt cx="2790336" cy="2830508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4D8A4D9-C78C-9275-2359-4FB30C909AC2}"/>
                  </a:ext>
                </a:extLst>
              </p:cNvPr>
              <p:cNvGrpSpPr/>
              <p:nvPr/>
            </p:nvGrpSpPr>
            <p:grpSpPr>
              <a:xfrm>
                <a:off x="8886961" y="4281280"/>
                <a:ext cx="1940065" cy="1941155"/>
                <a:chOff x="7893049" y="4441619"/>
                <a:chExt cx="1096664" cy="1097280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B43887D-C6A8-AF6B-F4CA-BA1123AF5333}"/>
                    </a:ext>
                  </a:extLst>
                </p:cNvPr>
                <p:cNvSpPr/>
                <p:nvPr/>
              </p:nvSpPr>
              <p:spPr>
                <a:xfrm>
                  <a:off x="7893049" y="444161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8AF3DE3-C0C0-2959-597E-5CA0AA833470}"/>
                    </a:ext>
                  </a:extLst>
                </p:cNvPr>
                <p:cNvSpPr/>
                <p:nvPr/>
              </p:nvSpPr>
              <p:spPr>
                <a:xfrm>
                  <a:off x="8167061" y="444161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E0B651A-84B6-CF10-A8E7-A1DC39F446F3}"/>
                    </a:ext>
                  </a:extLst>
                </p:cNvPr>
                <p:cNvSpPr/>
                <p:nvPr/>
              </p:nvSpPr>
              <p:spPr>
                <a:xfrm>
                  <a:off x="8441381" y="444161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8FAF31BC-8F72-57DB-9F7C-A4656EFF762E}"/>
                    </a:ext>
                  </a:extLst>
                </p:cNvPr>
                <p:cNvSpPr/>
                <p:nvPr/>
              </p:nvSpPr>
              <p:spPr>
                <a:xfrm>
                  <a:off x="8715393" y="444161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BC967857-906F-3F10-7CA6-9E68A5D4962C}"/>
                    </a:ext>
                  </a:extLst>
                </p:cNvPr>
                <p:cNvSpPr/>
                <p:nvPr/>
              </p:nvSpPr>
              <p:spPr>
                <a:xfrm>
                  <a:off x="7893049" y="471593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29E969A-C681-F122-27B3-D48E3E8F235C}"/>
                    </a:ext>
                  </a:extLst>
                </p:cNvPr>
                <p:cNvSpPr/>
                <p:nvPr/>
              </p:nvSpPr>
              <p:spPr>
                <a:xfrm>
                  <a:off x="8167061" y="471593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D60BCDA4-D19C-C1FA-220A-C2B868AB0DB4}"/>
                    </a:ext>
                  </a:extLst>
                </p:cNvPr>
                <p:cNvSpPr/>
                <p:nvPr/>
              </p:nvSpPr>
              <p:spPr>
                <a:xfrm>
                  <a:off x="8441381" y="471593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D697586-6E90-7F34-5E8C-D60945BFA4AE}"/>
                    </a:ext>
                  </a:extLst>
                </p:cNvPr>
                <p:cNvSpPr/>
                <p:nvPr/>
              </p:nvSpPr>
              <p:spPr>
                <a:xfrm>
                  <a:off x="8715393" y="471593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2D5D605-C931-21D4-2677-329FF3C5BE82}"/>
                    </a:ext>
                  </a:extLst>
                </p:cNvPr>
                <p:cNvSpPr/>
                <p:nvPr/>
              </p:nvSpPr>
              <p:spPr>
                <a:xfrm>
                  <a:off x="7893049" y="499025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A79448F-1CD5-EF0F-DB6B-7A176F6AAB5C}"/>
                    </a:ext>
                  </a:extLst>
                </p:cNvPr>
                <p:cNvSpPr/>
                <p:nvPr/>
              </p:nvSpPr>
              <p:spPr>
                <a:xfrm>
                  <a:off x="8167061" y="499025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25998921-2F5F-055A-EFE5-F3C7C38F5564}"/>
                    </a:ext>
                  </a:extLst>
                </p:cNvPr>
                <p:cNvSpPr/>
                <p:nvPr/>
              </p:nvSpPr>
              <p:spPr>
                <a:xfrm>
                  <a:off x="8441381" y="499025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479D56F-FF13-5092-4800-9B9FFF5C2789}"/>
                    </a:ext>
                  </a:extLst>
                </p:cNvPr>
                <p:cNvSpPr/>
                <p:nvPr/>
              </p:nvSpPr>
              <p:spPr>
                <a:xfrm>
                  <a:off x="8715393" y="499025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5897B48-A62B-529B-9525-C6E2479F6DC9}"/>
                    </a:ext>
                  </a:extLst>
                </p:cNvPr>
                <p:cNvSpPr/>
                <p:nvPr/>
              </p:nvSpPr>
              <p:spPr>
                <a:xfrm>
                  <a:off x="7893049" y="526457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7FD2FA70-A07D-85F7-1CB0-BBFDB31322C7}"/>
                    </a:ext>
                  </a:extLst>
                </p:cNvPr>
                <p:cNvSpPr/>
                <p:nvPr/>
              </p:nvSpPr>
              <p:spPr>
                <a:xfrm>
                  <a:off x="8167061" y="526457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376A948-4096-BFBE-35C3-1A16797977F4}"/>
                    </a:ext>
                  </a:extLst>
                </p:cNvPr>
                <p:cNvSpPr/>
                <p:nvPr/>
              </p:nvSpPr>
              <p:spPr>
                <a:xfrm>
                  <a:off x="8441381" y="526457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053DCCD4-E3D4-DEB5-9E17-D8846FD4941D}"/>
                    </a:ext>
                  </a:extLst>
                </p:cNvPr>
                <p:cNvSpPr/>
                <p:nvPr/>
              </p:nvSpPr>
              <p:spPr>
                <a:xfrm>
                  <a:off x="8715393" y="526457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0E23DC9-61D4-3193-91F7-85C752635115}"/>
                  </a:ext>
                </a:extLst>
              </p:cNvPr>
              <p:cNvSpPr/>
              <p:nvPr/>
            </p:nvSpPr>
            <p:spPr>
              <a:xfrm>
                <a:off x="8804916" y="4200009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33262F5-D742-5A0C-E4D1-0346F3DE78C7}"/>
                  </a:ext>
                </a:extLst>
              </p:cNvPr>
              <p:cNvSpPr/>
              <p:nvPr/>
            </p:nvSpPr>
            <p:spPr>
              <a:xfrm>
                <a:off x="8804916" y="4685300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6292CC7-C2F6-93D7-7953-DE4D429F4171}"/>
                  </a:ext>
                </a:extLst>
              </p:cNvPr>
              <p:cNvSpPr/>
              <p:nvPr/>
            </p:nvSpPr>
            <p:spPr>
              <a:xfrm>
                <a:off x="8804916" y="5170588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3D78B1F-2ADC-150F-694F-1ED7705D5084}"/>
                  </a:ext>
                </a:extLst>
              </p:cNvPr>
              <p:cNvSpPr/>
              <p:nvPr/>
            </p:nvSpPr>
            <p:spPr>
              <a:xfrm>
                <a:off x="8804915" y="5655875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BA09ECC-01E8-56BD-4B67-4B3AC0EA5EE3}"/>
                  </a:ext>
                </a:extLst>
              </p:cNvPr>
              <p:cNvSpPr/>
              <p:nvPr/>
            </p:nvSpPr>
            <p:spPr>
              <a:xfrm>
                <a:off x="8804915" y="6141162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3489B28-02B1-E102-6181-5528188051C2}"/>
                  </a:ext>
                </a:extLst>
              </p:cNvPr>
              <p:cNvSpPr/>
              <p:nvPr/>
            </p:nvSpPr>
            <p:spPr>
              <a:xfrm>
                <a:off x="9289660" y="4200009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8E7B85B-917C-636E-5DD2-6F43BE3409F1}"/>
                  </a:ext>
                </a:extLst>
              </p:cNvPr>
              <p:cNvSpPr/>
              <p:nvPr/>
            </p:nvSpPr>
            <p:spPr>
              <a:xfrm>
                <a:off x="9289660" y="4685300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7A4243F-F193-44C8-1124-4F731CD5CCE2}"/>
                  </a:ext>
                </a:extLst>
              </p:cNvPr>
              <p:cNvSpPr/>
              <p:nvPr/>
            </p:nvSpPr>
            <p:spPr>
              <a:xfrm>
                <a:off x="9289660" y="5170588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40D09DF-B0FD-C014-36FA-D1B0AD65BB60}"/>
                  </a:ext>
                </a:extLst>
              </p:cNvPr>
              <p:cNvSpPr/>
              <p:nvPr/>
            </p:nvSpPr>
            <p:spPr>
              <a:xfrm>
                <a:off x="9289659" y="5655875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8495B06-FE7D-73CA-1D92-F82A96AF71BD}"/>
                  </a:ext>
                </a:extLst>
              </p:cNvPr>
              <p:cNvSpPr/>
              <p:nvPr/>
            </p:nvSpPr>
            <p:spPr>
              <a:xfrm>
                <a:off x="9289659" y="6141162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E04061B-D569-201E-4BAB-72AE4FEE5E79}"/>
                  </a:ext>
                </a:extLst>
              </p:cNvPr>
              <p:cNvSpPr/>
              <p:nvPr/>
            </p:nvSpPr>
            <p:spPr>
              <a:xfrm>
                <a:off x="9774402" y="4200009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52B8FE8-8D84-B42C-5C77-24C7246F98B7}"/>
                  </a:ext>
                </a:extLst>
              </p:cNvPr>
              <p:cNvSpPr/>
              <p:nvPr/>
            </p:nvSpPr>
            <p:spPr>
              <a:xfrm>
                <a:off x="9774402" y="4685300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4D25FB4-9E95-B016-5482-E4E974E2D728}"/>
                  </a:ext>
                </a:extLst>
              </p:cNvPr>
              <p:cNvSpPr/>
              <p:nvPr/>
            </p:nvSpPr>
            <p:spPr>
              <a:xfrm>
                <a:off x="9774402" y="5170588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2F80E8D1-53B7-51A9-B0E1-A6ADE475C62F}"/>
                  </a:ext>
                </a:extLst>
              </p:cNvPr>
              <p:cNvSpPr/>
              <p:nvPr/>
            </p:nvSpPr>
            <p:spPr>
              <a:xfrm>
                <a:off x="9774401" y="5655875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0845462-2CD4-D0B8-91CD-FF88E2ED46CF}"/>
                  </a:ext>
                </a:extLst>
              </p:cNvPr>
              <p:cNvSpPr/>
              <p:nvPr/>
            </p:nvSpPr>
            <p:spPr>
              <a:xfrm>
                <a:off x="9774401" y="6141162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0B2F695-3F83-5546-C8CD-2C8A50281E21}"/>
                  </a:ext>
                </a:extLst>
              </p:cNvPr>
              <p:cNvSpPr/>
              <p:nvPr/>
            </p:nvSpPr>
            <p:spPr>
              <a:xfrm>
                <a:off x="10259691" y="4200009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45C87AB-C71E-6EF2-DBC8-F850846EA48B}"/>
                  </a:ext>
                </a:extLst>
              </p:cNvPr>
              <p:cNvSpPr/>
              <p:nvPr/>
            </p:nvSpPr>
            <p:spPr>
              <a:xfrm>
                <a:off x="10259691" y="4685300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4BD32E9-EFFE-D167-D5FC-0FD137508B7A}"/>
                  </a:ext>
                </a:extLst>
              </p:cNvPr>
              <p:cNvSpPr/>
              <p:nvPr/>
            </p:nvSpPr>
            <p:spPr>
              <a:xfrm>
                <a:off x="10259691" y="5170588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D225351C-2D7C-2555-CBDC-8A6C66AFDC88}"/>
                  </a:ext>
                </a:extLst>
              </p:cNvPr>
              <p:cNvSpPr/>
              <p:nvPr/>
            </p:nvSpPr>
            <p:spPr>
              <a:xfrm>
                <a:off x="10259690" y="5655875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BDA3E7F-55E8-DC25-C240-2246AB3306E7}"/>
                  </a:ext>
                </a:extLst>
              </p:cNvPr>
              <p:cNvSpPr/>
              <p:nvPr/>
            </p:nvSpPr>
            <p:spPr>
              <a:xfrm>
                <a:off x="10259690" y="6141162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3388F37-0EF5-7233-BE7B-45B41E115FC8}"/>
                  </a:ext>
                </a:extLst>
              </p:cNvPr>
              <p:cNvSpPr/>
              <p:nvPr/>
            </p:nvSpPr>
            <p:spPr>
              <a:xfrm>
                <a:off x="10744981" y="4200012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15C2DD4-EBDD-0DCB-2DA3-032550123EE3}"/>
                  </a:ext>
                </a:extLst>
              </p:cNvPr>
              <p:cNvSpPr/>
              <p:nvPr/>
            </p:nvSpPr>
            <p:spPr>
              <a:xfrm>
                <a:off x="10744981" y="4685303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1C8FC533-2F95-FDC1-ED24-41062948E84C}"/>
                  </a:ext>
                </a:extLst>
              </p:cNvPr>
              <p:cNvSpPr/>
              <p:nvPr/>
            </p:nvSpPr>
            <p:spPr>
              <a:xfrm>
                <a:off x="10744981" y="5170591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E4FA8D5-FE43-6CFF-9914-2A20A36FB8E2}"/>
                  </a:ext>
                </a:extLst>
              </p:cNvPr>
              <p:cNvSpPr/>
              <p:nvPr/>
            </p:nvSpPr>
            <p:spPr>
              <a:xfrm>
                <a:off x="10744980" y="5655878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33761352-ACFF-58AB-279F-546C8DFB8A24}"/>
                  </a:ext>
                </a:extLst>
              </p:cNvPr>
              <p:cNvSpPr/>
              <p:nvPr/>
            </p:nvSpPr>
            <p:spPr>
              <a:xfrm>
                <a:off x="10744980" y="6141165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3B77B30-A1B0-AC28-2222-1FE9E024A85B}"/>
                  </a:ext>
                </a:extLst>
              </p:cNvPr>
              <p:cNvSpPr txBox="1"/>
              <p:nvPr/>
            </p:nvSpPr>
            <p:spPr>
              <a:xfrm>
                <a:off x="8461551" y="5009213"/>
                <a:ext cx="343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AB20C9A-41AB-CBF5-A95E-A57AAC0798AF}"/>
                  </a:ext>
                </a:extLst>
              </p:cNvPr>
              <p:cNvSpPr txBox="1"/>
              <p:nvPr/>
            </p:nvSpPr>
            <p:spPr>
              <a:xfrm>
                <a:off x="10908523" y="4992015"/>
                <a:ext cx="343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3247396-BE08-B9A6-AC8F-E66C07E9933C}"/>
                  </a:ext>
                </a:extLst>
              </p:cNvPr>
              <p:cNvSpPr txBox="1"/>
              <p:nvPr/>
            </p:nvSpPr>
            <p:spPr>
              <a:xfrm rot="16200000">
                <a:off x="9620827" y="3834519"/>
                <a:ext cx="343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6F98B22-3F7B-1442-5B81-D48DABE4858F}"/>
                  </a:ext>
                </a:extLst>
              </p:cNvPr>
              <p:cNvSpPr txBox="1"/>
              <p:nvPr/>
            </p:nvSpPr>
            <p:spPr>
              <a:xfrm rot="16200000">
                <a:off x="9684763" y="6321663"/>
                <a:ext cx="343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03116375-396F-E637-D4D2-E303E6BE33CA}"/>
                  </a:ext>
                </a:extLst>
              </p:cNvPr>
              <p:cNvGrpSpPr/>
              <p:nvPr/>
            </p:nvGrpSpPr>
            <p:grpSpPr>
              <a:xfrm>
                <a:off x="9011841" y="4217939"/>
                <a:ext cx="1689756" cy="117536"/>
                <a:chOff x="9011841" y="4217939"/>
                <a:chExt cx="1689756" cy="117536"/>
              </a:xfrm>
            </p:grpSpPr>
            <p:sp>
              <p:nvSpPr>
                <p:cNvPr id="78" name="Rounded Rectangle 77">
                  <a:extLst>
                    <a:ext uri="{FF2B5EF4-FFF2-40B4-BE49-F238E27FC236}">
                      <a16:creationId xmlns:a16="http://schemas.microsoft.com/office/drawing/2014/main" id="{7D4CC3AA-DF80-32CD-740D-175667BAB203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1A72A19-67BA-84C3-9122-C362FB1EA07C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84C3E34F-1404-F6E6-5DC2-D061DC8F79B5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58018B6E-78F1-8686-579A-1CD7C7B01150}"/>
                    </a:ext>
                  </a:extLst>
                </p:cNvPr>
                <p:cNvSpPr/>
                <p:nvPr/>
              </p:nvSpPr>
              <p:spPr>
                <a:xfrm>
                  <a:off x="10466070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966DA1AF-0ADB-A49B-3349-FE3BC3ACA8EA}"/>
                  </a:ext>
                </a:extLst>
              </p:cNvPr>
              <p:cNvGrpSpPr/>
              <p:nvPr/>
            </p:nvGrpSpPr>
            <p:grpSpPr>
              <a:xfrm>
                <a:off x="9011841" y="4703228"/>
                <a:ext cx="1689756" cy="117536"/>
                <a:chOff x="9011841" y="4703228"/>
                <a:chExt cx="1689756" cy="117536"/>
              </a:xfrm>
            </p:grpSpPr>
            <p:sp>
              <p:nvSpPr>
                <p:cNvPr id="82" name="Rounded Rectangle 81">
                  <a:extLst>
                    <a:ext uri="{FF2B5EF4-FFF2-40B4-BE49-F238E27FC236}">
                      <a16:creationId xmlns:a16="http://schemas.microsoft.com/office/drawing/2014/main" id="{3FC67343-1528-5C04-803A-B47D615B87CD}"/>
                    </a:ext>
                  </a:extLst>
                </p:cNvPr>
                <p:cNvSpPr/>
                <p:nvPr/>
              </p:nvSpPr>
              <p:spPr>
                <a:xfrm>
                  <a:off x="9011841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A25D6F18-E518-E99A-241A-8C47A16DD082}"/>
                    </a:ext>
                  </a:extLst>
                </p:cNvPr>
                <p:cNvSpPr/>
                <p:nvPr/>
              </p:nvSpPr>
              <p:spPr>
                <a:xfrm>
                  <a:off x="9496585" y="4703228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ounded Rectangle 83">
                  <a:extLst>
                    <a:ext uri="{FF2B5EF4-FFF2-40B4-BE49-F238E27FC236}">
                      <a16:creationId xmlns:a16="http://schemas.microsoft.com/office/drawing/2014/main" id="{9C2957A7-1FC4-0F0B-AD6F-52D2C59B45BC}"/>
                    </a:ext>
                  </a:extLst>
                </p:cNvPr>
                <p:cNvSpPr/>
                <p:nvPr/>
              </p:nvSpPr>
              <p:spPr>
                <a:xfrm>
                  <a:off x="9981874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2CAFD684-A955-C26F-0BB9-3E689E7210C2}"/>
                    </a:ext>
                  </a:extLst>
                </p:cNvPr>
                <p:cNvSpPr/>
                <p:nvPr/>
              </p:nvSpPr>
              <p:spPr>
                <a:xfrm>
                  <a:off x="10466070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06FDA6AC-A664-2EA6-0AEE-65CFFF50CD90}"/>
                  </a:ext>
                </a:extLst>
              </p:cNvPr>
              <p:cNvGrpSpPr/>
              <p:nvPr/>
            </p:nvGrpSpPr>
            <p:grpSpPr>
              <a:xfrm>
                <a:off x="9013111" y="5174956"/>
                <a:ext cx="1689756" cy="117536"/>
                <a:chOff x="9011841" y="4217939"/>
                <a:chExt cx="1689756" cy="117536"/>
              </a:xfrm>
            </p:grpSpPr>
            <p:sp>
              <p:nvSpPr>
                <p:cNvPr id="89" name="Rounded Rectangle 88">
                  <a:extLst>
                    <a:ext uri="{FF2B5EF4-FFF2-40B4-BE49-F238E27FC236}">
                      <a16:creationId xmlns:a16="http://schemas.microsoft.com/office/drawing/2014/main" id="{FA92A95B-8DF6-3D4E-0AD6-6343DD8ED974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ounded Rectangle 89">
                  <a:extLst>
                    <a:ext uri="{FF2B5EF4-FFF2-40B4-BE49-F238E27FC236}">
                      <a16:creationId xmlns:a16="http://schemas.microsoft.com/office/drawing/2014/main" id="{2B5A6E14-FE38-3AF9-3599-06FFE8B7A31A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02C61EC9-3C6C-4B20-DB41-CA377AA94F2A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ounded Rectangle 91">
                  <a:extLst>
                    <a:ext uri="{FF2B5EF4-FFF2-40B4-BE49-F238E27FC236}">
                      <a16:creationId xmlns:a16="http://schemas.microsoft.com/office/drawing/2014/main" id="{2B3DF960-112C-34E2-42F4-9FB4AC723A54}"/>
                    </a:ext>
                  </a:extLst>
                </p:cNvPr>
                <p:cNvSpPr/>
                <p:nvPr/>
              </p:nvSpPr>
              <p:spPr>
                <a:xfrm>
                  <a:off x="10466070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98F28C4A-12F2-6555-29E8-66A7599478FA}"/>
                  </a:ext>
                </a:extLst>
              </p:cNvPr>
              <p:cNvGrpSpPr/>
              <p:nvPr/>
            </p:nvGrpSpPr>
            <p:grpSpPr>
              <a:xfrm>
                <a:off x="9013111" y="5660245"/>
                <a:ext cx="1689756" cy="117536"/>
                <a:chOff x="9011841" y="4703228"/>
                <a:chExt cx="1689756" cy="117536"/>
              </a:xfrm>
            </p:grpSpPr>
            <p:sp>
              <p:nvSpPr>
                <p:cNvPr id="94" name="Rounded Rectangle 93">
                  <a:extLst>
                    <a:ext uri="{FF2B5EF4-FFF2-40B4-BE49-F238E27FC236}">
                      <a16:creationId xmlns:a16="http://schemas.microsoft.com/office/drawing/2014/main" id="{F666307C-71BB-1F5A-015A-45A2000803CD}"/>
                    </a:ext>
                  </a:extLst>
                </p:cNvPr>
                <p:cNvSpPr/>
                <p:nvPr/>
              </p:nvSpPr>
              <p:spPr>
                <a:xfrm>
                  <a:off x="9011841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ounded Rectangle 94">
                  <a:extLst>
                    <a:ext uri="{FF2B5EF4-FFF2-40B4-BE49-F238E27FC236}">
                      <a16:creationId xmlns:a16="http://schemas.microsoft.com/office/drawing/2014/main" id="{14344D78-089D-AC87-BDF4-992EB96EFDD7}"/>
                    </a:ext>
                  </a:extLst>
                </p:cNvPr>
                <p:cNvSpPr/>
                <p:nvPr/>
              </p:nvSpPr>
              <p:spPr>
                <a:xfrm>
                  <a:off x="9496585" y="4703228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ounded Rectangle 95">
                  <a:extLst>
                    <a:ext uri="{FF2B5EF4-FFF2-40B4-BE49-F238E27FC236}">
                      <a16:creationId xmlns:a16="http://schemas.microsoft.com/office/drawing/2014/main" id="{363D4ED2-906C-292A-D88A-9CEEC3BDEFF4}"/>
                    </a:ext>
                  </a:extLst>
                </p:cNvPr>
                <p:cNvSpPr/>
                <p:nvPr/>
              </p:nvSpPr>
              <p:spPr>
                <a:xfrm>
                  <a:off x="9981874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ounded Rectangle 96">
                  <a:extLst>
                    <a:ext uri="{FF2B5EF4-FFF2-40B4-BE49-F238E27FC236}">
                      <a16:creationId xmlns:a16="http://schemas.microsoft.com/office/drawing/2014/main" id="{A5200AF9-DF0D-C638-E670-16281A269717}"/>
                    </a:ext>
                  </a:extLst>
                </p:cNvPr>
                <p:cNvSpPr/>
                <p:nvPr/>
              </p:nvSpPr>
              <p:spPr>
                <a:xfrm>
                  <a:off x="10466070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F3AA3D05-F328-D2BB-2170-D734050CC6B9}"/>
                  </a:ext>
                </a:extLst>
              </p:cNvPr>
              <p:cNvGrpSpPr/>
              <p:nvPr/>
            </p:nvGrpSpPr>
            <p:grpSpPr>
              <a:xfrm>
                <a:off x="9017729" y="6154676"/>
                <a:ext cx="1689756" cy="117536"/>
                <a:chOff x="9011841" y="4703228"/>
                <a:chExt cx="1689756" cy="117536"/>
              </a:xfrm>
            </p:grpSpPr>
            <p:sp>
              <p:nvSpPr>
                <p:cNvPr id="99" name="Rounded Rectangle 98">
                  <a:extLst>
                    <a:ext uri="{FF2B5EF4-FFF2-40B4-BE49-F238E27FC236}">
                      <a16:creationId xmlns:a16="http://schemas.microsoft.com/office/drawing/2014/main" id="{C58B730B-F924-417A-091B-D4FB2459E840}"/>
                    </a:ext>
                  </a:extLst>
                </p:cNvPr>
                <p:cNvSpPr/>
                <p:nvPr/>
              </p:nvSpPr>
              <p:spPr>
                <a:xfrm>
                  <a:off x="9011841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ounded Rectangle 99">
                  <a:extLst>
                    <a:ext uri="{FF2B5EF4-FFF2-40B4-BE49-F238E27FC236}">
                      <a16:creationId xmlns:a16="http://schemas.microsoft.com/office/drawing/2014/main" id="{2906BAAF-20E9-4193-5DD0-5843D061A9E3}"/>
                    </a:ext>
                  </a:extLst>
                </p:cNvPr>
                <p:cNvSpPr/>
                <p:nvPr/>
              </p:nvSpPr>
              <p:spPr>
                <a:xfrm>
                  <a:off x="9496585" y="4703228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ounded Rectangle 100">
                  <a:extLst>
                    <a:ext uri="{FF2B5EF4-FFF2-40B4-BE49-F238E27FC236}">
                      <a16:creationId xmlns:a16="http://schemas.microsoft.com/office/drawing/2014/main" id="{57ADDE7D-48D1-0B30-1253-025873D0F890}"/>
                    </a:ext>
                  </a:extLst>
                </p:cNvPr>
                <p:cNvSpPr/>
                <p:nvPr/>
              </p:nvSpPr>
              <p:spPr>
                <a:xfrm>
                  <a:off x="9981874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ounded Rectangle 101">
                  <a:extLst>
                    <a:ext uri="{FF2B5EF4-FFF2-40B4-BE49-F238E27FC236}">
                      <a16:creationId xmlns:a16="http://schemas.microsoft.com/office/drawing/2014/main" id="{BDA58D8F-D710-9EBF-664B-D25ED0A0BBD3}"/>
                    </a:ext>
                  </a:extLst>
                </p:cNvPr>
                <p:cNvSpPr/>
                <p:nvPr/>
              </p:nvSpPr>
              <p:spPr>
                <a:xfrm>
                  <a:off x="10466070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EAE6433A-0211-CF82-EAE9-64C39815AE0B}"/>
                  </a:ext>
                </a:extLst>
              </p:cNvPr>
              <p:cNvGrpSpPr/>
              <p:nvPr/>
            </p:nvGrpSpPr>
            <p:grpSpPr>
              <a:xfrm rot="5400000">
                <a:off x="8043196" y="5187739"/>
                <a:ext cx="1689756" cy="117536"/>
                <a:chOff x="9011841" y="4217939"/>
                <a:chExt cx="1689756" cy="117536"/>
              </a:xfrm>
            </p:grpSpPr>
            <p:sp>
              <p:nvSpPr>
                <p:cNvPr id="104" name="Rounded Rectangle 103">
                  <a:extLst>
                    <a:ext uri="{FF2B5EF4-FFF2-40B4-BE49-F238E27FC236}">
                      <a16:creationId xmlns:a16="http://schemas.microsoft.com/office/drawing/2014/main" id="{5C8A510C-FA69-0448-E245-E16EB4AEA4F2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ounded Rectangle 104">
                  <a:extLst>
                    <a:ext uri="{FF2B5EF4-FFF2-40B4-BE49-F238E27FC236}">
                      <a16:creationId xmlns:a16="http://schemas.microsoft.com/office/drawing/2014/main" id="{986883FF-7538-1E02-4A1F-0A2110C0EFFA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ounded Rectangle 105">
                  <a:extLst>
                    <a:ext uri="{FF2B5EF4-FFF2-40B4-BE49-F238E27FC236}">
                      <a16:creationId xmlns:a16="http://schemas.microsoft.com/office/drawing/2014/main" id="{0E3E03D1-9694-44DF-D03E-870E80BD0687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ounded Rectangle 106">
                  <a:extLst>
                    <a:ext uri="{FF2B5EF4-FFF2-40B4-BE49-F238E27FC236}">
                      <a16:creationId xmlns:a16="http://schemas.microsoft.com/office/drawing/2014/main" id="{25B908A5-CEC5-F883-9C33-C6E86F0C7A26}"/>
                    </a:ext>
                  </a:extLst>
                </p:cNvPr>
                <p:cNvSpPr/>
                <p:nvPr/>
              </p:nvSpPr>
              <p:spPr>
                <a:xfrm>
                  <a:off x="10466070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93D7BF8F-55B2-A8C2-8638-BFBCA2DABE8C}"/>
                  </a:ext>
                </a:extLst>
              </p:cNvPr>
              <p:cNvGrpSpPr/>
              <p:nvPr/>
            </p:nvGrpSpPr>
            <p:grpSpPr>
              <a:xfrm rot="5400000">
                <a:off x="8526259" y="5193089"/>
                <a:ext cx="1689756" cy="117536"/>
                <a:chOff x="9011841" y="4217939"/>
                <a:chExt cx="1689756" cy="117536"/>
              </a:xfrm>
            </p:grpSpPr>
            <p:sp>
              <p:nvSpPr>
                <p:cNvPr id="109" name="Rounded Rectangle 108">
                  <a:extLst>
                    <a:ext uri="{FF2B5EF4-FFF2-40B4-BE49-F238E27FC236}">
                      <a16:creationId xmlns:a16="http://schemas.microsoft.com/office/drawing/2014/main" id="{1A8C9F99-DAD9-4B16-99DE-F404E8BC11D8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ounded Rectangle 109">
                  <a:extLst>
                    <a:ext uri="{FF2B5EF4-FFF2-40B4-BE49-F238E27FC236}">
                      <a16:creationId xmlns:a16="http://schemas.microsoft.com/office/drawing/2014/main" id="{B1AF3A52-3F6D-D621-4B1B-A5107238C0C1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ounded Rectangle 110">
                  <a:extLst>
                    <a:ext uri="{FF2B5EF4-FFF2-40B4-BE49-F238E27FC236}">
                      <a16:creationId xmlns:a16="http://schemas.microsoft.com/office/drawing/2014/main" id="{E1BB237C-3B66-4D07-54DC-5281FCF8D1CC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ounded Rectangle 111">
                  <a:extLst>
                    <a:ext uri="{FF2B5EF4-FFF2-40B4-BE49-F238E27FC236}">
                      <a16:creationId xmlns:a16="http://schemas.microsoft.com/office/drawing/2014/main" id="{358D610A-E07D-98BD-489A-A1AAB5B26C35}"/>
                    </a:ext>
                  </a:extLst>
                </p:cNvPr>
                <p:cNvSpPr/>
                <p:nvPr/>
              </p:nvSpPr>
              <p:spPr>
                <a:xfrm>
                  <a:off x="10466070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6FE9CFE4-F07A-9E1F-1E58-1A1AEFF1B0CA}"/>
                  </a:ext>
                </a:extLst>
              </p:cNvPr>
              <p:cNvGrpSpPr/>
              <p:nvPr/>
            </p:nvGrpSpPr>
            <p:grpSpPr>
              <a:xfrm rot="5400000">
                <a:off x="9013228" y="5193089"/>
                <a:ext cx="1689756" cy="117536"/>
                <a:chOff x="9011841" y="4217939"/>
                <a:chExt cx="1689756" cy="117536"/>
              </a:xfrm>
            </p:grpSpPr>
            <p:sp>
              <p:nvSpPr>
                <p:cNvPr id="114" name="Rounded Rectangle 113">
                  <a:extLst>
                    <a:ext uri="{FF2B5EF4-FFF2-40B4-BE49-F238E27FC236}">
                      <a16:creationId xmlns:a16="http://schemas.microsoft.com/office/drawing/2014/main" id="{BB13742C-62B9-0ACE-33BE-078C0CCC2539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ounded Rectangle 114">
                  <a:extLst>
                    <a:ext uri="{FF2B5EF4-FFF2-40B4-BE49-F238E27FC236}">
                      <a16:creationId xmlns:a16="http://schemas.microsoft.com/office/drawing/2014/main" id="{04CD1F96-F50A-9407-F5C3-AF079AD3C969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A904CA68-ECFA-251A-3419-0F0BF4B8EF9A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ounded Rectangle 116">
                  <a:extLst>
                    <a:ext uri="{FF2B5EF4-FFF2-40B4-BE49-F238E27FC236}">
                      <a16:creationId xmlns:a16="http://schemas.microsoft.com/office/drawing/2014/main" id="{445FC3CD-895B-7EE6-5696-138D6182008C}"/>
                    </a:ext>
                  </a:extLst>
                </p:cNvPr>
                <p:cNvSpPr/>
                <p:nvPr/>
              </p:nvSpPr>
              <p:spPr>
                <a:xfrm>
                  <a:off x="10466070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A9CA39C3-3330-32D9-4416-6AD37F78B24E}"/>
                  </a:ext>
                </a:extLst>
              </p:cNvPr>
              <p:cNvGrpSpPr/>
              <p:nvPr/>
            </p:nvGrpSpPr>
            <p:grpSpPr>
              <a:xfrm rot="5400000">
                <a:off x="9498517" y="5193089"/>
                <a:ext cx="1689756" cy="117536"/>
                <a:chOff x="9011841" y="4217939"/>
                <a:chExt cx="1689756" cy="117536"/>
              </a:xfrm>
            </p:grpSpPr>
            <p:sp>
              <p:nvSpPr>
                <p:cNvPr id="119" name="Rounded Rectangle 118">
                  <a:extLst>
                    <a:ext uri="{FF2B5EF4-FFF2-40B4-BE49-F238E27FC236}">
                      <a16:creationId xmlns:a16="http://schemas.microsoft.com/office/drawing/2014/main" id="{BFE44C0F-ABF0-44F1-8C4A-E575132C83CA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Rounded Rectangle 119">
                  <a:extLst>
                    <a:ext uri="{FF2B5EF4-FFF2-40B4-BE49-F238E27FC236}">
                      <a16:creationId xmlns:a16="http://schemas.microsoft.com/office/drawing/2014/main" id="{A1ACB2F9-D8D2-F5B6-C79B-CB8A3D597A10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ounded Rectangle 120">
                  <a:extLst>
                    <a:ext uri="{FF2B5EF4-FFF2-40B4-BE49-F238E27FC236}">
                      <a16:creationId xmlns:a16="http://schemas.microsoft.com/office/drawing/2014/main" id="{FAD4E8C5-B85F-2388-B2B4-B098FF5B7CC7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ounded Rectangle 121">
                  <a:extLst>
                    <a:ext uri="{FF2B5EF4-FFF2-40B4-BE49-F238E27FC236}">
                      <a16:creationId xmlns:a16="http://schemas.microsoft.com/office/drawing/2014/main" id="{E7ABD9E8-964A-ABE6-63B5-D785096FA58F}"/>
                    </a:ext>
                  </a:extLst>
                </p:cNvPr>
                <p:cNvSpPr/>
                <p:nvPr/>
              </p:nvSpPr>
              <p:spPr>
                <a:xfrm>
                  <a:off x="10466070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A99637C9-1BE1-CEEE-278D-406D6E2176BE}"/>
                  </a:ext>
                </a:extLst>
              </p:cNvPr>
              <p:cNvGrpSpPr/>
              <p:nvPr/>
            </p:nvGrpSpPr>
            <p:grpSpPr>
              <a:xfrm rot="5400000">
                <a:off x="9981874" y="5193089"/>
                <a:ext cx="1689756" cy="117536"/>
                <a:chOff x="9011841" y="4217939"/>
                <a:chExt cx="1689756" cy="117536"/>
              </a:xfrm>
            </p:grpSpPr>
            <p:sp>
              <p:nvSpPr>
                <p:cNvPr id="124" name="Rounded Rectangle 123">
                  <a:extLst>
                    <a:ext uri="{FF2B5EF4-FFF2-40B4-BE49-F238E27FC236}">
                      <a16:creationId xmlns:a16="http://schemas.microsoft.com/office/drawing/2014/main" id="{45A7F942-4C22-D83C-3517-401EDF22B00C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ounded Rectangle 124">
                  <a:extLst>
                    <a:ext uri="{FF2B5EF4-FFF2-40B4-BE49-F238E27FC236}">
                      <a16:creationId xmlns:a16="http://schemas.microsoft.com/office/drawing/2014/main" id="{D889D641-AAC7-A8C8-56B7-4F54FD35F1E8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ounded Rectangle 125">
                  <a:extLst>
                    <a:ext uri="{FF2B5EF4-FFF2-40B4-BE49-F238E27FC236}">
                      <a16:creationId xmlns:a16="http://schemas.microsoft.com/office/drawing/2014/main" id="{3F45B6F0-8590-7D91-E13C-875DF9B88D8E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ounded Rectangle 126">
                  <a:extLst>
                    <a:ext uri="{FF2B5EF4-FFF2-40B4-BE49-F238E27FC236}">
                      <a16:creationId xmlns:a16="http://schemas.microsoft.com/office/drawing/2014/main" id="{7EBB46D5-2ECF-B747-05E6-55C2988F2885}"/>
                    </a:ext>
                  </a:extLst>
                </p:cNvPr>
                <p:cNvSpPr/>
                <p:nvPr/>
              </p:nvSpPr>
              <p:spPr>
                <a:xfrm>
                  <a:off x="10466070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287305C-8EDD-4E8C-B1BD-CE5DA27DD789}"/>
                </a:ext>
              </a:extLst>
            </p:cNvPr>
            <p:cNvSpPr txBox="1"/>
            <p:nvPr/>
          </p:nvSpPr>
          <p:spPr>
            <a:xfrm>
              <a:off x="9125392" y="6283610"/>
              <a:ext cx="821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matter</a:t>
              </a:r>
            </a:p>
          </p:txBody>
        </p: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E004FCBE-8C55-BA58-A699-4A5399DE30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14862" y="6174065"/>
              <a:ext cx="171682" cy="15496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A8AC4583-F632-EC71-EB36-D37CC02812E0}"/>
                </a:ext>
              </a:extLst>
            </p:cNvPr>
            <p:cNvSpPr txBox="1"/>
            <p:nvPr/>
          </p:nvSpPr>
          <p:spPr>
            <a:xfrm>
              <a:off x="8714798" y="5769530"/>
              <a:ext cx="744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gauge</a:t>
              </a:r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1DA10603-1544-F2F8-4E59-A3F0B756DF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0482" y="5885316"/>
              <a:ext cx="271006" cy="922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E6E22FF-C08C-C1C1-DA3F-B6006D2906CB}"/>
              </a:ext>
            </a:extLst>
          </p:cNvPr>
          <p:cNvGrpSpPr/>
          <p:nvPr/>
        </p:nvGrpSpPr>
        <p:grpSpPr>
          <a:xfrm>
            <a:off x="5407438" y="4320472"/>
            <a:ext cx="3815487" cy="2095389"/>
            <a:chOff x="5407438" y="4320472"/>
            <a:chExt cx="3815487" cy="2095389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006E3EEB-D991-64A4-5B43-10A591B879BB}"/>
                </a:ext>
              </a:extLst>
            </p:cNvPr>
            <p:cNvGrpSpPr/>
            <p:nvPr/>
          </p:nvGrpSpPr>
          <p:grpSpPr>
            <a:xfrm>
              <a:off x="5407438" y="4320472"/>
              <a:ext cx="3815487" cy="1241618"/>
              <a:chOff x="5407438" y="4320472"/>
              <a:chExt cx="3815487" cy="1241618"/>
            </a:xfrm>
          </p:grpSpPr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160696F9-59A7-36C1-0D9F-91D642D518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07438" y="4320472"/>
                <a:ext cx="3815487" cy="1241618"/>
              </a:xfrm>
              <a:prstGeom prst="rect">
                <a:avLst/>
              </a:prstGeom>
            </p:spPr>
          </p:pic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7CD24A24-93CD-0CBB-1FF1-8F5E2C72724C}"/>
                  </a:ext>
                </a:extLst>
              </p:cNvPr>
              <p:cNvSpPr/>
              <p:nvPr/>
            </p:nvSpPr>
            <p:spPr>
              <a:xfrm>
                <a:off x="5474677" y="4320472"/>
                <a:ext cx="282814" cy="2710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0B1A62D1-F168-3F17-1A02-21023E725A7E}"/>
                </a:ext>
              </a:extLst>
            </p:cNvPr>
            <p:cNvSpPr txBox="1"/>
            <p:nvPr/>
          </p:nvSpPr>
          <p:spPr>
            <a:xfrm>
              <a:off x="5823741" y="5769530"/>
              <a:ext cx="9615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anyonic</a:t>
              </a:r>
              <a:r>
                <a:rPr lang="en-US" dirty="0"/>
                <a:t> </a:t>
              </a:r>
              <a:br>
                <a:rPr lang="en-US" dirty="0"/>
              </a:br>
              <a:r>
                <a:rPr lang="en-US" dirty="0"/>
                <a:t>states</a:t>
              </a:r>
            </a:p>
          </p:txBody>
        </p: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A0F333C9-DADA-3A7D-5879-07632938D2A8}"/>
                </a:ext>
              </a:extLst>
            </p:cNvPr>
            <p:cNvCxnSpPr>
              <a:stCxn id="139" idx="0"/>
            </p:cNvCxnSpPr>
            <p:nvPr/>
          </p:nvCxnSpPr>
          <p:spPr>
            <a:xfrm flipV="1">
              <a:off x="6304514" y="5562090"/>
              <a:ext cx="2501" cy="2074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277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E06E8-BBAA-588F-5072-4D0B24FCD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D1E738-EB13-E369-99B3-45FF9ECBB561}"/>
              </a:ext>
            </a:extLst>
          </p:cNvPr>
          <p:cNvSpPr txBox="1">
            <a:spLocks/>
          </p:cNvSpPr>
          <p:nvPr/>
        </p:nvSpPr>
        <p:spPr>
          <a:xfrm>
            <a:off x="205036" y="-386113"/>
            <a:ext cx="5222290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Mapping </a:t>
            </a:r>
            <a:r>
              <a:rPr lang="en-US" sz="4800" dirty="0" err="1"/>
              <a:t>anyonic</a:t>
            </a:r>
            <a:r>
              <a:rPr lang="en-US" sz="4800" dirty="0"/>
              <a:t> chains to qubits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57D450-53D4-8496-6316-91DE9DBDF690}"/>
              </a:ext>
            </a:extLst>
          </p:cNvPr>
          <p:cNvCxnSpPr>
            <a:cxnSpLocks/>
          </p:cNvCxnSpPr>
          <p:nvPr/>
        </p:nvCxnSpPr>
        <p:spPr>
          <a:xfrm>
            <a:off x="180983" y="1626263"/>
            <a:ext cx="4154008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60DBE51-DC63-3E60-CF42-119AD31A4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2" y="1951298"/>
            <a:ext cx="4857441" cy="15806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0375CB-8EF9-B1B0-ABC7-61C08C58436E}"/>
              </a:ext>
            </a:extLst>
          </p:cNvPr>
          <p:cNvSpPr txBox="1"/>
          <p:nvPr/>
        </p:nvSpPr>
        <p:spPr>
          <a:xfrm>
            <a:off x="-15658" y="6488668"/>
            <a:ext cx="2273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AR, arXiv:2412.17781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E35ECB57-E66A-BE49-FBBC-6D4A442FF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36" y="3750346"/>
            <a:ext cx="2231962" cy="86595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FB4F364-2F9A-53DD-8922-1D3E47E84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652" y="3565365"/>
            <a:ext cx="1969497" cy="12521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7EC2A6B-173E-FC35-2FA1-202C9F6EABF5}"/>
              </a:ext>
            </a:extLst>
          </p:cNvPr>
          <p:cNvGrpSpPr/>
          <p:nvPr/>
        </p:nvGrpSpPr>
        <p:grpSpPr>
          <a:xfrm>
            <a:off x="5166761" y="117693"/>
            <a:ext cx="7108180" cy="4832092"/>
            <a:chOff x="5136436" y="117466"/>
            <a:chExt cx="7108180" cy="48320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29A5A10-0792-DD49-5FF7-0D326633BA61}"/>
                    </a:ext>
                  </a:extLst>
                </p:cNvPr>
                <p:cNvSpPr txBox="1"/>
                <p:nvPr/>
              </p:nvSpPr>
              <p:spPr>
                <a:xfrm>
                  <a:off x="5136436" y="117466"/>
                  <a:ext cx="6951482" cy="4832092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Physical Hilbert space constrained by the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a14:m>
                  <a:r>
                    <a:rPr lang="en-US" sz="2800" dirty="0"/>
                    <a:t> anyons</a:t>
                  </a:r>
                  <a:br>
                    <a:rPr lang="en-US" sz="2800" dirty="0"/>
                  </a:br>
                  <a:endParaRPr lang="en-US" sz="2800" dirty="0"/>
                </a:p>
                <a:p>
                  <a:r>
                    <a:rPr lang="en-US" sz="2800" dirty="0"/>
                    <a:t>Allowed states determined by the corresponding fusion category</a:t>
                  </a:r>
                  <a:br>
                    <a:rPr lang="en-US" sz="2800" dirty="0"/>
                  </a:br>
                  <a:endParaRPr lang="en-US" sz="2800" dirty="0"/>
                </a:p>
                <a:p>
                  <a:r>
                    <a:rPr lang="en-US" sz="2800" dirty="0"/>
                    <a:t>For the ABF models, each site is a p-level spin, states determined by the associated </a:t>
                  </a:r>
                  <a:r>
                    <a:rPr lang="en-US" sz="2800" dirty="0" err="1"/>
                    <a:t>Dynkin</a:t>
                  </a:r>
                  <a:r>
                    <a:rPr lang="en-US" sz="2800" dirty="0"/>
                    <a:t> diagram</a:t>
                  </a:r>
                  <a:br>
                    <a:rPr lang="en-US" sz="2800" dirty="0"/>
                  </a:br>
                  <a:endParaRPr lang="en-US" sz="2800" dirty="0"/>
                </a:p>
                <a:p>
                  <a:endParaRPr lang="en-US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29A5A10-0792-DD49-5FF7-0D326633BA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6436" y="117466"/>
                  <a:ext cx="6951482" cy="483209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76E19A8-E220-ED80-C603-FBC7C0F01211}"/>
                </a:ext>
              </a:extLst>
            </p:cNvPr>
            <p:cNvSpPr txBox="1"/>
            <p:nvPr/>
          </p:nvSpPr>
          <p:spPr>
            <a:xfrm>
              <a:off x="6582810" y="818355"/>
              <a:ext cx="5661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A</a:t>
              </a:r>
              <a:r>
                <a:rPr lang="en-US" dirty="0"/>
                <a:t>ndrews, </a:t>
              </a:r>
              <a:r>
                <a:rPr lang="en-US" u="sng" dirty="0"/>
                <a:t>B</a:t>
              </a:r>
              <a:r>
                <a:rPr lang="en-US" dirty="0"/>
                <a:t>axter and </a:t>
              </a:r>
              <a:r>
                <a:rPr lang="en-US" u="sng" dirty="0"/>
                <a:t>F</a:t>
              </a:r>
              <a:r>
                <a:rPr lang="en-US" dirty="0"/>
                <a:t>orrester (1987), </a:t>
              </a:r>
              <a:r>
                <a:rPr lang="en-US" dirty="0" err="1"/>
                <a:t>Feiguin</a:t>
              </a:r>
              <a:r>
                <a:rPr lang="en-US" dirty="0"/>
                <a:t> </a:t>
              </a:r>
              <a:r>
                <a:rPr lang="en-US" i="1" dirty="0"/>
                <a:t>et al </a:t>
              </a:r>
              <a:r>
                <a:rPr lang="en-US" dirty="0"/>
                <a:t>(2007)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7F1F60-805C-0387-4225-26BA7650B208}"/>
              </a:ext>
            </a:extLst>
          </p:cNvPr>
          <p:cNvGrpSpPr/>
          <p:nvPr/>
        </p:nvGrpSpPr>
        <p:grpSpPr>
          <a:xfrm>
            <a:off x="5185223" y="4191603"/>
            <a:ext cx="1861319" cy="504878"/>
            <a:chOff x="3746787" y="6408658"/>
            <a:chExt cx="1861319" cy="50487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A85C4C-E18B-B2F5-7FEA-C57F99BA517D}"/>
                </a:ext>
              </a:extLst>
            </p:cNvPr>
            <p:cNvSpPr txBox="1"/>
            <p:nvPr/>
          </p:nvSpPr>
          <p:spPr>
            <a:xfrm>
              <a:off x="5049693" y="6464022"/>
              <a:ext cx="297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F4B403D-2A2A-E790-3154-DEB23AD93A59}"/>
                </a:ext>
              </a:extLst>
            </p:cNvPr>
            <p:cNvGrpSpPr/>
            <p:nvPr/>
          </p:nvGrpSpPr>
          <p:grpSpPr>
            <a:xfrm>
              <a:off x="3746787" y="6408658"/>
              <a:ext cx="1861319" cy="504878"/>
              <a:chOff x="3746787" y="6408658"/>
              <a:chExt cx="1861319" cy="504878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E1FEA11-A132-D0AD-1A80-FF0703F2D7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7630" y="6488668"/>
                <a:ext cx="16093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4E3F7E9-C968-9CA3-BD1D-98E63DAEDD11}"/>
                  </a:ext>
                </a:extLst>
              </p:cNvPr>
              <p:cNvSpPr/>
              <p:nvPr/>
            </p:nvSpPr>
            <p:spPr>
              <a:xfrm>
                <a:off x="3817620" y="6408658"/>
                <a:ext cx="160020" cy="16002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9E79043-5034-FB04-A232-1908DBFF3A8D}"/>
                  </a:ext>
                </a:extLst>
              </p:cNvPr>
              <p:cNvSpPr/>
              <p:nvPr/>
            </p:nvSpPr>
            <p:spPr>
              <a:xfrm>
                <a:off x="4174971" y="6408658"/>
                <a:ext cx="160020" cy="16002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86B6229-3238-6501-DD87-1E55482F4FE2}"/>
                  </a:ext>
                </a:extLst>
              </p:cNvPr>
              <p:cNvSpPr/>
              <p:nvPr/>
            </p:nvSpPr>
            <p:spPr>
              <a:xfrm>
                <a:off x="4532322" y="6408658"/>
                <a:ext cx="160020" cy="1600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1CFA0D6-0BA7-2477-7B87-8CEAD673CEFF}"/>
                  </a:ext>
                </a:extLst>
              </p:cNvPr>
              <p:cNvSpPr/>
              <p:nvPr/>
            </p:nvSpPr>
            <p:spPr>
              <a:xfrm>
                <a:off x="4889673" y="6408658"/>
                <a:ext cx="160020" cy="1600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219DCF2-3400-DE2C-C7BF-5A91E941B94D}"/>
                  </a:ext>
                </a:extLst>
              </p:cNvPr>
              <p:cNvSpPr/>
              <p:nvPr/>
            </p:nvSpPr>
            <p:spPr>
              <a:xfrm>
                <a:off x="5377253" y="6408658"/>
                <a:ext cx="160020" cy="1600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511BEE3-22AF-BF59-B791-C526773F9C19}"/>
                  </a:ext>
                </a:extLst>
              </p:cNvPr>
              <p:cNvSpPr txBox="1"/>
              <p:nvPr/>
            </p:nvSpPr>
            <p:spPr>
              <a:xfrm>
                <a:off x="3746787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069D03A-56CC-0316-5488-042F46551A7D}"/>
                  </a:ext>
                </a:extLst>
              </p:cNvPr>
              <p:cNvSpPr txBox="1"/>
              <p:nvPr/>
            </p:nvSpPr>
            <p:spPr>
              <a:xfrm>
                <a:off x="4104138" y="654420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4EEA23-A081-36DF-D80C-9325F33C84A0}"/>
                  </a:ext>
                </a:extLst>
              </p:cNvPr>
              <p:cNvSpPr txBox="1"/>
              <p:nvPr/>
            </p:nvSpPr>
            <p:spPr>
              <a:xfrm>
                <a:off x="4461489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5E30617-8491-7EF9-2E04-4F8C4B861057}"/>
                  </a:ext>
                </a:extLst>
              </p:cNvPr>
              <p:cNvSpPr txBox="1"/>
              <p:nvPr/>
            </p:nvSpPr>
            <p:spPr>
              <a:xfrm>
                <a:off x="4818840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0CC752-7817-22CA-5DA0-EB1A6A7708F2}"/>
                  </a:ext>
                </a:extLst>
              </p:cNvPr>
              <p:cNvSpPr txBox="1"/>
              <p:nvPr/>
            </p:nvSpPr>
            <p:spPr>
              <a:xfrm>
                <a:off x="5301612" y="6488668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CAD103D-3D72-9BB9-A6A4-3DB99C931A1E}"/>
              </a:ext>
            </a:extLst>
          </p:cNvPr>
          <p:cNvGrpSpPr/>
          <p:nvPr/>
        </p:nvGrpSpPr>
        <p:grpSpPr>
          <a:xfrm>
            <a:off x="7482553" y="4174874"/>
            <a:ext cx="1861319" cy="504878"/>
            <a:chOff x="3746787" y="6408658"/>
            <a:chExt cx="1861319" cy="50487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5739DB-25BD-4E2F-7A90-8742B0B36457}"/>
                </a:ext>
              </a:extLst>
            </p:cNvPr>
            <p:cNvSpPr txBox="1"/>
            <p:nvPr/>
          </p:nvSpPr>
          <p:spPr>
            <a:xfrm>
              <a:off x="5049693" y="6464022"/>
              <a:ext cx="297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3EC7D35-A6B4-AF67-5E3C-4891D54A5F8B}"/>
                </a:ext>
              </a:extLst>
            </p:cNvPr>
            <p:cNvGrpSpPr/>
            <p:nvPr/>
          </p:nvGrpSpPr>
          <p:grpSpPr>
            <a:xfrm>
              <a:off x="3746787" y="6408658"/>
              <a:ext cx="1861319" cy="504878"/>
              <a:chOff x="3746787" y="6408658"/>
              <a:chExt cx="1861319" cy="504878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52CC86B-AF8D-2CAE-B3C7-F6F36FAAA9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7630" y="6488668"/>
                <a:ext cx="16093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3280134-34FD-8E33-E55C-03683D3D3714}"/>
                  </a:ext>
                </a:extLst>
              </p:cNvPr>
              <p:cNvSpPr/>
              <p:nvPr/>
            </p:nvSpPr>
            <p:spPr>
              <a:xfrm>
                <a:off x="3817620" y="6408658"/>
                <a:ext cx="160020" cy="16002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F659EE7-9885-B04D-8663-8B9715226967}"/>
                  </a:ext>
                </a:extLst>
              </p:cNvPr>
              <p:cNvSpPr/>
              <p:nvPr/>
            </p:nvSpPr>
            <p:spPr>
              <a:xfrm>
                <a:off x="4174971" y="6408658"/>
                <a:ext cx="160020" cy="16002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0F8F725-964F-FF96-1021-C174349360AF}"/>
                  </a:ext>
                </a:extLst>
              </p:cNvPr>
              <p:cNvSpPr/>
              <p:nvPr/>
            </p:nvSpPr>
            <p:spPr>
              <a:xfrm>
                <a:off x="4532322" y="6408658"/>
                <a:ext cx="160020" cy="16002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D4E3ED5-348A-DE2F-42D4-2337C055E525}"/>
                  </a:ext>
                </a:extLst>
              </p:cNvPr>
              <p:cNvSpPr/>
              <p:nvPr/>
            </p:nvSpPr>
            <p:spPr>
              <a:xfrm>
                <a:off x="4889673" y="6408658"/>
                <a:ext cx="160020" cy="1600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1504D2A-27E2-B52E-3C8D-74197B532E40}"/>
                  </a:ext>
                </a:extLst>
              </p:cNvPr>
              <p:cNvSpPr/>
              <p:nvPr/>
            </p:nvSpPr>
            <p:spPr>
              <a:xfrm>
                <a:off x="5377253" y="6408658"/>
                <a:ext cx="160020" cy="1600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6FFDE3B-D069-7484-A8A0-ED07081BE1F8}"/>
                  </a:ext>
                </a:extLst>
              </p:cNvPr>
              <p:cNvSpPr txBox="1"/>
              <p:nvPr/>
            </p:nvSpPr>
            <p:spPr>
              <a:xfrm>
                <a:off x="3746787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78FCAF7-DE37-F326-4B2A-79C15FB2866E}"/>
                  </a:ext>
                </a:extLst>
              </p:cNvPr>
              <p:cNvSpPr txBox="1"/>
              <p:nvPr/>
            </p:nvSpPr>
            <p:spPr>
              <a:xfrm>
                <a:off x="4104138" y="654420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4853B96-4104-AC2C-2A14-A32665547BFB}"/>
                  </a:ext>
                </a:extLst>
              </p:cNvPr>
              <p:cNvSpPr txBox="1"/>
              <p:nvPr/>
            </p:nvSpPr>
            <p:spPr>
              <a:xfrm>
                <a:off x="4461489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AE2CFE8-A56F-00F1-BBBA-E453CED72E4B}"/>
                  </a:ext>
                </a:extLst>
              </p:cNvPr>
              <p:cNvSpPr txBox="1"/>
              <p:nvPr/>
            </p:nvSpPr>
            <p:spPr>
              <a:xfrm>
                <a:off x="4818840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4D158DA-60AC-66D8-D2C6-78A04737520C}"/>
                  </a:ext>
                </a:extLst>
              </p:cNvPr>
              <p:cNvSpPr txBox="1"/>
              <p:nvPr/>
            </p:nvSpPr>
            <p:spPr>
              <a:xfrm>
                <a:off x="5301612" y="6488668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111E18F-E35D-7D27-5F72-1AB9A7242E5F}"/>
              </a:ext>
            </a:extLst>
          </p:cNvPr>
          <p:cNvGrpSpPr/>
          <p:nvPr/>
        </p:nvGrpSpPr>
        <p:grpSpPr>
          <a:xfrm>
            <a:off x="9850716" y="4136067"/>
            <a:ext cx="1861319" cy="504878"/>
            <a:chOff x="3746787" y="6408658"/>
            <a:chExt cx="1861319" cy="504878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DDDBA3C-DC23-5B36-27A7-85338AE27446}"/>
                </a:ext>
              </a:extLst>
            </p:cNvPr>
            <p:cNvSpPr txBox="1"/>
            <p:nvPr/>
          </p:nvSpPr>
          <p:spPr>
            <a:xfrm>
              <a:off x="5049693" y="6464022"/>
              <a:ext cx="297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8982DB7-7082-AF07-5D82-784A91FE74BD}"/>
                </a:ext>
              </a:extLst>
            </p:cNvPr>
            <p:cNvGrpSpPr/>
            <p:nvPr/>
          </p:nvGrpSpPr>
          <p:grpSpPr>
            <a:xfrm>
              <a:off x="3746787" y="6408658"/>
              <a:ext cx="1861319" cy="504878"/>
              <a:chOff x="3746787" y="6408658"/>
              <a:chExt cx="1861319" cy="5048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E907DED-7D80-AC73-7D69-DDE491767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7630" y="6488668"/>
                <a:ext cx="16093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923F441-77D3-DD06-40E8-014595611550}"/>
                  </a:ext>
                </a:extLst>
              </p:cNvPr>
              <p:cNvSpPr/>
              <p:nvPr/>
            </p:nvSpPr>
            <p:spPr>
              <a:xfrm>
                <a:off x="3817620" y="6408658"/>
                <a:ext cx="160020" cy="1600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F5B9DB3-3386-9018-94E1-E579623D765C}"/>
                  </a:ext>
                </a:extLst>
              </p:cNvPr>
              <p:cNvSpPr/>
              <p:nvPr/>
            </p:nvSpPr>
            <p:spPr>
              <a:xfrm>
                <a:off x="4174971" y="6408658"/>
                <a:ext cx="160020" cy="16002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4EC24D6-4789-9B5F-283F-12236957EE9E}"/>
                  </a:ext>
                </a:extLst>
              </p:cNvPr>
              <p:cNvSpPr/>
              <p:nvPr/>
            </p:nvSpPr>
            <p:spPr>
              <a:xfrm>
                <a:off x="4532322" y="6408658"/>
                <a:ext cx="160020" cy="16002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4A430B0-DA02-ACB9-93B3-BFE8A5D55A56}"/>
                  </a:ext>
                </a:extLst>
              </p:cNvPr>
              <p:cNvSpPr/>
              <p:nvPr/>
            </p:nvSpPr>
            <p:spPr>
              <a:xfrm>
                <a:off x="4889673" y="6408658"/>
                <a:ext cx="160020" cy="16002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B405B6C-D020-6873-BB04-5CB98381777D}"/>
                  </a:ext>
                </a:extLst>
              </p:cNvPr>
              <p:cNvSpPr/>
              <p:nvPr/>
            </p:nvSpPr>
            <p:spPr>
              <a:xfrm>
                <a:off x="5377253" y="6408658"/>
                <a:ext cx="160020" cy="1600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4EAE6E6-9D5C-AC3E-0973-D2631E2DAED6}"/>
                  </a:ext>
                </a:extLst>
              </p:cNvPr>
              <p:cNvSpPr txBox="1"/>
              <p:nvPr/>
            </p:nvSpPr>
            <p:spPr>
              <a:xfrm>
                <a:off x="3746787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79E51FC-076C-7D57-65F9-96E3642DE83E}"/>
                  </a:ext>
                </a:extLst>
              </p:cNvPr>
              <p:cNvSpPr txBox="1"/>
              <p:nvPr/>
            </p:nvSpPr>
            <p:spPr>
              <a:xfrm>
                <a:off x="4104138" y="654420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B49A1A0-1E96-3788-84B2-C83D9AA8FA24}"/>
                  </a:ext>
                </a:extLst>
              </p:cNvPr>
              <p:cNvSpPr txBox="1"/>
              <p:nvPr/>
            </p:nvSpPr>
            <p:spPr>
              <a:xfrm>
                <a:off x="4461489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BD00F85-6092-CF92-3A0B-606B0A3FFE5E}"/>
                  </a:ext>
                </a:extLst>
              </p:cNvPr>
              <p:cNvSpPr txBox="1"/>
              <p:nvPr/>
            </p:nvSpPr>
            <p:spPr>
              <a:xfrm>
                <a:off x="4818840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C8CD73B-D9C8-8230-A7EC-E4CEEE5CA29D}"/>
                  </a:ext>
                </a:extLst>
              </p:cNvPr>
              <p:cNvSpPr txBox="1"/>
              <p:nvPr/>
            </p:nvSpPr>
            <p:spPr>
              <a:xfrm>
                <a:off x="5301612" y="6488668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C1AD5125-824B-0B31-B211-E00F1945A3FC}"/>
              </a:ext>
            </a:extLst>
          </p:cNvPr>
          <p:cNvSpPr txBox="1"/>
          <p:nvPr/>
        </p:nvSpPr>
        <p:spPr>
          <a:xfrm>
            <a:off x="11821008" y="3965562"/>
            <a:ext cx="297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E5EB822-2338-203D-34B7-91BA550E6BB3}"/>
              </a:ext>
            </a:extLst>
          </p:cNvPr>
          <p:cNvGrpSpPr/>
          <p:nvPr/>
        </p:nvGrpSpPr>
        <p:grpSpPr>
          <a:xfrm>
            <a:off x="0" y="4696481"/>
            <a:ext cx="5050559" cy="1817770"/>
            <a:chOff x="0" y="4696481"/>
            <a:chExt cx="5050559" cy="1817770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9CB2D6F-DC96-40F9-03F1-D90C1844BB39}"/>
                </a:ext>
              </a:extLst>
            </p:cNvPr>
            <p:cNvSpPr txBox="1"/>
            <p:nvPr/>
          </p:nvSpPr>
          <p:spPr>
            <a:xfrm>
              <a:off x="2177667" y="6144919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      B</a:t>
              </a: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511933B-C53C-5BD6-9623-4C7AD30C6795}"/>
                </a:ext>
              </a:extLst>
            </p:cNvPr>
            <p:cNvGrpSpPr/>
            <p:nvPr/>
          </p:nvGrpSpPr>
          <p:grpSpPr>
            <a:xfrm>
              <a:off x="0" y="4696481"/>
              <a:ext cx="5050559" cy="1531076"/>
              <a:chOff x="0" y="4696481"/>
              <a:chExt cx="5050559" cy="1531076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3BEAC4F1-E0D7-0CA1-7554-17969D6015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4696481"/>
                <a:ext cx="5050559" cy="1360653"/>
              </a:xfrm>
              <a:prstGeom prst="rect">
                <a:avLst/>
              </a:prstGeom>
            </p:spPr>
          </p:pic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94D200EF-E3CE-9C9E-2F34-D9EDD0201D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74189" y="5974497"/>
                <a:ext cx="99202" cy="25306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6C1E7C30-392E-5AD1-20E0-FE23919934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56000" y="5974497"/>
                <a:ext cx="99202" cy="25306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3917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ABA06-9590-915C-41D8-D12D929BE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01DB8A-8EE2-2056-62B7-982446B5167D}"/>
              </a:ext>
            </a:extLst>
          </p:cNvPr>
          <p:cNvCxnSpPr>
            <a:cxnSpLocks/>
          </p:cNvCxnSpPr>
          <p:nvPr/>
        </p:nvCxnSpPr>
        <p:spPr>
          <a:xfrm>
            <a:off x="180983" y="1626263"/>
            <a:ext cx="4154008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011723-6C7D-BC73-F228-0C339E3E4292}"/>
                  </a:ext>
                </a:extLst>
              </p:cNvPr>
              <p:cNvSpPr txBox="1"/>
              <p:nvPr/>
            </p:nvSpPr>
            <p:spPr>
              <a:xfrm>
                <a:off x="5166761" y="117693"/>
                <a:ext cx="6951482" cy="655564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Physical Hilbert space constrained by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800" dirty="0"/>
                  <a:t> anyons</a:t>
                </a:r>
                <a:br>
                  <a:rPr lang="en-US" sz="2800" dirty="0"/>
                </a:br>
                <a:endParaRPr lang="en-US" sz="2800" dirty="0"/>
              </a:p>
              <a:p>
                <a:r>
                  <a:rPr lang="en-US" sz="2800" dirty="0"/>
                  <a:t>Allowed states determined by the corresponding fusion category</a:t>
                </a:r>
                <a:br>
                  <a:rPr lang="en-US" sz="2800" dirty="0"/>
                </a:br>
                <a:endParaRPr lang="en-US" sz="2800" dirty="0"/>
              </a:p>
              <a:p>
                <a:r>
                  <a:rPr lang="en-US" sz="2800" dirty="0"/>
                  <a:t>For the ABF models, each site is a p-level spin, states determined by the associated </a:t>
                </a:r>
                <a:r>
                  <a:rPr lang="en-US" sz="2800" dirty="0" err="1"/>
                  <a:t>Dynkin</a:t>
                </a:r>
                <a:r>
                  <a:rPr lang="en-US" sz="2800" dirty="0"/>
                  <a:t> diagram</a:t>
                </a:r>
                <a:br>
                  <a:rPr lang="en-US" sz="2800" dirty="0"/>
                </a:br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/>
                  <a:t> captures even-odd oscillations of allowed states</a:t>
                </a:r>
                <a:br>
                  <a:rPr lang="en-US" sz="2800" dirty="0"/>
                </a:br>
                <a:endParaRPr lang="en-US" sz="2800" dirty="0"/>
              </a:p>
              <a:p>
                <a:r>
                  <a:rPr lang="en-US" sz="2800" dirty="0"/>
                  <a:t>Hamiltonian involves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≥6</m:t>
                    </m:r>
                  </m:oMath>
                </a14:m>
                <a:r>
                  <a:rPr lang="en-US" sz="2800" dirty="0"/>
                  <a:t> qubit couplings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011723-6C7D-BC73-F228-0C339E3E4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761" y="117693"/>
                <a:ext cx="6951482" cy="65556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7423A0AB-2581-A956-622B-FB3851B975E8}"/>
              </a:ext>
            </a:extLst>
          </p:cNvPr>
          <p:cNvGrpSpPr/>
          <p:nvPr/>
        </p:nvGrpSpPr>
        <p:grpSpPr>
          <a:xfrm>
            <a:off x="5185223" y="4191603"/>
            <a:ext cx="1861319" cy="504878"/>
            <a:chOff x="3746787" y="6408658"/>
            <a:chExt cx="1861319" cy="50487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B0AABDB-8A30-18F4-9E58-EE14A988820B}"/>
                </a:ext>
              </a:extLst>
            </p:cNvPr>
            <p:cNvSpPr txBox="1"/>
            <p:nvPr/>
          </p:nvSpPr>
          <p:spPr>
            <a:xfrm>
              <a:off x="5049693" y="6464022"/>
              <a:ext cx="297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2A25B6E-0D66-A166-CFBE-9DD923A01731}"/>
                </a:ext>
              </a:extLst>
            </p:cNvPr>
            <p:cNvGrpSpPr/>
            <p:nvPr/>
          </p:nvGrpSpPr>
          <p:grpSpPr>
            <a:xfrm>
              <a:off x="3746787" y="6408658"/>
              <a:ext cx="1861319" cy="504878"/>
              <a:chOff x="3746787" y="6408658"/>
              <a:chExt cx="1861319" cy="504878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114F811-567B-1D46-B790-AE5DE4F38B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7630" y="6488668"/>
                <a:ext cx="16093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18CF245-3811-C877-3285-2483ACBC4A50}"/>
                  </a:ext>
                </a:extLst>
              </p:cNvPr>
              <p:cNvSpPr/>
              <p:nvPr/>
            </p:nvSpPr>
            <p:spPr>
              <a:xfrm>
                <a:off x="3817620" y="6408658"/>
                <a:ext cx="160020" cy="16002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1A49BB8-515B-FE4D-3D0F-6CE629E5FF20}"/>
                  </a:ext>
                </a:extLst>
              </p:cNvPr>
              <p:cNvSpPr/>
              <p:nvPr/>
            </p:nvSpPr>
            <p:spPr>
              <a:xfrm>
                <a:off x="4174971" y="6408658"/>
                <a:ext cx="160020" cy="16002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03F3B35-1BB3-FFC4-D3DB-9BB0FE89252F}"/>
                  </a:ext>
                </a:extLst>
              </p:cNvPr>
              <p:cNvSpPr/>
              <p:nvPr/>
            </p:nvSpPr>
            <p:spPr>
              <a:xfrm>
                <a:off x="4532322" y="6408658"/>
                <a:ext cx="160020" cy="1600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BBD6744-9BA5-3D04-62FA-D6927981A7FA}"/>
                  </a:ext>
                </a:extLst>
              </p:cNvPr>
              <p:cNvSpPr/>
              <p:nvPr/>
            </p:nvSpPr>
            <p:spPr>
              <a:xfrm>
                <a:off x="4889673" y="6408658"/>
                <a:ext cx="160020" cy="1600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E845786-CE41-5AF4-D094-6B1360EA538A}"/>
                  </a:ext>
                </a:extLst>
              </p:cNvPr>
              <p:cNvSpPr/>
              <p:nvPr/>
            </p:nvSpPr>
            <p:spPr>
              <a:xfrm>
                <a:off x="5377253" y="6408658"/>
                <a:ext cx="160020" cy="1600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B8FB9E-1AA4-CE0B-261F-F225903DFF2F}"/>
                  </a:ext>
                </a:extLst>
              </p:cNvPr>
              <p:cNvSpPr txBox="1"/>
              <p:nvPr/>
            </p:nvSpPr>
            <p:spPr>
              <a:xfrm>
                <a:off x="3746787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594A27-A707-F69D-BE44-FB51FDBC9498}"/>
                  </a:ext>
                </a:extLst>
              </p:cNvPr>
              <p:cNvSpPr txBox="1"/>
              <p:nvPr/>
            </p:nvSpPr>
            <p:spPr>
              <a:xfrm>
                <a:off x="4104138" y="654420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AD81F8-55E2-AC29-EA39-058AB1D9DD42}"/>
                  </a:ext>
                </a:extLst>
              </p:cNvPr>
              <p:cNvSpPr txBox="1"/>
              <p:nvPr/>
            </p:nvSpPr>
            <p:spPr>
              <a:xfrm>
                <a:off x="4461489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7BC9AD-AD79-89E7-23E6-6790B8189C4F}"/>
                  </a:ext>
                </a:extLst>
              </p:cNvPr>
              <p:cNvSpPr txBox="1"/>
              <p:nvPr/>
            </p:nvSpPr>
            <p:spPr>
              <a:xfrm>
                <a:off x="4818840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2A074D-8C51-E289-1198-8EC4120E7A93}"/>
                  </a:ext>
                </a:extLst>
              </p:cNvPr>
              <p:cNvSpPr txBox="1"/>
              <p:nvPr/>
            </p:nvSpPr>
            <p:spPr>
              <a:xfrm>
                <a:off x="5301612" y="6488668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7A587E-C685-A907-C952-47D65A78DEF8}"/>
              </a:ext>
            </a:extLst>
          </p:cNvPr>
          <p:cNvGrpSpPr/>
          <p:nvPr/>
        </p:nvGrpSpPr>
        <p:grpSpPr>
          <a:xfrm>
            <a:off x="7482553" y="4174874"/>
            <a:ext cx="1861319" cy="504878"/>
            <a:chOff x="3746787" y="6408658"/>
            <a:chExt cx="1861319" cy="50487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39C7A93-7931-F86F-EA93-73E467511A85}"/>
                </a:ext>
              </a:extLst>
            </p:cNvPr>
            <p:cNvSpPr txBox="1"/>
            <p:nvPr/>
          </p:nvSpPr>
          <p:spPr>
            <a:xfrm>
              <a:off x="5049693" y="6464022"/>
              <a:ext cx="297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3AD30A4-0434-43AD-C669-803E2DCDB887}"/>
                </a:ext>
              </a:extLst>
            </p:cNvPr>
            <p:cNvGrpSpPr/>
            <p:nvPr/>
          </p:nvGrpSpPr>
          <p:grpSpPr>
            <a:xfrm>
              <a:off x="3746787" y="6408658"/>
              <a:ext cx="1861319" cy="504878"/>
              <a:chOff x="3746787" y="6408658"/>
              <a:chExt cx="1861319" cy="504878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D417864-A01E-BEE2-7D04-6B8A167564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7630" y="6488668"/>
                <a:ext cx="16093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FB5FB26-59E3-11ED-236B-F42A6D9ECE71}"/>
                  </a:ext>
                </a:extLst>
              </p:cNvPr>
              <p:cNvSpPr/>
              <p:nvPr/>
            </p:nvSpPr>
            <p:spPr>
              <a:xfrm>
                <a:off x="3817620" y="6408658"/>
                <a:ext cx="160020" cy="16002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D4FD226-3F8E-3F2E-42B2-0CD7FC5A390E}"/>
                  </a:ext>
                </a:extLst>
              </p:cNvPr>
              <p:cNvSpPr/>
              <p:nvPr/>
            </p:nvSpPr>
            <p:spPr>
              <a:xfrm>
                <a:off x="4174971" y="6408658"/>
                <a:ext cx="160020" cy="16002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48D50A3-03AF-F6D8-13B2-C0D2276C341E}"/>
                  </a:ext>
                </a:extLst>
              </p:cNvPr>
              <p:cNvSpPr/>
              <p:nvPr/>
            </p:nvSpPr>
            <p:spPr>
              <a:xfrm>
                <a:off x="4532322" y="6408658"/>
                <a:ext cx="160020" cy="16002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0DF17B-7290-BC69-63AF-E06220390983}"/>
                  </a:ext>
                </a:extLst>
              </p:cNvPr>
              <p:cNvSpPr/>
              <p:nvPr/>
            </p:nvSpPr>
            <p:spPr>
              <a:xfrm>
                <a:off x="4889673" y="6408658"/>
                <a:ext cx="160020" cy="1600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162BFD6-C66D-0BF7-6C8D-3AC8628554F5}"/>
                  </a:ext>
                </a:extLst>
              </p:cNvPr>
              <p:cNvSpPr/>
              <p:nvPr/>
            </p:nvSpPr>
            <p:spPr>
              <a:xfrm>
                <a:off x="5377253" y="6408658"/>
                <a:ext cx="160020" cy="1600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3471C51-066C-C181-40BA-F5EE871247FE}"/>
                  </a:ext>
                </a:extLst>
              </p:cNvPr>
              <p:cNvSpPr txBox="1"/>
              <p:nvPr/>
            </p:nvSpPr>
            <p:spPr>
              <a:xfrm>
                <a:off x="3746787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28B4DDA-FB3A-1E9F-B964-533F4EBDA7B8}"/>
                  </a:ext>
                </a:extLst>
              </p:cNvPr>
              <p:cNvSpPr txBox="1"/>
              <p:nvPr/>
            </p:nvSpPr>
            <p:spPr>
              <a:xfrm>
                <a:off x="4104138" y="654420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C0E3A7-DEB4-3BE4-EEF3-7F84406CE6F4}"/>
                  </a:ext>
                </a:extLst>
              </p:cNvPr>
              <p:cNvSpPr txBox="1"/>
              <p:nvPr/>
            </p:nvSpPr>
            <p:spPr>
              <a:xfrm>
                <a:off x="4461489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18F14BB-E562-4B4D-0234-D06688389EC4}"/>
                  </a:ext>
                </a:extLst>
              </p:cNvPr>
              <p:cNvSpPr txBox="1"/>
              <p:nvPr/>
            </p:nvSpPr>
            <p:spPr>
              <a:xfrm>
                <a:off x="4818840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3E3C379-9D00-3A4A-022E-6AEB7872EAA7}"/>
                  </a:ext>
                </a:extLst>
              </p:cNvPr>
              <p:cNvSpPr txBox="1"/>
              <p:nvPr/>
            </p:nvSpPr>
            <p:spPr>
              <a:xfrm>
                <a:off x="5301612" y="6488668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B144FB7-FA4B-1526-C32D-C190CEBA9C59}"/>
              </a:ext>
            </a:extLst>
          </p:cNvPr>
          <p:cNvGrpSpPr/>
          <p:nvPr/>
        </p:nvGrpSpPr>
        <p:grpSpPr>
          <a:xfrm>
            <a:off x="9850716" y="4136067"/>
            <a:ext cx="1861319" cy="504878"/>
            <a:chOff x="3746787" y="6408658"/>
            <a:chExt cx="1861319" cy="504878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0739406-E691-5227-ED46-EC84CBEBCD72}"/>
                </a:ext>
              </a:extLst>
            </p:cNvPr>
            <p:cNvSpPr txBox="1"/>
            <p:nvPr/>
          </p:nvSpPr>
          <p:spPr>
            <a:xfrm>
              <a:off x="5049693" y="6464022"/>
              <a:ext cx="297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44ECDEE-D6B7-7ED2-4E17-B88405925EF0}"/>
                </a:ext>
              </a:extLst>
            </p:cNvPr>
            <p:cNvGrpSpPr/>
            <p:nvPr/>
          </p:nvGrpSpPr>
          <p:grpSpPr>
            <a:xfrm>
              <a:off x="3746787" y="6408658"/>
              <a:ext cx="1861319" cy="504878"/>
              <a:chOff x="3746787" y="6408658"/>
              <a:chExt cx="1861319" cy="5048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9DB3A50-F098-6A05-AF36-4C99871693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7630" y="6488668"/>
                <a:ext cx="16093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1202366-304D-7EBD-6F8F-40CB9771BCEA}"/>
                  </a:ext>
                </a:extLst>
              </p:cNvPr>
              <p:cNvSpPr/>
              <p:nvPr/>
            </p:nvSpPr>
            <p:spPr>
              <a:xfrm>
                <a:off x="3817620" y="6408658"/>
                <a:ext cx="160020" cy="1600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F724343-256D-7079-A646-FC425A84356E}"/>
                  </a:ext>
                </a:extLst>
              </p:cNvPr>
              <p:cNvSpPr/>
              <p:nvPr/>
            </p:nvSpPr>
            <p:spPr>
              <a:xfrm>
                <a:off x="4174971" y="6408658"/>
                <a:ext cx="160020" cy="16002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9D5CA9F-08EF-E38B-CC08-239D56D91C8F}"/>
                  </a:ext>
                </a:extLst>
              </p:cNvPr>
              <p:cNvSpPr/>
              <p:nvPr/>
            </p:nvSpPr>
            <p:spPr>
              <a:xfrm>
                <a:off x="4532322" y="6408658"/>
                <a:ext cx="160020" cy="16002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86673F0-E8DD-6DF7-3C22-40689B5BE1F3}"/>
                  </a:ext>
                </a:extLst>
              </p:cNvPr>
              <p:cNvSpPr/>
              <p:nvPr/>
            </p:nvSpPr>
            <p:spPr>
              <a:xfrm>
                <a:off x="4889673" y="6408658"/>
                <a:ext cx="160020" cy="16002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9B072A7-B83F-08C2-36BA-54255792C598}"/>
                  </a:ext>
                </a:extLst>
              </p:cNvPr>
              <p:cNvSpPr/>
              <p:nvPr/>
            </p:nvSpPr>
            <p:spPr>
              <a:xfrm>
                <a:off x="5377253" y="6408658"/>
                <a:ext cx="160020" cy="1600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A6840A8-0156-1BF3-D7AB-17157ECDBA61}"/>
                  </a:ext>
                </a:extLst>
              </p:cNvPr>
              <p:cNvSpPr txBox="1"/>
              <p:nvPr/>
            </p:nvSpPr>
            <p:spPr>
              <a:xfrm>
                <a:off x="3746787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77FA64C-F6A5-D886-0D8A-C9E729E3EDE2}"/>
                  </a:ext>
                </a:extLst>
              </p:cNvPr>
              <p:cNvSpPr txBox="1"/>
              <p:nvPr/>
            </p:nvSpPr>
            <p:spPr>
              <a:xfrm>
                <a:off x="4104138" y="654420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05B5524-E05E-139D-011F-9A0A440FDE6C}"/>
                  </a:ext>
                </a:extLst>
              </p:cNvPr>
              <p:cNvSpPr txBox="1"/>
              <p:nvPr/>
            </p:nvSpPr>
            <p:spPr>
              <a:xfrm>
                <a:off x="4461489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F96AFD1-65B9-914B-B72C-85E1A6C6FE72}"/>
                  </a:ext>
                </a:extLst>
              </p:cNvPr>
              <p:cNvSpPr txBox="1"/>
              <p:nvPr/>
            </p:nvSpPr>
            <p:spPr>
              <a:xfrm>
                <a:off x="4818840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BF351C2-AF34-60CB-84FE-99A5646A130B}"/>
                  </a:ext>
                </a:extLst>
              </p:cNvPr>
              <p:cNvSpPr txBox="1"/>
              <p:nvPr/>
            </p:nvSpPr>
            <p:spPr>
              <a:xfrm>
                <a:off x="5301612" y="6488668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D152F2F-B18B-5FEC-814E-B43948805EB6}"/>
              </a:ext>
            </a:extLst>
          </p:cNvPr>
          <p:cNvSpPr txBox="1"/>
          <p:nvPr/>
        </p:nvSpPr>
        <p:spPr>
          <a:xfrm>
            <a:off x="11821008" y="3965562"/>
            <a:ext cx="297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635C77D-F13F-B2C5-6742-E9EA088CB979}"/>
              </a:ext>
            </a:extLst>
          </p:cNvPr>
          <p:cNvSpPr txBox="1"/>
          <p:nvPr/>
        </p:nvSpPr>
        <p:spPr>
          <a:xfrm>
            <a:off x="6613135" y="818582"/>
            <a:ext cx="5661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</a:t>
            </a:r>
            <a:r>
              <a:rPr lang="en-US" dirty="0"/>
              <a:t>ndrews, </a:t>
            </a:r>
            <a:r>
              <a:rPr lang="en-US" u="sng" dirty="0"/>
              <a:t>B</a:t>
            </a:r>
            <a:r>
              <a:rPr lang="en-US" dirty="0"/>
              <a:t>axter and </a:t>
            </a:r>
            <a:r>
              <a:rPr lang="en-US" u="sng" dirty="0"/>
              <a:t>F</a:t>
            </a:r>
            <a:r>
              <a:rPr lang="en-US" dirty="0"/>
              <a:t>orrester (1987), </a:t>
            </a:r>
            <a:r>
              <a:rPr lang="en-US" dirty="0" err="1"/>
              <a:t>Feiguin</a:t>
            </a:r>
            <a:r>
              <a:rPr lang="en-US" dirty="0"/>
              <a:t> </a:t>
            </a:r>
            <a:r>
              <a:rPr lang="en-US" i="1" dirty="0"/>
              <a:t>et al </a:t>
            </a:r>
            <a:r>
              <a:rPr lang="en-US" dirty="0"/>
              <a:t>(2007)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991D9-60E9-BD1C-6489-3FA0258E0209}"/>
              </a:ext>
            </a:extLst>
          </p:cNvPr>
          <p:cNvSpPr txBox="1">
            <a:spLocks/>
          </p:cNvSpPr>
          <p:nvPr/>
        </p:nvSpPr>
        <p:spPr>
          <a:xfrm>
            <a:off x="205036" y="-386113"/>
            <a:ext cx="5222290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Mapping </a:t>
            </a:r>
            <a:r>
              <a:rPr lang="en-US" sz="4800" dirty="0" err="1"/>
              <a:t>anyonic</a:t>
            </a:r>
            <a:r>
              <a:rPr lang="en-US" sz="4800" dirty="0"/>
              <a:t> chains to qubits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15E309D-15EB-DFDF-1834-128C21BD0D99}"/>
              </a:ext>
            </a:extLst>
          </p:cNvPr>
          <p:cNvGrpSpPr/>
          <p:nvPr/>
        </p:nvGrpSpPr>
        <p:grpSpPr>
          <a:xfrm>
            <a:off x="224572" y="1753722"/>
            <a:ext cx="4461477" cy="5104278"/>
            <a:chOff x="0" y="1804535"/>
            <a:chExt cx="4461477" cy="5104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BE63D7A-6ACF-A661-3D77-EAFD3D86D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293" y="2137352"/>
              <a:ext cx="2961970" cy="127364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0E7910-F648-23AF-7DB2-D62B4D4A7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618" y="3700631"/>
              <a:ext cx="2752253" cy="100081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0E33606-4525-36A1-CD95-888F4D763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296" y="5534419"/>
              <a:ext cx="3573424" cy="1374394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C4A36F4-E6F5-E248-63F5-22D2B4431F2F}"/>
                </a:ext>
              </a:extLst>
            </p:cNvPr>
            <p:cNvSpPr txBox="1"/>
            <p:nvPr/>
          </p:nvSpPr>
          <p:spPr>
            <a:xfrm>
              <a:off x="58755" y="1804535"/>
              <a:ext cx="226775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Hamiltonian: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D98713C-4AA7-CBD4-A6EF-24C0637F7FB8}"/>
                </a:ext>
              </a:extLst>
            </p:cNvPr>
            <p:cNvSpPr txBox="1"/>
            <p:nvPr/>
          </p:nvSpPr>
          <p:spPr>
            <a:xfrm>
              <a:off x="0" y="3220595"/>
              <a:ext cx="429123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Temperley-Lieb generators: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321CC25-022C-71ED-AF26-40A645A195B7}"/>
                </a:ext>
              </a:extLst>
            </p:cNvPr>
            <p:cNvSpPr txBox="1"/>
            <p:nvPr/>
          </p:nvSpPr>
          <p:spPr>
            <a:xfrm>
              <a:off x="18176" y="4560763"/>
              <a:ext cx="429123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Operators to project to the physical space: 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F768467-EF3A-7AD7-CF13-58A2C11C6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1049" y="5262601"/>
              <a:ext cx="1300428" cy="50453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C7A364-605C-CBA2-8CF2-1FDDAA109D91}"/>
              </a:ext>
            </a:extLst>
          </p:cNvPr>
          <p:cNvSpPr txBox="1"/>
          <p:nvPr/>
        </p:nvSpPr>
        <p:spPr>
          <a:xfrm>
            <a:off x="9856779" y="5670086"/>
            <a:ext cx="2273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AR, arXiv:2412.17781</a:t>
            </a:r>
          </a:p>
        </p:txBody>
      </p:sp>
    </p:spTree>
    <p:extLst>
      <p:ext uri="{BB962C8B-B14F-4D97-AF65-F5344CB8AC3E}">
        <p14:creationId xmlns:p14="http://schemas.microsoft.com/office/powerpoint/2010/main" val="44083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5CAD8-639C-7309-CF56-7AB95A107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10FE2A-70E1-855B-CFBA-89B4B36B6AF9}"/>
              </a:ext>
            </a:extLst>
          </p:cNvPr>
          <p:cNvSpPr txBox="1">
            <a:spLocks/>
          </p:cNvSpPr>
          <p:nvPr/>
        </p:nvSpPr>
        <p:spPr>
          <a:xfrm>
            <a:off x="-51283" y="-337295"/>
            <a:ext cx="5222290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State preparation</a:t>
            </a:r>
            <a:br>
              <a:rPr lang="en-US" sz="4800" dirty="0"/>
            </a:br>
            <a:r>
              <a:rPr lang="en-US" sz="4800" dirty="0"/>
              <a:t>for </a:t>
            </a:r>
            <a:r>
              <a:rPr lang="en-US" sz="4800" dirty="0" err="1"/>
              <a:t>anyonic</a:t>
            </a:r>
            <a:r>
              <a:rPr lang="en-US" sz="4800" dirty="0"/>
              <a:t> chains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852EC2-5519-727A-8D56-60B0F909E961}"/>
              </a:ext>
            </a:extLst>
          </p:cNvPr>
          <p:cNvCxnSpPr>
            <a:cxnSpLocks/>
          </p:cNvCxnSpPr>
          <p:nvPr/>
        </p:nvCxnSpPr>
        <p:spPr>
          <a:xfrm>
            <a:off x="180983" y="1626263"/>
            <a:ext cx="4154008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D611CB7-CCEF-BD27-3C15-8D4C57976CEB}"/>
              </a:ext>
            </a:extLst>
          </p:cNvPr>
          <p:cNvSpPr txBox="1"/>
          <p:nvPr/>
        </p:nvSpPr>
        <p:spPr>
          <a:xfrm>
            <a:off x="5136436" y="117466"/>
            <a:ext cx="6951482" cy="48320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Eigenstates can be prepared using a hybrid quantum-classical algorithm</a:t>
            </a:r>
          </a:p>
          <a:p>
            <a:endParaRPr lang="en-US" sz="2800" dirty="0"/>
          </a:p>
          <a:p>
            <a:r>
              <a:rPr lang="en-US" sz="2800" dirty="0"/>
              <a:t>Unitary in each layer parametrized using Euler and Cartan’s decomposition of nearest-neighbor SU(4) matrices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Circuit parameters iteratively optimized using ADAM optimizer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4525384-A9DE-80EF-BE8A-63595EF16257}"/>
              </a:ext>
            </a:extLst>
          </p:cNvPr>
          <p:cNvSpPr txBox="1"/>
          <p:nvPr/>
        </p:nvSpPr>
        <p:spPr>
          <a:xfrm>
            <a:off x="7741616" y="2858601"/>
            <a:ext cx="4327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AR, R. Konik, D. Rogerson, arXiv:2407.21278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ED984A9-7A9E-C895-F411-6D0E449BF9F6}"/>
              </a:ext>
            </a:extLst>
          </p:cNvPr>
          <p:cNvGrpSpPr/>
          <p:nvPr/>
        </p:nvGrpSpPr>
        <p:grpSpPr>
          <a:xfrm>
            <a:off x="64268" y="2011981"/>
            <a:ext cx="4564037" cy="3854306"/>
            <a:chOff x="64268" y="2011981"/>
            <a:chExt cx="4564037" cy="385430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C5157FD-4FF0-075F-2D14-F344F4C229EC}"/>
                </a:ext>
              </a:extLst>
            </p:cNvPr>
            <p:cNvGrpSpPr/>
            <p:nvPr/>
          </p:nvGrpSpPr>
          <p:grpSpPr>
            <a:xfrm>
              <a:off x="64268" y="2011981"/>
              <a:ext cx="4564037" cy="3854306"/>
              <a:chOff x="122586" y="2104573"/>
              <a:chExt cx="4564037" cy="385430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37DA770-D3E4-6E20-8837-6D909D2E42A6}"/>
                  </a:ext>
                </a:extLst>
              </p:cNvPr>
              <p:cNvGrpSpPr/>
              <p:nvPr/>
            </p:nvGrpSpPr>
            <p:grpSpPr>
              <a:xfrm>
                <a:off x="180983" y="2357081"/>
                <a:ext cx="4167246" cy="2682475"/>
                <a:chOff x="351414" y="109004"/>
                <a:chExt cx="4167246" cy="2682475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67109C6F-8E7A-D778-A293-70168D9075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0477" y="1193108"/>
                  <a:ext cx="3303741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FEF8CD5E-AE3C-7F9D-D5E9-238D4E5631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0477" y="1658909"/>
                  <a:ext cx="3303741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CEFB53D0-CE0A-F93B-BC66-888BA6511D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0477" y="2085681"/>
                  <a:ext cx="3303741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6947E5A7-4A1D-1FDE-6C87-C2BF0CA9BBF2}"/>
                    </a:ext>
                  </a:extLst>
                </p:cNvPr>
                <p:cNvCxnSpPr>
                  <a:cxnSpLocks/>
                  <a:stCxn id="71" idx="0"/>
                </p:cNvCxnSpPr>
                <p:nvPr/>
              </p:nvCxnSpPr>
              <p:spPr>
                <a:xfrm>
                  <a:off x="730478" y="727307"/>
                  <a:ext cx="330374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91F98630-EEFE-ADB0-9E4B-F092BF6F8FE0}"/>
                    </a:ext>
                  </a:extLst>
                </p:cNvPr>
                <p:cNvSpPr/>
                <p:nvPr/>
              </p:nvSpPr>
              <p:spPr>
                <a:xfrm rot="5400000">
                  <a:off x="488431" y="606283"/>
                  <a:ext cx="242047" cy="242047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900CE0E8-4141-F63C-87D7-2CF66937B73E}"/>
                    </a:ext>
                  </a:extLst>
                </p:cNvPr>
                <p:cNvSpPr/>
                <p:nvPr/>
              </p:nvSpPr>
              <p:spPr>
                <a:xfrm rot="5400000">
                  <a:off x="488431" y="1072448"/>
                  <a:ext cx="242047" cy="242047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DA03DFDB-472A-EF28-623B-9417CF25A188}"/>
                    </a:ext>
                  </a:extLst>
                </p:cNvPr>
                <p:cNvSpPr/>
                <p:nvPr/>
              </p:nvSpPr>
              <p:spPr>
                <a:xfrm rot="5400000">
                  <a:off x="488431" y="1538613"/>
                  <a:ext cx="242047" cy="242047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B3FBB298-1153-A124-9825-A88D68333384}"/>
                    </a:ext>
                  </a:extLst>
                </p:cNvPr>
                <p:cNvSpPr/>
                <p:nvPr/>
              </p:nvSpPr>
              <p:spPr>
                <a:xfrm rot="5400000">
                  <a:off x="488431" y="1977884"/>
                  <a:ext cx="242047" cy="242047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D913002E-959F-C024-EEE9-641510FA39D9}"/>
                    </a:ext>
                  </a:extLst>
                </p:cNvPr>
                <p:cNvSpPr txBox="1"/>
                <p:nvPr/>
              </p:nvSpPr>
              <p:spPr>
                <a:xfrm rot="5400000">
                  <a:off x="489348" y="2290354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…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235D620F-7BD2-2EAF-C5B2-34260EC0C662}"/>
                    </a:ext>
                  </a:extLst>
                </p:cNvPr>
                <p:cNvSpPr txBox="1"/>
                <p:nvPr/>
              </p:nvSpPr>
              <p:spPr>
                <a:xfrm rot="5400000">
                  <a:off x="489348" y="166528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…</a:t>
                  </a:r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879B994F-5BEF-E6C7-10BC-2148A148C8CA}"/>
                    </a:ext>
                  </a:extLst>
                </p:cNvPr>
                <p:cNvGrpSpPr/>
                <p:nvPr/>
              </p:nvGrpSpPr>
              <p:grpSpPr>
                <a:xfrm>
                  <a:off x="708475" y="120417"/>
                  <a:ext cx="909442" cy="2671062"/>
                  <a:chOff x="1256048" y="73025"/>
                  <a:chExt cx="909442" cy="2671062"/>
                </a:xfrm>
              </p:grpSpPr>
              <p:sp>
                <p:nvSpPr>
                  <p:cNvPr id="111" name="Rounded Rectangle 110">
                    <a:extLst>
                      <a:ext uri="{FF2B5EF4-FFF2-40B4-BE49-F238E27FC236}">
                        <a16:creationId xmlns:a16="http://schemas.microsoft.com/office/drawing/2014/main" id="{0BCAA2F3-9FD8-3554-6883-761429D33FC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15895" y="1117827"/>
                    <a:ext cx="2483040" cy="439206"/>
                  </a:xfrm>
                  <a:prstGeom prst="round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Rounded Rectangle 111">
                    <a:extLst>
                      <a:ext uri="{FF2B5EF4-FFF2-40B4-BE49-F238E27FC236}">
                        <a16:creationId xmlns:a16="http://schemas.microsoft.com/office/drawing/2014/main" id="{AC56DA68-8F56-8F6E-2AE2-16262904461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71878" y="2150474"/>
                    <a:ext cx="381836" cy="805389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ounded Rectangle 112">
                    <a:extLst>
                      <a:ext uri="{FF2B5EF4-FFF2-40B4-BE49-F238E27FC236}">
                        <a16:creationId xmlns:a16="http://schemas.microsoft.com/office/drawing/2014/main" id="{943CD912-B388-F8F9-0A01-66C0769BA75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67825" y="-138752"/>
                    <a:ext cx="381836" cy="805389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CE4CBBEE-F2D7-79DC-3713-DD3C65F90D81}"/>
                    </a:ext>
                  </a:extLst>
                </p:cNvPr>
                <p:cNvGrpSpPr/>
                <p:nvPr/>
              </p:nvGrpSpPr>
              <p:grpSpPr>
                <a:xfrm>
                  <a:off x="1401446" y="113670"/>
                  <a:ext cx="909442" cy="2671062"/>
                  <a:chOff x="1256048" y="73025"/>
                  <a:chExt cx="909442" cy="2671062"/>
                </a:xfrm>
              </p:grpSpPr>
              <p:sp>
                <p:nvSpPr>
                  <p:cNvPr id="108" name="Rounded Rectangle 107">
                    <a:extLst>
                      <a:ext uri="{FF2B5EF4-FFF2-40B4-BE49-F238E27FC236}">
                        <a16:creationId xmlns:a16="http://schemas.microsoft.com/office/drawing/2014/main" id="{549E8A26-6177-7E42-D7CB-39644ED18C7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15895" y="1117827"/>
                    <a:ext cx="2483040" cy="439206"/>
                  </a:xfrm>
                  <a:prstGeom prst="round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9" name="Rounded Rectangle 108">
                    <a:extLst>
                      <a:ext uri="{FF2B5EF4-FFF2-40B4-BE49-F238E27FC236}">
                        <a16:creationId xmlns:a16="http://schemas.microsoft.com/office/drawing/2014/main" id="{AF219B54-801C-C252-DEDB-78BF78B069C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71878" y="2150474"/>
                    <a:ext cx="381836" cy="805389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ounded Rectangle 109">
                    <a:extLst>
                      <a:ext uri="{FF2B5EF4-FFF2-40B4-BE49-F238E27FC236}">
                        <a16:creationId xmlns:a16="http://schemas.microsoft.com/office/drawing/2014/main" id="{DCDEEFA5-8C3E-81F0-3FEE-438D8E035BD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67825" y="-138752"/>
                    <a:ext cx="381836" cy="805389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FF9C2EFC-84D8-5F72-BBD1-36C00E25A26F}"/>
                    </a:ext>
                  </a:extLst>
                </p:cNvPr>
                <p:cNvGrpSpPr/>
                <p:nvPr/>
              </p:nvGrpSpPr>
              <p:grpSpPr>
                <a:xfrm>
                  <a:off x="2384547" y="109004"/>
                  <a:ext cx="909442" cy="2671062"/>
                  <a:chOff x="1256048" y="73025"/>
                  <a:chExt cx="909442" cy="2671062"/>
                </a:xfrm>
              </p:grpSpPr>
              <p:sp>
                <p:nvSpPr>
                  <p:cNvPr id="105" name="Rounded Rectangle 104">
                    <a:extLst>
                      <a:ext uri="{FF2B5EF4-FFF2-40B4-BE49-F238E27FC236}">
                        <a16:creationId xmlns:a16="http://schemas.microsoft.com/office/drawing/2014/main" id="{638E3B6A-CEE5-3A41-09DF-FE8096C99AF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15895" y="1117827"/>
                    <a:ext cx="2483040" cy="439206"/>
                  </a:xfrm>
                  <a:prstGeom prst="round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6" name="Rounded Rectangle 105">
                    <a:extLst>
                      <a:ext uri="{FF2B5EF4-FFF2-40B4-BE49-F238E27FC236}">
                        <a16:creationId xmlns:a16="http://schemas.microsoft.com/office/drawing/2014/main" id="{1FCA7E51-BAB5-B85E-EA54-5CA4F12B678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71878" y="2150474"/>
                    <a:ext cx="381836" cy="805389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ounded Rectangle 106">
                    <a:extLst>
                      <a:ext uri="{FF2B5EF4-FFF2-40B4-BE49-F238E27FC236}">
                        <a16:creationId xmlns:a16="http://schemas.microsoft.com/office/drawing/2014/main" id="{17A45370-6FAF-091D-28A3-63109BF01FD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67825" y="-138752"/>
                    <a:ext cx="381836" cy="805389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ACAA56-58DA-C5F4-31BE-72D5F8BAC489}"/>
                    </a:ext>
                  </a:extLst>
                </p:cNvPr>
                <p:cNvSpPr txBox="1"/>
                <p:nvPr/>
              </p:nvSpPr>
              <p:spPr>
                <a:xfrm>
                  <a:off x="2215518" y="1193108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…</a:t>
                  </a:r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C18DB4BA-2AE9-89E8-DFE5-541A7E8F7D13}"/>
                    </a:ext>
                  </a:extLst>
                </p:cNvPr>
                <p:cNvSpPr/>
                <p:nvPr/>
              </p:nvSpPr>
              <p:spPr>
                <a:xfrm>
                  <a:off x="351414" y="204382"/>
                  <a:ext cx="494572" cy="2429580"/>
                </a:xfrm>
                <a:prstGeom prst="ellipse">
                  <a:avLst/>
                </a:prstGeom>
                <a:solidFill>
                  <a:schemeClr val="bg1">
                    <a:lumMod val="95000"/>
                    <a:alpha val="51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99B7AF8D-88D3-8BB9-5ED7-FF80A4FCF8DC}"/>
                    </a:ext>
                  </a:extLst>
                </p:cNvPr>
                <p:cNvSpPr/>
                <p:nvPr/>
              </p:nvSpPr>
              <p:spPr>
                <a:xfrm>
                  <a:off x="3262405" y="252805"/>
                  <a:ext cx="494572" cy="242958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76DDB4E5-1DC2-BAD4-72FE-0E68BBB3B050}"/>
                    </a:ext>
                  </a:extLst>
                </p:cNvPr>
                <p:cNvSpPr txBox="1"/>
                <p:nvPr/>
              </p:nvSpPr>
              <p:spPr>
                <a:xfrm>
                  <a:off x="1059530" y="1278134"/>
                  <a:ext cx="3080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055EA4E4-7E82-5C17-B2B9-337B7A6D109F}"/>
                    </a:ext>
                  </a:extLst>
                </p:cNvPr>
                <p:cNvSpPr txBox="1"/>
                <p:nvPr/>
              </p:nvSpPr>
              <p:spPr>
                <a:xfrm>
                  <a:off x="1751414" y="1289577"/>
                  <a:ext cx="3080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563B6D7C-DD77-96DF-5338-1A87F06F34F2}"/>
                    </a:ext>
                  </a:extLst>
                </p:cNvPr>
                <p:cNvSpPr txBox="1"/>
                <p:nvPr/>
              </p:nvSpPr>
              <p:spPr>
                <a:xfrm>
                  <a:off x="2728471" y="1262739"/>
                  <a:ext cx="333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N</a:t>
                  </a:r>
                </a:p>
              </p:txBody>
            </p: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8D43EB8B-B523-C701-73C7-3C2BBF43E374}"/>
                    </a:ext>
                  </a:extLst>
                </p:cNvPr>
                <p:cNvGrpSpPr/>
                <p:nvPr/>
              </p:nvGrpSpPr>
              <p:grpSpPr>
                <a:xfrm>
                  <a:off x="4034218" y="524643"/>
                  <a:ext cx="388217" cy="388217"/>
                  <a:chOff x="4034218" y="524643"/>
                  <a:chExt cx="388217" cy="388217"/>
                </a:xfrm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D9B6A82A-C53D-978D-E2F1-E8C15A0484BF}"/>
                      </a:ext>
                    </a:extLst>
                  </p:cNvPr>
                  <p:cNvSpPr/>
                  <p:nvPr/>
                </p:nvSpPr>
                <p:spPr>
                  <a:xfrm>
                    <a:off x="4034218" y="524643"/>
                    <a:ext cx="388217" cy="388217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Arc 102">
                    <a:extLst>
                      <a:ext uri="{FF2B5EF4-FFF2-40B4-BE49-F238E27FC236}">
                        <a16:creationId xmlns:a16="http://schemas.microsoft.com/office/drawing/2014/main" id="{E3066944-1181-3290-AE19-56A7737BBA9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113245" y="623308"/>
                    <a:ext cx="244015" cy="301377"/>
                  </a:xfrm>
                  <a:prstGeom prst="arc">
                    <a:avLst>
                      <a:gd name="adj1" fmla="val 16200000"/>
                      <a:gd name="adj2" fmla="val 5323725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4" name="Straight Arrow Connector 103">
                    <a:extLst>
                      <a:ext uri="{FF2B5EF4-FFF2-40B4-BE49-F238E27FC236}">
                        <a16:creationId xmlns:a16="http://schemas.microsoft.com/office/drawing/2014/main" id="{0186888B-879C-5AC0-6ED4-694736FA689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162931" y="562614"/>
                    <a:ext cx="177290" cy="20376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35C58AE8-B972-087C-CD19-46712ECF64A0}"/>
                    </a:ext>
                  </a:extLst>
                </p:cNvPr>
                <p:cNvGrpSpPr/>
                <p:nvPr/>
              </p:nvGrpSpPr>
              <p:grpSpPr>
                <a:xfrm>
                  <a:off x="4034217" y="1912774"/>
                  <a:ext cx="388217" cy="388217"/>
                  <a:chOff x="4034218" y="524643"/>
                  <a:chExt cx="388217" cy="388217"/>
                </a:xfrm>
              </p:grpSpPr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F47D089E-2189-0A8C-67C2-175984A75121}"/>
                      </a:ext>
                    </a:extLst>
                  </p:cNvPr>
                  <p:cNvSpPr/>
                  <p:nvPr/>
                </p:nvSpPr>
                <p:spPr>
                  <a:xfrm>
                    <a:off x="4034218" y="524643"/>
                    <a:ext cx="388217" cy="388217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Arc 99">
                    <a:extLst>
                      <a:ext uri="{FF2B5EF4-FFF2-40B4-BE49-F238E27FC236}">
                        <a16:creationId xmlns:a16="http://schemas.microsoft.com/office/drawing/2014/main" id="{CD5D35AF-AAD7-2219-139E-25265CA0B4D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113245" y="623308"/>
                    <a:ext cx="244015" cy="301377"/>
                  </a:xfrm>
                  <a:prstGeom prst="arc">
                    <a:avLst>
                      <a:gd name="adj1" fmla="val 16200000"/>
                      <a:gd name="adj2" fmla="val 5323725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1" name="Straight Arrow Connector 100">
                    <a:extLst>
                      <a:ext uri="{FF2B5EF4-FFF2-40B4-BE49-F238E27FC236}">
                        <a16:creationId xmlns:a16="http://schemas.microsoft.com/office/drawing/2014/main" id="{37404C2C-062D-C184-740E-CDD4ADCCA3B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162931" y="562614"/>
                    <a:ext cx="177290" cy="20376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7FFA3328-EBA4-3213-6450-1AF54A994EDF}"/>
                    </a:ext>
                  </a:extLst>
                </p:cNvPr>
                <p:cNvGrpSpPr/>
                <p:nvPr/>
              </p:nvGrpSpPr>
              <p:grpSpPr>
                <a:xfrm>
                  <a:off x="4040969" y="1456273"/>
                  <a:ext cx="388217" cy="388217"/>
                  <a:chOff x="4034218" y="524643"/>
                  <a:chExt cx="388217" cy="388217"/>
                </a:xfrm>
              </p:grpSpPr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9522DCC5-3A51-4577-9D57-5F0DC446CD3B}"/>
                      </a:ext>
                    </a:extLst>
                  </p:cNvPr>
                  <p:cNvSpPr/>
                  <p:nvPr/>
                </p:nvSpPr>
                <p:spPr>
                  <a:xfrm>
                    <a:off x="4034218" y="524643"/>
                    <a:ext cx="388217" cy="388217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Arc 96">
                    <a:extLst>
                      <a:ext uri="{FF2B5EF4-FFF2-40B4-BE49-F238E27FC236}">
                        <a16:creationId xmlns:a16="http://schemas.microsoft.com/office/drawing/2014/main" id="{FBA806D1-816C-11D9-1276-C5FE6D8999E9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113245" y="623308"/>
                    <a:ext cx="244015" cy="301377"/>
                  </a:xfrm>
                  <a:prstGeom prst="arc">
                    <a:avLst>
                      <a:gd name="adj1" fmla="val 16200000"/>
                      <a:gd name="adj2" fmla="val 5323725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98" name="Straight Arrow Connector 97">
                    <a:extLst>
                      <a:ext uri="{FF2B5EF4-FFF2-40B4-BE49-F238E27FC236}">
                        <a16:creationId xmlns:a16="http://schemas.microsoft.com/office/drawing/2014/main" id="{DA44BB35-08ED-C42B-3401-0B9E42574F9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162931" y="562614"/>
                    <a:ext cx="177290" cy="20376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6BB2B4D4-EC8B-01EF-8551-DE4F0E87B50C}"/>
                    </a:ext>
                  </a:extLst>
                </p:cNvPr>
                <p:cNvGrpSpPr/>
                <p:nvPr/>
              </p:nvGrpSpPr>
              <p:grpSpPr>
                <a:xfrm>
                  <a:off x="4034216" y="986446"/>
                  <a:ext cx="388217" cy="388217"/>
                  <a:chOff x="4034218" y="524643"/>
                  <a:chExt cx="388217" cy="388217"/>
                </a:xfrm>
              </p:grpSpPr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AA3FBAAF-E6C8-1BE1-A891-A5970CA3CB4E}"/>
                      </a:ext>
                    </a:extLst>
                  </p:cNvPr>
                  <p:cNvSpPr/>
                  <p:nvPr/>
                </p:nvSpPr>
                <p:spPr>
                  <a:xfrm>
                    <a:off x="4034218" y="524643"/>
                    <a:ext cx="388217" cy="388217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Arc 93">
                    <a:extLst>
                      <a:ext uri="{FF2B5EF4-FFF2-40B4-BE49-F238E27FC236}">
                        <a16:creationId xmlns:a16="http://schemas.microsoft.com/office/drawing/2014/main" id="{55E83B83-7AA6-3663-C5BC-969E110E435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113245" y="623308"/>
                    <a:ext cx="244015" cy="301377"/>
                  </a:xfrm>
                  <a:prstGeom prst="arc">
                    <a:avLst>
                      <a:gd name="adj1" fmla="val 16200000"/>
                      <a:gd name="adj2" fmla="val 5323725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95" name="Straight Arrow Connector 94">
                    <a:extLst>
                      <a:ext uri="{FF2B5EF4-FFF2-40B4-BE49-F238E27FC236}">
                        <a16:creationId xmlns:a16="http://schemas.microsoft.com/office/drawing/2014/main" id="{5688A23C-9084-3635-12D2-15513112597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162931" y="562614"/>
                    <a:ext cx="177290" cy="20376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776D5CFF-B6DE-FF69-C49F-39767DF7AB01}"/>
                    </a:ext>
                  </a:extLst>
                </p:cNvPr>
                <p:cNvSpPr/>
                <p:nvPr/>
              </p:nvSpPr>
              <p:spPr>
                <a:xfrm>
                  <a:off x="3943482" y="442909"/>
                  <a:ext cx="575178" cy="1955320"/>
                </a:xfrm>
                <a:prstGeom prst="roundRect">
                  <a:avLst/>
                </a:prstGeom>
                <a:noFill/>
                <a:ln w="22225"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2" name="TextBox 91">
                      <a:extLst>
                        <a:ext uri="{FF2B5EF4-FFF2-40B4-BE49-F238E27FC236}">
                          <a16:creationId xmlns:a16="http://schemas.microsoft.com/office/drawing/2014/main" id="{777F4744-2B30-0F32-2CEA-8AF7C1394BD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20749" y="1218362"/>
                      <a:ext cx="62382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⟩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D7563B68-6DBD-676E-8C60-33EEB5BD8A5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20749" y="1218362"/>
                      <a:ext cx="623825" cy="369332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b="-1724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D883B24B-8DEE-D6EC-3994-6E474E4FDBF5}"/>
                      </a:ext>
                    </a:extLst>
                  </p:cNvPr>
                  <p:cNvSpPr txBox="1"/>
                  <p:nvPr/>
                </p:nvSpPr>
                <p:spPr>
                  <a:xfrm>
                    <a:off x="122586" y="3468803"/>
                    <a:ext cx="62382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1704F26D-B5B9-3688-74D1-0B9A0A8FF4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586" y="3468803"/>
                    <a:ext cx="623825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887BD151-59F2-F016-0419-B3FDC4B66B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0538" y="2500882"/>
                <a:ext cx="600637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C9D498C-814A-4E62-270F-9F9C9CFF4197}"/>
                  </a:ext>
                </a:extLst>
              </p:cNvPr>
              <p:cNvSpPr txBox="1"/>
              <p:nvPr/>
            </p:nvSpPr>
            <p:spPr>
              <a:xfrm>
                <a:off x="3765727" y="2104573"/>
                <a:ext cx="876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 CPU 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0FE6B56-15B7-E027-27BA-481EDBED6D5E}"/>
                  </a:ext>
                </a:extLst>
              </p:cNvPr>
              <p:cNvSpPr txBox="1"/>
              <p:nvPr/>
            </p:nvSpPr>
            <p:spPr>
              <a:xfrm>
                <a:off x="3429163" y="5035549"/>
                <a:ext cx="125746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Updated </a:t>
                </a:r>
                <a:br>
                  <a:rPr lang="en-US" dirty="0"/>
                </a:br>
                <a:r>
                  <a:rPr lang="en-US" dirty="0"/>
                  <a:t>set of</a:t>
                </a:r>
                <a:br>
                  <a:rPr lang="en-US" dirty="0"/>
                </a:br>
                <a:r>
                  <a:rPr lang="en-US" dirty="0"/>
                  <a:t>parameters</a:t>
                </a:r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7DD90DAE-2123-46D8-03E0-4D32BA3D29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87577" y="4910740"/>
                <a:ext cx="600637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74D8D55-9874-8E22-78D2-017FCA8989F5}"/>
                </a:ext>
              </a:extLst>
            </p:cNvPr>
            <p:cNvSpPr txBox="1"/>
            <p:nvPr/>
          </p:nvSpPr>
          <p:spPr>
            <a:xfrm>
              <a:off x="438165" y="4919757"/>
              <a:ext cx="8514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layer </a:t>
              </a:r>
              <a:br>
                <a:rPr lang="en-US" dirty="0"/>
              </a:br>
              <a:r>
                <a:rPr lang="en-US" dirty="0"/>
                <a:t>unitary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2202A429-2E4F-D85D-DFE0-935BC0AB7210}"/>
                </a:ext>
              </a:extLst>
            </p:cNvPr>
            <p:cNvCxnSpPr>
              <a:cxnSpLocks/>
              <a:stCxn id="115" idx="0"/>
            </p:cNvCxnSpPr>
            <p:nvPr/>
          </p:nvCxnSpPr>
          <p:spPr>
            <a:xfrm flipV="1">
              <a:off x="863891" y="4650629"/>
              <a:ext cx="69682" cy="26912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C60334C-4BAD-D99D-9F9A-24CC36915EF7}"/>
              </a:ext>
            </a:extLst>
          </p:cNvPr>
          <p:cNvSpPr txBox="1"/>
          <p:nvPr/>
        </p:nvSpPr>
        <p:spPr>
          <a:xfrm>
            <a:off x="8463894" y="4380461"/>
            <a:ext cx="2273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AR, arXiv:2412.17781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7911D64F-CD32-E81C-BBB9-EF66B0801155}"/>
                  </a:ext>
                </a:extLst>
              </p:cNvPr>
              <p:cNvSpPr txBox="1"/>
              <p:nvPr/>
            </p:nvSpPr>
            <p:spPr>
              <a:xfrm>
                <a:off x="7581235" y="5700249"/>
                <a:ext cx="4506683" cy="1040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Circuits do not conserve local symmetries</a:t>
                </a:r>
                <a:br>
                  <a:rPr lang="en-US" sz="2000" dirty="0"/>
                </a:br>
                <a:r>
                  <a:rPr lang="en-US" sz="2000" dirty="0"/>
                  <a:t>in the intermediate steps even though </a:t>
                </a:r>
                <a:br>
                  <a:rPr lang="en-US" sz="2000" dirty="0"/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|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000" dirty="0"/>
                  <a:t> are both `physical’ states</a:t>
                </a: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7911D64F-CD32-E81C-BBB9-EF66B0801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235" y="5700249"/>
                <a:ext cx="4506683" cy="1040285"/>
              </a:xfrm>
              <a:prstGeom prst="rect">
                <a:avLst/>
              </a:prstGeom>
              <a:blipFill>
                <a:blip r:embed="rId4"/>
                <a:stretch>
                  <a:fillRect l="-1690" t="-2410" r="-563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31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3" grpId="0"/>
      <p:bldP spid="1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1E5F8-ED8E-0575-ABBD-17D23186E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6D3D23-EE49-6505-47D8-C7E5DFFD5992}"/>
              </a:ext>
            </a:extLst>
          </p:cNvPr>
          <p:cNvSpPr txBox="1">
            <a:spLocks/>
          </p:cNvSpPr>
          <p:nvPr/>
        </p:nvSpPr>
        <p:spPr>
          <a:xfrm>
            <a:off x="-51283" y="-337295"/>
            <a:ext cx="5222290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State preparation</a:t>
            </a:r>
            <a:br>
              <a:rPr lang="en-US" sz="4800" dirty="0"/>
            </a:br>
            <a:r>
              <a:rPr lang="en-US" sz="4800" dirty="0"/>
              <a:t>for </a:t>
            </a:r>
            <a:r>
              <a:rPr lang="en-US" sz="4800" dirty="0" err="1"/>
              <a:t>anyonic</a:t>
            </a:r>
            <a:r>
              <a:rPr lang="en-US" sz="4800" dirty="0"/>
              <a:t> chains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41E2B9-46FE-A3C3-B13B-90E114D2727F}"/>
              </a:ext>
            </a:extLst>
          </p:cNvPr>
          <p:cNvCxnSpPr>
            <a:cxnSpLocks/>
          </p:cNvCxnSpPr>
          <p:nvPr/>
        </p:nvCxnSpPr>
        <p:spPr>
          <a:xfrm>
            <a:off x="180983" y="1626263"/>
            <a:ext cx="4154008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1B79F47-AE5F-FFDA-4D4E-4F5AC523D3DF}"/>
              </a:ext>
            </a:extLst>
          </p:cNvPr>
          <p:cNvSpPr txBox="1"/>
          <p:nvPr/>
        </p:nvSpPr>
        <p:spPr>
          <a:xfrm>
            <a:off x="5136436" y="117466"/>
            <a:ext cx="6951482" cy="48320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Eigenstates can be prepared using a hybrid quantum-classical algorithm</a:t>
            </a:r>
          </a:p>
          <a:p>
            <a:endParaRPr lang="en-US" sz="2800" dirty="0"/>
          </a:p>
          <a:p>
            <a:r>
              <a:rPr lang="en-US" sz="2800" dirty="0"/>
              <a:t>Unitary in each layer parametrized using Euler and Cartan’s decomposition of nearest-neighbor SU(4) matrices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Circuit parameters iteratively optimized using ADAM optimizer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35470B2-ED7C-6038-C2B1-E03BBA4A981C}"/>
              </a:ext>
            </a:extLst>
          </p:cNvPr>
          <p:cNvSpPr txBox="1"/>
          <p:nvPr/>
        </p:nvSpPr>
        <p:spPr>
          <a:xfrm>
            <a:off x="7741616" y="2858601"/>
            <a:ext cx="4327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AR, R. Konik, D. Rogerson, arXiv:2407.21278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CA8B9-99D6-3A8B-207C-0FBED53BB22A}"/>
              </a:ext>
            </a:extLst>
          </p:cNvPr>
          <p:cNvSpPr txBox="1"/>
          <p:nvPr/>
        </p:nvSpPr>
        <p:spPr>
          <a:xfrm>
            <a:off x="8463894" y="4380461"/>
            <a:ext cx="2273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AR, arXiv:2412.17781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DFA329-FE79-FD9F-78A4-BE25A0941351}"/>
              </a:ext>
            </a:extLst>
          </p:cNvPr>
          <p:cNvGrpSpPr/>
          <p:nvPr/>
        </p:nvGrpSpPr>
        <p:grpSpPr>
          <a:xfrm>
            <a:off x="212895" y="2110264"/>
            <a:ext cx="4319022" cy="3096932"/>
            <a:chOff x="212895" y="2110264"/>
            <a:chExt cx="4319022" cy="30969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3F3CA61-DA96-2277-0C64-3F05E392AC07}"/>
                </a:ext>
              </a:extLst>
            </p:cNvPr>
            <p:cNvGrpSpPr/>
            <p:nvPr/>
          </p:nvGrpSpPr>
          <p:grpSpPr>
            <a:xfrm>
              <a:off x="298341" y="2110264"/>
              <a:ext cx="4233576" cy="3096932"/>
              <a:chOff x="1959772" y="3643602"/>
              <a:chExt cx="4386970" cy="304099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D872714-2BBC-0B65-B700-8C43D1A33D6B}"/>
                  </a:ext>
                </a:extLst>
              </p:cNvPr>
              <p:cNvGrpSpPr/>
              <p:nvPr/>
            </p:nvGrpSpPr>
            <p:grpSpPr>
              <a:xfrm>
                <a:off x="1959772" y="3643602"/>
                <a:ext cx="4386970" cy="3040990"/>
                <a:chOff x="1959772" y="3643602"/>
                <a:chExt cx="4386970" cy="3040990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FD166DD6-8040-3D48-6B83-6E84B9722D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959772" y="3643602"/>
                  <a:ext cx="3140695" cy="3040990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8B52E050-8684-7250-29BA-840F233C99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136436" y="3893370"/>
                  <a:ext cx="1135248" cy="567624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BE771E07-2FF6-63BF-225C-16D6AF0535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211494" y="4460994"/>
                  <a:ext cx="1135248" cy="392028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DD50B7B-6F0F-27BB-BA08-907E71FA16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11494" y="4829272"/>
                  <a:ext cx="1135248" cy="701183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9E10489-441C-465A-6719-F08B461E10B3}"/>
                  </a:ext>
                </a:extLst>
              </p:cNvPr>
              <p:cNvSpPr/>
              <p:nvPr/>
            </p:nvSpPr>
            <p:spPr>
              <a:xfrm>
                <a:off x="3882683" y="4023360"/>
                <a:ext cx="1064390" cy="5219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C0F347-E511-398F-FD22-C5A0F1CD4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895" y="3142313"/>
              <a:ext cx="415412" cy="67976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ECE458A-B0B4-E319-131A-63264C28753E}"/>
                  </a:ext>
                </a:extLst>
              </p:cNvPr>
              <p:cNvSpPr txBox="1"/>
              <p:nvPr/>
            </p:nvSpPr>
            <p:spPr>
              <a:xfrm>
                <a:off x="212895" y="5472016"/>
                <a:ext cx="5410925" cy="1200329"/>
              </a:xfrm>
              <a:prstGeom prst="rect">
                <a:avLst/>
              </a:prstGeom>
              <a:noFill/>
              <a:effectLst>
                <a:softEdge rad="122049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Ground states of the lowest five minimal models of 2D CFTs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+1, 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</a:t>
                </a:r>
              </a:p>
              <a:p>
                <a:r>
                  <a:rPr lang="en-US" sz="2400" dirty="0"/>
                  <a:t>Noiseless matrix product state simulations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ECE458A-B0B4-E319-131A-63264C2875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95" y="5472016"/>
                <a:ext cx="5410925" cy="1200329"/>
              </a:xfrm>
              <a:prstGeom prst="rect">
                <a:avLst/>
              </a:prstGeom>
              <a:blipFill>
                <a:blip r:embed="rId7"/>
                <a:stretch>
                  <a:fillRect l="-1636" t="-4211" r="-1636" b="-10526"/>
                </a:stretch>
              </a:blipFill>
              <a:effectLst>
                <a:softEdge rad="122049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6DAEE61-2456-4E11-93E4-9B4B04569648}"/>
                  </a:ext>
                </a:extLst>
              </p:cNvPr>
              <p:cNvSpPr txBox="1"/>
              <p:nvPr/>
            </p:nvSpPr>
            <p:spPr>
              <a:xfrm>
                <a:off x="7581235" y="5700249"/>
                <a:ext cx="4506683" cy="1040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Circuits do not conserve local symmetries</a:t>
                </a:r>
                <a:br>
                  <a:rPr lang="en-US" sz="2000" dirty="0"/>
                </a:br>
                <a:r>
                  <a:rPr lang="en-US" sz="2000" dirty="0"/>
                  <a:t>in the intermediate steps even though </a:t>
                </a:r>
                <a:br>
                  <a:rPr lang="en-US" sz="2000" dirty="0"/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|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000" dirty="0"/>
                  <a:t> are both `physical’ states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6DAEE61-2456-4E11-93E4-9B4B04569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235" y="5700249"/>
                <a:ext cx="4506683" cy="1040285"/>
              </a:xfrm>
              <a:prstGeom prst="rect">
                <a:avLst/>
              </a:prstGeom>
              <a:blipFill>
                <a:blip r:embed="rId8"/>
                <a:stretch>
                  <a:fillRect l="-1690" t="-2410" r="-563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22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F3599-2222-8292-CAF6-BD2A9B3AC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72B807-808A-A5D0-9186-F6BFF06595EE}"/>
              </a:ext>
            </a:extLst>
          </p:cNvPr>
          <p:cNvSpPr txBox="1">
            <a:spLocks/>
          </p:cNvSpPr>
          <p:nvPr/>
        </p:nvSpPr>
        <p:spPr>
          <a:xfrm>
            <a:off x="0" y="-20279"/>
            <a:ext cx="5222290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Measurements for detecting </a:t>
            </a:r>
            <a:r>
              <a:rPr lang="en-US" sz="4800" dirty="0" err="1"/>
              <a:t>anyonic</a:t>
            </a:r>
            <a:r>
              <a:rPr lang="en-US" sz="4800" dirty="0"/>
              <a:t> nature of states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AEAC6B-EDC1-9986-216E-54ABBA85ACB2}"/>
              </a:ext>
            </a:extLst>
          </p:cNvPr>
          <p:cNvCxnSpPr>
            <a:cxnSpLocks/>
          </p:cNvCxnSpPr>
          <p:nvPr/>
        </p:nvCxnSpPr>
        <p:spPr>
          <a:xfrm>
            <a:off x="199562" y="1936562"/>
            <a:ext cx="4154008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65C596-78FB-F345-A7A3-CE57C48F8EDA}"/>
                  </a:ext>
                </a:extLst>
              </p:cNvPr>
              <p:cNvSpPr txBox="1"/>
              <p:nvPr/>
            </p:nvSpPr>
            <p:spPr>
              <a:xfrm>
                <a:off x="5130178" y="72153"/>
                <a:ext cx="6951482" cy="267765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/>
                  <a:t> captures even-odd oscillations of allowed states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Example: p = 4, L = 18 qubits, boundary spins fixed to state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|3⟩</m:t>
                    </m:r>
                  </m:oMath>
                </a14:m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65C596-78FB-F345-A7A3-CE57C48F8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178" y="72153"/>
                <a:ext cx="6951482" cy="267765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157BB8F-7A3E-DA12-3367-5944B4C1FDB4}"/>
              </a:ext>
            </a:extLst>
          </p:cNvPr>
          <p:cNvSpPr txBox="1"/>
          <p:nvPr/>
        </p:nvSpPr>
        <p:spPr>
          <a:xfrm>
            <a:off x="30124" y="6474423"/>
            <a:ext cx="2273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AR, arXiv:2412.17781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6B8D8902-C05C-BF3B-8BB9-E6670D355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08" y="2204282"/>
            <a:ext cx="4136864" cy="37991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DD6C677-33D4-5775-1E7B-2325F36EE3E0}"/>
                  </a:ext>
                </a:extLst>
              </p:cNvPr>
              <p:cNvSpPr txBox="1"/>
              <p:nvPr/>
            </p:nvSpPr>
            <p:spPr>
              <a:xfrm rot="16200000">
                <a:off x="376890" y="3819297"/>
                <a:ext cx="7204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⟨</m:t>
                    </m:r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18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DD6C677-33D4-5775-1E7B-2325F36EE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76890" y="3819297"/>
                <a:ext cx="720436" cy="369332"/>
              </a:xfrm>
              <a:prstGeom prst="rect">
                <a:avLst/>
              </a:prstGeom>
              <a:blipFill>
                <a:blip r:embed="rId4"/>
                <a:stretch>
                  <a:fillRect t="-19298" r="-13333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C3CD757-1E82-0F26-E733-6719B6C4267B}"/>
                  </a:ext>
                </a:extLst>
              </p:cNvPr>
              <p:cNvSpPr txBox="1"/>
              <p:nvPr/>
            </p:nvSpPr>
            <p:spPr>
              <a:xfrm>
                <a:off x="2598025" y="6086496"/>
                <a:ext cx="3248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C3CD757-1E82-0F26-E733-6719B6C42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025" y="6086496"/>
                <a:ext cx="324896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58AFC36-5B23-B746-E835-3D759EA36D3F}"/>
              </a:ext>
            </a:extLst>
          </p:cNvPr>
          <p:cNvGrpSpPr/>
          <p:nvPr/>
        </p:nvGrpSpPr>
        <p:grpSpPr>
          <a:xfrm>
            <a:off x="3977673" y="2855293"/>
            <a:ext cx="7375861" cy="4055044"/>
            <a:chOff x="3977673" y="2855293"/>
            <a:chExt cx="7375861" cy="4055044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462527D-1375-E570-D2E9-E5AC7DF9C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6594" y="3515002"/>
              <a:ext cx="4066940" cy="3395335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AFD1024-9EB2-A13F-CC79-AE2631B47FC6}"/>
                </a:ext>
              </a:extLst>
            </p:cNvPr>
            <p:cNvGrpSpPr/>
            <p:nvPr/>
          </p:nvGrpSpPr>
          <p:grpSpPr>
            <a:xfrm>
              <a:off x="7820384" y="2855293"/>
              <a:ext cx="1373739" cy="504878"/>
              <a:chOff x="3746787" y="6408658"/>
              <a:chExt cx="1373739" cy="504878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AECCD5B-E713-6ACB-3882-0D3E2028B806}"/>
                  </a:ext>
                </a:extLst>
              </p:cNvPr>
              <p:cNvCxnSpPr>
                <a:cxnSpLocks/>
                <a:endCxn id="16" idx="2"/>
              </p:cNvCxnSpPr>
              <p:nvPr/>
            </p:nvCxnSpPr>
            <p:spPr>
              <a:xfrm>
                <a:off x="3897630" y="6488668"/>
                <a:ext cx="9920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9F3709D-C948-2DA7-8C53-B27F1A838E21}"/>
                  </a:ext>
                </a:extLst>
              </p:cNvPr>
              <p:cNvSpPr/>
              <p:nvPr/>
            </p:nvSpPr>
            <p:spPr>
              <a:xfrm>
                <a:off x="3817620" y="6408658"/>
                <a:ext cx="160020" cy="1600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E32BA74-5FEA-F1F6-432E-575FDED3B4F5}"/>
                  </a:ext>
                </a:extLst>
              </p:cNvPr>
              <p:cNvSpPr/>
              <p:nvPr/>
            </p:nvSpPr>
            <p:spPr>
              <a:xfrm>
                <a:off x="4174971" y="6408658"/>
                <a:ext cx="160020" cy="16002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5644BC6-367A-E24B-C311-C5AB87201809}"/>
                  </a:ext>
                </a:extLst>
              </p:cNvPr>
              <p:cNvSpPr/>
              <p:nvPr/>
            </p:nvSpPr>
            <p:spPr>
              <a:xfrm>
                <a:off x="4532322" y="6408658"/>
                <a:ext cx="160020" cy="16002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32C3082-47D6-4053-ABE5-8DE2E9F4A410}"/>
                  </a:ext>
                </a:extLst>
              </p:cNvPr>
              <p:cNvSpPr/>
              <p:nvPr/>
            </p:nvSpPr>
            <p:spPr>
              <a:xfrm>
                <a:off x="4889673" y="6408658"/>
                <a:ext cx="160020" cy="16002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DC5C4CC-FFC8-6A68-1CDB-64AAF5EE8300}"/>
                  </a:ext>
                </a:extLst>
              </p:cNvPr>
              <p:cNvSpPr txBox="1"/>
              <p:nvPr/>
            </p:nvSpPr>
            <p:spPr>
              <a:xfrm>
                <a:off x="3746787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8144E0-4E36-FF68-E289-33FC8F84145D}"/>
                  </a:ext>
                </a:extLst>
              </p:cNvPr>
              <p:cNvSpPr txBox="1"/>
              <p:nvPr/>
            </p:nvSpPr>
            <p:spPr>
              <a:xfrm>
                <a:off x="4104138" y="654420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C60DCD7-4FF6-871E-14DC-3F27A2D5D809}"/>
                  </a:ext>
                </a:extLst>
              </p:cNvPr>
              <p:cNvSpPr txBox="1"/>
              <p:nvPr/>
            </p:nvSpPr>
            <p:spPr>
              <a:xfrm>
                <a:off x="4461489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E360A7-1E9A-A134-369E-F7D9A796E977}"/>
                  </a:ext>
                </a:extLst>
              </p:cNvPr>
              <p:cNvSpPr txBox="1"/>
              <p:nvPr/>
            </p:nvSpPr>
            <p:spPr>
              <a:xfrm>
                <a:off x="4818840" y="653721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43BDDAC-5E3C-42AF-1536-A4C488869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77673" y="6240712"/>
              <a:ext cx="3668487" cy="583623"/>
            </a:xfrm>
            <a:prstGeom prst="rect">
              <a:avLst/>
            </a:prstGeom>
          </p:spPr>
        </p:pic>
        <p:sp>
          <p:nvSpPr>
            <p:cNvPr id="82" name="Right Brace 81">
              <a:extLst>
                <a:ext uri="{FF2B5EF4-FFF2-40B4-BE49-F238E27FC236}">
                  <a16:creationId xmlns:a16="http://schemas.microsoft.com/office/drawing/2014/main" id="{660806A2-ED80-AC3A-866F-5B8F164ECFDF}"/>
                </a:ext>
              </a:extLst>
            </p:cNvPr>
            <p:cNvSpPr/>
            <p:nvPr/>
          </p:nvSpPr>
          <p:spPr>
            <a:xfrm rot="16200000">
              <a:off x="8322588" y="2926872"/>
              <a:ext cx="369332" cy="768990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D3C2E0DC-7239-5DEE-B1AE-ADE2E9FD00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5007" y="2222644"/>
            <a:ext cx="5327141" cy="527165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727346D4-54E1-749D-8A2B-F1A07672B2DF}"/>
              </a:ext>
            </a:extLst>
          </p:cNvPr>
          <p:cNvGrpSpPr/>
          <p:nvPr/>
        </p:nvGrpSpPr>
        <p:grpSpPr>
          <a:xfrm rot="5400000">
            <a:off x="4371768" y="4026103"/>
            <a:ext cx="1373739" cy="504878"/>
            <a:chOff x="3746787" y="6408658"/>
            <a:chExt cx="1373739" cy="504878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7787D00-9F64-D932-B1E2-870EA0D40256}"/>
                </a:ext>
              </a:extLst>
            </p:cNvPr>
            <p:cNvCxnSpPr>
              <a:cxnSpLocks/>
              <a:endCxn id="100" idx="2"/>
            </p:cNvCxnSpPr>
            <p:nvPr/>
          </p:nvCxnSpPr>
          <p:spPr>
            <a:xfrm>
              <a:off x="3897630" y="6488668"/>
              <a:ext cx="9920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3B9EB06-C0AE-6824-7918-F60A6952AD8C}"/>
                </a:ext>
              </a:extLst>
            </p:cNvPr>
            <p:cNvSpPr/>
            <p:nvPr/>
          </p:nvSpPr>
          <p:spPr>
            <a:xfrm>
              <a:off x="3817620" y="6408658"/>
              <a:ext cx="160020" cy="1600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92E9687-569A-22D7-F6FF-75E74CAFAC43}"/>
                </a:ext>
              </a:extLst>
            </p:cNvPr>
            <p:cNvSpPr/>
            <p:nvPr/>
          </p:nvSpPr>
          <p:spPr>
            <a:xfrm>
              <a:off x="4174971" y="6408658"/>
              <a:ext cx="160020" cy="1600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E0149C95-9BF5-5BE1-1A20-E896B3D6B78D}"/>
                </a:ext>
              </a:extLst>
            </p:cNvPr>
            <p:cNvSpPr/>
            <p:nvPr/>
          </p:nvSpPr>
          <p:spPr>
            <a:xfrm>
              <a:off x="4532322" y="6408658"/>
              <a:ext cx="160020" cy="1600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8F2DE6A8-EF65-06F8-E23D-0D2C1ADA1777}"/>
                </a:ext>
              </a:extLst>
            </p:cNvPr>
            <p:cNvSpPr/>
            <p:nvPr/>
          </p:nvSpPr>
          <p:spPr>
            <a:xfrm>
              <a:off x="4889673" y="6408658"/>
              <a:ext cx="160020" cy="1600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FF5B824-0F58-CDEE-78C1-DD09BE0C29A2}"/>
                </a:ext>
              </a:extLst>
            </p:cNvPr>
            <p:cNvSpPr txBox="1"/>
            <p:nvPr/>
          </p:nvSpPr>
          <p:spPr>
            <a:xfrm>
              <a:off x="3746787" y="653721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15F3FC5-0E8B-D611-DE0A-A06E60B764C5}"/>
                </a:ext>
              </a:extLst>
            </p:cNvPr>
            <p:cNvSpPr txBox="1"/>
            <p:nvPr/>
          </p:nvSpPr>
          <p:spPr>
            <a:xfrm>
              <a:off x="4104138" y="654420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E75F11E-9B95-408B-AE4E-824650362ACC}"/>
                </a:ext>
              </a:extLst>
            </p:cNvPr>
            <p:cNvSpPr txBox="1"/>
            <p:nvPr/>
          </p:nvSpPr>
          <p:spPr>
            <a:xfrm>
              <a:off x="4461489" y="653721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8D5D535-6E11-194B-200B-E4B58173341D}"/>
                </a:ext>
              </a:extLst>
            </p:cNvPr>
            <p:cNvSpPr txBox="1"/>
            <p:nvPr/>
          </p:nvSpPr>
          <p:spPr>
            <a:xfrm>
              <a:off x="4818840" y="653721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70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F89CB-9AA2-39F3-A9ED-9D9D00FE7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05B030-F9B9-C6F1-3F47-CE7FA6286F71}"/>
              </a:ext>
            </a:extLst>
          </p:cNvPr>
          <p:cNvSpPr txBox="1">
            <a:spLocks/>
          </p:cNvSpPr>
          <p:nvPr/>
        </p:nvSpPr>
        <p:spPr>
          <a:xfrm>
            <a:off x="0" y="-20279"/>
            <a:ext cx="5222290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Measurements for detecting </a:t>
            </a:r>
            <a:r>
              <a:rPr lang="en-US" sz="4800" dirty="0" err="1"/>
              <a:t>anyonic</a:t>
            </a:r>
            <a:r>
              <a:rPr lang="en-US" sz="4800" dirty="0"/>
              <a:t> nature of states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BB7016-8A5C-E879-37DB-D472E0BAC1DB}"/>
              </a:ext>
            </a:extLst>
          </p:cNvPr>
          <p:cNvCxnSpPr>
            <a:cxnSpLocks/>
          </p:cNvCxnSpPr>
          <p:nvPr/>
        </p:nvCxnSpPr>
        <p:spPr>
          <a:xfrm>
            <a:off x="199562" y="1936562"/>
            <a:ext cx="4154008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BA1A20-E27A-8FF6-BFF7-CB4973156975}"/>
                  </a:ext>
                </a:extLst>
              </p:cNvPr>
              <p:cNvSpPr txBox="1"/>
              <p:nvPr/>
            </p:nvSpPr>
            <p:spPr>
              <a:xfrm>
                <a:off x="5146492" y="65919"/>
                <a:ext cx="6951482" cy="353943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/>
                  <a:t> captures even-odd oscillations of allowed states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Example: p = 5, L = 18 qubits, boundary spins fixed to states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BA1A20-E27A-8FF6-BFF7-CB4973156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492" y="65919"/>
                <a:ext cx="6951482" cy="35394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29A87F9-1321-130E-EBA7-A29EAC96EDB0}"/>
              </a:ext>
            </a:extLst>
          </p:cNvPr>
          <p:cNvSpPr txBox="1"/>
          <p:nvPr/>
        </p:nvSpPr>
        <p:spPr>
          <a:xfrm>
            <a:off x="10051728" y="6488668"/>
            <a:ext cx="2273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AR, arXiv:2412.17781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B9EB34-199B-A431-F53F-B738639A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286" y="2407079"/>
            <a:ext cx="5349825" cy="94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12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3CE04-1ECA-2BE0-EA92-203D86095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517256-3704-8365-C8D7-9C0E9B6927BD}"/>
              </a:ext>
            </a:extLst>
          </p:cNvPr>
          <p:cNvSpPr txBox="1">
            <a:spLocks/>
          </p:cNvSpPr>
          <p:nvPr/>
        </p:nvSpPr>
        <p:spPr>
          <a:xfrm>
            <a:off x="0" y="-20279"/>
            <a:ext cx="5222290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Measurements for detecting </a:t>
            </a:r>
            <a:r>
              <a:rPr lang="en-US" sz="4800" dirty="0" err="1"/>
              <a:t>anyonic</a:t>
            </a:r>
            <a:r>
              <a:rPr lang="en-US" sz="4800" dirty="0"/>
              <a:t> nature of states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F7877E-509E-5ECE-004B-1A9B528EE50C}"/>
              </a:ext>
            </a:extLst>
          </p:cNvPr>
          <p:cNvCxnSpPr>
            <a:cxnSpLocks/>
          </p:cNvCxnSpPr>
          <p:nvPr/>
        </p:nvCxnSpPr>
        <p:spPr>
          <a:xfrm>
            <a:off x="199562" y="1936562"/>
            <a:ext cx="4154008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21AD43-9983-680A-A15C-964EB30B1008}"/>
                  </a:ext>
                </a:extLst>
              </p:cNvPr>
              <p:cNvSpPr txBox="1"/>
              <p:nvPr/>
            </p:nvSpPr>
            <p:spPr>
              <a:xfrm>
                <a:off x="5146492" y="65919"/>
                <a:ext cx="6951482" cy="569386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/>
                  <a:t> captures even-odd oscillations of allowed states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Example: p = 5, L = 18 qubits, boundary spins fixed to states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Obtained state is the ground state of M(6,5) – (</a:t>
                </a:r>
                <a:r>
                  <a:rPr lang="en-US" sz="2800" dirty="0" err="1"/>
                  <a:t>tetracritical</a:t>
                </a:r>
                <a:r>
                  <a:rPr lang="en-US" sz="2800" dirty="0"/>
                  <a:t> Ising model)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Topological symmetry operator expectation values – measurable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21AD43-9983-680A-A15C-964EB30B1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492" y="65919"/>
                <a:ext cx="6951482" cy="56938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2926915-4974-9F62-90C1-85C780285919}"/>
              </a:ext>
            </a:extLst>
          </p:cNvPr>
          <p:cNvSpPr txBox="1"/>
          <p:nvPr/>
        </p:nvSpPr>
        <p:spPr>
          <a:xfrm>
            <a:off x="10001901" y="6506510"/>
            <a:ext cx="2273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AR, arXiv:2412.17781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7E30B6-12E2-7E62-E267-CF010D630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286" y="2407079"/>
            <a:ext cx="5349825" cy="94967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540BC2C-5502-98D5-80CC-1B4F1466FC9A}"/>
              </a:ext>
            </a:extLst>
          </p:cNvPr>
          <p:cNvGrpSpPr/>
          <p:nvPr/>
        </p:nvGrpSpPr>
        <p:grpSpPr>
          <a:xfrm>
            <a:off x="221110" y="2407079"/>
            <a:ext cx="9985169" cy="4286731"/>
            <a:chOff x="221110" y="2407079"/>
            <a:chExt cx="9985169" cy="428673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A1CA20-E108-F414-271D-867A244AA6FD}"/>
                </a:ext>
              </a:extLst>
            </p:cNvPr>
            <p:cNvGrpSpPr/>
            <p:nvPr/>
          </p:nvGrpSpPr>
          <p:grpSpPr>
            <a:xfrm>
              <a:off x="221110" y="2407079"/>
              <a:ext cx="4191094" cy="3428230"/>
              <a:chOff x="701619" y="2491377"/>
              <a:chExt cx="4191094" cy="342823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C40FF5A-1528-4580-6563-09CCBFA19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5954" y="2491377"/>
                <a:ext cx="3856759" cy="342823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ADA8125-BD70-E84C-5380-9C64A679C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1619" y="3533922"/>
                <a:ext cx="334335" cy="1151598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FAD798-4777-DF50-5288-2938BBB68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98610" y="6062724"/>
              <a:ext cx="5007669" cy="527123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B9F978C-7D80-DF30-BBA8-8639F1C34615}"/>
                </a:ext>
              </a:extLst>
            </p:cNvPr>
            <p:cNvGrpSpPr/>
            <p:nvPr/>
          </p:nvGrpSpPr>
          <p:grpSpPr>
            <a:xfrm>
              <a:off x="695925" y="6188932"/>
              <a:ext cx="1723179" cy="504878"/>
              <a:chOff x="923699" y="5821343"/>
              <a:chExt cx="1723179" cy="504878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A48F791-3222-C615-8AA8-F87434BE5B10}"/>
                  </a:ext>
                </a:extLst>
              </p:cNvPr>
              <p:cNvGrpSpPr/>
              <p:nvPr/>
            </p:nvGrpSpPr>
            <p:grpSpPr>
              <a:xfrm>
                <a:off x="923699" y="5821343"/>
                <a:ext cx="1495633" cy="504878"/>
                <a:chOff x="3746787" y="6408658"/>
                <a:chExt cx="1495633" cy="504878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DE9D0569-1875-784D-FDDD-C8CD74706F14}"/>
                    </a:ext>
                  </a:extLst>
                </p:cNvPr>
                <p:cNvCxnSpPr>
                  <a:cxnSpLocks/>
                  <a:endCxn id="10" idx="2"/>
                </p:cNvCxnSpPr>
                <p:nvPr/>
              </p:nvCxnSpPr>
              <p:spPr>
                <a:xfrm>
                  <a:off x="3897630" y="6488668"/>
                  <a:ext cx="134479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0933FDB3-19E4-A56C-96D9-1EC803D5F89C}"/>
                    </a:ext>
                  </a:extLst>
                </p:cNvPr>
                <p:cNvSpPr/>
                <p:nvPr/>
              </p:nvSpPr>
              <p:spPr>
                <a:xfrm>
                  <a:off x="3817620" y="6408658"/>
                  <a:ext cx="160020" cy="16002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7A8C7803-89EB-DD2A-72E7-28E7628C9203}"/>
                    </a:ext>
                  </a:extLst>
                </p:cNvPr>
                <p:cNvSpPr/>
                <p:nvPr/>
              </p:nvSpPr>
              <p:spPr>
                <a:xfrm>
                  <a:off x="4174971" y="6408658"/>
                  <a:ext cx="160020" cy="16002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6ADD9448-6D28-95A6-B824-C36BFD01BDCF}"/>
                    </a:ext>
                  </a:extLst>
                </p:cNvPr>
                <p:cNvSpPr/>
                <p:nvPr/>
              </p:nvSpPr>
              <p:spPr>
                <a:xfrm>
                  <a:off x="4532322" y="6408658"/>
                  <a:ext cx="160020" cy="16002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99AD6B4-BD95-FB9F-8E72-72726599C067}"/>
                    </a:ext>
                  </a:extLst>
                </p:cNvPr>
                <p:cNvSpPr/>
                <p:nvPr/>
              </p:nvSpPr>
              <p:spPr>
                <a:xfrm>
                  <a:off x="4889673" y="6408658"/>
                  <a:ext cx="160020" cy="1600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EFA8927-19D1-45F0-9AFD-0D6F90F06579}"/>
                    </a:ext>
                  </a:extLst>
                </p:cNvPr>
                <p:cNvSpPr txBox="1"/>
                <p:nvPr/>
              </p:nvSpPr>
              <p:spPr>
                <a:xfrm>
                  <a:off x="3746787" y="6537218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BB4529D-D13C-D07F-AF5E-71BD9B069FC0}"/>
                    </a:ext>
                  </a:extLst>
                </p:cNvPr>
                <p:cNvSpPr txBox="1"/>
                <p:nvPr/>
              </p:nvSpPr>
              <p:spPr>
                <a:xfrm>
                  <a:off x="4104138" y="654420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F3838AB-7161-47CB-B089-B9F5445FB148}"/>
                    </a:ext>
                  </a:extLst>
                </p:cNvPr>
                <p:cNvSpPr txBox="1"/>
                <p:nvPr/>
              </p:nvSpPr>
              <p:spPr>
                <a:xfrm>
                  <a:off x="4461489" y="6537218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A74A3C2-B966-4FE0-D12A-4E12EB150B95}"/>
                    </a:ext>
                  </a:extLst>
                </p:cNvPr>
                <p:cNvSpPr txBox="1"/>
                <p:nvPr/>
              </p:nvSpPr>
              <p:spPr>
                <a:xfrm>
                  <a:off x="4818840" y="6537218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4</a:t>
                  </a:r>
                </a:p>
              </p:txBody>
            </p: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4C946ED-8CBC-3055-A7CF-D20BA936D2A3}"/>
                  </a:ext>
                </a:extLst>
              </p:cNvPr>
              <p:cNvSpPr/>
              <p:nvPr/>
            </p:nvSpPr>
            <p:spPr>
              <a:xfrm>
                <a:off x="2419332" y="5821343"/>
                <a:ext cx="160020" cy="1600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0072CE-582F-29EF-067F-3272BEC6D3F8}"/>
                  </a:ext>
                </a:extLst>
              </p:cNvPr>
              <p:cNvSpPr txBox="1"/>
              <p:nvPr/>
            </p:nvSpPr>
            <p:spPr>
              <a:xfrm>
                <a:off x="2345192" y="595279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885AC6F6-5422-94A6-27B5-DC9D5ABC034D}"/>
                </a:ext>
              </a:extLst>
            </p:cNvPr>
            <p:cNvSpPr/>
            <p:nvPr/>
          </p:nvSpPr>
          <p:spPr>
            <a:xfrm rot="5400000">
              <a:off x="1426069" y="5376402"/>
              <a:ext cx="475787" cy="990641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18B174D-0B76-51BD-CDAE-AD3506FD5E36}"/>
                </a:ext>
              </a:extLst>
            </p:cNvPr>
            <p:cNvGrpSpPr/>
            <p:nvPr/>
          </p:nvGrpSpPr>
          <p:grpSpPr>
            <a:xfrm>
              <a:off x="3090743" y="6186298"/>
              <a:ext cx="1723179" cy="504878"/>
              <a:chOff x="923699" y="5821343"/>
              <a:chExt cx="1723179" cy="50487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264690BB-43A8-A2CA-9EE1-4D0A7A9DCD41}"/>
                  </a:ext>
                </a:extLst>
              </p:cNvPr>
              <p:cNvGrpSpPr/>
              <p:nvPr/>
            </p:nvGrpSpPr>
            <p:grpSpPr>
              <a:xfrm>
                <a:off x="923699" y="5821343"/>
                <a:ext cx="1495633" cy="504878"/>
                <a:chOff x="3746787" y="6408658"/>
                <a:chExt cx="1495633" cy="504878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DE9A200-4B6F-5DDE-2C81-5628FD9E0115}"/>
                    </a:ext>
                  </a:extLst>
                </p:cNvPr>
                <p:cNvCxnSpPr>
                  <a:cxnSpLocks/>
                  <a:endCxn id="28" idx="2"/>
                </p:cNvCxnSpPr>
                <p:nvPr/>
              </p:nvCxnSpPr>
              <p:spPr>
                <a:xfrm>
                  <a:off x="3897630" y="6488668"/>
                  <a:ext cx="134479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17C4C553-AD4C-9654-F6F9-562306EA8D03}"/>
                    </a:ext>
                  </a:extLst>
                </p:cNvPr>
                <p:cNvSpPr/>
                <p:nvPr/>
              </p:nvSpPr>
              <p:spPr>
                <a:xfrm>
                  <a:off x="3817620" y="6408658"/>
                  <a:ext cx="160020" cy="16002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07B07B3E-D867-CCD0-E639-1FC5FB557F07}"/>
                    </a:ext>
                  </a:extLst>
                </p:cNvPr>
                <p:cNvSpPr/>
                <p:nvPr/>
              </p:nvSpPr>
              <p:spPr>
                <a:xfrm>
                  <a:off x="4174971" y="6408658"/>
                  <a:ext cx="160020" cy="16002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403407B8-27B8-992B-B408-6DECEB9DB16F}"/>
                    </a:ext>
                  </a:extLst>
                </p:cNvPr>
                <p:cNvSpPr/>
                <p:nvPr/>
              </p:nvSpPr>
              <p:spPr>
                <a:xfrm>
                  <a:off x="4532322" y="6408658"/>
                  <a:ext cx="160020" cy="1600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E3C1D01A-FA43-B788-53E1-8E2E1C9890FC}"/>
                    </a:ext>
                  </a:extLst>
                </p:cNvPr>
                <p:cNvSpPr/>
                <p:nvPr/>
              </p:nvSpPr>
              <p:spPr>
                <a:xfrm>
                  <a:off x="4889673" y="6408658"/>
                  <a:ext cx="160020" cy="1600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1B57AD5-E4DB-533E-09E3-F1241C286ACA}"/>
                    </a:ext>
                  </a:extLst>
                </p:cNvPr>
                <p:cNvSpPr txBox="1"/>
                <p:nvPr/>
              </p:nvSpPr>
              <p:spPr>
                <a:xfrm>
                  <a:off x="3746787" y="6537218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1F7C897-C631-44CB-E9F7-07E27FF0F24E}"/>
                    </a:ext>
                  </a:extLst>
                </p:cNvPr>
                <p:cNvSpPr txBox="1"/>
                <p:nvPr/>
              </p:nvSpPr>
              <p:spPr>
                <a:xfrm>
                  <a:off x="4104138" y="654420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B6915B3-C7D3-C0E0-03D9-55325F359026}"/>
                    </a:ext>
                  </a:extLst>
                </p:cNvPr>
                <p:cNvSpPr txBox="1"/>
                <p:nvPr/>
              </p:nvSpPr>
              <p:spPr>
                <a:xfrm>
                  <a:off x="4461489" y="6537218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C3142A1-7FBE-9760-C664-8994FB7C8BE9}"/>
                    </a:ext>
                  </a:extLst>
                </p:cNvPr>
                <p:cNvSpPr txBox="1"/>
                <p:nvPr/>
              </p:nvSpPr>
              <p:spPr>
                <a:xfrm>
                  <a:off x="4818840" y="6537218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4</a:t>
                  </a:r>
                </a:p>
              </p:txBody>
            </p:sp>
          </p:grp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A586F8A-03D3-3F71-8856-86256D4A0293}"/>
                  </a:ext>
                </a:extLst>
              </p:cNvPr>
              <p:cNvSpPr/>
              <p:nvPr/>
            </p:nvSpPr>
            <p:spPr>
              <a:xfrm>
                <a:off x="2419332" y="5821343"/>
                <a:ext cx="160020" cy="1600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5AF7F2-8032-5746-AC48-3D7462B00E41}"/>
                  </a:ext>
                </a:extLst>
              </p:cNvPr>
              <p:cNvSpPr txBox="1"/>
              <p:nvPr/>
            </p:nvSpPr>
            <p:spPr>
              <a:xfrm>
                <a:off x="2345192" y="595279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sp>
          <p:nvSpPr>
            <p:cNvPr id="39" name="Right Brace 38">
              <a:extLst>
                <a:ext uri="{FF2B5EF4-FFF2-40B4-BE49-F238E27FC236}">
                  <a16:creationId xmlns:a16="http://schemas.microsoft.com/office/drawing/2014/main" id="{BB97480E-3307-0047-BD08-C4E88FE52288}"/>
                </a:ext>
              </a:extLst>
            </p:cNvPr>
            <p:cNvSpPr/>
            <p:nvPr/>
          </p:nvSpPr>
          <p:spPr>
            <a:xfrm rot="5400000">
              <a:off x="3441053" y="5404535"/>
              <a:ext cx="475787" cy="990641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786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BDA4D-B40A-F66C-667F-D4244F50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Interlude: quantum simulation experiments</a:t>
            </a:r>
          </a:p>
        </p:txBody>
      </p:sp>
    </p:spTree>
    <p:extLst>
      <p:ext uri="{BB962C8B-B14F-4D97-AF65-F5344CB8AC3E}">
        <p14:creationId xmlns:p14="http://schemas.microsoft.com/office/powerpoint/2010/main" val="1525179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9F23E-1045-2C44-8CBD-8F4422BC8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12" y="44664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800" dirty="0"/>
              <a:t>Complexity Hierarchy*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83C07-A0E3-8F34-FEF8-5FD982EA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0B0F4F-27D3-4C81-8336-24FC379DF1BB}" type="slidenum">
              <a:rPr lang="LID4096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LID4096">
              <a:solidFill>
                <a:srgbClr val="FFFFFF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16BE239-B78F-47E3-EDC7-A0D0C3836C73}"/>
              </a:ext>
            </a:extLst>
          </p:cNvPr>
          <p:cNvSpPr/>
          <p:nvPr/>
        </p:nvSpPr>
        <p:spPr>
          <a:xfrm>
            <a:off x="4460117" y="512303"/>
            <a:ext cx="7707051" cy="5833394"/>
          </a:xfrm>
          <a:prstGeom prst="roundRect">
            <a:avLst/>
          </a:prstGeom>
          <a:solidFill>
            <a:srgbClr val="7030A0">
              <a:alpha val="308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2E165F6-9A46-A9C8-BE6E-86CFA2BEEFE4}"/>
              </a:ext>
            </a:extLst>
          </p:cNvPr>
          <p:cNvSpPr/>
          <p:nvPr/>
        </p:nvSpPr>
        <p:spPr>
          <a:xfrm>
            <a:off x="5305836" y="1377594"/>
            <a:ext cx="6304810" cy="45381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46D6D4E-FA8B-0919-28C1-E89C39E21ADE}"/>
              </a:ext>
            </a:extLst>
          </p:cNvPr>
          <p:cNvSpPr/>
          <p:nvPr/>
        </p:nvSpPr>
        <p:spPr>
          <a:xfrm>
            <a:off x="5883318" y="2274228"/>
            <a:ext cx="5091602" cy="34340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classically </a:t>
            </a:r>
            <a:br>
              <a:rPr lang="en-US" sz="18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rgbClr val="C00000"/>
                </a:solidFill>
              </a:rPr>
              <a:t>easy (P)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17CDE1-6DC7-0073-DA5C-161D505DEA6A}"/>
              </a:ext>
            </a:extLst>
          </p:cNvPr>
          <p:cNvSpPr/>
          <p:nvPr/>
        </p:nvSpPr>
        <p:spPr>
          <a:xfrm>
            <a:off x="7232271" y="3024039"/>
            <a:ext cx="2432674" cy="243267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Classical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Easy (P)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53A3D0-8051-7162-9635-B8634F318555}"/>
              </a:ext>
            </a:extLst>
          </p:cNvPr>
          <p:cNvSpPr txBox="1"/>
          <p:nvPr/>
        </p:nvSpPr>
        <p:spPr>
          <a:xfrm>
            <a:off x="7477900" y="2252089"/>
            <a:ext cx="19606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Quantum 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Easy (BQP)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92DE02-781C-ABE5-EF05-28809C156540}"/>
              </a:ext>
            </a:extLst>
          </p:cNvPr>
          <p:cNvSpPr txBox="1"/>
          <p:nvPr/>
        </p:nvSpPr>
        <p:spPr>
          <a:xfrm>
            <a:off x="9542617" y="1473278"/>
            <a:ext cx="19606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Classical </a:t>
            </a:r>
            <a:br>
              <a:rPr lang="en-US" sz="2400" dirty="0"/>
            </a:br>
            <a:r>
              <a:rPr lang="en-US" sz="2400" dirty="0"/>
              <a:t>Hard (NP)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20234F-3A07-0CCB-ADFE-580F185593E9}"/>
              </a:ext>
            </a:extLst>
          </p:cNvPr>
          <p:cNvSpPr txBox="1"/>
          <p:nvPr/>
        </p:nvSpPr>
        <p:spPr>
          <a:xfrm>
            <a:off x="9642649" y="514589"/>
            <a:ext cx="19606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Quantum  </a:t>
            </a:r>
            <a:br>
              <a:rPr lang="en-US" sz="2400" dirty="0"/>
            </a:br>
            <a:r>
              <a:rPr lang="en-US" sz="2400" dirty="0"/>
              <a:t>Hard (QMA)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70170A9-F654-D38B-07A7-79C734EFF367}"/>
              </a:ext>
            </a:extLst>
          </p:cNvPr>
          <p:cNvCxnSpPr>
            <a:cxnSpLocks/>
          </p:cNvCxnSpPr>
          <p:nvPr/>
        </p:nvCxnSpPr>
        <p:spPr>
          <a:xfrm>
            <a:off x="4201886" y="3854910"/>
            <a:ext cx="229035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3576D54-59B9-5F3C-C20B-47B993F61C86}"/>
              </a:ext>
            </a:extLst>
          </p:cNvPr>
          <p:cNvSpPr txBox="1"/>
          <p:nvPr/>
        </p:nvSpPr>
        <p:spPr>
          <a:xfrm>
            <a:off x="0" y="6396335"/>
            <a:ext cx="2784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*Currently believed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1E4E82-BAED-F063-5F53-C65B41A7D0C3}"/>
              </a:ext>
            </a:extLst>
          </p:cNvPr>
          <p:cNvSpPr txBox="1"/>
          <p:nvPr/>
        </p:nvSpPr>
        <p:spPr>
          <a:xfrm>
            <a:off x="418112" y="2354113"/>
            <a:ext cx="3619145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1969"/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What is in here?</a:t>
            </a:r>
            <a:endParaRPr lang="en-US" sz="2800" i="1" dirty="0"/>
          </a:p>
          <a:p>
            <a:endParaRPr lang="en-US" sz="2800" i="1" dirty="0"/>
          </a:p>
          <a:p>
            <a:pPr marL="514350" indent="-514350">
              <a:buAutoNum type="arabicPeriod"/>
            </a:pPr>
            <a:r>
              <a:rPr lang="en-US" sz="2800" dirty="0"/>
              <a:t>Quantum Fourier </a:t>
            </a:r>
            <a:br>
              <a:rPr lang="en-US" sz="2800" dirty="0"/>
            </a:br>
            <a:r>
              <a:rPr lang="en-US" sz="2800" dirty="0"/>
              <a:t>transform</a:t>
            </a:r>
          </a:p>
          <a:p>
            <a:pPr marL="514350" indent="-514350">
              <a:buFontTx/>
              <a:buAutoNum type="arabicPeriod"/>
            </a:pPr>
            <a:r>
              <a:rPr lang="en-US" sz="2800" dirty="0"/>
              <a:t>Shor’s algorithm</a:t>
            </a:r>
          </a:p>
          <a:p>
            <a:pPr marL="514350" indent="-514350">
              <a:buAutoNum type="arabicPeriod"/>
            </a:pPr>
            <a:r>
              <a:rPr lang="en-US" sz="2800" dirty="0"/>
              <a:t>Phase Estimation</a:t>
            </a:r>
          </a:p>
          <a:p>
            <a:pPr marL="514350" indent="-514350">
              <a:buAutoNum type="arabicPeriod"/>
            </a:pPr>
            <a:r>
              <a:rPr lang="en-US" sz="2800" b="1" dirty="0"/>
              <a:t>Quantum simulation</a:t>
            </a:r>
          </a:p>
          <a:p>
            <a:pPr marL="514350" indent="-514350">
              <a:buAutoNum type="arabicPeriod"/>
            </a:pPr>
            <a:r>
              <a:rPr lang="en-US" sz="2800" dirty="0"/>
              <a:t>…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40F1BA-1A27-617A-C3EA-996A547AC8D5}"/>
              </a:ext>
            </a:extLst>
          </p:cNvPr>
          <p:cNvCxnSpPr/>
          <p:nvPr/>
        </p:nvCxnSpPr>
        <p:spPr>
          <a:xfrm>
            <a:off x="418112" y="2077705"/>
            <a:ext cx="3261259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31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8" grpId="0" animBg="1"/>
      <p:bldP spid="6" grpId="0" animBg="1"/>
      <p:bldP spid="9" grpId="0" animBg="1"/>
      <p:bldP spid="12" grpId="0"/>
      <p:bldP spid="14" grpId="0"/>
      <p:bldP spid="27" grpId="0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F69A2-9209-9D73-478F-01F624701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F6ED4B-2B1F-BF13-CFC9-F875574AAFF4}"/>
              </a:ext>
            </a:extLst>
          </p:cNvPr>
          <p:cNvSpPr txBox="1">
            <a:spLocks/>
          </p:cNvSpPr>
          <p:nvPr/>
        </p:nvSpPr>
        <p:spPr>
          <a:xfrm>
            <a:off x="-331304" y="-864717"/>
            <a:ext cx="12960626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Results from IBM Kingston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D323A08-EAB6-0055-83BF-42EEB1AA6E11}"/>
              </a:ext>
            </a:extLst>
          </p:cNvPr>
          <p:cNvGrpSpPr/>
          <p:nvPr/>
        </p:nvGrpSpPr>
        <p:grpSpPr>
          <a:xfrm>
            <a:off x="6149009" y="1254585"/>
            <a:ext cx="5936974" cy="4832092"/>
            <a:chOff x="6149009" y="1254585"/>
            <a:chExt cx="5936974" cy="483209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C2DFE1C-D769-A324-A303-7273DFB96E33}"/>
                </a:ext>
              </a:extLst>
            </p:cNvPr>
            <p:cNvSpPr txBox="1"/>
            <p:nvPr/>
          </p:nvSpPr>
          <p:spPr>
            <a:xfrm>
              <a:off x="6149009" y="1254585"/>
              <a:ext cx="5936974" cy="483209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Critical Ising chain with topological impurities – simplest of the ABF models</a:t>
              </a:r>
            </a:p>
            <a:p>
              <a:endParaRPr lang="en-US" sz="2800" dirty="0"/>
            </a:p>
            <a:p>
              <a:r>
                <a:rPr lang="en-US" sz="2800" dirty="0"/>
                <a:t>Parameter dependent Hamiltonian interpolating between two fixed points </a:t>
              </a:r>
            </a:p>
            <a:p>
              <a:endParaRPr lang="en-US" sz="2800" dirty="0"/>
            </a:p>
            <a:p>
              <a:endParaRPr lang="en-US" sz="2800" dirty="0"/>
            </a:p>
            <a:p>
              <a:endParaRPr lang="en-US" sz="2800" dirty="0"/>
            </a:p>
            <a:p>
              <a:r>
                <a:rPr lang="en-US" sz="2800" dirty="0"/>
                <a:t>Signatures of topological symmetries in </a:t>
              </a:r>
              <a:br>
                <a:rPr lang="en-US" sz="2800" dirty="0"/>
              </a:br>
              <a:r>
                <a:rPr lang="en-US" sz="2800" dirty="0"/>
                <a:t>correlation functions and loop operator</a:t>
              </a:r>
              <a:br>
                <a:rPr lang="en-US" sz="2800" dirty="0"/>
              </a:br>
              <a:r>
                <a:rPr lang="en-US" sz="2800" dirty="0"/>
                <a:t>expectation values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1B6367-D30B-7E55-2249-B062CE6D60E4}"/>
                </a:ext>
              </a:extLst>
            </p:cNvPr>
            <p:cNvSpPr txBox="1"/>
            <p:nvPr/>
          </p:nvSpPr>
          <p:spPr>
            <a:xfrm>
              <a:off x="6324060" y="3799494"/>
              <a:ext cx="57619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T. Tavares, M. Sinha, L. Grans-Samuelsson, AR, H. </a:t>
              </a:r>
              <a:r>
                <a:rPr lang="en-US" dirty="0" err="1"/>
                <a:t>Saleur</a:t>
              </a:r>
              <a:r>
                <a:rPr lang="en-US" dirty="0"/>
                <a:t>, JHEP 04, 148 (2025)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7C1F299-D8C2-CADD-92A3-B935E754B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7" y="1576304"/>
            <a:ext cx="5740869" cy="4641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265EE6-E23B-CB36-5F34-3EFA33709ABF}"/>
              </a:ext>
            </a:extLst>
          </p:cNvPr>
          <p:cNvSpPr txBox="1"/>
          <p:nvPr/>
        </p:nvSpPr>
        <p:spPr>
          <a:xfrm>
            <a:off x="0" y="6517564"/>
            <a:ext cx="515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 Lamb, R. M. Konik, H. </a:t>
            </a:r>
            <a:r>
              <a:rPr lang="en-US" dirty="0" err="1"/>
              <a:t>Saleur</a:t>
            </a:r>
            <a:r>
              <a:rPr lang="en-US" dirty="0"/>
              <a:t>, AR, arXiv:2510.14817</a:t>
            </a:r>
          </a:p>
        </p:txBody>
      </p:sp>
      <p:pic>
        <p:nvPicPr>
          <p:cNvPr id="7" name="Picture 6" descr="A screenshot of a computer error&#10;&#10;AI-generated content may be incorrect.">
            <a:extLst>
              <a:ext uri="{FF2B5EF4-FFF2-40B4-BE49-F238E27FC236}">
                <a16:creationId xmlns:a16="http://schemas.microsoft.com/office/drawing/2014/main" id="{CFD9489D-41C7-AD06-1FC8-5B45FF5ED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42" y="1711656"/>
            <a:ext cx="10550386" cy="391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5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664CB-D9B2-CD00-3842-B1A2A3D6C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D4994C-24B5-D875-CE48-6A5156F250F6}"/>
              </a:ext>
            </a:extLst>
          </p:cNvPr>
          <p:cNvSpPr txBox="1">
            <a:spLocks/>
          </p:cNvSpPr>
          <p:nvPr/>
        </p:nvSpPr>
        <p:spPr>
          <a:xfrm>
            <a:off x="-331304" y="-864717"/>
            <a:ext cx="12960626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Results from IBM Kingston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CE071C-BE6B-ACEA-043F-EF49CA647BAD}"/>
              </a:ext>
            </a:extLst>
          </p:cNvPr>
          <p:cNvSpPr txBox="1"/>
          <p:nvPr/>
        </p:nvSpPr>
        <p:spPr>
          <a:xfrm>
            <a:off x="0" y="6517564"/>
            <a:ext cx="515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 Lamb, R. M. Konik, H. </a:t>
            </a:r>
            <a:r>
              <a:rPr lang="en-US" dirty="0" err="1"/>
              <a:t>Saleur</a:t>
            </a:r>
            <a:r>
              <a:rPr lang="en-US" dirty="0"/>
              <a:t>, AR, arXiv:2510.14817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049A0-6B9D-B81B-2C35-C757499E3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15" y="1493632"/>
            <a:ext cx="10506570" cy="4474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8DD8DB-910B-C905-23BA-C81E5A6CF715}"/>
              </a:ext>
            </a:extLst>
          </p:cNvPr>
          <p:cNvSpPr txBox="1"/>
          <p:nvPr/>
        </p:nvSpPr>
        <p:spPr>
          <a:xfrm>
            <a:off x="5397500" y="6138713"/>
            <a:ext cx="6606232" cy="461665"/>
          </a:xfrm>
          <a:prstGeom prst="rect">
            <a:avLst/>
          </a:prstGeom>
          <a:solidFill>
            <a:srgbClr val="FFC000"/>
          </a:solidFill>
          <a:effectLst>
            <a:softEdge rad="147815"/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‘smoking-gun’ signature of Kramers-</a:t>
            </a:r>
            <a:r>
              <a:rPr lang="en-US" sz="2400" dirty="0" err="1"/>
              <a:t>Wannier</a:t>
            </a:r>
            <a:r>
              <a:rPr lang="en-US" sz="2400" dirty="0"/>
              <a:t> defect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8B16642-CEE3-AC9F-383F-8980F27EFC21}"/>
              </a:ext>
            </a:extLst>
          </p:cNvPr>
          <p:cNvCxnSpPr>
            <a:cxnSpLocks/>
          </p:cNvCxnSpPr>
          <p:nvPr/>
        </p:nvCxnSpPr>
        <p:spPr>
          <a:xfrm flipV="1">
            <a:off x="8051800" y="5041900"/>
            <a:ext cx="952500" cy="1028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684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8F279-8923-EC14-74C5-F532BB732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640042-3F07-1A3C-A79F-44DA5C583646}"/>
              </a:ext>
            </a:extLst>
          </p:cNvPr>
          <p:cNvSpPr txBox="1">
            <a:spLocks/>
          </p:cNvSpPr>
          <p:nvPr/>
        </p:nvSpPr>
        <p:spPr>
          <a:xfrm>
            <a:off x="-3023704" y="-864718"/>
            <a:ext cx="12960626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Results from IBM Kingston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26A00F-02CC-401B-883F-194F8419A571}"/>
              </a:ext>
            </a:extLst>
          </p:cNvPr>
          <p:cNvSpPr txBox="1"/>
          <p:nvPr/>
        </p:nvSpPr>
        <p:spPr>
          <a:xfrm>
            <a:off x="0" y="6517564"/>
            <a:ext cx="515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 Lamb, R. M. Konik, H. </a:t>
            </a:r>
            <a:r>
              <a:rPr lang="en-US" dirty="0" err="1"/>
              <a:t>Saleur</a:t>
            </a:r>
            <a:r>
              <a:rPr lang="en-US" dirty="0"/>
              <a:t>, AR, arXiv:2510.14817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921712-92F2-4AEA-7B5C-2F05A6F4FEA7}"/>
              </a:ext>
            </a:extLst>
          </p:cNvPr>
          <p:cNvSpPr txBox="1"/>
          <p:nvPr/>
        </p:nvSpPr>
        <p:spPr>
          <a:xfrm>
            <a:off x="5397500" y="6138713"/>
            <a:ext cx="184731" cy="461665"/>
          </a:xfrm>
          <a:prstGeom prst="rect">
            <a:avLst/>
          </a:prstGeom>
          <a:solidFill>
            <a:srgbClr val="FFC000"/>
          </a:solidFill>
          <a:effectLst>
            <a:softEdge rad="147815"/>
          </a:effectLst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9A3D0-A4CD-8E91-360D-D0CCB497A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1" y="1269482"/>
            <a:ext cx="9394081" cy="51000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4DD9C1-8281-9894-09A0-858B84BCA730}"/>
              </a:ext>
            </a:extLst>
          </p:cNvPr>
          <p:cNvSpPr txBox="1"/>
          <p:nvPr/>
        </p:nvSpPr>
        <p:spPr>
          <a:xfrm>
            <a:off x="7387482" y="113702"/>
            <a:ext cx="4673599" cy="1569660"/>
          </a:xfrm>
          <a:prstGeom prst="rect">
            <a:avLst/>
          </a:prstGeom>
          <a:solidFill>
            <a:srgbClr val="FFC000"/>
          </a:solidFill>
          <a:effectLst>
            <a:softEdge rad="147815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Direct access to topological</a:t>
            </a:r>
            <a:br>
              <a:rPr lang="en-US" sz="2400" dirty="0"/>
            </a:br>
            <a:r>
              <a:rPr lang="en-US" sz="2400" dirty="0"/>
              <a:t> symmetry operator and other observables difficult to probe in condensed matter experiments!</a:t>
            </a:r>
          </a:p>
        </p:txBody>
      </p:sp>
    </p:spTree>
    <p:extLst>
      <p:ext uri="{BB962C8B-B14F-4D97-AF65-F5344CB8AC3E}">
        <p14:creationId xmlns:p14="http://schemas.microsoft.com/office/powerpoint/2010/main" val="357519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86AD4-BEF5-5491-3572-E84028D6A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C7182-5A9C-25CC-09E9-CF91F020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Back to classical: setting up simulations of lattice gauge theories</a:t>
            </a:r>
          </a:p>
        </p:txBody>
      </p:sp>
    </p:spTree>
    <p:extLst>
      <p:ext uri="{BB962C8B-B14F-4D97-AF65-F5344CB8AC3E}">
        <p14:creationId xmlns:p14="http://schemas.microsoft.com/office/powerpoint/2010/main" val="3455708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B09A0-A3D2-A58C-C6B9-7D4FF545A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E4BDEC-3A76-B155-F2AF-01948FA429ED}"/>
              </a:ext>
            </a:extLst>
          </p:cNvPr>
          <p:cNvSpPr txBox="1">
            <a:spLocks/>
          </p:cNvSpPr>
          <p:nvPr/>
        </p:nvSpPr>
        <p:spPr>
          <a:xfrm>
            <a:off x="97973" y="-567619"/>
            <a:ext cx="5183453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/>
              <a:t>Simulating lattice gauge theories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204AAB-E159-3BC5-66D2-90B488C49544}"/>
                  </a:ext>
                </a:extLst>
              </p:cNvPr>
              <p:cNvSpPr txBox="1"/>
              <p:nvPr/>
            </p:nvSpPr>
            <p:spPr>
              <a:xfrm>
                <a:off x="5165959" y="69730"/>
                <a:ext cx="6786723" cy="670504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There are several ways to project out the </a:t>
                </a:r>
                <a:br>
                  <a:rPr lang="en-US" sz="2800" dirty="0"/>
                </a:br>
                <a:r>
                  <a:rPr lang="en-US" sz="2800" dirty="0"/>
                  <a:t>unphysical states 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Example: Z</a:t>
                </a:r>
                <a:r>
                  <a:rPr lang="en-US" sz="2800" baseline="-25000" dirty="0"/>
                  <a:t>2</a:t>
                </a:r>
                <a:r>
                  <a:rPr lang="en-US" sz="2800" dirty="0"/>
                  <a:t> gauge theory Hamiltonian: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inks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nary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plaq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𝑍𝑍𝑍𝑍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Gauge constraint: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800" b="0" dirty="0"/>
              </a:p>
              <a:p>
                <a:endParaRPr lang="en-US" sz="2800" dirty="0"/>
              </a:p>
              <a:p>
                <a:r>
                  <a:rPr lang="en-US" sz="2800" dirty="0"/>
                  <a:t>In absence of background charges, the states </a:t>
                </a:r>
                <a:br>
                  <a:rPr lang="en-US" sz="2800" dirty="0"/>
                </a:br>
                <a:r>
                  <a:rPr lang="en-US" sz="2800" dirty="0"/>
                  <a:t>satisfy: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=|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Previous approach amounts to variational </a:t>
                </a:r>
                <a:br>
                  <a:rPr lang="en-US" sz="2800" dirty="0"/>
                </a:br>
                <a:r>
                  <a:rPr lang="en-US" sz="2800" dirty="0"/>
                  <a:t>simulation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𝑃𝐻𝑃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∏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nary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204AAB-E159-3BC5-66D2-90B488C49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959" y="69730"/>
                <a:ext cx="6786723" cy="67050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154200-69F6-1690-BCC2-A75D1EBB561D}"/>
              </a:ext>
            </a:extLst>
          </p:cNvPr>
          <p:cNvCxnSpPr>
            <a:cxnSpLocks/>
          </p:cNvCxnSpPr>
          <p:nvPr/>
        </p:nvCxnSpPr>
        <p:spPr>
          <a:xfrm>
            <a:off x="261606" y="1494413"/>
            <a:ext cx="4064209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4944F698-E867-9C57-5AA6-5CD40AB0A46C}"/>
              </a:ext>
            </a:extLst>
          </p:cNvPr>
          <p:cNvGrpSpPr/>
          <p:nvPr/>
        </p:nvGrpSpPr>
        <p:grpSpPr>
          <a:xfrm>
            <a:off x="768749" y="1479210"/>
            <a:ext cx="3726434" cy="3367512"/>
            <a:chOff x="314258" y="1806470"/>
            <a:chExt cx="3850513" cy="3821079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70B6E00-D281-5AC5-A4FF-4984049A1A91}"/>
                </a:ext>
              </a:extLst>
            </p:cNvPr>
            <p:cNvSpPr txBox="1"/>
            <p:nvPr/>
          </p:nvSpPr>
          <p:spPr>
            <a:xfrm rot="16200000">
              <a:off x="2009879" y="1788554"/>
              <a:ext cx="473825" cy="509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28344923-CF25-5B2C-55E8-BDAC947CEFD2}"/>
                </a:ext>
              </a:extLst>
            </p:cNvPr>
            <p:cNvGrpSpPr/>
            <p:nvPr/>
          </p:nvGrpSpPr>
          <p:grpSpPr>
            <a:xfrm>
              <a:off x="314258" y="2253776"/>
              <a:ext cx="3850513" cy="3373773"/>
              <a:chOff x="402865" y="2066381"/>
              <a:chExt cx="3850513" cy="3373773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8794162-D0E7-3956-4C31-972FF215620D}"/>
                  </a:ext>
                </a:extLst>
              </p:cNvPr>
              <p:cNvGrpSpPr/>
              <p:nvPr/>
            </p:nvGrpSpPr>
            <p:grpSpPr>
              <a:xfrm>
                <a:off x="989908" y="2153788"/>
                <a:ext cx="2677185" cy="2678689"/>
                <a:chOff x="7893049" y="4441619"/>
                <a:chExt cx="1096664" cy="1097280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0972AB9-A64E-13BF-2AB1-4373DB2B2FC8}"/>
                    </a:ext>
                  </a:extLst>
                </p:cNvPr>
                <p:cNvSpPr/>
                <p:nvPr/>
              </p:nvSpPr>
              <p:spPr>
                <a:xfrm>
                  <a:off x="7893049" y="444161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D0BCB491-30D9-39D2-0E84-632439581667}"/>
                    </a:ext>
                  </a:extLst>
                </p:cNvPr>
                <p:cNvSpPr/>
                <p:nvPr/>
              </p:nvSpPr>
              <p:spPr>
                <a:xfrm>
                  <a:off x="8167061" y="444161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CC57BF7-6957-E374-59B1-091BFF998467}"/>
                    </a:ext>
                  </a:extLst>
                </p:cNvPr>
                <p:cNvSpPr/>
                <p:nvPr/>
              </p:nvSpPr>
              <p:spPr>
                <a:xfrm>
                  <a:off x="8441381" y="444161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0465625-9CC0-F8CC-A7E6-ECACC24488D8}"/>
                    </a:ext>
                  </a:extLst>
                </p:cNvPr>
                <p:cNvSpPr/>
                <p:nvPr/>
              </p:nvSpPr>
              <p:spPr>
                <a:xfrm>
                  <a:off x="8715393" y="444161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E64BF81A-8E17-FFF1-E574-CC009261A7F3}"/>
                    </a:ext>
                  </a:extLst>
                </p:cNvPr>
                <p:cNvSpPr/>
                <p:nvPr/>
              </p:nvSpPr>
              <p:spPr>
                <a:xfrm>
                  <a:off x="7893049" y="471593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8C6CDB6-6586-0B18-C780-C7C0BFEB281B}"/>
                    </a:ext>
                  </a:extLst>
                </p:cNvPr>
                <p:cNvSpPr/>
                <p:nvPr/>
              </p:nvSpPr>
              <p:spPr>
                <a:xfrm>
                  <a:off x="8167061" y="471593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A8BCC77-1DB1-CFA0-C8B3-49B22E9333BD}"/>
                    </a:ext>
                  </a:extLst>
                </p:cNvPr>
                <p:cNvSpPr/>
                <p:nvPr/>
              </p:nvSpPr>
              <p:spPr>
                <a:xfrm>
                  <a:off x="8441381" y="471593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4F1F85D8-F8ED-B2F0-8A51-236D80CCB7E5}"/>
                    </a:ext>
                  </a:extLst>
                </p:cNvPr>
                <p:cNvSpPr/>
                <p:nvPr/>
              </p:nvSpPr>
              <p:spPr>
                <a:xfrm>
                  <a:off x="8715393" y="471593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C148A423-3078-3970-6625-39CD545BE15A}"/>
                    </a:ext>
                  </a:extLst>
                </p:cNvPr>
                <p:cNvSpPr/>
                <p:nvPr/>
              </p:nvSpPr>
              <p:spPr>
                <a:xfrm>
                  <a:off x="7893049" y="499025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F404AED-FCCD-4F2C-3FDD-EB6C4FEBF217}"/>
                    </a:ext>
                  </a:extLst>
                </p:cNvPr>
                <p:cNvSpPr/>
                <p:nvPr/>
              </p:nvSpPr>
              <p:spPr>
                <a:xfrm>
                  <a:off x="8167061" y="499025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424D821-09BD-D0A7-FED3-EBD1EE7698B5}"/>
                    </a:ext>
                  </a:extLst>
                </p:cNvPr>
                <p:cNvSpPr/>
                <p:nvPr/>
              </p:nvSpPr>
              <p:spPr>
                <a:xfrm>
                  <a:off x="8441381" y="499025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21FE1CF7-4B55-EAA9-DA21-84E4D737967B}"/>
                    </a:ext>
                  </a:extLst>
                </p:cNvPr>
                <p:cNvSpPr/>
                <p:nvPr/>
              </p:nvSpPr>
              <p:spPr>
                <a:xfrm>
                  <a:off x="8715393" y="499025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696948D-22CF-061F-12B4-193A2D9B8F0F}"/>
                    </a:ext>
                  </a:extLst>
                </p:cNvPr>
                <p:cNvSpPr/>
                <p:nvPr/>
              </p:nvSpPr>
              <p:spPr>
                <a:xfrm>
                  <a:off x="7893049" y="526457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48F92B04-6531-CB7C-FB71-38B527F3553A}"/>
                    </a:ext>
                  </a:extLst>
                </p:cNvPr>
                <p:cNvSpPr/>
                <p:nvPr/>
              </p:nvSpPr>
              <p:spPr>
                <a:xfrm>
                  <a:off x="8167061" y="526457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8C0330F1-0B52-3A9F-39A7-80EEB8DEED0E}"/>
                    </a:ext>
                  </a:extLst>
                </p:cNvPr>
                <p:cNvSpPr/>
                <p:nvPr/>
              </p:nvSpPr>
              <p:spPr>
                <a:xfrm>
                  <a:off x="8441381" y="526457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5BA076B0-4566-5A5C-F3AE-8DE163FA18E5}"/>
                    </a:ext>
                  </a:extLst>
                </p:cNvPr>
                <p:cNvSpPr/>
                <p:nvPr/>
              </p:nvSpPr>
              <p:spPr>
                <a:xfrm>
                  <a:off x="8715393" y="526457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9A120C8-8578-827C-EFC1-7DD40760F157}"/>
                  </a:ext>
                </a:extLst>
              </p:cNvPr>
              <p:cNvSpPr txBox="1"/>
              <p:nvPr/>
            </p:nvSpPr>
            <p:spPr>
              <a:xfrm>
                <a:off x="402865" y="3158296"/>
                <a:ext cx="473824" cy="509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62AB9D4-3088-E46C-BD50-A460EEC147A9}"/>
                  </a:ext>
                </a:extLst>
              </p:cNvPr>
              <p:cNvSpPr txBox="1"/>
              <p:nvPr/>
            </p:nvSpPr>
            <p:spPr>
              <a:xfrm>
                <a:off x="3779554" y="3134564"/>
                <a:ext cx="473824" cy="509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4D4FC2E-0007-9700-0F28-21D16D8504AB}"/>
                  </a:ext>
                </a:extLst>
              </p:cNvPr>
              <p:cNvSpPr txBox="1"/>
              <p:nvPr/>
            </p:nvSpPr>
            <p:spPr>
              <a:xfrm rot="16200000">
                <a:off x="2024641" y="4948413"/>
                <a:ext cx="473825" cy="509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4875F784-65B6-BFB3-A81E-05D880B72514}"/>
                  </a:ext>
                </a:extLst>
              </p:cNvPr>
              <p:cNvGrpSpPr/>
              <p:nvPr/>
            </p:nvGrpSpPr>
            <p:grpSpPr>
              <a:xfrm>
                <a:off x="1162235" y="2066381"/>
                <a:ext cx="2331772" cy="162193"/>
                <a:chOff x="9011841" y="4217939"/>
                <a:chExt cx="1689756" cy="117536"/>
              </a:xfrm>
            </p:grpSpPr>
            <p:sp>
              <p:nvSpPr>
                <p:cNvPr id="78" name="Rounded Rectangle 77">
                  <a:extLst>
                    <a:ext uri="{FF2B5EF4-FFF2-40B4-BE49-F238E27FC236}">
                      <a16:creationId xmlns:a16="http://schemas.microsoft.com/office/drawing/2014/main" id="{34497FAE-7B77-29B6-E25D-4D89CDBC1CFC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0988BAD8-D776-E05A-92A5-20164FC96FA6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4A5840C0-7549-7BAA-C561-7C4A5C417F76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558BACAE-0481-7B48-B78E-7624FDCBA2FB}"/>
                    </a:ext>
                  </a:extLst>
                </p:cNvPr>
                <p:cNvSpPr/>
                <p:nvPr/>
              </p:nvSpPr>
              <p:spPr>
                <a:xfrm>
                  <a:off x="10466070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A5691073-75B0-58A0-4530-78612447B34D}"/>
                  </a:ext>
                </a:extLst>
              </p:cNvPr>
              <p:cNvGrpSpPr/>
              <p:nvPr/>
            </p:nvGrpSpPr>
            <p:grpSpPr>
              <a:xfrm>
                <a:off x="1162235" y="2736054"/>
                <a:ext cx="2331772" cy="162193"/>
                <a:chOff x="9011841" y="4703228"/>
                <a:chExt cx="1689756" cy="117536"/>
              </a:xfrm>
            </p:grpSpPr>
            <p:sp>
              <p:nvSpPr>
                <p:cNvPr id="82" name="Rounded Rectangle 81">
                  <a:extLst>
                    <a:ext uri="{FF2B5EF4-FFF2-40B4-BE49-F238E27FC236}">
                      <a16:creationId xmlns:a16="http://schemas.microsoft.com/office/drawing/2014/main" id="{A60B1B0E-286A-161C-3B59-5573BE4A2CB1}"/>
                    </a:ext>
                  </a:extLst>
                </p:cNvPr>
                <p:cNvSpPr/>
                <p:nvPr/>
              </p:nvSpPr>
              <p:spPr>
                <a:xfrm>
                  <a:off x="9011841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4CCE2526-C143-8DF2-297D-B1194C61B6F4}"/>
                    </a:ext>
                  </a:extLst>
                </p:cNvPr>
                <p:cNvSpPr/>
                <p:nvPr/>
              </p:nvSpPr>
              <p:spPr>
                <a:xfrm>
                  <a:off x="9496585" y="4703228"/>
                  <a:ext cx="235527" cy="108394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ounded Rectangle 83">
                  <a:extLst>
                    <a:ext uri="{FF2B5EF4-FFF2-40B4-BE49-F238E27FC236}">
                      <a16:creationId xmlns:a16="http://schemas.microsoft.com/office/drawing/2014/main" id="{7723F67A-9358-31B3-C247-FE9CA3A9A15B}"/>
                    </a:ext>
                  </a:extLst>
                </p:cNvPr>
                <p:cNvSpPr/>
                <p:nvPr/>
              </p:nvSpPr>
              <p:spPr>
                <a:xfrm>
                  <a:off x="9981874" y="4712370"/>
                  <a:ext cx="235527" cy="108394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A6CE0918-B5AE-3839-BFCD-5953FD542328}"/>
                    </a:ext>
                  </a:extLst>
                </p:cNvPr>
                <p:cNvSpPr/>
                <p:nvPr/>
              </p:nvSpPr>
              <p:spPr>
                <a:xfrm>
                  <a:off x="10466070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80B449B5-FC3B-E7FA-E6EC-5967D748639D}"/>
                  </a:ext>
                </a:extLst>
              </p:cNvPr>
              <p:cNvGrpSpPr/>
              <p:nvPr/>
            </p:nvGrpSpPr>
            <p:grpSpPr>
              <a:xfrm>
                <a:off x="1163988" y="3387013"/>
                <a:ext cx="2331772" cy="162193"/>
                <a:chOff x="9011841" y="4217939"/>
                <a:chExt cx="1689756" cy="117536"/>
              </a:xfrm>
            </p:grpSpPr>
            <p:sp>
              <p:nvSpPr>
                <p:cNvPr id="89" name="Rounded Rectangle 88">
                  <a:extLst>
                    <a:ext uri="{FF2B5EF4-FFF2-40B4-BE49-F238E27FC236}">
                      <a16:creationId xmlns:a16="http://schemas.microsoft.com/office/drawing/2014/main" id="{9604184D-40AA-0828-EE87-2F5CEC949888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ounded Rectangle 89">
                  <a:extLst>
                    <a:ext uri="{FF2B5EF4-FFF2-40B4-BE49-F238E27FC236}">
                      <a16:creationId xmlns:a16="http://schemas.microsoft.com/office/drawing/2014/main" id="{E5AAB92A-503D-D9F7-FB54-D3996861E443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287AEADF-EA3E-2079-3361-7CA7F3C9C446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ounded Rectangle 91">
                  <a:extLst>
                    <a:ext uri="{FF2B5EF4-FFF2-40B4-BE49-F238E27FC236}">
                      <a16:creationId xmlns:a16="http://schemas.microsoft.com/office/drawing/2014/main" id="{881914FA-222A-26EA-A38C-EA0685D0E9C1}"/>
                    </a:ext>
                  </a:extLst>
                </p:cNvPr>
                <p:cNvSpPr/>
                <p:nvPr/>
              </p:nvSpPr>
              <p:spPr>
                <a:xfrm>
                  <a:off x="10466070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2C7D25BD-A2BE-3026-2CFD-5FF154D1D433}"/>
                  </a:ext>
                </a:extLst>
              </p:cNvPr>
              <p:cNvGrpSpPr/>
              <p:nvPr/>
            </p:nvGrpSpPr>
            <p:grpSpPr>
              <a:xfrm>
                <a:off x="1163988" y="4056685"/>
                <a:ext cx="2331772" cy="162193"/>
                <a:chOff x="9011841" y="4703228"/>
                <a:chExt cx="1689756" cy="117536"/>
              </a:xfrm>
            </p:grpSpPr>
            <p:sp>
              <p:nvSpPr>
                <p:cNvPr id="94" name="Rounded Rectangle 93">
                  <a:extLst>
                    <a:ext uri="{FF2B5EF4-FFF2-40B4-BE49-F238E27FC236}">
                      <a16:creationId xmlns:a16="http://schemas.microsoft.com/office/drawing/2014/main" id="{2E697E9C-6A6A-054B-1550-7E4FB0004157}"/>
                    </a:ext>
                  </a:extLst>
                </p:cNvPr>
                <p:cNvSpPr/>
                <p:nvPr/>
              </p:nvSpPr>
              <p:spPr>
                <a:xfrm>
                  <a:off x="9011841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ounded Rectangle 94">
                  <a:extLst>
                    <a:ext uri="{FF2B5EF4-FFF2-40B4-BE49-F238E27FC236}">
                      <a16:creationId xmlns:a16="http://schemas.microsoft.com/office/drawing/2014/main" id="{07D61C60-73EE-4E22-D59C-64856D8DFE62}"/>
                    </a:ext>
                  </a:extLst>
                </p:cNvPr>
                <p:cNvSpPr/>
                <p:nvPr/>
              </p:nvSpPr>
              <p:spPr>
                <a:xfrm>
                  <a:off x="9496585" y="4703228"/>
                  <a:ext cx="235527" cy="108394"/>
                </a:xfrm>
                <a:prstGeom prst="round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ounded Rectangle 95">
                  <a:extLst>
                    <a:ext uri="{FF2B5EF4-FFF2-40B4-BE49-F238E27FC236}">
                      <a16:creationId xmlns:a16="http://schemas.microsoft.com/office/drawing/2014/main" id="{59D8978B-CE90-8AF9-962A-975BBE6D4535}"/>
                    </a:ext>
                  </a:extLst>
                </p:cNvPr>
                <p:cNvSpPr/>
                <p:nvPr/>
              </p:nvSpPr>
              <p:spPr>
                <a:xfrm>
                  <a:off x="9981874" y="4712370"/>
                  <a:ext cx="235527" cy="108394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ounded Rectangle 96">
                  <a:extLst>
                    <a:ext uri="{FF2B5EF4-FFF2-40B4-BE49-F238E27FC236}">
                      <a16:creationId xmlns:a16="http://schemas.microsoft.com/office/drawing/2014/main" id="{E86B0B87-98D5-CB7F-505F-CE8277EB68B7}"/>
                    </a:ext>
                  </a:extLst>
                </p:cNvPr>
                <p:cNvSpPr/>
                <p:nvPr/>
              </p:nvSpPr>
              <p:spPr>
                <a:xfrm>
                  <a:off x="10466070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D9DB5EAE-D0C3-8D58-E534-E237A5AECCD7}"/>
                  </a:ext>
                </a:extLst>
              </p:cNvPr>
              <p:cNvGrpSpPr/>
              <p:nvPr/>
            </p:nvGrpSpPr>
            <p:grpSpPr>
              <a:xfrm>
                <a:off x="1170361" y="4738973"/>
                <a:ext cx="2331772" cy="162193"/>
                <a:chOff x="9011841" y="4703228"/>
                <a:chExt cx="1689756" cy="117536"/>
              </a:xfrm>
            </p:grpSpPr>
            <p:sp>
              <p:nvSpPr>
                <p:cNvPr id="99" name="Rounded Rectangle 98">
                  <a:extLst>
                    <a:ext uri="{FF2B5EF4-FFF2-40B4-BE49-F238E27FC236}">
                      <a16:creationId xmlns:a16="http://schemas.microsoft.com/office/drawing/2014/main" id="{2D8AB0B6-9C8D-E6FB-7B84-0838EF34EA16}"/>
                    </a:ext>
                  </a:extLst>
                </p:cNvPr>
                <p:cNvSpPr/>
                <p:nvPr/>
              </p:nvSpPr>
              <p:spPr>
                <a:xfrm>
                  <a:off x="9011841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ounded Rectangle 99">
                  <a:extLst>
                    <a:ext uri="{FF2B5EF4-FFF2-40B4-BE49-F238E27FC236}">
                      <a16:creationId xmlns:a16="http://schemas.microsoft.com/office/drawing/2014/main" id="{AC7E8836-B2C6-923B-5016-CEA999D08676}"/>
                    </a:ext>
                  </a:extLst>
                </p:cNvPr>
                <p:cNvSpPr/>
                <p:nvPr/>
              </p:nvSpPr>
              <p:spPr>
                <a:xfrm>
                  <a:off x="9496585" y="4703228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ounded Rectangle 100">
                  <a:extLst>
                    <a:ext uri="{FF2B5EF4-FFF2-40B4-BE49-F238E27FC236}">
                      <a16:creationId xmlns:a16="http://schemas.microsoft.com/office/drawing/2014/main" id="{B886F37D-F2CC-2189-18C9-335B3884A8FE}"/>
                    </a:ext>
                  </a:extLst>
                </p:cNvPr>
                <p:cNvSpPr/>
                <p:nvPr/>
              </p:nvSpPr>
              <p:spPr>
                <a:xfrm>
                  <a:off x="9981874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ounded Rectangle 101">
                  <a:extLst>
                    <a:ext uri="{FF2B5EF4-FFF2-40B4-BE49-F238E27FC236}">
                      <a16:creationId xmlns:a16="http://schemas.microsoft.com/office/drawing/2014/main" id="{0A3943BE-B116-9A6D-6854-AFB75BA703B9}"/>
                    </a:ext>
                  </a:extLst>
                </p:cNvPr>
                <p:cNvSpPr/>
                <p:nvPr/>
              </p:nvSpPr>
              <p:spPr>
                <a:xfrm>
                  <a:off x="10466070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A8327F19-119F-F8C7-9687-B1D378532A53}"/>
                  </a:ext>
                </a:extLst>
              </p:cNvPr>
              <p:cNvGrpSpPr/>
              <p:nvPr/>
            </p:nvGrpSpPr>
            <p:grpSpPr>
              <a:xfrm rot="5400000">
                <a:off x="-174442" y="3404652"/>
                <a:ext cx="2331772" cy="162193"/>
                <a:chOff x="9011841" y="4217939"/>
                <a:chExt cx="1689756" cy="117536"/>
              </a:xfrm>
            </p:grpSpPr>
            <p:sp>
              <p:nvSpPr>
                <p:cNvPr id="104" name="Rounded Rectangle 103">
                  <a:extLst>
                    <a:ext uri="{FF2B5EF4-FFF2-40B4-BE49-F238E27FC236}">
                      <a16:creationId xmlns:a16="http://schemas.microsoft.com/office/drawing/2014/main" id="{84425B31-6950-7744-7D9E-FBA52E95E8A2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ounded Rectangle 104">
                  <a:extLst>
                    <a:ext uri="{FF2B5EF4-FFF2-40B4-BE49-F238E27FC236}">
                      <a16:creationId xmlns:a16="http://schemas.microsoft.com/office/drawing/2014/main" id="{3E43E052-1A55-2D26-C941-53D7AADBBF10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ounded Rectangle 105">
                  <a:extLst>
                    <a:ext uri="{FF2B5EF4-FFF2-40B4-BE49-F238E27FC236}">
                      <a16:creationId xmlns:a16="http://schemas.microsoft.com/office/drawing/2014/main" id="{A217905D-5931-5D63-E55A-1A60953605B7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ounded Rectangle 106">
                  <a:extLst>
                    <a:ext uri="{FF2B5EF4-FFF2-40B4-BE49-F238E27FC236}">
                      <a16:creationId xmlns:a16="http://schemas.microsoft.com/office/drawing/2014/main" id="{A1834FDD-43C0-9EC1-4B50-82CB6659BCF9}"/>
                    </a:ext>
                  </a:extLst>
                </p:cNvPr>
                <p:cNvSpPr/>
                <p:nvPr/>
              </p:nvSpPr>
              <p:spPr>
                <a:xfrm>
                  <a:off x="10466070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C40481F-DBCC-E9A6-2B0F-29AA6712B7CC}"/>
                  </a:ext>
                </a:extLst>
              </p:cNvPr>
              <p:cNvGrpSpPr/>
              <p:nvPr/>
            </p:nvGrpSpPr>
            <p:grpSpPr>
              <a:xfrm rot="5400000">
                <a:off x="492159" y="3412035"/>
                <a:ext cx="2331772" cy="162193"/>
                <a:chOff x="9011841" y="4217939"/>
                <a:chExt cx="1689756" cy="117536"/>
              </a:xfrm>
            </p:grpSpPr>
            <p:sp>
              <p:nvSpPr>
                <p:cNvPr id="109" name="Rounded Rectangle 108">
                  <a:extLst>
                    <a:ext uri="{FF2B5EF4-FFF2-40B4-BE49-F238E27FC236}">
                      <a16:creationId xmlns:a16="http://schemas.microsoft.com/office/drawing/2014/main" id="{6EA0AB05-7E6B-2E4C-430E-D3D1703CB6F6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ounded Rectangle 109">
                  <a:extLst>
                    <a:ext uri="{FF2B5EF4-FFF2-40B4-BE49-F238E27FC236}">
                      <a16:creationId xmlns:a16="http://schemas.microsoft.com/office/drawing/2014/main" id="{401589C2-C8DF-7878-37FF-A546EF3B2304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ounded Rectangle 110">
                  <a:extLst>
                    <a:ext uri="{FF2B5EF4-FFF2-40B4-BE49-F238E27FC236}">
                      <a16:creationId xmlns:a16="http://schemas.microsoft.com/office/drawing/2014/main" id="{D917ADF9-2BE8-3869-56A8-6286C8A9854E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ounded Rectangle 111">
                  <a:extLst>
                    <a:ext uri="{FF2B5EF4-FFF2-40B4-BE49-F238E27FC236}">
                      <a16:creationId xmlns:a16="http://schemas.microsoft.com/office/drawing/2014/main" id="{E7546C32-D4A9-B475-D2D8-1359EF18BA87}"/>
                    </a:ext>
                  </a:extLst>
                </p:cNvPr>
                <p:cNvSpPr/>
                <p:nvPr/>
              </p:nvSpPr>
              <p:spPr>
                <a:xfrm>
                  <a:off x="10466070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4F6DFFEF-8E9A-C6EF-B73E-55A26AF08B25}"/>
                  </a:ext>
                </a:extLst>
              </p:cNvPr>
              <p:cNvGrpSpPr/>
              <p:nvPr/>
            </p:nvGrpSpPr>
            <p:grpSpPr>
              <a:xfrm rot="5400000">
                <a:off x="1164150" y="3412035"/>
                <a:ext cx="2331772" cy="162193"/>
                <a:chOff x="9011841" y="4217939"/>
                <a:chExt cx="1689756" cy="117536"/>
              </a:xfrm>
            </p:grpSpPr>
            <p:sp>
              <p:nvSpPr>
                <p:cNvPr id="114" name="Rounded Rectangle 113">
                  <a:extLst>
                    <a:ext uri="{FF2B5EF4-FFF2-40B4-BE49-F238E27FC236}">
                      <a16:creationId xmlns:a16="http://schemas.microsoft.com/office/drawing/2014/main" id="{3AA42944-F7DF-225D-8D54-CB2369492A39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ounded Rectangle 114">
                  <a:extLst>
                    <a:ext uri="{FF2B5EF4-FFF2-40B4-BE49-F238E27FC236}">
                      <a16:creationId xmlns:a16="http://schemas.microsoft.com/office/drawing/2014/main" id="{60CDC7E6-FF69-DE86-C2D9-43830B2DEF25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69AF291D-09DB-DBED-17F7-B319EAF6117B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ounded Rectangle 116">
                  <a:extLst>
                    <a:ext uri="{FF2B5EF4-FFF2-40B4-BE49-F238E27FC236}">
                      <a16:creationId xmlns:a16="http://schemas.microsoft.com/office/drawing/2014/main" id="{8CF64025-7D45-F81E-682F-AF98C90EB4F2}"/>
                    </a:ext>
                  </a:extLst>
                </p:cNvPr>
                <p:cNvSpPr/>
                <p:nvPr/>
              </p:nvSpPr>
              <p:spPr>
                <a:xfrm>
                  <a:off x="10466070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DEDC117D-FF70-09F5-1E43-D356B9E37E7B}"/>
                  </a:ext>
                </a:extLst>
              </p:cNvPr>
              <p:cNvGrpSpPr/>
              <p:nvPr/>
            </p:nvGrpSpPr>
            <p:grpSpPr>
              <a:xfrm rot="5400000">
                <a:off x="1833822" y="3412035"/>
                <a:ext cx="2331772" cy="162193"/>
                <a:chOff x="9011841" y="4217939"/>
                <a:chExt cx="1689756" cy="117536"/>
              </a:xfrm>
            </p:grpSpPr>
            <p:sp>
              <p:nvSpPr>
                <p:cNvPr id="119" name="Rounded Rectangle 118">
                  <a:extLst>
                    <a:ext uri="{FF2B5EF4-FFF2-40B4-BE49-F238E27FC236}">
                      <a16:creationId xmlns:a16="http://schemas.microsoft.com/office/drawing/2014/main" id="{1A2D54FF-5AF4-F751-08EF-0BE44A73A825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Rounded Rectangle 119">
                  <a:extLst>
                    <a:ext uri="{FF2B5EF4-FFF2-40B4-BE49-F238E27FC236}">
                      <a16:creationId xmlns:a16="http://schemas.microsoft.com/office/drawing/2014/main" id="{60CAEEAF-08EA-49CC-6044-D32478DA7281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ounded Rectangle 120">
                  <a:extLst>
                    <a:ext uri="{FF2B5EF4-FFF2-40B4-BE49-F238E27FC236}">
                      <a16:creationId xmlns:a16="http://schemas.microsoft.com/office/drawing/2014/main" id="{43631F4C-82AD-74CB-03FF-693282458ECE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ounded Rectangle 121">
                  <a:extLst>
                    <a:ext uri="{FF2B5EF4-FFF2-40B4-BE49-F238E27FC236}">
                      <a16:creationId xmlns:a16="http://schemas.microsoft.com/office/drawing/2014/main" id="{E9AF89DF-C1E7-96C4-FC95-6DFB320E8D3D}"/>
                    </a:ext>
                  </a:extLst>
                </p:cNvPr>
                <p:cNvSpPr/>
                <p:nvPr/>
              </p:nvSpPr>
              <p:spPr>
                <a:xfrm>
                  <a:off x="10466070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2E4F0566-8674-CC41-5875-2ACF57B6EFBF}"/>
                  </a:ext>
                </a:extLst>
              </p:cNvPr>
              <p:cNvGrpSpPr/>
              <p:nvPr/>
            </p:nvGrpSpPr>
            <p:grpSpPr>
              <a:xfrm rot="5400000">
                <a:off x="2500829" y="3412035"/>
                <a:ext cx="2331772" cy="162193"/>
                <a:chOff x="9011841" y="4217939"/>
                <a:chExt cx="1689756" cy="117536"/>
              </a:xfrm>
            </p:grpSpPr>
            <p:sp>
              <p:nvSpPr>
                <p:cNvPr id="124" name="Rounded Rectangle 123">
                  <a:extLst>
                    <a:ext uri="{FF2B5EF4-FFF2-40B4-BE49-F238E27FC236}">
                      <a16:creationId xmlns:a16="http://schemas.microsoft.com/office/drawing/2014/main" id="{7518F811-FD1B-2C91-F56F-306216F8C951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ounded Rectangle 124">
                  <a:extLst>
                    <a:ext uri="{FF2B5EF4-FFF2-40B4-BE49-F238E27FC236}">
                      <a16:creationId xmlns:a16="http://schemas.microsoft.com/office/drawing/2014/main" id="{B303E54F-85A1-0D76-692D-A75DE82B20B9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ounded Rectangle 125">
                  <a:extLst>
                    <a:ext uri="{FF2B5EF4-FFF2-40B4-BE49-F238E27FC236}">
                      <a16:creationId xmlns:a16="http://schemas.microsoft.com/office/drawing/2014/main" id="{D68DB411-F681-F17B-8407-50747797EBCE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ounded Rectangle 126">
                  <a:extLst>
                    <a:ext uri="{FF2B5EF4-FFF2-40B4-BE49-F238E27FC236}">
                      <a16:creationId xmlns:a16="http://schemas.microsoft.com/office/drawing/2014/main" id="{7664CB8C-C5D1-7F6D-C644-DCFFED3B1BCA}"/>
                    </a:ext>
                  </a:extLst>
                </p:cNvPr>
                <p:cNvSpPr/>
                <p:nvPr/>
              </p:nvSpPr>
              <p:spPr>
                <a:xfrm>
                  <a:off x="10466070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0430FFC-CD9E-3B92-9190-78EAFEE70F4C}"/>
              </a:ext>
            </a:extLst>
          </p:cNvPr>
          <p:cNvGrpSpPr/>
          <p:nvPr/>
        </p:nvGrpSpPr>
        <p:grpSpPr>
          <a:xfrm>
            <a:off x="8876458" y="3066940"/>
            <a:ext cx="1229154" cy="1026259"/>
            <a:chOff x="9229460" y="3929001"/>
            <a:chExt cx="1229154" cy="1026259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DE4760EB-A5B8-937D-7941-0A972B1FAF1C}"/>
                </a:ext>
              </a:extLst>
            </p:cNvPr>
            <p:cNvSpPr/>
            <p:nvPr/>
          </p:nvSpPr>
          <p:spPr>
            <a:xfrm rot="5400000">
              <a:off x="9554476" y="4038878"/>
              <a:ext cx="325015" cy="14957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F7C03E5C-B19A-7E51-A25F-FA8331E66A4A}"/>
                </a:ext>
              </a:extLst>
            </p:cNvPr>
            <p:cNvSpPr/>
            <p:nvPr/>
          </p:nvSpPr>
          <p:spPr>
            <a:xfrm rot="5400000">
              <a:off x="9554475" y="4707801"/>
              <a:ext cx="325015" cy="14957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728ACB7D-21E5-A6A7-ACD5-FEC3BB87680E}"/>
                </a:ext>
              </a:extLst>
            </p:cNvPr>
            <p:cNvSpPr/>
            <p:nvPr/>
          </p:nvSpPr>
          <p:spPr>
            <a:xfrm>
              <a:off x="9229460" y="4355937"/>
              <a:ext cx="325015" cy="14957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F37B6A31-4642-CC17-BB59-5F81A2C0C0B2}"/>
                </a:ext>
              </a:extLst>
            </p:cNvPr>
            <p:cNvSpPr/>
            <p:nvPr/>
          </p:nvSpPr>
          <p:spPr>
            <a:xfrm>
              <a:off x="9895620" y="4355937"/>
              <a:ext cx="325015" cy="14957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EAC661F-FD30-1F46-544B-4A4CE23675AC}"/>
                </a:ext>
              </a:extLst>
            </p:cNvPr>
            <p:cNvCxnSpPr>
              <a:cxnSpLocks/>
              <a:stCxn id="29" idx="3"/>
              <a:endCxn id="30" idx="1"/>
            </p:cNvCxnSpPr>
            <p:nvPr/>
          </p:nvCxnSpPr>
          <p:spPr>
            <a:xfrm flipH="1">
              <a:off x="9716983" y="4276175"/>
              <a:ext cx="1" cy="3439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A039F57-FF95-EF71-E736-D3BA41687115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9723665" y="4264397"/>
              <a:ext cx="1" cy="3439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1F07B747-59C7-2A5B-9429-98BD4504C229}"/>
                </a:ext>
              </a:extLst>
            </p:cNvPr>
            <p:cNvSpPr txBox="1"/>
            <p:nvPr/>
          </p:nvSpPr>
          <p:spPr>
            <a:xfrm>
              <a:off x="9742862" y="3929001"/>
              <a:ext cx="343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E7FFC2A-8002-E31F-DBEC-4B19A12748E5}"/>
                </a:ext>
              </a:extLst>
            </p:cNvPr>
            <p:cNvSpPr txBox="1"/>
            <p:nvPr/>
          </p:nvSpPr>
          <p:spPr>
            <a:xfrm>
              <a:off x="9895620" y="4438674"/>
              <a:ext cx="343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E24A257-DFF2-50FB-8EEE-9B2F8B9891B2}"/>
                </a:ext>
              </a:extLst>
            </p:cNvPr>
            <p:cNvSpPr txBox="1"/>
            <p:nvPr/>
          </p:nvSpPr>
          <p:spPr>
            <a:xfrm>
              <a:off x="9381144" y="4585928"/>
              <a:ext cx="343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1F6BA921-653C-0F9F-E0C9-C579C09B6040}"/>
                </a:ext>
              </a:extLst>
            </p:cNvPr>
            <p:cNvSpPr txBox="1"/>
            <p:nvPr/>
          </p:nvSpPr>
          <p:spPr>
            <a:xfrm>
              <a:off x="9239378" y="4046145"/>
              <a:ext cx="343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D9604ED2-8843-0E97-303F-06176287888C}"/>
                    </a:ext>
                  </a:extLst>
                </p:cNvPr>
                <p:cNvSpPr txBox="1"/>
                <p:nvPr/>
              </p:nvSpPr>
              <p:spPr>
                <a:xfrm>
                  <a:off x="9890313" y="4017331"/>
                  <a:ext cx="56830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0" dirty="0"/>
                    <a:t>(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a14:m>
                  <a:r>
                    <a:rPr lang="en-US" sz="1600" dirty="0"/>
                    <a:t>)</a:t>
                  </a:r>
                </a:p>
              </p:txBody>
            </p:sp>
          </mc:Choice>
          <mc:Fallback xmlns="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D9604ED2-8843-0E97-303F-0617628788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313" y="4017331"/>
                  <a:ext cx="568301" cy="338554"/>
                </a:xfrm>
                <a:prstGeom prst="rect">
                  <a:avLst/>
                </a:prstGeom>
                <a:blipFill>
                  <a:blip r:embed="rId3"/>
                  <a:stretch>
                    <a:fillRect l="-6667" t="-3571"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625F1304-43D9-5C1B-A6F0-2E4BEA38C8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42862" y="4267660"/>
              <a:ext cx="265296" cy="1478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5" name="TextBox 164">
            <a:extLst>
              <a:ext uri="{FF2B5EF4-FFF2-40B4-BE49-F238E27FC236}">
                <a16:creationId xmlns:a16="http://schemas.microsoft.com/office/drawing/2014/main" id="{11577019-DDFF-2EA1-FE61-50762FC43766}"/>
              </a:ext>
            </a:extLst>
          </p:cNvPr>
          <p:cNvSpPr txBox="1"/>
          <p:nvPr/>
        </p:nvSpPr>
        <p:spPr>
          <a:xfrm>
            <a:off x="156588" y="4817736"/>
            <a:ext cx="4778815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1969"/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Alternatives: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Add energy penalties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Quantum link construction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6814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C7F25-F5EA-6414-E3A7-644586623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13214A-D1CE-8803-F171-5C6FD31072AF}"/>
              </a:ext>
            </a:extLst>
          </p:cNvPr>
          <p:cNvSpPr txBox="1">
            <a:spLocks/>
          </p:cNvSpPr>
          <p:nvPr/>
        </p:nvSpPr>
        <p:spPr>
          <a:xfrm>
            <a:off x="97973" y="-567619"/>
            <a:ext cx="5183453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/>
              <a:t>Scheme for U(1) gauge theories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54BFF3-4023-6E5A-F332-AA201DC6AEF1}"/>
              </a:ext>
            </a:extLst>
          </p:cNvPr>
          <p:cNvCxnSpPr>
            <a:cxnSpLocks/>
          </p:cNvCxnSpPr>
          <p:nvPr/>
        </p:nvCxnSpPr>
        <p:spPr>
          <a:xfrm>
            <a:off x="261606" y="1494413"/>
            <a:ext cx="4064209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744F65-F210-98AC-6255-B91A7C494C76}"/>
                  </a:ext>
                </a:extLst>
              </p:cNvPr>
              <p:cNvSpPr txBox="1"/>
              <p:nvPr/>
            </p:nvSpPr>
            <p:spPr>
              <a:xfrm>
                <a:off x="97916" y="6440705"/>
                <a:ext cx="43915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= lattice spacing,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= coupling,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= masses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744F65-F210-98AC-6255-B91A7C494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16" y="6440705"/>
                <a:ext cx="4391587" cy="369332"/>
              </a:xfrm>
              <a:prstGeom prst="rect">
                <a:avLst/>
              </a:prstGeom>
              <a:blipFill>
                <a:blip r:embed="rId2"/>
                <a:stretch>
                  <a:fillRect t="-10000" r="-115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D38B62A-A107-DC59-4267-4BE4A354B80B}"/>
              </a:ext>
            </a:extLst>
          </p:cNvPr>
          <p:cNvSpPr txBox="1"/>
          <p:nvPr/>
        </p:nvSpPr>
        <p:spPr>
          <a:xfrm>
            <a:off x="5165959" y="69730"/>
            <a:ext cx="6786723" cy="65556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Example: 1+1D multi-flavor Schwinger model</a:t>
            </a:r>
          </a:p>
          <a:p>
            <a:endParaRPr lang="en-US" sz="2800" dirty="0"/>
          </a:p>
          <a:p>
            <a:r>
              <a:rPr lang="en-US" sz="2800" dirty="0"/>
              <a:t>Hamiltonian:  </a:t>
            </a:r>
            <a:endParaRPr lang="en-US" sz="2800" b="0" i="1" dirty="0">
              <a:latin typeface="Cambria Math" panose="02040503050406030204" pitchFamily="18" charset="0"/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Gauge constraint: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E3FBA4-3B2A-444B-1F49-6D365DA2E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492" y="1494413"/>
            <a:ext cx="5939808" cy="3205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2277D7-F4D5-BF33-3ABA-77CD2E3EA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060474"/>
            <a:ext cx="5116915" cy="1203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2C458C-A4FF-0F16-A7D8-85632604D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217" y="816175"/>
            <a:ext cx="3443165" cy="336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55B663-3967-A7BB-6955-A2689C29E642}"/>
              </a:ext>
            </a:extLst>
          </p:cNvPr>
          <p:cNvSpPr txBox="1"/>
          <p:nvPr/>
        </p:nvSpPr>
        <p:spPr>
          <a:xfrm>
            <a:off x="5731492" y="6251832"/>
            <a:ext cx="6408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Coleman Jackiw, Susskind (1975), Banks, Susskind, Kogut (1976)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DA3F4F-69B1-B9F2-E0AB-F4A6A8EDC6A8}"/>
              </a:ext>
            </a:extLst>
          </p:cNvPr>
          <p:cNvGrpSpPr/>
          <p:nvPr/>
        </p:nvGrpSpPr>
        <p:grpSpPr>
          <a:xfrm>
            <a:off x="105762" y="1807836"/>
            <a:ext cx="4778815" cy="4401205"/>
            <a:chOff x="105762" y="1807836"/>
            <a:chExt cx="4778815" cy="440120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35BD03-D997-CE8A-8FE2-CC8EDCAD207F}"/>
                </a:ext>
              </a:extLst>
            </p:cNvPr>
            <p:cNvSpPr txBox="1"/>
            <p:nvPr/>
          </p:nvSpPr>
          <p:spPr>
            <a:xfrm>
              <a:off x="105762" y="1807836"/>
              <a:ext cx="4778815" cy="440120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21969"/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Everyone’s favorite model</a:t>
              </a:r>
            </a:p>
            <a:p>
              <a:endParaRPr lang="en-US" sz="2800" dirty="0"/>
            </a:p>
            <a:p>
              <a:r>
                <a:rPr lang="en-US" sz="2800" dirty="0"/>
                <a:t>Generalized four flavor model  toy model for string fragmentation</a:t>
              </a:r>
            </a:p>
            <a:p>
              <a:endParaRPr lang="en-US" sz="2800" dirty="0"/>
            </a:p>
            <a:p>
              <a:r>
                <a:rPr lang="en-US" sz="2800" dirty="0"/>
                <a:t>Interesting phase diagram, contains Ising, SU(N)</a:t>
              </a:r>
              <a:r>
                <a:rPr lang="en-US" sz="2800" baseline="-25000" dirty="0"/>
                <a:t>1</a:t>
              </a:r>
              <a:r>
                <a:rPr lang="en-US" sz="2800" dirty="0"/>
                <a:t> Wess-</a:t>
              </a:r>
              <a:r>
                <a:rPr lang="en-US" sz="2800" dirty="0" err="1"/>
                <a:t>Zumino</a:t>
              </a:r>
              <a:r>
                <a:rPr lang="en-US" sz="2800" dirty="0"/>
                <a:t>-Witten models, …</a:t>
              </a:r>
            </a:p>
            <a:p>
              <a:endParaRPr lang="en-US" sz="2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80018E-2FBC-65EE-1B7A-E028138E1126}"/>
                </a:ext>
              </a:extLst>
            </p:cNvPr>
            <p:cNvSpPr txBox="1"/>
            <p:nvPr/>
          </p:nvSpPr>
          <p:spPr>
            <a:xfrm>
              <a:off x="717989" y="5770875"/>
              <a:ext cx="4027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Steinhardt (1977), </a:t>
              </a:r>
              <a:r>
                <a:rPr lang="en-US" dirty="0" err="1"/>
                <a:t>Demspey</a:t>
              </a:r>
              <a:r>
                <a:rPr lang="en-US" dirty="0"/>
                <a:t>, </a:t>
              </a:r>
              <a:r>
                <a:rPr lang="en-US" i="1" dirty="0"/>
                <a:t>et al</a:t>
              </a:r>
              <a:r>
                <a:rPr lang="en-US" dirty="0"/>
                <a:t>  (2024)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67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5A4E8-513B-C9AD-BB18-158D5E84A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C4F034-A5FA-D5BF-3F41-D63E3C6A9D47}"/>
              </a:ext>
            </a:extLst>
          </p:cNvPr>
          <p:cNvSpPr txBox="1">
            <a:spLocks/>
          </p:cNvSpPr>
          <p:nvPr/>
        </p:nvSpPr>
        <p:spPr>
          <a:xfrm>
            <a:off x="97973" y="-567619"/>
            <a:ext cx="5183453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/>
              <a:t>Scheme for U(1) gauge theories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870F08-55AE-F247-533B-9E39E29CD44A}"/>
              </a:ext>
            </a:extLst>
          </p:cNvPr>
          <p:cNvCxnSpPr>
            <a:cxnSpLocks/>
          </p:cNvCxnSpPr>
          <p:nvPr/>
        </p:nvCxnSpPr>
        <p:spPr>
          <a:xfrm>
            <a:off x="261606" y="1494413"/>
            <a:ext cx="4064209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95DA434-1AC0-A0FB-6637-B864F2A12045}"/>
              </a:ext>
            </a:extLst>
          </p:cNvPr>
          <p:cNvSpPr txBox="1"/>
          <p:nvPr/>
        </p:nvSpPr>
        <p:spPr>
          <a:xfrm>
            <a:off x="5165959" y="69730"/>
            <a:ext cx="6786723" cy="65556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Example: 1+1D multi-flavor Schwinger model</a:t>
            </a:r>
          </a:p>
          <a:p>
            <a:endParaRPr lang="en-US" sz="2800" dirty="0"/>
          </a:p>
          <a:p>
            <a:r>
              <a:rPr lang="en-US" sz="2800" dirty="0"/>
              <a:t>Hamiltonian:  </a:t>
            </a:r>
            <a:endParaRPr lang="en-US" sz="2800" b="0" i="1" dirty="0">
              <a:latin typeface="Cambria Math" panose="02040503050406030204" pitchFamily="18" charset="0"/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Gauge constraint: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BA7FD2-E973-B488-108E-CAF0E8B47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492" y="1494413"/>
            <a:ext cx="5939808" cy="3205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9A89AB-81B8-03FD-43F6-AFB2A53DC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060474"/>
            <a:ext cx="5116915" cy="1203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CA63D2-435B-25A1-175E-3A7017FDD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217" y="816175"/>
            <a:ext cx="3443165" cy="336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62A3A2-D4D8-5A82-5FF8-2D03D8F18DC1}"/>
              </a:ext>
            </a:extLst>
          </p:cNvPr>
          <p:cNvSpPr txBox="1"/>
          <p:nvPr/>
        </p:nvSpPr>
        <p:spPr>
          <a:xfrm>
            <a:off x="5731492" y="6251832"/>
            <a:ext cx="6408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Coleman Jackiw, Susskind (1975), Banks, Susskind, Kogut (1976)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4036A7-6188-72ED-0E85-19939E635061}"/>
              </a:ext>
            </a:extLst>
          </p:cNvPr>
          <p:cNvSpPr txBox="1"/>
          <p:nvPr/>
        </p:nvSpPr>
        <p:spPr>
          <a:xfrm>
            <a:off x="105762" y="1721385"/>
            <a:ext cx="4885963" cy="4832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1969"/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For open boundary conditions, gauge fields can be eliminated – nonlocal model of fermions</a:t>
            </a:r>
          </a:p>
          <a:p>
            <a:endParaRPr lang="en-US" sz="2800" dirty="0"/>
          </a:p>
          <a:p>
            <a:r>
              <a:rPr lang="en-US" sz="2800" dirty="0"/>
              <a:t>Still, difficult to probe critical regimes even with classical methods, large finite size effects</a:t>
            </a:r>
          </a:p>
          <a:p>
            <a:endParaRPr lang="en-US" sz="2800" dirty="0"/>
          </a:p>
          <a:p>
            <a:r>
              <a:rPr lang="en-US" sz="2800" dirty="0"/>
              <a:t>Other boundary conditions, higher dimensional models are even more challenging</a:t>
            </a:r>
          </a:p>
        </p:txBody>
      </p:sp>
    </p:spTree>
    <p:extLst>
      <p:ext uri="{BB962C8B-B14F-4D97-AF65-F5344CB8AC3E}">
        <p14:creationId xmlns:p14="http://schemas.microsoft.com/office/powerpoint/2010/main" val="169037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30EEF-38B1-E49D-96AE-C376EA468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3F13FC-56A8-1C55-9306-18E8B13F0A45}"/>
              </a:ext>
            </a:extLst>
          </p:cNvPr>
          <p:cNvSpPr txBox="1">
            <a:spLocks/>
          </p:cNvSpPr>
          <p:nvPr/>
        </p:nvSpPr>
        <p:spPr>
          <a:xfrm>
            <a:off x="97973" y="-567619"/>
            <a:ext cx="5183453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/>
              <a:t>Scheme for U(1) gauge theories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94AC0C4-70A3-579A-FBBF-D4FC4D8C0216}"/>
              </a:ext>
            </a:extLst>
          </p:cNvPr>
          <p:cNvCxnSpPr>
            <a:cxnSpLocks/>
          </p:cNvCxnSpPr>
          <p:nvPr/>
        </p:nvCxnSpPr>
        <p:spPr>
          <a:xfrm>
            <a:off x="261606" y="1494413"/>
            <a:ext cx="4064209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DB4A6B1-0534-E9FF-DB28-EE0D26E9A458}"/>
              </a:ext>
            </a:extLst>
          </p:cNvPr>
          <p:cNvSpPr txBox="1"/>
          <p:nvPr/>
        </p:nvSpPr>
        <p:spPr>
          <a:xfrm>
            <a:off x="5165959" y="69730"/>
            <a:ext cx="6786723" cy="65556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Example: 1+1D multi-flavor Schwinger model</a:t>
            </a:r>
          </a:p>
          <a:p>
            <a:endParaRPr lang="en-US" sz="2800" dirty="0"/>
          </a:p>
          <a:p>
            <a:r>
              <a:rPr lang="en-US" sz="2800" dirty="0"/>
              <a:t>Hamiltonian:  </a:t>
            </a:r>
            <a:endParaRPr lang="en-US" sz="2800" b="0" i="1" dirty="0">
              <a:latin typeface="Cambria Math" panose="02040503050406030204" pitchFamily="18" charset="0"/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Gauge constraint: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A99D13-ADAE-7FC9-3C3A-5AFB80F1F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492" y="1494413"/>
            <a:ext cx="5939808" cy="3205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3FD7B9-5B08-047C-B036-6BB4A0585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060474"/>
            <a:ext cx="5116915" cy="1203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3038A6-DAAE-9812-95F9-2B58C3064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217" y="816175"/>
            <a:ext cx="3443165" cy="336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B89B19-5E22-5F0C-4ABA-82976D92A549}"/>
              </a:ext>
            </a:extLst>
          </p:cNvPr>
          <p:cNvSpPr txBox="1"/>
          <p:nvPr/>
        </p:nvSpPr>
        <p:spPr>
          <a:xfrm>
            <a:off x="5731492" y="6251832"/>
            <a:ext cx="6408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Coleman Jackiw, Susskind (1975), Banks, Susskind, Kogut (1976)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A1555-3460-B39E-70A8-AA1DAA68A1CB}"/>
              </a:ext>
            </a:extLst>
          </p:cNvPr>
          <p:cNvSpPr txBox="1"/>
          <p:nvPr/>
        </p:nvSpPr>
        <p:spPr>
          <a:xfrm>
            <a:off x="105762" y="1619190"/>
            <a:ext cx="4885963" cy="4832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1969"/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We develop a quantum-classical scheme keeping the gauge degrees of freedom</a:t>
            </a:r>
          </a:p>
          <a:p>
            <a:endParaRPr lang="en-US" sz="2800" dirty="0"/>
          </a:p>
          <a:p>
            <a:r>
              <a:rPr lang="en-US" sz="2800" dirty="0"/>
              <a:t>Map states of the electric field at each site to qubits </a:t>
            </a:r>
          </a:p>
          <a:p>
            <a:endParaRPr lang="en-US" sz="2800" dirty="0"/>
          </a:p>
          <a:p>
            <a:r>
              <a:rPr lang="en-US" sz="2800" dirty="0"/>
              <a:t>Use the virtual rishon construction of quantum link models to project onto the physical states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F869A-A6E8-BDE1-6A2E-24AF9233429A}"/>
              </a:ext>
            </a:extLst>
          </p:cNvPr>
          <p:cNvSpPr txBox="1"/>
          <p:nvPr/>
        </p:nvSpPr>
        <p:spPr>
          <a:xfrm>
            <a:off x="0" y="6503093"/>
            <a:ext cx="7410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Chandrasekharan and Wiese (1997), Silvi </a:t>
            </a:r>
            <a:r>
              <a:rPr lang="en-US" i="1" dirty="0"/>
              <a:t>et al </a:t>
            </a:r>
            <a:r>
              <a:rPr lang="en-US" dirty="0"/>
              <a:t>(2014)</a:t>
            </a:r>
          </a:p>
        </p:txBody>
      </p:sp>
    </p:spTree>
    <p:extLst>
      <p:ext uri="{BB962C8B-B14F-4D97-AF65-F5344CB8AC3E}">
        <p14:creationId xmlns:p14="http://schemas.microsoft.com/office/powerpoint/2010/main" val="275358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E37CA-DE12-3CF5-5537-5ECBEDBF0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77CD80-92D5-A0B0-6C32-2E944E4335BD}"/>
              </a:ext>
            </a:extLst>
          </p:cNvPr>
          <p:cNvSpPr txBox="1">
            <a:spLocks/>
          </p:cNvSpPr>
          <p:nvPr/>
        </p:nvSpPr>
        <p:spPr>
          <a:xfrm>
            <a:off x="239318" y="-1013466"/>
            <a:ext cx="5183453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/>
              <a:t>DMRG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7F70DF-420F-6B40-9225-743A64DE87B1}"/>
                  </a:ext>
                </a:extLst>
              </p:cNvPr>
              <p:cNvSpPr txBox="1"/>
              <p:nvPr/>
            </p:nvSpPr>
            <p:spPr>
              <a:xfrm>
                <a:off x="5165959" y="69730"/>
                <a:ext cx="6937141" cy="609012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Model with one, two and three fermion flavors analyzed using </a:t>
                </a:r>
                <a:r>
                  <a:rPr lang="en-US" sz="2800" u="sng" dirty="0"/>
                  <a:t>classical</a:t>
                </a:r>
                <a:r>
                  <a:rPr lang="en-US" sz="2800" dirty="0"/>
                  <a:t> density matrix renormalization group (DMRG) technique 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Topological angle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800" dirty="0"/>
                  <a:t>, periodic boundary condition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Critical points identified using logarithmic scaling of entanglement entropy: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800" dirty="0"/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800" dirty="0"/>
                  <a:t>conformal anomaly parameter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800" dirty="0"/>
                  <a:t>subsystem size,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sz="2800" dirty="0"/>
                  <a:t> system size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7F70DF-420F-6B40-9225-743A64DE8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959" y="69730"/>
                <a:ext cx="6937141" cy="60901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8D32871-955C-EE2C-6F6F-603BE217ABEF}"/>
              </a:ext>
            </a:extLst>
          </p:cNvPr>
          <p:cNvSpPr txBox="1"/>
          <p:nvPr/>
        </p:nvSpPr>
        <p:spPr>
          <a:xfrm>
            <a:off x="9325289" y="4838700"/>
            <a:ext cx="2760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Cardy and Calabrese (2004)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4A1D2B-9A4F-E5BC-E8ED-0162A438EC99}"/>
                  </a:ext>
                </a:extLst>
              </p:cNvPr>
              <p:cNvSpPr txBox="1"/>
              <p:nvPr/>
            </p:nvSpPr>
            <p:spPr>
              <a:xfrm>
                <a:off x="262945" y="1588415"/>
                <a:ext cx="4537655" cy="457144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21969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Critical points: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/>
                  <a:t>: </a:t>
                </a:r>
                <a:endParaRPr lang="en-US" sz="28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SU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WZW,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br>
                  <a:rPr lang="en-US" sz="2800" dirty="0"/>
                </a:br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=0,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en-US" sz="2800" dirty="0"/>
                  <a:t>: </a:t>
                </a:r>
                <a:endParaRPr lang="en-US" sz="28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SU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WZW,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br>
                  <a:rPr lang="en-US" sz="2800" dirty="0"/>
                </a:br>
                <a:endParaRPr lang="en-US" sz="28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≃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en-US" sz="2800" dirty="0"/>
                  <a:t>: </a:t>
                </a:r>
              </a:p>
              <a:p>
                <a:r>
                  <a:rPr lang="en-US" sz="2800" dirty="0"/>
                  <a:t>Ising,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4A1D2B-9A4F-E5BC-E8ED-0162A438E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45" y="1588415"/>
                <a:ext cx="4537655" cy="45714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21969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9AD9F3B-AA43-F187-DAD6-97F51AEC364B}"/>
              </a:ext>
            </a:extLst>
          </p:cNvPr>
          <p:cNvSpPr txBox="1"/>
          <p:nvPr/>
        </p:nvSpPr>
        <p:spPr>
          <a:xfrm>
            <a:off x="105762" y="6466342"/>
            <a:ext cx="51834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Critical points most difficult to reach with DMRG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FD2CD1-D6AD-9DCA-658E-8EAB4290397B}"/>
              </a:ext>
            </a:extLst>
          </p:cNvPr>
          <p:cNvCxnSpPr>
            <a:cxnSpLocks/>
          </p:cNvCxnSpPr>
          <p:nvPr/>
        </p:nvCxnSpPr>
        <p:spPr>
          <a:xfrm>
            <a:off x="239318" y="1149354"/>
            <a:ext cx="3570682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3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allAtOnce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3A954-CCF7-8886-EE00-395ADAF50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1352CA-FB49-39CF-6A93-DBD150C16982}"/>
              </a:ext>
            </a:extLst>
          </p:cNvPr>
          <p:cNvSpPr txBox="1">
            <a:spLocks/>
          </p:cNvSpPr>
          <p:nvPr/>
        </p:nvSpPr>
        <p:spPr>
          <a:xfrm>
            <a:off x="239318" y="-1013466"/>
            <a:ext cx="5183453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/>
              <a:t>DMRG Results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679711-ECE9-5B93-2D0D-69F86E333441}"/>
              </a:ext>
            </a:extLst>
          </p:cNvPr>
          <p:cNvGrpSpPr/>
          <p:nvPr/>
        </p:nvGrpSpPr>
        <p:grpSpPr>
          <a:xfrm>
            <a:off x="239318" y="1639678"/>
            <a:ext cx="4724400" cy="3578644"/>
            <a:chOff x="150418" y="1639678"/>
            <a:chExt cx="4724400" cy="35786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AF7C48-15EA-9E9C-89B8-DE6C6272C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318" y="1639678"/>
              <a:ext cx="4058339" cy="11560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15D210-7836-818B-77C9-18A0FFC1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418" y="4245651"/>
              <a:ext cx="4724400" cy="972671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4B4278C-1AFA-EE25-F79C-C5D9DF3E1954}"/>
                </a:ext>
              </a:extLst>
            </p:cNvPr>
            <p:cNvCxnSpPr/>
            <p:nvPr/>
          </p:nvCxnSpPr>
          <p:spPr>
            <a:xfrm>
              <a:off x="2268487" y="2946400"/>
              <a:ext cx="0" cy="1193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A person with red hair and beard&#10;&#10;AI-generated content may be incorrect.">
              <a:extLst>
                <a:ext uri="{FF2B5EF4-FFF2-40B4-BE49-F238E27FC236}">
                  <a16:creationId xmlns:a16="http://schemas.microsoft.com/office/drawing/2014/main" id="{2C9EF400-48AF-C116-C68E-330C3FEEC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1018" y="2830176"/>
              <a:ext cx="1056072" cy="138101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FE8A60-0663-C534-83D4-3EEE5B6EBAEA}"/>
                </a:ext>
              </a:extLst>
            </p:cNvPr>
            <p:cNvSpPr txBox="1"/>
            <p:nvPr/>
          </p:nvSpPr>
          <p:spPr>
            <a:xfrm>
              <a:off x="514802" y="3138952"/>
              <a:ext cx="175368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Rishon + David’s </a:t>
              </a:r>
              <a:br>
                <a:rPr lang="en-US" dirty="0"/>
              </a:br>
              <a:r>
                <a:rPr lang="en-US" dirty="0"/>
                <a:t>tensor network </a:t>
              </a:r>
              <a:br>
                <a:rPr lang="en-US" dirty="0"/>
              </a:br>
              <a:r>
                <a:rPr lang="en-US" dirty="0"/>
                <a:t>magic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405CD50-2683-ABE4-7A39-A3138A74E2F0}"/>
              </a:ext>
            </a:extLst>
          </p:cNvPr>
          <p:cNvGrpSpPr/>
          <p:nvPr/>
        </p:nvGrpSpPr>
        <p:grpSpPr>
          <a:xfrm>
            <a:off x="5235916" y="236713"/>
            <a:ext cx="6243472" cy="5873536"/>
            <a:chOff x="5235916" y="236713"/>
            <a:chExt cx="6243472" cy="58735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0FC9B4-9B23-7697-D2A2-E332D8418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5916" y="236713"/>
              <a:ext cx="6243472" cy="580447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8F2B07E-92C9-8D6F-49D1-AF844C436B47}"/>
                    </a:ext>
                  </a:extLst>
                </p:cNvPr>
                <p:cNvSpPr txBox="1"/>
                <p:nvPr/>
              </p:nvSpPr>
              <p:spPr>
                <a:xfrm>
                  <a:off x="8140700" y="5587029"/>
                  <a:ext cx="603250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8F2B07E-92C9-8D6F-49D1-AF844C436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0700" y="5587029"/>
                  <a:ext cx="603250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EC10D70-05A6-CDCB-D4D9-2E569C380696}"/>
              </a:ext>
            </a:extLst>
          </p:cNvPr>
          <p:cNvSpPr txBox="1"/>
          <p:nvPr/>
        </p:nvSpPr>
        <p:spPr>
          <a:xfrm>
            <a:off x="117352" y="6366433"/>
            <a:ext cx="44415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Classical DMRG results with 6L qubits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E09E4B-572D-D1F1-2BBA-67A8D20B81A1}"/>
              </a:ext>
            </a:extLst>
          </p:cNvPr>
          <p:cNvSpPr txBox="1"/>
          <p:nvPr/>
        </p:nvSpPr>
        <p:spPr>
          <a:xfrm>
            <a:off x="1696142" y="5396517"/>
            <a:ext cx="1963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Three qubits per </a:t>
            </a:r>
          </a:p>
          <a:p>
            <a:r>
              <a:rPr lang="en-US" sz="2000" dirty="0"/>
              <a:t>electric field link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AEA38-AF0B-3F89-19B1-2A4574883F72}"/>
              </a:ext>
            </a:extLst>
          </p:cNvPr>
          <p:cNvSpPr txBox="1"/>
          <p:nvPr/>
        </p:nvSpPr>
        <p:spPr>
          <a:xfrm>
            <a:off x="3364034" y="1215842"/>
            <a:ext cx="1731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three fermions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EB19E55-BEE1-2428-7B42-5AB6570E413F}"/>
              </a:ext>
            </a:extLst>
          </p:cNvPr>
          <p:cNvCxnSpPr>
            <a:cxnSpLocks/>
          </p:cNvCxnSpPr>
          <p:nvPr/>
        </p:nvCxnSpPr>
        <p:spPr>
          <a:xfrm flipH="1">
            <a:off x="3412686" y="1615952"/>
            <a:ext cx="247263" cy="1967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9480E1C-49F6-8B16-992E-462D03CF433A}"/>
              </a:ext>
            </a:extLst>
          </p:cNvPr>
          <p:cNvSpPr txBox="1"/>
          <p:nvPr/>
        </p:nvSpPr>
        <p:spPr>
          <a:xfrm>
            <a:off x="4083590" y="2785009"/>
            <a:ext cx="1011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electric </a:t>
            </a:r>
          </a:p>
          <a:p>
            <a:pPr algn="ctr"/>
            <a:r>
              <a:rPr lang="en-US" sz="2000" dirty="0"/>
              <a:t>field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BD43265-1FD8-F4DA-BB29-CFE05A477386}"/>
              </a:ext>
            </a:extLst>
          </p:cNvPr>
          <p:cNvCxnSpPr/>
          <p:nvPr/>
        </p:nvCxnSpPr>
        <p:spPr>
          <a:xfrm flipH="1" flipV="1">
            <a:off x="3987800" y="2387600"/>
            <a:ext cx="315727" cy="4081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A2B3833-4CE7-F77B-6E20-C9BF746C31C7}"/>
              </a:ext>
            </a:extLst>
          </p:cNvPr>
          <p:cNvSpPr txBox="1"/>
          <p:nvPr/>
        </p:nvSpPr>
        <p:spPr>
          <a:xfrm>
            <a:off x="261264" y="1239568"/>
            <a:ext cx="1228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Gauss law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4584D7B-B2F5-13B7-31D1-C2A80167C960}"/>
              </a:ext>
            </a:extLst>
          </p:cNvPr>
          <p:cNvCxnSpPr>
            <a:cxnSpLocks/>
          </p:cNvCxnSpPr>
          <p:nvPr/>
        </p:nvCxnSpPr>
        <p:spPr>
          <a:xfrm>
            <a:off x="1242555" y="1589138"/>
            <a:ext cx="237989" cy="1252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436FC570-462F-43C9-C554-8AA425E74E15}"/>
              </a:ext>
            </a:extLst>
          </p:cNvPr>
          <p:cNvSpPr/>
          <p:nvPr/>
        </p:nvSpPr>
        <p:spPr>
          <a:xfrm>
            <a:off x="6248400" y="1162055"/>
            <a:ext cx="683582" cy="552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2F400B-A996-5C84-CAFD-F7443E31C4DA}"/>
              </a:ext>
            </a:extLst>
          </p:cNvPr>
          <p:cNvSpPr txBox="1"/>
          <p:nvPr/>
        </p:nvSpPr>
        <p:spPr>
          <a:xfrm>
            <a:off x="6248400" y="6427988"/>
            <a:ext cx="588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D. Rogerson, J. Barata, R. Konik, R. Venugopalan, AR (in prep)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4F8BDE6-94D1-E59B-B096-498B91CB1EDB}"/>
              </a:ext>
            </a:extLst>
          </p:cNvPr>
          <p:cNvCxnSpPr>
            <a:cxnSpLocks/>
          </p:cNvCxnSpPr>
          <p:nvPr/>
        </p:nvCxnSpPr>
        <p:spPr>
          <a:xfrm>
            <a:off x="239318" y="1149354"/>
            <a:ext cx="3570682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34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CFAC3AA-2811-D0DF-20C0-D07473B3EDD0}"/>
              </a:ext>
            </a:extLst>
          </p:cNvPr>
          <p:cNvSpPr/>
          <p:nvPr/>
        </p:nvSpPr>
        <p:spPr>
          <a:xfrm>
            <a:off x="4460117" y="512303"/>
            <a:ext cx="7707051" cy="5833394"/>
          </a:xfrm>
          <a:prstGeom prst="roundRect">
            <a:avLst/>
          </a:prstGeom>
          <a:solidFill>
            <a:srgbClr val="7030A0">
              <a:alpha val="308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109BE51-66F3-E3EF-0089-5BCB564C40DD}"/>
              </a:ext>
            </a:extLst>
          </p:cNvPr>
          <p:cNvSpPr/>
          <p:nvPr/>
        </p:nvSpPr>
        <p:spPr>
          <a:xfrm>
            <a:off x="5305836" y="1377594"/>
            <a:ext cx="6304810" cy="45381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9F23E-1045-2C44-8CBD-8F4422BC8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12" y="44664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800" dirty="0"/>
              <a:t>Complexity Hierarchy*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83C07-A0E3-8F34-FEF8-5FD982EA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0B0F4F-27D3-4C81-8336-24FC379DF1BB}" type="slidenum">
              <a:rPr lang="LID4096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LID4096">
              <a:solidFill>
                <a:srgbClr val="FFFFFF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46D6D4E-FA8B-0919-28C1-E89C39E21ADE}"/>
              </a:ext>
            </a:extLst>
          </p:cNvPr>
          <p:cNvSpPr/>
          <p:nvPr/>
        </p:nvSpPr>
        <p:spPr>
          <a:xfrm>
            <a:off x="5883318" y="2274228"/>
            <a:ext cx="5091602" cy="34340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classically </a:t>
            </a:r>
            <a:br>
              <a:rPr lang="en-US" sz="18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rgbClr val="C00000"/>
                </a:solidFill>
              </a:rPr>
              <a:t>easy (P)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17CDE1-6DC7-0073-DA5C-161D505DEA6A}"/>
              </a:ext>
            </a:extLst>
          </p:cNvPr>
          <p:cNvSpPr/>
          <p:nvPr/>
        </p:nvSpPr>
        <p:spPr>
          <a:xfrm>
            <a:off x="7232271" y="3024039"/>
            <a:ext cx="2432674" cy="243267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Classical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Easy (P)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53A3D0-8051-7162-9635-B8634F318555}"/>
              </a:ext>
            </a:extLst>
          </p:cNvPr>
          <p:cNvSpPr txBox="1"/>
          <p:nvPr/>
        </p:nvSpPr>
        <p:spPr>
          <a:xfrm>
            <a:off x="7477900" y="2252089"/>
            <a:ext cx="19606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Quantum 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Easy (BQP)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70170A9-F654-D38B-07A7-79C734EFF367}"/>
              </a:ext>
            </a:extLst>
          </p:cNvPr>
          <p:cNvCxnSpPr>
            <a:cxnSpLocks/>
          </p:cNvCxnSpPr>
          <p:nvPr/>
        </p:nvCxnSpPr>
        <p:spPr>
          <a:xfrm>
            <a:off x="4201886" y="3854910"/>
            <a:ext cx="229035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3576D54-59B9-5F3C-C20B-47B993F61C86}"/>
              </a:ext>
            </a:extLst>
          </p:cNvPr>
          <p:cNvSpPr txBox="1"/>
          <p:nvPr/>
        </p:nvSpPr>
        <p:spPr>
          <a:xfrm>
            <a:off x="0" y="6396335"/>
            <a:ext cx="2784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*Currently believed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51FCA7-8973-888E-DB21-2D94F984C328}"/>
                  </a:ext>
                </a:extLst>
              </p:cNvPr>
              <p:cNvSpPr txBox="1"/>
              <p:nvPr/>
            </p:nvSpPr>
            <p:spPr>
              <a:xfrm>
                <a:off x="6624194" y="6442501"/>
                <a:ext cx="5567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Bravyi and </a:t>
                </a:r>
                <a:r>
                  <a:rPr lang="en-US" dirty="0" err="1"/>
                  <a:t>Kitaev</a:t>
                </a:r>
                <a:r>
                  <a:rPr lang="en-US" dirty="0"/>
                  <a:t> (2002, 2005), Gottesman,  </a:t>
                </a:r>
                <a:r>
                  <a:rPr lang="en-US" dirty="0" err="1"/>
                  <a:t>Knill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1997)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51FCA7-8973-888E-DB21-2D94F984C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194" y="6442501"/>
                <a:ext cx="5567806" cy="369332"/>
              </a:xfrm>
              <a:prstGeom prst="rect">
                <a:avLst/>
              </a:prstGeom>
              <a:blipFill>
                <a:blip r:embed="rId3"/>
                <a:stretch>
                  <a:fillRect l="-90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40F1BA-1A27-617A-C3EA-996A547AC8D5}"/>
              </a:ext>
            </a:extLst>
          </p:cNvPr>
          <p:cNvCxnSpPr/>
          <p:nvPr/>
        </p:nvCxnSpPr>
        <p:spPr>
          <a:xfrm>
            <a:off x="418112" y="2077705"/>
            <a:ext cx="3261259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28AA89C-0D86-33ED-88F9-9A9CE1BC0839}"/>
                  </a:ext>
                </a:extLst>
              </p:cNvPr>
              <p:cNvSpPr txBox="1"/>
              <p:nvPr/>
            </p:nvSpPr>
            <p:spPr>
              <a:xfrm>
                <a:off x="4198493" y="36440"/>
                <a:ext cx="5340731" cy="22467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21969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What is in here?</a:t>
                </a:r>
                <a:br>
                  <a:rPr lang="en-US" sz="2800" i="1" dirty="0"/>
                </a:br>
                <a:endParaRPr lang="en-US" sz="2800" i="1" dirty="0"/>
              </a:p>
              <a:p>
                <a:pPr marL="514350" indent="-514350">
                  <a:buAutoNum type="arabicPeriod"/>
                </a:pPr>
                <a:r>
                  <a:rPr lang="en-US" sz="2800" dirty="0"/>
                  <a:t>Free-fermion models: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marL="514350" indent="-514350">
                  <a:buAutoNum type="arabicPeriod"/>
                </a:pPr>
                <a:r>
                  <a:rPr lang="en-US" sz="2800" dirty="0"/>
                  <a:t>Normalizer operations: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marL="514350" indent="-514350">
                  <a:buAutoNum type="arabicPeriod"/>
                </a:pPr>
                <a:r>
                  <a:rPr lang="en-US" sz="2800" dirty="0"/>
                  <a:t> …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28AA89C-0D86-33ED-88F9-9A9CE1BC0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493" y="36440"/>
                <a:ext cx="5340731" cy="22467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21969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BAF7842-2263-E48E-1628-319344200820}"/>
              </a:ext>
            </a:extLst>
          </p:cNvPr>
          <p:cNvCxnSpPr>
            <a:cxnSpLocks/>
          </p:cNvCxnSpPr>
          <p:nvPr/>
        </p:nvCxnSpPr>
        <p:spPr>
          <a:xfrm>
            <a:off x="5883318" y="3024039"/>
            <a:ext cx="229035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30E73FC-6A66-A2C4-6A05-E921BC71FF9D}"/>
              </a:ext>
            </a:extLst>
          </p:cNvPr>
          <p:cNvSpPr txBox="1"/>
          <p:nvPr/>
        </p:nvSpPr>
        <p:spPr>
          <a:xfrm>
            <a:off x="9542617" y="1473278"/>
            <a:ext cx="19606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Classical </a:t>
            </a:r>
            <a:br>
              <a:rPr lang="en-US" sz="2400" dirty="0"/>
            </a:br>
            <a:r>
              <a:rPr lang="en-US" sz="2400" dirty="0"/>
              <a:t>Hard (NP)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68F35C-5B9A-4F18-FDF6-BEA61D19B982}"/>
              </a:ext>
            </a:extLst>
          </p:cNvPr>
          <p:cNvSpPr txBox="1"/>
          <p:nvPr/>
        </p:nvSpPr>
        <p:spPr>
          <a:xfrm>
            <a:off x="9642649" y="514589"/>
            <a:ext cx="19606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Quantum  </a:t>
            </a:r>
            <a:br>
              <a:rPr lang="en-US" sz="2400" dirty="0"/>
            </a:br>
            <a:r>
              <a:rPr lang="en-US" sz="2400" dirty="0"/>
              <a:t>Hard (QMA)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8ECA29-40CF-2B6E-2CFD-79B3D13AE6FE}"/>
              </a:ext>
            </a:extLst>
          </p:cNvPr>
          <p:cNvSpPr txBox="1"/>
          <p:nvPr/>
        </p:nvSpPr>
        <p:spPr>
          <a:xfrm>
            <a:off x="418112" y="2354113"/>
            <a:ext cx="3619145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1969"/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What is in here?</a:t>
            </a:r>
            <a:endParaRPr lang="en-US" sz="2800" i="1" dirty="0"/>
          </a:p>
          <a:p>
            <a:endParaRPr lang="en-US" sz="2800" i="1" dirty="0"/>
          </a:p>
          <a:p>
            <a:pPr marL="514350" indent="-514350">
              <a:buAutoNum type="arabicPeriod"/>
            </a:pPr>
            <a:r>
              <a:rPr lang="en-US" sz="2800" dirty="0"/>
              <a:t>Quantum Fourier </a:t>
            </a:r>
            <a:br>
              <a:rPr lang="en-US" sz="2800" dirty="0"/>
            </a:br>
            <a:r>
              <a:rPr lang="en-US" sz="2800" dirty="0"/>
              <a:t>transform</a:t>
            </a:r>
          </a:p>
          <a:p>
            <a:pPr marL="514350" indent="-514350">
              <a:buFontTx/>
              <a:buAutoNum type="arabicPeriod"/>
            </a:pPr>
            <a:r>
              <a:rPr lang="en-US" sz="2800" dirty="0"/>
              <a:t>Shor’s algorithm</a:t>
            </a:r>
          </a:p>
          <a:p>
            <a:pPr marL="514350" indent="-514350">
              <a:buAutoNum type="arabicPeriod"/>
            </a:pPr>
            <a:r>
              <a:rPr lang="en-US" sz="2800" dirty="0"/>
              <a:t>Phase Estimation</a:t>
            </a:r>
          </a:p>
          <a:p>
            <a:pPr marL="514350" indent="-514350">
              <a:buAutoNum type="arabicPeriod"/>
            </a:pPr>
            <a:r>
              <a:rPr lang="en-US" sz="2800" b="1" dirty="0"/>
              <a:t>Quantum simulation</a:t>
            </a:r>
          </a:p>
          <a:p>
            <a:pPr marL="514350" indent="-514350">
              <a:buAutoNum type="arabicPeriod"/>
            </a:pPr>
            <a:r>
              <a:rPr lang="en-US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1840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7835A-40F9-0941-E77D-D664C19CC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7F2CF7-6701-F47F-1B70-57E1F10EE917}"/>
              </a:ext>
            </a:extLst>
          </p:cNvPr>
          <p:cNvSpPr txBox="1">
            <a:spLocks/>
          </p:cNvSpPr>
          <p:nvPr/>
        </p:nvSpPr>
        <p:spPr>
          <a:xfrm>
            <a:off x="239318" y="-1013466"/>
            <a:ext cx="5183453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/>
              <a:t>DMRG Results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A3CAF8-AFC0-5B90-4F56-46E334EC4805}"/>
              </a:ext>
            </a:extLst>
          </p:cNvPr>
          <p:cNvCxnSpPr>
            <a:cxnSpLocks/>
          </p:cNvCxnSpPr>
          <p:nvPr/>
        </p:nvCxnSpPr>
        <p:spPr>
          <a:xfrm>
            <a:off x="239318" y="1149354"/>
            <a:ext cx="3570682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CF2A6C2-1C74-11D6-30A3-61B05E9F06B8}"/>
              </a:ext>
            </a:extLst>
          </p:cNvPr>
          <p:cNvSpPr txBox="1"/>
          <p:nvPr/>
        </p:nvSpPr>
        <p:spPr>
          <a:xfrm>
            <a:off x="117352" y="6366433"/>
            <a:ext cx="44415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Classical DMRG results with 6L qubits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DEECF8-3B77-14BE-BCB3-30ECC169F739}"/>
              </a:ext>
            </a:extLst>
          </p:cNvPr>
          <p:cNvSpPr/>
          <p:nvPr/>
        </p:nvSpPr>
        <p:spPr>
          <a:xfrm>
            <a:off x="6248400" y="1162055"/>
            <a:ext cx="683582" cy="552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3637FFA-3288-D9CB-3510-64D539C08EF7}"/>
              </a:ext>
            </a:extLst>
          </p:cNvPr>
          <p:cNvGrpSpPr/>
          <p:nvPr/>
        </p:nvGrpSpPr>
        <p:grpSpPr>
          <a:xfrm>
            <a:off x="117353" y="1579328"/>
            <a:ext cx="12005467" cy="4523169"/>
            <a:chOff x="117353" y="1579328"/>
            <a:chExt cx="12005467" cy="45231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608BEE-76E3-3642-3220-21F0E4E56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58579" y="1786280"/>
              <a:ext cx="7964241" cy="415946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74454D0-66B5-52FC-7EFF-8E5B58BDF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53" y="1579328"/>
              <a:ext cx="4314948" cy="44160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336D725-4668-5D12-525C-C6AE4A87DFF0}"/>
                    </a:ext>
                  </a:extLst>
                </p:cNvPr>
                <p:cNvSpPr txBox="1"/>
                <p:nvPr/>
              </p:nvSpPr>
              <p:spPr>
                <a:xfrm>
                  <a:off x="2036495" y="5579277"/>
                  <a:ext cx="603250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336D725-4668-5D12-525C-C6AE4A87DF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6495" y="5579277"/>
                  <a:ext cx="603250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9C2FA5B-239A-A1A6-805D-9FE6AFF66B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7992" y="4889500"/>
              <a:ext cx="1898608" cy="63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10319A-C503-3D6A-81E8-16088488B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8981" y="4656504"/>
              <a:ext cx="1293790" cy="464438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3C80CD7-4E8A-BB7F-B38D-3F54B8E9238A}"/>
              </a:ext>
            </a:extLst>
          </p:cNvPr>
          <p:cNvGrpSpPr/>
          <p:nvPr/>
        </p:nvGrpSpPr>
        <p:grpSpPr>
          <a:xfrm>
            <a:off x="5645344" y="-18689"/>
            <a:ext cx="5322014" cy="1579877"/>
            <a:chOff x="5792351" y="-879569"/>
            <a:chExt cx="5322014" cy="15798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473744E-BFF3-A5B1-DFB4-1926970D9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9305" y="-455733"/>
              <a:ext cx="4058339" cy="115604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DD6B745-353E-2110-339D-4408C54F409B}"/>
                </a:ext>
              </a:extLst>
            </p:cNvPr>
            <p:cNvSpPr txBox="1"/>
            <p:nvPr/>
          </p:nvSpPr>
          <p:spPr>
            <a:xfrm>
              <a:off x="8895121" y="-879569"/>
              <a:ext cx="1731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three fermions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ED2A6ED-0A57-A5BA-2231-8FFDA3773D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43773" y="-479459"/>
              <a:ext cx="247263" cy="19679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13DA711-E7AE-00FF-4573-38A8D92F7001}"/>
                </a:ext>
              </a:extLst>
            </p:cNvPr>
            <p:cNvSpPr txBox="1"/>
            <p:nvPr/>
          </p:nvSpPr>
          <p:spPr>
            <a:xfrm>
              <a:off x="10102550" y="-282669"/>
              <a:ext cx="10118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electric </a:t>
              </a:r>
            </a:p>
            <a:p>
              <a:pPr algn="ctr"/>
              <a:r>
                <a:rPr lang="en-US" sz="2000" dirty="0"/>
                <a:t>field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0A5ACFE-AE0B-7938-7B3D-082401A776A2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H="1">
              <a:off x="9694370" y="71274"/>
              <a:ext cx="4081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3BEF2E7-C096-37B5-A1FC-4AFF3482983D}"/>
                </a:ext>
              </a:extLst>
            </p:cNvPr>
            <p:cNvSpPr txBox="1"/>
            <p:nvPr/>
          </p:nvSpPr>
          <p:spPr>
            <a:xfrm>
              <a:off x="5792351" y="-855843"/>
              <a:ext cx="12280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Gauss law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8D1D58B-3907-8014-095F-1D9FB60BDD2C}"/>
                </a:ext>
              </a:extLst>
            </p:cNvPr>
            <p:cNvCxnSpPr>
              <a:cxnSpLocks/>
            </p:cNvCxnSpPr>
            <p:nvPr/>
          </p:nvCxnSpPr>
          <p:spPr>
            <a:xfrm>
              <a:off x="6773642" y="-506273"/>
              <a:ext cx="237989" cy="12520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DA587F4-BD42-5CEF-C21B-569D34886FFC}"/>
              </a:ext>
            </a:extLst>
          </p:cNvPr>
          <p:cNvSpPr txBox="1"/>
          <p:nvPr/>
        </p:nvSpPr>
        <p:spPr>
          <a:xfrm>
            <a:off x="6248400" y="6427988"/>
            <a:ext cx="588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D. Rogerson, J. Barata, R. Konik, R. Venugopalan, AR (in prep)</a:t>
            </a:r>
          </a:p>
        </p:txBody>
      </p:sp>
    </p:spTree>
    <p:extLst>
      <p:ext uri="{BB962C8B-B14F-4D97-AF65-F5344CB8AC3E}">
        <p14:creationId xmlns:p14="http://schemas.microsoft.com/office/powerpoint/2010/main" val="1213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AB485-0E31-A07F-F5B6-3FA0E189D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4F8E2B-4370-C9C4-C995-396FC927401D}"/>
              </a:ext>
            </a:extLst>
          </p:cNvPr>
          <p:cNvSpPr txBox="1">
            <a:spLocks/>
          </p:cNvSpPr>
          <p:nvPr/>
        </p:nvSpPr>
        <p:spPr>
          <a:xfrm>
            <a:off x="2130835" y="-941979"/>
            <a:ext cx="7930329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/>
              <a:t>DMRG Results for  2+1D models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CE9E54-C17A-0217-64D6-72E7DF459D03}"/>
              </a:ext>
            </a:extLst>
          </p:cNvPr>
          <p:cNvSpPr txBox="1"/>
          <p:nvPr/>
        </p:nvSpPr>
        <p:spPr>
          <a:xfrm>
            <a:off x="19371" y="1280877"/>
            <a:ext cx="5571191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one flavor, massive Schwinger model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F7CFAD-E4C2-5029-43DB-B7B25F2BF298}"/>
              </a:ext>
            </a:extLst>
          </p:cNvPr>
          <p:cNvCxnSpPr>
            <a:cxnSpLocks/>
          </p:cNvCxnSpPr>
          <p:nvPr/>
        </p:nvCxnSpPr>
        <p:spPr>
          <a:xfrm>
            <a:off x="2318490" y="1138468"/>
            <a:ext cx="7326253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aph of a graph of energy density&#10;&#10;AI-generated content may be incorrect.">
            <a:extLst>
              <a:ext uri="{FF2B5EF4-FFF2-40B4-BE49-F238E27FC236}">
                <a16:creationId xmlns:a16="http://schemas.microsoft.com/office/drawing/2014/main" id="{337D651F-C468-4677-C9D0-E6B574AD8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53" y="1935843"/>
            <a:ext cx="4876800" cy="48768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534FFD64-A858-331F-09C7-847BC10E5EF0}"/>
              </a:ext>
            </a:extLst>
          </p:cNvPr>
          <p:cNvSpPr txBox="1"/>
          <p:nvPr/>
        </p:nvSpPr>
        <p:spPr>
          <a:xfrm>
            <a:off x="7541218" y="1280877"/>
            <a:ext cx="3836936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2+1D U(1) gauge theory</a:t>
            </a:r>
          </a:p>
        </p:txBody>
      </p:sp>
      <p:pic>
        <p:nvPicPr>
          <p:cNvPr id="122" name="Picture 121" descr="A graph of a function&#10;&#10;AI-generated content may be incorrect.">
            <a:extLst>
              <a:ext uri="{FF2B5EF4-FFF2-40B4-BE49-F238E27FC236}">
                <a16:creationId xmlns:a16="http://schemas.microsoft.com/office/drawing/2014/main" id="{674795DF-D093-7F15-FA81-C4EAFB622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112" y="2070112"/>
            <a:ext cx="6145594" cy="4609195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995670FC-262D-26F6-0A05-EEE77AC533EE}"/>
              </a:ext>
            </a:extLst>
          </p:cNvPr>
          <p:cNvSpPr txBox="1"/>
          <p:nvPr/>
        </p:nvSpPr>
        <p:spPr>
          <a:xfrm>
            <a:off x="4384219" y="6494641"/>
            <a:ext cx="396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Used: 1 matter qubit + 4 rotor qubit/link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24485A2-9BA0-8E70-C866-EF4934DB89EE}"/>
              </a:ext>
            </a:extLst>
          </p:cNvPr>
          <p:cNvGrpSpPr/>
          <p:nvPr/>
        </p:nvGrpSpPr>
        <p:grpSpPr>
          <a:xfrm>
            <a:off x="1338503" y="4590984"/>
            <a:ext cx="1618865" cy="1618405"/>
            <a:chOff x="8804915" y="4200009"/>
            <a:chExt cx="1618865" cy="1618405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04710DB-97E2-671D-4127-61BF429863A9}"/>
                </a:ext>
              </a:extLst>
            </p:cNvPr>
            <p:cNvGrpSpPr/>
            <p:nvPr/>
          </p:nvGrpSpPr>
          <p:grpSpPr>
            <a:xfrm>
              <a:off x="8886959" y="4281279"/>
              <a:ext cx="1455321" cy="1455866"/>
              <a:chOff x="7893049" y="4441619"/>
              <a:chExt cx="822652" cy="822960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831AAC81-7B01-E82B-2D56-5E5B57E90568}"/>
                  </a:ext>
                </a:extLst>
              </p:cNvPr>
              <p:cNvSpPr/>
              <p:nvPr/>
            </p:nvSpPr>
            <p:spPr>
              <a:xfrm>
                <a:off x="7893049" y="444161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7412088A-7C6D-F84A-0780-EAF4A9B68560}"/>
                  </a:ext>
                </a:extLst>
              </p:cNvPr>
              <p:cNvSpPr/>
              <p:nvPr/>
            </p:nvSpPr>
            <p:spPr>
              <a:xfrm>
                <a:off x="8167061" y="444161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56B2E595-5ED9-D84D-4935-4E155B5AF5A0}"/>
                  </a:ext>
                </a:extLst>
              </p:cNvPr>
              <p:cNvSpPr/>
              <p:nvPr/>
            </p:nvSpPr>
            <p:spPr>
              <a:xfrm>
                <a:off x="8441381" y="444161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858798E4-A1B4-CFFF-11D0-018ED5138C53}"/>
                  </a:ext>
                </a:extLst>
              </p:cNvPr>
              <p:cNvSpPr/>
              <p:nvPr/>
            </p:nvSpPr>
            <p:spPr>
              <a:xfrm>
                <a:off x="7893049" y="471593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EA10E512-5609-9953-2241-A46707D8D0DA}"/>
                  </a:ext>
                </a:extLst>
              </p:cNvPr>
              <p:cNvSpPr/>
              <p:nvPr/>
            </p:nvSpPr>
            <p:spPr>
              <a:xfrm>
                <a:off x="8167061" y="471593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CCDF0133-8314-5313-DC5E-A1EAA710E695}"/>
                  </a:ext>
                </a:extLst>
              </p:cNvPr>
              <p:cNvSpPr/>
              <p:nvPr/>
            </p:nvSpPr>
            <p:spPr>
              <a:xfrm>
                <a:off x="8441381" y="471593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82BD432E-6275-4180-6FAA-1FEBD7FB94DA}"/>
                  </a:ext>
                </a:extLst>
              </p:cNvPr>
              <p:cNvSpPr/>
              <p:nvPr/>
            </p:nvSpPr>
            <p:spPr>
              <a:xfrm>
                <a:off x="7893049" y="499025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B04C0147-D689-D531-9C4B-C6853DFB1E96}"/>
                  </a:ext>
                </a:extLst>
              </p:cNvPr>
              <p:cNvSpPr/>
              <p:nvPr/>
            </p:nvSpPr>
            <p:spPr>
              <a:xfrm>
                <a:off x="8167061" y="499025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078057F7-626A-A074-7252-99361E017BEA}"/>
                  </a:ext>
                </a:extLst>
              </p:cNvPr>
              <p:cNvSpPr/>
              <p:nvPr/>
            </p:nvSpPr>
            <p:spPr>
              <a:xfrm>
                <a:off x="8441381" y="499025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AF5A7404-66D0-5EED-FDD5-79928997D3DB}"/>
                </a:ext>
              </a:extLst>
            </p:cNvPr>
            <p:cNvSpPr/>
            <p:nvPr/>
          </p:nvSpPr>
          <p:spPr>
            <a:xfrm>
              <a:off x="8804916" y="4200009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C2983E23-47D0-FAD5-500D-C2A8180AC555}"/>
                </a:ext>
              </a:extLst>
            </p:cNvPr>
            <p:cNvSpPr/>
            <p:nvPr/>
          </p:nvSpPr>
          <p:spPr>
            <a:xfrm>
              <a:off x="8804916" y="4685300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9B76AA7-C8DD-EDAD-B1EE-58A2AC75B05C}"/>
                </a:ext>
              </a:extLst>
            </p:cNvPr>
            <p:cNvSpPr/>
            <p:nvPr/>
          </p:nvSpPr>
          <p:spPr>
            <a:xfrm>
              <a:off x="8804916" y="5170588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242C2810-3B16-1CF7-14C8-24DEAAC5A7D2}"/>
                </a:ext>
              </a:extLst>
            </p:cNvPr>
            <p:cNvSpPr/>
            <p:nvPr/>
          </p:nvSpPr>
          <p:spPr>
            <a:xfrm>
              <a:off x="8804915" y="5655875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164A54A7-98CF-B241-0517-467B523959E6}"/>
                </a:ext>
              </a:extLst>
            </p:cNvPr>
            <p:cNvSpPr/>
            <p:nvPr/>
          </p:nvSpPr>
          <p:spPr>
            <a:xfrm>
              <a:off x="9289660" y="4200009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1C58171-1D4C-D3F7-E387-7971C85EF1C5}"/>
                </a:ext>
              </a:extLst>
            </p:cNvPr>
            <p:cNvSpPr/>
            <p:nvPr/>
          </p:nvSpPr>
          <p:spPr>
            <a:xfrm>
              <a:off x="9289660" y="4685300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D7E8F38-7FCE-0DD8-01A1-568854AC4A1F}"/>
                </a:ext>
              </a:extLst>
            </p:cNvPr>
            <p:cNvSpPr/>
            <p:nvPr/>
          </p:nvSpPr>
          <p:spPr>
            <a:xfrm>
              <a:off x="9289660" y="5170588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0DC406B-8ED3-C576-6835-7F654809D069}"/>
                </a:ext>
              </a:extLst>
            </p:cNvPr>
            <p:cNvSpPr/>
            <p:nvPr/>
          </p:nvSpPr>
          <p:spPr>
            <a:xfrm>
              <a:off x="9289659" y="5655875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4606D7EF-470B-C8E9-1E2A-49868F917E7C}"/>
                </a:ext>
              </a:extLst>
            </p:cNvPr>
            <p:cNvSpPr/>
            <p:nvPr/>
          </p:nvSpPr>
          <p:spPr>
            <a:xfrm>
              <a:off x="9774402" y="4200009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F2D763E-C7FC-8A2A-DA19-D3AF2739F4B5}"/>
                </a:ext>
              </a:extLst>
            </p:cNvPr>
            <p:cNvSpPr/>
            <p:nvPr/>
          </p:nvSpPr>
          <p:spPr>
            <a:xfrm>
              <a:off x="9774402" y="4685300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3DB4892A-4E8F-E0D9-FB9A-DCA5FCBC152F}"/>
                </a:ext>
              </a:extLst>
            </p:cNvPr>
            <p:cNvSpPr/>
            <p:nvPr/>
          </p:nvSpPr>
          <p:spPr>
            <a:xfrm>
              <a:off x="9774402" y="5170588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1D2C6233-4F20-32C1-26CA-9C403E15A20B}"/>
                </a:ext>
              </a:extLst>
            </p:cNvPr>
            <p:cNvSpPr/>
            <p:nvPr/>
          </p:nvSpPr>
          <p:spPr>
            <a:xfrm>
              <a:off x="9774401" y="5655875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0F4C52EF-B832-4241-BDF1-1F10A7971A2F}"/>
                </a:ext>
              </a:extLst>
            </p:cNvPr>
            <p:cNvSpPr/>
            <p:nvPr/>
          </p:nvSpPr>
          <p:spPr>
            <a:xfrm>
              <a:off x="10259691" y="4200009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A4D07DC1-D312-CFD8-2623-AE4EBF921C73}"/>
                </a:ext>
              </a:extLst>
            </p:cNvPr>
            <p:cNvSpPr/>
            <p:nvPr/>
          </p:nvSpPr>
          <p:spPr>
            <a:xfrm>
              <a:off x="10259691" y="4685300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921B201E-8485-0FD9-EEF9-E13B326DAB4D}"/>
                </a:ext>
              </a:extLst>
            </p:cNvPr>
            <p:cNvSpPr/>
            <p:nvPr/>
          </p:nvSpPr>
          <p:spPr>
            <a:xfrm>
              <a:off x="10259691" y="5170588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1DE578A3-59FE-A35A-717B-D2437EB197F4}"/>
                </a:ext>
              </a:extLst>
            </p:cNvPr>
            <p:cNvSpPr/>
            <p:nvPr/>
          </p:nvSpPr>
          <p:spPr>
            <a:xfrm>
              <a:off x="10259690" y="5655875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27453A68-44B0-D6C0-7AB5-8173560463D7}"/>
                </a:ext>
              </a:extLst>
            </p:cNvPr>
            <p:cNvGrpSpPr/>
            <p:nvPr/>
          </p:nvGrpSpPr>
          <p:grpSpPr>
            <a:xfrm>
              <a:off x="9011841" y="4217939"/>
              <a:ext cx="1205560" cy="117536"/>
              <a:chOff x="9011841" y="4217939"/>
              <a:chExt cx="1205560" cy="117536"/>
            </a:xfrm>
          </p:grpSpPr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13F6CA6B-DCEB-C12E-A51F-5EB19E72E22A}"/>
                  </a:ext>
                </a:extLst>
              </p:cNvPr>
              <p:cNvSpPr/>
              <p:nvPr/>
            </p:nvSpPr>
            <p:spPr>
              <a:xfrm>
                <a:off x="9011841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6ACF0C84-3612-AC02-1160-D8D0435FC55D}"/>
                  </a:ext>
                </a:extLst>
              </p:cNvPr>
              <p:cNvSpPr/>
              <p:nvPr/>
            </p:nvSpPr>
            <p:spPr>
              <a:xfrm>
                <a:off x="9496585" y="4217939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9E77112E-4760-A33D-3E14-639803791DDE}"/>
                  </a:ext>
                </a:extLst>
              </p:cNvPr>
              <p:cNvSpPr/>
              <p:nvPr/>
            </p:nvSpPr>
            <p:spPr>
              <a:xfrm>
                <a:off x="9981874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CABB5C17-6575-468F-4214-A3F8FCB3AD6B}"/>
                </a:ext>
              </a:extLst>
            </p:cNvPr>
            <p:cNvGrpSpPr/>
            <p:nvPr/>
          </p:nvGrpSpPr>
          <p:grpSpPr>
            <a:xfrm>
              <a:off x="9011841" y="4703228"/>
              <a:ext cx="1205560" cy="117536"/>
              <a:chOff x="9011841" y="4703228"/>
              <a:chExt cx="1205560" cy="117536"/>
            </a:xfrm>
          </p:grpSpPr>
          <p:sp>
            <p:nvSpPr>
              <p:cNvPr id="167" name="Rounded Rectangle 166">
                <a:extLst>
                  <a:ext uri="{FF2B5EF4-FFF2-40B4-BE49-F238E27FC236}">
                    <a16:creationId xmlns:a16="http://schemas.microsoft.com/office/drawing/2014/main" id="{054ABF34-F2B0-1C0D-8135-7EA0A80871D9}"/>
                  </a:ext>
                </a:extLst>
              </p:cNvPr>
              <p:cNvSpPr/>
              <p:nvPr/>
            </p:nvSpPr>
            <p:spPr>
              <a:xfrm>
                <a:off x="9011841" y="4712370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ounded Rectangle 167">
                <a:extLst>
                  <a:ext uri="{FF2B5EF4-FFF2-40B4-BE49-F238E27FC236}">
                    <a16:creationId xmlns:a16="http://schemas.microsoft.com/office/drawing/2014/main" id="{A4AFB672-132E-65FD-905F-69CBBACDFE99}"/>
                  </a:ext>
                </a:extLst>
              </p:cNvPr>
              <p:cNvSpPr/>
              <p:nvPr/>
            </p:nvSpPr>
            <p:spPr>
              <a:xfrm>
                <a:off x="9496585" y="4703228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ounded Rectangle 168">
                <a:extLst>
                  <a:ext uri="{FF2B5EF4-FFF2-40B4-BE49-F238E27FC236}">
                    <a16:creationId xmlns:a16="http://schemas.microsoft.com/office/drawing/2014/main" id="{85FBB45E-F108-3717-85DA-7C61044DF801}"/>
                  </a:ext>
                </a:extLst>
              </p:cNvPr>
              <p:cNvSpPr/>
              <p:nvPr/>
            </p:nvSpPr>
            <p:spPr>
              <a:xfrm>
                <a:off x="9981874" y="4712370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A6CFFEC2-1C90-0BDD-7117-1445264866FF}"/>
                </a:ext>
              </a:extLst>
            </p:cNvPr>
            <p:cNvGrpSpPr/>
            <p:nvPr/>
          </p:nvGrpSpPr>
          <p:grpSpPr>
            <a:xfrm>
              <a:off x="9013111" y="5174956"/>
              <a:ext cx="1205560" cy="117536"/>
              <a:chOff x="9011841" y="4217939"/>
              <a:chExt cx="1205560" cy="117536"/>
            </a:xfrm>
          </p:grpSpPr>
          <p:sp>
            <p:nvSpPr>
              <p:cNvPr id="164" name="Rounded Rectangle 163">
                <a:extLst>
                  <a:ext uri="{FF2B5EF4-FFF2-40B4-BE49-F238E27FC236}">
                    <a16:creationId xmlns:a16="http://schemas.microsoft.com/office/drawing/2014/main" id="{6B65A543-F1C7-A756-9829-475908E89CA4}"/>
                  </a:ext>
                </a:extLst>
              </p:cNvPr>
              <p:cNvSpPr/>
              <p:nvPr/>
            </p:nvSpPr>
            <p:spPr>
              <a:xfrm>
                <a:off x="9011841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ounded Rectangle 164">
                <a:extLst>
                  <a:ext uri="{FF2B5EF4-FFF2-40B4-BE49-F238E27FC236}">
                    <a16:creationId xmlns:a16="http://schemas.microsoft.com/office/drawing/2014/main" id="{C0ED56DD-1365-35C4-8FC7-FE625F550F2A}"/>
                  </a:ext>
                </a:extLst>
              </p:cNvPr>
              <p:cNvSpPr/>
              <p:nvPr/>
            </p:nvSpPr>
            <p:spPr>
              <a:xfrm>
                <a:off x="9496585" y="4217939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ounded Rectangle 165">
                <a:extLst>
                  <a:ext uri="{FF2B5EF4-FFF2-40B4-BE49-F238E27FC236}">
                    <a16:creationId xmlns:a16="http://schemas.microsoft.com/office/drawing/2014/main" id="{3B37AC6D-BBB4-65B8-DCCE-A86E3219E469}"/>
                  </a:ext>
                </a:extLst>
              </p:cNvPr>
              <p:cNvSpPr/>
              <p:nvPr/>
            </p:nvSpPr>
            <p:spPr>
              <a:xfrm>
                <a:off x="9981874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1F150DB1-FE8E-4BE5-D30A-C22B524722F5}"/>
                </a:ext>
              </a:extLst>
            </p:cNvPr>
            <p:cNvGrpSpPr/>
            <p:nvPr/>
          </p:nvGrpSpPr>
          <p:grpSpPr>
            <a:xfrm>
              <a:off x="9013111" y="5660245"/>
              <a:ext cx="1205560" cy="117536"/>
              <a:chOff x="9011841" y="4703228"/>
              <a:chExt cx="1205560" cy="117536"/>
            </a:xfrm>
          </p:grpSpPr>
          <p:sp>
            <p:nvSpPr>
              <p:cNvPr id="161" name="Rounded Rectangle 160">
                <a:extLst>
                  <a:ext uri="{FF2B5EF4-FFF2-40B4-BE49-F238E27FC236}">
                    <a16:creationId xmlns:a16="http://schemas.microsoft.com/office/drawing/2014/main" id="{0558E4CD-AA65-D9D1-60BD-9C438624525E}"/>
                  </a:ext>
                </a:extLst>
              </p:cNvPr>
              <p:cNvSpPr/>
              <p:nvPr/>
            </p:nvSpPr>
            <p:spPr>
              <a:xfrm>
                <a:off x="9011841" y="4712370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ounded Rectangle 161">
                <a:extLst>
                  <a:ext uri="{FF2B5EF4-FFF2-40B4-BE49-F238E27FC236}">
                    <a16:creationId xmlns:a16="http://schemas.microsoft.com/office/drawing/2014/main" id="{4A42FC65-7BB9-4CA5-1E93-26B318EF54A8}"/>
                  </a:ext>
                </a:extLst>
              </p:cNvPr>
              <p:cNvSpPr/>
              <p:nvPr/>
            </p:nvSpPr>
            <p:spPr>
              <a:xfrm>
                <a:off x="9496585" y="4703228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ounded Rectangle 162">
                <a:extLst>
                  <a:ext uri="{FF2B5EF4-FFF2-40B4-BE49-F238E27FC236}">
                    <a16:creationId xmlns:a16="http://schemas.microsoft.com/office/drawing/2014/main" id="{46541CE2-28A4-93FD-A811-53469A917F62}"/>
                  </a:ext>
                </a:extLst>
              </p:cNvPr>
              <p:cNvSpPr/>
              <p:nvPr/>
            </p:nvSpPr>
            <p:spPr>
              <a:xfrm>
                <a:off x="9981874" y="4712370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2CDD54A-21B3-6E9C-F198-B9D85E60E74E}"/>
                </a:ext>
              </a:extLst>
            </p:cNvPr>
            <p:cNvGrpSpPr/>
            <p:nvPr/>
          </p:nvGrpSpPr>
          <p:grpSpPr>
            <a:xfrm rot="5400000">
              <a:off x="8285294" y="4945641"/>
              <a:ext cx="1205560" cy="117536"/>
              <a:chOff x="9011841" y="4217939"/>
              <a:chExt cx="1205560" cy="117536"/>
            </a:xfrm>
          </p:grpSpPr>
          <p:sp>
            <p:nvSpPr>
              <p:cNvPr id="158" name="Rounded Rectangle 157">
                <a:extLst>
                  <a:ext uri="{FF2B5EF4-FFF2-40B4-BE49-F238E27FC236}">
                    <a16:creationId xmlns:a16="http://schemas.microsoft.com/office/drawing/2014/main" id="{B70F3860-6445-D2FC-CFED-11DCC2976021}"/>
                  </a:ext>
                </a:extLst>
              </p:cNvPr>
              <p:cNvSpPr/>
              <p:nvPr/>
            </p:nvSpPr>
            <p:spPr>
              <a:xfrm>
                <a:off x="9011841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ounded Rectangle 158">
                <a:extLst>
                  <a:ext uri="{FF2B5EF4-FFF2-40B4-BE49-F238E27FC236}">
                    <a16:creationId xmlns:a16="http://schemas.microsoft.com/office/drawing/2014/main" id="{236FAAF8-0C3F-C556-A6C1-EFA841F603E6}"/>
                  </a:ext>
                </a:extLst>
              </p:cNvPr>
              <p:cNvSpPr/>
              <p:nvPr/>
            </p:nvSpPr>
            <p:spPr>
              <a:xfrm>
                <a:off x="9496585" y="4217939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ounded Rectangle 159">
                <a:extLst>
                  <a:ext uri="{FF2B5EF4-FFF2-40B4-BE49-F238E27FC236}">
                    <a16:creationId xmlns:a16="http://schemas.microsoft.com/office/drawing/2014/main" id="{7CCB9AFD-33B9-5E45-55AE-92029DEC311C}"/>
                  </a:ext>
                </a:extLst>
              </p:cNvPr>
              <p:cNvSpPr/>
              <p:nvPr/>
            </p:nvSpPr>
            <p:spPr>
              <a:xfrm>
                <a:off x="9981874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EACE1EF5-60C5-2FEA-92BB-1608C9CE31EF}"/>
                </a:ext>
              </a:extLst>
            </p:cNvPr>
            <p:cNvGrpSpPr/>
            <p:nvPr/>
          </p:nvGrpSpPr>
          <p:grpSpPr>
            <a:xfrm rot="5400000">
              <a:off x="8768357" y="4950991"/>
              <a:ext cx="1205560" cy="117536"/>
              <a:chOff x="9011841" y="4217939"/>
              <a:chExt cx="1205560" cy="117536"/>
            </a:xfrm>
          </p:grpSpPr>
          <p:sp>
            <p:nvSpPr>
              <p:cNvPr id="155" name="Rounded Rectangle 154">
                <a:extLst>
                  <a:ext uri="{FF2B5EF4-FFF2-40B4-BE49-F238E27FC236}">
                    <a16:creationId xmlns:a16="http://schemas.microsoft.com/office/drawing/2014/main" id="{F01CD2B3-80B0-10C4-3F01-6BC3A96AE9CF}"/>
                  </a:ext>
                </a:extLst>
              </p:cNvPr>
              <p:cNvSpPr/>
              <p:nvPr/>
            </p:nvSpPr>
            <p:spPr>
              <a:xfrm>
                <a:off x="9011841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ounded Rectangle 155">
                <a:extLst>
                  <a:ext uri="{FF2B5EF4-FFF2-40B4-BE49-F238E27FC236}">
                    <a16:creationId xmlns:a16="http://schemas.microsoft.com/office/drawing/2014/main" id="{8BC11976-CE09-D37C-C51C-DBA7EB3D0714}"/>
                  </a:ext>
                </a:extLst>
              </p:cNvPr>
              <p:cNvSpPr/>
              <p:nvPr/>
            </p:nvSpPr>
            <p:spPr>
              <a:xfrm>
                <a:off x="9496585" y="4217939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57796EE7-38E4-CE2E-7258-73C6D6370CE5}"/>
                  </a:ext>
                </a:extLst>
              </p:cNvPr>
              <p:cNvSpPr/>
              <p:nvPr/>
            </p:nvSpPr>
            <p:spPr>
              <a:xfrm>
                <a:off x="9981874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641F67DC-2255-DB53-A4EE-A9E2544E5DBB}"/>
                </a:ext>
              </a:extLst>
            </p:cNvPr>
            <p:cNvGrpSpPr/>
            <p:nvPr/>
          </p:nvGrpSpPr>
          <p:grpSpPr>
            <a:xfrm rot="5400000">
              <a:off x="9255326" y="4950991"/>
              <a:ext cx="1205560" cy="117536"/>
              <a:chOff x="9011841" y="4217939"/>
              <a:chExt cx="1205560" cy="117536"/>
            </a:xfrm>
          </p:grpSpPr>
          <p:sp>
            <p:nvSpPr>
              <p:cNvPr id="152" name="Rounded Rectangle 151">
                <a:extLst>
                  <a:ext uri="{FF2B5EF4-FFF2-40B4-BE49-F238E27FC236}">
                    <a16:creationId xmlns:a16="http://schemas.microsoft.com/office/drawing/2014/main" id="{088B58E5-B9BF-8C96-12F0-87BF170BEA6C}"/>
                  </a:ext>
                </a:extLst>
              </p:cNvPr>
              <p:cNvSpPr/>
              <p:nvPr/>
            </p:nvSpPr>
            <p:spPr>
              <a:xfrm>
                <a:off x="9011841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ounded Rectangle 152">
                <a:extLst>
                  <a:ext uri="{FF2B5EF4-FFF2-40B4-BE49-F238E27FC236}">
                    <a16:creationId xmlns:a16="http://schemas.microsoft.com/office/drawing/2014/main" id="{B0E31113-182A-891C-D455-85AFED801BA6}"/>
                  </a:ext>
                </a:extLst>
              </p:cNvPr>
              <p:cNvSpPr/>
              <p:nvPr/>
            </p:nvSpPr>
            <p:spPr>
              <a:xfrm>
                <a:off x="9496585" y="4217939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ounded Rectangle 153">
                <a:extLst>
                  <a:ext uri="{FF2B5EF4-FFF2-40B4-BE49-F238E27FC236}">
                    <a16:creationId xmlns:a16="http://schemas.microsoft.com/office/drawing/2014/main" id="{437EA2F9-BED1-B522-0779-7921207AB2F1}"/>
                  </a:ext>
                </a:extLst>
              </p:cNvPr>
              <p:cNvSpPr/>
              <p:nvPr/>
            </p:nvSpPr>
            <p:spPr>
              <a:xfrm>
                <a:off x="9981874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E8B765A5-6C5D-025B-F26B-1AB2BB74D05D}"/>
                </a:ext>
              </a:extLst>
            </p:cNvPr>
            <p:cNvGrpSpPr/>
            <p:nvPr/>
          </p:nvGrpSpPr>
          <p:grpSpPr>
            <a:xfrm rot="5400000">
              <a:off x="9740615" y="4950991"/>
              <a:ext cx="1205560" cy="117536"/>
              <a:chOff x="9011841" y="4217939"/>
              <a:chExt cx="1205560" cy="117536"/>
            </a:xfrm>
          </p:grpSpPr>
          <p:sp>
            <p:nvSpPr>
              <p:cNvPr id="149" name="Rounded Rectangle 148">
                <a:extLst>
                  <a:ext uri="{FF2B5EF4-FFF2-40B4-BE49-F238E27FC236}">
                    <a16:creationId xmlns:a16="http://schemas.microsoft.com/office/drawing/2014/main" id="{1A8269F0-01BD-5AB1-0A94-C47FD5A0D8D9}"/>
                  </a:ext>
                </a:extLst>
              </p:cNvPr>
              <p:cNvSpPr/>
              <p:nvPr/>
            </p:nvSpPr>
            <p:spPr>
              <a:xfrm>
                <a:off x="9011841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ounded Rectangle 149">
                <a:extLst>
                  <a:ext uri="{FF2B5EF4-FFF2-40B4-BE49-F238E27FC236}">
                    <a16:creationId xmlns:a16="http://schemas.microsoft.com/office/drawing/2014/main" id="{3C573C7C-5A35-3900-62E4-AB654F4BC803}"/>
                  </a:ext>
                </a:extLst>
              </p:cNvPr>
              <p:cNvSpPr/>
              <p:nvPr/>
            </p:nvSpPr>
            <p:spPr>
              <a:xfrm>
                <a:off x="9496585" y="4217939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ounded Rectangle 150">
                <a:extLst>
                  <a:ext uri="{FF2B5EF4-FFF2-40B4-BE49-F238E27FC236}">
                    <a16:creationId xmlns:a16="http://schemas.microsoft.com/office/drawing/2014/main" id="{60292C20-ECB6-87A7-76D3-6F5CE34F1C33}"/>
                  </a:ext>
                </a:extLst>
              </p:cNvPr>
              <p:cNvSpPr/>
              <p:nvPr/>
            </p:nvSpPr>
            <p:spPr>
              <a:xfrm>
                <a:off x="9981874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1197E8-8CC1-AE05-3852-7E7B5F39AEEB}"/>
              </a:ext>
            </a:extLst>
          </p:cNvPr>
          <p:cNvGrpSpPr/>
          <p:nvPr/>
        </p:nvGrpSpPr>
        <p:grpSpPr>
          <a:xfrm>
            <a:off x="9624458" y="2619797"/>
            <a:ext cx="1618865" cy="1618405"/>
            <a:chOff x="8804915" y="4200009"/>
            <a:chExt cx="1618865" cy="161840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2B517AE-4800-87F8-A743-019599063822}"/>
                </a:ext>
              </a:extLst>
            </p:cNvPr>
            <p:cNvGrpSpPr/>
            <p:nvPr/>
          </p:nvGrpSpPr>
          <p:grpSpPr>
            <a:xfrm>
              <a:off x="8886959" y="4281279"/>
              <a:ext cx="1455321" cy="1455866"/>
              <a:chOff x="7893049" y="4441619"/>
              <a:chExt cx="822652" cy="822960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2C807462-BD2E-E35B-CE0E-362E04DD391A}"/>
                  </a:ext>
                </a:extLst>
              </p:cNvPr>
              <p:cNvSpPr/>
              <p:nvPr/>
            </p:nvSpPr>
            <p:spPr>
              <a:xfrm>
                <a:off x="7893049" y="444161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F026E0F-60BF-F8D0-D637-941146442E0D}"/>
                  </a:ext>
                </a:extLst>
              </p:cNvPr>
              <p:cNvSpPr/>
              <p:nvPr/>
            </p:nvSpPr>
            <p:spPr>
              <a:xfrm>
                <a:off x="8167061" y="444161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DE45AFB-9DC4-B634-9D95-4921BF260A42}"/>
                  </a:ext>
                </a:extLst>
              </p:cNvPr>
              <p:cNvSpPr/>
              <p:nvPr/>
            </p:nvSpPr>
            <p:spPr>
              <a:xfrm>
                <a:off x="8441381" y="444161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8417D100-6694-3D59-A971-227651763928}"/>
                  </a:ext>
                </a:extLst>
              </p:cNvPr>
              <p:cNvSpPr/>
              <p:nvPr/>
            </p:nvSpPr>
            <p:spPr>
              <a:xfrm>
                <a:off x="7893049" y="471593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931E869B-F902-0E7C-C60C-D671F8C92747}"/>
                  </a:ext>
                </a:extLst>
              </p:cNvPr>
              <p:cNvSpPr/>
              <p:nvPr/>
            </p:nvSpPr>
            <p:spPr>
              <a:xfrm>
                <a:off x="8167061" y="471593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8A75FE3-2125-EAEB-9491-915FC6582C80}"/>
                  </a:ext>
                </a:extLst>
              </p:cNvPr>
              <p:cNvSpPr/>
              <p:nvPr/>
            </p:nvSpPr>
            <p:spPr>
              <a:xfrm>
                <a:off x="8441381" y="471593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E6C8E9B5-EA68-5C37-CC0D-B1CA2081433C}"/>
                  </a:ext>
                </a:extLst>
              </p:cNvPr>
              <p:cNvSpPr/>
              <p:nvPr/>
            </p:nvSpPr>
            <p:spPr>
              <a:xfrm>
                <a:off x="7893049" y="499025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C3BA663D-5DE3-641C-5212-BAB44B5DA087}"/>
                  </a:ext>
                </a:extLst>
              </p:cNvPr>
              <p:cNvSpPr/>
              <p:nvPr/>
            </p:nvSpPr>
            <p:spPr>
              <a:xfrm>
                <a:off x="8167061" y="499025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297C644-0B97-0634-12F8-765466E14147}"/>
                  </a:ext>
                </a:extLst>
              </p:cNvPr>
              <p:cNvSpPr/>
              <p:nvPr/>
            </p:nvSpPr>
            <p:spPr>
              <a:xfrm>
                <a:off x="8441381" y="4990259"/>
                <a:ext cx="274320" cy="2743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CE9A886-3A62-A9DE-48DD-C082B22C190B}"/>
                </a:ext>
              </a:extLst>
            </p:cNvPr>
            <p:cNvSpPr/>
            <p:nvPr/>
          </p:nvSpPr>
          <p:spPr>
            <a:xfrm>
              <a:off x="8804916" y="4200009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0D126AA-EF6A-45F3-E9A6-0E31761CC0DA}"/>
                </a:ext>
              </a:extLst>
            </p:cNvPr>
            <p:cNvSpPr/>
            <p:nvPr/>
          </p:nvSpPr>
          <p:spPr>
            <a:xfrm>
              <a:off x="8804916" y="4685300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7EFF5B5-4DCE-9E46-FEDD-9CA5C9CFAC01}"/>
                </a:ext>
              </a:extLst>
            </p:cNvPr>
            <p:cNvSpPr/>
            <p:nvPr/>
          </p:nvSpPr>
          <p:spPr>
            <a:xfrm>
              <a:off x="8804916" y="5170588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9F99203-41EA-0F27-AB7B-944A460FB0BD}"/>
                </a:ext>
              </a:extLst>
            </p:cNvPr>
            <p:cNvSpPr/>
            <p:nvPr/>
          </p:nvSpPr>
          <p:spPr>
            <a:xfrm>
              <a:off x="8804915" y="5655875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52A452A-7078-7F31-A557-BA1A43330261}"/>
                </a:ext>
              </a:extLst>
            </p:cNvPr>
            <p:cNvSpPr/>
            <p:nvPr/>
          </p:nvSpPr>
          <p:spPr>
            <a:xfrm>
              <a:off x="9289660" y="4200009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95E44E7-366A-F77A-CE8A-3B8FB05D7B0F}"/>
                </a:ext>
              </a:extLst>
            </p:cNvPr>
            <p:cNvSpPr/>
            <p:nvPr/>
          </p:nvSpPr>
          <p:spPr>
            <a:xfrm>
              <a:off x="9289660" y="4685300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2054C17-175A-8670-1AF6-F17992073FEC}"/>
                </a:ext>
              </a:extLst>
            </p:cNvPr>
            <p:cNvSpPr/>
            <p:nvPr/>
          </p:nvSpPr>
          <p:spPr>
            <a:xfrm>
              <a:off x="9289660" y="5170588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122F821-0A59-1ECE-4C77-9C3E3B0EE091}"/>
                </a:ext>
              </a:extLst>
            </p:cNvPr>
            <p:cNvSpPr/>
            <p:nvPr/>
          </p:nvSpPr>
          <p:spPr>
            <a:xfrm>
              <a:off x="9289659" y="5655875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8AF0C4D-662E-D8B1-2371-76907F53AECB}"/>
                </a:ext>
              </a:extLst>
            </p:cNvPr>
            <p:cNvSpPr/>
            <p:nvPr/>
          </p:nvSpPr>
          <p:spPr>
            <a:xfrm>
              <a:off x="9774402" y="4200009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81C9FB0-3BC6-6AF4-89AF-B012C27E8B03}"/>
                </a:ext>
              </a:extLst>
            </p:cNvPr>
            <p:cNvSpPr/>
            <p:nvPr/>
          </p:nvSpPr>
          <p:spPr>
            <a:xfrm>
              <a:off x="9774402" y="4685300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ED5C5C2-53D8-1123-7B9B-D4475F54CC32}"/>
                </a:ext>
              </a:extLst>
            </p:cNvPr>
            <p:cNvSpPr/>
            <p:nvPr/>
          </p:nvSpPr>
          <p:spPr>
            <a:xfrm>
              <a:off x="9774402" y="5170588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38279DA-636F-A31E-7C52-FDE06EDECF39}"/>
                </a:ext>
              </a:extLst>
            </p:cNvPr>
            <p:cNvSpPr/>
            <p:nvPr/>
          </p:nvSpPr>
          <p:spPr>
            <a:xfrm>
              <a:off x="9774401" y="5655875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3298081-4DC3-0A61-280D-DE175DF30D4C}"/>
                </a:ext>
              </a:extLst>
            </p:cNvPr>
            <p:cNvSpPr/>
            <p:nvPr/>
          </p:nvSpPr>
          <p:spPr>
            <a:xfrm>
              <a:off x="10259691" y="4200009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345582F-44F3-D215-68B5-B033EA61B784}"/>
                </a:ext>
              </a:extLst>
            </p:cNvPr>
            <p:cNvSpPr/>
            <p:nvPr/>
          </p:nvSpPr>
          <p:spPr>
            <a:xfrm>
              <a:off x="10259691" y="4685300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4AAAF2B-CFC0-EC79-E5A0-EF2D38E373E9}"/>
                </a:ext>
              </a:extLst>
            </p:cNvPr>
            <p:cNvSpPr/>
            <p:nvPr/>
          </p:nvSpPr>
          <p:spPr>
            <a:xfrm>
              <a:off x="10259691" y="5170588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145033C-1F05-5491-A144-1E8A292F2EBA}"/>
                </a:ext>
              </a:extLst>
            </p:cNvPr>
            <p:cNvSpPr/>
            <p:nvPr/>
          </p:nvSpPr>
          <p:spPr>
            <a:xfrm>
              <a:off x="10259690" y="5655875"/>
              <a:ext cx="164089" cy="1625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84917FE-E8CB-A5B7-C27E-D542CD222220}"/>
                </a:ext>
              </a:extLst>
            </p:cNvPr>
            <p:cNvGrpSpPr/>
            <p:nvPr/>
          </p:nvGrpSpPr>
          <p:grpSpPr>
            <a:xfrm>
              <a:off x="9011841" y="4217939"/>
              <a:ext cx="1205560" cy="117536"/>
              <a:chOff x="9011841" y="4217939"/>
              <a:chExt cx="1205560" cy="117536"/>
            </a:xfrm>
          </p:grpSpPr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05CED5C0-63BA-3311-D040-F622580E4AA8}"/>
                  </a:ext>
                </a:extLst>
              </p:cNvPr>
              <p:cNvSpPr/>
              <p:nvPr/>
            </p:nvSpPr>
            <p:spPr>
              <a:xfrm>
                <a:off x="9011841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AA7D4E3B-008C-AABC-E8A5-504B4EFFD9A9}"/>
                  </a:ext>
                </a:extLst>
              </p:cNvPr>
              <p:cNvSpPr/>
              <p:nvPr/>
            </p:nvSpPr>
            <p:spPr>
              <a:xfrm>
                <a:off x="9496585" y="4217939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51E239F9-B1C3-8E2A-61CF-96B67B0C7549}"/>
                  </a:ext>
                </a:extLst>
              </p:cNvPr>
              <p:cNvSpPr/>
              <p:nvPr/>
            </p:nvSpPr>
            <p:spPr>
              <a:xfrm>
                <a:off x="9981874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4A6D111-137E-A2A8-3D50-ECD0A2023913}"/>
                </a:ext>
              </a:extLst>
            </p:cNvPr>
            <p:cNvGrpSpPr/>
            <p:nvPr/>
          </p:nvGrpSpPr>
          <p:grpSpPr>
            <a:xfrm>
              <a:off x="9011841" y="4703228"/>
              <a:ext cx="1205560" cy="117536"/>
              <a:chOff x="9011841" y="4703228"/>
              <a:chExt cx="1205560" cy="117536"/>
            </a:xfrm>
          </p:grpSpPr>
          <p:sp>
            <p:nvSpPr>
              <p:cNvPr id="91" name="Rounded Rectangle 90">
                <a:extLst>
                  <a:ext uri="{FF2B5EF4-FFF2-40B4-BE49-F238E27FC236}">
                    <a16:creationId xmlns:a16="http://schemas.microsoft.com/office/drawing/2014/main" id="{557BD283-AD3A-DFEF-3328-06B71435C983}"/>
                  </a:ext>
                </a:extLst>
              </p:cNvPr>
              <p:cNvSpPr/>
              <p:nvPr/>
            </p:nvSpPr>
            <p:spPr>
              <a:xfrm>
                <a:off x="9011841" y="4712370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ounded Rectangle 91">
                <a:extLst>
                  <a:ext uri="{FF2B5EF4-FFF2-40B4-BE49-F238E27FC236}">
                    <a16:creationId xmlns:a16="http://schemas.microsoft.com/office/drawing/2014/main" id="{40E9F31B-9337-AF63-74F1-EE80FDA97450}"/>
                  </a:ext>
                </a:extLst>
              </p:cNvPr>
              <p:cNvSpPr/>
              <p:nvPr/>
            </p:nvSpPr>
            <p:spPr>
              <a:xfrm>
                <a:off x="9496585" y="4703228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ounded Rectangle 92">
                <a:extLst>
                  <a:ext uri="{FF2B5EF4-FFF2-40B4-BE49-F238E27FC236}">
                    <a16:creationId xmlns:a16="http://schemas.microsoft.com/office/drawing/2014/main" id="{5008564F-124C-4388-3D61-0E43EE44AE21}"/>
                  </a:ext>
                </a:extLst>
              </p:cNvPr>
              <p:cNvSpPr/>
              <p:nvPr/>
            </p:nvSpPr>
            <p:spPr>
              <a:xfrm>
                <a:off x="9981874" y="4712370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786668E-B846-0124-BA62-1E8337E3EC3D}"/>
                </a:ext>
              </a:extLst>
            </p:cNvPr>
            <p:cNvGrpSpPr/>
            <p:nvPr/>
          </p:nvGrpSpPr>
          <p:grpSpPr>
            <a:xfrm>
              <a:off x="9013111" y="5174956"/>
              <a:ext cx="1205560" cy="117536"/>
              <a:chOff x="9011841" y="4217939"/>
              <a:chExt cx="1205560" cy="117536"/>
            </a:xfrm>
          </p:grpSpPr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84C9EB85-A53D-1D68-0F0B-47CBF3A69465}"/>
                  </a:ext>
                </a:extLst>
              </p:cNvPr>
              <p:cNvSpPr/>
              <p:nvPr/>
            </p:nvSpPr>
            <p:spPr>
              <a:xfrm>
                <a:off x="9011841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2955493C-D93C-746E-1F8F-1378D93D56DA}"/>
                  </a:ext>
                </a:extLst>
              </p:cNvPr>
              <p:cNvSpPr/>
              <p:nvPr/>
            </p:nvSpPr>
            <p:spPr>
              <a:xfrm>
                <a:off x="9496585" y="4217939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id="{7CCAFFB9-9EA4-6987-DC40-CC6E10A22E63}"/>
                  </a:ext>
                </a:extLst>
              </p:cNvPr>
              <p:cNvSpPr/>
              <p:nvPr/>
            </p:nvSpPr>
            <p:spPr>
              <a:xfrm>
                <a:off x="9981874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FFB30D0-ED15-A1EF-81F2-3A68E9938BE5}"/>
                </a:ext>
              </a:extLst>
            </p:cNvPr>
            <p:cNvGrpSpPr/>
            <p:nvPr/>
          </p:nvGrpSpPr>
          <p:grpSpPr>
            <a:xfrm>
              <a:off x="9013111" y="5660245"/>
              <a:ext cx="1205560" cy="117536"/>
              <a:chOff x="9011841" y="4703228"/>
              <a:chExt cx="1205560" cy="117536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5604FC8F-AB8A-9F7A-3D17-110F3EB5424E}"/>
                  </a:ext>
                </a:extLst>
              </p:cNvPr>
              <p:cNvSpPr/>
              <p:nvPr/>
            </p:nvSpPr>
            <p:spPr>
              <a:xfrm>
                <a:off x="9011841" y="4712370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ounded Rectangle 83">
                <a:extLst>
                  <a:ext uri="{FF2B5EF4-FFF2-40B4-BE49-F238E27FC236}">
                    <a16:creationId xmlns:a16="http://schemas.microsoft.com/office/drawing/2014/main" id="{FE0905C1-337B-C291-3BFD-B607F9C5C51B}"/>
                  </a:ext>
                </a:extLst>
              </p:cNvPr>
              <p:cNvSpPr/>
              <p:nvPr/>
            </p:nvSpPr>
            <p:spPr>
              <a:xfrm>
                <a:off x="9496585" y="4703228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ounded Rectangle 84">
                <a:extLst>
                  <a:ext uri="{FF2B5EF4-FFF2-40B4-BE49-F238E27FC236}">
                    <a16:creationId xmlns:a16="http://schemas.microsoft.com/office/drawing/2014/main" id="{6A6126AA-D261-98A5-7754-0AD13C2A3545}"/>
                  </a:ext>
                </a:extLst>
              </p:cNvPr>
              <p:cNvSpPr/>
              <p:nvPr/>
            </p:nvSpPr>
            <p:spPr>
              <a:xfrm>
                <a:off x="9981874" y="4712370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89DD4E6-8498-15FF-8308-AFCEE92DEB5E}"/>
                </a:ext>
              </a:extLst>
            </p:cNvPr>
            <p:cNvGrpSpPr/>
            <p:nvPr/>
          </p:nvGrpSpPr>
          <p:grpSpPr>
            <a:xfrm rot="5400000">
              <a:off x="8285294" y="4945641"/>
              <a:ext cx="1205560" cy="117536"/>
              <a:chOff x="9011841" y="4217939"/>
              <a:chExt cx="1205560" cy="117536"/>
            </a:xfrm>
          </p:grpSpPr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id="{70BD7D03-B946-FCCA-E979-0AA35ED55C9F}"/>
                  </a:ext>
                </a:extLst>
              </p:cNvPr>
              <p:cNvSpPr/>
              <p:nvPr/>
            </p:nvSpPr>
            <p:spPr>
              <a:xfrm>
                <a:off x="9011841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3E264205-9E7B-DF76-202D-066F0B65A9C3}"/>
                  </a:ext>
                </a:extLst>
              </p:cNvPr>
              <p:cNvSpPr/>
              <p:nvPr/>
            </p:nvSpPr>
            <p:spPr>
              <a:xfrm>
                <a:off x="9496585" y="4217939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6F314A40-3886-8AF0-EF18-7FA77FC26724}"/>
                  </a:ext>
                </a:extLst>
              </p:cNvPr>
              <p:cNvSpPr/>
              <p:nvPr/>
            </p:nvSpPr>
            <p:spPr>
              <a:xfrm>
                <a:off x="9981874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604F8E4-6CC9-E56C-E198-E3186F8E0A17}"/>
                </a:ext>
              </a:extLst>
            </p:cNvPr>
            <p:cNvGrpSpPr/>
            <p:nvPr/>
          </p:nvGrpSpPr>
          <p:grpSpPr>
            <a:xfrm rot="5400000">
              <a:off x="8768357" y="4950991"/>
              <a:ext cx="1205560" cy="117536"/>
              <a:chOff x="9011841" y="4217939"/>
              <a:chExt cx="1205560" cy="117536"/>
            </a:xfrm>
          </p:grpSpPr>
          <p:sp>
            <p:nvSpPr>
              <p:cNvPr id="71" name="Rounded Rectangle 70">
                <a:extLst>
                  <a:ext uri="{FF2B5EF4-FFF2-40B4-BE49-F238E27FC236}">
                    <a16:creationId xmlns:a16="http://schemas.microsoft.com/office/drawing/2014/main" id="{07BEA515-2311-E5C0-BBAF-B657181CB931}"/>
                  </a:ext>
                </a:extLst>
              </p:cNvPr>
              <p:cNvSpPr/>
              <p:nvPr/>
            </p:nvSpPr>
            <p:spPr>
              <a:xfrm>
                <a:off x="9011841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2D841069-75F6-26E4-B3B8-4100F33ECAB6}"/>
                  </a:ext>
                </a:extLst>
              </p:cNvPr>
              <p:cNvSpPr/>
              <p:nvPr/>
            </p:nvSpPr>
            <p:spPr>
              <a:xfrm>
                <a:off x="9496585" y="4217939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ounded Rectangle 72">
                <a:extLst>
                  <a:ext uri="{FF2B5EF4-FFF2-40B4-BE49-F238E27FC236}">
                    <a16:creationId xmlns:a16="http://schemas.microsoft.com/office/drawing/2014/main" id="{BB4B4F17-4BD8-70C4-B224-6305D9F2A8CD}"/>
                  </a:ext>
                </a:extLst>
              </p:cNvPr>
              <p:cNvSpPr/>
              <p:nvPr/>
            </p:nvSpPr>
            <p:spPr>
              <a:xfrm>
                <a:off x="9981874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50C0F93-3925-66B2-15CB-87FEFB27DA89}"/>
                </a:ext>
              </a:extLst>
            </p:cNvPr>
            <p:cNvGrpSpPr/>
            <p:nvPr/>
          </p:nvGrpSpPr>
          <p:grpSpPr>
            <a:xfrm rot="5400000">
              <a:off x="9255326" y="4950991"/>
              <a:ext cx="1205560" cy="117536"/>
              <a:chOff x="9011841" y="4217939"/>
              <a:chExt cx="1205560" cy="117536"/>
            </a:xfrm>
          </p:grpSpPr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825CE6C6-8055-813E-2B77-603D41CF799A}"/>
                  </a:ext>
                </a:extLst>
              </p:cNvPr>
              <p:cNvSpPr/>
              <p:nvPr/>
            </p:nvSpPr>
            <p:spPr>
              <a:xfrm>
                <a:off x="9011841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98F07F37-FEBD-63D3-411B-4A85536B4896}"/>
                  </a:ext>
                </a:extLst>
              </p:cNvPr>
              <p:cNvSpPr/>
              <p:nvPr/>
            </p:nvSpPr>
            <p:spPr>
              <a:xfrm>
                <a:off x="9496585" y="4217939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B49C676A-70E9-71D4-DE3E-915FA583EDA7}"/>
                  </a:ext>
                </a:extLst>
              </p:cNvPr>
              <p:cNvSpPr/>
              <p:nvPr/>
            </p:nvSpPr>
            <p:spPr>
              <a:xfrm>
                <a:off x="9981874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1C8174B-880F-5714-E539-829F7CAF2C41}"/>
                </a:ext>
              </a:extLst>
            </p:cNvPr>
            <p:cNvGrpSpPr/>
            <p:nvPr/>
          </p:nvGrpSpPr>
          <p:grpSpPr>
            <a:xfrm rot="5400000">
              <a:off x="9740615" y="4950991"/>
              <a:ext cx="1205560" cy="117536"/>
              <a:chOff x="9011841" y="4217939"/>
              <a:chExt cx="1205560" cy="117536"/>
            </a:xfrm>
          </p:grpSpPr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476450C2-E712-308F-1B80-CDC54AF3126B}"/>
                  </a:ext>
                </a:extLst>
              </p:cNvPr>
              <p:cNvSpPr/>
              <p:nvPr/>
            </p:nvSpPr>
            <p:spPr>
              <a:xfrm>
                <a:off x="9011841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898DA658-91CF-47A9-A8B7-5657CD463AD1}"/>
                  </a:ext>
                </a:extLst>
              </p:cNvPr>
              <p:cNvSpPr/>
              <p:nvPr/>
            </p:nvSpPr>
            <p:spPr>
              <a:xfrm>
                <a:off x="9496585" y="4217939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30F4FC55-C005-5C7D-1591-D35FA787CC5B}"/>
                  </a:ext>
                </a:extLst>
              </p:cNvPr>
              <p:cNvSpPr/>
              <p:nvPr/>
            </p:nvSpPr>
            <p:spPr>
              <a:xfrm>
                <a:off x="9981874" y="4227081"/>
                <a:ext cx="235527" cy="10839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32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7C0C9-0AE8-1931-9C9B-D15C79D02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1C1BE8-A3A7-40D4-0778-8DA8AC970F5D}"/>
              </a:ext>
            </a:extLst>
          </p:cNvPr>
          <p:cNvSpPr txBox="1">
            <a:spLocks/>
          </p:cNvSpPr>
          <p:nvPr/>
        </p:nvSpPr>
        <p:spPr>
          <a:xfrm>
            <a:off x="153454" y="205590"/>
            <a:ext cx="5183453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/>
              <a:t>Speed-up due to </a:t>
            </a:r>
            <a:br>
              <a:rPr lang="en-US" sz="4600" dirty="0"/>
            </a:br>
            <a:r>
              <a:rPr lang="en-US" sz="4600" dirty="0"/>
              <a:t>local charge conservation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315C4F-0610-535B-2D9F-A759CC82C125}"/>
              </a:ext>
            </a:extLst>
          </p:cNvPr>
          <p:cNvCxnSpPr>
            <a:cxnSpLocks/>
          </p:cNvCxnSpPr>
          <p:nvPr/>
        </p:nvCxnSpPr>
        <p:spPr>
          <a:xfrm>
            <a:off x="153454" y="2368410"/>
            <a:ext cx="3570682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75FC544-D753-AC5D-D474-EED0A22521D0}"/>
              </a:ext>
            </a:extLst>
          </p:cNvPr>
          <p:cNvSpPr txBox="1"/>
          <p:nvPr/>
        </p:nvSpPr>
        <p:spPr>
          <a:xfrm>
            <a:off x="153454" y="2957850"/>
            <a:ext cx="4522521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DMRG simulations that conserve the extensive number of local constraints are </a:t>
            </a:r>
            <a:r>
              <a:rPr lang="en-US" sz="2800" i="1" dirty="0"/>
              <a:t>substantially</a:t>
            </a:r>
            <a:r>
              <a:rPr lang="en-US" sz="2800" dirty="0"/>
              <a:t> faster and require </a:t>
            </a:r>
            <a:r>
              <a:rPr lang="en-US" sz="2800" i="1" dirty="0"/>
              <a:t>much less </a:t>
            </a:r>
            <a:r>
              <a:rPr lang="en-US" sz="2800" dirty="0"/>
              <a:t>memory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77E88B-5CE4-D654-0DFD-D2E798E0317E}"/>
              </a:ext>
            </a:extLst>
          </p:cNvPr>
          <p:cNvGrpSpPr/>
          <p:nvPr/>
        </p:nvGrpSpPr>
        <p:grpSpPr>
          <a:xfrm>
            <a:off x="5094206" y="666599"/>
            <a:ext cx="6961229" cy="5801024"/>
            <a:chOff x="26455" y="1907032"/>
            <a:chExt cx="5949802" cy="4958168"/>
          </a:xfrm>
        </p:grpSpPr>
        <p:pic>
          <p:nvPicPr>
            <p:cNvPr id="117" name="Picture 116" descr="A graph with numbers and symbols&#10;&#10;AI-generated content may be incorrect.">
              <a:extLst>
                <a:ext uri="{FF2B5EF4-FFF2-40B4-BE49-F238E27FC236}">
                  <a16:creationId xmlns:a16="http://schemas.microsoft.com/office/drawing/2014/main" id="{E34E8C1D-D231-AA33-5CBD-699C60CFB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455" y="1907032"/>
              <a:ext cx="5949802" cy="495816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D8B4381-8D96-7271-5909-3FDFD6D8FA95}"/>
                </a:ext>
              </a:extLst>
            </p:cNvPr>
            <p:cNvGrpSpPr/>
            <p:nvPr/>
          </p:nvGrpSpPr>
          <p:grpSpPr>
            <a:xfrm>
              <a:off x="2785011" y="2493956"/>
              <a:ext cx="1373333" cy="1372943"/>
              <a:chOff x="8804915" y="4200009"/>
              <a:chExt cx="1618865" cy="1618405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29D5ADE-AC26-E62C-4772-D75C22AA05AF}"/>
                  </a:ext>
                </a:extLst>
              </p:cNvPr>
              <p:cNvGrpSpPr/>
              <p:nvPr/>
            </p:nvGrpSpPr>
            <p:grpSpPr>
              <a:xfrm>
                <a:off x="8886959" y="4281279"/>
                <a:ext cx="1455321" cy="1455866"/>
                <a:chOff x="7893049" y="4441619"/>
                <a:chExt cx="822652" cy="822960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649010D8-110B-0F13-BAA7-EFBDFC1AF44A}"/>
                    </a:ext>
                  </a:extLst>
                </p:cNvPr>
                <p:cNvSpPr/>
                <p:nvPr/>
              </p:nvSpPr>
              <p:spPr>
                <a:xfrm>
                  <a:off x="7893049" y="444161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A2D1261-D443-3BBB-8339-155F8D72C104}"/>
                    </a:ext>
                  </a:extLst>
                </p:cNvPr>
                <p:cNvSpPr/>
                <p:nvPr/>
              </p:nvSpPr>
              <p:spPr>
                <a:xfrm>
                  <a:off x="8167061" y="444161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A1897C70-A854-E363-D5ED-C3563A081A2D}"/>
                    </a:ext>
                  </a:extLst>
                </p:cNvPr>
                <p:cNvSpPr/>
                <p:nvPr/>
              </p:nvSpPr>
              <p:spPr>
                <a:xfrm>
                  <a:off x="8441381" y="444161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3CC5B5CD-40CB-BCC3-95F6-28A050D6E353}"/>
                    </a:ext>
                  </a:extLst>
                </p:cNvPr>
                <p:cNvSpPr/>
                <p:nvPr/>
              </p:nvSpPr>
              <p:spPr>
                <a:xfrm>
                  <a:off x="7893049" y="471593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F88D5F44-AD67-0349-BC7C-84B244EB016F}"/>
                    </a:ext>
                  </a:extLst>
                </p:cNvPr>
                <p:cNvSpPr/>
                <p:nvPr/>
              </p:nvSpPr>
              <p:spPr>
                <a:xfrm>
                  <a:off x="8167061" y="471593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6206F380-3A70-1E70-EBB2-E620D05B9426}"/>
                    </a:ext>
                  </a:extLst>
                </p:cNvPr>
                <p:cNvSpPr/>
                <p:nvPr/>
              </p:nvSpPr>
              <p:spPr>
                <a:xfrm>
                  <a:off x="8441381" y="471593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1D428460-4099-B687-B566-686E684F3DA2}"/>
                    </a:ext>
                  </a:extLst>
                </p:cNvPr>
                <p:cNvSpPr/>
                <p:nvPr/>
              </p:nvSpPr>
              <p:spPr>
                <a:xfrm>
                  <a:off x="7893049" y="499025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F9C1D872-1C87-5B99-EF1E-A0C0C4C9C304}"/>
                    </a:ext>
                  </a:extLst>
                </p:cNvPr>
                <p:cNvSpPr/>
                <p:nvPr/>
              </p:nvSpPr>
              <p:spPr>
                <a:xfrm>
                  <a:off x="8167061" y="499025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230CF17F-64FD-950A-D88D-D4EA932B33FB}"/>
                    </a:ext>
                  </a:extLst>
                </p:cNvPr>
                <p:cNvSpPr/>
                <p:nvPr/>
              </p:nvSpPr>
              <p:spPr>
                <a:xfrm>
                  <a:off x="8441381" y="4990259"/>
                  <a:ext cx="274320" cy="27432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284CEA9-EE5B-79C1-ED62-A1EF1A6CB43C}"/>
                  </a:ext>
                </a:extLst>
              </p:cNvPr>
              <p:cNvSpPr/>
              <p:nvPr/>
            </p:nvSpPr>
            <p:spPr>
              <a:xfrm>
                <a:off x="8804916" y="4200009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AF4F002-A307-A540-C293-23DC6EC09BDE}"/>
                  </a:ext>
                </a:extLst>
              </p:cNvPr>
              <p:cNvSpPr/>
              <p:nvPr/>
            </p:nvSpPr>
            <p:spPr>
              <a:xfrm>
                <a:off x="8804916" y="4685300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EFB186B-B1F8-36AE-19FB-37D989025B40}"/>
                  </a:ext>
                </a:extLst>
              </p:cNvPr>
              <p:cNvSpPr/>
              <p:nvPr/>
            </p:nvSpPr>
            <p:spPr>
              <a:xfrm>
                <a:off x="8804916" y="5170588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9E8BD9F-FDFF-B1A5-AF67-B301F17DA1D4}"/>
                  </a:ext>
                </a:extLst>
              </p:cNvPr>
              <p:cNvSpPr/>
              <p:nvPr/>
            </p:nvSpPr>
            <p:spPr>
              <a:xfrm>
                <a:off x="8804915" y="5655875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F04077D-45F3-6FAF-4037-6AFE78FAD717}"/>
                  </a:ext>
                </a:extLst>
              </p:cNvPr>
              <p:cNvSpPr/>
              <p:nvPr/>
            </p:nvSpPr>
            <p:spPr>
              <a:xfrm>
                <a:off x="9289660" y="4200009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4626CC1-C573-8207-B09D-64EC31D67ADE}"/>
                  </a:ext>
                </a:extLst>
              </p:cNvPr>
              <p:cNvSpPr/>
              <p:nvPr/>
            </p:nvSpPr>
            <p:spPr>
              <a:xfrm>
                <a:off x="9289660" y="4685300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D4A0F96-8230-7BCB-285C-BB7A3E8BD932}"/>
                  </a:ext>
                </a:extLst>
              </p:cNvPr>
              <p:cNvSpPr/>
              <p:nvPr/>
            </p:nvSpPr>
            <p:spPr>
              <a:xfrm>
                <a:off x="9289660" y="5170588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1072A38-0528-528B-E37E-1C1B76CEDCCA}"/>
                  </a:ext>
                </a:extLst>
              </p:cNvPr>
              <p:cNvSpPr/>
              <p:nvPr/>
            </p:nvSpPr>
            <p:spPr>
              <a:xfrm>
                <a:off x="9289659" y="5655875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675D0C7-000B-28AA-14EF-323A9C91F1DE}"/>
                  </a:ext>
                </a:extLst>
              </p:cNvPr>
              <p:cNvSpPr/>
              <p:nvPr/>
            </p:nvSpPr>
            <p:spPr>
              <a:xfrm>
                <a:off x="9774402" y="4200009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B8F3231-7030-6275-9524-B4B1D6CEF1FE}"/>
                  </a:ext>
                </a:extLst>
              </p:cNvPr>
              <p:cNvSpPr/>
              <p:nvPr/>
            </p:nvSpPr>
            <p:spPr>
              <a:xfrm>
                <a:off x="9774402" y="4685300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67BCFA3-489B-8248-C824-2DC7AB6BC5CE}"/>
                  </a:ext>
                </a:extLst>
              </p:cNvPr>
              <p:cNvSpPr/>
              <p:nvPr/>
            </p:nvSpPr>
            <p:spPr>
              <a:xfrm>
                <a:off x="9774402" y="5170588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F79E238-F512-39C3-DFA5-6CE689A759EB}"/>
                  </a:ext>
                </a:extLst>
              </p:cNvPr>
              <p:cNvSpPr/>
              <p:nvPr/>
            </p:nvSpPr>
            <p:spPr>
              <a:xfrm>
                <a:off x="9774401" y="5655875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C25592B-8047-3CF5-A988-F9A892916C7B}"/>
                  </a:ext>
                </a:extLst>
              </p:cNvPr>
              <p:cNvSpPr/>
              <p:nvPr/>
            </p:nvSpPr>
            <p:spPr>
              <a:xfrm>
                <a:off x="10259691" y="4200009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F4EA998-ADBB-4477-2298-DFB1912E0EB4}"/>
                  </a:ext>
                </a:extLst>
              </p:cNvPr>
              <p:cNvSpPr/>
              <p:nvPr/>
            </p:nvSpPr>
            <p:spPr>
              <a:xfrm>
                <a:off x="10259691" y="4685300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1E47255-263E-0AF5-52E9-A71E31060DBB}"/>
                  </a:ext>
                </a:extLst>
              </p:cNvPr>
              <p:cNvSpPr/>
              <p:nvPr/>
            </p:nvSpPr>
            <p:spPr>
              <a:xfrm>
                <a:off x="10259691" y="5170588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CF6B3CE-A201-64EB-8CA1-65E4DE31DA8F}"/>
                  </a:ext>
                </a:extLst>
              </p:cNvPr>
              <p:cNvSpPr/>
              <p:nvPr/>
            </p:nvSpPr>
            <p:spPr>
              <a:xfrm>
                <a:off x="10259690" y="5655875"/>
                <a:ext cx="164089" cy="1625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CC58E10D-3B7E-C3DB-8A47-6ACBB1859E7E}"/>
                  </a:ext>
                </a:extLst>
              </p:cNvPr>
              <p:cNvGrpSpPr/>
              <p:nvPr/>
            </p:nvGrpSpPr>
            <p:grpSpPr>
              <a:xfrm>
                <a:off x="9011841" y="4217939"/>
                <a:ext cx="1205560" cy="117536"/>
                <a:chOff x="9011841" y="4217939"/>
                <a:chExt cx="1205560" cy="117536"/>
              </a:xfrm>
            </p:grpSpPr>
            <p:sp>
              <p:nvSpPr>
                <p:cNvPr id="95" name="Rounded Rectangle 94">
                  <a:extLst>
                    <a:ext uri="{FF2B5EF4-FFF2-40B4-BE49-F238E27FC236}">
                      <a16:creationId xmlns:a16="http://schemas.microsoft.com/office/drawing/2014/main" id="{C2749E64-4250-0887-CA2F-C76C026619C6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ounded Rectangle 95">
                  <a:extLst>
                    <a:ext uri="{FF2B5EF4-FFF2-40B4-BE49-F238E27FC236}">
                      <a16:creationId xmlns:a16="http://schemas.microsoft.com/office/drawing/2014/main" id="{9B4B273A-E285-DF6A-B8A8-7B4A30E9BA48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ounded Rectangle 96">
                  <a:extLst>
                    <a:ext uri="{FF2B5EF4-FFF2-40B4-BE49-F238E27FC236}">
                      <a16:creationId xmlns:a16="http://schemas.microsoft.com/office/drawing/2014/main" id="{429A7E8C-4334-6AEB-937B-131A5848B274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6DE9E19-CC86-1535-A8D5-88C0951B85EF}"/>
                  </a:ext>
                </a:extLst>
              </p:cNvPr>
              <p:cNvGrpSpPr/>
              <p:nvPr/>
            </p:nvGrpSpPr>
            <p:grpSpPr>
              <a:xfrm>
                <a:off x="9011841" y="4703228"/>
                <a:ext cx="1205560" cy="117536"/>
                <a:chOff x="9011841" y="4703228"/>
                <a:chExt cx="1205560" cy="117536"/>
              </a:xfrm>
            </p:grpSpPr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401313E0-DA15-ABFB-01C1-F10B114F80D7}"/>
                    </a:ext>
                  </a:extLst>
                </p:cNvPr>
                <p:cNvSpPr/>
                <p:nvPr/>
              </p:nvSpPr>
              <p:spPr>
                <a:xfrm>
                  <a:off x="9011841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ounded Rectangle 91">
                  <a:extLst>
                    <a:ext uri="{FF2B5EF4-FFF2-40B4-BE49-F238E27FC236}">
                      <a16:creationId xmlns:a16="http://schemas.microsoft.com/office/drawing/2014/main" id="{6AE10894-E403-95DD-A637-1F8B72DD9913}"/>
                    </a:ext>
                  </a:extLst>
                </p:cNvPr>
                <p:cNvSpPr/>
                <p:nvPr/>
              </p:nvSpPr>
              <p:spPr>
                <a:xfrm>
                  <a:off x="9496585" y="4703228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ounded Rectangle 92">
                  <a:extLst>
                    <a:ext uri="{FF2B5EF4-FFF2-40B4-BE49-F238E27FC236}">
                      <a16:creationId xmlns:a16="http://schemas.microsoft.com/office/drawing/2014/main" id="{094BCABA-5191-404F-52EB-ABA373AB0760}"/>
                    </a:ext>
                  </a:extLst>
                </p:cNvPr>
                <p:cNvSpPr/>
                <p:nvPr/>
              </p:nvSpPr>
              <p:spPr>
                <a:xfrm>
                  <a:off x="9981874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D79471A-A9AB-F5DF-4A88-CAFAC89F5A11}"/>
                  </a:ext>
                </a:extLst>
              </p:cNvPr>
              <p:cNvGrpSpPr/>
              <p:nvPr/>
            </p:nvGrpSpPr>
            <p:grpSpPr>
              <a:xfrm>
                <a:off x="9013111" y="5174956"/>
                <a:ext cx="1205560" cy="117536"/>
                <a:chOff x="9011841" y="4217939"/>
                <a:chExt cx="1205560" cy="117536"/>
              </a:xfrm>
            </p:grpSpPr>
            <p:sp>
              <p:nvSpPr>
                <p:cNvPr id="87" name="Rounded Rectangle 86">
                  <a:extLst>
                    <a:ext uri="{FF2B5EF4-FFF2-40B4-BE49-F238E27FC236}">
                      <a16:creationId xmlns:a16="http://schemas.microsoft.com/office/drawing/2014/main" id="{DEF413D2-A517-4C23-B556-E3F6BB85633B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ounded Rectangle 87">
                  <a:extLst>
                    <a:ext uri="{FF2B5EF4-FFF2-40B4-BE49-F238E27FC236}">
                      <a16:creationId xmlns:a16="http://schemas.microsoft.com/office/drawing/2014/main" id="{C6BD9813-0B17-AF83-FA5F-919189570222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ounded Rectangle 88">
                  <a:extLst>
                    <a:ext uri="{FF2B5EF4-FFF2-40B4-BE49-F238E27FC236}">
                      <a16:creationId xmlns:a16="http://schemas.microsoft.com/office/drawing/2014/main" id="{D0DF75FA-C0EF-8BCD-6A03-E0C9429DCBC8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0EEDFA5C-E690-B0C3-3BA7-3F0AC5AF19A3}"/>
                  </a:ext>
                </a:extLst>
              </p:cNvPr>
              <p:cNvGrpSpPr/>
              <p:nvPr/>
            </p:nvGrpSpPr>
            <p:grpSpPr>
              <a:xfrm>
                <a:off x="9013111" y="5660245"/>
                <a:ext cx="1205560" cy="117536"/>
                <a:chOff x="9011841" y="4703228"/>
                <a:chExt cx="1205560" cy="117536"/>
              </a:xfrm>
            </p:grpSpPr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8AC68EDF-F961-1B75-C761-16A94575832A}"/>
                    </a:ext>
                  </a:extLst>
                </p:cNvPr>
                <p:cNvSpPr/>
                <p:nvPr/>
              </p:nvSpPr>
              <p:spPr>
                <a:xfrm>
                  <a:off x="9011841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ounded Rectangle 83">
                  <a:extLst>
                    <a:ext uri="{FF2B5EF4-FFF2-40B4-BE49-F238E27FC236}">
                      <a16:creationId xmlns:a16="http://schemas.microsoft.com/office/drawing/2014/main" id="{FE4EBDDF-8011-C247-34DA-6312AE58C474}"/>
                    </a:ext>
                  </a:extLst>
                </p:cNvPr>
                <p:cNvSpPr/>
                <p:nvPr/>
              </p:nvSpPr>
              <p:spPr>
                <a:xfrm>
                  <a:off x="9496585" y="4703228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F97ED562-01AC-E595-552D-4C9F336757C3}"/>
                    </a:ext>
                  </a:extLst>
                </p:cNvPr>
                <p:cNvSpPr/>
                <p:nvPr/>
              </p:nvSpPr>
              <p:spPr>
                <a:xfrm>
                  <a:off x="9981874" y="4712370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35E6DBBA-2E93-86C1-F62B-DD55EFECB309}"/>
                  </a:ext>
                </a:extLst>
              </p:cNvPr>
              <p:cNvGrpSpPr/>
              <p:nvPr/>
            </p:nvGrpSpPr>
            <p:grpSpPr>
              <a:xfrm rot="5400000">
                <a:off x="8285294" y="4945641"/>
                <a:ext cx="1205560" cy="117536"/>
                <a:chOff x="9011841" y="4217939"/>
                <a:chExt cx="1205560" cy="117536"/>
              </a:xfrm>
            </p:grpSpPr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61C30028-278C-2CE3-822B-F5395BE36F23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B61BBD3A-F82D-2392-FDEB-D861FF267E54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0F8FF465-D04C-A0F6-9408-CFF24A988EAF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2667AAA-7F5B-10E4-6A08-90827F4F4B4E}"/>
                  </a:ext>
                </a:extLst>
              </p:cNvPr>
              <p:cNvGrpSpPr/>
              <p:nvPr/>
            </p:nvGrpSpPr>
            <p:grpSpPr>
              <a:xfrm rot="5400000">
                <a:off x="8768357" y="4950991"/>
                <a:ext cx="1205560" cy="117536"/>
                <a:chOff x="9011841" y="4217939"/>
                <a:chExt cx="1205560" cy="117536"/>
              </a:xfrm>
            </p:grpSpPr>
            <p:sp>
              <p:nvSpPr>
                <p:cNvPr id="71" name="Rounded Rectangle 70">
                  <a:extLst>
                    <a:ext uri="{FF2B5EF4-FFF2-40B4-BE49-F238E27FC236}">
                      <a16:creationId xmlns:a16="http://schemas.microsoft.com/office/drawing/2014/main" id="{E04B1557-20F8-C9FA-974C-4CA743ED22F0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ounded Rectangle 71">
                  <a:extLst>
                    <a:ext uri="{FF2B5EF4-FFF2-40B4-BE49-F238E27FC236}">
                      <a16:creationId xmlns:a16="http://schemas.microsoft.com/office/drawing/2014/main" id="{C21F2895-5EF7-49CF-CF54-D0420D6B07AF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ounded Rectangle 72">
                  <a:extLst>
                    <a:ext uri="{FF2B5EF4-FFF2-40B4-BE49-F238E27FC236}">
                      <a16:creationId xmlns:a16="http://schemas.microsoft.com/office/drawing/2014/main" id="{A5230886-15EC-A9FF-2058-870204D3687C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3DE21519-6042-6DB1-05DB-6D7BCC1777CB}"/>
                  </a:ext>
                </a:extLst>
              </p:cNvPr>
              <p:cNvGrpSpPr/>
              <p:nvPr/>
            </p:nvGrpSpPr>
            <p:grpSpPr>
              <a:xfrm rot="5400000">
                <a:off x="9255326" y="4950991"/>
                <a:ext cx="1205560" cy="117536"/>
                <a:chOff x="9011841" y="4217939"/>
                <a:chExt cx="1205560" cy="117536"/>
              </a:xfrm>
            </p:grpSpPr>
            <p:sp>
              <p:nvSpPr>
                <p:cNvPr id="67" name="Rounded Rectangle 66">
                  <a:extLst>
                    <a:ext uri="{FF2B5EF4-FFF2-40B4-BE49-F238E27FC236}">
                      <a16:creationId xmlns:a16="http://schemas.microsoft.com/office/drawing/2014/main" id="{7802EC3A-1369-7471-1549-05F9F56CCF21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ounded Rectangle 67">
                  <a:extLst>
                    <a:ext uri="{FF2B5EF4-FFF2-40B4-BE49-F238E27FC236}">
                      <a16:creationId xmlns:a16="http://schemas.microsoft.com/office/drawing/2014/main" id="{57CC880A-0ADE-9C7E-A64B-53BE3BA162F2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ounded Rectangle 68">
                  <a:extLst>
                    <a:ext uri="{FF2B5EF4-FFF2-40B4-BE49-F238E27FC236}">
                      <a16:creationId xmlns:a16="http://schemas.microsoft.com/office/drawing/2014/main" id="{E05959B8-C29F-87AA-8D16-3A4B9F32763F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504B1A3-93E9-F5FE-5FD8-985B673F8C82}"/>
                  </a:ext>
                </a:extLst>
              </p:cNvPr>
              <p:cNvGrpSpPr/>
              <p:nvPr/>
            </p:nvGrpSpPr>
            <p:grpSpPr>
              <a:xfrm rot="5400000">
                <a:off x="9740615" y="4950991"/>
                <a:ext cx="1205560" cy="117536"/>
                <a:chOff x="9011841" y="4217939"/>
                <a:chExt cx="1205560" cy="117536"/>
              </a:xfrm>
            </p:grpSpPr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D582DBE7-9CE6-DE1F-B96A-61BF4BA64B28}"/>
                    </a:ext>
                  </a:extLst>
                </p:cNvPr>
                <p:cNvSpPr/>
                <p:nvPr/>
              </p:nvSpPr>
              <p:spPr>
                <a:xfrm>
                  <a:off x="9011841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11424BC7-0121-E0DF-D54B-30030567E2CF}"/>
                    </a:ext>
                  </a:extLst>
                </p:cNvPr>
                <p:cNvSpPr/>
                <p:nvPr/>
              </p:nvSpPr>
              <p:spPr>
                <a:xfrm>
                  <a:off x="9496585" y="4217939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ounded Rectangle 64">
                  <a:extLst>
                    <a:ext uri="{FF2B5EF4-FFF2-40B4-BE49-F238E27FC236}">
                      <a16:creationId xmlns:a16="http://schemas.microsoft.com/office/drawing/2014/main" id="{A9FEE028-B0EA-8443-4BC3-142CCAADBB4B}"/>
                    </a:ext>
                  </a:extLst>
                </p:cNvPr>
                <p:cNvSpPr/>
                <p:nvPr/>
              </p:nvSpPr>
              <p:spPr>
                <a:xfrm>
                  <a:off x="9981874" y="4227081"/>
                  <a:ext cx="235527" cy="10839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60055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F6872-B7AF-70F3-A870-A5563AA74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7F17B80-A135-5EDC-3A1F-2572E553FB72}"/>
              </a:ext>
            </a:extLst>
          </p:cNvPr>
          <p:cNvGrpSpPr/>
          <p:nvPr/>
        </p:nvGrpSpPr>
        <p:grpSpPr>
          <a:xfrm>
            <a:off x="245448" y="283559"/>
            <a:ext cx="5398276" cy="5859995"/>
            <a:chOff x="245448" y="283559"/>
            <a:chExt cx="5398276" cy="5859995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76FDDFED-B6EB-A44E-D53E-9DDC02D5F411}"/>
                </a:ext>
              </a:extLst>
            </p:cNvPr>
            <p:cNvSpPr txBox="1">
              <a:spLocks/>
            </p:cNvSpPr>
            <p:nvPr/>
          </p:nvSpPr>
          <p:spPr>
            <a:xfrm>
              <a:off x="1961177" y="283559"/>
              <a:ext cx="2484406" cy="8630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600" dirty="0"/>
                <a:t>Summary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98B80E-5E8D-C687-5DC5-87F7563FDB84}"/>
                </a:ext>
              </a:extLst>
            </p:cNvPr>
            <p:cNvSpPr txBox="1"/>
            <p:nvPr/>
          </p:nvSpPr>
          <p:spPr>
            <a:xfrm>
              <a:off x="245448" y="1742349"/>
              <a:ext cx="5398276" cy="44012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Developed a scheme for simulation of lattice Hamiltonians with local constraints</a:t>
              </a:r>
            </a:p>
            <a:p>
              <a:endParaRPr lang="en-US" sz="2800" dirty="0"/>
            </a:p>
            <a:p>
              <a:r>
                <a:rPr lang="en-US" sz="2800" dirty="0"/>
                <a:t>Hybrid quantum-classical setup for </a:t>
              </a:r>
              <a:r>
                <a:rPr lang="en-US" sz="2800" dirty="0" err="1"/>
                <a:t>anyonic</a:t>
              </a:r>
              <a:r>
                <a:rPr lang="en-US" sz="2800" dirty="0"/>
                <a:t> chains</a:t>
              </a:r>
            </a:p>
            <a:p>
              <a:endParaRPr lang="en-US" sz="2800" dirty="0"/>
            </a:p>
            <a:p>
              <a:r>
                <a:rPr lang="en-US" sz="2800" dirty="0"/>
                <a:t>Classical DMRG results for 1+1D and 2+1D lattice gauge models</a:t>
              </a:r>
            </a:p>
            <a:p>
              <a:endParaRPr lang="en-US" sz="2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19EA78B-288E-9327-318D-BF5ADBCDE178}"/>
                </a:ext>
              </a:extLst>
            </p:cNvPr>
            <p:cNvCxnSpPr>
              <a:cxnSpLocks/>
            </p:cNvCxnSpPr>
            <p:nvPr/>
          </p:nvCxnSpPr>
          <p:spPr>
            <a:xfrm>
              <a:off x="1819664" y="1247632"/>
              <a:ext cx="2625919" cy="0"/>
            </a:xfrm>
            <a:prstGeom prst="line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DDE360-4151-5B26-6A5C-8A7BCFF600D8}"/>
              </a:ext>
            </a:extLst>
          </p:cNvPr>
          <p:cNvGrpSpPr/>
          <p:nvPr/>
        </p:nvGrpSpPr>
        <p:grpSpPr>
          <a:xfrm>
            <a:off x="6548277" y="283559"/>
            <a:ext cx="5254913" cy="6290882"/>
            <a:chOff x="6548277" y="283559"/>
            <a:chExt cx="5254913" cy="629088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7256829-295D-EB87-448F-B8DE66EDA2D2}"/>
                </a:ext>
              </a:extLst>
            </p:cNvPr>
            <p:cNvCxnSpPr>
              <a:cxnSpLocks/>
            </p:cNvCxnSpPr>
            <p:nvPr/>
          </p:nvCxnSpPr>
          <p:spPr>
            <a:xfrm>
              <a:off x="8356534" y="1175027"/>
              <a:ext cx="2082866" cy="0"/>
            </a:xfrm>
            <a:prstGeom prst="line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8229AA99-8A1A-7FB2-0BBF-6FB610B5D6AC}"/>
                </a:ext>
              </a:extLst>
            </p:cNvPr>
            <p:cNvSpPr txBox="1">
              <a:spLocks/>
            </p:cNvSpPr>
            <p:nvPr/>
          </p:nvSpPr>
          <p:spPr>
            <a:xfrm>
              <a:off x="8236791" y="283559"/>
              <a:ext cx="2484406" cy="8630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600" dirty="0"/>
                <a:t>Outlook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6B3B4AC-1DCF-541F-2361-928400CA4C58}"/>
                </a:ext>
              </a:extLst>
            </p:cNvPr>
            <p:cNvGrpSpPr/>
            <p:nvPr/>
          </p:nvGrpSpPr>
          <p:grpSpPr>
            <a:xfrm>
              <a:off x="6548277" y="1742349"/>
              <a:ext cx="5254913" cy="4832092"/>
              <a:chOff x="6548277" y="1742349"/>
              <a:chExt cx="5254913" cy="483209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B6F076-A519-BDBD-5A76-54951F1BC4EF}"/>
                  </a:ext>
                </a:extLst>
              </p:cNvPr>
              <p:cNvSpPr txBox="1"/>
              <p:nvPr/>
            </p:nvSpPr>
            <p:spPr>
              <a:xfrm>
                <a:off x="6548277" y="1742349"/>
                <a:ext cx="5175637" cy="483209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Charge conserving variational </a:t>
                </a:r>
                <a:br>
                  <a:rPr lang="en-US" sz="2800" dirty="0"/>
                </a:br>
                <a:r>
                  <a:rPr lang="en-US" sz="2800" dirty="0"/>
                  <a:t>circuit optimization framework</a:t>
                </a:r>
                <a:br>
                  <a:rPr lang="en-US" sz="2800" dirty="0"/>
                </a:br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Circuit complexity and charge conservation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839F5A-673C-C322-6B36-049FC7845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05452" y="3187959"/>
                <a:ext cx="3585029" cy="217360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2DD4F5-FC4F-C6FD-D024-B2E370E0AAD2}"/>
                  </a:ext>
                </a:extLst>
              </p:cNvPr>
              <p:cNvSpPr txBox="1"/>
              <p:nvPr/>
            </p:nvSpPr>
            <p:spPr>
              <a:xfrm>
                <a:off x="7973295" y="2676742"/>
                <a:ext cx="3829895" cy="358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D. Rogerson and AR, </a:t>
                </a:r>
                <a:r>
                  <a:rPr lang="en-US" dirty="0" err="1"/>
                  <a:t>arXiv</a:t>
                </a:r>
                <a:r>
                  <a:rPr lang="en-US" dirty="0"/>
                  <a:t>: 2408.12583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971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D1FC4D-7E30-1946-B622-79B7C4B83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638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4800" dirty="0">
                <a:solidFill>
                  <a:srgbClr val="C00000"/>
                </a:solidFill>
              </a:rPr>
              <a:t>Thank You!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CF4AC2-AB33-2C42-8F89-C0602703CE58}"/>
              </a:ext>
            </a:extLst>
          </p:cNvPr>
          <p:cNvCxnSpPr/>
          <p:nvPr/>
        </p:nvCxnSpPr>
        <p:spPr>
          <a:xfrm>
            <a:off x="6378981" y="2383972"/>
            <a:ext cx="0" cy="23948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77648C46-50A2-4F50-2C1B-6F1C8D806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4412" y="2246049"/>
            <a:ext cx="5263240" cy="267070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Joao Barata (CERN)</a:t>
            </a:r>
          </a:p>
          <a:p>
            <a:pPr marL="0" indent="0">
              <a:buNone/>
            </a:pPr>
            <a:r>
              <a:rPr lang="en-US" sz="2400" dirty="0"/>
              <a:t>Robert Konik (Brookhaven)</a:t>
            </a:r>
          </a:p>
          <a:p>
            <a:pPr marL="0" indent="0">
              <a:buNone/>
            </a:pPr>
            <a:r>
              <a:rPr lang="en-US" sz="2400" dirty="0"/>
              <a:t>Christopher Lamb (Rutgers)</a:t>
            </a:r>
          </a:p>
          <a:p>
            <a:pPr marL="0" indent="0">
              <a:buNone/>
            </a:pPr>
            <a:r>
              <a:rPr lang="en-US" sz="2400" dirty="0"/>
              <a:t>David Rogerson (Rutgers) </a:t>
            </a:r>
          </a:p>
          <a:p>
            <a:pPr marL="0" indent="0">
              <a:buNone/>
            </a:pPr>
            <a:r>
              <a:rPr lang="en-US" sz="2400" dirty="0"/>
              <a:t>Raju Venugopalan (Brookhaven)</a:t>
            </a:r>
          </a:p>
        </p:txBody>
      </p:sp>
    </p:spTree>
    <p:extLst>
      <p:ext uri="{BB962C8B-B14F-4D97-AF65-F5344CB8AC3E}">
        <p14:creationId xmlns:p14="http://schemas.microsoft.com/office/powerpoint/2010/main" val="562386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A26D7-8B90-CD64-E7B9-6B2F4FF43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7FAC2A-BF4D-45AA-FF0A-3ED165332B97}"/>
              </a:ext>
            </a:extLst>
          </p:cNvPr>
          <p:cNvSpPr txBox="1">
            <a:spLocks/>
          </p:cNvSpPr>
          <p:nvPr/>
        </p:nvSpPr>
        <p:spPr>
          <a:xfrm>
            <a:off x="287483" y="-85964"/>
            <a:ext cx="4502231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Entanglement  and Complexity*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E96F64-DC4C-A1D9-B8F3-509E9F5721FA}"/>
              </a:ext>
            </a:extLst>
          </p:cNvPr>
          <p:cNvCxnSpPr>
            <a:cxnSpLocks/>
          </p:cNvCxnSpPr>
          <p:nvPr/>
        </p:nvCxnSpPr>
        <p:spPr>
          <a:xfrm>
            <a:off x="418112" y="2077705"/>
            <a:ext cx="3816431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25ED8EF-6F91-6C7F-7C94-8276C38B223A}"/>
              </a:ext>
            </a:extLst>
          </p:cNvPr>
          <p:cNvSpPr txBox="1"/>
          <p:nvPr/>
        </p:nvSpPr>
        <p:spPr>
          <a:xfrm>
            <a:off x="-1" y="6396335"/>
            <a:ext cx="4234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*Intuitive, but </a:t>
            </a:r>
            <a:r>
              <a:rPr lang="en-US" sz="2400" i="1" dirty="0"/>
              <a:t>not quite correct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1EBAA1-A125-0730-9E87-2A113707F39D}"/>
              </a:ext>
            </a:extLst>
          </p:cNvPr>
          <p:cNvGrpSpPr/>
          <p:nvPr/>
        </p:nvGrpSpPr>
        <p:grpSpPr>
          <a:xfrm>
            <a:off x="5307304" y="76204"/>
            <a:ext cx="6786723" cy="3539430"/>
            <a:chOff x="5307304" y="76204"/>
            <a:chExt cx="6786723" cy="35394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5EFA32-5BE7-E2E6-34BD-19152864B7A3}"/>
                </a:ext>
              </a:extLst>
            </p:cNvPr>
            <p:cNvSpPr txBox="1"/>
            <p:nvPr/>
          </p:nvSpPr>
          <p:spPr>
            <a:xfrm>
              <a:off x="5307304" y="76204"/>
              <a:ext cx="6786723" cy="353943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 target state with more entanglement</a:t>
              </a:r>
              <a:br>
                <a:rPr lang="en-US" sz="2800" dirty="0"/>
              </a:br>
              <a:r>
                <a:rPr lang="en-US" sz="2800" dirty="0"/>
                <a:t>between regions is more complex</a:t>
              </a:r>
              <a:endParaRPr lang="en-US" sz="2800" i="1" dirty="0"/>
            </a:p>
            <a:p>
              <a:endParaRPr lang="en-US" sz="2800" dirty="0"/>
            </a:p>
            <a:p>
              <a:r>
                <a:rPr lang="en-US" sz="2800" dirty="0"/>
                <a:t>For pure states, von-Neumann entropy is a </a:t>
              </a:r>
              <a:br>
                <a:rPr lang="en-US" sz="2800" dirty="0"/>
              </a:br>
              <a:r>
                <a:rPr lang="en-US" sz="2800" dirty="0"/>
                <a:t>quantitative measure</a:t>
              </a:r>
            </a:p>
            <a:p>
              <a:endParaRPr lang="en-US" sz="2800" dirty="0"/>
            </a:p>
            <a:p>
              <a:endParaRPr lang="en-US" sz="2800" dirty="0"/>
            </a:p>
            <a:p>
              <a:endParaRPr lang="en-US" sz="2800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C211916-FD82-F820-52CC-3A54E84687B4}"/>
                </a:ext>
              </a:extLst>
            </p:cNvPr>
            <p:cNvGrpSpPr/>
            <p:nvPr/>
          </p:nvGrpSpPr>
          <p:grpSpPr>
            <a:xfrm>
              <a:off x="9308350" y="1941615"/>
              <a:ext cx="2503715" cy="1458686"/>
              <a:chOff x="1074469" y="2699657"/>
              <a:chExt cx="2503715" cy="1458686"/>
            </a:xfrm>
          </p:grpSpPr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61FC9A11-E76A-F82E-609B-443E81D2B06D}"/>
                  </a:ext>
                </a:extLst>
              </p:cNvPr>
              <p:cNvSpPr/>
              <p:nvPr/>
            </p:nvSpPr>
            <p:spPr>
              <a:xfrm>
                <a:off x="1074469" y="2699657"/>
                <a:ext cx="2503715" cy="1458686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878ED9E-032C-49BF-3BFC-22F5CB44807C}"/>
                  </a:ext>
                </a:extLst>
              </p:cNvPr>
              <p:cNvSpPr/>
              <p:nvPr/>
            </p:nvSpPr>
            <p:spPr>
              <a:xfrm>
                <a:off x="2326326" y="3048065"/>
                <a:ext cx="808761" cy="65475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554481-2CD4-9012-2C40-D985F188F2B6}"/>
                  </a:ext>
                </a:extLst>
              </p:cNvPr>
              <p:cNvSpPr txBox="1"/>
              <p:nvPr/>
            </p:nvSpPr>
            <p:spPr>
              <a:xfrm>
                <a:off x="2549406" y="3144607"/>
                <a:ext cx="3626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462679-F1C5-736A-926C-8A86A7289975}"/>
                  </a:ext>
                </a:extLst>
              </p:cNvPr>
              <p:cNvSpPr txBox="1"/>
              <p:nvPr/>
            </p:nvSpPr>
            <p:spPr>
              <a:xfrm>
                <a:off x="1337798" y="2817232"/>
                <a:ext cx="3626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363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7BF18-9EB5-4DFA-5E11-AF4944F32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736573-D838-826D-9F2C-DC20FCD343D9}"/>
              </a:ext>
            </a:extLst>
          </p:cNvPr>
          <p:cNvSpPr txBox="1">
            <a:spLocks/>
          </p:cNvSpPr>
          <p:nvPr/>
        </p:nvSpPr>
        <p:spPr>
          <a:xfrm>
            <a:off x="287483" y="-85964"/>
            <a:ext cx="4502231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Entanglement  and Complexity*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0ED8EA-4FC2-603F-BC9A-C631B0F4637E}"/>
              </a:ext>
            </a:extLst>
          </p:cNvPr>
          <p:cNvCxnSpPr>
            <a:cxnSpLocks/>
          </p:cNvCxnSpPr>
          <p:nvPr/>
        </p:nvCxnSpPr>
        <p:spPr>
          <a:xfrm>
            <a:off x="418112" y="2077705"/>
            <a:ext cx="3816431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781A954-C608-CA54-455A-D17BABA7BE2B}"/>
              </a:ext>
            </a:extLst>
          </p:cNvPr>
          <p:cNvSpPr txBox="1"/>
          <p:nvPr/>
        </p:nvSpPr>
        <p:spPr>
          <a:xfrm>
            <a:off x="-1" y="6396335"/>
            <a:ext cx="4234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*Intuitive, but </a:t>
            </a:r>
            <a:r>
              <a:rPr lang="en-US" sz="2400" i="1" dirty="0"/>
              <a:t>not quite correct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6EA512-5EFD-6908-7B1F-9FF7A0EA921B}"/>
                  </a:ext>
                </a:extLst>
              </p:cNvPr>
              <p:cNvSpPr txBox="1"/>
              <p:nvPr/>
            </p:nvSpPr>
            <p:spPr>
              <a:xfrm>
                <a:off x="5307304" y="76204"/>
                <a:ext cx="6786723" cy="476226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 target state with more entanglement</a:t>
                </a:r>
                <a:br>
                  <a:rPr lang="en-US" sz="2800" dirty="0"/>
                </a:br>
                <a:r>
                  <a:rPr lang="en-US" sz="2800" dirty="0"/>
                  <a:t>between regions is more complex</a:t>
                </a:r>
                <a:endParaRPr lang="en-US" sz="2800" i="1" dirty="0"/>
              </a:p>
              <a:p>
                <a:endParaRPr lang="en-US" sz="2800" dirty="0"/>
              </a:p>
              <a:p>
                <a:r>
                  <a:rPr lang="en-US" sz="2800" dirty="0"/>
                  <a:t>For pure states, von-Neumann entropy is a </a:t>
                </a:r>
                <a:br>
                  <a:rPr lang="en-US" sz="2800" dirty="0"/>
                </a:br>
                <a:r>
                  <a:rPr lang="en-US" sz="2800" dirty="0"/>
                  <a:t>quantitative measure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Schmidt decomposition: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AB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⟩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br>
                  <a:rPr lang="en-US" sz="2800" dirty="0"/>
                </a:br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6EA512-5EFD-6908-7B1F-9FF7A0EA9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304" y="76204"/>
                <a:ext cx="6786723" cy="47622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29BAC5C5-3437-392C-A679-5AACE0C2B2DC}"/>
              </a:ext>
            </a:extLst>
          </p:cNvPr>
          <p:cNvGrpSpPr/>
          <p:nvPr/>
        </p:nvGrpSpPr>
        <p:grpSpPr>
          <a:xfrm>
            <a:off x="9308350" y="1941615"/>
            <a:ext cx="2503715" cy="1458686"/>
            <a:chOff x="1074469" y="2699657"/>
            <a:chExt cx="2503715" cy="145868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3E500A9-0F1F-29C6-53EC-E218ABE3F375}"/>
                </a:ext>
              </a:extLst>
            </p:cNvPr>
            <p:cNvSpPr/>
            <p:nvPr/>
          </p:nvSpPr>
          <p:spPr>
            <a:xfrm>
              <a:off x="1074469" y="2699657"/>
              <a:ext cx="2503715" cy="145868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3E0EC97-B237-ECEC-9585-14D2F76E86CF}"/>
                </a:ext>
              </a:extLst>
            </p:cNvPr>
            <p:cNvSpPr/>
            <p:nvPr/>
          </p:nvSpPr>
          <p:spPr>
            <a:xfrm>
              <a:off x="2326326" y="3048065"/>
              <a:ext cx="808761" cy="65475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B6FB95-137D-3C5D-0E04-8549280B7AED}"/>
                </a:ext>
              </a:extLst>
            </p:cNvPr>
            <p:cNvSpPr txBox="1"/>
            <p:nvPr/>
          </p:nvSpPr>
          <p:spPr>
            <a:xfrm>
              <a:off x="2549406" y="3144607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B960C2-524F-4087-330C-823537938E6D}"/>
                </a:ext>
              </a:extLst>
            </p:cNvPr>
            <p:cNvSpPr txBox="1"/>
            <p:nvPr/>
          </p:nvSpPr>
          <p:spPr>
            <a:xfrm>
              <a:off x="1337798" y="2817232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75308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3682B-C0C7-19A2-77AD-D80741292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87BFC9E-411F-ABED-BF6C-F1DDEC1A8C05}"/>
              </a:ext>
            </a:extLst>
          </p:cNvPr>
          <p:cNvGrpSpPr/>
          <p:nvPr/>
        </p:nvGrpSpPr>
        <p:grpSpPr>
          <a:xfrm>
            <a:off x="135556" y="2386565"/>
            <a:ext cx="5171748" cy="3624231"/>
            <a:chOff x="135556" y="2386565"/>
            <a:chExt cx="5171748" cy="3624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3A69F485-65A6-8812-CF64-7CF6D9DAC606}"/>
                    </a:ext>
                  </a:extLst>
                </p:cNvPr>
                <p:cNvSpPr txBox="1"/>
                <p:nvPr/>
              </p:nvSpPr>
              <p:spPr>
                <a:xfrm>
                  <a:off x="135556" y="2386565"/>
                  <a:ext cx="5040084" cy="3108543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softEdge rad="21969"/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Examples: </a:t>
                  </a:r>
                </a:p>
                <a:p>
                  <a:pPr marL="514350" indent="-514350">
                    <a:buFont typeface="+mj-lt"/>
                    <a:buAutoNum type="arabicPeriod"/>
                  </a:pPr>
                  <a:r>
                    <a:rPr lang="en-US" sz="2800" dirty="0"/>
                    <a:t>Ground states of gapped 1D systems: Finite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a14:m>
                  <a:r>
                    <a:rPr lang="en-US" sz="2800" dirty="0"/>
                    <a:t> Finite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a14:m>
                  <a:br>
                    <a:rPr lang="en-US" sz="2800" dirty="0"/>
                  </a:br>
                  <a:endParaRPr lang="en-US" sz="2800" dirty="0"/>
                </a:p>
                <a:p>
                  <a:pPr marL="514350" indent="-514350">
                    <a:buFont typeface="+mj-lt"/>
                    <a:buAutoNum type="arabicPeriod"/>
                  </a:pPr>
                  <a:r>
                    <a:rPr lang="en-US" sz="2800" dirty="0"/>
                    <a:t>Low-lying states of 1D critical systems (of length </a:t>
                  </a:r>
                  <a:r>
                    <a:rPr lang="en-US" sz="2800" i="1" dirty="0"/>
                    <a:t>L</a:t>
                  </a:r>
                  <a:r>
                    <a:rPr lang="en-US" sz="2800" dirty="0"/>
                    <a:t>): </a:t>
                  </a:r>
                  <a:br>
                    <a:rPr lang="en-US" sz="2800" dirty="0"/>
                  </a:br>
                  <a:r>
                    <a:rPr lang="en-US" sz="2800" dirty="0"/>
                    <a:t>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3A69F485-65A6-8812-CF64-7CF6D9DAC6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56" y="2386565"/>
                  <a:ext cx="5040084" cy="31085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softEdge rad="21969"/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35D7164-D910-F6E8-9EDA-B3104E19964A}"/>
                </a:ext>
              </a:extLst>
            </p:cNvPr>
            <p:cNvSpPr txBox="1"/>
            <p:nvPr/>
          </p:nvSpPr>
          <p:spPr>
            <a:xfrm>
              <a:off x="2142014" y="5641464"/>
              <a:ext cx="3165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Hastings (2007), Vidal (2008), …</a:t>
              </a: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8EE6CC8-1970-66B8-A6C4-1722AA945DF0}"/>
              </a:ext>
            </a:extLst>
          </p:cNvPr>
          <p:cNvSpPr txBox="1">
            <a:spLocks/>
          </p:cNvSpPr>
          <p:nvPr/>
        </p:nvSpPr>
        <p:spPr>
          <a:xfrm>
            <a:off x="287483" y="-85964"/>
            <a:ext cx="4502231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Entanglement  and Complexity*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1D44F8-9EAF-551A-9C7F-C47BD2E73718}"/>
              </a:ext>
            </a:extLst>
          </p:cNvPr>
          <p:cNvCxnSpPr>
            <a:cxnSpLocks/>
          </p:cNvCxnSpPr>
          <p:nvPr/>
        </p:nvCxnSpPr>
        <p:spPr>
          <a:xfrm>
            <a:off x="418112" y="2077705"/>
            <a:ext cx="3816431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401E2AB-F917-F4FA-C3B1-069EA6424AD4}"/>
              </a:ext>
            </a:extLst>
          </p:cNvPr>
          <p:cNvSpPr txBox="1"/>
          <p:nvPr/>
        </p:nvSpPr>
        <p:spPr>
          <a:xfrm>
            <a:off x="-1" y="6396335"/>
            <a:ext cx="4234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*Intuitive, but </a:t>
            </a:r>
            <a:r>
              <a:rPr lang="en-US" sz="2400" i="1" dirty="0"/>
              <a:t>not quite correct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C110E2-9C83-BC98-3563-4EDC1E364E30}"/>
                  </a:ext>
                </a:extLst>
              </p:cNvPr>
              <p:cNvSpPr txBox="1"/>
              <p:nvPr/>
            </p:nvSpPr>
            <p:spPr>
              <a:xfrm>
                <a:off x="5307304" y="76204"/>
                <a:ext cx="6786723" cy="648581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 target state with more entanglement</a:t>
                </a:r>
                <a:br>
                  <a:rPr lang="en-US" sz="2800" dirty="0"/>
                </a:br>
                <a:r>
                  <a:rPr lang="en-US" sz="2800" dirty="0"/>
                  <a:t>between regions is more complex</a:t>
                </a:r>
                <a:endParaRPr lang="en-US" sz="2800" i="1" dirty="0"/>
              </a:p>
              <a:p>
                <a:endParaRPr lang="en-US" sz="2800" dirty="0"/>
              </a:p>
              <a:p>
                <a:r>
                  <a:rPr lang="en-US" sz="2800" dirty="0"/>
                  <a:t>For pure states, von-Neumann entropy is a </a:t>
                </a:r>
                <a:br>
                  <a:rPr lang="en-US" sz="2800" dirty="0"/>
                </a:br>
                <a:r>
                  <a:rPr lang="en-US" sz="2800" dirty="0"/>
                  <a:t>quantitative measure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Schmidt decomposition: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AB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⟩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br>
                  <a:rPr lang="en-US" sz="2800" dirty="0"/>
                </a:br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von-Neumann entropy,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∼</m:t>
                    </m:r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func>
                  </m:oMath>
                </a14:m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Bounds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800" dirty="0"/>
                  <a:t> Bounds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800" dirty="0"/>
                  <a:t> Potential bounds on circuit depth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C110E2-9C83-BC98-3563-4EDC1E364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304" y="76204"/>
                <a:ext cx="6786723" cy="64858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6E18ABB-BF0C-6E7C-D919-9FDF4250360B}"/>
              </a:ext>
            </a:extLst>
          </p:cNvPr>
          <p:cNvGrpSpPr/>
          <p:nvPr/>
        </p:nvGrpSpPr>
        <p:grpSpPr>
          <a:xfrm>
            <a:off x="9308350" y="1941615"/>
            <a:ext cx="2503715" cy="1458686"/>
            <a:chOff x="1074469" y="2699657"/>
            <a:chExt cx="2503715" cy="145868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7B84C5A4-3DBF-86D3-7284-147892C71A0A}"/>
                </a:ext>
              </a:extLst>
            </p:cNvPr>
            <p:cNvSpPr/>
            <p:nvPr/>
          </p:nvSpPr>
          <p:spPr>
            <a:xfrm>
              <a:off x="1074469" y="2699657"/>
              <a:ext cx="2503715" cy="145868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7BBABD3-9992-23E0-AC0B-3A6D6C50186D}"/>
                </a:ext>
              </a:extLst>
            </p:cNvPr>
            <p:cNvSpPr/>
            <p:nvPr/>
          </p:nvSpPr>
          <p:spPr>
            <a:xfrm>
              <a:off x="2326326" y="3048065"/>
              <a:ext cx="808761" cy="65475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AD5A4C-EDC3-CC0A-3025-B12E871FAEEF}"/>
                </a:ext>
              </a:extLst>
            </p:cNvPr>
            <p:cNvSpPr txBox="1"/>
            <p:nvPr/>
          </p:nvSpPr>
          <p:spPr>
            <a:xfrm>
              <a:off x="2549406" y="3144607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D5A139-29FC-9972-9F30-EFAF6FFB240A}"/>
                </a:ext>
              </a:extLst>
            </p:cNvPr>
            <p:cNvSpPr txBox="1"/>
            <p:nvPr/>
          </p:nvSpPr>
          <p:spPr>
            <a:xfrm>
              <a:off x="1337798" y="2817232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810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B46BC-1227-BB87-C837-D80490756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8BDD5E-FC77-4A7B-CB94-BCDC541A0CFA}"/>
              </a:ext>
            </a:extLst>
          </p:cNvPr>
          <p:cNvSpPr txBox="1">
            <a:spLocks/>
          </p:cNvSpPr>
          <p:nvPr/>
        </p:nvSpPr>
        <p:spPr>
          <a:xfrm>
            <a:off x="287484" y="-85964"/>
            <a:ext cx="3516766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Quantum Simulation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936E23-7631-F63F-A212-6EDFD47D5CD6}"/>
              </a:ext>
            </a:extLst>
          </p:cNvPr>
          <p:cNvCxnSpPr>
            <a:cxnSpLocks/>
          </p:cNvCxnSpPr>
          <p:nvPr/>
        </p:nvCxnSpPr>
        <p:spPr>
          <a:xfrm>
            <a:off x="287484" y="2059190"/>
            <a:ext cx="3437175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DE6583-093C-1DD6-652A-A134D11B945A}"/>
                  </a:ext>
                </a:extLst>
              </p:cNvPr>
              <p:cNvSpPr txBox="1"/>
              <p:nvPr/>
            </p:nvSpPr>
            <p:spPr>
              <a:xfrm>
                <a:off x="5307304" y="76204"/>
                <a:ext cx="6786723" cy="357886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2800" dirty="0"/>
                  <a:t>Quantum simulation </a:t>
                </a:r>
                <a:r>
                  <a:rPr lang="en-US" sz="2800" i="1" dirty="0"/>
                  <a:t>can be</a:t>
                </a:r>
                <a:r>
                  <a:rPr lang="en-US" sz="2800" dirty="0"/>
                  <a:t> </a:t>
                </a:r>
                <a:br>
                  <a:rPr lang="en-US" sz="2800" dirty="0"/>
                </a:br>
                <a:r>
                  <a:rPr lang="en-US" sz="2800" dirty="0"/>
                  <a:t>needed for phenomena </a:t>
                </a:r>
                <a:br>
                  <a:rPr lang="en-US" sz="2800" dirty="0"/>
                </a:br>
                <a:r>
                  <a:rPr lang="en-US" sz="2800" dirty="0"/>
                  <a:t>that involve states </a:t>
                </a:r>
                <a:br>
                  <a:rPr lang="en-US" sz="2800" dirty="0"/>
                </a:br>
                <a:r>
                  <a:rPr lang="en-US" sz="2800" dirty="0"/>
                  <a:t>where:</a:t>
                </a:r>
                <a:br>
                  <a:rPr lang="en-US" sz="2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2800" i="1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DE6583-093C-1DD6-652A-A134D11B9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304" y="76204"/>
                <a:ext cx="6786723" cy="35788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9131FE2-2D75-D879-4A1D-91B61775C732}"/>
              </a:ext>
            </a:extLst>
          </p:cNvPr>
          <p:cNvGrpSpPr/>
          <p:nvPr/>
        </p:nvGrpSpPr>
        <p:grpSpPr>
          <a:xfrm>
            <a:off x="9538556" y="127960"/>
            <a:ext cx="2503715" cy="1458686"/>
            <a:chOff x="1074469" y="2699657"/>
            <a:chExt cx="2503715" cy="145868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864AAE7-216B-1350-6CA8-6E19C945C6C3}"/>
                </a:ext>
              </a:extLst>
            </p:cNvPr>
            <p:cNvSpPr/>
            <p:nvPr/>
          </p:nvSpPr>
          <p:spPr>
            <a:xfrm>
              <a:off x="1074469" y="2699657"/>
              <a:ext cx="2503715" cy="145868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C6D2E28-4023-A659-05E6-56EF7FC7BE31}"/>
                </a:ext>
              </a:extLst>
            </p:cNvPr>
            <p:cNvSpPr/>
            <p:nvPr/>
          </p:nvSpPr>
          <p:spPr>
            <a:xfrm>
              <a:off x="2326326" y="3048065"/>
              <a:ext cx="808761" cy="65475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62DD8F-E078-2A1D-398D-5EADDFC10D1D}"/>
                </a:ext>
              </a:extLst>
            </p:cNvPr>
            <p:cNvSpPr txBox="1"/>
            <p:nvPr/>
          </p:nvSpPr>
          <p:spPr>
            <a:xfrm>
              <a:off x="2549406" y="3144607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176BF6-AAC5-2119-596E-B2402359C408}"/>
                </a:ext>
              </a:extLst>
            </p:cNvPr>
            <p:cNvSpPr txBox="1"/>
            <p:nvPr/>
          </p:nvSpPr>
          <p:spPr>
            <a:xfrm>
              <a:off x="1337798" y="2817232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</a:t>
              </a:r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E64A846-4CE0-B1B6-3074-E6E66A04FADE}"/>
              </a:ext>
            </a:extLst>
          </p:cNvPr>
          <p:cNvSpPr txBox="1"/>
          <p:nvPr/>
        </p:nvSpPr>
        <p:spPr>
          <a:xfrm>
            <a:off x="8429470" y="2650678"/>
            <a:ext cx="2218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exponentially large </a:t>
            </a:r>
            <a:br>
              <a:rPr lang="en-US" sz="2000" dirty="0"/>
            </a:br>
            <a:r>
              <a:rPr lang="en-US" sz="2000" dirty="0"/>
              <a:t>classical resources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3AC9BC-C0AC-0747-8790-B8B8CF8C6423}"/>
              </a:ext>
            </a:extLst>
          </p:cNvPr>
          <p:cNvCxnSpPr>
            <a:cxnSpLocks/>
          </p:cNvCxnSpPr>
          <p:nvPr/>
        </p:nvCxnSpPr>
        <p:spPr>
          <a:xfrm flipV="1">
            <a:off x="9156548" y="2373625"/>
            <a:ext cx="0" cy="3019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977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A0662-219E-77BE-A90A-F0A98E9EE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5DE1D42-D0B2-235D-B131-2C792CB8A6FA}"/>
              </a:ext>
            </a:extLst>
          </p:cNvPr>
          <p:cNvSpPr txBox="1">
            <a:spLocks/>
          </p:cNvSpPr>
          <p:nvPr/>
        </p:nvSpPr>
        <p:spPr>
          <a:xfrm>
            <a:off x="287484" y="-85964"/>
            <a:ext cx="3516766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Quantum Simulation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81C2A5-59B4-A2B1-A014-7023A498095D}"/>
              </a:ext>
            </a:extLst>
          </p:cNvPr>
          <p:cNvCxnSpPr>
            <a:cxnSpLocks/>
          </p:cNvCxnSpPr>
          <p:nvPr/>
        </p:nvCxnSpPr>
        <p:spPr>
          <a:xfrm>
            <a:off x="287484" y="2059190"/>
            <a:ext cx="3437175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8031D0-5446-84B2-144A-FACAA9FCC62C}"/>
                  </a:ext>
                </a:extLst>
              </p:cNvPr>
              <p:cNvSpPr txBox="1"/>
              <p:nvPr/>
            </p:nvSpPr>
            <p:spPr>
              <a:xfrm>
                <a:off x="5307304" y="76204"/>
                <a:ext cx="6786723" cy="573330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2800" dirty="0"/>
                  <a:t>Quantum simulation </a:t>
                </a:r>
                <a:r>
                  <a:rPr lang="en-US" sz="2800" i="1" dirty="0"/>
                  <a:t>can be</a:t>
                </a:r>
                <a:r>
                  <a:rPr lang="en-US" sz="2800" dirty="0"/>
                  <a:t> </a:t>
                </a:r>
                <a:br>
                  <a:rPr lang="en-US" sz="2800" dirty="0"/>
                </a:br>
                <a:r>
                  <a:rPr lang="en-US" sz="2800" dirty="0"/>
                  <a:t>needed for phenomena </a:t>
                </a:r>
                <a:br>
                  <a:rPr lang="en-US" sz="2800" dirty="0"/>
                </a:br>
                <a:r>
                  <a:rPr lang="en-US" sz="2800" dirty="0"/>
                  <a:t>that involve states </a:t>
                </a:r>
                <a:br>
                  <a:rPr lang="en-US" sz="2800" dirty="0"/>
                </a:br>
                <a:r>
                  <a:rPr lang="en-US" sz="2800" dirty="0"/>
                  <a:t>where:</a:t>
                </a:r>
                <a:br>
                  <a:rPr lang="en-US" sz="2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2800" i="1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Examples: </a:t>
                </a:r>
              </a:p>
              <a:p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Highly excited states of 1D quantum systems (non-equilibrium dynamics, …)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Low-lying states of generic 2D quantum models (equilibrium characteristics, …)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8031D0-5446-84B2-144A-FACAA9FCC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304" y="76204"/>
                <a:ext cx="6786723" cy="573330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DE9FD7D0-6974-346F-25B0-50AC01858D3F}"/>
              </a:ext>
            </a:extLst>
          </p:cNvPr>
          <p:cNvGrpSpPr/>
          <p:nvPr/>
        </p:nvGrpSpPr>
        <p:grpSpPr>
          <a:xfrm>
            <a:off x="9538556" y="127960"/>
            <a:ext cx="2503715" cy="1458686"/>
            <a:chOff x="1074469" y="2699657"/>
            <a:chExt cx="2503715" cy="145868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F9EEB5E-A220-3AF3-7098-53DDC9ECD231}"/>
                </a:ext>
              </a:extLst>
            </p:cNvPr>
            <p:cNvSpPr/>
            <p:nvPr/>
          </p:nvSpPr>
          <p:spPr>
            <a:xfrm>
              <a:off x="1074469" y="2699657"/>
              <a:ext cx="2503715" cy="145868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346BA04-26F3-22C0-E5CE-B5A7D59606B3}"/>
                </a:ext>
              </a:extLst>
            </p:cNvPr>
            <p:cNvSpPr/>
            <p:nvPr/>
          </p:nvSpPr>
          <p:spPr>
            <a:xfrm>
              <a:off x="2326326" y="3048065"/>
              <a:ext cx="808761" cy="65475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833080-F63F-A299-6275-BAD2B325CA5C}"/>
                </a:ext>
              </a:extLst>
            </p:cNvPr>
            <p:cNvSpPr txBox="1"/>
            <p:nvPr/>
          </p:nvSpPr>
          <p:spPr>
            <a:xfrm>
              <a:off x="2549406" y="3144607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527A36-FD2E-AC81-749B-0DDA079CEC62}"/>
                </a:ext>
              </a:extLst>
            </p:cNvPr>
            <p:cNvSpPr txBox="1"/>
            <p:nvPr/>
          </p:nvSpPr>
          <p:spPr>
            <a:xfrm>
              <a:off x="1337798" y="2817232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</a:t>
              </a:r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09CE083-1EB7-BE1F-64CC-6C64E3E30FBF}"/>
              </a:ext>
            </a:extLst>
          </p:cNvPr>
          <p:cNvSpPr txBox="1"/>
          <p:nvPr/>
        </p:nvSpPr>
        <p:spPr>
          <a:xfrm>
            <a:off x="8429470" y="2650678"/>
            <a:ext cx="2218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exponentially large </a:t>
            </a:r>
            <a:br>
              <a:rPr lang="en-US" sz="2000" dirty="0"/>
            </a:br>
            <a:r>
              <a:rPr lang="en-US" sz="2000" dirty="0"/>
              <a:t>classical resources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1E5682-09CC-8B6F-1225-B5620BE25F96}"/>
              </a:ext>
            </a:extLst>
          </p:cNvPr>
          <p:cNvCxnSpPr>
            <a:cxnSpLocks/>
          </p:cNvCxnSpPr>
          <p:nvPr/>
        </p:nvCxnSpPr>
        <p:spPr>
          <a:xfrm flipV="1">
            <a:off x="9156548" y="2373625"/>
            <a:ext cx="0" cy="3019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336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26671-0C9F-84E1-9F6E-087A70C28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C7DFA7A-8657-7617-58C6-855A41C4B76B}"/>
              </a:ext>
            </a:extLst>
          </p:cNvPr>
          <p:cNvSpPr txBox="1">
            <a:spLocks/>
          </p:cNvSpPr>
          <p:nvPr/>
        </p:nvSpPr>
        <p:spPr>
          <a:xfrm>
            <a:off x="123851" y="-2842"/>
            <a:ext cx="5183453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/>
              <a:t>Quantum Simulation of Quantum Field Theories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004975-95BD-B21D-4B00-6BCE1F509E4A}"/>
              </a:ext>
            </a:extLst>
          </p:cNvPr>
          <p:cNvCxnSpPr>
            <a:cxnSpLocks/>
          </p:cNvCxnSpPr>
          <p:nvPr/>
        </p:nvCxnSpPr>
        <p:spPr>
          <a:xfrm>
            <a:off x="287484" y="2059190"/>
            <a:ext cx="4739588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98B5E2-E2F4-35A4-4D65-80B26143C25B}"/>
                  </a:ext>
                </a:extLst>
              </p:cNvPr>
              <p:cNvSpPr txBox="1"/>
              <p:nvPr/>
            </p:nvSpPr>
            <p:spPr>
              <a:xfrm>
                <a:off x="5307304" y="76204"/>
                <a:ext cx="6786723" cy="573330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2800" dirty="0"/>
                  <a:t>Quantum simulation </a:t>
                </a:r>
                <a:r>
                  <a:rPr lang="en-US" sz="2800" i="1" dirty="0"/>
                  <a:t>can be</a:t>
                </a:r>
                <a:r>
                  <a:rPr lang="en-US" sz="2800" dirty="0"/>
                  <a:t> </a:t>
                </a:r>
                <a:br>
                  <a:rPr lang="en-US" sz="2800" dirty="0"/>
                </a:br>
                <a:r>
                  <a:rPr lang="en-US" sz="2800" dirty="0"/>
                  <a:t>needed for phenomena </a:t>
                </a:r>
                <a:br>
                  <a:rPr lang="en-US" sz="2800" dirty="0"/>
                </a:br>
                <a:r>
                  <a:rPr lang="en-US" sz="2800" dirty="0"/>
                  <a:t>that involve states </a:t>
                </a:r>
                <a:br>
                  <a:rPr lang="en-US" sz="2800" dirty="0"/>
                </a:br>
                <a:r>
                  <a:rPr lang="en-US" sz="2800" dirty="0"/>
                  <a:t>where:</a:t>
                </a:r>
                <a:br>
                  <a:rPr lang="en-US" sz="2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2800" i="1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Examples: </a:t>
                </a:r>
              </a:p>
              <a:p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Highly excited states of 1D quantum systems (non-equilibrium dynamics, …)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Low-lying states of generic 2D quantum models (equilibrium characteristics, …)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98B5E2-E2F4-35A4-4D65-80B26143C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304" y="76204"/>
                <a:ext cx="6786723" cy="573330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74B6C72E-A953-8101-1FAB-2EC253A7808D}"/>
              </a:ext>
            </a:extLst>
          </p:cNvPr>
          <p:cNvGrpSpPr/>
          <p:nvPr/>
        </p:nvGrpSpPr>
        <p:grpSpPr>
          <a:xfrm>
            <a:off x="9538556" y="127960"/>
            <a:ext cx="2503715" cy="1458686"/>
            <a:chOff x="1074469" y="2699657"/>
            <a:chExt cx="2503715" cy="145868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DD29731-F8B7-B8B9-DEB5-5D1205575B8B}"/>
                </a:ext>
              </a:extLst>
            </p:cNvPr>
            <p:cNvSpPr/>
            <p:nvPr/>
          </p:nvSpPr>
          <p:spPr>
            <a:xfrm>
              <a:off x="1074469" y="2699657"/>
              <a:ext cx="2503715" cy="145868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A571770-D31B-C643-2130-888448253BAD}"/>
                </a:ext>
              </a:extLst>
            </p:cNvPr>
            <p:cNvSpPr/>
            <p:nvPr/>
          </p:nvSpPr>
          <p:spPr>
            <a:xfrm>
              <a:off x="2326326" y="3048065"/>
              <a:ext cx="808761" cy="65475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CD2FB5-E459-D28B-AA90-4CAE17BB99F7}"/>
                </a:ext>
              </a:extLst>
            </p:cNvPr>
            <p:cNvSpPr txBox="1"/>
            <p:nvPr/>
          </p:nvSpPr>
          <p:spPr>
            <a:xfrm>
              <a:off x="2549406" y="3144607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727C6C-4DFE-AE20-6815-32D5DFB5F98A}"/>
                </a:ext>
              </a:extLst>
            </p:cNvPr>
            <p:cNvSpPr txBox="1"/>
            <p:nvPr/>
          </p:nvSpPr>
          <p:spPr>
            <a:xfrm>
              <a:off x="1337798" y="2817232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</a:t>
              </a:r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9DC97BA-3A07-C928-D0F0-9717C7BDB749}"/>
              </a:ext>
            </a:extLst>
          </p:cNvPr>
          <p:cNvSpPr txBox="1"/>
          <p:nvPr/>
        </p:nvSpPr>
        <p:spPr>
          <a:xfrm>
            <a:off x="8429470" y="2650678"/>
            <a:ext cx="2218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exponentially large </a:t>
            </a:r>
            <a:br>
              <a:rPr lang="en-US" sz="2000" dirty="0"/>
            </a:br>
            <a:r>
              <a:rPr lang="en-US" sz="2000" dirty="0"/>
              <a:t>classical resources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8EF508-B122-5366-8ACE-066CE5F92037}"/>
              </a:ext>
            </a:extLst>
          </p:cNvPr>
          <p:cNvCxnSpPr>
            <a:cxnSpLocks/>
          </p:cNvCxnSpPr>
          <p:nvPr/>
        </p:nvCxnSpPr>
        <p:spPr>
          <a:xfrm flipV="1">
            <a:off x="9156548" y="2373625"/>
            <a:ext cx="0" cy="3019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C98D3A3-1BAE-E279-0A6C-0221A95C77C3}"/>
              </a:ext>
            </a:extLst>
          </p:cNvPr>
          <p:cNvSpPr txBox="1"/>
          <p:nvPr/>
        </p:nvSpPr>
        <p:spPr>
          <a:xfrm>
            <a:off x="123852" y="2269572"/>
            <a:ext cx="5040084" cy="4401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1969"/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Hamiltonian picture useful for: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Real-time dynamics, thermalization</a:t>
            </a:r>
            <a:br>
              <a:rPr lang="en-US" sz="2800" dirty="0"/>
            </a:b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Models with sign problems</a:t>
            </a:r>
            <a:br>
              <a:rPr lang="en-US" sz="2800" dirty="0"/>
            </a:b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Models with topological terms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80BC6A-B3CE-1589-DA61-BBE821026E6B}"/>
              </a:ext>
            </a:extLst>
          </p:cNvPr>
          <p:cNvSpPr txBox="1"/>
          <p:nvPr/>
        </p:nvSpPr>
        <p:spPr>
          <a:xfrm>
            <a:off x="6515950" y="6157913"/>
            <a:ext cx="5526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examples in: Di </a:t>
            </a:r>
            <a:r>
              <a:rPr lang="en-US" dirty="0" err="1"/>
              <a:t>Meglio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, PRX Quantum (2024), </a:t>
            </a:r>
          </a:p>
          <a:p>
            <a:r>
              <a:rPr lang="en-US" dirty="0"/>
              <a:t>Bauer </a:t>
            </a:r>
            <a:r>
              <a:rPr lang="en-US" i="1" dirty="0"/>
              <a:t>et al</a:t>
            </a:r>
            <a:r>
              <a:rPr lang="en-US" dirty="0"/>
              <a:t>, PRX Quantum (2023)</a:t>
            </a:r>
          </a:p>
        </p:txBody>
      </p:sp>
    </p:spTree>
    <p:extLst>
      <p:ext uri="{BB962C8B-B14F-4D97-AF65-F5344CB8AC3E}">
        <p14:creationId xmlns:p14="http://schemas.microsoft.com/office/powerpoint/2010/main" val="2314943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25418</TotalTime>
  <Words>2210</Words>
  <Application>Microsoft Macintosh PowerPoint</Application>
  <PresentationFormat>Widescreen</PresentationFormat>
  <Paragraphs>455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Office Theme</vt:lpstr>
      <vt:lpstr>Variational Simulation of Quantum Field Theories with Local Constraints</vt:lpstr>
      <vt:lpstr>Complexity Hierarchy* </vt:lpstr>
      <vt:lpstr>Complexity Hierarchy*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Interlude: quantum simulation experiments</vt:lpstr>
      <vt:lpstr>PowerPoint Presentation</vt:lpstr>
      <vt:lpstr>PowerPoint Presentation</vt:lpstr>
      <vt:lpstr>PowerPoint Presentation</vt:lpstr>
      <vt:lpstr>Back to classical: setting up simulations of lattice gauge theories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Quantum Circuits based on the Quantum Natural Gradient</dc:title>
  <dc:creator>Ananda Roy</dc:creator>
  <cp:lastModifiedBy>Ananda Roy</cp:lastModifiedBy>
  <cp:revision>637</cp:revision>
  <dcterms:created xsi:type="dcterms:W3CDTF">2023-09-28T01:51:52Z</dcterms:created>
  <dcterms:modified xsi:type="dcterms:W3CDTF">2025-10-31T15:55:35Z</dcterms:modified>
</cp:coreProperties>
</file>