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147469627" r:id="rId3"/>
    <p:sldId id="2147375380" r:id="rId4"/>
    <p:sldId id="2147375550" r:id="rId5"/>
    <p:sldId id="2147375611" r:id="rId6"/>
    <p:sldId id="2147375613" r:id="rId7"/>
    <p:sldId id="2147469628" r:id="rId8"/>
    <p:sldId id="2147469625" r:id="rId9"/>
    <p:sldId id="2147469626" r:id="rId10"/>
    <p:sldId id="2147469629" r:id="rId11"/>
    <p:sldId id="2147375422" r:id="rId12"/>
    <p:sldId id="2147375408" r:id="rId13"/>
    <p:sldId id="5765" r:id="rId14"/>
    <p:sldId id="2147375428" r:id="rId15"/>
    <p:sldId id="2147375352" r:id="rId16"/>
    <p:sldId id="2147469682" r:id="rId17"/>
    <p:sldId id="2147469680" r:id="rId18"/>
    <p:sldId id="2147375439" r:id="rId19"/>
    <p:sldId id="2147469630" r:id="rId20"/>
    <p:sldId id="2147469681" r:id="rId21"/>
    <p:sldId id="3704" r:id="rId22"/>
    <p:sldId id="257" r:id="rId23"/>
    <p:sldId id="2147469683" r:id="rId24"/>
    <p:sldId id="5864" r:id="rId25"/>
    <p:sldId id="5858" r:id="rId26"/>
    <p:sldId id="2147469631" r:id="rId27"/>
    <p:sldId id="2147469632" r:id="rId28"/>
    <p:sldId id="21473754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0096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15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22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606619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12" y="8710"/>
            <a:ext cx="11347413" cy="5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804D3C-0186-7AFD-5990-11566D85E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617607"/>
            <a:ext cx="11005409" cy="5692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Clr>
                <a:srgbClr val="0096FF"/>
              </a:buClr>
              <a:buFont typeface="Wingdings" pitchFamily="2" charset="2"/>
              <a:buChar char="§"/>
              <a:defRPr/>
            </a:lvl1pPr>
            <a:lvl2pPr marL="514350" indent="-171450">
              <a:buClr>
                <a:srgbClr val="0096FF"/>
              </a:buClr>
              <a:buFont typeface="Wingdings" pitchFamily="2" charset="2"/>
              <a:buChar char="§"/>
              <a:defRPr/>
            </a:lvl2pPr>
            <a:lvl3pPr marL="857250" indent="-171450">
              <a:buClr>
                <a:srgbClr val="0096FF"/>
              </a:buClr>
              <a:buFont typeface="Wingdings" pitchFamily="2" charset="2"/>
              <a:buChar char="§"/>
              <a:defRPr/>
            </a:lvl3pPr>
            <a:lvl4pPr marL="1200150" indent="-171450">
              <a:buClr>
                <a:srgbClr val="0096FF"/>
              </a:buClr>
              <a:buFont typeface="Wingdings" pitchFamily="2" charset="2"/>
              <a:buChar char="§"/>
              <a:defRPr/>
            </a:lvl4pPr>
            <a:lvl5pPr marL="1543050" indent="-171450">
              <a:buClr>
                <a:srgbClr val="0096FF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7ABE9-D402-D243-A7BB-FE924DE50F86}"/>
              </a:ext>
            </a:extLst>
          </p:cNvPr>
          <p:cNvSpPr txBox="1"/>
          <p:nvPr userDrawn="1"/>
        </p:nvSpPr>
        <p:spPr>
          <a:xfrm>
            <a:off x="1002453" y="548640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sz="1800" dirty="0">
              <a:solidFill>
                <a:srgbClr val="0096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8416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94B0C9B-62D7-524A-9975-B6A29194CB5F}"/>
              </a:ext>
            </a:extLst>
          </p:cNvPr>
          <p:cNvSpPr txBox="1">
            <a:spLocks/>
          </p:cNvSpPr>
          <p:nvPr userDrawn="1"/>
        </p:nvSpPr>
        <p:spPr>
          <a:xfrm>
            <a:off x="602342" y="0"/>
            <a:ext cx="1134741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42" y="0"/>
            <a:ext cx="1134741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34472-1602-AB41-BDAD-A875EAD192E3}"/>
              </a:ext>
            </a:extLst>
          </p:cNvPr>
          <p:cNvSpPr txBox="1"/>
          <p:nvPr userDrawn="1"/>
        </p:nvSpPr>
        <p:spPr>
          <a:xfrm>
            <a:off x="743919" y="642404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210C8-68D7-9243-B443-CDE6C5AE7AD3}"/>
              </a:ext>
            </a:extLst>
          </p:cNvPr>
          <p:cNvSpPr txBox="1"/>
          <p:nvPr userDrawn="1"/>
        </p:nvSpPr>
        <p:spPr>
          <a:xfrm>
            <a:off x="1868214" y="6503276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8D595-4F86-9D4C-993A-17FEF958C837}"/>
              </a:ext>
            </a:extLst>
          </p:cNvPr>
          <p:cNvSpPr txBox="1"/>
          <p:nvPr userDrawn="1"/>
        </p:nvSpPr>
        <p:spPr>
          <a:xfrm>
            <a:off x="1804946" y="6671144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9287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7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30F741-9D79-A840-A1D9-E0BAB541CA6B}"/>
              </a:ext>
            </a:extLst>
          </p:cNvPr>
          <p:cNvSpPr txBox="1"/>
          <p:nvPr userDrawn="1"/>
        </p:nvSpPr>
        <p:spPr>
          <a:xfrm>
            <a:off x="476087" y="6286208"/>
            <a:ext cx="26487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Electron-Ion Collider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FB08F1-022F-6249-AD85-B93B00BC7450}"/>
              </a:ext>
            </a:extLst>
          </p:cNvPr>
          <p:cNvCxnSpPr>
            <a:cxnSpLocks/>
          </p:cNvCxnSpPr>
          <p:nvPr userDrawn="1"/>
        </p:nvCxnSpPr>
        <p:spPr>
          <a:xfrm>
            <a:off x="571501" y="6326092"/>
            <a:ext cx="11620500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3" y="6492875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aseline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66938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1" y="6534374"/>
            <a:ext cx="5414677" cy="294041"/>
          </a:xfrm>
        </p:spPr>
        <p:txBody>
          <a:bodyPr>
            <a:noAutofit/>
          </a:bodyPr>
          <a:lstStyle>
            <a:lvl1pPr marL="0" indent="0" algn="just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indent="0" algn="just">
              <a:buNone/>
            </a:pPr>
            <a:r>
              <a:rPr lang="en-US" sz="1400" i="0" u="none" strike="noStrike" dirty="0" err="1">
                <a:solidFill>
                  <a:schemeClr val="tx1"/>
                </a:solidFill>
                <a:effectLst/>
              </a:rPr>
              <a:t>ePIC</a:t>
            </a: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 TIC Meeting, May 19</a:t>
            </a:r>
            <a:r>
              <a:rPr lang="en-US" sz="1400" i="0" u="none" strike="noStrike" baseline="30000" dirty="0">
                <a:solidFill>
                  <a:schemeClr val="tx1"/>
                </a:solidFill>
                <a:effectLst/>
              </a:rPr>
              <a:t>th</a:t>
            </a: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 2025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9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8EE2B-35DF-D1DC-583B-BB2801AD4856}"/>
              </a:ext>
            </a:extLst>
          </p:cNvPr>
          <p:cNvSpPr txBox="1">
            <a:spLocks/>
          </p:cNvSpPr>
          <p:nvPr userDrawn="1"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6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ePIC</a:t>
            </a:r>
            <a:r>
              <a:rPr lang="en-US" sz="1400" dirty="0">
                <a:solidFill>
                  <a:schemeClr val="tx1"/>
                </a:solidFill>
              </a:rPr>
              <a:t> Collaboration Meeting, January 2025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17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91" y="0"/>
            <a:ext cx="11347413" cy="561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092" y="640083"/>
            <a:ext cx="11005409" cy="565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8391" y="6484899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83A618-8545-DA46-A6B2-1A78663B6D12}"/>
              </a:ext>
            </a:extLst>
          </p:cNvPr>
          <p:cNvCxnSpPr>
            <a:cxnSpLocks/>
          </p:cNvCxnSpPr>
          <p:nvPr userDrawn="1"/>
        </p:nvCxnSpPr>
        <p:spPr>
          <a:xfrm>
            <a:off x="571501" y="577670"/>
            <a:ext cx="116205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49000">
                  <a:srgbClr val="011893"/>
                </a:gs>
                <a:gs pos="99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117A80-A94C-8141-A433-7BBFC7250623}"/>
              </a:ext>
            </a:extLst>
          </p:cNvPr>
          <p:cNvSpPr txBox="1"/>
          <p:nvPr userDrawn="1"/>
        </p:nvSpPr>
        <p:spPr>
          <a:xfrm>
            <a:off x="476087" y="6286208"/>
            <a:ext cx="26487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Electron-Ion Collider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59889" y="6326092"/>
            <a:ext cx="11620500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2" r:id="rId2"/>
    <p:sldLayoutId id="2147483668" r:id="rId3"/>
    <p:sldLayoutId id="2147483667" r:id="rId4"/>
    <p:sldLayoutId id="2147483670" r:id="rId5"/>
    <p:sldLayoutId id="2147483671" r:id="rId6"/>
    <p:sldLayoutId id="2147483672" r:id="rId7"/>
    <p:sldLayoutId id="2147483673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96FF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96FF"/>
        </a:buClr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87A99-3306-DF4E-9E91-07569FA2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947" y="1898005"/>
            <a:ext cx="10962105" cy="1323439"/>
          </a:xfrm>
        </p:spPr>
        <p:txBody>
          <a:bodyPr>
            <a:spAutoFit/>
          </a:bodyPr>
          <a:lstStyle/>
          <a:p>
            <a:r>
              <a:rPr lang="en-US" dirty="0"/>
              <a:t>EIC running conditions and scenarios for the first 5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33C99-40CB-784B-99EA-6267F817C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07" y="4821495"/>
            <a:ext cx="7433004" cy="733534"/>
          </a:xfrm>
        </p:spPr>
        <p:txBody>
          <a:bodyPr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and EIC Physics Readiness Workshop</a:t>
            </a:r>
          </a:p>
          <a:p>
            <a:r>
              <a:rPr lang="en-US" dirty="0"/>
              <a:t>March 17</a:t>
            </a:r>
            <a:r>
              <a:rPr lang="en-US" baseline="30000" dirty="0"/>
              <a:t>th</a:t>
            </a:r>
            <a:r>
              <a:rPr lang="en-US" dirty="0"/>
              <a:t> – 19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E13CE-3C7A-5D43-8D13-D37323B5F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005" y="3429000"/>
            <a:ext cx="10962105" cy="523220"/>
          </a:xfrm>
        </p:spPr>
        <p:txBody>
          <a:bodyPr>
            <a:spAutoFit/>
          </a:bodyPr>
          <a:lstStyle/>
          <a:p>
            <a:r>
              <a:rPr lang="en-US" b="0" dirty="0"/>
              <a:t>E.C. </a:t>
            </a:r>
            <a:r>
              <a:rPr lang="en-US" b="0" dirty="0" err="1"/>
              <a:t>Aschenauer</a:t>
            </a:r>
            <a:r>
              <a:rPr lang="en-US" b="0" dirty="0"/>
              <a:t> (BNL) </a:t>
            </a:r>
          </a:p>
        </p:txBody>
      </p:sp>
    </p:spTree>
    <p:extLst>
      <p:ext uri="{BB962C8B-B14F-4D97-AF65-F5344CB8AC3E}">
        <p14:creationId xmlns:p14="http://schemas.microsoft.com/office/powerpoint/2010/main" val="18392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0DF72-46CF-FABF-2753-D77CA474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collider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E1D7-C31E-5E71-2D03-F93987170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741593"/>
            <a:ext cx="11005409" cy="5435334"/>
          </a:xfrm>
        </p:spPr>
        <p:txBody>
          <a:bodyPr>
            <a:spAutoFit/>
          </a:bodyPr>
          <a:lstStyle/>
          <a:p>
            <a:r>
              <a:rPr lang="en-US" dirty="0"/>
              <a:t>18 GeV electron beam energy will be an upgrade, but all preconditions to do so are included in the project</a:t>
            </a:r>
          </a:p>
          <a:p>
            <a:r>
              <a:rPr lang="en-US" dirty="0"/>
              <a:t>ESR Main SRF systems are relocated from the currently planned IR-10 location to IR-08.</a:t>
            </a:r>
          </a:p>
          <a:p>
            <a:pPr lvl="1" fontAlgn="base"/>
            <a:r>
              <a:rPr lang="en-US" dirty="0"/>
              <a:t>Potential 2nd detector location would move to IR-12​</a:t>
            </a:r>
          </a:p>
          <a:p>
            <a:pPr lvl="1" fontAlgn="base"/>
            <a:r>
              <a:rPr lang="en-US" dirty="0"/>
              <a:t>Would require a new Hall at IR-12 for a later EIC Detector 2 project​</a:t>
            </a:r>
          </a:p>
          <a:p>
            <a:pPr lvl="1" fontAlgn="base"/>
            <a:r>
              <a:rPr lang="en-US" sz="1400" dirty="0"/>
              <a:t>IR-12 has the same machine layout as IR-8, so design feasibility studies for 2</a:t>
            </a:r>
            <a:r>
              <a:rPr lang="en-US" sz="1400" baseline="30000" dirty="0"/>
              <a:t>nd</a:t>
            </a:r>
            <a:r>
              <a:rPr lang="en-US" sz="1400" dirty="0"/>
              <a:t> IR/detector remain valid</a:t>
            </a:r>
            <a:endParaRPr lang="en-US" dirty="0"/>
          </a:p>
          <a:p>
            <a:pPr fontAlgn="base"/>
            <a:r>
              <a:rPr lang="en-US" dirty="0"/>
              <a:t>Production and installation of half of the RCS main arc girders (half-cells) deferred to upgrade.</a:t>
            </a:r>
          </a:p>
          <a:p>
            <a:pPr fontAlgn="base"/>
            <a:r>
              <a:rPr lang="en-US" dirty="0"/>
              <a:t>revise infrastructure to adapt to the changes</a:t>
            </a:r>
          </a:p>
          <a:p>
            <a:pPr fontAlgn="base"/>
            <a:r>
              <a:rPr lang="en-US" dirty="0"/>
              <a:t>several other smaller changes to safe money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432FF"/>
                </a:solidFill>
                <a:sym typeface="Wingdings" pitchFamily="2" charset="2"/>
              </a:rPr>
              <a:t> no impact on Mission need and NAS science program </a:t>
            </a:r>
          </a:p>
          <a:p>
            <a:pPr marL="0" indent="0" algn="ctr">
              <a:buNone/>
            </a:pPr>
            <a:endParaRPr lang="en-US" sz="800" dirty="0">
              <a:solidFill>
                <a:srgbClr val="0432FF"/>
              </a:solidFill>
              <a:sym typeface="Wingdings" pitchFamily="2" charset="2"/>
            </a:endParaRPr>
          </a:p>
          <a:p>
            <a:r>
              <a:rPr lang="en-US" dirty="0"/>
              <a:t>Reduce ESR Main SRF Systems from 6x to 2x. Defer remaining ESR Main SRF Systems to incremental operational upgrades. Relative to SRF capability to support maximum ESR design beam current:</a:t>
            </a:r>
          </a:p>
          <a:p>
            <a:pPr lvl="1"/>
            <a:r>
              <a:rPr lang="en-US" sz="1600" dirty="0"/>
              <a:t>9 GeV: 2x SRF systems supports 10nC per bunch x 1160 bunches, 35% of maximum ESR beam current capability.</a:t>
            </a:r>
          </a:p>
          <a:p>
            <a:pPr lvl="1"/>
            <a:r>
              <a:rPr lang="en-US" sz="1600" dirty="0"/>
              <a:t>10 GeV: 2x SRF systems supports 7nC per bunch x 1160 bunches, 25% of maximum ESR beam current capability.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0432FF"/>
                </a:solidFill>
                <a:sym typeface="Wingdings" pitchFamily="2" charset="2"/>
              </a:rPr>
              <a:t> the 10 GeV solution is equal to the start up solution for EIC already provided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FEBFE-2BD2-CC08-D2FB-FB453F87E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2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5CCA-0233-05CD-E802-3749F6EAB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53816-E008-CA7C-EA98-401A17EE6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6A81F-1D2A-F05A-EBA0-7B9096662EAF}"/>
              </a:ext>
            </a:extLst>
          </p:cNvPr>
          <p:cNvSpPr txBox="1"/>
          <p:nvPr/>
        </p:nvSpPr>
        <p:spPr>
          <a:xfrm>
            <a:off x="4788060" y="3105834"/>
            <a:ext cx="264687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Luminosity</a:t>
            </a:r>
          </a:p>
        </p:txBody>
      </p:sp>
    </p:spTree>
    <p:extLst>
      <p:ext uri="{BB962C8B-B14F-4D97-AF65-F5344CB8AC3E}">
        <p14:creationId xmlns:p14="http://schemas.microsoft.com/office/powerpoint/2010/main" val="153822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11D1-297B-0673-517A-619807ED9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4A375-2145-CF50-FE33-CE0202BC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What do we need to commission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11E167-6EC6-4E12-8718-1BEA6924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617607"/>
            <a:ext cx="11501679" cy="5692457"/>
          </a:xfrm>
        </p:spPr>
        <p:txBody>
          <a:bodyPr/>
          <a:lstStyle/>
          <a:p>
            <a:r>
              <a:rPr lang="en-US" dirty="0"/>
              <a:t>RCS:</a:t>
            </a:r>
          </a:p>
          <a:p>
            <a:pPr lvl="1"/>
            <a:r>
              <a:rPr lang="en-US" dirty="0"/>
              <a:t>operate the RCS</a:t>
            </a:r>
          </a:p>
          <a:p>
            <a:pPr lvl="1"/>
            <a:r>
              <a:rPr lang="en-US" dirty="0"/>
              <a:t>get polarization in the RCS</a:t>
            </a:r>
          </a:p>
          <a:p>
            <a:pPr lvl="1"/>
            <a:r>
              <a:rPr lang="en-US" dirty="0"/>
              <a:t>swap out of electron bunches in the ESR</a:t>
            </a:r>
          </a:p>
          <a:p>
            <a:r>
              <a:rPr lang="en-US" dirty="0"/>
              <a:t>ESR:</a:t>
            </a:r>
          </a:p>
          <a:p>
            <a:pPr lvl="1"/>
            <a:r>
              <a:rPr lang="en-US" dirty="0"/>
              <a:t>operating with spin rotator to get longitudinal polarization</a:t>
            </a:r>
          </a:p>
          <a:p>
            <a:pPr lvl="1"/>
            <a:r>
              <a:rPr lang="en-US" dirty="0"/>
              <a:t>swap out of electron bunches to preserve polarization, needed because Sokolov Ternov depolarizes ”up” spin direction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HSR:</a:t>
            </a:r>
          </a:p>
          <a:p>
            <a:pPr lvl="1"/>
            <a:r>
              <a:rPr lang="en-US" dirty="0"/>
              <a:t>operating beams off center</a:t>
            </a:r>
          </a:p>
          <a:p>
            <a:pPr lvl="1"/>
            <a:r>
              <a:rPr lang="en-US" dirty="0"/>
              <a:t>transverse and longitudinal beam polarization (needs spin rotator) for protons and He-3</a:t>
            </a:r>
          </a:p>
          <a:p>
            <a:pPr lvl="1"/>
            <a:r>
              <a:rPr lang="en-US" dirty="0"/>
              <a:t>pre-cooling of hadron beams</a:t>
            </a:r>
          </a:p>
          <a:p>
            <a:pPr lvl="1"/>
            <a:r>
              <a:rPr lang="en-US" dirty="0"/>
              <a:t>operating with crab cavities</a:t>
            </a:r>
          </a:p>
          <a:p>
            <a:endParaRPr lang="en-US" dirty="0"/>
          </a:p>
        </p:txBody>
      </p:sp>
      <p:pic>
        <p:nvPicPr>
          <p:cNvPr id="16" name="Picture 15" descr="A close-up of a white card&#10;&#10;Description automatically generated">
            <a:extLst>
              <a:ext uri="{FF2B5EF4-FFF2-40B4-BE49-F238E27FC236}">
                <a16:creationId xmlns:a16="http://schemas.microsoft.com/office/drawing/2014/main" id="{96AA24B8-A1D6-B398-E62B-9AF76E69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93" y="2744917"/>
            <a:ext cx="5653189" cy="11644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4E1DA3-638D-95F4-BB86-065E13742535}"/>
              </a:ext>
            </a:extLst>
          </p:cNvPr>
          <p:cNvSpPr/>
          <p:nvPr/>
        </p:nvSpPr>
        <p:spPr>
          <a:xfrm>
            <a:off x="446465" y="3328850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50DB0-142A-DFBB-E897-01D1C87E6AB9}"/>
              </a:ext>
            </a:extLst>
          </p:cNvPr>
          <p:cNvSpPr txBox="1"/>
          <p:nvPr/>
        </p:nvSpPr>
        <p:spPr>
          <a:xfrm>
            <a:off x="6215448" y="3262266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24694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55" y="-130809"/>
            <a:ext cx="11602378" cy="766840"/>
          </a:xfrm>
        </p:spPr>
        <p:txBody>
          <a:bodyPr>
            <a:noAutofit/>
          </a:bodyPr>
          <a:lstStyle/>
          <a:p>
            <a:r>
              <a:rPr lang="en-US" sz="3600" dirty="0"/>
              <a:t>Beam Energy and Average Orbit Radius in the HSR</a:t>
            </a:r>
            <a:endParaRPr lang="en-US" sz="36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717412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913193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240591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1BF57-3A91-512C-A0B1-BEBE2670AA41}"/>
              </a:ext>
            </a:extLst>
          </p:cNvPr>
          <p:cNvGrpSpPr/>
          <p:nvPr/>
        </p:nvGrpSpPr>
        <p:grpSpPr>
          <a:xfrm>
            <a:off x="568748" y="625489"/>
            <a:ext cx="6929697" cy="4469009"/>
            <a:chOff x="1577533" y="1454309"/>
            <a:chExt cx="6244792" cy="3337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7FE1-7F5D-5C75-A5DD-BC5453292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185B9A-A726-FE36-20D5-7B08597E8673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5C743-70FF-274F-3B7B-5A8325A16296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6553C1-6B0E-4B0A-8623-7EEB962A7E55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47C8D-4E98-5E06-9D44-55139D35E3F0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A9F18B-5BD9-EAAC-0C94-4FA802C883CC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FDC76-254A-1F38-AC94-03A76D66AA0E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A61C8-5422-A102-9396-6F0DF23F35F1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13750B-8849-7655-89AF-7C8104D23E41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CBFBEB-5167-04BD-AAA1-6F77456210EA}"/>
              </a:ext>
            </a:extLst>
          </p:cNvPr>
          <p:cNvSpPr txBox="1"/>
          <p:nvPr/>
        </p:nvSpPr>
        <p:spPr>
          <a:xfrm>
            <a:off x="468076" y="4985846"/>
            <a:ext cx="11152424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Prefer ~130 GeV/u, which corresponds to a ‘centered’ hadron beam (path length difference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R ~ 0, this is achieved for a beam where Z ~ 0.5A) </a:t>
            </a:r>
            <a:r>
              <a:rPr lang="en-US" sz="2000" dirty="0">
                <a:sym typeface="Wingdings" pitchFamily="2" charset="2"/>
              </a:rPr>
              <a:t> Ru, Cu, Ag, …..</a:t>
            </a:r>
            <a:endParaRPr lang="en-US" sz="2000" dirty="0"/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Do not want to exceed the present RHIC maximum dipole fields (corresponds to 250 GeV protons or 833 T-m)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86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C8120-733D-E3B6-D933-8CB3850E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761387-5D94-B67C-DEF1-6C2597D4FA3F}"/>
              </a:ext>
            </a:extLst>
          </p:cNvPr>
          <p:cNvPicPr/>
          <p:nvPr/>
        </p:nvPicPr>
        <p:blipFill>
          <a:blip r:embed="rId2"/>
          <a:srcRect t="3996" r="8427"/>
          <a:stretch/>
        </p:blipFill>
        <p:spPr>
          <a:xfrm>
            <a:off x="8226175" y="1454800"/>
            <a:ext cx="3965825" cy="2609256"/>
          </a:xfrm>
          <a:prstGeom prst="rect">
            <a:avLst/>
          </a:prstGeom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DAF2A9-F5C5-E2C7-C972-CDCA86B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Assumptions and Luminosity Calculation as of 01/2025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FAE46-4611-DAC6-7CB9-42FE9CEF4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F7CC6-800A-9A5E-031A-45172FFECFAC}"/>
              </a:ext>
            </a:extLst>
          </p:cNvPr>
          <p:cNvSpPr txBox="1"/>
          <p:nvPr/>
        </p:nvSpPr>
        <p:spPr>
          <a:xfrm>
            <a:off x="461963" y="637866"/>
            <a:ext cx="7534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7 </a:t>
            </a:r>
            <a:r>
              <a:rPr lang="en-US" dirty="0" err="1"/>
              <a:t>nC</a:t>
            </a:r>
            <a:r>
              <a:rPr lang="en-US" dirty="0"/>
              <a:t> electron bunch charge compared to 28 </a:t>
            </a:r>
            <a:r>
              <a:rPr lang="en-US" dirty="0" err="1"/>
              <a:t>nC</a:t>
            </a:r>
            <a:r>
              <a:rPr lang="en-US" dirty="0"/>
              <a:t> (CDR)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Constant proton beam IP divergencies are maintained throughout the store by gradual increase of proton IP beta-functions as the beam emittance increases.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The electron IP beta-functions are adjusted accordingly to match electron and proton transverse beam size.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Ion beam is cooled at low energy (24 GeV/u) but no stochastic cooling is used in the store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1 Run is 30 weeks of operation at 80% uptime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2 h store turnaround 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30 min at the beginning of the store is taken by the ESR fill and detector turn-on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C8FD7-6C08-1DD3-2573-73C915C88C8C}"/>
              </a:ext>
            </a:extLst>
          </p:cNvPr>
          <p:cNvSpPr txBox="1"/>
          <p:nvPr/>
        </p:nvSpPr>
        <p:spPr>
          <a:xfrm>
            <a:off x="9608944" y="284687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GeV x 10 GeV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8C9C95B-F8CE-58FB-E1FF-F46E6C3F81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5827" y="4176534"/>
          <a:ext cx="4089214" cy="84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8C9C95B-F8CE-58FB-E1FF-F46E6C3F8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5827" y="4176534"/>
                        <a:ext cx="4089214" cy="84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276887-898B-3686-2554-291B5A695FE6}"/>
              </a:ext>
            </a:extLst>
          </p:cNvPr>
          <p:cNvSpPr txBox="1"/>
          <p:nvPr/>
        </p:nvSpPr>
        <p:spPr>
          <a:xfrm>
            <a:off x="1682803" y="5723256"/>
            <a:ext cx="879760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>
                <a:solidFill>
                  <a:srgbClr val="0432FF"/>
                </a:solidFill>
              </a:rPr>
              <a:t>Luminosities for 30 weeks are updated to better take into account cycle time</a:t>
            </a:r>
          </a:p>
        </p:txBody>
      </p:sp>
    </p:spTree>
    <p:extLst>
      <p:ext uri="{BB962C8B-B14F-4D97-AF65-F5344CB8AC3E}">
        <p14:creationId xmlns:p14="http://schemas.microsoft.com/office/powerpoint/2010/main" val="1146258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Proposal for EIC Science Program in the First Years as of 01/2025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proton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FF40FF"/>
              </a:solidFill>
              <a:sym typeface="Wingdings" pitchFamily="2" charset="2"/>
            </a:endParaRP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long. polarized electrons and 130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pPr>
              <a:buClr>
                <a:schemeClr val="bg2"/>
              </a:buClr>
            </a:pPr>
            <a:endParaRPr lang="en-US" sz="1100" b="1" dirty="0">
              <a:solidFill>
                <a:srgbClr val="3333FF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730686" y="1491420"/>
            <a:ext cx="234117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</a:t>
            </a:r>
            <a:r>
              <a:rPr lang="en-US" sz="1100" b="1" dirty="0">
                <a:sym typeface="Wingdings" pitchFamily="2" charset="2"/>
              </a:rPr>
              <a:t>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250 GeV transverse and longitudinal polarized protons</a:t>
            </a:r>
          </a:p>
          <a:p>
            <a:r>
              <a:rPr lang="en-US" sz="1100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548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0432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3" y="2905428"/>
            <a:ext cx="276858" cy="5020005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5FF666-E198-9C01-0A1B-33C0016A2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7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B3379-E249-FE57-8D31-F4B7924A2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BF8296-32EA-39B1-8564-269D43200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BBCEE-3919-DBA5-254D-5B679C50B45C}"/>
              </a:ext>
            </a:extLst>
          </p:cNvPr>
          <p:cNvSpPr txBox="1"/>
          <p:nvPr/>
        </p:nvSpPr>
        <p:spPr>
          <a:xfrm>
            <a:off x="2346194" y="2842600"/>
            <a:ext cx="7443063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Importance of different Hardware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for Luminosity</a:t>
            </a:r>
          </a:p>
        </p:txBody>
      </p:sp>
    </p:spTree>
    <p:extLst>
      <p:ext uri="{BB962C8B-B14F-4D97-AF65-F5344CB8AC3E}">
        <p14:creationId xmlns:p14="http://schemas.microsoft.com/office/powerpoint/2010/main" val="12149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C27E-BC53-C4CB-7644-97056B4E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0482AA-2351-8B0B-F1C7-D9E3499FF849}"/>
              </a:ext>
            </a:extLst>
          </p:cNvPr>
          <p:cNvSpPr/>
          <p:nvPr/>
        </p:nvSpPr>
        <p:spPr>
          <a:xfrm>
            <a:off x="8867209" y="5951014"/>
            <a:ext cx="3235432" cy="31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6B422-295F-0534-8A31-B60ABEED1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4" y="905030"/>
            <a:ext cx="8969466" cy="583236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E3FC22A-5A06-7CB5-0107-FF281A87A6BE}"/>
              </a:ext>
            </a:extLst>
          </p:cNvPr>
          <p:cNvCxnSpPr/>
          <p:nvPr/>
        </p:nvCxnSpPr>
        <p:spPr>
          <a:xfrm flipV="1">
            <a:off x="3687693" y="1175577"/>
            <a:ext cx="0" cy="46549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796B3C6-5B01-6AF9-EF72-631BD836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06" y="-20218"/>
            <a:ext cx="11499925" cy="545218"/>
          </a:xfrm>
        </p:spPr>
        <p:txBody>
          <a:bodyPr>
            <a:normAutofit/>
          </a:bodyPr>
          <a:lstStyle/>
          <a:p>
            <a:r>
              <a:rPr lang="en-US" dirty="0"/>
              <a:t>EIC Science Reach for ep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675C8A-2CB3-D02A-9F5C-97D7EDD1DB4A}"/>
              </a:ext>
            </a:extLst>
          </p:cNvPr>
          <p:cNvGrpSpPr/>
          <p:nvPr/>
        </p:nvGrpSpPr>
        <p:grpSpPr>
          <a:xfrm>
            <a:off x="3481472" y="3646637"/>
            <a:ext cx="2895293" cy="1456026"/>
            <a:chOff x="4830765" y="3890036"/>
            <a:chExt cx="2895293" cy="14560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7B0A36-34F2-4A7B-7812-464191C806DA}"/>
                </a:ext>
              </a:extLst>
            </p:cNvPr>
            <p:cNvSpPr txBox="1"/>
            <p:nvPr/>
          </p:nvSpPr>
          <p:spPr>
            <a:xfrm>
              <a:off x="4830765" y="4761287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50D7D1-7A6C-DA86-FE9E-39C074C532E7}"/>
                </a:ext>
              </a:extLst>
            </p:cNvPr>
            <p:cNvSpPr txBox="1"/>
            <p:nvPr/>
          </p:nvSpPr>
          <p:spPr>
            <a:xfrm>
              <a:off x="5741810" y="456476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FF3865-BF15-7734-758F-5F05FBBFB112}"/>
                </a:ext>
              </a:extLst>
            </p:cNvPr>
            <p:cNvSpPr txBox="1"/>
            <p:nvPr/>
          </p:nvSpPr>
          <p:spPr>
            <a:xfrm>
              <a:off x="7300942" y="389003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40FF"/>
                  </a:solidFill>
                </a:rPr>
                <a:t>+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989C263-BB79-9C36-E7D1-63FA2CF41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960" y="4175548"/>
              <a:ext cx="2513712" cy="887028"/>
            </a:xfrm>
            <a:prstGeom prst="line">
              <a:avLst/>
            </a:prstGeom>
            <a:ln w="254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18B1A-6D9C-0868-E123-7BB511434A85}"/>
              </a:ext>
            </a:extLst>
          </p:cNvPr>
          <p:cNvGrpSpPr/>
          <p:nvPr/>
        </p:nvGrpSpPr>
        <p:grpSpPr>
          <a:xfrm>
            <a:off x="9407350" y="770961"/>
            <a:ext cx="2541578" cy="523220"/>
            <a:chOff x="9594796" y="1390320"/>
            <a:chExt cx="2541578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62201C-0361-E67B-A5E9-7BB626F82C95}"/>
                </a:ext>
              </a:extLst>
            </p:cNvPr>
            <p:cNvSpPr txBox="1"/>
            <p:nvPr/>
          </p:nvSpPr>
          <p:spPr>
            <a:xfrm>
              <a:off x="9594796" y="139032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C8C91A-D1FC-C22C-81C1-0AD2A37FC2D1}"/>
                </a:ext>
              </a:extLst>
            </p:cNvPr>
            <p:cNvSpPr txBox="1"/>
            <p:nvPr/>
          </p:nvSpPr>
          <p:spPr>
            <a:xfrm>
              <a:off x="9898726" y="1506040"/>
              <a:ext cx="22376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Full Capability</a:t>
              </a:r>
              <a:r>
                <a:rPr lang="en-US" sz="1400" b="1" dirty="0"/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64C530-03E1-CEEA-C4E0-953C36B76E87}"/>
              </a:ext>
            </a:extLst>
          </p:cNvPr>
          <p:cNvGrpSpPr/>
          <p:nvPr/>
        </p:nvGrpSpPr>
        <p:grpSpPr>
          <a:xfrm>
            <a:off x="9385832" y="2995065"/>
            <a:ext cx="2829819" cy="865495"/>
            <a:chOff x="9526774" y="2250300"/>
            <a:chExt cx="2829819" cy="86549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BA8DD1-88E8-19AB-6BF9-0CA7485EFFB4}"/>
                </a:ext>
              </a:extLst>
            </p:cNvPr>
            <p:cNvSpPr txBox="1"/>
            <p:nvPr/>
          </p:nvSpPr>
          <p:spPr>
            <a:xfrm>
              <a:off x="9526774" y="2250300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4BBB37-924E-AFEB-7040-58EBE618F7E5}"/>
                </a:ext>
              </a:extLst>
            </p:cNvPr>
            <p:cNvSpPr txBox="1"/>
            <p:nvPr/>
          </p:nvSpPr>
          <p:spPr>
            <a:xfrm>
              <a:off x="9830327" y="2346354"/>
              <a:ext cx="252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0DCDA0-3364-42EA-D3D7-0197B620DF6A}"/>
              </a:ext>
            </a:extLst>
          </p:cNvPr>
          <p:cNvGrpSpPr/>
          <p:nvPr/>
        </p:nvGrpSpPr>
        <p:grpSpPr>
          <a:xfrm>
            <a:off x="9397405" y="4009736"/>
            <a:ext cx="2841774" cy="1485716"/>
            <a:chOff x="9527854" y="3116724"/>
            <a:chExt cx="2841774" cy="148571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BB8890-9D0F-4CCE-7A54-3619A75081C4}"/>
                </a:ext>
              </a:extLst>
            </p:cNvPr>
            <p:cNvSpPr txBox="1"/>
            <p:nvPr/>
          </p:nvSpPr>
          <p:spPr>
            <a:xfrm>
              <a:off x="9527854" y="311672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0B050"/>
                  </a:solidFill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B8702BD-A84D-32F9-AFCF-A2C789C35E73}"/>
                </a:ext>
              </a:extLst>
            </p:cNvPr>
            <p:cNvSpPr txBox="1"/>
            <p:nvPr/>
          </p:nvSpPr>
          <p:spPr>
            <a:xfrm>
              <a:off x="9849720" y="3186668"/>
              <a:ext cx="2519908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low energy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F7560-E6FB-FFD1-92CC-50D234006FA4}"/>
              </a:ext>
            </a:extLst>
          </p:cNvPr>
          <p:cNvGrpSpPr/>
          <p:nvPr/>
        </p:nvGrpSpPr>
        <p:grpSpPr>
          <a:xfrm>
            <a:off x="2843063" y="2788575"/>
            <a:ext cx="5166596" cy="2295898"/>
            <a:chOff x="4192356" y="2788575"/>
            <a:chExt cx="5166596" cy="22958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C738FF8-CFC9-023F-D825-C4349C5BF8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6898" y="3359917"/>
              <a:ext cx="838200" cy="1461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8A10835-B256-BF2A-0316-517742B371A8}"/>
                </a:ext>
              </a:extLst>
            </p:cNvPr>
            <p:cNvGrpSpPr/>
            <p:nvPr/>
          </p:nvGrpSpPr>
          <p:grpSpPr>
            <a:xfrm>
              <a:off x="4192356" y="2788575"/>
              <a:ext cx="5166596" cy="2295898"/>
              <a:chOff x="4192356" y="2788575"/>
              <a:chExt cx="5166596" cy="229589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03EFCF-25F1-76C2-68FD-29D78C0C4E25}"/>
                  </a:ext>
                </a:extLst>
              </p:cNvPr>
              <p:cNvSpPr txBox="1"/>
              <p:nvPr/>
            </p:nvSpPr>
            <p:spPr>
              <a:xfrm>
                <a:off x="8933836" y="4011560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7500CC-EF77-E788-93F1-C4B310388980}"/>
                  </a:ext>
                </a:extLst>
              </p:cNvPr>
              <p:cNvSpPr txBox="1"/>
              <p:nvPr/>
            </p:nvSpPr>
            <p:spPr>
              <a:xfrm>
                <a:off x="7521364" y="2788575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3B9FAE-72FC-36D7-E68D-4FF02B738126}"/>
                  </a:ext>
                </a:extLst>
              </p:cNvPr>
              <p:cNvSpPr txBox="1"/>
              <p:nvPr/>
            </p:nvSpPr>
            <p:spPr>
              <a:xfrm>
                <a:off x="5721277" y="308020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522B1F-ACE8-ACEF-0097-A49CFC43CC42}"/>
                  </a:ext>
                </a:extLst>
              </p:cNvPr>
              <p:cNvSpPr txBox="1"/>
              <p:nvPr/>
            </p:nvSpPr>
            <p:spPr>
              <a:xfrm>
                <a:off x="4839618" y="3204333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F718A-4708-785B-9954-ABEA53E37598}"/>
                  </a:ext>
                </a:extLst>
              </p:cNvPr>
              <p:cNvSpPr txBox="1"/>
              <p:nvPr/>
            </p:nvSpPr>
            <p:spPr>
              <a:xfrm>
                <a:off x="4192356" y="4499698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5095E9E-9E45-D088-0A99-985DEE167D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407" y="3496720"/>
                <a:ext cx="688491" cy="13135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6332BCF-6DEE-BDF4-03B4-5F286EE0A8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819" y="3079483"/>
                <a:ext cx="1806103" cy="2848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6E03AE3-BA78-15ED-2BF1-55797D203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0482" y="3063165"/>
                <a:ext cx="1405912" cy="12650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57816A-40E5-1CA6-1AF9-1E82625E55FF}"/>
              </a:ext>
            </a:extLst>
          </p:cNvPr>
          <p:cNvGrpSpPr/>
          <p:nvPr/>
        </p:nvGrpSpPr>
        <p:grpSpPr>
          <a:xfrm>
            <a:off x="3505478" y="3123907"/>
            <a:ext cx="2869322" cy="1486296"/>
            <a:chOff x="4870058" y="3116038"/>
            <a:chExt cx="2869322" cy="148629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6A3B2F9-7E7C-DB9B-E481-3B00DB0DAC2A}"/>
                </a:ext>
              </a:extLst>
            </p:cNvPr>
            <p:cNvSpPr txBox="1"/>
            <p:nvPr/>
          </p:nvSpPr>
          <p:spPr>
            <a:xfrm>
              <a:off x="4870058" y="401755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6E7990-2BB0-16DB-6A41-DF45B65B5144}"/>
                </a:ext>
              </a:extLst>
            </p:cNvPr>
            <p:cNvSpPr txBox="1"/>
            <p:nvPr/>
          </p:nvSpPr>
          <p:spPr>
            <a:xfrm>
              <a:off x="6090857" y="352122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03ECD22-4A01-2FF6-FBC1-51C6818A0BE6}"/>
                </a:ext>
              </a:extLst>
            </p:cNvPr>
            <p:cNvSpPr txBox="1"/>
            <p:nvPr/>
          </p:nvSpPr>
          <p:spPr>
            <a:xfrm>
              <a:off x="7314264" y="311603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432FF"/>
                  </a:solidFill>
                </a:rPr>
                <a:t>+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5EC57A-FACC-460F-2AC4-315BF8FC3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7247" y="3421131"/>
              <a:ext cx="2489404" cy="899215"/>
            </a:xfrm>
            <a:prstGeom prst="line">
              <a:avLst/>
            </a:prstGeom>
            <a:ln w="2222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BA5787-E64F-7843-90B6-043CE2E10972}"/>
              </a:ext>
            </a:extLst>
          </p:cNvPr>
          <p:cNvGrpSpPr/>
          <p:nvPr/>
        </p:nvGrpSpPr>
        <p:grpSpPr>
          <a:xfrm>
            <a:off x="9385832" y="1512147"/>
            <a:ext cx="2562924" cy="1088068"/>
            <a:chOff x="9526774" y="2243171"/>
            <a:chExt cx="2562924" cy="108806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339900-8D57-D899-50AD-B697AEA0158A}"/>
                </a:ext>
              </a:extLst>
            </p:cNvPr>
            <p:cNvSpPr txBox="1"/>
            <p:nvPr/>
          </p:nvSpPr>
          <p:spPr>
            <a:xfrm>
              <a:off x="9526774" y="2243171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A9DA16-29BF-3E97-FFAB-798E81B7EB3A}"/>
                </a:ext>
              </a:extLst>
            </p:cNvPr>
            <p:cNvSpPr txBox="1"/>
            <p:nvPr/>
          </p:nvSpPr>
          <p:spPr>
            <a:xfrm>
              <a:off x="9837472" y="2346354"/>
              <a:ext cx="22522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</a:t>
              </a:r>
            </a:p>
            <a:p>
              <a:r>
                <a:rPr lang="en-US" sz="1400" dirty="0"/>
                <a:t>equals to EIC at startup in 01/2025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2E8A320-BDAD-7E09-D5B1-0B78AE4F754A}"/>
              </a:ext>
            </a:extLst>
          </p:cNvPr>
          <p:cNvSpPr txBox="1"/>
          <p:nvPr/>
        </p:nvSpPr>
        <p:spPr>
          <a:xfrm>
            <a:off x="3055621" y="93320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 GeV x 100 GeV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52EF74-8C88-F015-65DB-6886398010BF}"/>
              </a:ext>
            </a:extLst>
          </p:cNvPr>
          <p:cNvGrpSpPr/>
          <p:nvPr/>
        </p:nvGrpSpPr>
        <p:grpSpPr>
          <a:xfrm>
            <a:off x="3487041" y="4272591"/>
            <a:ext cx="2890033" cy="1720394"/>
            <a:chOff x="3487041" y="4272591"/>
            <a:chExt cx="2890033" cy="17203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F336A2-7AA0-B464-E79F-BA0A9D87F779}"/>
                </a:ext>
              </a:extLst>
            </p:cNvPr>
            <p:cNvGrpSpPr/>
            <p:nvPr/>
          </p:nvGrpSpPr>
          <p:grpSpPr>
            <a:xfrm>
              <a:off x="3687190" y="4272591"/>
              <a:ext cx="2689884" cy="1445827"/>
              <a:chOff x="3687190" y="4729791"/>
              <a:chExt cx="2689884" cy="14458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36D7A59-22BA-ACA7-5DF4-F618B24864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7190" y="5030756"/>
                <a:ext cx="2484881" cy="114486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A5D21-9D10-1E97-F44C-B6CB798B29C0}"/>
                  </a:ext>
                </a:extLst>
              </p:cNvPr>
              <p:cNvSpPr txBox="1"/>
              <p:nvPr/>
            </p:nvSpPr>
            <p:spPr>
              <a:xfrm>
                <a:off x="5951958" y="4729791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B050"/>
                    </a:solidFill>
                  </a:rPr>
                  <a:t>+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23530D-2BE7-C742-F849-448661F2DF09}"/>
                </a:ext>
              </a:extLst>
            </p:cNvPr>
            <p:cNvSpPr txBox="1"/>
            <p:nvPr/>
          </p:nvSpPr>
          <p:spPr>
            <a:xfrm>
              <a:off x="3487041" y="540821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B050"/>
                  </a:solidFill>
                </a:rPr>
                <a:t>+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3BD2AA2-E503-1005-FAED-00DDE5456AF2}"/>
              </a:ext>
            </a:extLst>
          </p:cNvPr>
          <p:cNvSpPr txBox="1"/>
          <p:nvPr/>
        </p:nvSpPr>
        <p:spPr>
          <a:xfrm rot="16200000">
            <a:off x="-1612276" y="3319563"/>
            <a:ext cx="46549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Average Luminosity (cm</a:t>
            </a:r>
            <a:r>
              <a:rPr lang="en-US" sz="2400" baseline="30000"/>
              <a:t>-2</a:t>
            </a:r>
            <a:r>
              <a:rPr lang="en-US" sz="2400"/>
              <a:t> s</a:t>
            </a:r>
            <a:r>
              <a:rPr lang="en-US" sz="2400" baseline="30000"/>
              <a:t>-1</a:t>
            </a:r>
            <a:r>
              <a:rPr lang="en-US" sz="240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3BE6DD-DCFA-9B90-3B97-123AA48FB072}"/>
              </a:ext>
            </a:extLst>
          </p:cNvPr>
          <p:cNvSpPr txBox="1"/>
          <p:nvPr/>
        </p:nvSpPr>
        <p:spPr>
          <a:xfrm>
            <a:off x="2124006" y="6226850"/>
            <a:ext cx="57881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e-p Center-of-Mass Energy [GeV]</a:t>
            </a:r>
          </a:p>
        </p:txBody>
      </p:sp>
    </p:spTree>
    <p:extLst>
      <p:ext uri="{BB962C8B-B14F-4D97-AF65-F5344CB8AC3E}">
        <p14:creationId xmlns:p14="http://schemas.microsoft.com/office/powerpoint/2010/main" val="16241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5E6FB-92A3-0615-3A2E-7AB0D0A29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3520C3-44C6-60C0-6CFC-5909B2D6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8" y="888828"/>
            <a:ext cx="8969466" cy="58323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6B586-3B2F-3730-BF72-C3DE7208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Reach - </a:t>
            </a:r>
            <a:r>
              <a:rPr lang="en-US" dirty="0" err="1"/>
              <a:t>eA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8D0D51-2076-57E3-0493-C2E3EBC915C5}"/>
              </a:ext>
            </a:extLst>
          </p:cNvPr>
          <p:cNvSpPr txBox="1"/>
          <p:nvPr/>
        </p:nvSpPr>
        <p:spPr>
          <a:xfrm>
            <a:off x="4351183" y="4431250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40FF"/>
                </a:solidFill>
              </a:rPr>
              <a:t>+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2E11B-DE72-1C7A-5CB9-E09444DF739F}"/>
              </a:ext>
            </a:extLst>
          </p:cNvPr>
          <p:cNvGrpSpPr/>
          <p:nvPr/>
        </p:nvGrpSpPr>
        <p:grpSpPr>
          <a:xfrm>
            <a:off x="9524721" y="1112308"/>
            <a:ext cx="2272503" cy="616046"/>
            <a:chOff x="9580604" y="1506040"/>
            <a:chExt cx="2272503" cy="6160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196ED5-3B43-ABB8-F8B4-6B5B61ACE7E1}"/>
                </a:ext>
              </a:extLst>
            </p:cNvPr>
            <p:cNvSpPr txBox="1"/>
            <p:nvPr/>
          </p:nvSpPr>
          <p:spPr>
            <a:xfrm>
              <a:off x="9580604" y="1537311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D1C839-DEAB-064E-6466-09DAE6C6DC3D}"/>
                </a:ext>
              </a:extLst>
            </p:cNvPr>
            <p:cNvSpPr txBox="1"/>
            <p:nvPr/>
          </p:nvSpPr>
          <p:spPr>
            <a:xfrm>
              <a:off x="9898726" y="150604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EIC full capability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F9B7DF-0ECF-2481-4BB0-732877EFD0A2}"/>
              </a:ext>
            </a:extLst>
          </p:cNvPr>
          <p:cNvGrpSpPr/>
          <p:nvPr/>
        </p:nvGrpSpPr>
        <p:grpSpPr>
          <a:xfrm>
            <a:off x="9546330" y="1806316"/>
            <a:ext cx="2786744" cy="904945"/>
            <a:chOff x="9534100" y="2346354"/>
            <a:chExt cx="2786744" cy="90494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E6F41D-E1FE-5231-DD10-D37234539F81}"/>
                </a:ext>
              </a:extLst>
            </p:cNvPr>
            <p:cNvSpPr txBox="1"/>
            <p:nvPr/>
          </p:nvSpPr>
          <p:spPr>
            <a:xfrm>
              <a:off x="9534100" y="2666524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40FF"/>
                  </a:solidFill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7C4BB1-DB64-1B8D-193E-AAC55FD5E7E5}"/>
                </a:ext>
              </a:extLst>
            </p:cNvPr>
            <p:cNvSpPr txBox="1"/>
            <p:nvPr/>
          </p:nvSpPr>
          <p:spPr>
            <a:xfrm>
              <a:off x="9837472" y="2346354"/>
              <a:ext cx="248337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EIC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E036B-2DF9-026C-B099-8A3C057A60F2}"/>
              </a:ext>
            </a:extLst>
          </p:cNvPr>
          <p:cNvGrpSpPr/>
          <p:nvPr/>
        </p:nvGrpSpPr>
        <p:grpSpPr>
          <a:xfrm>
            <a:off x="9546330" y="3107805"/>
            <a:ext cx="2752332" cy="1231106"/>
            <a:chOff x="9580759" y="3186668"/>
            <a:chExt cx="2752332" cy="123110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1F4237D-DD18-C53F-85BE-F1499009CAA5}"/>
                </a:ext>
              </a:extLst>
            </p:cNvPr>
            <p:cNvSpPr txBox="1"/>
            <p:nvPr/>
          </p:nvSpPr>
          <p:spPr>
            <a:xfrm>
              <a:off x="9580759" y="3375405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51B011-8BF9-FE82-4580-9C2BDA80E162}"/>
                </a:ext>
              </a:extLst>
            </p:cNvPr>
            <p:cNvSpPr txBox="1"/>
            <p:nvPr/>
          </p:nvSpPr>
          <p:spPr>
            <a:xfrm>
              <a:off x="9849719" y="3186668"/>
              <a:ext cx="2483372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EIC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low energy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CE7CA2-8DCD-0CAB-2F9D-E543F898403D}"/>
              </a:ext>
            </a:extLst>
          </p:cNvPr>
          <p:cNvCxnSpPr/>
          <p:nvPr/>
        </p:nvCxnSpPr>
        <p:spPr>
          <a:xfrm flipV="1">
            <a:off x="3687693" y="1175577"/>
            <a:ext cx="0" cy="4654953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DE685DD-C623-A715-BDFA-B5A42A09CEFB}"/>
              </a:ext>
            </a:extLst>
          </p:cNvPr>
          <p:cNvGrpSpPr/>
          <p:nvPr/>
        </p:nvGrpSpPr>
        <p:grpSpPr>
          <a:xfrm>
            <a:off x="2806206" y="3278772"/>
            <a:ext cx="2990567" cy="1917727"/>
            <a:chOff x="4192356" y="3280495"/>
            <a:chExt cx="2990567" cy="191772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1BB611E-4614-F56A-4FFA-3BB5B50BD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5749" y="3552119"/>
              <a:ext cx="832128" cy="381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BEA9BF-96FF-279F-603C-2D22FA4EEAB9}"/>
                </a:ext>
              </a:extLst>
            </p:cNvPr>
            <p:cNvGrpSpPr/>
            <p:nvPr/>
          </p:nvGrpSpPr>
          <p:grpSpPr>
            <a:xfrm>
              <a:off x="4192356" y="3280495"/>
              <a:ext cx="2990567" cy="1917727"/>
              <a:chOff x="4192356" y="3280495"/>
              <a:chExt cx="2990567" cy="191772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D49EDA-3258-633B-7370-46EA1BECA5F4}"/>
                  </a:ext>
                </a:extLst>
              </p:cNvPr>
              <p:cNvSpPr txBox="1"/>
              <p:nvPr/>
            </p:nvSpPr>
            <p:spPr>
              <a:xfrm>
                <a:off x="6757807" y="4613447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A01D2A-29B0-0B6C-4D9E-CA1FE9FF3529}"/>
                  </a:ext>
                </a:extLst>
              </p:cNvPr>
              <p:cNvSpPr txBox="1"/>
              <p:nvPr/>
            </p:nvSpPr>
            <p:spPr>
              <a:xfrm>
                <a:off x="5715724" y="3280495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B820CC-1DFF-F431-DC86-645C8C5A2BCB}"/>
                  </a:ext>
                </a:extLst>
              </p:cNvPr>
              <p:cNvSpPr txBox="1"/>
              <p:nvPr/>
            </p:nvSpPr>
            <p:spPr>
              <a:xfrm>
                <a:off x="4839618" y="3285354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BF9223-1D4D-402D-33BE-4EBADC6FEA93}"/>
                  </a:ext>
                </a:extLst>
              </p:cNvPr>
              <p:cNvSpPr txBox="1"/>
              <p:nvPr/>
            </p:nvSpPr>
            <p:spPr>
              <a:xfrm>
                <a:off x="4192356" y="4453400"/>
                <a:ext cx="42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EBB7CA8-E4E1-F350-74C1-8AB4CD70DB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8407" y="3590313"/>
                <a:ext cx="660028" cy="12199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1B1DFEA-2E79-9CEB-B208-0790EE60E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6260" y="3543147"/>
                <a:ext cx="1100588" cy="138658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EA4F9AE-31BA-2963-BE8F-351EC10E230D}"/>
              </a:ext>
            </a:extLst>
          </p:cNvPr>
          <p:cNvSpPr txBox="1"/>
          <p:nvPr/>
        </p:nvSpPr>
        <p:spPr>
          <a:xfrm>
            <a:off x="4337096" y="430103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432FF"/>
                </a:solidFill>
              </a:rPr>
              <a:t>+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34E81F-E7C5-6196-6CDF-B18688B3AC38}"/>
              </a:ext>
            </a:extLst>
          </p:cNvPr>
          <p:cNvGrpSpPr/>
          <p:nvPr/>
        </p:nvGrpSpPr>
        <p:grpSpPr>
          <a:xfrm>
            <a:off x="9546330" y="4420767"/>
            <a:ext cx="2645669" cy="1879388"/>
            <a:chOff x="9534100" y="2344403"/>
            <a:chExt cx="2645669" cy="18793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FB0984-9A09-F52E-7928-705ECC4024DF}"/>
                </a:ext>
              </a:extLst>
            </p:cNvPr>
            <p:cNvSpPr txBox="1"/>
            <p:nvPr/>
          </p:nvSpPr>
          <p:spPr>
            <a:xfrm>
              <a:off x="9534100" y="2344403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6511CE-CC98-36DD-52E9-30EE097F5F06}"/>
                </a:ext>
              </a:extLst>
            </p:cNvPr>
            <p:cNvSpPr txBox="1"/>
            <p:nvPr/>
          </p:nvSpPr>
          <p:spPr>
            <a:xfrm>
              <a:off x="9837472" y="2346354"/>
              <a:ext cx="2342297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EIC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RF for 7nC/bunch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394 MHz crab cavities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low energy cooling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no 41 GeV bypass</a:t>
              </a:r>
            </a:p>
            <a:p>
              <a:r>
                <a:rPr lang="en-US" sz="1400" dirty="0"/>
                <a:t>But including updated RHIC stochastic cooling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C6A07E-5921-3C39-671E-67BD52BC88A4}"/>
              </a:ext>
            </a:extLst>
          </p:cNvPr>
          <p:cNvSpPr txBox="1"/>
          <p:nvPr/>
        </p:nvSpPr>
        <p:spPr>
          <a:xfrm>
            <a:off x="4336530" y="479312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5B375B-748F-83AF-EEAA-83A030FC0E0D}"/>
              </a:ext>
            </a:extLst>
          </p:cNvPr>
          <p:cNvSpPr txBox="1"/>
          <p:nvPr/>
        </p:nvSpPr>
        <p:spPr>
          <a:xfrm>
            <a:off x="3055621" y="93320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GeV x 100 GeV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47E0D1-F764-4B01-7DEC-E560CA4B2A29}"/>
              </a:ext>
            </a:extLst>
          </p:cNvPr>
          <p:cNvSpPr txBox="1"/>
          <p:nvPr/>
        </p:nvSpPr>
        <p:spPr>
          <a:xfrm>
            <a:off x="2076450" y="6255650"/>
            <a:ext cx="5727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e-A Center-of-Mass Energy [GeV]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F432E-BF33-08E4-376B-27BA5161A621}"/>
              </a:ext>
            </a:extLst>
          </p:cNvPr>
          <p:cNvSpPr txBox="1"/>
          <p:nvPr/>
        </p:nvSpPr>
        <p:spPr>
          <a:xfrm>
            <a:off x="5371657" y="676674"/>
            <a:ext cx="245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Note: </a:t>
            </a:r>
          </a:p>
          <a:p>
            <a:r>
              <a:rPr lang="en-US" sz="1400" dirty="0" err="1"/>
              <a:t>eA</a:t>
            </a:r>
            <a:r>
              <a:rPr lang="en-US" sz="1400" dirty="0"/>
              <a:t> luminosity is per nucleon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F9C29-36F8-F54E-3FA5-E3667C9F4351}"/>
              </a:ext>
            </a:extLst>
          </p:cNvPr>
          <p:cNvSpPr txBox="1"/>
          <p:nvPr/>
        </p:nvSpPr>
        <p:spPr>
          <a:xfrm rot="16200000">
            <a:off x="-1612276" y="3319563"/>
            <a:ext cx="46549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 Luminosity (cm</a:t>
            </a:r>
            <a:r>
              <a:rPr lang="en-US" sz="2400" baseline="30000" dirty="0"/>
              <a:t>-2</a:t>
            </a:r>
            <a:r>
              <a:rPr lang="en-US" sz="2400" dirty="0"/>
              <a:t> s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63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2" grpId="0"/>
      <p:bldP spid="30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A55D-9A01-4B3C-9E08-45ED657D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RHIC Stochastic Cooling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EB457-BA7D-8BDF-565B-6FF2866894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84938"/>
            <a:ext cx="431800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76BC3-E92C-7840-B4B6-4A3A315815C0}"/>
              </a:ext>
            </a:extLst>
          </p:cNvPr>
          <p:cNvSpPr txBox="1"/>
          <p:nvPr/>
        </p:nvSpPr>
        <p:spPr>
          <a:xfrm>
            <a:off x="461963" y="595746"/>
            <a:ext cx="8697766" cy="147732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Silver@118 GeV</a:t>
            </a:r>
          </a:p>
          <a:p>
            <a:r>
              <a:rPr lang="en-US" dirty="0"/>
              <a:t>Average luminosity with no cooling: 1.0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r>
              <a:rPr lang="en-US" dirty="0"/>
              <a:t>Average luminosity with stochastic cooling only: 2.0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 </a:t>
            </a:r>
          </a:p>
          <a:p>
            <a:r>
              <a:rPr lang="en-US" dirty="0"/>
              <a:t>Average luminosity with low-energy cooling only: 1.7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 </a:t>
            </a:r>
          </a:p>
          <a:p>
            <a:r>
              <a:rPr lang="en-US" dirty="0"/>
              <a:t>Average luminosity with both low-energy and stochastic cooling: 3.8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33047D9-549B-41B2-7A02-E677099E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405" y="1998663"/>
            <a:ext cx="67945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C974-8AF3-FBF0-27F9-B0B80A0C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7F4BB-A9A4-4806-F0C4-F67C0C2EC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following, I will discuss changes in:</a:t>
            </a:r>
          </a:p>
          <a:p>
            <a:r>
              <a:rPr lang="en-US" dirty="0"/>
              <a:t>IR layout</a:t>
            </a:r>
          </a:p>
          <a:p>
            <a:r>
              <a:rPr lang="en-US" dirty="0"/>
              <a:t>Collider configuration</a:t>
            </a:r>
          </a:p>
          <a:p>
            <a:r>
              <a:rPr lang="en-US" dirty="0"/>
              <a:t>Start up configuration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0432FF"/>
                </a:solidFill>
              </a:rPr>
              <a:t>these changes are critical to keep the EIC cost under control and in the $3B range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432FF"/>
                </a:solidFill>
              </a:rPr>
              <a:t>despite these changes the goal is and remains to deliver an EIC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432FF"/>
                </a:solidFill>
              </a:rPr>
              <a:t>that fulfills the Mission Need Parameters to do the NAS science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258D03-2A47-235B-73B7-D82E7D8D017B}"/>
              </a:ext>
            </a:extLst>
          </p:cNvPr>
          <p:cNvSpPr txBox="1">
            <a:spLocks/>
          </p:cNvSpPr>
          <p:nvPr/>
        </p:nvSpPr>
        <p:spPr>
          <a:xfrm>
            <a:off x="615090" y="3816374"/>
            <a:ext cx="11499925" cy="3041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en-US"/>
              <a:t>A high degree of beam polarization</a:t>
            </a:r>
            <a:r>
              <a:rPr lang="en-US" b="1"/>
              <a:t>*</a:t>
            </a:r>
            <a:r>
              <a:rPr lang="en-US"/>
              <a:t> ( ~ 70%) for electrons and light ions</a:t>
            </a:r>
          </a:p>
          <a:p>
            <a:pPr marL="285750" indent="-285750">
              <a:spcAft>
                <a:spcPts val="1200"/>
              </a:spcAft>
            </a:pPr>
            <a:r>
              <a:rPr lang="en-US"/>
              <a:t>Availability of ion beams from deuterons to the heaviest stable nuclei</a:t>
            </a:r>
          </a:p>
          <a:p>
            <a:pPr marL="285750" indent="-285750">
              <a:spcAft>
                <a:spcPts val="1200"/>
              </a:spcAft>
            </a:pPr>
            <a:r>
              <a:rPr lang="en-US"/>
              <a:t>Variable center of mass energies ~20-100 GeV, upgradable to ~140 GeV (e-p)</a:t>
            </a:r>
          </a:p>
          <a:p>
            <a:pPr marL="285750" indent="-285750">
              <a:spcAft>
                <a:spcPts val="1200"/>
              </a:spcAft>
            </a:pPr>
            <a:r>
              <a:rPr lang="en-US"/>
              <a:t>High collision luminosity</a:t>
            </a:r>
            <a:r>
              <a:rPr lang="en-US" b="1"/>
              <a:t>*</a:t>
            </a:r>
            <a:r>
              <a:rPr lang="en-US"/>
              <a:t> ~10</a:t>
            </a:r>
            <a:r>
              <a:rPr lang="en-US" baseline="30000"/>
              <a:t>33-34</a:t>
            </a:r>
            <a:r>
              <a:rPr lang="en-US"/>
              <a:t> cm</a:t>
            </a:r>
            <a:r>
              <a:rPr lang="en-US" baseline="30000"/>
              <a:t>-2</a:t>
            </a:r>
            <a:r>
              <a:rPr lang="en-US"/>
              <a:t>s</a:t>
            </a:r>
            <a:r>
              <a:rPr lang="en-US" baseline="30000"/>
              <a:t>-1</a:t>
            </a:r>
          </a:p>
          <a:p>
            <a:pPr marL="285750" indent="-285750">
              <a:spcAft>
                <a:spcPts val="1200"/>
              </a:spcAft>
            </a:pPr>
            <a:r>
              <a:rPr lang="en-US"/>
              <a:t>Possibly more than one interaction region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92934-4017-3F7F-25DD-03C2DE0A8462}"/>
              </a:ext>
            </a:extLst>
          </p:cNvPr>
          <p:cNvSpPr txBox="1"/>
          <p:nvPr/>
        </p:nvSpPr>
        <p:spPr>
          <a:xfrm>
            <a:off x="6019015" y="5663733"/>
            <a:ext cx="6096000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/>
              <a:t>*</a:t>
            </a:r>
            <a:r>
              <a:rPr lang="en-US"/>
              <a:t> Both luminosity and polarization are interpreted as average polarization and luminosity over a fill.</a:t>
            </a:r>
          </a:p>
        </p:txBody>
      </p:sp>
    </p:spTree>
    <p:extLst>
      <p:ext uri="{BB962C8B-B14F-4D97-AF65-F5344CB8AC3E}">
        <p14:creationId xmlns:p14="http://schemas.microsoft.com/office/powerpoint/2010/main" val="234944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6E80-36C3-2CC9-21F1-F873AA189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C5A6-E5DB-05B8-E8E2-FAC2EA09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RHIC Stochastic Cooling help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3F752-22B9-B442-24A0-E10031B64F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84938"/>
            <a:ext cx="431800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DF9CA-564E-EC16-EBAE-8EFEFDF84602}"/>
              </a:ext>
            </a:extLst>
          </p:cNvPr>
          <p:cNvSpPr txBox="1"/>
          <p:nvPr/>
        </p:nvSpPr>
        <p:spPr>
          <a:xfrm>
            <a:off x="461963" y="595746"/>
            <a:ext cx="8586646" cy="147732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Au@110 GeV</a:t>
            </a:r>
          </a:p>
          <a:p>
            <a:r>
              <a:rPr lang="en-US" dirty="0"/>
              <a:t>Average luminosity with no cooling: 0.6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r>
              <a:rPr lang="en-US" dirty="0"/>
              <a:t>Average luminosity with stochastic cooling only: 1.2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 </a:t>
            </a:r>
          </a:p>
          <a:p>
            <a:r>
              <a:rPr lang="en-US" dirty="0"/>
              <a:t>Average luminosity with low-energy cooling only: 1.3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 </a:t>
            </a:r>
          </a:p>
          <a:p>
            <a:r>
              <a:rPr lang="en-US" dirty="0"/>
              <a:t>Average luminosity with both low-energy and stochastic cooling: 2.9 x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F168D-EE96-9587-0867-FD29CE55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75901" y="1998663"/>
            <a:ext cx="6601507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4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8276" y="493748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to thermal and photo desorption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3803" y="519065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current 2002 - 03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4428436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dirty="0"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Long term 600 days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9EF050-A7A1-5D09-5FE3-57EB02FA8AFE}"/>
                  </a:ext>
                </a:extLst>
              </p:cNvPr>
              <p:cNvSpPr/>
              <p:nvPr/>
            </p:nvSpPr>
            <p:spPr>
              <a:xfrm>
                <a:off x="4298351" y="457200"/>
                <a:ext cx="2677886" cy="16865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Beam Currents: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mA</m:t>
                    </m:r>
                  </m:oMath>
                </a14:m>
                <a:r>
                  <a:rPr lang="en-US" sz="12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ESR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HSR</m:t>
                            </m:r>
                          </m:sup>
                        </m:sSup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Beam Dose: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Ah</m:t>
                      </m:r>
                    </m:oMath>
                  </m:oMathPara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Detector Limit: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𝐷𝐿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Acceptable Beam Lifetimes: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~10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r>
                  <a:rPr lang="en-US" sz="1200" b="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~3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endParaRPr lang="en-US" sz="1200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9EF050-A7A1-5D09-5FE3-57EB02FA8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351" y="457200"/>
                <a:ext cx="2677886" cy="16865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37AFBB1-D9A9-EBD7-2E6B-6AD70FDF2AB1}"/>
              </a:ext>
            </a:extLst>
          </p:cNvPr>
          <p:cNvSpPr txBox="1"/>
          <p:nvPr/>
        </p:nvSpPr>
        <p:spPr>
          <a:xfrm>
            <a:off x="1936150" y="987669"/>
            <a:ext cx="20132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Initial Parameters @ 10x275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amond 5">
                <a:extLst>
                  <a:ext uri="{FF2B5EF4-FFF2-40B4-BE49-F238E27FC236}">
                    <a16:creationId xmlns:a16="http://schemas.microsoft.com/office/drawing/2014/main" id="{1B0B2EE7-BF31-3D29-FFE7-159071BFFACF}"/>
                  </a:ext>
                </a:extLst>
              </p:cNvPr>
              <p:cNvSpPr/>
              <p:nvPr/>
            </p:nvSpPr>
            <p:spPr>
              <a:xfrm>
                <a:off x="4020766" y="3476811"/>
                <a:ext cx="3233056" cy="1524000"/>
              </a:xfrm>
              <a:prstGeom prst="diamond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𝐵𝐺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  <a:p>
                <a:pPr algn="ctr"/>
                <a:r>
                  <a:rPr lang="en-US" sz="1200" b="1" dirty="0"/>
                  <a:t>AND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ESR</m:t>
                                  </m:r>
                                  <m: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HSR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≲</m:t>
                          </m:r>
                        </m:e>
                      </m:nary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ESR</m:t>
                              </m:r>
                              <m: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HSR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Diamond 5">
                <a:extLst>
                  <a:ext uri="{FF2B5EF4-FFF2-40B4-BE49-F238E27FC236}">
                    <a16:creationId xmlns:a16="http://schemas.microsoft.com/office/drawing/2014/main" id="{1B0B2EE7-BF31-3D29-FFE7-159071BFF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766" y="3476811"/>
                <a:ext cx="3233056" cy="1524000"/>
              </a:xfrm>
              <a:prstGeom prst="diamond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7922D87-CB05-0C8D-6F6D-52CD81BC4D12}"/>
                  </a:ext>
                </a:extLst>
              </p:cNvPr>
              <p:cNvSpPr/>
              <p:nvPr/>
            </p:nvSpPr>
            <p:spPr>
              <a:xfrm>
                <a:off x="1936150" y="2385518"/>
                <a:ext cx="7402286" cy="859973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Estimate Gas Pressure: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p>
                  </m:oMath>
                </a14:m>
                <a:endParaRPr lang="en-US" sz="1200" dirty="0"/>
              </a:p>
              <a:p>
                <a:pPr algn="ctr"/>
                <a:r>
                  <a:rPr lang="en-US" sz="1200" dirty="0"/>
                  <a:t>Calculate Detector Backgrounds and Beam Lifetimes (Beam-gas, </a:t>
                </a:r>
                <a:r>
                  <a:rPr lang="en-US" sz="1200" dirty="0" err="1"/>
                  <a:t>Touschek</a:t>
                </a:r>
                <a:r>
                  <a:rPr lang="en-US" sz="1200" dirty="0"/>
                  <a:t>, SR, Collision, IBS, etc.):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COL</m:t>
                        </m:r>
                      </m:sup>
                    </m:sSup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7922D87-CB05-0C8D-6F6D-52CD81BC4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50" y="2385518"/>
                <a:ext cx="7402286" cy="8599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E366B47-4152-5A9E-36FF-78FC5795071B}"/>
                  </a:ext>
                </a:extLst>
              </p:cNvPr>
              <p:cNvSpPr/>
              <p:nvPr/>
            </p:nvSpPr>
            <p:spPr>
              <a:xfrm>
                <a:off x="7929720" y="4010211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Increase Beam Dose: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day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week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E366B47-4152-5A9E-36FF-78FC57950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4010211"/>
                <a:ext cx="3108960" cy="4572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FD87295A-FF00-65CE-4C5A-108609A712E2}"/>
                  </a:ext>
                </a:extLst>
              </p:cNvPr>
              <p:cNvSpPr/>
              <p:nvPr/>
            </p:nvSpPr>
            <p:spPr>
              <a:xfrm>
                <a:off x="1478952" y="4804477"/>
                <a:ext cx="3233056" cy="1524000"/>
              </a:xfrm>
              <a:prstGeom prst="diamond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𝐵𝐺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  <a:p>
                <a:pPr algn="ctr"/>
                <a:r>
                  <a:rPr lang="en-US" sz="1200" b="1" dirty="0"/>
                  <a:t>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ESR</m:t>
                                  </m:r>
                                  <m: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HSR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</m:nary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ESR</m:t>
                              </m:r>
                              <m: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HSR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FD87295A-FF00-65CE-4C5A-108609A71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952" y="4804477"/>
                <a:ext cx="3233056" cy="1524000"/>
              </a:xfrm>
              <a:prstGeom prst="diamond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AC95007-F87B-E103-C921-6C455B22D3D1}"/>
                  </a:ext>
                </a:extLst>
              </p:cNvPr>
              <p:cNvSpPr/>
              <p:nvPr/>
            </p:nvSpPr>
            <p:spPr>
              <a:xfrm>
                <a:off x="7929720" y="5337877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Reduce Beam Current: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AC95007-F87B-E103-C921-6C455B22D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5337877"/>
                <a:ext cx="3108960" cy="4572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E914E48-92EF-9DE8-0C84-E8349707B605}"/>
                  </a:ext>
                </a:extLst>
              </p:cNvPr>
              <p:cNvSpPr/>
              <p:nvPr/>
            </p:nvSpPr>
            <p:spPr>
              <a:xfrm>
                <a:off x="7929720" y="6197849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Increase Beam Current: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E914E48-92EF-9DE8-0C84-E8349707B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6197849"/>
                <a:ext cx="3108960" cy="4572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18CC55-01FE-D641-0716-92C547327162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5637293" y="2143705"/>
            <a:ext cx="1" cy="241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404A47-9A35-CCC6-31A3-511A9C0DCB7A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5637293" y="3245491"/>
            <a:ext cx="1" cy="231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18FF43-5A1B-1250-171D-B7F0E7D9C692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7253822" y="4238811"/>
            <a:ext cx="6758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28E95C0-1F70-10BD-2353-92544C04B047}"/>
              </a:ext>
            </a:extLst>
          </p:cNvPr>
          <p:cNvCxnSpPr>
            <a:cxnSpLocks/>
            <a:stCxn id="6" idx="1"/>
            <a:endCxn id="11" idx="0"/>
          </p:cNvCxnSpPr>
          <p:nvPr/>
        </p:nvCxnSpPr>
        <p:spPr>
          <a:xfrm rot="10800000" flipV="1">
            <a:off x="3095480" y="4238811"/>
            <a:ext cx="925286" cy="56566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25C66FC8-A43A-B79D-4E22-9FA96FC312DA}"/>
              </a:ext>
            </a:extLst>
          </p:cNvPr>
          <p:cNvCxnSpPr>
            <a:cxnSpLocks/>
            <a:stCxn id="11" idx="1"/>
            <a:endCxn id="13" idx="1"/>
          </p:cNvCxnSpPr>
          <p:nvPr/>
        </p:nvCxnSpPr>
        <p:spPr>
          <a:xfrm rot="10800000" flipH="1" flipV="1">
            <a:off x="1478952" y="5566477"/>
            <a:ext cx="6450768" cy="859972"/>
          </a:xfrm>
          <a:prstGeom prst="bentConnector3">
            <a:avLst>
              <a:gd name="adj1" fmla="val -3544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A74961-293B-E967-4023-24B586C493E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4712008" y="5566477"/>
            <a:ext cx="32177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B2EF871-5F00-6B77-CAEC-3B2E9B270B58}"/>
              </a:ext>
            </a:extLst>
          </p:cNvPr>
          <p:cNvCxnSpPr>
            <a:cxnSpLocks/>
            <a:stCxn id="10" idx="3"/>
            <a:endCxn id="4" idx="3"/>
          </p:cNvCxnSpPr>
          <p:nvPr/>
        </p:nvCxnSpPr>
        <p:spPr>
          <a:xfrm flipH="1" flipV="1">
            <a:off x="6976237" y="1300453"/>
            <a:ext cx="4062443" cy="2938358"/>
          </a:xfrm>
          <a:prstGeom prst="bentConnector3">
            <a:avLst>
              <a:gd name="adj1" fmla="val -5627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58C01AB-BC8C-FEE7-585E-F34EDC60C085}"/>
              </a:ext>
            </a:extLst>
          </p:cNvPr>
          <p:cNvCxnSpPr>
            <a:cxnSpLocks/>
            <a:stCxn id="12" idx="3"/>
            <a:endCxn id="4" idx="3"/>
          </p:cNvCxnSpPr>
          <p:nvPr/>
        </p:nvCxnSpPr>
        <p:spPr>
          <a:xfrm flipH="1" flipV="1">
            <a:off x="6976237" y="1300453"/>
            <a:ext cx="4062443" cy="4266024"/>
          </a:xfrm>
          <a:prstGeom prst="bentConnector3">
            <a:avLst>
              <a:gd name="adj1" fmla="val -13398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E61CC210-5B48-7D1C-63E8-8117387435F5}"/>
              </a:ext>
            </a:extLst>
          </p:cNvPr>
          <p:cNvCxnSpPr>
            <a:cxnSpLocks/>
            <a:stCxn id="13" idx="3"/>
            <a:endCxn id="4" idx="3"/>
          </p:cNvCxnSpPr>
          <p:nvPr/>
        </p:nvCxnSpPr>
        <p:spPr>
          <a:xfrm flipH="1" flipV="1">
            <a:off x="6976237" y="1300453"/>
            <a:ext cx="4062443" cy="5125996"/>
          </a:xfrm>
          <a:prstGeom prst="bentConnector3">
            <a:avLst>
              <a:gd name="adj1" fmla="val -21705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706DD1B-1B88-7B7A-C713-4101568B0D5C}"/>
              </a:ext>
            </a:extLst>
          </p:cNvPr>
          <p:cNvSpPr txBox="1"/>
          <p:nvPr/>
        </p:nvSpPr>
        <p:spPr>
          <a:xfrm>
            <a:off x="3316208" y="3879972"/>
            <a:ext cx="51648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D258-4B88-E7D0-4BCD-B73330DFC730}"/>
              </a:ext>
            </a:extLst>
          </p:cNvPr>
          <p:cNvSpPr txBox="1"/>
          <p:nvPr/>
        </p:nvSpPr>
        <p:spPr>
          <a:xfrm>
            <a:off x="883252" y="5197145"/>
            <a:ext cx="51648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43AEEC-521F-A895-0038-4A7130B8BE98}"/>
              </a:ext>
            </a:extLst>
          </p:cNvPr>
          <p:cNvSpPr txBox="1"/>
          <p:nvPr/>
        </p:nvSpPr>
        <p:spPr>
          <a:xfrm>
            <a:off x="7284753" y="3879972"/>
            <a:ext cx="5902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69DE5-0EED-FBC8-38C2-34E87031A0A1}"/>
              </a:ext>
            </a:extLst>
          </p:cNvPr>
          <p:cNvSpPr txBox="1"/>
          <p:nvPr/>
        </p:nvSpPr>
        <p:spPr>
          <a:xfrm>
            <a:off x="4712007" y="5197144"/>
            <a:ext cx="5902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40DF46F-EF5B-1C15-CFED-8C26B2654192}"/>
                  </a:ext>
                </a:extLst>
              </p:cNvPr>
              <p:cNvSpPr txBox="1"/>
              <p:nvPr/>
            </p:nvSpPr>
            <p:spPr>
              <a:xfrm>
                <a:off x="7509635" y="775578"/>
                <a:ext cx="3799113" cy="39696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Loop Until: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nominal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(2.5 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40DF46F-EF5B-1C15-CFED-8C26B2654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635" y="775578"/>
                <a:ext cx="3799113" cy="396968"/>
              </a:xfrm>
              <a:prstGeom prst="rect">
                <a:avLst/>
              </a:prstGeom>
              <a:blipFill>
                <a:blip r:embed="rId9"/>
                <a:stretch>
                  <a:fillRect l="-1333" b="-2121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8F8CD6A-8C5D-6E65-B97A-AF90DAABAA3D}"/>
                  </a:ext>
                </a:extLst>
              </p:cNvPr>
              <p:cNvSpPr/>
              <p:nvPr/>
            </p:nvSpPr>
            <p:spPr>
              <a:xfrm>
                <a:off x="7929720" y="4766474"/>
                <a:ext cx="3108960" cy="282833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Log: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nary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e>
                    </m:d>
                  </m:oMath>
                </a14:m>
                <a:r>
                  <a:rPr lang="en-US" sz="1200" dirty="0"/>
                  <a:t>, etc.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8F8CD6A-8C5D-6E65-B97A-AF90DAABA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4766474"/>
                <a:ext cx="3108960" cy="28283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C1961B8-6FBA-211A-08AD-127E2840230A}"/>
              </a:ext>
            </a:extLst>
          </p:cNvPr>
          <p:cNvCxnSpPr>
            <a:cxnSpLocks/>
            <a:stCxn id="6" idx="3"/>
            <a:endCxn id="65" idx="1"/>
          </p:cNvCxnSpPr>
          <p:nvPr/>
        </p:nvCxnSpPr>
        <p:spPr>
          <a:xfrm>
            <a:off x="7253822" y="4238811"/>
            <a:ext cx="675898" cy="669080"/>
          </a:xfrm>
          <a:prstGeom prst="bentConnector3">
            <a:avLst>
              <a:gd name="adj1" fmla="val -1538"/>
            </a:avLst>
          </a:prstGeom>
          <a:ln w="9525">
            <a:solidFill>
              <a:schemeClr val="accent3">
                <a:lumMod val="7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Left Brace 71">
            <a:extLst>
              <a:ext uri="{FF2B5EF4-FFF2-40B4-BE49-F238E27FC236}">
                <a16:creationId xmlns:a16="http://schemas.microsoft.com/office/drawing/2014/main" id="{17B085C3-6D54-DFA5-A750-D9A279052114}"/>
              </a:ext>
            </a:extLst>
          </p:cNvPr>
          <p:cNvSpPr/>
          <p:nvPr/>
        </p:nvSpPr>
        <p:spPr>
          <a:xfrm>
            <a:off x="3881973" y="467693"/>
            <a:ext cx="277585" cy="1686505"/>
          </a:xfrm>
          <a:prstGeom prst="leftBrace">
            <a:avLst>
              <a:gd name="adj1" fmla="val 63235"/>
              <a:gd name="adj2" fmla="val 5000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5AAC9-386F-6867-67B4-8B9C63E5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Remember: Finding Correlation between Vacuum and Beam Current</a:t>
            </a:r>
          </a:p>
        </p:txBody>
      </p:sp>
    </p:spTree>
    <p:extLst>
      <p:ext uri="{BB962C8B-B14F-4D97-AF65-F5344CB8AC3E}">
        <p14:creationId xmlns:p14="http://schemas.microsoft.com/office/powerpoint/2010/main" val="1754243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35AB-BB28-49E4-2CC1-49F9E903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DE6C-D74C-DBB8-7957-AEEECF03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Every single piece of EIC hardware is unique and critical for delivering the ultimate EIC performance.</a:t>
            </a:r>
          </a:p>
          <a:p>
            <a:pPr marL="0" indent="0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dirty="0"/>
              <a:t>This makes the EIC one of the most challenging and exciting, high-energy, high-luminosity, polarized beam accelerator complexes ever built.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There is currently a lot of movement in the EIC collider and its start-up configuration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432FF"/>
                </a:solidFill>
              </a:rPr>
              <a:t>BUT</a:t>
            </a:r>
          </a:p>
          <a:p>
            <a:pPr marL="0" indent="0">
              <a:buNone/>
            </a:pPr>
            <a:r>
              <a:rPr lang="en-US" dirty="0"/>
              <a:t>the goal is and remains to build the EIC we need to do the NAS science program and more</a:t>
            </a:r>
          </a:p>
          <a:p>
            <a:pPr marL="0" indent="0">
              <a:buNone/>
            </a:pPr>
            <a:r>
              <a:rPr lang="en-US" dirty="0"/>
              <a:t>Everybody is dedicated to discuss potential changes early and their impact openly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1BBAC-6871-AB36-ECC8-2845A203E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5045EF5F-8128-AB87-5071-14D9C931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91" y="3555371"/>
            <a:ext cx="6587837" cy="32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09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E16B-560F-09C9-AC73-9160E76FF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355EC-4B56-CCD8-54DC-EA2530BA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57A2-E150-1A54-5F17-4B1339176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5C9F9B-1F2F-8A22-5642-E0AADFBB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Assumptions and Luminosity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1C690-6055-1D2C-6260-EBE31B184F47}"/>
              </a:ext>
            </a:extLst>
          </p:cNvPr>
          <p:cNvSpPr txBox="1"/>
          <p:nvPr/>
        </p:nvSpPr>
        <p:spPr>
          <a:xfrm>
            <a:off x="622898" y="4936821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Note: </a:t>
            </a:r>
          </a:p>
          <a:p>
            <a:r>
              <a:rPr lang="en-US" dirty="0" err="1"/>
              <a:t>eA</a:t>
            </a:r>
            <a:r>
              <a:rPr lang="en-US" dirty="0"/>
              <a:t> luminosity is per nucleon 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52D0FA-842A-8BEE-DE54-E564277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373" y="2495897"/>
            <a:ext cx="3958668" cy="3035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3FCA3-323D-2F4E-1A59-44829A6574D5}"/>
              </a:ext>
            </a:extLst>
          </p:cNvPr>
          <p:cNvSpPr txBox="1"/>
          <p:nvPr/>
        </p:nvSpPr>
        <p:spPr>
          <a:xfrm>
            <a:off x="571500" y="2233747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eA</a:t>
            </a:r>
            <a:r>
              <a:rPr lang="en-US" b="1" dirty="0"/>
              <a:t> luminosities for Phase-I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F0944-B0D6-6BD0-6460-8900484814E1}"/>
              </a:ext>
            </a:extLst>
          </p:cNvPr>
          <p:cNvSpPr txBox="1"/>
          <p:nvPr/>
        </p:nvSpPr>
        <p:spPr>
          <a:xfrm>
            <a:off x="571500" y="706533"/>
            <a:ext cx="6703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Possible Beam energies:</a:t>
            </a:r>
          </a:p>
          <a:p>
            <a:r>
              <a:rPr lang="en-US" dirty="0"/>
              <a:t>electron: 5 GeV, 10 GeV and ultimately 18 GeV</a:t>
            </a:r>
          </a:p>
          <a:p>
            <a:r>
              <a:rPr lang="en-US" dirty="0"/>
              <a:t>proton: 41 GeV, 100 GeV to 255 GeV ultimately 275 GeV</a:t>
            </a:r>
          </a:p>
          <a:p>
            <a:r>
              <a:rPr lang="en-US" dirty="0"/>
              <a:t>Au: 41 GeV, 100 GeV to 110 GeV ultimately</a:t>
            </a:r>
          </a:p>
          <a:p>
            <a:r>
              <a:rPr lang="en-US" dirty="0"/>
              <a:t>A: 41 GeV, 100 GeV to Max ~255 / (A/Z) ultimately ~275 / (A/Z)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B193992-D8B0-6024-DB64-2014E9A9F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F8E66E-06A7-32B2-93B3-FC53FE5DEA62}"/>
              </a:ext>
            </a:extLst>
          </p:cNvPr>
          <p:cNvGraphicFramePr>
            <a:graphicFrameLocks noGrp="1"/>
          </p:cNvGraphicFramePr>
          <p:nvPr/>
        </p:nvGraphicFramePr>
        <p:xfrm>
          <a:off x="622898" y="2597030"/>
          <a:ext cx="5637623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115 GeV 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3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100 GeV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0.95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32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130 GeV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13.1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3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166 GeV 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58.5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9.8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07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282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A23D-954C-8F1A-AEC6-3E400AA4C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D18B-6CD3-697F-44F8-DA04AA28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 Luminosity for Early Years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B3960A-111F-3E59-88A7-786317D565F0}"/>
              </a:ext>
            </a:extLst>
          </p:cNvPr>
          <p:cNvGraphicFramePr>
            <a:graphicFrameLocks noGrp="1"/>
          </p:cNvGraphicFramePr>
          <p:nvPr/>
        </p:nvGraphicFramePr>
        <p:xfrm>
          <a:off x="432512" y="733927"/>
          <a:ext cx="5637623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High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44.7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 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62.9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10.6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29.8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 fb-1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36.2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6.09 fb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8543F5-0050-54AC-F0F1-312E1DBFB336}"/>
              </a:ext>
            </a:extLst>
          </p:cNvPr>
          <p:cNvGraphicFramePr>
            <a:graphicFrameLocks noGrp="1"/>
          </p:cNvGraphicFramePr>
          <p:nvPr/>
        </p:nvGraphicFramePr>
        <p:xfrm>
          <a:off x="6297709" y="733927"/>
          <a:ext cx="5637623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Low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32.7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42.1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7.07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27.9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A71B3D-1359-F157-E093-35838378F1DD}"/>
              </a:ext>
            </a:extLst>
          </p:cNvPr>
          <p:cNvSpPr txBox="1"/>
          <p:nvPr/>
        </p:nvSpPr>
        <p:spPr>
          <a:xfrm>
            <a:off x="486936" y="3413575"/>
            <a:ext cx="5724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Remember:</a:t>
            </a:r>
          </a:p>
          <a:p>
            <a:r>
              <a:rPr lang="en-US" dirty="0"/>
              <a:t>high divergence: higher </a:t>
            </a:r>
            <a:r>
              <a:rPr lang="en-US" dirty="0" err="1"/>
              <a:t>lumi</a:t>
            </a:r>
            <a:r>
              <a:rPr lang="en-US" dirty="0"/>
              <a:t>, but reduced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r>
              <a:rPr lang="en-US" dirty="0"/>
              <a:t> </a:t>
            </a:r>
          </a:p>
          <a:p>
            <a:r>
              <a:rPr lang="en-US" dirty="0"/>
              <a:t>low divergence: lower </a:t>
            </a:r>
            <a:r>
              <a:rPr lang="en-US" dirty="0" err="1"/>
              <a:t>lumi</a:t>
            </a:r>
            <a:r>
              <a:rPr lang="en-US" dirty="0"/>
              <a:t>, but increased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endParaRPr lang="en-US" baseline="30000" dirty="0"/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important for exclusive processes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FCF8E-2A27-051E-64C9-1E7D666364B3}"/>
              </a:ext>
            </a:extLst>
          </p:cNvPr>
          <p:cNvGrpSpPr/>
          <p:nvPr/>
        </p:nvGrpSpPr>
        <p:grpSpPr>
          <a:xfrm>
            <a:off x="6735117" y="3491953"/>
            <a:ext cx="3717357" cy="2504160"/>
            <a:chOff x="6735117" y="3413575"/>
            <a:chExt cx="3717357" cy="2504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1E1B3C-A99A-005D-EE8C-6C80C61D987D}"/>
                </a:ext>
              </a:extLst>
            </p:cNvPr>
            <p:cNvGrpSpPr/>
            <p:nvPr/>
          </p:nvGrpSpPr>
          <p:grpSpPr>
            <a:xfrm>
              <a:off x="6735117" y="3413575"/>
              <a:ext cx="3717357" cy="2504160"/>
              <a:chOff x="6745045" y="4353840"/>
              <a:chExt cx="3717357" cy="25041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2A5428-5594-0DBA-8238-27C91166E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5045" y="4353840"/>
                <a:ext cx="3717357" cy="250416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56B11-E140-E110-21F8-C27A4521F645}"/>
                  </a:ext>
                </a:extLst>
              </p:cNvPr>
              <p:cNvSpPr txBox="1"/>
              <p:nvPr/>
            </p:nvSpPr>
            <p:spPr>
              <a:xfrm>
                <a:off x="8183452" y="6026595"/>
                <a:ext cx="14478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Low-divergence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29487-F6DA-966E-FA44-290459AE6026}"/>
                </a:ext>
              </a:extLst>
            </p:cNvPr>
            <p:cNvSpPr txBox="1"/>
            <p:nvPr/>
          </p:nvSpPr>
          <p:spPr>
            <a:xfrm>
              <a:off x="7233656" y="368020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Illustration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930E4A-633F-6E8F-BCB2-99742BCFB48B}"/>
              </a:ext>
            </a:extLst>
          </p:cNvPr>
          <p:cNvSpPr txBox="1"/>
          <p:nvPr/>
        </p:nvSpPr>
        <p:spPr>
          <a:xfrm>
            <a:off x="2756902" y="3060219"/>
            <a:ext cx="6707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432FF"/>
                </a:solidFill>
              </a:rPr>
              <a:t>Compare to HERA integrated luminosity 1992 – 2007: 0.6 fb</a:t>
            </a:r>
            <a:r>
              <a:rPr lang="en-US" sz="1800" baseline="30000" dirty="0">
                <a:solidFill>
                  <a:srgbClr val="0432FF"/>
                </a:solidFill>
              </a:rPr>
              <a:t>-1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B74E9AF-2007-333B-7F86-D319355D6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20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40104-5F5C-EDD7-FCE0-2976D2B91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384EE9-431F-7EC7-CC29-57B2A602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at Day One and at full Capability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FB1ED-3291-A1FB-DFBC-022AEBF3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7174D117-BA62-13C1-D718-2F340347E210}"/>
              </a:ext>
            </a:extLst>
          </p:cNvPr>
          <p:cNvSpPr/>
          <p:nvPr/>
        </p:nvSpPr>
        <p:spPr>
          <a:xfrm>
            <a:off x="903995" y="578026"/>
            <a:ext cx="4459505" cy="463465"/>
          </a:xfrm>
          <a:prstGeom prst="leftRightArrow">
            <a:avLst>
              <a:gd name="adj1" fmla="val 65243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EIC commissioning and Ramp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A9F375-17DD-BED2-2636-42A2E5268C4C}"/>
              </a:ext>
            </a:extLst>
          </p:cNvPr>
          <p:cNvSpPr txBox="1"/>
          <p:nvPr/>
        </p:nvSpPr>
        <p:spPr>
          <a:xfrm>
            <a:off x="461963" y="1005689"/>
            <a:ext cx="36472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</a:t>
            </a:r>
          </a:p>
          <a:p>
            <a:r>
              <a:rPr lang="en-US" dirty="0"/>
              <a:t>5 – 10 GeV polarized e-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4EAAF-DAE1-67BF-4C3E-CD998221A91E}"/>
              </a:ext>
            </a:extLst>
          </p:cNvPr>
          <p:cNvSpPr txBox="1"/>
          <p:nvPr/>
        </p:nvSpPr>
        <p:spPr>
          <a:xfrm>
            <a:off x="461963" y="3010882"/>
            <a:ext cx="36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</a:t>
            </a:r>
          </a:p>
          <a:p>
            <a:r>
              <a:rPr lang="en-US" dirty="0"/>
              <a:t>100 GeV/u nuclear beams</a:t>
            </a:r>
          </a:p>
          <a:p>
            <a:r>
              <a:rPr lang="en-US" dirty="0"/>
              <a:t>cooling at injection energy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DF87AA2-6B09-DED1-7BEE-501B2D29D007}"/>
              </a:ext>
            </a:extLst>
          </p:cNvPr>
          <p:cNvSpPr/>
          <p:nvPr/>
        </p:nvSpPr>
        <p:spPr>
          <a:xfrm>
            <a:off x="4993386" y="1373940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404A58C-8BBA-E383-5099-9CA0DFDE9685}"/>
              </a:ext>
            </a:extLst>
          </p:cNvPr>
          <p:cNvSpPr/>
          <p:nvPr/>
        </p:nvSpPr>
        <p:spPr>
          <a:xfrm>
            <a:off x="4993386" y="342529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290CE-125D-1D84-758A-B03BEF542B7E}"/>
              </a:ext>
            </a:extLst>
          </p:cNvPr>
          <p:cNvSpPr txBox="1"/>
          <p:nvPr/>
        </p:nvSpPr>
        <p:spPr>
          <a:xfrm>
            <a:off x="465413" y="2014585"/>
            <a:ext cx="3643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</a:t>
            </a:r>
          </a:p>
          <a:p>
            <a:r>
              <a:rPr lang="en-US" dirty="0"/>
              <a:t>5 – 10 GeV polarized e-		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AA67C16-EDF1-C604-3897-EC456A603FCC}"/>
              </a:ext>
            </a:extLst>
          </p:cNvPr>
          <p:cNvSpPr/>
          <p:nvPr/>
        </p:nvSpPr>
        <p:spPr>
          <a:xfrm>
            <a:off x="4993386" y="2359185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00FE0C0C-F80A-D686-792B-2A5BBB7A1AE6}"/>
              </a:ext>
            </a:extLst>
          </p:cNvPr>
          <p:cNvSpPr/>
          <p:nvPr/>
        </p:nvSpPr>
        <p:spPr>
          <a:xfrm>
            <a:off x="6096000" y="586969"/>
            <a:ext cx="5788134" cy="415318"/>
          </a:xfrm>
          <a:prstGeom prst="leftRightArrow">
            <a:avLst>
              <a:gd name="adj1" fmla="val 65243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b="1" dirty="0">
                <a:solidFill>
                  <a:schemeClr val="tx1"/>
                </a:solidFill>
              </a:rPr>
              <a:t>Full EIC Capabilities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15EA3A-DE50-E572-D899-F35DFA60E363}"/>
              </a:ext>
            </a:extLst>
          </p:cNvPr>
          <p:cNvSpPr txBox="1"/>
          <p:nvPr/>
        </p:nvSpPr>
        <p:spPr>
          <a:xfrm>
            <a:off x="6448403" y="1293090"/>
            <a:ext cx="521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an accumulation ring to reach 28 </a:t>
            </a:r>
            <a:r>
              <a:rPr lang="en-US" dirty="0" err="1"/>
              <a:t>nC</a:t>
            </a:r>
            <a:r>
              <a:rPr lang="en-US" dirty="0"/>
              <a:t> / bunch and add RF to accelerate to 18 GeV electrons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CCF85-CD01-FFF5-C609-976A437C2FE1}"/>
              </a:ext>
            </a:extLst>
          </p:cNvPr>
          <p:cNvSpPr txBox="1"/>
          <p:nvPr/>
        </p:nvSpPr>
        <p:spPr>
          <a:xfrm>
            <a:off x="6448403" y="2275076"/>
            <a:ext cx="521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more RF cavities to operate at 18 GeV electrons and 28 </a:t>
            </a:r>
            <a:r>
              <a:rPr lang="en-US" dirty="0" err="1"/>
              <a:t>nC</a:t>
            </a:r>
            <a:r>
              <a:rPr lang="en-US" dirty="0"/>
              <a:t> / bunch 	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EC293-0508-9489-A8D5-A346AE62B8B4}"/>
              </a:ext>
            </a:extLst>
          </p:cNvPr>
          <p:cNvSpPr txBox="1"/>
          <p:nvPr/>
        </p:nvSpPr>
        <p:spPr>
          <a:xfrm>
            <a:off x="6448403" y="3636440"/>
            <a:ext cx="574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PS to reach 275 GeV protons and 110 GeV/u nuclei add 41 GeV bypass to get full HSR 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5224-55B0-C582-43FA-9D39D95535BB}"/>
              </a:ext>
            </a:extLst>
          </p:cNvPr>
          <p:cNvSpPr txBox="1"/>
          <p:nvPr/>
        </p:nvSpPr>
        <p:spPr>
          <a:xfrm>
            <a:off x="810985" y="4248736"/>
            <a:ext cx="10570029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the bunch current for electrons from 7nC to 28 </a:t>
            </a:r>
            <a:r>
              <a:rPr lang="en-US" sz="2000" dirty="0" err="1"/>
              <a:t>nC</a:t>
            </a:r>
            <a:endParaRPr lang="en-US" sz="2000" dirty="0"/>
          </a:p>
          <a:p>
            <a:pPr algn="ctr"/>
            <a:r>
              <a:rPr lang="en-US" sz="20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increase in luminosity ~4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need to re-calculate the luminosities at full capability as things change a bit without cooling at store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for the pre-TDR one should use </a:t>
            </a:r>
            <a:r>
              <a:rPr lang="en-US" sz="2000" b="1" dirty="0">
                <a:sym typeface="Wingdings" pitchFamily="2" charset="2"/>
              </a:rPr>
              <a:t>10 GeV x 275 GeV </a:t>
            </a:r>
            <a:r>
              <a:rPr lang="en-US" sz="2000" dirty="0">
                <a:sym typeface="Wingdings" pitchFamily="2" charset="2"/>
              </a:rPr>
              <a:t>as it will be the highest luminosity combination and will impact occupancy, radiation and so 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069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F9827-04FB-8C4E-C994-46E4756E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4FB6191-B903-FA25-EE12-081DCF800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r="17574" b="110"/>
          <a:stretch/>
        </p:blipFill>
        <p:spPr>
          <a:xfrm rot="21380903">
            <a:off x="365090" y="977824"/>
            <a:ext cx="11736686" cy="5004581"/>
          </a:xfrm>
          <a:prstGeom prst="round2Diag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3C5DE-3B00-2EFE-2BEF-EAE2115D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 IR Layout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FBEFEF-F32B-55EE-7B3C-B07CD079E461}"/>
              </a:ext>
            </a:extLst>
          </p:cNvPr>
          <p:cNvCxnSpPr>
            <a:cxnSpLocks/>
          </p:cNvCxnSpPr>
          <p:nvPr/>
        </p:nvCxnSpPr>
        <p:spPr>
          <a:xfrm flipV="1">
            <a:off x="3217699" y="4199481"/>
            <a:ext cx="916696" cy="39241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36162-0D95-0245-8BC1-CD1DAD886000}"/>
              </a:ext>
            </a:extLst>
          </p:cNvPr>
          <p:cNvCxnSpPr>
            <a:cxnSpLocks/>
          </p:cNvCxnSpPr>
          <p:nvPr/>
        </p:nvCxnSpPr>
        <p:spPr>
          <a:xfrm flipH="1">
            <a:off x="10051647" y="1359408"/>
            <a:ext cx="878481" cy="387537"/>
          </a:xfrm>
          <a:prstGeom prst="straightConnector1">
            <a:avLst/>
          </a:prstGeom>
          <a:ln w="28575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155587-BE1C-6CDC-DF44-534DCBC4CC6F}"/>
              </a:ext>
            </a:extLst>
          </p:cNvPr>
          <p:cNvSpPr txBox="1"/>
          <p:nvPr/>
        </p:nvSpPr>
        <p:spPr>
          <a:xfrm rot="20177269">
            <a:off x="3002047" y="410457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C00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9739D-6615-4250-D6A7-798937576E67}"/>
              </a:ext>
            </a:extLst>
          </p:cNvPr>
          <p:cNvSpPr txBox="1"/>
          <p:nvPr/>
        </p:nvSpPr>
        <p:spPr>
          <a:xfrm rot="20225625">
            <a:off x="9932166" y="122993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8AD8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4526E44-9D5F-84B5-876B-FA92E9FE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4" y="2451552"/>
            <a:ext cx="631714" cy="454483"/>
          </a:xfrm>
          <a:prstGeom prst="rect">
            <a:avLst/>
          </a:prstGeom>
        </p:spPr>
      </p:pic>
      <p:pic>
        <p:nvPicPr>
          <p:cNvPr id="12" name="image004-Sep4.png" descr="image004-Sep4.png">
            <a:extLst>
              <a:ext uri="{FF2B5EF4-FFF2-40B4-BE49-F238E27FC236}">
                <a16:creationId xmlns:a16="http://schemas.microsoft.com/office/drawing/2014/main" id="{3D6B2371-A977-3939-01B4-843AE7EE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461" y="5466700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3B95A8A3-3995-88F1-AA13-F14F9B85FCF2}"/>
              </a:ext>
            </a:extLst>
          </p:cNvPr>
          <p:cNvSpPr/>
          <p:nvPr/>
        </p:nvSpPr>
        <p:spPr>
          <a:xfrm flipV="1">
            <a:off x="4652044" y="4283563"/>
            <a:ext cx="244333" cy="123817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5F305D7D-325C-5C22-548B-ECD66B03FFC2}"/>
              </a:ext>
            </a:extLst>
          </p:cNvPr>
          <p:cNvSpPr/>
          <p:nvPr/>
        </p:nvSpPr>
        <p:spPr>
          <a:xfrm flipV="1">
            <a:off x="2895461" y="4785060"/>
            <a:ext cx="786929" cy="68164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0A7EEC27-F8B3-9E68-BFCA-D082EE79AFA0}"/>
              </a:ext>
            </a:extLst>
          </p:cNvPr>
          <p:cNvSpPr/>
          <p:nvPr/>
        </p:nvSpPr>
        <p:spPr>
          <a:xfrm flipH="1">
            <a:off x="1559780" y="4722084"/>
            <a:ext cx="3370" cy="79965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EE82CAC7-33C6-537A-040D-0CAC4FCDF7E5}"/>
              </a:ext>
            </a:extLst>
          </p:cNvPr>
          <p:cNvSpPr txBox="1"/>
          <p:nvPr/>
        </p:nvSpPr>
        <p:spPr>
          <a:xfrm>
            <a:off x="363534" y="4438181"/>
            <a:ext cx="2215348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18" name="image002-Sep2023.png" descr="image002-Sep2023.png">
            <a:extLst>
              <a:ext uri="{FF2B5EF4-FFF2-40B4-BE49-F238E27FC236}">
                <a16:creationId xmlns:a16="http://schemas.microsoft.com/office/drawing/2014/main" id="{1FD73E5B-2890-BC0E-9D2B-C7AC615A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7724" y="2912549"/>
            <a:ext cx="1831441" cy="163190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33">
            <a:extLst>
              <a:ext uri="{FF2B5EF4-FFF2-40B4-BE49-F238E27FC236}">
                <a16:creationId xmlns:a16="http://schemas.microsoft.com/office/drawing/2014/main" id="{7B7BC6F9-1022-5311-BC90-C33FDE998513}"/>
              </a:ext>
            </a:extLst>
          </p:cNvPr>
          <p:cNvSpPr txBox="1"/>
          <p:nvPr/>
        </p:nvSpPr>
        <p:spPr>
          <a:xfrm>
            <a:off x="2832753" y="5326455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9D0B0E8E-54CA-85CD-B672-A61C33E41149}"/>
              </a:ext>
            </a:extLst>
          </p:cNvPr>
          <p:cNvSpPr/>
          <p:nvPr/>
        </p:nvSpPr>
        <p:spPr>
          <a:xfrm flipV="1">
            <a:off x="10922399" y="1542411"/>
            <a:ext cx="414915" cy="102798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9CC7AECF-5D90-B119-1E65-4DC5C2CCD369}"/>
              </a:ext>
            </a:extLst>
          </p:cNvPr>
          <p:cNvSpPr txBox="1"/>
          <p:nvPr/>
        </p:nvSpPr>
        <p:spPr>
          <a:xfrm>
            <a:off x="6167376" y="490337"/>
            <a:ext cx="2934093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Zero Degree Calorimeter</a:t>
            </a:r>
            <a:endParaRPr sz="1600" dirty="0"/>
          </a:p>
        </p:txBody>
      </p:sp>
      <p:pic>
        <p:nvPicPr>
          <p:cNvPr id="25" name="20240305_155927.jpeg" descr="20240305_155927.jpeg">
            <a:extLst>
              <a:ext uri="{FF2B5EF4-FFF2-40B4-BE49-F238E27FC236}">
                <a16:creationId xmlns:a16="http://schemas.microsoft.com/office/drawing/2014/main" id="{180F92E4-D72D-2494-60B4-E157FC4A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74" y="822951"/>
            <a:ext cx="1351468" cy="101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F96656DA-FC0A-A15A-014A-86F319C59FA7}"/>
              </a:ext>
            </a:extLst>
          </p:cNvPr>
          <p:cNvSpPr/>
          <p:nvPr/>
        </p:nvSpPr>
        <p:spPr>
          <a:xfrm flipH="1" flipV="1">
            <a:off x="10310400" y="1908000"/>
            <a:ext cx="0" cy="6911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0564D928-453C-AA45-1DD3-D8A95266042E}"/>
              </a:ext>
            </a:extLst>
          </p:cNvPr>
          <p:cNvSpPr/>
          <p:nvPr/>
        </p:nvSpPr>
        <p:spPr>
          <a:xfrm>
            <a:off x="8942400" y="885599"/>
            <a:ext cx="2406000" cy="4835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355B85AF-F157-5B63-105D-B96D8E8E4ADA}"/>
              </a:ext>
            </a:extLst>
          </p:cNvPr>
          <p:cNvSpPr txBox="1"/>
          <p:nvPr/>
        </p:nvSpPr>
        <p:spPr>
          <a:xfrm>
            <a:off x="9710749" y="3528448"/>
            <a:ext cx="2294218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B0 </a:t>
            </a:r>
            <a:r>
              <a:rPr lang="en-US" sz="1400" dirty="0"/>
              <a:t>M</a:t>
            </a:r>
            <a:r>
              <a:rPr sz="1400" dirty="0"/>
              <a:t>agnet</a:t>
            </a:r>
            <a:r>
              <a:rPr lang="en-US" sz="1400" dirty="0"/>
              <a:t> Spectrometer</a:t>
            </a:r>
            <a:endParaRPr sz="1400" dirty="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FED38B93-7398-E4BE-4405-9343723A34AA}"/>
              </a:ext>
            </a:extLst>
          </p:cNvPr>
          <p:cNvSpPr/>
          <p:nvPr/>
        </p:nvSpPr>
        <p:spPr>
          <a:xfrm flipH="1" flipV="1">
            <a:off x="8493120" y="2599198"/>
            <a:ext cx="1217613" cy="122217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23C9E94A-7F67-5908-9CE6-75164C9BAF04}"/>
              </a:ext>
            </a:extLst>
          </p:cNvPr>
          <p:cNvSpPr txBox="1"/>
          <p:nvPr/>
        </p:nvSpPr>
        <p:spPr>
          <a:xfrm>
            <a:off x="9667319" y="2432220"/>
            <a:ext cx="1823882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Roman Pots and </a:t>
            </a:r>
            <a:endParaRPr lang="en-US" sz="1600"/>
          </a:p>
          <a:p>
            <a:r>
              <a:rPr sz="1600"/>
              <a:t>Off-Momentum </a:t>
            </a:r>
            <a:r>
              <a:rPr lang="en-US" sz="1600"/>
              <a:t>D</a:t>
            </a:r>
            <a:r>
              <a:rPr sz="1600"/>
              <a:t>etectors </a:t>
            </a:r>
          </a:p>
        </p:txBody>
      </p:sp>
      <p:pic>
        <p:nvPicPr>
          <p:cNvPr id="29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27E8344E-AC99-BD92-DE53-3FE5F8D524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9606530" y="3821378"/>
            <a:ext cx="2502656" cy="99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RP-Front-image004.jpg">
            <a:extLst>
              <a:ext uri="{FF2B5EF4-FFF2-40B4-BE49-F238E27FC236}">
                <a16:creationId xmlns:a16="http://schemas.microsoft.com/office/drawing/2014/main" id="{138828B3-0EEB-731E-6F5B-448D95F5BA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50" r="21543"/>
          <a:stretch/>
        </p:blipFill>
        <p:spPr>
          <a:xfrm>
            <a:off x="11337329" y="1908000"/>
            <a:ext cx="854671" cy="108710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482083-5295-ADA5-4B41-496BC255FA7F}"/>
              </a:ext>
            </a:extLst>
          </p:cNvPr>
          <p:cNvSpPr/>
          <p:nvPr/>
        </p:nvSpPr>
        <p:spPr>
          <a:xfrm rot="20239708">
            <a:off x="1151275" y="5383683"/>
            <a:ext cx="1206971" cy="16603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D33D-E308-5556-F883-F5F418630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5BF9205F-445B-D684-49F2-BF502A5FA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488807"/>
              </p:ext>
            </p:extLst>
          </p:nvPr>
        </p:nvGraphicFramePr>
        <p:xfrm>
          <a:off x="4851631" y="4957076"/>
          <a:ext cx="7311625" cy="1866622"/>
        </p:xfrm>
        <a:graphic>
          <a:graphicData uri="http://schemas.openxmlformats.org/drawingml/2006/table">
            <a:tbl>
              <a:tblPr bandRow="1"/>
              <a:tblGrid>
                <a:gridCol w="146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2771">
                <a:tc>
                  <a:txBody>
                    <a:bodyPr/>
                    <a:lstStyle/>
                    <a:p>
                      <a:pPr algn="l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 Angle [</a:t>
                      </a:r>
                      <a:r>
                        <a:rPr sz="17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sz="17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]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Distance from IP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B0-tracker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Charged  particles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( tagged) 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5.5 - 20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6-7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Off-momentum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Charged particles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0-5.0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0.4&lt;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0.65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23-25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Roman Pots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Protons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Light nuclei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rPr dirty="0"/>
                        <a:t>0*-5.0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0.6 &lt; </a:t>
                      </a:r>
                      <a:r>
                        <a:rPr sz="1400" dirty="0" err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xL</a:t>
                      </a: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&lt; 0.95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27-30 m </a:t>
                      </a:r>
                    </a:p>
                  </a:txBody>
                  <a:tcPr marL="0" marR="0" marT="0" marB="0" horzOverflow="overflow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4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ZDC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Neutrons </a:t>
                      </a:r>
                    </a:p>
                    <a:p>
                      <a:pPr algn="l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Photons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0-4.0 (5.5)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ca 35 m </a:t>
                      </a:r>
                    </a:p>
                  </a:txBody>
                  <a:tcPr marL="0" marR="0" marT="0" marB="0" horzOverflow="overflow"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09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51968D-34DF-4CDA-870B-F98E0E23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 and Rear cryo-assemblies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11D65-C4C3-444B-AC0D-342D6DBD3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the front side, all </a:t>
            </a:r>
            <a:r>
              <a:rPr lang="en-US" b="1"/>
              <a:t>cold-masses</a:t>
            </a:r>
            <a:r>
              <a:rPr lang="en-US"/>
              <a:t> and </a:t>
            </a:r>
            <a:r>
              <a:rPr lang="en-US" b="1"/>
              <a:t>cryo-assemblies</a:t>
            </a:r>
            <a:r>
              <a:rPr lang="en-US"/>
              <a:t> from</a:t>
            </a:r>
            <a:r>
              <a:rPr lang="en-US" b="1"/>
              <a:t> FC#1 to FC#4 </a:t>
            </a:r>
            <a:r>
              <a:rPr lang="en-US"/>
              <a:t>will be connected in </a:t>
            </a:r>
            <a:r>
              <a:rPr lang="en-US" b="1"/>
              <a:t>one full length cold-mass </a:t>
            </a:r>
            <a:r>
              <a:rPr lang="en-US"/>
              <a:t>and one </a:t>
            </a:r>
            <a:r>
              <a:rPr lang="en-US" b="1"/>
              <a:t>full length cryo-assembly</a:t>
            </a:r>
          </a:p>
          <a:p>
            <a:r>
              <a:rPr lang="en-US"/>
              <a:t>In the rear side, the </a:t>
            </a:r>
            <a:r>
              <a:rPr lang="en-US" b="1"/>
              <a:t>cold-masses</a:t>
            </a:r>
            <a:r>
              <a:rPr lang="en-US"/>
              <a:t> from</a:t>
            </a:r>
            <a:r>
              <a:rPr lang="en-US" b="1"/>
              <a:t> RC#1 to RC#3 </a:t>
            </a:r>
            <a:r>
              <a:rPr lang="en-US"/>
              <a:t>will be </a:t>
            </a:r>
            <a:r>
              <a:rPr lang="en-US" b="1"/>
              <a:t>separated</a:t>
            </a:r>
            <a:r>
              <a:rPr lang="en-US"/>
              <a:t>, and the </a:t>
            </a:r>
            <a:r>
              <a:rPr lang="en-US" b="1"/>
              <a:t>cryo-assemblies</a:t>
            </a:r>
            <a:r>
              <a:rPr lang="en-US"/>
              <a:t> will be connected in </a:t>
            </a:r>
            <a:r>
              <a:rPr lang="en-US" b="1"/>
              <a:t>one full length cryo-assembly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0D133-9701-4FB7-8ED8-471C5D1B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63" y="2844421"/>
            <a:ext cx="11421556" cy="20656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244815CA-C31B-4796-B376-5B8FBD62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044030"/>
            <a:ext cx="3854450" cy="100039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12B42-9971-4B65-AD58-6D351C76A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2F5C7-9855-4194-A630-976310A75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977086"/>
            <a:ext cx="5370119" cy="10143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067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150D5-9765-4010-929F-82F65CAA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Superconducting magnets for the EIC IR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C70E-9B4D-4D9E-AE99-349F4FA73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4C7E308-EC12-43A5-9385-CDEBB2146D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5450" y="974725"/>
          <a:ext cx="11814182" cy="46451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382843056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57363441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9071200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325820816"/>
                    </a:ext>
                  </a:extLst>
                </a:gridCol>
                <a:gridCol w="301748">
                  <a:extLst>
                    <a:ext uri="{9D8B030D-6E8A-4147-A177-3AD203B41FA5}">
                      <a16:colId xmlns:a16="http://schemas.microsoft.com/office/drawing/2014/main" val="1038740970"/>
                    </a:ext>
                  </a:extLst>
                </a:gridCol>
                <a:gridCol w="562212">
                  <a:extLst>
                    <a:ext uri="{9D8B030D-6E8A-4147-A177-3AD203B41FA5}">
                      <a16:colId xmlns:a16="http://schemas.microsoft.com/office/drawing/2014/main" val="2300679135"/>
                    </a:ext>
                  </a:extLst>
                </a:gridCol>
                <a:gridCol w="688072">
                  <a:extLst>
                    <a:ext uri="{9D8B030D-6E8A-4147-A177-3AD203B41FA5}">
                      <a16:colId xmlns:a16="http://schemas.microsoft.com/office/drawing/2014/main" val="11533490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86214868"/>
                    </a:ext>
                  </a:extLst>
                </a:gridCol>
                <a:gridCol w="374311">
                  <a:extLst>
                    <a:ext uri="{9D8B030D-6E8A-4147-A177-3AD203B41FA5}">
                      <a16:colId xmlns:a16="http://schemas.microsoft.com/office/drawing/2014/main" val="1315056562"/>
                    </a:ext>
                  </a:extLst>
                </a:gridCol>
                <a:gridCol w="422893">
                  <a:extLst>
                    <a:ext uri="{9D8B030D-6E8A-4147-A177-3AD203B41FA5}">
                      <a16:colId xmlns:a16="http://schemas.microsoft.com/office/drawing/2014/main" val="60846585"/>
                    </a:ext>
                  </a:extLst>
                </a:gridCol>
                <a:gridCol w="517828">
                  <a:extLst>
                    <a:ext uri="{9D8B030D-6E8A-4147-A177-3AD203B41FA5}">
                      <a16:colId xmlns:a16="http://schemas.microsoft.com/office/drawing/2014/main" val="1107443989"/>
                    </a:ext>
                  </a:extLst>
                </a:gridCol>
                <a:gridCol w="526458">
                  <a:extLst>
                    <a:ext uri="{9D8B030D-6E8A-4147-A177-3AD203B41FA5}">
                      <a16:colId xmlns:a16="http://schemas.microsoft.com/office/drawing/2014/main" val="99206059"/>
                    </a:ext>
                  </a:extLst>
                </a:gridCol>
                <a:gridCol w="664546">
                  <a:extLst>
                    <a:ext uri="{9D8B030D-6E8A-4147-A177-3AD203B41FA5}">
                      <a16:colId xmlns:a16="http://schemas.microsoft.com/office/drawing/2014/main" val="440074739"/>
                    </a:ext>
                  </a:extLst>
                </a:gridCol>
                <a:gridCol w="751091">
                  <a:extLst>
                    <a:ext uri="{9D8B030D-6E8A-4147-A177-3AD203B41FA5}">
                      <a16:colId xmlns:a16="http://schemas.microsoft.com/office/drawing/2014/main" val="120265622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55981061"/>
                    </a:ext>
                  </a:extLst>
                </a:gridCol>
                <a:gridCol w="2433023">
                  <a:extLst>
                    <a:ext uri="{9D8B030D-6E8A-4147-A177-3AD203B41FA5}">
                      <a16:colId xmlns:a16="http://schemas.microsoft.com/office/drawing/2014/main" val="1172990572"/>
                    </a:ext>
                  </a:extLst>
                </a:gridCol>
              </a:tblGrid>
              <a:tr h="223631"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Cryostat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Cold mass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Magnet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Type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#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Fab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Coil ID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err="1"/>
                        <a:t>I</a:t>
                      </a:r>
                      <a:r>
                        <a:rPr lang="en-US" sz="1000" b="0" baseline="-25000" err="1"/>
                        <a:t>op</a:t>
                      </a:r>
                      <a:endParaRPr lang="en-US" sz="1000" b="0" baseline="-2500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B</a:t>
                      </a:r>
                      <a:r>
                        <a:rPr lang="en-US" sz="1000" b="0" baseline="-25000"/>
                        <a:t>op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err="1"/>
                        <a:t>G</a:t>
                      </a:r>
                      <a:r>
                        <a:rPr lang="en-US" sz="1000" b="0" baseline="-25000" err="1"/>
                        <a:t>op</a:t>
                      </a:r>
                      <a:endParaRPr lang="en-US" sz="1000" b="0" baseline="-2500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err="1"/>
                        <a:t>B</a:t>
                      </a:r>
                      <a:r>
                        <a:rPr lang="en-US" sz="1000" b="0" baseline="-25000" err="1"/>
                        <a:t>peak</a:t>
                      </a:r>
                      <a:endParaRPr lang="en-US" sz="1000" b="0" baseline="-2500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T</a:t>
                      </a:r>
                      <a:r>
                        <a:rPr lang="en-US" sz="1000" b="0" baseline="-25000"/>
                        <a:t>op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err="1"/>
                        <a:t>Magn</a:t>
                      </a:r>
                      <a:r>
                        <a:rPr lang="en-US" sz="1000" b="0"/>
                        <a:t>. L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err="1"/>
                        <a:t>Loadline</a:t>
                      </a:r>
                      <a:endParaRPr lang="en-US" sz="1000" b="0"/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Yoke OD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Correctors/shielding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320119"/>
                  </a:ext>
                </a:extLst>
              </a:tr>
              <a:tr h="142233"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mm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kA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T/m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bg1"/>
                          </a:solidFill>
                        </a:rPr>
                        <a:t>mm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35706"/>
                  </a:ext>
                </a:extLst>
              </a:tr>
              <a:tr h="223631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FC_B0pF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FC_B0pF_CM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B0pF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Q/D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1400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1631"/>
                  </a:ext>
                </a:extLst>
              </a:tr>
              <a:tr h="246888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Q0eF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Q/D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(Q0eF_QTC), Q0eF_QSC, (Q0eF_DTC), Q0eF_DSC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004946"/>
                  </a:ext>
                </a:extLst>
              </a:tr>
              <a:tr h="223631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FC#1_CM1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B0ApF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900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B0ApF_SKQ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628305"/>
                  </a:ext>
                </a:extLst>
              </a:tr>
              <a:tr h="223631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FC#1_CM2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Q1ApF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Q1eF-VC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056739"/>
                  </a:ext>
                </a:extLst>
              </a:tr>
              <a:tr h="223631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FC#1_CM3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Q1BpF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7480"/>
                  </a:ext>
                </a:extLst>
              </a:tr>
              <a:tr h="223631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48553"/>
                  </a:ext>
                </a:extLst>
              </a:tr>
              <a:tr h="223631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FC#2_CM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Q2pF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Q1eF-SkQ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837621"/>
                  </a:ext>
                </a:extLst>
              </a:tr>
              <a:tr h="223631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FC#3_CM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B1pF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B1pF_SKQ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427192"/>
                  </a:ext>
                </a:extLst>
              </a:tr>
              <a:tr h="2236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FC#4_CM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B1ApF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13.4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1500x1800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4636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FC_B2pF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FC_B2pF_CM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B2pF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Ruth.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70772"/>
                  </a:ext>
                </a:extLst>
              </a:tr>
              <a:tr h="223631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RC#1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RC#1_CM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Q1ApR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/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/>
                        <a:t>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Q1ApR_VC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55248"/>
                  </a:ext>
                </a:extLst>
              </a:tr>
              <a:tr h="223631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/>
                        <a:t>104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/>
                        <a:t>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85733"/>
                  </a:ext>
                </a:extLst>
              </a:tr>
              <a:tr h="223631"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RC#2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RC#2_CM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Q1BpR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/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Q1BpR_SkQ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739045"/>
                  </a:ext>
                </a:extLst>
              </a:tr>
              <a:tr h="223631"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Q2eR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Q2eR_SkQ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9233"/>
                  </a:ext>
                </a:extLst>
              </a:tr>
              <a:tr h="223631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RC#3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RC#3_CM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Q2pR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DW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3.1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698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</a:rPr>
                        <a:t>Q2pR_HC, B2eR_VC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81957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SC#1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SC#1_CM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Spin short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WIC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5039"/>
                  </a:ext>
                </a:extLst>
              </a:tr>
              <a:tr h="246888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0000"/>
                          </a:solidFill>
                        </a:rPr>
                        <a:t>SC#2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SC#1_CM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Spin long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WIC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8.5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5.6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9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6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1981-5176-4E91-87EE-53BF005D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IR Superconducting Magnets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07DED-A13A-476C-877C-07D26C8A0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7" t="2426" r="3358" b="3403"/>
          <a:stretch/>
        </p:blipFill>
        <p:spPr>
          <a:xfrm>
            <a:off x="7261892" y="4219492"/>
            <a:ext cx="868680" cy="8686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311F6-6FDC-4E99-8AA2-B023825E5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0" t="3181" r="6405" b="7248"/>
          <a:stretch/>
        </p:blipFill>
        <p:spPr>
          <a:xfrm rot="10800000">
            <a:off x="422136" y="2718370"/>
            <a:ext cx="914400" cy="910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B400FC-64EE-4922-BAC0-BC19B8D7A162}"/>
              </a:ext>
            </a:extLst>
          </p:cNvPr>
          <p:cNvSpPr txBox="1"/>
          <p:nvPr/>
        </p:nvSpPr>
        <p:spPr>
          <a:xfrm>
            <a:off x="7420355" y="5136080"/>
            <a:ext cx="551754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B2pF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B5A2C-9A7B-4621-AC72-C6B7A611B6BF}"/>
              </a:ext>
            </a:extLst>
          </p:cNvPr>
          <p:cNvSpPr txBox="1"/>
          <p:nvPr/>
        </p:nvSpPr>
        <p:spPr>
          <a:xfrm>
            <a:off x="335601" y="3705325"/>
            <a:ext cx="114005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Q1BpR-Q2eR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E21-C8A5-41A4-98A7-FBA89A94DBF9}"/>
              </a:ext>
            </a:extLst>
          </p:cNvPr>
          <p:cNvSpPr txBox="1"/>
          <p:nvPr/>
        </p:nvSpPr>
        <p:spPr>
          <a:xfrm>
            <a:off x="397658" y="2111348"/>
            <a:ext cx="1003800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Q2pR-eDrift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87C7DC-C703-4A7D-8F7B-430AE15D2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12" t="867" r="6530" b="6117"/>
          <a:stretch/>
        </p:blipFill>
        <p:spPr>
          <a:xfrm>
            <a:off x="8130572" y="1118716"/>
            <a:ext cx="1828800" cy="1822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4BC736-249F-4366-A74F-AFFAD81ED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88" t="794" r="6074" b="6030"/>
          <a:stretch/>
        </p:blipFill>
        <p:spPr>
          <a:xfrm>
            <a:off x="6263235" y="1197936"/>
            <a:ext cx="1673352" cy="1667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0F470D-8792-4133-871E-4FE1C0C4BDBB}"/>
              </a:ext>
            </a:extLst>
          </p:cNvPr>
          <p:cNvSpPr txBox="1"/>
          <p:nvPr/>
        </p:nvSpPr>
        <p:spPr>
          <a:xfrm>
            <a:off x="8490974" y="2980629"/>
            <a:ext cx="110799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Q1BpF-Q1eF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C0C0C-5A04-4549-893D-5E8945D074F1}"/>
              </a:ext>
            </a:extLst>
          </p:cNvPr>
          <p:cNvSpPr txBox="1"/>
          <p:nvPr/>
        </p:nvSpPr>
        <p:spPr>
          <a:xfrm>
            <a:off x="6550439" y="2896868"/>
            <a:ext cx="1090362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Q1ApF-eDrift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75D770-2DF8-46B1-A01A-7EF5449B8F88}"/>
              </a:ext>
            </a:extLst>
          </p:cNvPr>
          <p:cNvSpPr txBox="1"/>
          <p:nvPr/>
        </p:nvSpPr>
        <p:spPr>
          <a:xfrm>
            <a:off x="332119" y="5413079"/>
            <a:ext cx="1140056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Q1ApR-Q1eR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BFC1B-7217-4BE6-93F8-54ADD7681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98" t="10185" r="24657" b="10185"/>
          <a:stretch/>
        </p:blipFill>
        <p:spPr>
          <a:xfrm>
            <a:off x="4602511" y="1345172"/>
            <a:ext cx="1371600" cy="13731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E5F936-3048-4878-A397-B3C6DF3A3B21}"/>
              </a:ext>
            </a:extLst>
          </p:cNvPr>
          <p:cNvSpPr txBox="1"/>
          <p:nvPr/>
        </p:nvSpPr>
        <p:spPr>
          <a:xfrm>
            <a:off x="4754110" y="2776919"/>
            <a:ext cx="110799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B0ApF-eDrift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21192A-5F4D-43D9-AEE4-6DCFE913F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05" t="5846" r="31510" b="4623"/>
          <a:stretch/>
        </p:blipFill>
        <p:spPr>
          <a:xfrm rot="10800000">
            <a:off x="381555" y="978295"/>
            <a:ext cx="1060704" cy="1057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20BF6-BC01-40DD-93C2-3C29AEC2E1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437" t="468" r="26719" b="1216"/>
          <a:stretch/>
        </p:blipFill>
        <p:spPr>
          <a:xfrm rot="10800000">
            <a:off x="482228" y="4347627"/>
            <a:ext cx="914400" cy="913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66C1CB-A778-4AFF-B3D8-DF3B15F5E9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85" t="2460" r="2288" b="1877"/>
          <a:stretch/>
        </p:blipFill>
        <p:spPr>
          <a:xfrm rot="10800000">
            <a:off x="4181754" y="3497411"/>
            <a:ext cx="2737632" cy="228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9072D7-D3A6-413D-BE70-E73A967E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6" t="1424" r="1776" b="712"/>
          <a:stretch/>
        </p:blipFill>
        <p:spPr>
          <a:xfrm>
            <a:off x="1731983" y="3497411"/>
            <a:ext cx="2286000" cy="228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A00BA7-0722-4CF2-9E2D-69EC5014BE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63" t="5486" r="32063" b="4557"/>
          <a:stretch/>
        </p:blipFill>
        <p:spPr>
          <a:xfrm>
            <a:off x="2124541" y="919904"/>
            <a:ext cx="2130552" cy="21339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B6B85C-C68E-4F46-B07A-531469F27A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724" t="8624" r="35287" b="21950"/>
          <a:stretch/>
        </p:blipFill>
        <p:spPr>
          <a:xfrm>
            <a:off x="10104922" y="1072466"/>
            <a:ext cx="1828800" cy="18325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20E38C-E173-4833-8E74-A099C3E4A619}"/>
              </a:ext>
            </a:extLst>
          </p:cNvPr>
          <p:cNvSpPr txBox="1"/>
          <p:nvPr/>
        </p:nvSpPr>
        <p:spPr>
          <a:xfrm>
            <a:off x="10568938" y="2944413"/>
            <a:ext cx="987770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Q2pF-eDrift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8E4BE-54D4-4755-A2C7-841FD1186261}"/>
              </a:ext>
            </a:extLst>
          </p:cNvPr>
          <p:cNvSpPr txBox="1"/>
          <p:nvPr/>
        </p:nvSpPr>
        <p:spPr>
          <a:xfrm>
            <a:off x="8836000" y="5534125"/>
            <a:ext cx="978152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Spin rotator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2CFB9-BA59-44C4-97B2-C652DB767421}"/>
              </a:ext>
            </a:extLst>
          </p:cNvPr>
          <p:cNvSpPr txBox="1"/>
          <p:nvPr/>
        </p:nvSpPr>
        <p:spPr>
          <a:xfrm>
            <a:off x="2674073" y="3083590"/>
            <a:ext cx="1031488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B0pF-Q0eF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E12F6F-9321-42B6-81AC-B75627541A50}"/>
              </a:ext>
            </a:extLst>
          </p:cNvPr>
          <p:cNvSpPr txBox="1"/>
          <p:nvPr/>
        </p:nvSpPr>
        <p:spPr>
          <a:xfrm>
            <a:off x="2359605" y="5806891"/>
            <a:ext cx="103075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B1pF-eDrift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46FBB2-DA66-4BAC-AFEF-C0905A6CC9E5}"/>
              </a:ext>
            </a:extLst>
          </p:cNvPr>
          <p:cNvSpPr txBox="1"/>
          <p:nvPr/>
        </p:nvSpPr>
        <p:spPr>
          <a:xfrm>
            <a:off x="4991861" y="5806891"/>
            <a:ext cx="1117415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B1ApF-eDrift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45C4FB-C8BB-41EB-87C0-3C2D066F7152}"/>
              </a:ext>
            </a:extLst>
          </p:cNvPr>
          <p:cNvSpPr txBox="1"/>
          <p:nvPr/>
        </p:nvSpPr>
        <p:spPr>
          <a:xfrm>
            <a:off x="10992438" y="548766"/>
            <a:ext cx="941284" cy="2154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/>
              <a:t>View from the IP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78EC69-3922-42FB-87BB-93E65ED33C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045" y="3705325"/>
            <a:ext cx="1828800" cy="1828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B75B6-654D-4266-9BB4-50BC18AC1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6BACDB-E3F2-48ED-822C-98D40A4ED7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91" y="3409691"/>
            <a:ext cx="868680" cy="868265"/>
          </a:xfrm>
          <a:prstGeom prst="rect">
            <a:avLst/>
          </a:prstGeom>
        </p:spPr>
      </p:pic>
      <p:pic>
        <p:nvPicPr>
          <p:cNvPr id="36" name="Picture 2" descr="D:\Work\QXF\Mechanics\2D\MQXF_150mm_aperture\v7_ref\pictures\MQXF_2d_mech_cross-section.tif">
            <a:extLst>
              <a:ext uri="{FF2B5EF4-FFF2-40B4-BE49-F238E27FC236}">
                <a16:creationId xmlns:a16="http://schemas.microsoft.com/office/drawing/2014/main" id="{4E3CD765-7D9E-4DEE-BDF9-2B2B739B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10" y="4375346"/>
            <a:ext cx="960120" cy="95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D6936F9-4228-431A-9B40-CBE3A273B416}"/>
              </a:ext>
            </a:extLst>
          </p:cNvPr>
          <p:cNvSpPr txBox="1"/>
          <p:nvPr/>
        </p:nvSpPr>
        <p:spPr>
          <a:xfrm>
            <a:off x="11505267" y="3675941"/>
            <a:ext cx="620683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/>
              <a:t>LHC MB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41B56E-32F5-477D-B732-C5EFA6853691}"/>
              </a:ext>
            </a:extLst>
          </p:cNvPr>
          <p:cNvSpPr txBox="1"/>
          <p:nvPr/>
        </p:nvSpPr>
        <p:spPr>
          <a:xfrm>
            <a:off x="11590580" y="4739669"/>
            <a:ext cx="518092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/>
              <a:t>MQXF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DD729D-641C-4AFF-9D84-50195FFE52C1}"/>
              </a:ext>
            </a:extLst>
          </p:cNvPr>
          <p:cNvSpPr txBox="1"/>
          <p:nvPr/>
        </p:nvSpPr>
        <p:spPr>
          <a:xfrm>
            <a:off x="11448541" y="5609322"/>
            <a:ext cx="671979" cy="2308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/>
              <a:t>RHIC MB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677A90-4F78-4BAF-9F2B-9F1CCD563E16}"/>
              </a:ext>
            </a:extLst>
          </p:cNvPr>
          <p:cNvSpPr/>
          <p:nvPr/>
        </p:nvSpPr>
        <p:spPr>
          <a:xfrm>
            <a:off x="10414000" y="3335430"/>
            <a:ext cx="1778000" cy="2724981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bject 11">
            <a:extLst>
              <a:ext uri="{FF2B5EF4-FFF2-40B4-BE49-F238E27FC236}">
                <a16:creationId xmlns:a16="http://schemas.microsoft.com/office/drawing/2014/main" id="{A0D3C1AB-5161-442A-B6D2-F86D0773892A}"/>
              </a:ext>
            </a:extLst>
          </p:cNvPr>
          <p:cNvSpPr txBox="1"/>
          <p:nvPr/>
        </p:nvSpPr>
        <p:spPr>
          <a:xfrm>
            <a:off x="10261601" y="22764"/>
            <a:ext cx="1872354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>
                <a:solidFill>
                  <a:srgbClr val="1A2A5B"/>
                </a:solidFill>
                <a:latin typeface="Arial Narrow"/>
                <a:cs typeface="Arial Narrow"/>
              </a:rPr>
              <a:t>Charge</a:t>
            </a:r>
            <a:r>
              <a:rPr sz="2001" spc="82">
                <a:solidFill>
                  <a:srgbClr val="1A2A5B"/>
                </a:solidFill>
                <a:latin typeface="Arial Narrow"/>
                <a:cs typeface="Arial Narrow"/>
              </a:rPr>
              <a:t> </a:t>
            </a:r>
            <a:r>
              <a:rPr lang="en-US" sz="2001" spc="170">
                <a:solidFill>
                  <a:srgbClr val="1A2A5B"/>
                </a:solidFill>
                <a:latin typeface="Arial Narrow"/>
                <a:cs typeface="Arial Narrow"/>
              </a:rPr>
              <a:t>#1, #3</a:t>
            </a:r>
            <a:endParaRPr sz="2001">
              <a:latin typeface="Arial Narrow"/>
              <a:cs typeface="Arial Narrow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0E6A99-3541-40CE-AED7-451F2DFA6F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63019" y="5520906"/>
            <a:ext cx="420624" cy="417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41761-2D8A-799C-CEEA-2E1A0AB552CA}"/>
              </a:ext>
            </a:extLst>
          </p:cNvPr>
          <p:cNvSpPr txBox="1"/>
          <p:nvPr/>
        </p:nvSpPr>
        <p:spPr>
          <a:xfrm rot="21307130">
            <a:off x="2372455" y="2495053"/>
            <a:ext cx="6817115" cy="104644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outerShdw blurRad="177800" dist="254000" dir="2700000" algn="t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0432FF"/>
              </a:solidFill>
            </a:endParaRPr>
          </a:p>
          <a:p>
            <a:pPr lvl="1" algn="ctr"/>
            <a:r>
              <a:rPr lang="en-US" b="1" dirty="0"/>
              <a:t>The EIC SC magnets are all one of a kind with a high risk and a high cost </a:t>
            </a:r>
          </a:p>
          <a:p>
            <a:pPr lvl="1" algn="ctr"/>
            <a:r>
              <a:rPr lang="en-US" b="1" dirty="0"/>
              <a:t>Can we make things easier?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32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AD69-5BFC-E548-8369-3AF5BB29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IR layout to reduce Risk and Cost of SC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94719-9199-1FBF-4B82-D4B9C98B7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 apertures mostly come from transverse momentum requirement to capture particles with </a:t>
            </a:r>
            <a:r>
              <a:rPr lang="en-US" dirty="0" err="1"/>
              <a:t>pT</a:t>
            </a:r>
            <a:r>
              <a:rPr lang="en-US" dirty="0"/>
              <a:t> &lt; 1.3 GeV in forward detectors </a:t>
            </a:r>
            <a:r>
              <a:rPr lang="en-US" dirty="0">
                <a:sym typeface="Wingdings" pitchFamily="2" charset="2"/>
              </a:rPr>
              <a:t> see slide 3</a:t>
            </a:r>
            <a:endParaRPr lang="en-US" dirty="0"/>
          </a:p>
          <a:p>
            <a:r>
              <a:rPr lang="en-US" dirty="0"/>
              <a:t>General Idea: Capture transverse momentum earlier between B0ApF and B0pF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Add space between B0pF and B0ApF and Increase B0pF integrated field</a:t>
            </a:r>
          </a:p>
          <a:p>
            <a:pPr marL="342900" lvl="1" indent="0">
              <a:buNone/>
            </a:pP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Integral field from B0pF of 2.4 </a:t>
            </a:r>
            <a:r>
              <a:rPr lang="en-US" sz="1600" dirty="0" err="1"/>
              <a:t>T·m</a:t>
            </a:r>
            <a:endParaRPr lang="en-US" sz="1600" dirty="0"/>
          </a:p>
          <a:p>
            <a:pPr marL="342900" lvl="1" indent="0">
              <a:buNone/>
            </a:pP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reduce B0 aperture to 15 </a:t>
            </a:r>
            <a:r>
              <a:rPr lang="en-US" sz="1600" dirty="0" err="1"/>
              <a:t>mrad</a:t>
            </a:r>
            <a:r>
              <a:rPr lang="en-US" sz="1600" dirty="0"/>
              <a:t> and </a:t>
            </a:r>
            <a:r>
              <a:rPr lang="en-US" sz="1600" dirty="0" err="1"/>
              <a:t>removee</a:t>
            </a:r>
            <a:r>
              <a:rPr lang="en-US" sz="1600" dirty="0"/>
              <a:t> trackers and </a:t>
            </a:r>
            <a:r>
              <a:rPr lang="en-US" sz="1600" dirty="0" err="1"/>
              <a:t>ECal</a:t>
            </a:r>
            <a:endParaRPr lang="en-US" sz="1600" dirty="0"/>
          </a:p>
          <a:p>
            <a:r>
              <a:rPr lang="en-US" dirty="0"/>
              <a:t>1.5 m after B0pF for detector hardware </a:t>
            </a:r>
            <a:r>
              <a:rPr lang="en-US" dirty="0">
                <a:sym typeface="Wingdings" pitchFamily="2" charset="2"/>
              </a:rPr>
              <a:t> Roman Pots, Off momentum detectors and B0 detectors</a:t>
            </a:r>
          </a:p>
          <a:p>
            <a:r>
              <a:rPr lang="en-US" dirty="0">
                <a:sym typeface="Wingdings" pitchFamily="2" charset="2"/>
              </a:rPr>
              <a:t>Important;</a:t>
            </a:r>
          </a:p>
          <a:p>
            <a:pPr lvl="1"/>
            <a:r>
              <a:rPr lang="en-US" sz="1600" dirty="0"/>
              <a:t>Need sufficient separation between circulating beam and ZDC</a:t>
            </a:r>
          </a:p>
          <a:p>
            <a:pPr lvl="1"/>
            <a:r>
              <a:rPr lang="en-US" sz="1600" dirty="0"/>
              <a:t>Need sufficient separation between HSR and ESR at crab cavities</a:t>
            </a:r>
          </a:p>
          <a:p>
            <a:r>
              <a:rPr lang="en-US" sz="1900" dirty="0"/>
              <a:t>Investigate right now if there is a real gain to apertures, if we transport only the 4mrad neutron cone to the ZDC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5327E-D374-665F-4509-37A9E08EB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diagram of a vacuum&#10;&#10;AI-generated content may be incorrect.">
            <a:extLst>
              <a:ext uri="{FF2B5EF4-FFF2-40B4-BE49-F238E27FC236}">
                <a16:creationId xmlns:a16="http://schemas.microsoft.com/office/drawing/2014/main" id="{DBEC74AA-AE63-E287-6288-B985FD605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13" y="3972232"/>
            <a:ext cx="6426861" cy="28770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8A78DC-8D60-DB32-C3E6-CA129A12575C}"/>
              </a:ext>
            </a:extLst>
          </p:cNvPr>
          <p:cNvSpPr/>
          <p:nvPr/>
        </p:nvSpPr>
        <p:spPr>
          <a:xfrm>
            <a:off x="6359235" y="4858866"/>
            <a:ext cx="332510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7B5977-539D-2876-F6E1-A16AE73FE0F4}"/>
              </a:ext>
            </a:extLst>
          </p:cNvPr>
          <p:cNvSpPr/>
          <p:nvPr/>
        </p:nvSpPr>
        <p:spPr>
          <a:xfrm>
            <a:off x="6376554" y="5871061"/>
            <a:ext cx="332510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398B7-C7F9-EDC3-4D88-B66739B97242}"/>
              </a:ext>
            </a:extLst>
          </p:cNvPr>
          <p:cNvSpPr txBox="1"/>
          <p:nvPr/>
        </p:nvSpPr>
        <p:spPr>
          <a:xfrm>
            <a:off x="6376554" y="4275315"/>
            <a:ext cx="1326004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dirty="0"/>
              <a:t>PbWO4</a:t>
            </a:r>
          </a:p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dirty="0"/>
              <a:t>calorimeter</a:t>
            </a:r>
          </a:p>
        </p:txBody>
      </p:sp>
    </p:spTree>
    <p:extLst>
      <p:ext uri="{BB962C8B-B14F-4D97-AF65-F5344CB8AC3E}">
        <p14:creationId xmlns:p14="http://schemas.microsoft.com/office/powerpoint/2010/main" val="254365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0D4D-2C93-25FF-DCAC-9354066C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very very very preliminary performance study</a:t>
            </a:r>
          </a:p>
        </p:txBody>
      </p:sp>
      <p:pic>
        <p:nvPicPr>
          <p:cNvPr id="4" name="Picture 3" descr="A graph of a number of protons&#10;&#10;AI-generated content may be incorrect.">
            <a:extLst>
              <a:ext uri="{FF2B5EF4-FFF2-40B4-BE49-F238E27FC236}">
                <a16:creationId xmlns:a16="http://schemas.microsoft.com/office/drawing/2014/main" id="{3ABFEEBC-4309-9DF1-C140-55FF49F0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06" y="1344248"/>
            <a:ext cx="4108638" cy="26595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93D261-1FE6-F4FE-3962-25F49726A6E3}"/>
              </a:ext>
            </a:extLst>
          </p:cNvPr>
          <p:cNvSpPr txBox="1"/>
          <p:nvPr/>
        </p:nvSpPr>
        <p:spPr>
          <a:xfrm>
            <a:off x="1299406" y="689450"/>
            <a:ext cx="389504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b="1" dirty="0"/>
              <a:t>Proton acceptance AFTER B1APF</a:t>
            </a:r>
          </a:p>
          <a:p>
            <a:pPr>
              <a:buClr>
                <a:srgbClr val="0096FF"/>
              </a:buClr>
            </a:pPr>
            <a:r>
              <a:rPr lang="en-US" b="1" dirty="0"/>
              <a:t>       magnets are not aligned </a:t>
            </a:r>
          </a:p>
        </p:txBody>
      </p:sp>
      <p:pic>
        <p:nvPicPr>
          <p:cNvPr id="7" name="Picture 6" descr="A diagram of a number of protons&#10;&#10;AI-generated content may be incorrect.">
            <a:extLst>
              <a:ext uri="{FF2B5EF4-FFF2-40B4-BE49-F238E27FC236}">
                <a16:creationId xmlns:a16="http://schemas.microsoft.com/office/drawing/2014/main" id="{48548D3B-FF64-0AE0-DEE7-829F278C7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122" y="1401036"/>
            <a:ext cx="4020911" cy="2602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8964E5-E04D-0AE8-C02E-65A21EC83104}"/>
              </a:ext>
            </a:extLst>
          </p:cNvPr>
          <p:cNvSpPr txBox="1"/>
          <p:nvPr/>
        </p:nvSpPr>
        <p:spPr>
          <a:xfrm>
            <a:off x="6370124" y="573544"/>
            <a:ext cx="5683438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buClr>
                <a:srgbClr val="0096FF"/>
              </a:buClr>
            </a:pPr>
            <a:r>
              <a:rPr lang="en-US" sz="1400" b="1" dirty="0"/>
              <a:t>Proton acceptance AFTER B1APF + acceptance of an “outside of beam pipe” tracker between B0 and B0A, with roughly current beam pipe taper going from B0 to B0A, and no Roman pots in that region.</a:t>
            </a:r>
          </a:p>
        </p:txBody>
      </p:sp>
      <p:pic>
        <p:nvPicPr>
          <p:cNvPr id="11" name="Picture 10" descr="A diagram of a number of protons&#10;&#10;AI-generated content may be incorrect.">
            <a:extLst>
              <a:ext uri="{FF2B5EF4-FFF2-40B4-BE49-F238E27FC236}">
                <a16:creationId xmlns:a16="http://schemas.microsoft.com/office/drawing/2014/main" id="{4101AC4B-6654-1C60-6726-ED470A65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1" y="4074710"/>
            <a:ext cx="4299747" cy="2783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F0A1CA-73BD-C69C-8995-0CA35CAC26B3}"/>
              </a:ext>
            </a:extLst>
          </p:cNvPr>
          <p:cNvSpPr txBox="1"/>
          <p:nvPr/>
        </p:nvSpPr>
        <p:spPr>
          <a:xfrm>
            <a:off x="7025189" y="4561456"/>
            <a:ext cx="5149878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buClr>
                <a:srgbClr val="0096FF"/>
              </a:buClr>
            </a:pPr>
            <a:r>
              <a:rPr lang="en-US" sz="1400" dirty="0"/>
              <a:t>Plot shows what aperture in-principle allows (after B0pf).</a:t>
            </a:r>
          </a:p>
          <a:p>
            <a:pPr lvl="1">
              <a:buClr>
                <a:srgbClr val="0096FF"/>
              </a:buClr>
            </a:pPr>
            <a:r>
              <a:rPr lang="en-US" sz="1400" dirty="0"/>
              <a:t>Issue is placement of detectors in the region between the magnets </a:t>
            </a:r>
            <a:r>
              <a:rPr lang="en-US" sz="1400" dirty="0">
                <a:sym typeface="Wingdings" pitchFamily="2" charset="2"/>
              </a:rPr>
              <a:t> need &gt; 1.5m</a:t>
            </a:r>
            <a:endParaRPr lang="en-US" sz="1400" dirty="0"/>
          </a:p>
          <a:p>
            <a:pPr>
              <a:buClr>
                <a:srgbClr val="0096FF"/>
              </a:buClr>
            </a:pPr>
            <a:r>
              <a:rPr lang="en-US" sz="1400" dirty="0"/>
              <a:t>Actual detector configuration with beam pipe + vacuum is what will ultimately determine acceptances.</a:t>
            </a:r>
          </a:p>
          <a:p>
            <a:pPr>
              <a:buClr>
                <a:srgbClr val="0096FF"/>
              </a:buClr>
            </a:pPr>
            <a:r>
              <a:rPr lang="en-US" sz="1400" dirty="0"/>
              <a:t>Initial “acceptance” not driven by upstream aperture, so this is the “best” we could ever do.</a:t>
            </a:r>
          </a:p>
          <a:p>
            <a:pPr>
              <a:buClr>
                <a:srgbClr val="0096FF"/>
              </a:buClr>
            </a:pPr>
            <a:r>
              <a:rPr lang="en-US" sz="1400" dirty="0"/>
              <a:t>Proton detection combines B0 + Roman pots</a:t>
            </a:r>
          </a:p>
          <a:p>
            <a:pPr algn="l">
              <a:buClr>
                <a:srgbClr val="0096FF"/>
              </a:buClr>
            </a:pPr>
            <a:r>
              <a:rPr lang="en-US" sz="1400" dirty="0"/>
              <a:t>Also passes 4.0 </a:t>
            </a:r>
            <a:r>
              <a:rPr lang="en-US" sz="1400" dirty="0" err="1"/>
              <a:t>mrad</a:t>
            </a:r>
            <a:r>
              <a:rPr lang="en-US" sz="1400" dirty="0"/>
              <a:t> neutral cone.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6C498-3144-DF20-FE30-3D8FB87EB201}"/>
              </a:ext>
            </a:extLst>
          </p:cNvPr>
          <p:cNvSpPr txBox="1"/>
          <p:nvPr/>
        </p:nvSpPr>
        <p:spPr>
          <a:xfrm rot="21307130">
            <a:off x="2372455" y="2110332"/>
            <a:ext cx="68171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outerShdw blurRad="177800" dist="254000" dir="2700000" algn="t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Nothing is decided !!!!!</a:t>
            </a:r>
          </a:p>
          <a:p>
            <a:pPr algn="ctr"/>
            <a:r>
              <a:rPr lang="en-US" sz="2800" dirty="0"/>
              <a:t>Will only be done, if there is a significant gain in making the magnets simpler and there is no significant loss in science</a:t>
            </a:r>
          </a:p>
        </p:txBody>
      </p:sp>
    </p:spTree>
    <p:extLst>
      <p:ext uri="{BB962C8B-B14F-4D97-AF65-F5344CB8AC3E}">
        <p14:creationId xmlns:p14="http://schemas.microsoft.com/office/powerpoint/2010/main" val="40325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660269-106E-2888-26C4-BAF7457AB365}"/>
              </a:ext>
            </a:extLst>
          </p:cNvPr>
          <p:cNvSpPr txBox="1"/>
          <p:nvPr/>
        </p:nvSpPr>
        <p:spPr>
          <a:xfrm>
            <a:off x="2224966" y="3119685"/>
            <a:ext cx="7673896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Changes in Collider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1770013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 rtlCol="0">
        <a:spAutoFit/>
      </a:bodyPr>
      <a:lstStyle>
        <a:defPPr marL="0" indent="0" algn="l">
          <a:buClr>
            <a:srgbClr val="0096FF"/>
          </a:buClr>
          <a:buFont typeface="Arial" panose="020B0604020202020204" pitchFamily="34" charset="0"/>
          <a:buNone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33700</TotalTime>
  <Words>3104</Words>
  <Application>Microsoft Macintosh PowerPoint</Application>
  <PresentationFormat>Widescreen</PresentationFormat>
  <Paragraphs>751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Cambria Math</vt:lpstr>
      <vt:lpstr>Symbol</vt:lpstr>
      <vt:lpstr>Times New Roman</vt:lpstr>
      <vt:lpstr>Wingdings</vt:lpstr>
      <vt:lpstr>BNL</vt:lpstr>
      <vt:lpstr>Equation</vt:lpstr>
      <vt:lpstr>EIC running conditions and scenarios for the first 5 years</vt:lpstr>
      <vt:lpstr>Introduction</vt:lpstr>
      <vt:lpstr>Current IR Layout</vt:lpstr>
      <vt:lpstr>Front and Rear cryo-assemblies </vt:lpstr>
      <vt:lpstr>Superconducting magnets for the EIC IR</vt:lpstr>
      <vt:lpstr>EIC IR Superconducting Magnets</vt:lpstr>
      <vt:lpstr>New IR layout to reduce Risk and Cost of SC Magnets</vt:lpstr>
      <vt:lpstr>A very very very preliminary performance study</vt:lpstr>
      <vt:lpstr>PowerPoint Presentation</vt:lpstr>
      <vt:lpstr>Changes in collider configuration</vt:lpstr>
      <vt:lpstr>PowerPoint Presentation</vt:lpstr>
      <vt:lpstr>Recap: What do we need to commission</vt:lpstr>
      <vt:lpstr>Beam Energy and Average Orbit Radius in the HSR</vt:lpstr>
      <vt:lpstr>Assumptions and Luminosity Calculation as of 01/2025</vt:lpstr>
      <vt:lpstr>Proposal for EIC Science Program in the First Years as of 01/2025 </vt:lpstr>
      <vt:lpstr>PowerPoint Presentation</vt:lpstr>
      <vt:lpstr>EIC Science Reach for ep</vt:lpstr>
      <vt:lpstr>EIC Science Reach - eA</vt:lpstr>
      <vt:lpstr>Does the RHIC Stochastic Cooling help</vt:lpstr>
      <vt:lpstr>Does the RHIC Stochastic Cooling help</vt:lpstr>
      <vt:lpstr>Remember: Lessons from HERA II upgrade</vt:lpstr>
      <vt:lpstr>Remember: Finding Correlation between Vacuum and Beam Current</vt:lpstr>
      <vt:lpstr>Summary</vt:lpstr>
      <vt:lpstr>PowerPoint Presentation</vt:lpstr>
      <vt:lpstr>PowerPoint Presentation</vt:lpstr>
      <vt:lpstr>Assumptions and Luminosity</vt:lpstr>
      <vt:lpstr>ep Luminosity for Early Years</vt:lpstr>
      <vt:lpstr>Accelerator at Day One and at full Capability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Elke-Caroline Aschenauer</cp:lastModifiedBy>
  <cp:revision>342</cp:revision>
  <dcterms:created xsi:type="dcterms:W3CDTF">2023-09-11T13:49:26Z</dcterms:created>
  <dcterms:modified xsi:type="dcterms:W3CDTF">2026-03-16T23:01:17Z</dcterms:modified>
  <cp:category/>
</cp:coreProperties>
</file>