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7" r:id="rId2"/>
    <p:sldId id="258" r:id="rId3"/>
    <p:sldId id="263" r:id="rId4"/>
    <p:sldId id="259" r:id="rId5"/>
    <p:sldId id="256" r:id="rId6"/>
    <p:sldId id="262" r:id="rId7"/>
    <p:sldId id="268" r:id="rId8"/>
    <p:sldId id="261" r:id="rId9"/>
    <p:sldId id="264" r:id="rId10"/>
    <p:sldId id="265" r:id="rId11"/>
    <p:sldId id="266" r:id="rId12"/>
    <p:sldId id="267" r:id="rId13"/>
    <p:sldId id="269" r:id="rId14"/>
    <p:sldId id="26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6" autoAdjust="0"/>
    <p:restoredTop sz="94660"/>
  </p:normalViewPr>
  <p:slideViewPr>
    <p:cSldViewPr snapToGrid="0">
      <p:cViewPr varScale="1">
        <p:scale>
          <a:sx n="120" d="100"/>
          <a:sy n="120" d="100"/>
        </p:scale>
        <p:origin x="1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DCDA41-E05E-46C8-8241-F7A941E697B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20E74E-792B-4BA1-85F7-13BD48579277}" type="slidenum">
              <a:rPr lang="en-US" smtClean="0"/>
              <a:t>‹#›</a:t>
            </a:fld>
            <a:endParaRPr lang="en-US"/>
          </a:p>
        </p:txBody>
      </p:sp>
    </p:spTree>
    <p:extLst>
      <p:ext uri="{BB962C8B-B14F-4D97-AF65-F5344CB8AC3E}">
        <p14:creationId xmlns:p14="http://schemas.microsoft.com/office/powerpoint/2010/main" val="177907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A15BB-88F3-8733-AE5F-BD3217F6DB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3C14BE-E834-0C0A-5E28-3719BFAB5A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0E8B07-735F-1A5D-2C22-56DD827089CB}"/>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ECE67D32-9A70-69C1-22FD-78A5403EB8EB}"/>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22DE383B-AD2C-C758-3019-6E515DF2CD68}"/>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1877591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8797F-5DC1-3F6B-CA97-8F39C9C431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D6D7A1-14BE-1B90-2418-1BB6931667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2A2494-CC9B-02C4-65F8-A0BF2898C57F}"/>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87B873EB-2AEE-2F02-6579-F3E26E413E57}"/>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4FCE6E3D-6FD8-74D6-C9BD-B43F62FBCB32}"/>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2448679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5692A2-5710-1C49-D203-63BDD1DD25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C2FB9E-BF44-2DE0-0A83-494E880A92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99F0AC-50C3-E0D4-CBD1-81D05F830A80}"/>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40DB92D5-DAD9-1957-2760-F1AD76326D81}"/>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532C91A0-1616-7F2F-FF0E-2B20BFA4CE98}"/>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113336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CADFF-E064-2023-94FE-01A90414D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846A55-A62A-AAC6-939E-4D5DF3C16C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DF3A81-339F-B2CE-53B7-D63858E1A151}"/>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30418AD7-16A9-93A5-8C3F-F34371CF6503}"/>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7429475E-B336-6372-7C94-8CD3C9A23657}"/>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957703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626B8-4683-20A6-69CC-C1196BA11D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C9C3630-C2E3-698B-7DEA-B5E5AB96DE7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A64470-2081-D97D-2846-83F19A551E71}"/>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EF54DB4A-6F57-11A5-A328-A31841C69786}"/>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329A2F19-C512-E0A4-4E40-406559ECFAF1}"/>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853874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F6ABC-DD00-A9CC-6258-26FEE78B57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5FCA33-B7A1-A916-F0E3-73D596F403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00643C-7835-C9D4-4AA1-82B30D4623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C5807-943A-7BD4-7BF6-316D4E4F819B}"/>
              </a:ext>
            </a:extLst>
          </p:cNvPr>
          <p:cNvSpPr>
            <a:spLocks noGrp="1"/>
          </p:cNvSpPr>
          <p:nvPr>
            <p:ph type="dt" sz="half" idx="10"/>
          </p:nvPr>
        </p:nvSpPr>
        <p:spPr/>
        <p:txBody>
          <a:bodyPr/>
          <a:lstStyle/>
          <a:p>
            <a:r>
              <a:rPr lang="en-US"/>
              <a:t>3/17/2026</a:t>
            </a:r>
          </a:p>
        </p:txBody>
      </p:sp>
      <p:sp>
        <p:nvSpPr>
          <p:cNvPr id="6" name="Footer Placeholder 5">
            <a:extLst>
              <a:ext uri="{FF2B5EF4-FFF2-40B4-BE49-F238E27FC236}">
                <a16:creationId xmlns:a16="http://schemas.microsoft.com/office/drawing/2014/main" id="{D65FBDCC-7888-B3AD-97E0-AEAF272DE567}"/>
              </a:ext>
            </a:extLst>
          </p:cNvPr>
          <p:cNvSpPr>
            <a:spLocks noGrp="1"/>
          </p:cNvSpPr>
          <p:nvPr>
            <p:ph type="ftr" sz="quarter" idx="11"/>
          </p:nvPr>
        </p:nvSpPr>
        <p:spPr/>
        <p:txBody>
          <a:bodyPr/>
          <a:lstStyle/>
          <a:p>
            <a:r>
              <a:rPr lang="en-US"/>
              <a:t>ePIC Early Science Workshop</a:t>
            </a:r>
          </a:p>
        </p:txBody>
      </p:sp>
      <p:sp>
        <p:nvSpPr>
          <p:cNvPr id="7" name="Slide Number Placeholder 6">
            <a:extLst>
              <a:ext uri="{FF2B5EF4-FFF2-40B4-BE49-F238E27FC236}">
                <a16:creationId xmlns:a16="http://schemas.microsoft.com/office/drawing/2014/main" id="{CCC9427B-8AEF-78AF-A505-E33351719325}"/>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2033879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FB626-4B64-048A-1DB0-FDF3B74986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E0C6F3-1AD5-3E18-00F7-907519CF20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6676A0-BA57-71E4-3F3B-5A3D855FD9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AB7D42-A1A1-E2FF-41A3-7E1A9D8572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407F92-4CD6-7FB5-7EDD-8BE71D3494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86D1EF-08A1-AC43-C836-5717E597CA62}"/>
              </a:ext>
            </a:extLst>
          </p:cNvPr>
          <p:cNvSpPr>
            <a:spLocks noGrp="1"/>
          </p:cNvSpPr>
          <p:nvPr>
            <p:ph type="dt" sz="half" idx="10"/>
          </p:nvPr>
        </p:nvSpPr>
        <p:spPr/>
        <p:txBody>
          <a:bodyPr/>
          <a:lstStyle/>
          <a:p>
            <a:r>
              <a:rPr lang="en-US"/>
              <a:t>3/17/2026</a:t>
            </a:r>
          </a:p>
        </p:txBody>
      </p:sp>
      <p:sp>
        <p:nvSpPr>
          <p:cNvPr id="8" name="Footer Placeholder 7">
            <a:extLst>
              <a:ext uri="{FF2B5EF4-FFF2-40B4-BE49-F238E27FC236}">
                <a16:creationId xmlns:a16="http://schemas.microsoft.com/office/drawing/2014/main" id="{C5AA4FE9-5D8B-4B1C-613F-FC415B703BBE}"/>
              </a:ext>
            </a:extLst>
          </p:cNvPr>
          <p:cNvSpPr>
            <a:spLocks noGrp="1"/>
          </p:cNvSpPr>
          <p:nvPr>
            <p:ph type="ftr" sz="quarter" idx="11"/>
          </p:nvPr>
        </p:nvSpPr>
        <p:spPr/>
        <p:txBody>
          <a:bodyPr/>
          <a:lstStyle/>
          <a:p>
            <a:r>
              <a:rPr lang="en-US"/>
              <a:t>ePIC Early Science Workshop</a:t>
            </a:r>
          </a:p>
        </p:txBody>
      </p:sp>
      <p:sp>
        <p:nvSpPr>
          <p:cNvPr id="9" name="Slide Number Placeholder 8">
            <a:extLst>
              <a:ext uri="{FF2B5EF4-FFF2-40B4-BE49-F238E27FC236}">
                <a16:creationId xmlns:a16="http://schemas.microsoft.com/office/drawing/2014/main" id="{49318869-3969-A32F-93A2-3872584331CE}"/>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655291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CF513-BCE0-49BE-218A-1B1B35135E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B40C20-07B9-0306-4497-8BFE46CF5CE3}"/>
              </a:ext>
            </a:extLst>
          </p:cNvPr>
          <p:cNvSpPr>
            <a:spLocks noGrp="1"/>
          </p:cNvSpPr>
          <p:nvPr>
            <p:ph type="dt" sz="half" idx="10"/>
          </p:nvPr>
        </p:nvSpPr>
        <p:spPr/>
        <p:txBody>
          <a:bodyPr/>
          <a:lstStyle/>
          <a:p>
            <a:r>
              <a:rPr lang="en-US"/>
              <a:t>3/17/2026</a:t>
            </a:r>
          </a:p>
        </p:txBody>
      </p:sp>
      <p:sp>
        <p:nvSpPr>
          <p:cNvPr id="4" name="Footer Placeholder 3">
            <a:extLst>
              <a:ext uri="{FF2B5EF4-FFF2-40B4-BE49-F238E27FC236}">
                <a16:creationId xmlns:a16="http://schemas.microsoft.com/office/drawing/2014/main" id="{53A21473-3D08-4FED-66DA-C51645063DD8}"/>
              </a:ext>
            </a:extLst>
          </p:cNvPr>
          <p:cNvSpPr>
            <a:spLocks noGrp="1"/>
          </p:cNvSpPr>
          <p:nvPr>
            <p:ph type="ftr" sz="quarter" idx="11"/>
          </p:nvPr>
        </p:nvSpPr>
        <p:spPr/>
        <p:txBody>
          <a:bodyPr/>
          <a:lstStyle/>
          <a:p>
            <a:r>
              <a:rPr lang="en-US"/>
              <a:t>ePIC Early Science Workshop</a:t>
            </a:r>
          </a:p>
        </p:txBody>
      </p:sp>
      <p:sp>
        <p:nvSpPr>
          <p:cNvPr id="5" name="Slide Number Placeholder 4">
            <a:extLst>
              <a:ext uri="{FF2B5EF4-FFF2-40B4-BE49-F238E27FC236}">
                <a16:creationId xmlns:a16="http://schemas.microsoft.com/office/drawing/2014/main" id="{B7DFEEBA-B37A-FE12-7220-AD9D94896BFC}"/>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2513629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7C3575-EEA1-BF2E-7AF4-ED3A2C7F554D}"/>
              </a:ext>
            </a:extLst>
          </p:cNvPr>
          <p:cNvSpPr>
            <a:spLocks noGrp="1"/>
          </p:cNvSpPr>
          <p:nvPr>
            <p:ph type="dt" sz="half" idx="10"/>
          </p:nvPr>
        </p:nvSpPr>
        <p:spPr/>
        <p:txBody>
          <a:bodyPr/>
          <a:lstStyle/>
          <a:p>
            <a:r>
              <a:rPr lang="en-US"/>
              <a:t>3/17/2026</a:t>
            </a:r>
          </a:p>
        </p:txBody>
      </p:sp>
      <p:sp>
        <p:nvSpPr>
          <p:cNvPr id="3" name="Footer Placeholder 2">
            <a:extLst>
              <a:ext uri="{FF2B5EF4-FFF2-40B4-BE49-F238E27FC236}">
                <a16:creationId xmlns:a16="http://schemas.microsoft.com/office/drawing/2014/main" id="{A7C0F358-193B-00C7-14F0-ED134C4348C2}"/>
              </a:ext>
            </a:extLst>
          </p:cNvPr>
          <p:cNvSpPr>
            <a:spLocks noGrp="1"/>
          </p:cNvSpPr>
          <p:nvPr>
            <p:ph type="ftr" sz="quarter" idx="11"/>
          </p:nvPr>
        </p:nvSpPr>
        <p:spPr/>
        <p:txBody>
          <a:bodyPr/>
          <a:lstStyle/>
          <a:p>
            <a:r>
              <a:rPr lang="en-US"/>
              <a:t>ePIC Early Science Workshop</a:t>
            </a:r>
          </a:p>
        </p:txBody>
      </p:sp>
      <p:sp>
        <p:nvSpPr>
          <p:cNvPr id="4" name="Slide Number Placeholder 3">
            <a:extLst>
              <a:ext uri="{FF2B5EF4-FFF2-40B4-BE49-F238E27FC236}">
                <a16:creationId xmlns:a16="http://schemas.microsoft.com/office/drawing/2014/main" id="{10D2838E-8398-4FBA-F7C6-0BD684F889DA}"/>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801179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EBD4-D097-E062-D315-9558A2BD4F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31810E-F766-6BE9-E952-3F51B59283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A1BFF5-F3B6-5F7F-ACE9-1DC7DA9290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6D8E6D-8EEC-CB87-1136-E335B86025C2}"/>
              </a:ext>
            </a:extLst>
          </p:cNvPr>
          <p:cNvSpPr>
            <a:spLocks noGrp="1"/>
          </p:cNvSpPr>
          <p:nvPr>
            <p:ph type="dt" sz="half" idx="10"/>
          </p:nvPr>
        </p:nvSpPr>
        <p:spPr/>
        <p:txBody>
          <a:bodyPr/>
          <a:lstStyle/>
          <a:p>
            <a:r>
              <a:rPr lang="en-US"/>
              <a:t>3/17/2026</a:t>
            </a:r>
          </a:p>
        </p:txBody>
      </p:sp>
      <p:sp>
        <p:nvSpPr>
          <p:cNvPr id="6" name="Footer Placeholder 5">
            <a:extLst>
              <a:ext uri="{FF2B5EF4-FFF2-40B4-BE49-F238E27FC236}">
                <a16:creationId xmlns:a16="http://schemas.microsoft.com/office/drawing/2014/main" id="{CC52FFDF-C5E6-4B3C-D713-527F8CCF15DB}"/>
              </a:ext>
            </a:extLst>
          </p:cNvPr>
          <p:cNvSpPr>
            <a:spLocks noGrp="1"/>
          </p:cNvSpPr>
          <p:nvPr>
            <p:ph type="ftr" sz="quarter" idx="11"/>
          </p:nvPr>
        </p:nvSpPr>
        <p:spPr/>
        <p:txBody>
          <a:bodyPr/>
          <a:lstStyle/>
          <a:p>
            <a:r>
              <a:rPr lang="en-US"/>
              <a:t>ePIC Early Science Workshop</a:t>
            </a:r>
          </a:p>
        </p:txBody>
      </p:sp>
      <p:sp>
        <p:nvSpPr>
          <p:cNvPr id="7" name="Slide Number Placeholder 6">
            <a:extLst>
              <a:ext uri="{FF2B5EF4-FFF2-40B4-BE49-F238E27FC236}">
                <a16:creationId xmlns:a16="http://schemas.microsoft.com/office/drawing/2014/main" id="{1AC31613-0026-CF36-7B07-9FFD50203C49}"/>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28684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0B21C-5836-3EA6-6850-0C184E504D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D202CB-AE09-65C0-C88A-62A9336C7E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0785F0-642E-8739-5D7A-3701CE2035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5D9D46-E274-5318-DE0D-74092F7EB977}"/>
              </a:ext>
            </a:extLst>
          </p:cNvPr>
          <p:cNvSpPr>
            <a:spLocks noGrp="1"/>
          </p:cNvSpPr>
          <p:nvPr>
            <p:ph type="dt" sz="half" idx="10"/>
          </p:nvPr>
        </p:nvSpPr>
        <p:spPr/>
        <p:txBody>
          <a:bodyPr/>
          <a:lstStyle/>
          <a:p>
            <a:r>
              <a:rPr lang="en-US"/>
              <a:t>3/17/2026</a:t>
            </a:r>
          </a:p>
        </p:txBody>
      </p:sp>
      <p:sp>
        <p:nvSpPr>
          <p:cNvPr id="6" name="Footer Placeholder 5">
            <a:extLst>
              <a:ext uri="{FF2B5EF4-FFF2-40B4-BE49-F238E27FC236}">
                <a16:creationId xmlns:a16="http://schemas.microsoft.com/office/drawing/2014/main" id="{BCE37DD4-E402-0E79-253F-F8E05B03F7DE}"/>
              </a:ext>
            </a:extLst>
          </p:cNvPr>
          <p:cNvSpPr>
            <a:spLocks noGrp="1"/>
          </p:cNvSpPr>
          <p:nvPr>
            <p:ph type="ftr" sz="quarter" idx="11"/>
          </p:nvPr>
        </p:nvSpPr>
        <p:spPr/>
        <p:txBody>
          <a:bodyPr/>
          <a:lstStyle/>
          <a:p>
            <a:r>
              <a:rPr lang="en-US"/>
              <a:t>ePIC Early Science Workshop</a:t>
            </a:r>
          </a:p>
        </p:txBody>
      </p:sp>
      <p:sp>
        <p:nvSpPr>
          <p:cNvPr id="7" name="Slide Number Placeholder 6">
            <a:extLst>
              <a:ext uri="{FF2B5EF4-FFF2-40B4-BE49-F238E27FC236}">
                <a16:creationId xmlns:a16="http://schemas.microsoft.com/office/drawing/2014/main" id="{53F178BC-0F05-6043-3D74-A0CF9EE72079}"/>
              </a:ext>
            </a:extLst>
          </p:cNvPr>
          <p:cNvSpPr>
            <a:spLocks noGrp="1"/>
          </p:cNvSpPr>
          <p:nvPr>
            <p:ph type="sldNum" sz="quarter" idx="12"/>
          </p:nvPr>
        </p:nvSpPr>
        <p:spPr/>
        <p:txBody>
          <a:bodyPr/>
          <a:lstStyle/>
          <a:p>
            <a:fld id="{93096E3A-4039-4E14-9497-E4B9897C6C17}" type="slidenum">
              <a:rPr lang="en-US" smtClean="0"/>
              <a:t>‹#›</a:t>
            </a:fld>
            <a:endParaRPr lang="en-US"/>
          </a:p>
        </p:txBody>
      </p:sp>
    </p:spTree>
    <p:extLst>
      <p:ext uri="{BB962C8B-B14F-4D97-AF65-F5344CB8AC3E}">
        <p14:creationId xmlns:p14="http://schemas.microsoft.com/office/powerpoint/2010/main" val="1550707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D8DF06-922C-497E-761D-546730BAF6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26C111-6FA2-E02A-972C-804C6F73F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52D7BC-08B4-B49A-6191-682446C8B9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3/17/2026</a:t>
            </a:r>
          </a:p>
        </p:txBody>
      </p:sp>
      <p:sp>
        <p:nvSpPr>
          <p:cNvPr id="5" name="Footer Placeholder 4">
            <a:extLst>
              <a:ext uri="{FF2B5EF4-FFF2-40B4-BE49-F238E27FC236}">
                <a16:creationId xmlns:a16="http://schemas.microsoft.com/office/drawing/2014/main" id="{34DCD6B4-AF66-2D70-BDFE-A1C0DC366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ePIC Early Science Workshop</a:t>
            </a:r>
          </a:p>
        </p:txBody>
      </p:sp>
      <p:sp>
        <p:nvSpPr>
          <p:cNvPr id="6" name="Slide Number Placeholder 5">
            <a:extLst>
              <a:ext uri="{FF2B5EF4-FFF2-40B4-BE49-F238E27FC236}">
                <a16:creationId xmlns:a16="http://schemas.microsoft.com/office/drawing/2014/main" id="{D87491E3-AC64-0AD9-7764-F735CBEF3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096E3A-4039-4E14-9497-E4B9897C6C17}" type="slidenum">
              <a:rPr lang="en-US" smtClean="0"/>
              <a:t>‹#›</a:t>
            </a:fld>
            <a:endParaRPr lang="en-US"/>
          </a:p>
        </p:txBody>
      </p:sp>
    </p:spTree>
    <p:extLst>
      <p:ext uri="{BB962C8B-B14F-4D97-AF65-F5344CB8AC3E}">
        <p14:creationId xmlns:p14="http://schemas.microsoft.com/office/powerpoint/2010/main" val="1869733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docs.google.com/document/d/19CL3gSYcagsJZCs89Mq5eKgJXLS6BTXkog2Vq1Mx7as/edit?usp=shar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5A802C-5781-EF15-01F2-A062B5A0640B}"/>
              </a:ext>
            </a:extLst>
          </p:cNvPr>
          <p:cNvSpPr>
            <a:spLocks noGrp="1"/>
          </p:cNvSpPr>
          <p:nvPr>
            <p:ph type="ctrTitle"/>
          </p:nvPr>
        </p:nvSpPr>
        <p:spPr/>
        <p:txBody>
          <a:bodyPr/>
          <a:lstStyle/>
          <a:p>
            <a:r>
              <a:rPr lang="en-US" dirty="0">
                <a:solidFill>
                  <a:schemeClr val="tx2">
                    <a:lumMod val="50000"/>
                    <a:lumOff val="50000"/>
                  </a:schemeClr>
                </a:solidFill>
              </a:rPr>
              <a:t>Comments on Early Science Report Initial Draft</a:t>
            </a:r>
          </a:p>
        </p:txBody>
      </p:sp>
      <p:sp>
        <p:nvSpPr>
          <p:cNvPr id="5" name="Subtitle 4">
            <a:extLst>
              <a:ext uri="{FF2B5EF4-FFF2-40B4-BE49-F238E27FC236}">
                <a16:creationId xmlns:a16="http://schemas.microsoft.com/office/drawing/2014/main" id="{F7D668C0-869F-17AA-CC68-C73150F44459}"/>
              </a:ext>
            </a:extLst>
          </p:cNvPr>
          <p:cNvSpPr>
            <a:spLocks noGrp="1"/>
          </p:cNvSpPr>
          <p:nvPr>
            <p:ph type="subTitle" idx="1"/>
          </p:nvPr>
        </p:nvSpPr>
        <p:spPr/>
        <p:txBody>
          <a:bodyPr/>
          <a:lstStyle/>
          <a:p>
            <a:r>
              <a:rPr lang="en-US" dirty="0"/>
              <a:t>Wim </a:t>
            </a:r>
            <a:r>
              <a:rPr lang="en-US" dirty="0" err="1"/>
              <a:t>Cosyn</a:t>
            </a:r>
            <a:r>
              <a:rPr lang="en-US" dirty="0"/>
              <a:t>, Taku Gunji, John Lajoie, Thomas Ullrich</a:t>
            </a:r>
          </a:p>
          <a:p>
            <a:r>
              <a:rPr lang="en-US" dirty="0"/>
              <a:t>March 17</a:t>
            </a:r>
            <a:r>
              <a:rPr lang="en-US"/>
              <a:t>, 2026</a:t>
            </a:r>
            <a:endParaRPr lang="en-US" dirty="0"/>
          </a:p>
        </p:txBody>
      </p:sp>
    </p:spTree>
    <p:extLst>
      <p:ext uri="{BB962C8B-B14F-4D97-AF65-F5344CB8AC3E}">
        <p14:creationId xmlns:p14="http://schemas.microsoft.com/office/powerpoint/2010/main" val="14192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7684D-DF4B-71CC-EEA3-E581524ED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033C0-E56C-5165-9AB2-2157278FBD0B}"/>
              </a:ext>
            </a:extLst>
          </p:cNvPr>
          <p:cNvSpPr>
            <a:spLocks noGrp="1"/>
          </p:cNvSpPr>
          <p:nvPr>
            <p:ph type="title"/>
          </p:nvPr>
        </p:nvSpPr>
        <p:spPr>
          <a:xfrm>
            <a:off x="838200" y="365125"/>
            <a:ext cx="10515600" cy="949967"/>
          </a:xfrm>
        </p:spPr>
        <p:txBody>
          <a:bodyPr/>
          <a:lstStyle/>
          <a:p>
            <a:r>
              <a:rPr lang="en-US" b="1" dirty="0">
                <a:solidFill>
                  <a:schemeClr val="tx2">
                    <a:lumMod val="50000"/>
                    <a:lumOff val="50000"/>
                  </a:schemeClr>
                </a:solidFill>
              </a:rPr>
              <a:t>Specific Comments on SIDIS</a:t>
            </a:r>
          </a:p>
        </p:txBody>
      </p:sp>
      <p:sp>
        <p:nvSpPr>
          <p:cNvPr id="3" name="Content Placeholder 2">
            <a:extLst>
              <a:ext uri="{FF2B5EF4-FFF2-40B4-BE49-F238E27FC236}">
                <a16:creationId xmlns:a16="http://schemas.microsoft.com/office/drawing/2014/main" id="{9DA70DCF-1734-6BAC-F84F-3B4D37E7708C}"/>
              </a:ext>
            </a:extLst>
          </p:cNvPr>
          <p:cNvSpPr>
            <a:spLocks noGrp="1"/>
          </p:cNvSpPr>
          <p:nvPr>
            <p:ph idx="1"/>
          </p:nvPr>
        </p:nvSpPr>
        <p:spPr>
          <a:xfrm>
            <a:off x="838200" y="1315092"/>
            <a:ext cx="10515600" cy="4861871"/>
          </a:xfrm>
        </p:spPr>
        <p:txBody>
          <a:bodyPr/>
          <a:lstStyle/>
          <a:p>
            <a:r>
              <a:rPr lang="en-US" dirty="0"/>
              <a:t>Figure 6 (Pion FF’s/TMD PDF’s) – A good example of what is needed. </a:t>
            </a:r>
          </a:p>
          <a:p>
            <a:r>
              <a:rPr lang="en-US" dirty="0"/>
              <a:t>Figure 7 (Collins asymmetries) – Needs an impact plot!</a:t>
            </a:r>
          </a:p>
          <a:p>
            <a:endParaRPr lang="en-US" dirty="0"/>
          </a:p>
          <a:p>
            <a:r>
              <a:rPr lang="en-US" dirty="0"/>
              <a:t>What happened to the discussion about pinning down the non-perturbative kernel in TMD evolution? </a:t>
            </a:r>
          </a:p>
          <a:p>
            <a:endParaRPr lang="en-US" dirty="0"/>
          </a:p>
          <a:p>
            <a:r>
              <a:rPr lang="en-US" dirty="0"/>
              <a:t>Transition to gluon saturation section – needs impact study or remove it (could be in table). (seems disconnected)</a:t>
            </a:r>
          </a:p>
        </p:txBody>
      </p:sp>
      <p:sp>
        <p:nvSpPr>
          <p:cNvPr id="4" name="Date Placeholder 3">
            <a:extLst>
              <a:ext uri="{FF2B5EF4-FFF2-40B4-BE49-F238E27FC236}">
                <a16:creationId xmlns:a16="http://schemas.microsoft.com/office/drawing/2014/main" id="{D22FABAC-3049-9F80-A061-5BAC3475ABA7}"/>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A383F0AD-5E71-4336-29A3-335DA4730961}"/>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70E52585-32EC-6216-A3B3-0AFB521F66A4}"/>
              </a:ext>
            </a:extLst>
          </p:cNvPr>
          <p:cNvSpPr>
            <a:spLocks noGrp="1"/>
          </p:cNvSpPr>
          <p:nvPr>
            <p:ph type="sldNum" sz="quarter" idx="12"/>
          </p:nvPr>
        </p:nvSpPr>
        <p:spPr/>
        <p:txBody>
          <a:bodyPr/>
          <a:lstStyle/>
          <a:p>
            <a:fld id="{93096E3A-4039-4E14-9497-E4B9897C6C17}" type="slidenum">
              <a:rPr lang="en-US" smtClean="0"/>
              <a:t>10</a:t>
            </a:fld>
            <a:endParaRPr lang="en-US"/>
          </a:p>
        </p:txBody>
      </p:sp>
    </p:spTree>
    <p:extLst>
      <p:ext uri="{BB962C8B-B14F-4D97-AF65-F5344CB8AC3E}">
        <p14:creationId xmlns:p14="http://schemas.microsoft.com/office/powerpoint/2010/main" val="2345082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3B86D-760D-3F40-D99C-1125877F4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0DABF1-020F-BBB8-4C5F-1F714E3DFA30}"/>
              </a:ext>
            </a:extLst>
          </p:cNvPr>
          <p:cNvSpPr>
            <a:spLocks noGrp="1"/>
          </p:cNvSpPr>
          <p:nvPr>
            <p:ph type="title"/>
          </p:nvPr>
        </p:nvSpPr>
        <p:spPr>
          <a:xfrm>
            <a:off x="838200" y="365125"/>
            <a:ext cx="10515600" cy="949967"/>
          </a:xfrm>
        </p:spPr>
        <p:txBody>
          <a:bodyPr>
            <a:normAutofit fontScale="90000"/>
          </a:bodyPr>
          <a:lstStyle/>
          <a:p>
            <a:r>
              <a:rPr lang="en-US" b="1" dirty="0">
                <a:solidFill>
                  <a:schemeClr val="tx2">
                    <a:lumMod val="50000"/>
                    <a:lumOff val="50000"/>
                  </a:schemeClr>
                </a:solidFill>
              </a:rPr>
              <a:t>Specific Comments on Exclusive, Diffraction and Tagging</a:t>
            </a:r>
          </a:p>
        </p:txBody>
      </p:sp>
      <p:sp>
        <p:nvSpPr>
          <p:cNvPr id="3" name="Content Placeholder 2">
            <a:extLst>
              <a:ext uri="{FF2B5EF4-FFF2-40B4-BE49-F238E27FC236}">
                <a16:creationId xmlns:a16="http://schemas.microsoft.com/office/drawing/2014/main" id="{F898D485-D580-962C-FB23-BB517A60ED54}"/>
              </a:ext>
            </a:extLst>
          </p:cNvPr>
          <p:cNvSpPr>
            <a:spLocks noGrp="1"/>
          </p:cNvSpPr>
          <p:nvPr>
            <p:ph idx="1"/>
          </p:nvPr>
        </p:nvSpPr>
        <p:spPr>
          <a:xfrm>
            <a:off x="838200" y="1510301"/>
            <a:ext cx="10515600" cy="4666662"/>
          </a:xfrm>
        </p:spPr>
        <p:txBody>
          <a:bodyPr>
            <a:normAutofit fontScale="92500" lnSpcReduction="10000"/>
          </a:bodyPr>
          <a:lstStyle/>
          <a:p>
            <a:r>
              <a:rPr lang="en-US" dirty="0"/>
              <a:t>Figure 9 (DVCS </a:t>
            </a:r>
            <a:r>
              <a:rPr lang="en-US" dirty="0">
                <a:latin typeface="Symbol" panose="05050102010706020507" pitchFamily="18" charset="2"/>
              </a:rPr>
              <a:t>s</a:t>
            </a:r>
            <a:r>
              <a:rPr lang="en-US" dirty="0"/>
              <a:t> and t distribution) – What is there now is an expert-level performance plot.  Needs an impact study on GPD or CFF extraction</a:t>
            </a:r>
          </a:p>
          <a:p>
            <a:r>
              <a:rPr lang="en-US" dirty="0"/>
              <a:t>Figure 10  (Exclusive Diffractive Phi Production) – Is this what we want to highlight? The level of the “dips” we can expect is still somewhat controversial. This is also a difficult measurement – concentrate on something simpler? </a:t>
            </a:r>
          </a:p>
          <a:p>
            <a:pPr lvl="1"/>
            <a:r>
              <a:rPr lang="en-US" dirty="0"/>
              <a:t>If you decide to keep it, can a theory band be put on the extracted gluon distribution? </a:t>
            </a:r>
          </a:p>
          <a:p>
            <a:r>
              <a:rPr lang="en-US" dirty="0"/>
              <a:t>The DVCS discussion just begs for a brief discussion of the state of the art prior to the EIC. </a:t>
            </a:r>
          </a:p>
          <a:p>
            <a:r>
              <a:rPr lang="en-US" dirty="0"/>
              <a:t>What about inclusive diffraction as for saturation studies? Again, emphasizes unique </a:t>
            </a:r>
            <a:r>
              <a:rPr lang="en-US"/>
              <a:t>nature of the EIC!</a:t>
            </a:r>
            <a:endParaRPr lang="en-US" dirty="0"/>
          </a:p>
          <a:p>
            <a:endParaRPr lang="en-US" dirty="0"/>
          </a:p>
          <a:p>
            <a:endParaRPr lang="en-US" dirty="0"/>
          </a:p>
        </p:txBody>
      </p:sp>
      <p:sp>
        <p:nvSpPr>
          <p:cNvPr id="4" name="Date Placeholder 3">
            <a:extLst>
              <a:ext uri="{FF2B5EF4-FFF2-40B4-BE49-F238E27FC236}">
                <a16:creationId xmlns:a16="http://schemas.microsoft.com/office/drawing/2014/main" id="{83409090-6A85-D5CD-6D5D-3CB7101FD72F}"/>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C65A0CF2-2D71-D63E-08CF-25BBCF852005}"/>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27BD8212-3EDE-314D-2AD5-C3F9640089DF}"/>
              </a:ext>
            </a:extLst>
          </p:cNvPr>
          <p:cNvSpPr>
            <a:spLocks noGrp="1"/>
          </p:cNvSpPr>
          <p:nvPr>
            <p:ph type="sldNum" sz="quarter" idx="12"/>
          </p:nvPr>
        </p:nvSpPr>
        <p:spPr/>
        <p:txBody>
          <a:bodyPr/>
          <a:lstStyle/>
          <a:p>
            <a:fld id="{93096E3A-4039-4E14-9497-E4B9897C6C17}" type="slidenum">
              <a:rPr lang="en-US" smtClean="0"/>
              <a:t>11</a:t>
            </a:fld>
            <a:endParaRPr lang="en-US"/>
          </a:p>
        </p:txBody>
      </p:sp>
    </p:spTree>
    <p:extLst>
      <p:ext uri="{BB962C8B-B14F-4D97-AF65-F5344CB8AC3E}">
        <p14:creationId xmlns:p14="http://schemas.microsoft.com/office/powerpoint/2010/main" val="1456528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9E616-42F8-C934-46F0-67D957012E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810B57-1370-9F4A-B495-272557318A72}"/>
              </a:ext>
            </a:extLst>
          </p:cNvPr>
          <p:cNvSpPr>
            <a:spLocks noGrp="1"/>
          </p:cNvSpPr>
          <p:nvPr>
            <p:ph type="title"/>
          </p:nvPr>
        </p:nvSpPr>
        <p:spPr>
          <a:xfrm>
            <a:off x="838200" y="365125"/>
            <a:ext cx="10515600" cy="949967"/>
          </a:xfrm>
        </p:spPr>
        <p:txBody>
          <a:bodyPr/>
          <a:lstStyle/>
          <a:p>
            <a:r>
              <a:rPr lang="en-US" b="1" dirty="0">
                <a:solidFill>
                  <a:schemeClr val="tx2">
                    <a:lumMod val="50000"/>
                    <a:lumOff val="50000"/>
                  </a:schemeClr>
                </a:solidFill>
              </a:rPr>
              <a:t>Specific Comments on Jets/HF</a:t>
            </a:r>
          </a:p>
        </p:txBody>
      </p:sp>
      <p:sp>
        <p:nvSpPr>
          <p:cNvPr id="3" name="Content Placeholder 2">
            <a:extLst>
              <a:ext uri="{FF2B5EF4-FFF2-40B4-BE49-F238E27FC236}">
                <a16:creationId xmlns:a16="http://schemas.microsoft.com/office/drawing/2014/main" id="{2C0B8D57-E692-8D70-843B-C5FF2F470EE7}"/>
              </a:ext>
            </a:extLst>
          </p:cNvPr>
          <p:cNvSpPr>
            <a:spLocks noGrp="1"/>
          </p:cNvSpPr>
          <p:nvPr>
            <p:ph idx="1"/>
          </p:nvPr>
        </p:nvSpPr>
        <p:spPr>
          <a:xfrm>
            <a:off x="838200" y="1315092"/>
            <a:ext cx="10515600" cy="4861871"/>
          </a:xfrm>
        </p:spPr>
        <p:txBody>
          <a:bodyPr>
            <a:normAutofit lnSpcReduction="10000"/>
          </a:bodyPr>
          <a:lstStyle/>
          <a:p>
            <a:r>
              <a:rPr lang="en-US" dirty="0"/>
              <a:t>Figure 11 (R</a:t>
            </a:r>
            <a:r>
              <a:rPr lang="en-US" baseline="-25000" dirty="0"/>
              <a:t>eAu</a:t>
            </a:r>
            <a:r>
              <a:rPr lang="en-US" dirty="0"/>
              <a:t> and </a:t>
            </a:r>
            <a:r>
              <a:rPr lang="en-US" dirty="0">
                <a:latin typeface="Symbol" panose="05050102010706020507" pitchFamily="18" charset="2"/>
              </a:rPr>
              <a:t>L</a:t>
            </a:r>
            <a:r>
              <a:rPr lang="en-US" dirty="0"/>
              <a:t>/D</a:t>
            </a:r>
            <a:r>
              <a:rPr lang="en-US" baseline="30000" dirty="0"/>
              <a:t>0</a:t>
            </a:r>
            <a:r>
              <a:rPr lang="en-US" dirty="0"/>
              <a:t>) shows two completely different physics quantities!  These should be separate figures! </a:t>
            </a:r>
          </a:p>
          <a:p>
            <a:endParaRPr lang="en-US" dirty="0"/>
          </a:p>
          <a:p>
            <a:r>
              <a:rPr lang="en-US" dirty="0"/>
              <a:t>Figure 12 (</a:t>
            </a:r>
            <a:r>
              <a:rPr lang="en-US" dirty="0" err="1"/>
              <a:t>R</a:t>
            </a:r>
            <a:r>
              <a:rPr lang="en-US" baseline="-25000" dirty="0" err="1"/>
              <a:t>eA</a:t>
            </a:r>
            <a:r>
              <a:rPr lang="en-US" dirty="0"/>
              <a:t> for D</a:t>
            </a:r>
            <a:r>
              <a:rPr lang="en-US" baseline="30000" dirty="0"/>
              <a:t>0</a:t>
            </a:r>
            <a:r>
              <a:rPr lang="en-US" dirty="0"/>
              <a:t>) – good, can theory or </a:t>
            </a:r>
            <a:r>
              <a:rPr lang="en-US" dirty="0" err="1"/>
              <a:t>nPDF</a:t>
            </a:r>
            <a:r>
              <a:rPr lang="en-US" dirty="0"/>
              <a:t> bands be put on the plot? </a:t>
            </a:r>
          </a:p>
          <a:p>
            <a:endParaRPr lang="en-US" dirty="0"/>
          </a:p>
          <a:p>
            <a:r>
              <a:rPr lang="en-US" dirty="0"/>
              <a:t>Think about what we might be most likely to do in the first few runs. Will we go right to jet reconstruction, or will the first results be two-particle correlations? </a:t>
            </a:r>
          </a:p>
          <a:p>
            <a:pPr lvl="1"/>
            <a:r>
              <a:rPr lang="en-US" dirty="0"/>
              <a:t>Bias towards late in program</a:t>
            </a:r>
          </a:p>
          <a:p>
            <a:r>
              <a:rPr lang="en-US" dirty="0"/>
              <a:t>Bias toward HI – inspired measurements</a:t>
            </a:r>
          </a:p>
        </p:txBody>
      </p:sp>
      <p:sp>
        <p:nvSpPr>
          <p:cNvPr id="4" name="Date Placeholder 3">
            <a:extLst>
              <a:ext uri="{FF2B5EF4-FFF2-40B4-BE49-F238E27FC236}">
                <a16:creationId xmlns:a16="http://schemas.microsoft.com/office/drawing/2014/main" id="{7C0F7965-F925-33AB-66A6-489440FD5F1F}"/>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476D16BF-EB2F-590F-1A36-B48A47BDC893}"/>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B87D565A-EBA2-684C-EF70-404583E54E5E}"/>
              </a:ext>
            </a:extLst>
          </p:cNvPr>
          <p:cNvSpPr>
            <a:spLocks noGrp="1"/>
          </p:cNvSpPr>
          <p:nvPr>
            <p:ph type="sldNum" sz="quarter" idx="12"/>
          </p:nvPr>
        </p:nvSpPr>
        <p:spPr/>
        <p:txBody>
          <a:bodyPr/>
          <a:lstStyle/>
          <a:p>
            <a:fld id="{93096E3A-4039-4E14-9497-E4B9897C6C17}" type="slidenum">
              <a:rPr lang="en-US" smtClean="0"/>
              <a:t>12</a:t>
            </a:fld>
            <a:endParaRPr lang="en-US"/>
          </a:p>
        </p:txBody>
      </p:sp>
    </p:spTree>
    <p:extLst>
      <p:ext uri="{BB962C8B-B14F-4D97-AF65-F5344CB8AC3E}">
        <p14:creationId xmlns:p14="http://schemas.microsoft.com/office/powerpoint/2010/main" val="2409014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D385C-5867-8876-BE9A-61201D69F85A}"/>
              </a:ext>
            </a:extLst>
          </p:cNvPr>
          <p:cNvSpPr>
            <a:spLocks noGrp="1"/>
          </p:cNvSpPr>
          <p:nvPr>
            <p:ph type="title"/>
          </p:nvPr>
        </p:nvSpPr>
        <p:spPr/>
        <p:txBody>
          <a:bodyPr/>
          <a:lstStyle/>
          <a:p>
            <a:r>
              <a:rPr lang="en-US" b="1" dirty="0">
                <a:solidFill>
                  <a:schemeClr val="tx2">
                    <a:lumMod val="50000"/>
                    <a:lumOff val="50000"/>
                  </a:schemeClr>
                </a:solidFill>
              </a:rPr>
              <a:t>Conclusions</a:t>
            </a:r>
          </a:p>
        </p:txBody>
      </p:sp>
      <p:sp>
        <p:nvSpPr>
          <p:cNvPr id="3" name="Content Placeholder 2">
            <a:extLst>
              <a:ext uri="{FF2B5EF4-FFF2-40B4-BE49-F238E27FC236}">
                <a16:creationId xmlns:a16="http://schemas.microsoft.com/office/drawing/2014/main" id="{6F3DF184-72F9-541E-9F54-6CB64F3A9B03}"/>
              </a:ext>
            </a:extLst>
          </p:cNvPr>
          <p:cNvSpPr>
            <a:spLocks noGrp="1"/>
          </p:cNvSpPr>
          <p:nvPr>
            <p:ph idx="1"/>
          </p:nvPr>
        </p:nvSpPr>
        <p:spPr/>
        <p:txBody>
          <a:bodyPr/>
          <a:lstStyle/>
          <a:p>
            <a:r>
              <a:rPr lang="en-US" dirty="0"/>
              <a:t>The structure of this section can be quite effective as presented but will need to be updated as the physics sections are refined.  Revise this *last*. </a:t>
            </a:r>
          </a:p>
        </p:txBody>
      </p:sp>
      <p:sp>
        <p:nvSpPr>
          <p:cNvPr id="4" name="Date Placeholder 3">
            <a:extLst>
              <a:ext uri="{FF2B5EF4-FFF2-40B4-BE49-F238E27FC236}">
                <a16:creationId xmlns:a16="http://schemas.microsoft.com/office/drawing/2014/main" id="{CC822E2D-316C-D965-CE08-205512818BE2}"/>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2939C52E-6D33-8375-95B2-8DB61F24FFF6}"/>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C6A1ECDA-0FF5-553F-6ABC-7DA6302480F5}"/>
              </a:ext>
            </a:extLst>
          </p:cNvPr>
          <p:cNvSpPr>
            <a:spLocks noGrp="1"/>
          </p:cNvSpPr>
          <p:nvPr>
            <p:ph type="sldNum" sz="quarter" idx="12"/>
          </p:nvPr>
        </p:nvSpPr>
        <p:spPr/>
        <p:txBody>
          <a:bodyPr/>
          <a:lstStyle/>
          <a:p>
            <a:fld id="{93096E3A-4039-4E14-9497-E4B9897C6C17}" type="slidenum">
              <a:rPr lang="en-US" smtClean="0"/>
              <a:t>13</a:t>
            </a:fld>
            <a:endParaRPr lang="en-US"/>
          </a:p>
        </p:txBody>
      </p:sp>
    </p:spTree>
    <p:extLst>
      <p:ext uri="{BB962C8B-B14F-4D97-AF65-F5344CB8AC3E}">
        <p14:creationId xmlns:p14="http://schemas.microsoft.com/office/powerpoint/2010/main" val="1482003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F0D2B-6FA7-5370-C1EB-E5AA13361B93}"/>
              </a:ext>
            </a:extLst>
          </p:cNvPr>
          <p:cNvSpPr>
            <a:spLocks noGrp="1"/>
          </p:cNvSpPr>
          <p:nvPr>
            <p:ph type="title"/>
          </p:nvPr>
        </p:nvSpPr>
        <p:spPr>
          <a:xfrm>
            <a:off x="838200" y="365125"/>
            <a:ext cx="10515600" cy="867327"/>
          </a:xfrm>
        </p:spPr>
        <p:txBody>
          <a:bodyPr/>
          <a:lstStyle/>
          <a:p>
            <a:r>
              <a:rPr lang="en-US" b="1" dirty="0">
                <a:solidFill>
                  <a:schemeClr val="tx2">
                    <a:lumMod val="50000"/>
                    <a:lumOff val="50000"/>
                  </a:schemeClr>
                </a:solidFill>
              </a:rPr>
              <a:t>Final Comments</a:t>
            </a:r>
          </a:p>
        </p:txBody>
      </p:sp>
      <p:sp>
        <p:nvSpPr>
          <p:cNvPr id="3" name="Content Placeholder 2">
            <a:extLst>
              <a:ext uri="{FF2B5EF4-FFF2-40B4-BE49-F238E27FC236}">
                <a16:creationId xmlns:a16="http://schemas.microsoft.com/office/drawing/2014/main" id="{04FFBE55-583A-B31C-B0B5-7735CC4174CD}"/>
              </a:ext>
            </a:extLst>
          </p:cNvPr>
          <p:cNvSpPr>
            <a:spLocks noGrp="1"/>
          </p:cNvSpPr>
          <p:nvPr>
            <p:ph idx="1"/>
          </p:nvPr>
        </p:nvSpPr>
        <p:spPr>
          <a:xfrm>
            <a:off x="838200" y="1383437"/>
            <a:ext cx="10515600" cy="4594743"/>
          </a:xfrm>
        </p:spPr>
        <p:txBody>
          <a:bodyPr>
            <a:normAutofit fontScale="85000" lnSpcReduction="10000"/>
          </a:bodyPr>
          <a:lstStyle/>
          <a:p>
            <a:r>
              <a:rPr lang="en-US" dirty="0"/>
              <a:t>Overall, this is a very good start!!</a:t>
            </a:r>
          </a:p>
          <a:p>
            <a:r>
              <a:rPr lang="en-US" dirty="0"/>
              <a:t>Rework the physics sections to: </a:t>
            </a:r>
          </a:p>
          <a:p>
            <a:pPr lvl="1"/>
            <a:r>
              <a:rPr lang="en-US" dirty="0"/>
              <a:t>Take a more systematic approach to what will be measured in the first years</a:t>
            </a:r>
          </a:p>
          <a:p>
            <a:pPr lvl="1"/>
            <a:r>
              <a:rPr lang="en-US" dirty="0"/>
              <a:t>Use a table to measurements to make the sections </a:t>
            </a:r>
            <a:r>
              <a:rPr lang="en-US"/>
              <a:t>more uniform</a:t>
            </a:r>
            <a:endParaRPr lang="en-US" dirty="0"/>
          </a:p>
          <a:p>
            <a:pPr lvl="1"/>
            <a:r>
              <a:rPr lang="en-US" dirty="0"/>
              <a:t>Recognize prior art</a:t>
            </a:r>
          </a:p>
          <a:p>
            <a:r>
              <a:rPr lang="en-US" dirty="0"/>
              <a:t>The Appendices are really more like analysis notes. Should we keep them or wait for the NIMA papers? </a:t>
            </a:r>
          </a:p>
          <a:p>
            <a:r>
              <a:rPr lang="en-US" dirty="0"/>
              <a:t>The Early Science Whitepaper is an important document to communicate to the NP community, as well as the wider scientific community, both the promise of EIC science and our excitement to pursue it.</a:t>
            </a:r>
          </a:p>
          <a:p>
            <a:r>
              <a:rPr lang="en-US" dirty="0"/>
              <a:t>We hope our comments are useful and helpful in achieving this goal.  We are also happy to answer questions or engage in further discussions. </a:t>
            </a:r>
          </a:p>
          <a:p>
            <a:pPr lvl="1"/>
            <a:r>
              <a:rPr lang="en-US" dirty="0"/>
              <a:t>There are many ways to pull this together in a reasonable fashion. </a:t>
            </a:r>
          </a:p>
        </p:txBody>
      </p:sp>
      <p:sp>
        <p:nvSpPr>
          <p:cNvPr id="4" name="Date Placeholder 3">
            <a:extLst>
              <a:ext uri="{FF2B5EF4-FFF2-40B4-BE49-F238E27FC236}">
                <a16:creationId xmlns:a16="http://schemas.microsoft.com/office/drawing/2014/main" id="{7126289B-9820-6522-3FAD-0A0ACF6C5521}"/>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7AA0864F-5987-9CED-EEFA-45D83819EBCC}"/>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8232699C-9255-3A9C-EB37-6AD4D7885C39}"/>
              </a:ext>
            </a:extLst>
          </p:cNvPr>
          <p:cNvSpPr>
            <a:spLocks noGrp="1"/>
          </p:cNvSpPr>
          <p:nvPr>
            <p:ph type="sldNum" sz="quarter" idx="12"/>
          </p:nvPr>
        </p:nvSpPr>
        <p:spPr/>
        <p:txBody>
          <a:bodyPr/>
          <a:lstStyle/>
          <a:p>
            <a:fld id="{93096E3A-4039-4E14-9497-E4B9897C6C17}" type="slidenum">
              <a:rPr lang="en-US" smtClean="0"/>
              <a:t>14</a:t>
            </a:fld>
            <a:endParaRPr lang="en-US"/>
          </a:p>
        </p:txBody>
      </p:sp>
    </p:spTree>
    <p:extLst>
      <p:ext uri="{BB962C8B-B14F-4D97-AF65-F5344CB8AC3E}">
        <p14:creationId xmlns:p14="http://schemas.microsoft.com/office/powerpoint/2010/main" val="2807266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40836-B620-1E10-45CA-1B550F30B23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526CA53-A449-C76A-58B8-E7C7787EA2F1}"/>
              </a:ext>
            </a:extLst>
          </p:cNvPr>
          <p:cNvSpPr>
            <a:spLocks noGrp="1"/>
          </p:cNvSpPr>
          <p:nvPr>
            <p:ph type="title"/>
          </p:nvPr>
        </p:nvSpPr>
        <p:spPr>
          <a:xfrm>
            <a:off x="838200" y="365125"/>
            <a:ext cx="10515600" cy="816403"/>
          </a:xfrm>
        </p:spPr>
        <p:txBody>
          <a:bodyPr/>
          <a:lstStyle/>
          <a:p>
            <a:r>
              <a:rPr lang="en-US" b="1" dirty="0">
                <a:solidFill>
                  <a:schemeClr val="tx2">
                    <a:lumMod val="50000"/>
                    <a:lumOff val="50000"/>
                  </a:schemeClr>
                </a:solidFill>
              </a:rPr>
              <a:t>ESR Initial Draft</a:t>
            </a:r>
          </a:p>
        </p:txBody>
      </p:sp>
      <p:sp>
        <p:nvSpPr>
          <p:cNvPr id="5" name="Content Placeholder 4">
            <a:extLst>
              <a:ext uri="{FF2B5EF4-FFF2-40B4-BE49-F238E27FC236}">
                <a16:creationId xmlns:a16="http://schemas.microsoft.com/office/drawing/2014/main" id="{680ADCAB-F440-15FD-2BF5-C0EC3A830448}"/>
              </a:ext>
            </a:extLst>
          </p:cNvPr>
          <p:cNvSpPr>
            <a:spLocks noGrp="1"/>
          </p:cNvSpPr>
          <p:nvPr>
            <p:ph idx="1"/>
          </p:nvPr>
        </p:nvSpPr>
        <p:spPr>
          <a:xfrm>
            <a:off x="838200" y="1181528"/>
            <a:ext cx="10515600" cy="4995435"/>
          </a:xfrm>
        </p:spPr>
        <p:txBody>
          <a:bodyPr>
            <a:normAutofit lnSpcReduction="10000"/>
          </a:bodyPr>
          <a:lstStyle/>
          <a:p>
            <a:r>
              <a:rPr lang="en-US" dirty="0"/>
              <a:t>Early draft provided March 6</a:t>
            </a:r>
            <a:r>
              <a:rPr lang="en-US" baseline="30000" dirty="0"/>
              <a:t>th</a:t>
            </a:r>
            <a:r>
              <a:rPr lang="en-US" dirty="0"/>
              <a:t> , 2025</a:t>
            </a:r>
          </a:p>
          <a:p>
            <a:pPr lvl="1"/>
            <a:r>
              <a:rPr lang="en-US" dirty="0"/>
              <a:t>Charge was to focus on main document, not the appendices</a:t>
            </a:r>
          </a:p>
          <a:p>
            <a:r>
              <a:rPr lang="en-US" dirty="0"/>
              <a:t>Committee collected reviewer comments in Google Doc: </a:t>
            </a:r>
          </a:p>
          <a:p>
            <a:pPr lvl="1"/>
            <a:r>
              <a:rPr lang="en-US" dirty="0"/>
              <a:t>Full document provided for reference, included corrections for typos, etc.</a:t>
            </a:r>
          </a:p>
          <a:p>
            <a:pPr lvl="1"/>
            <a:r>
              <a:rPr lang="en-US" dirty="0">
                <a:hlinkClick r:id="rId2"/>
              </a:rPr>
              <a:t>https://docs.google.com/document/d/19CL3gSYcagsJZCs89Mq5eKgJXLS6BTXkog2Vq1Mx7as/edit?usp=sharing</a:t>
            </a:r>
            <a:endParaRPr lang="en-US" dirty="0"/>
          </a:p>
          <a:p>
            <a:r>
              <a:rPr lang="en-US" dirty="0"/>
              <a:t>Committee met the evening of March 11</a:t>
            </a:r>
            <a:r>
              <a:rPr lang="en-US" baseline="30000" dirty="0"/>
              <a:t>th</a:t>
            </a:r>
            <a:r>
              <a:rPr lang="en-US" dirty="0"/>
              <a:t>, 2025</a:t>
            </a:r>
          </a:p>
          <a:p>
            <a:pPr lvl="1"/>
            <a:r>
              <a:rPr lang="en-US" dirty="0"/>
              <a:t>Discussed comments, sorted areas of common concern and individual reviewer concerns</a:t>
            </a:r>
          </a:p>
          <a:p>
            <a:pPr lvl="1"/>
            <a:r>
              <a:rPr lang="en-US" dirty="0"/>
              <a:t>What follows is a synthesis of that discussion</a:t>
            </a:r>
          </a:p>
          <a:p>
            <a:pPr lvl="1"/>
            <a:r>
              <a:rPr lang="en-US" dirty="0"/>
              <a:t>In some cases, we suggest specific changes or approaches, in other cases we express a concern where the document seems to miss but we don’t necessarily have a consensus recommendation. </a:t>
            </a:r>
          </a:p>
          <a:p>
            <a:pPr lvl="1"/>
            <a:endParaRPr lang="en-US" dirty="0"/>
          </a:p>
        </p:txBody>
      </p:sp>
      <p:sp>
        <p:nvSpPr>
          <p:cNvPr id="2" name="Date Placeholder 1">
            <a:extLst>
              <a:ext uri="{FF2B5EF4-FFF2-40B4-BE49-F238E27FC236}">
                <a16:creationId xmlns:a16="http://schemas.microsoft.com/office/drawing/2014/main" id="{8075795A-2637-6034-21EB-FB298B182D8B}"/>
              </a:ext>
            </a:extLst>
          </p:cNvPr>
          <p:cNvSpPr>
            <a:spLocks noGrp="1"/>
          </p:cNvSpPr>
          <p:nvPr>
            <p:ph type="dt" sz="half" idx="10"/>
          </p:nvPr>
        </p:nvSpPr>
        <p:spPr/>
        <p:txBody>
          <a:bodyPr/>
          <a:lstStyle/>
          <a:p>
            <a:r>
              <a:rPr lang="en-US"/>
              <a:t>3/17/2026</a:t>
            </a:r>
          </a:p>
        </p:txBody>
      </p:sp>
      <p:sp>
        <p:nvSpPr>
          <p:cNvPr id="3" name="Footer Placeholder 2">
            <a:extLst>
              <a:ext uri="{FF2B5EF4-FFF2-40B4-BE49-F238E27FC236}">
                <a16:creationId xmlns:a16="http://schemas.microsoft.com/office/drawing/2014/main" id="{55C4A8DA-A089-D548-1AD9-67597867E2C6}"/>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63797F19-274E-574B-B948-DD1A4471A1AF}"/>
              </a:ext>
            </a:extLst>
          </p:cNvPr>
          <p:cNvSpPr>
            <a:spLocks noGrp="1"/>
          </p:cNvSpPr>
          <p:nvPr>
            <p:ph type="sldNum" sz="quarter" idx="12"/>
          </p:nvPr>
        </p:nvSpPr>
        <p:spPr/>
        <p:txBody>
          <a:bodyPr/>
          <a:lstStyle/>
          <a:p>
            <a:fld id="{93096E3A-4039-4E14-9497-E4B9897C6C17}" type="slidenum">
              <a:rPr lang="en-US" smtClean="0"/>
              <a:t>2</a:t>
            </a:fld>
            <a:endParaRPr lang="en-US"/>
          </a:p>
        </p:txBody>
      </p:sp>
    </p:spTree>
    <p:extLst>
      <p:ext uri="{BB962C8B-B14F-4D97-AF65-F5344CB8AC3E}">
        <p14:creationId xmlns:p14="http://schemas.microsoft.com/office/powerpoint/2010/main" val="972647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CF771-D167-FBEA-5873-AAC75A3FFEE7}"/>
              </a:ext>
            </a:extLst>
          </p:cNvPr>
          <p:cNvSpPr>
            <a:spLocks noGrp="1"/>
          </p:cNvSpPr>
          <p:nvPr>
            <p:ph type="title"/>
          </p:nvPr>
        </p:nvSpPr>
        <p:spPr>
          <a:xfrm>
            <a:off x="838200" y="365125"/>
            <a:ext cx="10515600" cy="945241"/>
          </a:xfrm>
        </p:spPr>
        <p:txBody>
          <a:bodyPr/>
          <a:lstStyle/>
          <a:p>
            <a:r>
              <a:rPr lang="en-US" b="1" dirty="0">
                <a:solidFill>
                  <a:schemeClr val="tx2">
                    <a:lumMod val="50000"/>
                    <a:lumOff val="50000"/>
                  </a:schemeClr>
                </a:solidFill>
              </a:rPr>
              <a:t>Recognition of Effort</a:t>
            </a:r>
          </a:p>
        </p:txBody>
      </p:sp>
      <p:sp>
        <p:nvSpPr>
          <p:cNvPr id="3" name="Content Placeholder 2">
            <a:extLst>
              <a:ext uri="{FF2B5EF4-FFF2-40B4-BE49-F238E27FC236}">
                <a16:creationId xmlns:a16="http://schemas.microsoft.com/office/drawing/2014/main" id="{52666FE1-F598-C12E-5294-C4A8A455B66B}"/>
              </a:ext>
            </a:extLst>
          </p:cNvPr>
          <p:cNvSpPr>
            <a:spLocks noGrp="1"/>
          </p:cNvSpPr>
          <p:nvPr>
            <p:ph idx="1"/>
          </p:nvPr>
        </p:nvSpPr>
        <p:spPr>
          <a:xfrm>
            <a:off x="838200" y="1489753"/>
            <a:ext cx="10515600" cy="4687210"/>
          </a:xfrm>
        </p:spPr>
        <p:txBody>
          <a:bodyPr/>
          <a:lstStyle/>
          <a:p>
            <a:r>
              <a:rPr lang="en-US" dirty="0"/>
              <a:t>The committee recognizes that the current draft is the results of a huge effort by the collaboration and especially the PWG’s</a:t>
            </a:r>
          </a:p>
          <a:p>
            <a:r>
              <a:rPr lang="en-US" dirty="0"/>
              <a:t>This draft is an excellent start on what is needed for the Early Science Whitepaper, and everyone involved should be proud of what they have accomplished. </a:t>
            </a:r>
          </a:p>
          <a:p>
            <a:r>
              <a:rPr lang="en-US" dirty="0"/>
              <a:t>Everyone recognizes that there is a lot more to do, and the comments provided should in no way be construed as undermining the accomplishments made since we first received the charge for the Early Science Whitepaper.</a:t>
            </a:r>
          </a:p>
        </p:txBody>
      </p:sp>
      <p:sp>
        <p:nvSpPr>
          <p:cNvPr id="4" name="Date Placeholder 3">
            <a:extLst>
              <a:ext uri="{FF2B5EF4-FFF2-40B4-BE49-F238E27FC236}">
                <a16:creationId xmlns:a16="http://schemas.microsoft.com/office/drawing/2014/main" id="{196CD86F-FEE1-1687-107D-CC3A48A56D11}"/>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ABF0C6FE-4CE4-E2EF-9AC2-E9B0809A8383}"/>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2FF95101-04E9-312F-47EE-BF9D74838CB4}"/>
              </a:ext>
            </a:extLst>
          </p:cNvPr>
          <p:cNvSpPr>
            <a:spLocks noGrp="1"/>
          </p:cNvSpPr>
          <p:nvPr>
            <p:ph type="sldNum" sz="quarter" idx="12"/>
          </p:nvPr>
        </p:nvSpPr>
        <p:spPr/>
        <p:txBody>
          <a:bodyPr/>
          <a:lstStyle/>
          <a:p>
            <a:fld id="{93096E3A-4039-4E14-9497-E4B9897C6C17}" type="slidenum">
              <a:rPr lang="en-US" smtClean="0"/>
              <a:t>3</a:t>
            </a:fld>
            <a:endParaRPr lang="en-US"/>
          </a:p>
        </p:txBody>
      </p:sp>
    </p:spTree>
    <p:extLst>
      <p:ext uri="{BB962C8B-B14F-4D97-AF65-F5344CB8AC3E}">
        <p14:creationId xmlns:p14="http://schemas.microsoft.com/office/powerpoint/2010/main" val="281565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6A252-4A45-81E8-B294-DDA5E049001D}"/>
              </a:ext>
            </a:extLst>
          </p:cNvPr>
          <p:cNvSpPr>
            <a:spLocks noGrp="1"/>
          </p:cNvSpPr>
          <p:nvPr>
            <p:ph type="title"/>
          </p:nvPr>
        </p:nvSpPr>
        <p:spPr>
          <a:xfrm>
            <a:off x="838200" y="365125"/>
            <a:ext cx="10515600" cy="949967"/>
          </a:xfrm>
        </p:spPr>
        <p:txBody>
          <a:bodyPr/>
          <a:lstStyle/>
          <a:p>
            <a:r>
              <a:rPr lang="en-US" b="1" dirty="0">
                <a:solidFill>
                  <a:schemeClr val="tx2">
                    <a:lumMod val="50000"/>
                    <a:lumOff val="50000"/>
                  </a:schemeClr>
                </a:solidFill>
              </a:rPr>
              <a:t>Comments on Form</a:t>
            </a:r>
          </a:p>
        </p:txBody>
      </p:sp>
      <p:sp>
        <p:nvSpPr>
          <p:cNvPr id="3" name="Content Placeholder 2">
            <a:extLst>
              <a:ext uri="{FF2B5EF4-FFF2-40B4-BE49-F238E27FC236}">
                <a16:creationId xmlns:a16="http://schemas.microsoft.com/office/drawing/2014/main" id="{BD470B68-528D-1F46-9E77-762FC6731DF3}"/>
              </a:ext>
            </a:extLst>
          </p:cNvPr>
          <p:cNvSpPr>
            <a:spLocks noGrp="1"/>
          </p:cNvSpPr>
          <p:nvPr>
            <p:ph idx="1"/>
          </p:nvPr>
        </p:nvSpPr>
        <p:spPr>
          <a:xfrm>
            <a:off x="838200" y="1479479"/>
            <a:ext cx="10515600" cy="4697484"/>
          </a:xfrm>
        </p:spPr>
        <p:txBody>
          <a:bodyPr/>
          <a:lstStyle/>
          <a:p>
            <a:r>
              <a:rPr lang="en-US" dirty="0"/>
              <a:t>Grammatical/Editorial: </a:t>
            </a:r>
          </a:p>
          <a:p>
            <a:pPr lvl="1"/>
            <a:r>
              <a:rPr lang="en-US" dirty="0"/>
              <a:t>In today’s day and age there is no excuse for sending out a document full of typos and wording errors. Modern tools (from spell checkers to ChatGPT, etc., can at least remove the simple mistakes.</a:t>
            </a:r>
          </a:p>
          <a:p>
            <a:pPr lvl="1"/>
            <a:r>
              <a:rPr lang="en-US" dirty="0"/>
              <a:t>It is difficult to evaluate the </a:t>
            </a:r>
            <a:r>
              <a:rPr lang="en-US"/>
              <a:t>content of a </a:t>
            </a:r>
            <a:r>
              <a:rPr lang="en-US" dirty="0"/>
              <a:t>document when the presentation is lacking</a:t>
            </a:r>
          </a:p>
          <a:p>
            <a:r>
              <a:rPr lang="en-US" dirty="0"/>
              <a:t>Voice: </a:t>
            </a:r>
          </a:p>
          <a:p>
            <a:pPr lvl="1"/>
            <a:r>
              <a:rPr lang="en-US" dirty="0"/>
              <a:t>One or two people should be assigned to go through the document and ensure that all sections have a similar style of writing. This is essential to delivering the message effectively. </a:t>
            </a:r>
          </a:p>
        </p:txBody>
      </p:sp>
      <p:sp>
        <p:nvSpPr>
          <p:cNvPr id="4" name="Date Placeholder 3">
            <a:extLst>
              <a:ext uri="{FF2B5EF4-FFF2-40B4-BE49-F238E27FC236}">
                <a16:creationId xmlns:a16="http://schemas.microsoft.com/office/drawing/2014/main" id="{6BD18FDD-8D0F-727D-9645-D562422D525C}"/>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CDE9EE47-36DE-28D2-AEC2-56213EE0F6C2}"/>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02B84952-1108-26BA-5279-298B9E2C7163}"/>
              </a:ext>
            </a:extLst>
          </p:cNvPr>
          <p:cNvSpPr>
            <a:spLocks noGrp="1"/>
          </p:cNvSpPr>
          <p:nvPr>
            <p:ph type="sldNum" sz="quarter" idx="12"/>
          </p:nvPr>
        </p:nvSpPr>
        <p:spPr/>
        <p:txBody>
          <a:bodyPr/>
          <a:lstStyle/>
          <a:p>
            <a:fld id="{93096E3A-4039-4E14-9497-E4B9897C6C17}" type="slidenum">
              <a:rPr lang="en-US" smtClean="0"/>
              <a:t>4</a:t>
            </a:fld>
            <a:endParaRPr lang="en-US"/>
          </a:p>
        </p:txBody>
      </p:sp>
    </p:spTree>
    <p:extLst>
      <p:ext uri="{BB962C8B-B14F-4D97-AF65-F5344CB8AC3E}">
        <p14:creationId xmlns:p14="http://schemas.microsoft.com/office/powerpoint/2010/main" val="1672028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26DCBA-83D7-983B-F47E-70BC8BCB996C}"/>
              </a:ext>
            </a:extLst>
          </p:cNvPr>
          <p:cNvSpPr>
            <a:spLocks noGrp="1"/>
          </p:cNvSpPr>
          <p:nvPr>
            <p:ph type="title"/>
          </p:nvPr>
        </p:nvSpPr>
        <p:spPr>
          <a:xfrm>
            <a:off x="838200" y="365125"/>
            <a:ext cx="10515600" cy="816403"/>
          </a:xfrm>
        </p:spPr>
        <p:txBody>
          <a:bodyPr/>
          <a:lstStyle/>
          <a:p>
            <a:r>
              <a:rPr lang="en-US" b="1" dirty="0">
                <a:solidFill>
                  <a:schemeClr val="tx2">
                    <a:lumMod val="50000"/>
                    <a:lumOff val="50000"/>
                  </a:schemeClr>
                </a:solidFill>
              </a:rPr>
              <a:t>Comments on Content </a:t>
            </a:r>
          </a:p>
        </p:txBody>
      </p:sp>
      <p:sp>
        <p:nvSpPr>
          <p:cNvPr id="5" name="Content Placeholder 4">
            <a:extLst>
              <a:ext uri="{FF2B5EF4-FFF2-40B4-BE49-F238E27FC236}">
                <a16:creationId xmlns:a16="http://schemas.microsoft.com/office/drawing/2014/main" id="{CB1F6483-063E-D0CC-F1CC-7148A419FB52}"/>
              </a:ext>
            </a:extLst>
          </p:cNvPr>
          <p:cNvSpPr>
            <a:spLocks noGrp="1"/>
          </p:cNvSpPr>
          <p:nvPr>
            <p:ph idx="1"/>
          </p:nvPr>
        </p:nvSpPr>
        <p:spPr>
          <a:xfrm>
            <a:off x="838200" y="1181528"/>
            <a:ext cx="10515600" cy="5174822"/>
          </a:xfrm>
        </p:spPr>
        <p:txBody>
          <a:bodyPr>
            <a:normAutofit fontScale="92500" lnSpcReduction="10000"/>
          </a:bodyPr>
          <a:lstStyle/>
          <a:p>
            <a:r>
              <a:rPr lang="en-US" dirty="0"/>
              <a:t>The selection of topics in the physics sections seems somewhat haphazard, and selected for what we had studies for at hand and not in a way that might seem more logical to the reader. </a:t>
            </a:r>
          </a:p>
          <a:p>
            <a:pPr lvl="1"/>
            <a:r>
              <a:rPr lang="en-US" dirty="0"/>
              <a:t>For example, what are the easiest measurements to do (in terms of luminosity and detector maturity) and what are progressively more difficult. </a:t>
            </a:r>
          </a:p>
          <a:p>
            <a:pPr lvl="1"/>
            <a:r>
              <a:rPr lang="en-US" dirty="0"/>
              <a:t>There should be a clear and objective rationale for why a given measurement is selected and why others are not</a:t>
            </a:r>
          </a:p>
          <a:p>
            <a:r>
              <a:rPr lang="en-US" dirty="0"/>
              <a:t>Declarative statements are made without references</a:t>
            </a:r>
          </a:p>
          <a:p>
            <a:r>
              <a:rPr lang="en-US" dirty="0"/>
              <a:t>Current “state of the art” is not recognized or referenced. </a:t>
            </a:r>
          </a:p>
          <a:p>
            <a:pPr lvl="1"/>
            <a:r>
              <a:rPr lang="en-US" dirty="0"/>
              <a:t>A brief discussion of what is known from HERA, RHIC, </a:t>
            </a:r>
            <a:r>
              <a:rPr lang="en-US" dirty="0" err="1"/>
              <a:t>JLab</a:t>
            </a:r>
            <a:r>
              <a:rPr lang="en-US" dirty="0"/>
              <a:t>, LHC, etc. would help put the EIC measurements in context and underline their importance. </a:t>
            </a:r>
          </a:p>
          <a:p>
            <a:pPr lvl="1"/>
            <a:r>
              <a:rPr lang="en-US" dirty="0"/>
              <a:t>The NP Community is a key audience for this report!  Not recognizing prior art will just create resentment. </a:t>
            </a:r>
          </a:p>
          <a:p>
            <a:r>
              <a:rPr lang="en-US" dirty="0"/>
              <a:t>The overall </a:t>
            </a:r>
            <a:r>
              <a:rPr lang="en-US" i="1" dirty="0"/>
              <a:t>structure</a:t>
            </a:r>
            <a:r>
              <a:rPr lang="en-US" dirty="0"/>
              <a:t> of the document can be effective if the specific physics sections are organized logically. </a:t>
            </a:r>
          </a:p>
          <a:p>
            <a:endParaRPr lang="en-US" dirty="0"/>
          </a:p>
        </p:txBody>
      </p:sp>
      <p:sp>
        <p:nvSpPr>
          <p:cNvPr id="2" name="Date Placeholder 1">
            <a:extLst>
              <a:ext uri="{FF2B5EF4-FFF2-40B4-BE49-F238E27FC236}">
                <a16:creationId xmlns:a16="http://schemas.microsoft.com/office/drawing/2014/main" id="{24E86120-6D7E-5641-A20E-E400F53811FA}"/>
              </a:ext>
            </a:extLst>
          </p:cNvPr>
          <p:cNvSpPr>
            <a:spLocks noGrp="1"/>
          </p:cNvSpPr>
          <p:nvPr>
            <p:ph type="dt" sz="half" idx="10"/>
          </p:nvPr>
        </p:nvSpPr>
        <p:spPr/>
        <p:txBody>
          <a:bodyPr/>
          <a:lstStyle/>
          <a:p>
            <a:r>
              <a:rPr lang="en-US"/>
              <a:t>3/17/2026</a:t>
            </a:r>
          </a:p>
        </p:txBody>
      </p:sp>
      <p:sp>
        <p:nvSpPr>
          <p:cNvPr id="3" name="Footer Placeholder 2">
            <a:extLst>
              <a:ext uri="{FF2B5EF4-FFF2-40B4-BE49-F238E27FC236}">
                <a16:creationId xmlns:a16="http://schemas.microsoft.com/office/drawing/2014/main" id="{2A41640F-2976-BE46-1481-6EA60BE5EBF9}"/>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316FD4E1-A97B-224C-1EE0-2CDA91A4BB47}"/>
              </a:ext>
            </a:extLst>
          </p:cNvPr>
          <p:cNvSpPr>
            <a:spLocks noGrp="1"/>
          </p:cNvSpPr>
          <p:nvPr>
            <p:ph type="sldNum" sz="quarter" idx="12"/>
          </p:nvPr>
        </p:nvSpPr>
        <p:spPr/>
        <p:txBody>
          <a:bodyPr/>
          <a:lstStyle/>
          <a:p>
            <a:fld id="{93096E3A-4039-4E14-9497-E4B9897C6C17}" type="slidenum">
              <a:rPr lang="en-US" smtClean="0"/>
              <a:t>5</a:t>
            </a:fld>
            <a:endParaRPr lang="en-US"/>
          </a:p>
        </p:txBody>
      </p:sp>
    </p:spTree>
    <p:extLst>
      <p:ext uri="{BB962C8B-B14F-4D97-AF65-F5344CB8AC3E}">
        <p14:creationId xmlns:p14="http://schemas.microsoft.com/office/powerpoint/2010/main" val="3911124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B19D8-AD62-D06F-D9BC-471B895126F7}"/>
              </a:ext>
            </a:extLst>
          </p:cNvPr>
          <p:cNvSpPr>
            <a:spLocks noGrp="1"/>
          </p:cNvSpPr>
          <p:nvPr>
            <p:ph type="title"/>
          </p:nvPr>
        </p:nvSpPr>
        <p:spPr>
          <a:xfrm>
            <a:off x="838200" y="365125"/>
            <a:ext cx="10515600" cy="836951"/>
          </a:xfrm>
        </p:spPr>
        <p:txBody>
          <a:bodyPr/>
          <a:lstStyle/>
          <a:p>
            <a:r>
              <a:rPr lang="en-US" b="1" dirty="0">
                <a:solidFill>
                  <a:schemeClr val="tx2">
                    <a:lumMod val="50000"/>
                    <a:lumOff val="50000"/>
                  </a:schemeClr>
                </a:solidFill>
              </a:rPr>
              <a:t>Recommendation for Physics Sections</a:t>
            </a:r>
          </a:p>
        </p:txBody>
      </p:sp>
      <p:sp>
        <p:nvSpPr>
          <p:cNvPr id="3" name="Content Placeholder 2">
            <a:extLst>
              <a:ext uri="{FF2B5EF4-FFF2-40B4-BE49-F238E27FC236}">
                <a16:creationId xmlns:a16="http://schemas.microsoft.com/office/drawing/2014/main" id="{F6DE7914-DFE2-2585-F6D3-3448FCB49751}"/>
              </a:ext>
            </a:extLst>
          </p:cNvPr>
          <p:cNvSpPr>
            <a:spLocks noGrp="1"/>
          </p:cNvSpPr>
          <p:nvPr>
            <p:ph idx="1"/>
          </p:nvPr>
        </p:nvSpPr>
        <p:spPr>
          <a:xfrm>
            <a:off x="838200" y="1315092"/>
            <a:ext cx="10515600" cy="4861871"/>
          </a:xfrm>
        </p:spPr>
        <p:txBody>
          <a:bodyPr>
            <a:normAutofit lnSpcReduction="10000"/>
          </a:bodyPr>
          <a:lstStyle/>
          <a:p>
            <a:r>
              <a:rPr lang="en-US" dirty="0"/>
              <a:t>The physics sections should follow a common format: </a:t>
            </a:r>
          </a:p>
          <a:p>
            <a:pPr lvl="1"/>
            <a:r>
              <a:rPr lang="en-US" dirty="0"/>
              <a:t>For this physics, what is the “state of the art” of current measurements.  Reference extensively!</a:t>
            </a:r>
          </a:p>
          <a:p>
            <a:pPr lvl="1"/>
            <a:r>
              <a:rPr lang="en-US" dirty="0"/>
              <a:t>A discussion of the measurements that can be made during the Early Science era, starting from the simplest (in terms of luminosity and detector maturity) to the more complicated. </a:t>
            </a:r>
          </a:p>
          <a:p>
            <a:pPr lvl="2"/>
            <a:r>
              <a:rPr lang="en-US" dirty="0"/>
              <a:t>There should be a recognition that both the detector and the collider will ramp up their capabilities.  (See next slide.)</a:t>
            </a:r>
          </a:p>
          <a:p>
            <a:pPr lvl="1"/>
            <a:r>
              <a:rPr lang="en-US" dirty="0"/>
              <a:t>An example measurement that demonstrates </a:t>
            </a:r>
            <a:r>
              <a:rPr lang="en-US" i="1" dirty="0"/>
              <a:t>impact</a:t>
            </a:r>
            <a:r>
              <a:rPr lang="en-US" dirty="0"/>
              <a:t>. </a:t>
            </a:r>
          </a:p>
          <a:p>
            <a:pPr lvl="2"/>
            <a:r>
              <a:rPr lang="en-US" dirty="0"/>
              <a:t>Physics impact plots have </a:t>
            </a:r>
            <a:r>
              <a:rPr lang="en-US" i="1" dirty="0"/>
              <a:t>impact</a:t>
            </a:r>
            <a:r>
              <a:rPr lang="en-US" dirty="0"/>
              <a:t>, cross sections or plots with error bars do NOT! The audience for the paper are not experts in EIC physics.  The example should be able to be boiled down to something that demonstrates the science impact. </a:t>
            </a:r>
          </a:p>
          <a:p>
            <a:pPr lvl="1"/>
            <a:r>
              <a:rPr lang="en-US" dirty="0"/>
              <a:t>A brief statement on the ultimate capabilities of the EIC/</a:t>
            </a:r>
            <a:r>
              <a:rPr lang="en-US" dirty="0" err="1"/>
              <a:t>ePIC</a:t>
            </a:r>
            <a:r>
              <a:rPr lang="en-US" dirty="0"/>
              <a:t> for this science</a:t>
            </a:r>
          </a:p>
          <a:p>
            <a:pPr lvl="2"/>
            <a:r>
              <a:rPr lang="en-US" dirty="0"/>
              <a:t>Given the reader a glimpse of what the future holds beyond the Early Science period</a:t>
            </a:r>
          </a:p>
        </p:txBody>
      </p:sp>
      <p:sp>
        <p:nvSpPr>
          <p:cNvPr id="4" name="Date Placeholder 3">
            <a:extLst>
              <a:ext uri="{FF2B5EF4-FFF2-40B4-BE49-F238E27FC236}">
                <a16:creationId xmlns:a16="http://schemas.microsoft.com/office/drawing/2014/main" id="{BC0C0224-E97E-6C06-BE79-546BB6870E0F}"/>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45A18084-C624-95C2-9368-94E0BE44294A}"/>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0F265CA2-A00D-730E-F8F6-6994A2D88651}"/>
              </a:ext>
            </a:extLst>
          </p:cNvPr>
          <p:cNvSpPr>
            <a:spLocks noGrp="1"/>
          </p:cNvSpPr>
          <p:nvPr>
            <p:ph type="sldNum" sz="quarter" idx="12"/>
          </p:nvPr>
        </p:nvSpPr>
        <p:spPr/>
        <p:txBody>
          <a:bodyPr/>
          <a:lstStyle/>
          <a:p>
            <a:fld id="{93096E3A-4039-4E14-9497-E4B9897C6C17}" type="slidenum">
              <a:rPr lang="en-US" smtClean="0"/>
              <a:t>6</a:t>
            </a:fld>
            <a:endParaRPr lang="en-US"/>
          </a:p>
        </p:txBody>
      </p:sp>
    </p:spTree>
    <p:extLst>
      <p:ext uri="{BB962C8B-B14F-4D97-AF65-F5344CB8AC3E}">
        <p14:creationId xmlns:p14="http://schemas.microsoft.com/office/powerpoint/2010/main" val="146303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80F7B-F4F9-0075-1DCE-4FCEC27AAFD1}"/>
              </a:ext>
            </a:extLst>
          </p:cNvPr>
          <p:cNvSpPr>
            <a:spLocks noGrp="1"/>
          </p:cNvSpPr>
          <p:nvPr>
            <p:ph type="title"/>
          </p:nvPr>
        </p:nvSpPr>
        <p:spPr/>
        <p:txBody>
          <a:bodyPr/>
          <a:lstStyle/>
          <a:p>
            <a:r>
              <a:rPr lang="en-US" b="1" dirty="0">
                <a:solidFill>
                  <a:schemeClr val="tx2">
                    <a:lumMod val="50000"/>
                    <a:lumOff val="50000"/>
                  </a:schemeClr>
                </a:solidFill>
              </a:rPr>
              <a:t>Suggestion from EIC Whitepaper</a:t>
            </a:r>
          </a:p>
        </p:txBody>
      </p:sp>
      <p:sp>
        <p:nvSpPr>
          <p:cNvPr id="3" name="Content Placeholder 2">
            <a:extLst>
              <a:ext uri="{FF2B5EF4-FFF2-40B4-BE49-F238E27FC236}">
                <a16:creationId xmlns:a16="http://schemas.microsoft.com/office/drawing/2014/main" id="{1F6F67BE-6E7E-7C01-73F5-2D3F7657DAB9}"/>
              </a:ext>
            </a:extLst>
          </p:cNvPr>
          <p:cNvSpPr>
            <a:spLocks noGrp="1"/>
          </p:cNvSpPr>
          <p:nvPr>
            <p:ph idx="1"/>
          </p:nvPr>
        </p:nvSpPr>
        <p:spPr>
          <a:xfrm>
            <a:off x="838200" y="1469204"/>
            <a:ext cx="10515600" cy="5130379"/>
          </a:xfrm>
        </p:spPr>
        <p:txBody>
          <a:bodyPr>
            <a:normAutofit fontScale="92500" lnSpcReduction="10000"/>
          </a:bodyPr>
          <a:lstStyle/>
          <a:p>
            <a:r>
              <a:rPr lang="en-US" dirty="0"/>
              <a:t>The physics sections of the EIC whitepaper used a common table format to provide a convenient summary: </a:t>
            </a:r>
          </a:p>
          <a:p>
            <a:endParaRPr lang="en-US" dirty="0"/>
          </a:p>
          <a:p>
            <a:endParaRPr lang="en-US" dirty="0"/>
          </a:p>
          <a:p>
            <a:endParaRPr lang="en-US" dirty="0"/>
          </a:p>
          <a:p>
            <a:endParaRPr lang="en-US" dirty="0"/>
          </a:p>
          <a:p>
            <a:endParaRPr lang="en-US" dirty="0"/>
          </a:p>
          <a:p>
            <a:endParaRPr lang="en-US" dirty="0"/>
          </a:p>
          <a:p>
            <a:r>
              <a:rPr lang="en-US" dirty="0"/>
              <a:t>Something similar could be adopted here for physics sections?</a:t>
            </a:r>
          </a:p>
          <a:p>
            <a:pPr lvl="1"/>
            <a:r>
              <a:rPr lang="en-US" dirty="0"/>
              <a:t>Can imagine separate columns for integrated luminosity required, etc.</a:t>
            </a:r>
          </a:p>
          <a:p>
            <a:pPr lvl="1"/>
            <a:r>
              <a:rPr lang="en-US" dirty="0"/>
              <a:t>Would help shorten some of the text </a:t>
            </a:r>
          </a:p>
          <a:p>
            <a:pPr lvl="1"/>
            <a:r>
              <a:rPr lang="en-US" dirty="0"/>
              <a:t>Could help sort measurements by feasibility and impact</a:t>
            </a:r>
          </a:p>
        </p:txBody>
      </p:sp>
      <p:sp>
        <p:nvSpPr>
          <p:cNvPr id="4" name="Date Placeholder 3">
            <a:extLst>
              <a:ext uri="{FF2B5EF4-FFF2-40B4-BE49-F238E27FC236}">
                <a16:creationId xmlns:a16="http://schemas.microsoft.com/office/drawing/2014/main" id="{02578A48-2F16-1CE0-F7DE-525D1284AF4B}"/>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5A7BADA7-EB9A-C36C-4702-7DFF0D221548}"/>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7408D518-9AAA-0D87-A66F-98A9C118E5E9}"/>
              </a:ext>
            </a:extLst>
          </p:cNvPr>
          <p:cNvSpPr>
            <a:spLocks noGrp="1"/>
          </p:cNvSpPr>
          <p:nvPr>
            <p:ph type="sldNum" sz="quarter" idx="12"/>
          </p:nvPr>
        </p:nvSpPr>
        <p:spPr/>
        <p:txBody>
          <a:bodyPr/>
          <a:lstStyle/>
          <a:p>
            <a:fld id="{93096E3A-4039-4E14-9497-E4B9897C6C17}" type="slidenum">
              <a:rPr lang="en-US" smtClean="0"/>
              <a:t>7</a:t>
            </a:fld>
            <a:endParaRPr lang="en-US"/>
          </a:p>
        </p:txBody>
      </p:sp>
      <p:pic>
        <p:nvPicPr>
          <p:cNvPr id="8" name="Picture 7">
            <a:extLst>
              <a:ext uri="{FF2B5EF4-FFF2-40B4-BE49-F238E27FC236}">
                <a16:creationId xmlns:a16="http://schemas.microsoft.com/office/drawing/2014/main" id="{E655C9C8-8BE3-BEDF-1F13-7DCA3C8D2B5B}"/>
              </a:ext>
            </a:extLst>
          </p:cNvPr>
          <p:cNvPicPr>
            <a:picLocks noChangeAspect="1"/>
          </p:cNvPicPr>
          <p:nvPr/>
        </p:nvPicPr>
        <p:blipFill>
          <a:blip r:embed="rId2"/>
          <a:stretch>
            <a:fillRect/>
          </a:stretch>
        </p:blipFill>
        <p:spPr>
          <a:xfrm>
            <a:off x="2106433" y="2157211"/>
            <a:ext cx="7107677" cy="2543577"/>
          </a:xfrm>
          <a:prstGeom prst="rect">
            <a:avLst/>
          </a:prstGeom>
        </p:spPr>
      </p:pic>
    </p:spTree>
    <p:extLst>
      <p:ext uri="{BB962C8B-B14F-4D97-AF65-F5344CB8AC3E}">
        <p14:creationId xmlns:p14="http://schemas.microsoft.com/office/powerpoint/2010/main" val="500945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0E1CB-00D4-4E0E-A010-053F1F2DAC51}"/>
              </a:ext>
            </a:extLst>
          </p:cNvPr>
          <p:cNvSpPr>
            <a:spLocks noGrp="1"/>
          </p:cNvSpPr>
          <p:nvPr>
            <p:ph type="title"/>
          </p:nvPr>
        </p:nvSpPr>
        <p:spPr>
          <a:xfrm>
            <a:off x="349321" y="365125"/>
            <a:ext cx="11486508" cy="949967"/>
          </a:xfrm>
        </p:spPr>
        <p:txBody>
          <a:bodyPr>
            <a:normAutofit fontScale="90000"/>
          </a:bodyPr>
          <a:lstStyle/>
          <a:p>
            <a:r>
              <a:rPr lang="en-US" b="1" dirty="0">
                <a:solidFill>
                  <a:schemeClr val="tx2">
                    <a:lumMod val="50000"/>
                    <a:lumOff val="50000"/>
                  </a:schemeClr>
                </a:solidFill>
              </a:rPr>
              <a:t>Comments on Introduction/Pillars/Early Science</a:t>
            </a:r>
          </a:p>
        </p:txBody>
      </p:sp>
      <p:sp>
        <p:nvSpPr>
          <p:cNvPr id="3" name="Content Placeholder 2">
            <a:extLst>
              <a:ext uri="{FF2B5EF4-FFF2-40B4-BE49-F238E27FC236}">
                <a16:creationId xmlns:a16="http://schemas.microsoft.com/office/drawing/2014/main" id="{D629F8EC-3CF8-4481-2A29-01CEE75F9C1D}"/>
              </a:ext>
            </a:extLst>
          </p:cNvPr>
          <p:cNvSpPr>
            <a:spLocks noGrp="1"/>
          </p:cNvSpPr>
          <p:nvPr>
            <p:ph idx="1"/>
          </p:nvPr>
        </p:nvSpPr>
        <p:spPr>
          <a:xfrm>
            <a:off x="838200" y="1315092"/>
            <a:ext cx="10515600" cy="4861871"/>
          </a:xfrm>
        </p:spPr>
        <p:txBody>
          <a:bodyPr/>
          <a:lstStyle/>
          <a:p>
            <a:r>
              <a:rPr lang="en-US" dirty="0"/>
              <a:t>Mention should be made of the Streaming Computing Model and the goal of the collaboration to provide calibrated data for analysis in </a:t>
            </a:r>
            <a:r>
              <a:rPr lang="en-US" i="1" dirty="0"/>
              <a:t>weeks</a:t>
            </a:r>
            <a:r>
              <a:rPr lang="en-US" dirty="0"/>
              <a:t>, not months or years. </a:t>
            </a:r>
          </a:p>
          <a:p>
            <a:pPr lvl="1"/>
            <a:r>
              <a:rPr lang="en-US" dirty="0"/>
              <a:t>It will take time to achieve this, but we should see the benefits within the Early Science period</a:t>
            </a:r>
          </a:p>
          <a:p>
            <a:pPr lvl="1"/>
            <a:endParaRPr lang="en-US" dirty="0"/>
          </a:p>
          <a:p>
            <a:endParaRPr lang="en-US" dirty="0"/>
          </a:p>
          <a:p>
            <a:endParaRPr lang="en-US" dirty="0"/>
          </a:p>
          <a:p>
            <a:endParaRPr lang="en-US" dirty="0"/>
          </a:p>
        </p:txBody>
      </p:sp>
      <p:sp>
        <p:nvSpPr>
          <p:cNvPr id="4" name="Date Placeholder 3">
            <a:extLst>
              <a:ext uri="{FF2B5EF4-FFF2-40B4-BE49-F238E27FC236}">
                <a16:creationId xmlns:a16="http://schemas.microsoft.com/office/drawing/2014/main" id="{2E442635-EEBE-F0F5-C9AF-0B04A4A22DBF}"/>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36165781-E0BA-8657-0DB6-20EE8551C411}"/>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E0288682-9ABD-922F-5F74-05A76EC266FC}"/>
              </a:ext>
            </a:extLst>
          </p:cNvPr>
          <p:cNvSpPr>
            <a:spLocks noGrp="1"/>
          </p:cNvSpPr>
          <p:nvPr>
            <p:ph type="sldNum" sz="quarter" idx="12"/>
          </p:nvPr>
        </p:nvSpPr>
        <p:spPr/>
        <p:txBody>
          <a:bodyPr/>
          <a:lstStyle/>
          <a:p>
            <a:fld id="{93096E3A-4039-4E14-9497-E4B9897C6C17}" type="slidenum">
              <a:rPr lang="en-US" smtClean="0"/>
              <a:t>8</a:t>
            </a:fld>
            <a:endParaRPr lang="en-US"/>
          </a:p>
        </p:txBody>
      </p:sp>
    </p:spTree>
    <p:extLst>
      <p:ext uri="{BB962C8B-B14F-4D97-AF65-F5344CB8AC3E}">
        <p14:creationId xmlns:p14="http://schemas.microsoft.com/office/powerpoint/2010/main" val="380274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C6CF5-F053-CC15-CFD8-3C4AAFD6FE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AA96D-FC7A-BC37-9F7D-1F842BE8D5C7}"/>
              </a:ext>
            </a:extLst>
          </p:cNvPr>
          <p:cNvSpPr>
            <a:spLocks noGrp="1"/>
          </p:cNvSpPr>
          <p:nvPr>
            <p:ph type="title"/>
          </p:nvPr>
        </p:nvSpPr>
        <p:spPr>
          <a:xfrm>
            <a:off x="838200" y="365125"/>
            <a:ext cx="10515600" cy="949967"/>
          </a:xfrm>
        </p:spPr>
        <p:txBody>
          <a:bodyPr/>
          <a:lstStyle/>
          <a:p>
            <a:r>
              <a:rPr lang="en-US" b="1" dirty="0">
                <a:solidFill>
                  <a:schemeClr val="tx2">
                    <a:lumMod val="50000"/>
                    <a:lumOff val="50000"/>
                  </a:schemeClr>
                </a:solidFill>
              </a:rPr>
              <a:t>Specific Comments on </a:t>
            </a:r>
            <a:r>
              <a:rPr lang="en-US" b="1" dirty="0" err="1">
                <a:solidFill>
                  <a:schemeClr val="tx2">
                    <a:lumMod val="50000"/>
                    <a:lumOff val="50000"/>
                  </a:schemeClr>
                </a:solidFill>
              </a:rPr>
              <a:t>Inclusives</a:t>
            </a:r>
            <a:endParaRPr lang="en-US" b="1"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9672D1E3-C1CF-CED4-A95F-AB1004D3F85D}"/>
              </a:ext>
            </a:extLst>
          </p:cNvPr>
          <p:cNvSpPr>
            <a:spLocks noGrp="1"/>
          </p:cNvSpPr>
          <p:nvPr>
            <p:ph idx="1"/>
          </p:nvPr>
        </p:nvSpPr>
        <p:spPr>
          <a:xfrm>
            <a:off x="838200" y="1315092"/>
            <a:ext cx="10515600" cy="4861871"/>
          </a:xfrm>
        </p:spPr>
        <p:txBody>
          <a:bodyPr/>
          <a:lstStyle/>
          <a:p>
            <a:r>
              <a:rPr lang="en-US" dirty="0"/>
              <a:t>Figure 2 (overlap w/HERA), 3 (PDF impact) – This is what we have in mind. </a:t>
            </a:r>
          </a:p>
          <a:p>
            <a:r>
              <a:rPr lang="en-US" dirty="0"/>
              <a:t>Figure 4 (A</a:t>
            </a:r>
            <a:r>
              <a:rPr lang="en-US" baseline="-25000" dirty="0"/>
              <a:t>1</a:t>
            </a:r>
            <a:r>
              <a:rPr lang="en-US" baseline="30000" dirty="0"/>
              <a:t>p</a:t>
            </a:r>
            <a:r>
              <a:rPr lang="en-US" dirty="0"/>
              <a:t>) – Convert this to an impact plot on polarized structure function</a:t>
            </a:r>
          </a:p>
          <a:p>
            <a:endParaRPr lang="en-US" dirty="0"/>
          </a:p>
          <a:p>
            <a:r>
              <a:rPr lang="en-US" dirty="0"/>
              <a:t>Underplays the importance of </a:t>
            </a:r>
            <a:r>
              <a:rPr lang="en-US" dirty="0" err="1"/>
              <a:t>nPDF’s</a:t>
            </a:r>
            <a:r>
              <a:rPr lang="en-US" dirty="0"/>
              <a:t> – </a:t>
            </a:r>
            <a:br>
              <a:rPr lang="en-US" dirty="0"/>
            </a:br>
            <a:r>
              <a:rPr lang="en-US" dirty="0"/>
              <a:t>DIS on nuclei in a collider environment is</a:t>
            </a:r>
            <a:br>
              <a:rPr lang="en-US" dirty="0"/>
            </a:br>
            <a:r>
              <a:rPr lang="en-US" dirty="0"/>
              <a:t>new!  This should feature prominently!</a:t>
            </a:r>
            <a:br>
              <a:rPr lang="en-US" dirty="0"/>
            </a:br>
            <a:endParaRPr lang="en-US" dirty="0"/>
          </a:p>
        </p:txBody>
      </p:sp>
      <p:sp>
        <p:nvSpPr>
          <p:cNvPr id="4" name="Date Placeholder 3">
            <a:extLst>
              <a:ext uri="{FF2B5EF4-FFF2-40B4-BE49-F238E27FC236}">
                <a16:creationId xmlns:a16="http://schemas.microsoft.com/office/drawing/2014/main" id="{C08E0510-7E32-1E16-9906-FD1BA89938A7}"/>
              </a:ext>
            </a:extLst>
          </p:cNvPr>
          <p:cNvSpPr>
            <a:spLocks noGrp="1"/>
          </p:cNvSpPr>
          <p:nvPr>
            <p:ph type="dt" sz="half" idx="10"/>
          </p:nvPr>
        </p:nvSpPr>
        <p:spPr/>
        <p:txBody>
          <a:bodyPr/>
          <a:lstStyle/>
          <a:p>
            <a:r>
              <a:rPr lang="en-US"/>
              <a:t>3/17/2026</a:t>
            </a:r>
          </a:p>
        </p:txBody>
      </p:sp>
      <p:sp>
        <p:nvSpPr>
          <p:cNvPr id="5" name="Footer Placeholder 4">
            <a:extLst>
              <a:ext uri="{FF2B5EF4-FFF2-40B4-BE49-F238E27FC236}">
                <a16:creationId xmlns:a16="http://schemas.microsoft.com/office/drawing/2014/main" id="{1EF5D795-F3AD-3A43-C1BA-2505E48B69EA}"/>
              </a:ext>
            </a:extLst>
          </p:cNvPr>
          <p:cNvSpPr>
            <a:spLocks noGrp="1"/>
          </p:cNvSpPr>
          <p:nvPr>
            <p:ph type="ftr" sz="quarter" idx="11"/>
          </p:nvPr>
        </p:nvSpPr>
        <p:spPr/>
        <p:txBody>
          <a:bodyPr/>
          <a:lstStyle/>
          <a:p>
            <a:r>
              <a:rPr lang="en-US"/>
              <a:t>ePIC Early Science Workshop</a:t>
            </a:r>
          </a:p>
        </p:txBody>
      </p:sp>
      <p:sp>
        <p:nvSpPr>
          <p:cNvPr id="6" name="Slide Number Placeholder 5">
            <a:extLst>
              <a:ext uri="{FF2B5EF4-FFF2-40B4-BE49-F238E27FC236}">
                <a16:creationId xmlns:a16="http://schemas.microsoft.com/office/drawing/2014/main" id="{CD8F02A3-39BB-C359-2083-8015AD7541C1}"/>
              </a:ext>
            </a:extLst>
          </p:cNvPr>
          <p:cNvSpPr>
            <a:spLocks noGrp="1"/>
          </p:cNvSpPr>
          <p:nvPr>
            <p:ph type="sldNum" sz="quarter" idx="12"/>
          </p:nvPr>
        </p:nvSpPr>
        <p:spPr/>
        <p:txBody>
          <a:bodyPr/>
          <a:lstStyle/>
          <a:p>
            <a:fld id="{93096E3A-4039-4E14-9497-E4B9897C6C17}" type="slidenum">
              <a:rPr lang="en-US" smtClean="0"/>
              <a:t>9</a:t>
            </a:fld>
            <a:endParaRPr lang="en-US"/>
          </a:p>
        </p:txBody>
      </p:sp>
      <p:pic>
        <p:nvPicPr>
          <p:cNvPr id="8" name="Picture 7">
            <a:extLst>
              <a:ext uri="{FF2B5EF4-FFF2-40B4-BE49-F238E27FC236}">
                <a16:creationId xmlns:a16="http://schemas.microsoft.com/office/drawing/2014/main" id="{2F69BEF6-9753-218A-3C0A-0423C40AE8FE}"/>
              </a:ext>
            </a:extLst>
          </p:cNvPr>
          <p:cNvPicPr>
            <a:picLocks noChangeAspect="1"/>
          </p:cNvPicPr>
          <p:nvPr/>
        </p:nvPicPr>
        <p:blipFill>
          <a:blip r:embed="rId2"/>
          <a:stretch>
            <a:fillRect/>
          </a:stretch>
        </p:blipFill>
        <p:spPr>
          <a:xfrm>
            <a:off x="7629457" y="2265059"/>
            <a:ext cx="3394143" cy="4107481"/>
          </a:xfrm>
          <a:prstGeom prst="rect">
            <a:avLst/>
          </a:prstGeom>
        </p:spPr>
      </p:pic>
    </p:spTree>
    <p:extLst>
      <p:ext uri="{BB962C8B-B14F-4D97-AF65-F5344CB8AC3E}">
        <p14:creationId xmlns:p14="http://schemas.microsoft.com/office/powerpoint/2010/main" val="546958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TotalTime>
  <Words>1406</Words>
  <Application>Microsoft Office PowerPoint</Application>
  <PresentationFormat>Widescreen</PresentationFormat>
  <Paragraphs>135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Symbol</vt:lpstr>
      <vt:lpstr>Office Theme</vt:lpstr>
      <vt:lpstr>Comments on Early Science Report Initial Draft</vt:lpstr>
      <vt:lpstr>ESR Initial Draft</vt:lpstr>
      <vt:lpstr>Recognition of Effort</vt:lpstr>
      <vt:lpstr>Comments on Form</vt:lpstr>
      <vt:lpstr>Comments on Content </vt:lpstr>
      <vt:lpstr>Recommendation for Physics Sections</vt:lpstr>
      <vt:lpstr>Suggestion from EIC Whitepaper</vt:lpstr>
      <vt:lpstr>Comments on Introduction/Pillars/Early Science</vt:lpstr>
      <vt:lpstr>Specific Comments on Inclusives</vt:lpstr>
      <vt:lpstr>Specific Comments on SIDIS</vt:lpstr>
      <vt:lpstr>Specific Comments on Exclusive, Diffraction and Tagging</vt:lpstr>
      <vt:lpstr>Specific Comments on Jets/HF</vt:lpstr>
      <vt:lpstr>Conclusions</vt:lpstr>
      <vt:lpstr>Final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Lajoie, John</dc:creator>
  <cp:lastModifiedBy>Lajoie, John</cp:lastModifiedBy>
  <cp:revision>39</cp:revision>
  <dcterms:created xsi:type="dcterms:W3CDTF">2026-03-10T22:16:30Z</dcterms:created>
  <dcterms:modified xsi:type="dcterms:W3CDTF">2026-03-18T12:06:56Z</dcterms:modified>
</cp:coreProperties>
</file>