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5"/>
  </p:notesMasterIdLst>
  <p:sldIdLst>
    <p:sldId id="672" r:id="rId2"/>
    <p:sldId id="683" r:id="rId3"/>
    <p:sldId id="673" r:id="rId4"/>
    <p:sldId id="674" r:id="rId5"/>
    <p:sldId id="675" r:id="rId6"/>
    <p:sldId id="677" r:id="rId7"/>
    <p:sldId id="679" r:id="rId8"/>
    <p:sldId id="676" r:id="rId9"/>
    <p:sldId id="682" r:id="rId10"/>
    <p:sldId id="678" r:id="rId11"/>
    <p:sldId id="680" r:id="rId12"/>
    <p:sldId id="684" r:id="rId13"/>
    <p:sldId id="681" r:id="rId14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46F2"/>
    <a:srgbClr val="00FA00"/>
    <a:srgbClr val="000000"/>
    <a:srgbClr val="D883FF"/>
    <a:srgbClr val="FF40FF"/>
    <a:srgbClr val="2D3D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364"/>
    <p:restoredTop sz="91429"/>
  </p:normalViewPr>
  <p:slideViewPr>
    <p:cSldViewPr snapToGrid="0" snapToObjects="1">
      <p:cViewPr>
        <p:scale>
          <a:sx n="75" d="100"/>
          <a:sy n="75" d="100"/>
        </p:scale>
        <p:origin x="1464" y="9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15T16:15:20.852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1,'70'38,"10"8,-36-19,2 2,1 2,1 0,-2-2,1-1,-1 1,-1-1,-2 0,1-1,37 25,-8-8,10 6,-23-16,12 5,-25-12,1 0,2-3,-1 0,-2-2,-8-2,-7-4,-7-4,-3-4,0 4,3 4,8 6,4 4,2 1,-2-1,-2 0,-2-1,0 1,-1 0,-3-1,-3-3,-5-5,-5-6,-4-5,7 5,0-1,11 4,-8-2,0 0,0 1,0-1,6 4,2 2,5 2,2 3,0 0,-2-2,-2-1,-3-2,-1-1,3 2,0 3,2 2,-1-1,-1-1,-3-2,0-4,-3 0,-1-3,-3-1,-2-2,-5-1,-2-2,1 1,-1-2,4 7,-2-2,4 7,-2-2,-1 1,1-3,-5-2,0-2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15T16:15:23.342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2147 0,'-31'52,"0"0,-4 1,0-1,-1-5,-1-1,-4 5,-1 0,0 2,1 1,-1-1,0 0,-1 1,-1 0,2 0,-2-1,-1-1,-1 0,6-7,-9 13,8-11,-11 15,-9 11,-6 8,-4 4,0 1,1-2,4-6,8-8,10-12,-16 17,12-14,-10 14,0-1,0 0,1 0,-1 1,0-1,1 0,-1 1,0-1,1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15T16:15:27.447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3545,'49'-32,"1"0,1-2,0 1,0 0,-1 1,3 1,0 1,-2 3,0 0,-1 0,0-1,-2 0,-1-1,-2 1,-1-1,-2 1,-1 0,36-23,-7 4,0 0,4-1,-33 21,3 0,7-4,3-1,8-3,3 0,6-3,3-1,4-2,1 0,1 0,-1 0,-4 1,-1-1,-4 5,-1 0,-2 2,-1 1,0 0,1 1,4 1,1 0,0-1,1 0,2 2,0 0,-3 2,-1 0,0 0,-2-1,1 0,-1-1,0-3,0-1,1-2,0-1,0-1,1 0,-1-1,-1 1,-5 4,-1 2,-4 2,-2 2,-5 6,-1 0,-5 3,0-1,0 0,0-1,45-17,0-3,-4 3,-1 1,-3-3,1-3,3-5,0 3,1 1,-2 3,-3 3,-2 1,1 1,-4 2,4-1,-2-4,0 2,-2-4,-10 4,-11 8,-5 0,-4 1,8-5,8-6,-2 1,-4 4,-9 6,-5-1,2-2,2-3,-1 1,-7 4,-12 8,-12 9,-9 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15T16:15:29.592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761 0,'-51'75,"-1"0,0 0,1 0,4-6,1 1,-5 6,-9 13,1-2,14-17,16-24,5-7,-20 27,16-23,9-18,5-1,-5 9,-3 8,1 4,2-3,11-17,19-12,36-8,44-5,-26 0,5 0,11 0,3 0,-1 0,1 0,-2 0,0 0,-4 0,0 0,0-1,0-2,5-2,1-3,2-2,-1-3,-3-1,-3-1,-9 0,-2 0,4 0,-5 2,14-3,4 4,-52 9,-17 3,-7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AD06B9-34A7-3B4F-B43B-24DE4EA7B487}" type="datetimeFigureOut">
              <a:rPr lang="it-IT" smtClean="0"/>
              <a:t>15/03/26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51DDD2-70B2-4141-9E66-7DAF23B88AC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2089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51DDD2-70B2-4141-9E66-7DAF23B88AC0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100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1C9F1-CA28-CD4C-9027-A096935C1B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512FBF-9E73-E64C-93DE-364D0B15E4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D29BA-00F9-A24E-B59F-D0D2ED669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07/07/22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F7C0F-35EA-5644-A208-132A2B423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E9D3B-8621-F048-A806-0C58CD1BB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5190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F4EB4-7511-F14E-9277-042F2C8EB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269253-7329-8F4A-A519-3DBCBFC35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04E0C8-CDD1-C64B-B266-D3DD54DA4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07/07/22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173DCE-3D97-AC45-B813-1DF4A5DB6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D7847-D221-D54A-8F92-B32140367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6605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552B3F-CD4B-5548-9DE3-8A7CA65CAD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C6774-8B67-F84E-8C0E-3BED9B2D34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D180E1-AD94-3440-95FD-F5FC6A94E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07/07/22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B5C014-D1C0-DA46-8D06-8664202AB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659D7-BB93-1041-9A4A-EC2364C6A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4184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91CC6-9F4C-D64D-A304-2CD3E6CBA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CB5E24-B6CB-814A-B1DE-1E3576D079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CB5D20-8050-3944-AA57-462B7A9FC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07/07/22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5F747F-5DAD-6C46-959D-74B8AE760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E508A6-C15D-DE4B-B49F-85963CF35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5284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918DF-CE7E-0D46-A927-BDED753E5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ADED45-4420-B540-BF33-B7D08DFE5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C1E473-8B2E-5346-B25B-974E8C066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07/07/22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5FA36-638A-3343-AB1B-A9D0CCDB0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A8EAF-2DC7-0247-8944-20256A863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9683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B9D6F-9213-D84D-8FBD-D36B06545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71A95-09AC-3D43-B7AA-D62D9F5BCE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09626B-D590-2347-8E3C-45CFB4699F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BCAB24-0F1D-7A4F-A9BB-BF1F97DA2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07/07/22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6AB2F1-20F3-BA4E-851D-796A07574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A24C3-20E8-044A-A3DA-472B88CCA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6183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CE6F7-2CA8-BD46-81B1-E5611E534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76D41D-88C8-F347-BA98-B441DF4CF3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3D8083-0FDB-2B49-BEED-BD3B19A429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7A46BA-B803-6647-9EFB-51392E4A50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FDA326-84A7-A446-B208-BB334DB8B8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D62B6E-B36D-4844-BDB3-1A8CDF4B7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07/07/22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5FB16A-0998-B547-AC26-DE01E2B20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CF2285-EA25-6B4A-8BAA-B2D81B38F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2693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B2DA6-1B6C-314C-8ECA-A75CE29A0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97BA10-CA6E-FA4C-BF86-36B87A17F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07/07/22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59504C-6528-2744-B45D-9933647B5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4730D3-4AF0-2242-BE99-8BDE0227A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693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AEDBE0-A024-BA43-99DA-3029A8D0A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07/07/22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067982-534A-FC4B-84C3-BBDACAB27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ECB37E-F3A9-6946-A061-288F945A4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5181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A2155-A594-A54D-BD68-8DE39B9BA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9A593-23D4-1749-8E85-2F21040534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638E7-9F83-B44C-836B-484B25ADC9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77138B-D96A-AB43-87D4-007F0E54D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07/07/22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5F410D-EF39-4D4B-A586-46B0E374D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EA06C1-52EA-EE44-8A33-33DEAC7E1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0944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A3D49-CBD4-5047-A6BF-80AD742D0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A325B9-B3A9-E04C-A971-A9DFDED304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60AA00-00B8-824A-B0D8-2BAC2A46E4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752262-5A81-244D-87E8-008CA8966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07/07/22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872934-A200-A149-8B87-4CCC60197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S. Fazio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5F0A05-A725-3E4A-8785-5E4076F95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0090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DB0D71-8A40-7B4B-8A33-E63794EA7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CEB701-93FA-9142-9C46-491EBE779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CF0BD9-7E5F-8746-B137-B0BC627F34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07/07/22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194BC3-0D60-0348-860C-65545BD1C0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S. Fazio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92B5A7-A7DC-D94D-B9E1-8C9FF65A78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5DAC2-AB1D-3846-9742-98AFDA9D25F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2512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jpeg"/><Relationship Id="rId7" Type="http://schemas.openxmlformats.org/officeDocument/2006/relationships/customXml" Target="../ink/ink2.xml"/><Relationship Id="rId12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0" Type="http://schemas.openxmlformats.org/officeDocument/2006/relationships/image" Target="../media/image14.png"/><Relationship Id="rId4" Type="http://schemas.openxmlformats.org/officeDocument/2006/relationships/image" Target="../media/image11.jpeg"/><Relationship Id="rId9" Type="http://schemas.openxmlformats.org/officeDocument/2006/relationships/customXml" Target="../ink/ink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33B0394-D757-85E2-655A-BA98EE00093F}"/>
              </a:ext>
            </a:extLst>
          </p:cNvPr>
          <p:cNvSpPr txBox="1">
            <a:spLocks/>
          </p:cNvSpPr>
          <p:nvPr/>
        </p:nvSpPr>
        <p:spPr>
          <a:xfrm>
            <a:off x="308911" y="236253"/>
            <a:ext cx="11578923" cy="13446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C00000"/>
                </a:solidFill>
                <a:latin typeface="Times New Roman"/>
                <a:cs typeface="Times New Roman"/>
              </a:rPr>
              <a:t>Orientation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187B9A3-925F-B601-859F-D776D174085E}"/>
              </a:ext>
            </a:extLst>
          </p:cNvPr>
          <p:cNvSpPr/>
          <p:nvPr/>
        </p:nvSpPr>
        <p:spPr>
          <a:xfrm>
            <a:off x="953947" y="5702992"/>
            <a:ext cx="10215623" cy="974344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20"/>
              </a:spcBef>
              <a:tabLst>
                <a:tab pos="360216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b="1" dirty="0"/>
              <a:t>EIC Detector-1BNL-INT Joint Workshop: Bridging Theory and Experiment at the Electron-Ion Collider</a:t>
            </a:r>
          </a:p>
          <a:p>
            <a:pPr algn="ctr">
              <a:spcBef>
                <a:spcPts val="420"/>
              </a:spcBef>
              <a:tabLst>
                <a:tab pos="360216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000" b="1" dirty="0">
                <a:solidFill>
                  <a:srgbClr val="0070C0"/>
                </a:solidFill>
              </a:rPr>
              <a:t>ePIC and EIC Physics Readiness Workshop</a:t>
            </a:r>
          </a:p>
          <a:p>
            <a:pPr algn="ctr">
              <a:spcBef>
                <a:spcPts val="420"/>
              </a:spcBef>
              <a:tabLst>
                <a:tab pos="360216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US" sz="2000" b="1" dirty="0">
                <a:solidFill>
                  <a:schemeClr val="tx1"/>
                </a:solidFill>
              </a:rPr>
              <a:t>Krakow - September 22-24, 2025 </a:t>
            </a:r>
            <a:endParaRPr lang="en-GB" sz="2000" b="1" i="1" dirty="0">
              <a:solidFill>
                <a:schemeClr val="tx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AD7AF6A-EAE2-9CBA-B6F0-DF4507603830}"/>
              </a:ext>
            </a:extLst>
          </p:cNvPr>
          <p:cNvGrpSpPr/>
          <p:nvPr/>
        </p:nvGrpSpPr>
        <p:grpSpPr>
          <a:xfrm>
            <a:off x="204687" y="254930"/>
            <a:ext cx="11782626" cy="1947891"/>
            <a:chOff x="204687" y="254930"/>
            <a:chExt cx="11782626" cy="194789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948A979-C1FD-4B9C-B7D8-38B2FF6EDBED}"/>
                </a:ext>
              </a:extLst>
            </p:cNvPr>
            <p:cNvSpPr txBox="1"/>
            <p:nvPr/>
          </p:nvSpPr>
          <p:spPr>
            <a:xfrm>
              <a:off x="3420940" y="1310269"/>
              <a:ext cx="5405391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</a:rPr>
                <a:t>Salvatore Fazio </a:t>
              </a:r>
            </a:p>
            <a:p>
              <a:pPr algn="ctr"/>
              <a:r>
                <a:rPr lang="it-IT" sz="2400" b="1" i="1" dirty="0"/>
                <a:t>Università della Calabria &amp; INFN Cosenza</a:t>
              </a:r>
            </a:p>
          </p:txBody>
        </p:sp>
        <p:pic>
          <p:nvPicPr>
            <p:cNvPr id="8" name="Picture 6" descr="INFN Gruppo Collegato di Cosenza - Home | Facebook">
              <a:extLst>
                <a:ext uri="{FF2B5EF4-FFF2-40B4-BE49-F238E27FC236}">
                  <a16:creationId xmlns:a16="http://schemas.microsoft.com/office/drawing/2014/main" id="{2209E4C6-19EB-2340-C61F-506323291B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4506" y="254930"/>
              <a:ext cx="2032807" cy="1472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 descr="Università della Calabria - Unical &amp; Sport">
              <a:extLst>
                <a:ext uri="{FF2B5EF4-FFF2-40B4-BE49-F238E27FC236}">
                  <a16:creationId xmlns:a16="http://schemas.microsoft.com/office/drawing/2014/main" id="{D403E2FB-B764-66BE-FB59-A1DFEE258C6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88" t="29553" r="9518" b="30791"/>
            <a:stretch/>
          </p:blipFill>
          <p:spPr bwMode="auto">
            <a:xfrm>
              <a:off x="204687" y="318189"/>
              <a:ext cx="2183527" cy="1065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 descr="L'hi-tech emiliano rende smart l'Università della Calabria - Il Sole 24 ORE">
            <a:extLst>
              <a:ext uri="{FF2B5EF4-FFF2-40B4-BE49-F238E27FC236}">
                <a16:creationId xmlns:a16="http://schemas.microsoft.com/office/drawing/2014/main" id="{17C96DE5-AA69-3629-1CAC-5E18B4A29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465" y="2329687"/>
            <a:ext cx="6848366" cy="357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red and blue arrow in a circle&#10;&#10;Description automatically generated">
            <a:extLst>
              <a:ext uri="{FF2B5EF4-FFF2-40B4-BE49-F238E27FC236}">
                <a16:creationId xmlns:a16="http://schemas.microsoft.com/office/drawing/2014/main" id="{1FCBC335-CC83-E71A-7DEB-8587FE1C81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5910" y="3039120"/>
            <a:ext cx="1084883" cy="77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45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3DE59-69DE-EF7C-0FF3-B7CE2ADEB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E1CE73-620D-E1C2-08C9-89C10C8E8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10</a:t>
            </a:fld>
            <a:endParaRPr lang="it-IT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4C326D6-245F-41BC-6023-2A3A32853FD3}"/>
              </a:ext>
            </a:extLst>
          </p:cNvPr>
          <p:cNvSpPr txBox="1">
            <a:spLocks/>
          </p:cNvSpPr>
          <p:nvPr/>
        </p:nvSpPr>
        <p:spPr>
          <a:xfrm>
            <a:off x="595086" y="240281"/>
            <a:ext cx="11036082" cy="64871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b="1" dirty="0">
                <a:solidFill>
                  <a:srgbClr val="C00000"/>
                </a:solidFill>
                <a:ea typeface="+mj-ea"/>
                <a:cs typeface="+mj-cs"/>
              </a:rPr>
              <a:t>Guided Tour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06B59A-340C-50E0-26CD-D6718D1692CB}"/>
              </a:ext>
            </a:extLst>
          </p:cNvPr>
          <p:cNvSpPr txBox="1"/>
          <p:nvPr/>
        </p:nvSpPr>
        <p:spPr>
          <a:xfrm>
            <a:off x="138548" y="1289538"/>
            <a:ext cx="7027026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/>
              <a:t>A transfer bus is provided </a:t>
            </a:r>
          </a:p>
          <a:p>
            <a:pPr marL="457200" indent="-4572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/>
              <a:t>Tour starts at </a:t>
            </a:r>
            <a:r>
              <a:rPr lang="en-US" sz="2400" b="1" dirty="0"/>
              <a:t>Piazza Bilotti </a:t>
            </a:r>
            <a:r>
              <a:rPr lang="en-US" sz="2400" dirty="0"/>
              <a:t>at </a:t>
            </a:r>
            <a:r>
              <a:rPr lang="en-US" sz="2400" b="1" dirty="0"/>
              <a:t>6:30PM</a:t>
            </a:r>
          </a:p>
          <a:p>
            <a:pPr marL="457200" indent="-4572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/>
              <a:t>walk through </a:t>
            </a:r>
            <a:r>
              <a:rPr lang="en-US" sz="2400" b="1" dirty="0"/>
              <a:t>Corso Mazzini </a:t>
            </a:r>
            <a:r>
              <a:rPr lang="en-US" sz="2400" dirty="0"/>
              <a:t>(main street)</a:t>
            </a:r>
          </a:p>
          <a:p>
            <a:pPr marL="914400" lvl="1" indent="-4572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/>
              <a:t>Se artwork of the </a:t>
            </a:r>
            <a:r>
              <a:rPr lang="en-US" sz="2400" b="1" dirty="0">
                <a:solidFill>
                  <a:srgbClr val="0070C0"/>
                </a:solidFill>
              </a:rPr>
              <a:t>MAB open air museum</a:t>
            </a:r>
          </a:p>
          <a:p>
            <a:pPr marL="457200" indent="-4572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/>
              <a:t>Stop at Antica </a:t>
            </a:r>
            <a:r>
              <a:rPr lang="en-US" sz="2400" b="1" dirty="0"/>
              <a:t>Gelateria Zorro</a:t>
            </a:r>
            <a:r>
              <a:rPr lang="en-US" sz="2400" dirty="0"/>
              <a:t> (optional ice cream)</a:t>
            </a:r>
          </a:p>
          <a:p>
            <a:pPr marL="457200" indent="-4572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/>
              <a:t>Walk </a:t>
            </a:r>
            <a:r>
              <a:rPr lang="en-US" sz="2400" b="1" dirty="0"/>
              <a:t>Corso </a:t>
            </a:r>
            <a:r>
              <a:rPr lang="en-US" sz="2400" b="1" dirty="0" err="1"/>
              <a:t>Telesio</a:t>
            </a:r>
            <a:r>
              <a:rPr lang="en-US" sz="2400" dirty="0"/>
              <a:t>, (main street in old town)</a:t>
            </a:r>
          </a:p>
          <a:p>
            <a:pPr marL="457200" indent="-4572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/>
              <a:t>Reach </a:t>
            </a:r>
            <a:r>
              <a:rPr lang="en-US" sz="2400" b="1" dirty="0"/>
              <a:t>Teatro </a:t>
            </a:r>
            <a:r>
              <a:rPr lang="en-US" sz="2400" b="1" dirty="0" err="1"/>
              <a:t>Rendano</a:t>
            </a:r>
            <a:r>
              <a:rPr lang="en-US" sz="2400" dirty="0"/>
              <a:t> (Opera Theater)</a:t>
            </a:r>
          </a:p>
          <a:p>
            <a:pPr marL="457200" indent="-4572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/>
              <a:t>Visit the </a:t>
            </a:r>
            <a:r>
              <a:rPr lang="en-US" sz="2400" b="1" dirty="0"/>
              <a:t>Romanesque Cathedral </a:t>
            </a:r>
          </a:p>
          <a:p>
            <a:pPr marL="457200" indent="-4572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/>
              <a:t>… head for the </a:t>
            </a:r>
            <a:r>
              <a:rPr lang="en-US" sz="2400" b="1" dirty="0"/>
              <a:t>Social Dinner</a:t>
            </a:r>
            <a:r>
              <a:rPr lang="en-US" sz="2400" dirty="0"/>
              <a:t> </a:t>
            </a:r>
          </a:p>
          <a:p>
            <a:pPr marL="457200" indent="-457200"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US" sz="2400" dirty="0"/>
          </a:p>
          <a:p>
            <a:pPr marL="457200" indent="-4572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b="1" dirty="0"/>
              <a:t>~3km walk -&gt; </a:t>
            </a:r>
            <a:r>
              <a:rPr lang="en-US" sz="2400" dirty="0"/>
              <a:t>but we are </a:t>
            </a:r>
            <a:r>
              <a:rPr lang="en-US" sz="2400" dirty="0" err="1"/>
              <a:t>ePICs</a:t>
            </a:r>
            <a:r>
              <a:rPr lang="en-US" sz="2400" dirty="0"/>
              <a:t> !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03FFF0E-630F-73AB-9DBE-0E23C97DD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574" y="889001"/>
            <a:ext cx="2788347" cy="208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osenza - MAB Museo all&amp;#39;Aperto ...">
            <a:extLst>
              <a:ext uri="{FF2B5EF4-FFF2-40B4-BE49-F238E27FC236}">
                <a16:creationId xmlns:a16="http://schemas.microsoft.com/office/drawing/2014/main" id="{C0A3824C-1B2E-4217-3B1E-261CCD35F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370" y="1769672"/>
            <a:ext cx="2675630" cy="208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CB40C1F9-143D-D4C7-28CA-7C1102188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87779" y="3482735"/>
            <a:ext cx="3128591" cy="208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DA11CF78-0494-DD1D-723B-91575C2256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1" r="19998" b="10295"/>
          <a:stretch>
            <a:fillRect/>
          </a:stretch>
        </p:blipFill>
        <p:spPr bwMode="auto">
          <a:xfrm>
            <a:off x="9516370" y="4279711"/>
            <a:ext cx="2675630" cy="208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223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D2F51-1FEA-186F-A9EF-E5F6B3A53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0BFEF7-9799-47FD-4CB5-57141820D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11</a:t>
            </a:fld>
            <a:endParaRPr lang="it-IT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BE5F992-D44F-492F-1205-3AE08FF50073}"/>
              </a:ext>
            </a:extLst>
          </p:cNvPr>
          <p:cNvSpPr txBox="1">
            <a:spLocks/>
          </p:cNvSpPr>
          <p:nvPr/>
        </p:nvSpPr>
        <p:spPr>
          <a:xfrm>
            <a:off x="595086" y="240281"/>
            <a:ext cx="11036082" cy="64871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b="1" dirty="0">
                <a:solidFill>
                  <a:srgbClr val="C00000"/>
                </a:solidFill>
                <a:ea typeface="+mj-ea"/>
                <a:cs typeface="+mj-cs"/>
              </a:rPr>
              <a:t>Social Dinner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E410F2-040E-CBB4-A874-3E7CB203221E}"/>
              </a:ext>
            </a:extLst>
          </p:cNvPr>
          <p:cNvSpPr txBox="1"/>
          <p:nvPr/>
        </p:nvSpPr>
        <p:spPr>
          <a:xfrm>
            <a:off x="138548" y="1289538"/>
            <a:ext cx="7027026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b="1" dirty="0"/>
              <a:t>Social Dinner</a:t>
            </a:r>
            <a:r>
              <a:rPr lang="en-US" sz="2400" dirty="0"/>
              <a:t> at </a:t>
            </a:r>
            <a:r>
              <a:rPr lang="en-US" sz="2400" b="1" dirty="0"/>
              <a:t>Calabria Bella</a:t>
            </a:r>
            <a:r>
              <a:rPr lang="en-US" sz="2400" dirty="0"/>
              <a:t>, starts at </a:t>
            </a:r>
            <a:r>
              <a:rPr lang="en-US" sz="2400" b="1" dirty="0"/>
              <a:t>8:30PM</a:t>
            </a:r>
          </a:p>
          <a:p>
            <a:pPr marL="914400" lvl="1" indent="-4572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/>
              <a:t>Reserved and got your ticket? </a:t>
            </a:r>
          </a:p>
          <a:p>
            <a:pPr marL="457200" indent="-4572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/>
              <a:t>Location is right besides the Cathedral</a:t>
            </a:r>
          </a:p>
          <a:p>
            <a:pPr marL="914400" lvl="1" indent="-4572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/>
              <a:t>chance to </a:t>
            </a:r>
            <a:r>
              <a:rPr lang="en-US" sz="2400" b="1" dirty="0"/>
              <a:t>taste some local dishes and wine</a:t>
            </a:r>
          </a:p>
          <a:p>
            <a:pPr marL="457200" indent="-4572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b="1" dirty="0"/>
              <a:t>Bus transfer </a:t>
            </a:r>
            <a:r>
              <a:rPr lang="en-US" sz="2400" dirty="0"/>
              <a:t>back to the hotels is provided </a:t>
            </a:r>
          </a:p>
          <a:p>
            <a:pPr marL="457200" indent="-457200"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US" sz="2400" dirty="0"/>
          </a:p>
          <a:p>
            <a:pPr marL="457200" indent="-4572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/>
              <a:t>Want to come on your own? Yes, you can!</a:t>
            </a:r>
          </a:p>
          <a:p>
            <a:pPr marL="457200" indent="-4572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/>
              <a:t>Just meet us at 8:30 PM at </a:t>
            </a:r>
            <a:r>
              <a:rPr lang="en-US" sz="2400" u="sng" dirty="0"/>
              <a:t>Calabria Bella 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327FEF66-CDFD-7DDD-9A72-85E0C9AB2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505" y="1289538"/>
            <a:ext cx="4474325" cy="447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741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5106D8-9743-1648-3DF4-2EBF482E4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12</a:t>
            </a:fld>
            <a:endParaRPr lang="it-IT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89E5A08-9B47-EA20-DE03-C11947B3838D}"/>
              </a:ext>
            </a:extLst>
          </p:cNvPr>
          <p:cNvSpPr txBox="1">
            <a:spLocks/>
          </p:cNvSpPr>
          <p:nvPr/>
        </p:nvSpPr>
        <p:spPr>
          <a:xfrm>
            <a:off x="595086" y="240281"/>
            <a:ext cx="11036082" cy="64871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b="1" dirty="0">
                <a:solidFill>
                  <a:srgbClr val="C00000"/>
                </a:solidFill>
                <a:ea typeface="+mj-ea"/>
                <a:cs typeface="+mj-cs"/>
              </a:rPr>
              <a:t>Diffraction and low-x 2026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192A4B-4C84-DBF4-8B2C-3D0B4A33E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366" y="1074208"/>
            <a:ext cx="5647267" cy="564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85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7054B7-8ED6-E8A9-98B4-73C56F1A7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13</a:t>
            </a:fld>
            <a:endParaRPr lang="it-IT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7A868A-02DB-C10E-CF9F-E48C4D152C4D}"/>
              </a:ext>
            </a:extLst>
          </p:cNvPr>
          <p:cNvSpPr txBox="1"/>
          <p:nvPr/>
        </p:nvSpPr>
        <p:spPr>
          <a:xfrm>
            <a:off x="2426670" y="2485293"/>
            <a:ext cx="751616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Enjoy the Workshop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6F33B6-A702-8C1F-A3C6-BCD306E7FCD9}"/>
              </a:ext>
            </a:extLst>
          </p:cNvPr>
          <p:cNvSpPr txBox="1"/>
          <p:nvPr/>
        </p:nvSpPr>
        <p:spPr>
          <a:xfrm>
            <a:off x="2637694" y="4134276"/>
            <a:ext cx="6854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rgbClr val="0070C0"/>
                </a:solidFill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Rachel, Rosi, Marcella, Enrico, Salvatore</a:t>
            </a:r>
          </a:p>
        </p:txBody>
      </p:sp>
    </p:spTree>
    <p:extLst>
      <p:ext uri="{BB962C8B-B14F-4D97-AF65-F5344CB8AC3E}">
        <p14:creationId xmlns:p14="http://schemas.microsoft.com/office/powerpoint/2010/main" val="1480417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E7D0D1-E8EE-E25A-6D25-0C225814B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2</a:t>
            </a:fld>
            <a:endParaRPr lang="it-IT"/>
          </a:p>
        </p:txBody>
      </p:sp>
      <p:pic>
        <p:nvPicPr>
          <p:cNvPr id="3074" name="Picture 2" descr="⛈️ ALLERTA METEO, disposta la chiusura dell'Università domani 13/02/2026  con la sospensione di tutte le attività didattiche in presenza.">
            <a:extLst>
              <a:ext uri="{FF2B5EF4-FFF2-40B4-BE49-F238E27FC236}">
                <a16:creationId xmlns:a16="http://schemas.microsoft.com/office/drawing/2014/main" id="{F3EF11A1-A0DA-5D45-7E8E-B979AC209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15" y="2336404"/>
            <a:ext cx="3511551" cy="438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387A4F5-8F2D-A0D1-9148-CE9BC313C5B2}"/>
              </a:ext>
            </a:extLst>
          </p:cNvPr>
          <p:cNvSpPr txBox="1">
            <a:spLocks/>
          </p:cNvSpPr>
          <p:nvPr/>
        </p:nvSpPr>
        <p:spPr>
          <a:xfrm>
            <a:off x="595086" y="240281"/>
            <a:ext cx="11036082" cy="64871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b="1" dirty="0">
                <a:solidFill>
                  <a:srgbClr val="C00000"/>
                </a:solidFill>
                <a:ea typeface="+mj-ea"/>
                <a:cs typeface="+mj-cs"/>
              </a:rPr>
              <a:t>Weather alert!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E95094-7D1F-CBDD-E22A-2174091D5D9B}"/>
              </a:ext>
            </a:extLst>
          </p:cNvPr>
          <p:cNvSpPr txBox="1"/>
          <p:nvPr/>
        </p:nvSpPr>
        <p:spPr>
          <a:xfrm>
            <a:off x="4081075" y="4715205"/>
            <a:ext cx="77554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On Monday </a:t>
            </a:r>
            <a:r>
              <a:rPr lang="en-US" sz="2800" b="1" dirty="0"/>
              <a:t>March 16 </a:t>
            </a:r>
            <a:r>
              <a:rPr lang="en-US" sz="2800" dirty="0"/>
              <a:t>a </a:t>
            </a:r>
            <a:r>
              <a:rPr lang="en-US" sz="2800" dirty="0">
                <a:solidFill>
                  <a:srgbClr val="FF0000"/>
                </a:solidFill>
              </a:rPr>
              <a:t>tornado</a:t>
            </a:r>
            <a:r>
              <a:rPr lang="en-US" sz="2800" dirty="0"/>
              <a:t> stroke Cosenza’s area. This Wrecked a local fair going on to celebrate St. Joseph. 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The University was closed!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D339BC-3F5F-3EA4-EF7D-B6DAC0DED74C}"/>
              </a:ext>
            </a:extLst>
          </p:cNvPr>
          <p:cNvSpPr txBox="1"/>
          <p:nvPr/>
        </p:nvSpPr>
        <p:spPr>
          <a:xfrm>
            <a:off x="2232024" y="1010470"/>
            <a:ext cx="79988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Never in the historical memory there was a weather alert at this campus in March since it was established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8AFA91-9213-3220-0874-49E6F7D5B3E7}"/>
              </a:ext>
            </a:extLst>
          </p:cNvPr>
          <p:cNvSpPr txBox="1"/>
          <p:nvPr/>
        </p:nvSpPr>
        <p:spPr>
          <a:xfrm>
            <a:off x="4385734" y="2151738"/>
            <a:ext cx="24322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sym typeface="Wingdings" pitchFamily="2" charset="2"/>
              </a:rPr>
              <a:t> until now!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8" name="Picture 7" descr="A red and blue arrow in a circle&#10;&#10;Description automatically generated">
            <a:extLst>
              <a:ext uri="{FF2B5EF4-FFF2-40B4-BE49-F238E27FC236}">
                <a16:creationId xmlns:a16="http://schemas.microsoft.com/office/drawing/2014/main" id="{366B8D3E-F584-5C9A-F09B-C9C6BAAFA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1353" y="2584370"/>
            <a:ext cx="884647" cy="6358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5D442B-6C13-6CAF-D13E-0FB6DA88E4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4858" y="1976106"/>
            <a:ext cx="4010081" cy="260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64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8CECB7-B368-830E-FBD7-85D82957D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3</a:t>
            </a:fld>
            <a:endParaRPr lang="it-IT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C2B5049-0018-5184-191C-0DE20C0C3741}"/>
              </a:ext>
            </a:extLst>
          </p:cNvPr>
          <p:cNvSpPr txBox="1">
            <a:spLocks/>
          </p:cNvSpPr>
          <p:nvPr/>
        </p:nvSpPr>
        <p:spPr>
          <a:xfrm>
            <a:off x="595086" y="240281"/>
            <a:ext cx="11036082" cy="64871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b="1" dirty="0">
                <a:solidFill>
                  <a:srgbClr val="C00000"/>
                </a:solidFill>
                <a:ea typeface="+mj-ea"/>
                <a:cs typeface="+mj-cs"/>
              </a:rPr>
              <a:t>Welcome to the 2</a:t>
            </a:r>
            <a:r>
              <a:rPr lang="en-US" sz="4000" b="1" baseline="30000" dirty="0">
                <a:solidFill>
                  <a:srgbClr val="C00000"/>
                </a:solidFill>
                <a:ea typeface="+mj-ea"/>
                <a:cs typeface="+mj-cs"/>
              </a:rPr>
              <a:t>nd</a:t>
            </a:r>
            <a:r>
              <a:rPr lang="en-US" sz="4000" b="1" dirty="0">
                <a:solidFill>
                  <a:srgbClr val="C00000"/>
                </a:solidFill>
                <a:ea typeface="+mj-ea"/>
                <a:cs typeface="+mj-cs"/>
              </a:rPr>
              <a:t> edition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5" name="Picture 4" descr="A group of people walking on a walkway&#10;&#10;AI-generated content may be incorrect.">
            <a:extLst>
              <a:ext uri="{FF2B5EF4-FFF2-40B4-BE49-F238E27FC236}">
                <a16:creationId xmlns:a16="http://schemas.microsoft.com/office/drawing/2014/main" id="{36740ED6-D440-2C8A-2A82-9E735AE73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5137" y="1062432"/>
            <a:ext cx="7772400" cy="42280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EAF915-FF7A-376C-47F1-3DB38480620B}"/>
              </a:ext>
            </a:extLst>
          </p:cNvPr>
          <p:cNvSpPr txBox="1"/>
          <p:nvPr/>
        </p:nvSpPr>
        <p:spPr>
          <a:xfrm>
            <a:off x="117231" y="1477108"/>
            <a:ext cx="3880339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0070C0"/>
                </a:solidFill>
              </a:rPr>
              <a:t>Some key numbers</a:t>
            </a:r>
          </a:p>
          <a:p>
            <a:pPr marL="342900" indent="-342900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FF0000"/>
                </a:solidFill>
              </a:rPr>
              <a:t>92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/>
              <a:t>registered</a:t>
            </a:r>
          </a:p>
          <a:p>
            <a:pPr marL="342900" indent="-342900"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FF0000"/>
                </a:solidFill>
              </a:rPr>
              <a:t>36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/>
              <a:t>in person</a:t>
            </a:r>
          </a:p>
          <a:p>
            <a:pPr marL="800100" lvl="1" indent="-342900">
              <a:spcAft>
                <a:spcPts val="600"/>
              </a:spcAft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FF0000"/>
                </a:solidFill>
              </a:rPr>
              <a:t>14</a:t>
            </a:r>
            <a:r>
              <a:rPr lang="en-US" sz="2000" dirty="0"/>
              <a:t> ECRs</a:t>
            </a:r>
          </a:p>
          <a:p>
            <a:pPr>
              <a:spcAft>
                <a:spcPts val="600"/>
              </a:spcAft>
              <a:buClr>
                <a:schemeClr val="tx1"/>
              </a:buClr>
            </a:pPr>
            <a:r>
              <a:rPr lang="en-US" sz="2000" b="1" dirty="0">
                <a:solidFill>
                  <a:srgbClr val="0070C0"/>
                </a:solidFill>
              </a:rPr>
              <a:t>Thank to sponsoring by</a:t>
            </a:r>
          </a:p>
          <a:p>
            <a:pPr marL="342900" indent="-342900"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000" dirty="0"/>
              <a:t>The U. of Glasgow</a:t>
            </a:r>
          </a:p>
          <a:p>
            <a:pPr marL="342900" indent="-342900"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000" dirty="0"/>
              <a:t>BNL</a:t>
            </a:r>
          </a:p>
          <a:p>
            <a:pPr marL="342900" indent="-342900"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000" dirty="0"/>
              <a:t>The Diffraction Association</a:t>
            </a:r>
          </a:p>
          <a:p>
            <a:pPr marL="342900" indent="-342900"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000" dirty="0"/>
              <a:t>The UNICAL Physics Department</a:t>
            </a:r>
          </a:p>
          <a:p>
            <a:pPr>
              <a:buClr>
                <a:schemeClr val="tx1"/>
              </a:buClr>
            </a:pPr>
            <a:r>
              <a:rPr lang="en-US" sz="2000" dirty="0">
                <a:solidFill>
                  <a:srgbClr val="0070C0"/>
                </a:solidFill>
              </a:rPr>
              <a:t>we could </a:t>
            </a:r>
            <a:r>
              <a:rPr lang="en-US" sz="2000" b="1" dirty="0">
                <a:solidFill>
                  <a:srgbClr val="0070C0"/>
                </a:solidFill>
              </a:rPr>
              <a:t>wave the ECRs </a:t>
            </a:r>
            <a:r>
              <a:rPr lang="en-US" sz="2000" dirty="0">
                <a:solidFill>
                  <a:srgbClr val="0070C0"/>
                </a:solidFill>
              </a:rPr>
              <a:t>fee and </a:t>
            </a:r>
            <a:r>
              <a:rPr lang="en-US" sz="2000" b="1" dirty="0">
                <a:solidFill>
                  <a:srgbClr val="0070C0"/>
                </a:solidFill>
              </a:rPr>
              <a:t>financially support  4 ECRs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20A42A-CCC8-B139-B078-813EFFBE8345}"/>
              </a:ext>
            </a:extLst>
          </p:cNvPr>
          <p:cNvSpPr txBox="1"/>
          <p:nvPr/>
        </p:nvSpPr>
        <p:spPr>
          <a:xfrm>
            <a:off x="1338038" y="5417390"/>
            <a:ext cx="95501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We have an intense agenda in front of us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</a:rPr>
              <a:t>More details will be given by Rachel </a:t>
            </a:r>
          </a:p>
          <a:p>
            <a:pPr algn="ctr"/>
            <a:r>
              <a:rPr lang="en-US" sz="2400" dirty="0"/>
              <a:t>We wish you all (in person and remote participants) a productive workshop</a:t>
            </a:r>
          </a:p>
        </p:txBody>
      </p:sp>
    </p:spTree>
    <p:extLst>
      <p:ext uri="{BB962C8B-B14F-4D97-AF65-F5344CB8AC3E}">
        <p14:creationId xmlns:p14="http://schemas.microsoft.com/office/powerpoint/2010/main" val="2095999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4F4A20-5202-0677-17DD-F7DAACC39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E0CD2DB-8EA2-91D9-4EB1-D0C02B599EA2}"/>
              </a:ext>
            </a:extLst>
          </p:cNvPr>
          <p:cNvSpPr txBox="1">
            <a:spLocks/>
          </p:cNvSpPr>
          <p:nvPr/>
        </p:nvSpPr>
        <p:spPr>
          <a:xfrm>
            <a:off x="3958643" y="70342"/>
            <a:ext cx="4267200" cy="1351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400" b="1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Where are we?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4B84D1D-2DDB-44AC-48B4-9FFA46BC2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7" r="10118" b="-1"/>
          <a:stretch>
            <a:fillRect/>
          </a:stretch>
        </p:blipFill>
        <p:spPr bwMode="auto"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309370-A2D2-9E55-6C1C-531E70B6EBD0}"/>
              </a:ext>
            </a:extLst>
          </p:cNvPr>
          <p:cNvSpPr txBox="1"/>
          <p:nvPr/>
        </p:nvSpPr>
        <p:spPr>
          <a:xfrm>
            <a:off x="3282462" y="1300200"/>
            <a:ext cx="5404338" cy="50561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Cosenza is a small city with ancient origins: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~VIII Sec. BC- an Italic city known as </a:t>
            </a:r>
            <a:r>
              <a:rPr lang="en-US" sz="20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“Kossa”</a:t>
            </a:r>
            <a:endParaRPr lang="en-US" sz="20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~IV Sec. BC – capital of the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Brettii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Eventually conquered by the 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Romans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it became </a:t>
            </a:r>
            <a:r>
              <a:rPr lang="en-US" sz="20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“</a:t>
            </a:r>
            <a:r>
              <a:rPr lang="en-US" sz="2000" b="1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Consentia</a:t>
            </a:r>
            <a:r>
              <a:rPr lang="en-US" sz="20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”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 important stop along the 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Via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Popilia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one of the Roman highways connecting with the South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XI Sec. AD – capital of the 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dukedom of the Normans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XVI Sec. AD – home of “Academia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Cosentina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”, 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among its most renowned members was 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Bernardino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Telesio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philosopher and 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natural scientist.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His research method introduced 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“emphasis on observation”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making him a pioneer of the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s.c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“scientific method”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developed by Galilei ½ Sec. later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pic>
        <p:nvPicPr>
          <p:cNvPr id="9" name="Picture 8" descr="A collage of a city&#10;&#10;AI-generated content may be incorrect.">
            <a:extLst>
              <a:ext uri="{FF2B5EF4-FFF2-40B4-BE49-F238E27FC236}">
                <a16:creationId xmlns:a16="http://schemas.microsoft.com/office/drawing/2014/main" id="{C39427B0-50F1-52E0-DEF4-43FEF62FE37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716" r="58925" b="-1"/>
          <a:stretch>
            <a:fillRect/>
          </a:stretch>
        </p:blipFill>
        <p:spPr>
          <a:xfrm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FF58D7-AD9C-2C87-35EF-B78F39B78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495DAC2-AB1D-3846-9742-98AFDA9D25F8}" type="slidenum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00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87C8FE-C40B-2DF4-17FA-A48C885A1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C2D524-A83E-FCE0-08A9-9ADD5D66C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5</a:t>
            </a:fld>
            <a:endParaRPr lang="it-IT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A9E1601-0DD7-4DC3-19CF-F27395521451}"/>
              </a:ext>
            </a:extLst>
          </p:cNvPr>
          <p:cNvSpPr txBox="1">
            <a:spLocks/>
          </p:cNvSpPr>
          <p:nvPr/>
        </p:nvSpPr>
        <p:spPr>
          <a:xfrm>
            <a:off x="595086" y="240281"/>
            <a:ext cx="11036082" cy="64871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b="1" dirty="0">
                <a:solidFill>
                  <a:srgbClr val="C00000"/>
                </a:solidFill>
                <a:ea typeface="+mj-ea"/>
                <a:cs typeface="+mj-cs"/>
              </a:rPr>
              <a:t>Are you into treasure hunting?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2A80FD-AEEE-FBFE-B250-F7BAFC1ADCF9}"/>
              </a:ext>
            </a:extLst>
          </p:cNvPr>
          <p:cNvSpPr txBox="1"/>
          <p:nvPr/>
        </p:nvSpPr>
        <p:spPr>
          <a:xfrm>
            <a:off x="138548" y="1289538"/>
            <a:ext cx="7027026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2400" dirty="0"/>
              <a:t>In 410 AD, </a:t>
            </a:r>
            <a:r>
              <a:rPr lang="en-GB" sz="2400" b="1" dirty="0"/>
              <a:t>king Alaric </a:t>
            </a:r>
            <a:r>
              <a:rPr lang="en-GB" sz="2400" dirty="0"/>
              <a:t>of the </a:t>
            </a:r>
            <a:r>
              <a:rPr lang="en-GB" sz="2400" b="1" dirty="0"/>
              <a:t>Visigoths</a:t>
            </a:r>
            <a:r>
              <a:rPr lang="en-GB" sz="2400" dirty="0"/>
              <a:t>, sacked the city of Rome, and amassed a great fortune </a:t>
            </a:r>
          </a:p>
          <a:p>
            <a:pPr marL="457200" indent="-4572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2400" dirty="0"/>
              <a:t>After the sack of Rome, Alaric headed south with his troops, until reaching the area of Cosenza, where he died of unknown causes</a:t>
            </a:r>
          </a:p>
          <a:p>
            <a:pPr marL="457200" indent="-4572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2400" dirty="0"/>
              <a:t>His troops allegedly </a:t>
            </a:r>
            <a:r>
              <a:rPr lang="en-GB" sz="2400" b="1" dirty="0"/>
              <a:t>buried him in a tomb in Cosenza</a:t>
            </a:r>
            <a:r>
              <a:rPr lang="en-GB" sz="2400" dirty="0"/>
              <a:t>, at the confluence two rivers. </a:t>
            </a:r>
          </a:p>
          <a:p>
            <a:pPr marL="457200" indent="-4572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2400" dirty="0"/>
              <a:t>Alaric was buried with his horse and great treasure</a:t>
            </a:r>
          </a:p>
          <a:p>
            <a:pPr marL="457200" indent="-4572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2400" dirty="0"/>
              <a:t>Once the tomb was completed, the river was returned to its bed and the tomb covered with water, </a:t>
            </a:r>
            <a:r>
              <a:rPr lang="en-GB" sz="2400" b="1" dirty="0"/>
              <a:t>never to be found again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070C0"/>
                </a:solidFill>
              </a:rPr>
              <a:t>… until now… 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5" name="Picture 4" descr="A red and blue arrow in a circle&#10;&#10;Description automatically generated">
            <a:extLst>
              <a:ext uri="{FF2B5EF4-FFF2-40B4-BE49-F238E27FC236}">
                <a16:creationId xmlns:a16="http://schemas.microsoft.com/office/drawing/2014/main" id="{EF3D1507-76A0-78D8-C984-11FBA08BC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2334" y="5749589"/>
            <a:ext cx="884647" cy="635840"/>
          </a:xfrm>
          <a:prstGeom prst="rect">
            <a:avLst/>
          </a:prstGeom>
        </p:spPr>
      </p:pic>
      <p:pic>
        <p:nvPicPr>
          <p:cNvPr id="2050" name="Picture 2" descr="Busento | un solo sguardo">
            <a:extLst>
              <a:ext uri="{FF2B5EF4-FFF2-40B4-BE49-F238E27FC236}">
                <a16:creationId xmlns:a16="http://schemas.microsoft.com/office/drawing/2014/main" id="{7AB0ED45-97AA-9263-AA7C-0E78B3F37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237" y="1766108"/>
            <a:ext cx="4997763" cy="332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CFD6DB7-B6A7-118D-561A-39F9A206FDC1}"/>
              </a:ext>
            </a:extLst>
          </p:cNvPr>
          <p:cNvGrpSpPr/>
          <p:nvPr/>
        </p:nvGrpSpPr>
        <p:grpSpPr>
          <a:xfrm>
            <a:off x="5627077" y="3765436"/>
            <a:ext cx="4754636" cy="3092563"/>
            <a:chOff x="5627077" y="3765436"/>
            <a:chExt cx="4754636" cy="3092563"/>
          </a:xfrm>
        </p:grpSpPr>
        <p:pic>
          <p:nvPicPr>
            <p:cNvPr id="1028" name="Picture 4" descr="Vettoriale stock di soil and shovel ...">
              <a:extLst>
                <a:ext uri="{FF2B5EF4-FFF2-40B4-BE49-F238E27FC236}">
                  <a16:creationId xmlns:a16="http://schemas.microsoft.com/office/drawing/2014/main" id="{375FAFCF-84A8-D166-41E3-A6317ECF6E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7077" y="5252980"/>
              <a:ext cx="1337516" cy="1605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68B9A67E-F403-3107-AA95-537D135DBB69}"/>
                    </a:ext>
                  </a:extLst>
                </p14:cNvPr>
                <p14:cNvContentPartPr/>
                <p14:nvPr/>
              </p14:nvContentPartPr>
              <p14:xfrm>
                <a:off x="9406833" y="3765436"/>
                <a:ext cx="974880" cy="60552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68B9A67E-F403-3107-AA95-537D135DBB6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352833" y="3657796"/>
                  <a:ext cx="1082520" cy="82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6A53F638-328B-2A56-0161-E620D5C7FC56}"/>
                    </a:ext>
                  </a:extLst>
                </p14:cNvPr>
                <p14:cNvContentPartPr/>
                <p14:nvPr/>
              </p14:nvContentPartPr>
              <p14:xfrm>
                <a:off x="9504393" y="3791716"/>
                <a:ext cx="772920" cy="95148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6A53F638-328B-2A56-0161-E620D5C7FC5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450753" y="3683716"/>
                  <a:ext cx="880560" cy="116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AC35C939-91D4-36D4-14A4-0432FCCD5533}"/>
                    </a:ext>
                  </a:extLst>
                </p14:cNvPr>
                <p14:cNvContentPartPr/>
                <p14:nvPr/>
              </p14:nvContentPartPr>
              <p14:xfrm>
                <a:off x="7169793" y="4338556"/>
                <a:ext cx="2431080" cy="127656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AC35C939-91D4-36D4-14A4-0432FCCD5533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116153" y="4230916"/>
                  <a:ext cx="2538720" cy="149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CA2FE408-25F8-ED07-D770-9C9A1A724F47}"/>
                    </a:ext>
                  </a:extLst>
                </p14:cNvPr>
                <p14:cNvContentPartPr/>
                <p14:nvPr/>
              </p14:nvContentPartPr>
              <p14:xfrm>
                <a:off x="6964593" y="5295436"/>
                <a:ext cx="753480" cy="43524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CA2FE408-25F8-ED07-D770-9C9A1A724F47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910593" y="5187436"/>
                  <a:ext cx="861120" cy="6508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6CF6C7C-CFF0-55C6-4C88-DDCDCF531F59}"/>
              </a:ext>
            </a:extLst>
          </p:cNvPr>
          <p:cNvSpPr txBox="1"/>
          <p:nvPr/>
        </p:nvSpPr>
        <p:spPr>
          <a:xfrm>
            <a:off x="11746523" y="617806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1315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EC034-795F-8057-DEE4-A0E60A5B1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6D2415-0351-C268-FBAC-A069BC0B0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6</a:t>
            </a:fld>
            <a:endParaRPr lang="it-IT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38AAB5F-BF32-24EF-857F-B53A4898E8A8}"/>
              </a:ext>
            </a:extLst>
          </p:cNvPr>
          <p:cNvSpPr txBox="1">
            <a:spLocks/>
          </p:cNvSpPr>
          <p:nvPr/>
        </p:nvSpPr>
        <p:spPr>
          <a:xfrm>
            <a:off x="595086" y="240281"/>
            <a:ext cx="11036082" cy="64871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b="1" dirty="0">
                <a:solidFill>
                  <a:srgbClr val="C00000"/>
                </a:solidFill>
                <a:ea typeface="+mj-ea"/>
                <a:cs typeface="+mj-cs"/>
              </a:rPr>
              <a:t>The University of Calabria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FB8874-6C6B-CA23-21B2-1D1802A2C5B9}"/>
              </a:ext>
            </a:extLst>
          </p:cNvPr>
          <p:cNvSpPr txBox="1"/>
          <p:nvPr/>
        </p:nvSpPr>
        <p:spPr>
          <a:xfrm>
            <a:off x="138548" y="1289538"/>
            <a:ext cx="7027026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/>
              <a:t>Established in 1972, it’s considered a very young university in Italy</a:t>
            </a:r>
          </a:p>
          <a:p>
            <a:pPr marL="457200" indent="-4572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/>
              <a:t>It can be conceptually compared to a U.S. “State University”</a:t>
            </a:r>
          </a:p>
          <a:p>
            <a:pPr marL="457200" indent="-4572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/>
              <a:t>The idea was ”revolutionary” for Italy at that time: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Outside the city center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Centering all the academic activities around a “campus”, residential in nature: student dorms, cafeterias, libraries, sports facilities…</a:t>
            </a:r>
          </a:p>
          <a:p>
            <a:pPr marL="457200" indent="-4572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/>
              <a:t>Today UNICAL has a population of ~</a:t>
            </a:r>
            <a:r>
              <a:rPr lang="en-US" sz="2400" b="1" dirty="0"/>
              <a:t>25k students </a:t>
            </a:r>
            <a:r>
              <a:rPr lang="en-US" sz="2400" dirty="0"/>
              <a:t>and ~</a:t>
            </a:r>
            <a:r>
              <a:rPr lang="en-US" sz="2400" b="1" dirty="0"/>
              <a:t>800 faculties</a:t>
            </a:r>
          </a:p>
        </p:txBody>
      </p:sp>
      <p:pic>
        <p:nvPicPr>
          <p:cNvPr id="7" name="Picture 6" descr="A collage of a city&#10;&#10;AI-generated content may be incorrect.">
            <a:extLst>
              <a:ext uri="{FF2B5EF4-FFF2-40B4-BE49-F238E27FC236}">
                <a16:creationId xmlns:a16="http://schemas.microsoft.com/office/drawing/2014/main" id="{172C73D7-5C6A-E3DF-CB36-9BAE571611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74" t="1594" r="1660" b="1876"/>
          <a:stretch>
            <a:fillRect/>
          </a:stretch>
        </p:blipFill>
        <p:spPr>
          <a:xfrm>
            <a:off x="7598866" y="1289538"/>
            <a:ext cx="4465934" cy="498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951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9516CE-266A-FA7B-C87C-A955EFC99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7</a:t>
            </a:fld>
            <a:endParaRPr lang="it-IT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3C9921F-2169-F314-365D-56E93A23C015}"/>
              </a:ext>
            </a:extLst>
          </p:cNvPr>
          <p:cNvSpPr txBox="1">
            <a:spLocks/>
          </p:cNvSpPr>
          <p:nvPr/>
        </p:nvSpPr>
        <p:spPr>
          <a:xfrm>
            <a:off x="595086" y="240281"/>
            <a:ext cx="11036082" cy="64871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b="1" dirty="0">
                <a:solidFill>
                  <a:srgbClr val="C00000"/>
                </a:solidFill>
                <a:ea typeface="+mj-ea"/>
                <a:cs typeface="+mj-cs"/>
              </a:rPr>
              <a:t>The ``Bridge”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2050" name="Picture 2" descr="Tragedia all'Unical, si lancia dal ...">
            <a:extLst>
              <a:ext uri="{FF2B5EF4-FFF2-40B4-BE49-F238E27FC236}">
                <a16:creationId xmlns:a16="http://schemas.microsoft.com/office/drawing/2014/main" id="{9A7F2D5C-784D-49A8-08FF-B639D7020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85" y="1482204"/>
            <a:ext cx="5412394" cy="405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E3DC31-D9CF-B544-D649-4A70F196D931}"/>
              </a:ext>
            </a:extLst>
          </p:cNvPr>
          <p:cNvSpPr txBox="1"/>
          <p:nvPr/>
        </p:nvSpPr>
        <p:spPr>
          <a:xfrm>
            <a:off x="7259924" y="1332481"/>
            <a:ext cx="28478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Upper bridge</a:t>
            </a:r>
          </a:p>
          <a:p>
            <a:pPr algn="ctr"/>
            <a:r>
              <a:rPr lang="en-US" sz="2400" dirty="0"/>
              <a:t>also used by shuttles </a:t>
            </a:r>
          </a:p>
          <a:p>
            <a:pPr algn="ctr"/>
            <a:r>
              <a:rPr lang="en-US" sz="2400" dirty="0"/>
              <a:t>and service vehicles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99E37A5-5E95-D0A7-CCBA-3820AD7A279A}"/>
              </a:ext>
            </a:extLst>
          </p:cNvPr>
          <p:cNvCxnSpPr>
            <a:stCxn id="4" idx="1"/>
          </p:cNvCxnSpPr>
          <p:nvPr/>
        </p:nvCxnSpPr>
        <p:spPr>
          <a:xfrm flipH="1">
            <a:off x="4548975" y="1932646"/>
            <a:ext cx="2710949" cy="113880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318C35B-E031-83C0-B0ED-EDEF01D0873B}"/>
              </a:ext>
            </a:extLst>
          </p:cNvPr>
          <p:cNvSpPr txBox="1"/>
          <p:nvPr/>
        </p:nvSpPr>
        <p:spPr>
          <a:xfrm>
            <a:off x="7475547" y="4593837"/>
            <a:ext cx="27213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Lower bridge</a:t>
            </a:r>
          </a:p>
          <a:p>
            <a:pPr algn="ctr"/>
            <a:r>
              <a:rPr lang="en-US" sz="2400" dirty="0"/>
              <a:t>only for walkers </a:t>
            </a:r>
          </a:p>
          <a:p>
            <a:pPr algn="ctr"/>
            <a:r>
              <a:rPr lang="en-US" sz="2400" dirty="0"/>
              <a:t>useful on rainy days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2039615-64EA-AE66-CAE0-A5817A5EF2D7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3890356" y="5132473"/>
            <a:ext cx="3585191" cy="61529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4720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051127-3E98-A9CC-3FFB-99BF0F159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8</a:t>
            </a:fld>
            <a:endParaRPr lang="it-IT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880580C-3A9C-C075-4279-F4E3E13AD688}"/>
              </a:ext>
            </a:extLst>
          </p:cNvPr>
          <p:cNvSpPr txBox="1">
            <a:spLocks/>
          </p:cNvSpPr>
          <p:nvPr/>
        </p:nvSpPr>
        <p:spPr>
          <a:xfrm>
            <a:off x="595086" y="240281"/>
            <a:ext cx="11036082" cy="64871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b="1" dirty="0">
                <a:solidFill>
                  <a:srgbClr val="C00000"/>
                </a:solidFill>
                <a:ea typeface="+mj-ea"/>
                <a:cs typeface="+mj-cs"/>
              </a:rPr>
              <a:t>Campus Map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9" name="Picture 8" descr="A map of a city&#10;&#10;AI-generated content may be incorrect.">
            <a:extLst>
              <a:ext uri="{FF2B5EF4-FFF2-40B4-BE49-F238E27FC236}">
                <a16:creationId xmlns:a16="http://schemas.microsoft.com/office/drawing/2014/main" id="{D6601E34-5924-592D-6B5C-320BFFA08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947" y="1078151"/>
            <a:ext cx="10858360" cy="508904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14C0304-F19F-B93C-2F68-EE8D0ACBFB94}"/>
              </a:ext>
            </a:extLst>
          </p:cNvPr>
          <p:cNvGrpSpPr/>
          <p:nvPr/>
        </p:nvGrpSpPr>
        <p:grpSpPr>
          <a:xfrm>
            <a:off x="6963508" y="3358662"/>
            <a:ext cx="1363764" cy="3336802"/>
            <a:chOff x="6963508" y="3358662"/>
            <a:chExt cx="1363764" cy="3336802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9318A5A-334F-FEA5-D98E-25A27DC76980}"/>
                </a:ext>
              </a:extLst>
            </p:cNvPr>
            <p:cNvSpPr/>
            <p:nvPr/>
          </p:nvSpPr>
          <p:spPr>
            <a:xfrm>
              <a:off x="6963508" y="3358662"/>
              <a:ext cx="375138" cy="357554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12AAA24-C30A-BAF6-CFD7-078330AAA9FB}"/>
                </a:ext>
              </a:extLst>
            </p:cNvPr>
            <p:cNvCxnSpPr>
              <a:cxnSpLocks/>
            </p:cNvCxnSpPr>
            <p:nvPr/>
          </p:nvCxnSpPr>
          <p:spPr>
            <a:xfrm>
              <a:off x="7151077" y="3716216"/>
              <a:ext cx="679938" cy="2640134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1466A01-3771-9600-0F07-7ADFCC205261}"/>
                </a:ext>
              </a:extLst>
            </p:cNvPr>
            <p:cNvSpPr txBox="1"/>
            <p:nvPr/>
          </p:nvSpPr>
          <p:spPr>
            <a:xfrm>
              <a:off x="7355724" y="6326132"/>
              <a:ext cx="9715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rgbClr val="00B0F0"/>
                  </a:solidFill>
                </a:rPr>
                <a:t>PHYSICS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692F43C-047A-5778-78C2-7FBF99CFE28F}"/>
              </a:ext>
            </a:extLst>
          </p:cNvPr>
          <p:cNvGrpSpPr/>
          <p:nvPr/>
        </p:nvGrpSpPr>
        <p:grpSpPr>
          <a:xfrm>
            <a:off x="2899519" y="3542865"/>
            <a:ext cx="1580682" cy="3336802"/>
            <a:chOff x="6963508" y="3358662"/>
            <a:chExt cx="1580682" cy="333680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5DDA7B1-B4D8-8391-EC27-1A75E3D56D0A}"/>
                </a:ext>
              </a:extLst>
            </p:cNvPr>
            <p:cNvSpPr/>
            <p:nvPr/>
          </p:nvSpPr>
          <p:spPr>
            <a:xfrm>
              <a:off x="6963508" y="3358662"/>
              <a:ext cx="375138" cy="357554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4AA3C5BA-5A3E-6C5A-3445-0D31B3F203B2}"/>
                </a:ext>
              </a:extLst>
            </p:cNvPr>
            <p:cNvCxnSpPr>
              <a:cxnSpLocks/>
              <a:endCxn id="19" idx="0"/>
            </p:cNvCxnSpPr>
            <p:nvPr/>
          </p:nvCxnSpPr>
          <p:spPr>
            <a:xfrm>
              <a:off x="7151077" y="3716216"/>
              <a:ext cx="624313" cy="2609916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1D338E8-762B-2C16-F90C-37F220821D63}"/>
                </a:ext>
              </a:extLst>
            </p:cNvPr>
            <p:cNvSpPr txBox="1"/>
            <p:nvPr/>
          </p:nvSpPr>
          <p:spPr>
            <a:xfrm>
              <a:off x="7006590" y="6326132"/>
              <a:ext cx="15376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B0F0"/>
                  </a:solidFill>
                </a:rPr>
                <a:t>Main bus stop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ABA6FDB-7FE7-B5FF-9EB0-28D4A1414F7D}"/>
              </a:ext>
            </a:extLst>
          </p:cNvPr>
          <p:cNvGrpSpPr/>
          <p:nvPr/>
        </p:nvGrpSpPr>
        <p:grpSpPr>
          <a:xfrm>
            <a:off x="7613610" y="3521198"/>
            <a:ext cx="4327104" cy="2974301"/>
            <a:chOff x="6963508" y="3358662"/>
            <a:chExt cx="4327104" cy="2974301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E65DF33-7593-5D85-923B-5745411F9D43}"/>
                </a:ext>
              </a:extLst>
            </p:cNvPr>
            <p:cNvSpPr/>
            <p:nvPr/>
          </p:nvSpPr>
          <p:spPr>
            <a:xfrm>
              <a:off x="6963508" y="3358662"/>
              <a:ext cx="375138" cy="357554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E132F660-A6F4-FB64-E2EF-84C2DD71FBC8}"/>
                </a:ext>
              </a:extLst>
            </p:cNvPr>
            <p:cNvCxnSpPr>
              <a:cxnSpLocks/>
              <a:stCxn id="22" idx="5"/>
              <a:endCxn id="24" idx="0"/>
            </p:cNvCxnSpPr>
            <p:nvPr/>
          </p:nvCxnSpPr>
          <p:spPr>
            <a:xfrm>
              <a:off x="7283708" y="3663853"/>
              <a:ext cx="2337665" cy="2299778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C1B24B6-9F29-3AF6-D033-BB41308D9E5D}"/>
                </a:ext>
              </a:extLst>
            </p:cNvPr>
            <p:cNvSpPr txBox="1"/>
            <p:nvPr/>
          </p:nvSpPr>
          <p:spPr>
            <a:xfrm>
              <a:off x="7952134" y="5963631"/>
              <a:ext cx="33384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B0F0"/>
                  </a:solidFill>
                </a:rPr>
                <a:t>Pick up for tour and social dinner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9961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DD53DD-2AD4-7785-9389-F2013499D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C2-AB1D-3846-9742-98AFDA9D25F8}" type="slidenum">
              <a:rPr lang="it-IT" smtClean="0"/>
              <a:t>9</a:t>
            </a:fld>
            <a:endParaRPr lang="it-IT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F781025-34AE-FD77-3537-2A61BC1331ED}"/>
              </a:ext>
            </a:extLst>
          </p:cNvPr>
          <p:cNvSpPr txBox="1">
            <a:spLocks/>
          </p:cNvSpPr>
          <p:nvPr/>
        </p:nvSpPr>
        <p:spPr>
          <a:xfrm>
            <a:off x="595086" y="240281"/>
            <a:ext cx="11036082" cy="64871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This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isn</a:t>
            </a:r>
            <a:r>
              <a:rPr lang="en-US" sz="4000" b="1" dirty="0">
                <a:solidFill>
                  <a:srgbClr val="C00000"/>
                </a:solidFill>
                <a:ea typeface="+mj-ea"/>
                <a:cs typeface="+mj-cs"/>
              </a:rPr>
              <a:t>’t just a gadget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FB689E-9572-D3B0-AB20-86560337B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0483" y="1296785"/>
            <a:ext cx="3386458" cy="42644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7F8AE7-C81A-15FC-1A48-B469D81B951D}"/>
              </a:ext>
            </a:extLst>
          </p:cNvPr>
          <p:cNvSpPr txBox="1"/>
          <p:nvPr/>
        </p:nvSpPr>
        <p:spPr>
          <a:xfrm>
            <a:off x="1124778" y="1377570"/>
            <a:ext cx="55487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solidFill>
                  <a:srgbClr val="C00000"/>
                </a:solidFill>
              </a:rPr>
              <a:t>It’s a working tool!</a:t>
            </a:r>
          </a:p>
          <a:p>
            <a:pPr algn="ctr"/>
            <a:r>
              <a:rPr lang="it-IT" sz="3600" b="1" dirty="0"/>
              <a:t>make coffee -&gt; drink -&gt; refill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2C2BBA-E866-9FA7-354B-2EACD5F3F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51" y="3690851"/>
            <a:ext cx="2105961" cy="28480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AF8B9E-3475-F46E-E9DA-F09C16B12B35}"/>
              </a:ext>
            </a:extLst>
          </p:cNvPr>
          <p:cNvSpPr txBox="1"/>
          <p:nvPr/>
        </p:nvSpPr>
        <p:spPr>
          <a:xfrm>
            <a:off x="1756618" y="5114881"/>
            <a:ext cx="3457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solidFill>
                  <a:srgbClr val="0070C0"/>
                </a:solidFill>
              </a:rPr>
              <a:t>Mar</a:t>
            </a:r>
            <a:r>
              <a:rPr lang="en-GB" sz="3600" b="1" dirty="0" err="1">
                <a:solidFill>
                  <a:srgbClr val="0070C0"/>
                </a:solidFill>
              </a:rPr>
              <a:t>í</a:t>
            </a:r>
            <a:r>
              <a:rPr lang="it-IT" sz="3600" b="1" dirty="0">
                <a:solidFill>
                  <a:srgbClr val="0070C0"/>
                </a:solidFill>
              </a:rPr>
              <a:t>a </a:t>
            </a:r>
            <a:r>
              <a:rPr lang="en-US" sz="3600" b="1" dirty="0">
                <a:solidFill>
                  <a:srgbClr val="0070C0"/>
                </a:solidFill>
              </a:rPr>
              <a:t>approved</a:t>
            </a:r>
            <a:r>
              <a:rPr lang="it-IT" sz="3600" b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125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zio_DESY_2023" id="{2957063E-2E0D-0A41-97E4-67E9C2E635B8}" vid="{F4114940-71B4-B041-BDF0-AEA43D3A93D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103083</TotalTime>
  <Words>704</Words>
  <Application>Microsoft Macintosh PowerPoint</Application>
  <PresentationFormat>Widescreen</PresentationFormat>
  <Paragraphs>99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Brush Script MT</vt:lpstr>
      <vt:lpstr>Arial</vt:lpstr>
      <vt:lpstr>Calibri</vt:lpstr>
      <vt:lpstr>Calibri Light</vt:lpstr>
      <vt:lpstr>Courier New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SALVATORE FAZIO</dc:creator>
  <cp:lastModifiedBy>Salvatore Fazio</cp:lastModifiedBy>
  <cp:revision>327</cp:revision>
  <cp:lastPrinted>2025-09-22T12:19:42Z</cp:lastPrinted>
  <dcterms:created xsi:type="dcterms:W3CDTF">2021-09-17T16:21:42Z</dcterms:created>
  <dcterms:modified xsi:type="dcterms:W3CDTF">2026-03-16T15:56:43Z</dcterms:modified>
</cp:coreProperties>
</file>