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61" r:id="rId5"/>
    <p:sldId id="259" r:id="rId6"/>
    <p:sldId id="262" r:id="rId7"/>
    <p:sldId id="260" r:id="rId8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4"/>
    <p:restoredTop sz="94610"/>
  </p:normalViewPr>
  <p:slideViewPr>
    <p:cSldViewPr snapToGrid="0" snapToObjects="1">
      <p:cViewPr>
        <p:scale>
          <a:sx n="94" d="100"/>
          <a:sy n="94" d="100"/>
        </p:scale>
        <p:origin x="14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74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B47CC-CC00-226E-EADC-BE5899298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66117B-75E4-E75C-8683-6EC68EBD84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100C72-91CE-F1BC-EA94-ECA047E490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94D20-EFF5-9B65-B66D-C8A38582B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62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45806-42DA-5CA0-987F-D17A4353C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12F88B-7FFB-AB51-E15B-3936A2081F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9D327E-FB3C-ACBE-4D6A-480BF9647D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2CFAA-C305-1A78-971C-2950219749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24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365760"/>
            <a:ext cx="7523018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05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EIC related Outreach Activities through</a:t>
            </a:r>
            <a:endParaRPr lang="en-US" sz="3600" dirty="0"/>
          </a:p>
          <a:p>
            <a:pPr marL="0" indent="0">
              <a:lnSpc>
                <a:spcPct val="105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Yale Pathways to Science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457200" y="2011680"/>
            <a:ext cx="502920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</a:rPr>
              <a:t>Laura Havener (for RHIG members)</a:t>
            </a:r>
            <a:endParaRPr lang="en-US" sz="1800" dirty="0"/>
          </a:p>
          <a:p>
            <a:pPr marL="0" indent="0">
              <a:buNone/>
            </a:pPr>
            <a:r>
              <a:rPr lang="en-US" sz="1600" dirty="0">
                <a:solidFill>
                  <a:srgbClr val="333333"/>
                </a:solidFill>
              </a:rPr>
              <a:t>Relativistic Heavy Ion Group</a:t>
            </a:r>
            <a:endParaRPr lang="en-US" sz="1800" dirty="0"/>
          </a:p>
          <a:p>
            <a:pPr marL="0" indent="0">
              <a:buNone/>
            </a:pPr>
            <a:r>
              <a:rPr lang="en-US" sz="1600" dirty="0">
                <a:solidFill>
                  <a:srgbClr val="333333"/>
                </a:solidFill>
              </a:rPr>
              <a:t>Wright Laboratory, Yale University</a:t>
            </a:r>
            <a:endParaRPr lang="en-US" sz="1800" dirty="0"/>
          </a:p>
        </p:txBody>
      </p:sp>
      <p:pic>
        <p:nvPicPr>
          <p:cNvPr id="7" name="yaleLogo.pdf" descr="yaleLogo.pdf">
            <a:extLst>
              <a:ext uri="{FF2B5EF4-FFF2-40B4-BE49-F238E27FC236}">
                <a16:creationId xmlns:a16="http://schemas.microsoft.com/office/drawing/2014/main" id="{3B4E4048-5C94-3602-5D79-CA39564F5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57" y="4224273"/>
            <a:ext cx="1200859" cy="523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500E9D-0278-8280-92B4-2CBBD1E1F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865" y="4125190"/>
            <a:ext cx="3121891" cy="780473"/>
          </a:xfrm>
          <a:prstGeom prst="rect">
            <a:avLst/>
          </a:prstGeom>
        </p:spPr>
      </p:pic>
      <p:pic>
        <p:nvPicPr>
          <p:cNvPr id="10" name="Picture 9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1EF043E3-C731-990F-D880-28825D1F2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705" y="1774097"/>
            <a:ext cx="3619701" cy="2714776"/>
          </a:xfrm>
          <a:prstGeom prst="rect">
            <a:avLst/>
          </a:prstGeom>
        </p:spPr>
      </p:pic>
      <p:sp>
        <p:nvSpPr>
          <p:cNvPr id="11" name="Text 4">
            <a:extLst>
              <a:ext uri="{FF2B5EF4-FFF2-40B4-BE49-F238E27FC236}">
                <a16:creationId xmlns:a16="http://schemas.microsoft.com/office/drawing/2014/main" id="{9ED8F416-8F7C-8C03-390F-712220902447}"/>
              </a:ext>
            </a:extLst>
          </p:cNvPr>
          <p:cNvSpPr/>
          <p:nvPr/>
        </p:nvSpPr>
        <p:spPr>
          <a:xfrm>
            <a:off x="0" y="3343004"/>
            <a:ext cx="4699000" cy="3693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spcAft>
                <a:spcPts val="2800"/>
              </a:spcAft>
              <a:buNone/>
            </a:pPr>
            <a:r>
              <a:rPr lang="en-US" sz="2400" b="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https://rhig.physics.yale.edu/</a:t>
            </a:r>
            <a:endParaRPr lang="en-US" sz="2400" b="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74320"/>
            <a:ext cx="82296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Yale Pathways to Science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457200" y="1097280"/>
            <a:ext cx="8229600" cy="3200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1000"/>
              </a:spcAft>
              <a:buNone/>
            </a:pPr>
            <a:r>
              <a:rPr lang="en-US" sz="1500" dirty="0">
                <a:solidFill>
                  <a:srgbClr val="333333"/>
                </a:solidFill>
              </a:rPr>
              <a:t>Yale Pathways to Science is a free enrichment program connecting New Haven public school students (grades 6–12) with STEM opportunities at Yale.</a:t>
            </a:r>
            <a:endParaRPr lang="en-US" sz="1500" dirty="0"/>
          </a:p>
          <a:p>
            <a:pPr marL="0" indent="0">
              <a:spcAft>
                <a:spcPts val="1000"/>
              </a:spcAft>
              <a:buNone/>
            </a:pPr>
            <a:r>
              <a:rPr lang="en-US" sz="1500" dirty="0">
                <a:solidFill>
                  <a:srgbClr val="333333"/>
                </a:solidFill>
              </a:rPr>
              <a:t>The program partners with New Haven, West Haven, and Amity schools to provide hands-on workshops, lab tours, mentoring, and selective summer research opportunities.</a:t>
            </a:r>
            <a:endParaRPr lang="en-US" sz="15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500" dirty="0">
                <a:solidFill>
                  <a:srgbClr val="333333"/>
                </a:solidFill>
              </a:rPr>
              <a:t>Our RHIG group contributes through three outreach efforts:</a:t>
            </a:r>
            <a:endParaRPr lang="en-US" sz="1500" dirty="0"/>
          </a:p>
          <a:p>
            <a:pPr marL="0" indent="0">
              <a:spcAft>
                <a:spcPts val="200"/>
              </a:spcAft>
              <a:buNone/>
            </a:pPr>
            <a:r>
              <a:rPr lang="en-US" sz="1500" b="1" dirty="0">
                <a:solidFill>
                  <a:srgbClr val="000000"/>
                </a:solidFill>
              </a:rPr>
              <a:t>1.  Escape the Control Room</a:t>
            </a:r>
            <a:endParaRPr lang="en-US" sz="15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400" dirty="0">
                <a:solidFill>
                  <a:srgbClr val="666666"/>
                </a:solidFill>
              </a:rPr>
              <a:t>     1-hour enrichment activity</a:t>
            </a:r>
            <a:endParaRPr lang="en-US" sz="1500" dirty="0"/>
          </a:p>
          <a:p>
            <a:pPr marL="0" indent="0">
              <a:spcAft>
                <a:spcPts val="200"/>
              </a:spcAft>
              <a:buNone/>
            </a:pPr>
            <a:r>
              <a:rPr lang="en-US" sz="1500" b="1" dirty="0">
                <a:solidFill>
                  <a:srgbClr val="000000"/>
                </a:solidFill>
              </a:rPr>
              <a:t>2.  Let’s Smash Some Protons!</a:t>
            </a:r>
            <a:endParaRPr lang="en-US" sz="15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400" dirty="0">
                <a:solidFill>
                  <a:srgbClr val="666666"/>
                </a:solidFill>
              </a:rPr>
              <a:t>     1-week high school course</a:t>
            </a:r>
            <a:endParaRPr lang="en-US" sz="1500" dirty="0"/>
          </a:p>
          <a:p>
            <a:pPr marL="0" indent="0">
              <a:spcAft>
                <a:spcPts val="200"/>
              </a:spcAft>
              <a:buNone/>
            </a:pPr>
            <a:r>
              <a:rPr lang="en-US" sz="1500" b="1" dirty="0">
                <a:solidFill>
                  <a:srgbClr val="000000"/>
                </a:solidFill>
              </a:rPr>
              <a:t>3.  Summer Research Internship</a:t>
            </a:r>
            <a:endParaRPr lang="en-US" sz="1500" dirty="0"/>
          </a:p>
          <a:p>
            <a:pPr marL="0" indent="0">
              <a:buNone/>
            </a:pPr>
            <a:r>
              <a:rPr lang="en-US" sz="1400" dirty="0">
                <a:solidFill>
                  <a:srgbClr val="666666"/>
                </a:solidFill>
              </a:rPr>
              <a:t>     7-week research experience in Wright Lab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457200" y="416052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286DC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pathways.yale.edu</a:t>
            </a:r>
            <a:endParaRPr lang="en-US" sz="1200" dirty="0"/>
          </a:p>
        </p:txBody>
      </p:sp>
      <p:pic>
        <p:nvPicPr>
          <p:cNvPr id="8" name="Picture 7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5093B5C0-8C44-1B10-D759-676CACAA7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44" y="2177519"/>
            <a:ext cx="2985956" cy="23670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74320"/>
            <a:ext cx="82296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Escape the Control Room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457200" y="86868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1-hour enrichment activity  •  Pathways Summer Scholars Program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457200" y="1207824"/>
            <a:ext cx="6213634" cy="1794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1000"/>
              </a:spcAft>
              <a:buNone/>
            </a:pPr>
            <a:r>
              <a:rPr lang="en-US" sz="1500" dirty="0">
                <a:solidFill>
                  <a:srgbClr val="333333"/>
                </a:solidFill>
              </a:rPr>
              <a:t>An immersive escape-room-style activity where students step into a simulated particle physics control room (based on a CERN version!)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1500" dirty="0">
                <a:solidFill>
                  <a:srgbClr val="333333"/>
                </a:solidFill>
              </a:rPr>
              <a:t>Divide students up into to ”Detector control rooms” (our offices) and connect to collider control room</a:t>
            </a:r>
            <a:endParaRPr lang="en-US" sz="1500" dirty="0"/>
          </a:p>
          <a:p>
            <a:pPr marL="0" indent="0">
              <a:spcAft>
                <a:spcPts val="1000"/>
              </a:spcAft>
              <a:buNone/>
            </a:pPr>
            <a:r>
              <a:rPr lang="en-US" sz="1500" dirty="0">
                <a:solidFill>
                  <a:srgbClr val="333333"/>
                </a:solidFill>
              </a:rPr>
              <a:t>Students work in teams to solve hands-on puzzles rooted in high-energy physics, learning about detectors and particle colliders along the way.</a:t>
            </a:r>
            <a:endParaRPr lang="en-US" sz="15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49CF3D-FBD9-165A-1956-7A4A55719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855" y="68580"/>
            <a:ext cx="2074545" cy="2766060"/>
          </a:xfrm>
          <a:prstGeom prst="rect">
            <a:avLst/>
          </a:prstGeom>
        </p:spPr>
      </p:pic>
      <p:pic>
        <p:nvPicPr>
          <p:cNvPr id="19" name="Picture 18" descr="A group of people in a room with hard hats&#10;&#10;AI-generated content may be incorrect.">
            <a:extLst>
              <a:ext uri="{FF2B5EF4-FFF2-40B4-BE49-F238E27FC236}">
                <a16:creationId xmlns:a16="http://schemas.microsoft.com/office/drawing/2014/main" id="{669E9122-1EBA-68A2-94F6-56D178624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75" y="2911066"/>
            <a:ext cx="2953567" cy="2215175"/>
          </a:xfrm>
          <a:prstGeom prst="rect">
            <a:avLst/>
          </a:prstGeom>
        </p:spPr>
      </p:pic>
      <p:pic>
        <p:nvPicPr>
          <p:cNvPr id="21" name="Picture 20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47B28B62-7918-191F-D380-DD04D0E79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3514" y="2833517"/>
            <a:ext cx="3056964" cy="229272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714EC-9655-1637-2A8F-9DADD8885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9D15A2F-3AE6-6021-7C67-348C60F916EA}"/>
              </a:ext>
            </a:extLst>
          </p:cNvPr>
          <p:cNvSpPr/>
          <p:nvPr/>
        </p:nvSpPr>
        <p:spPr>
          <a:xfrm>
            <a:off x="457200" y="274320"/>
            <a:ext cx="82296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Escape the Control Room</a:t>
            </a:r>
            <a:endParaRPr lang="en-US" sz="34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6F2FB326-C427-5D16-B639-D2488CB81560}"/>
              </a:ext>
            </a:extLst>
          </p:cNvPr>
          <p:cNvSpPr/>
          <p:nvPr/>
        </p:nvSpPr>
        <p:spPr>
          <a:xfrm>
            <a:off x="457200" y="86868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1-hour enrichment activity  •  Pathways Summer Scholars Program</a:t>
            </a:r>
            <a:endParaRPr lang="en-US" sz="1400" dirty="0"/>
          </a:p>
        </p:txBody>
      </p:sp>
      <p:pic>
        <p:nvPicPr>
          <p:cNvPr id="6" name="Picture 5" descr="A person in a yellow helmet and yellow hat standing next to a white board with drawings on it&#10;&#10;AI-generated content may be incorrect.">
            <a:extLst>
              <a:ext uri="{FF2B5EF4-FFF2-40B4-BE49-F238E27FC236}">
                <a16:creationId xmlns:a16="http://schemas.microsoft.com/office/drawing/2014/main" id="{00E64464-ACD4-332A-D111-B3BDB05CA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740" y="254190"/>
            <a:ext cx="3078480" cy="2308860"/>
          </a:xfrm>
          <a:prstGeom prst="rect">
            <a:avLst/>
          </a:prstGeom>
        </p:spPr>
      </p:pic>
      <p:pic>
        <p:nvPicPr>
          <p:cNvPr id="8" name="Picture 7" descr="A person standing in an office&#10;&#10;AI-generated content may be incorrect.">
            <a:extLst>
              <a:ext uri="{FF2B5EF4-FFF2-40B4-BE49-F238E27FC236}">
                <a16:creationId xmlns:a16="http://schemas.microsoft.com/office/drawing/2014/main" id="{2956631F-5099-85F0-0FFA-6063610B4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520" y="2737485"/>
            <a:ext cx="3078480" cy="2308860"/>
          </a:xfrm>
          <a:prstGeom prst="rect">
            <a:avLst/>
          </a:prstGeom>
        </p:spPr>
      </p:pic>
      <p:pic>
        <p:nvPicPr>
          <p:cNvPr id="12" name="Picture 11" descr="A person wearing a hard hat and looking at a computer&#10;&#10;AI-generated content may be incorrect.">
            <a:extLst>
              <a:ext uri="{FF2B5EF4-FFF2-40B4-BE49-F238E27FC236}">
                <a16:creationId xmlns:a16="http://schemas.microsoft.com/office/drawing/2014/main" id="{8E30FF28-8C98-2DF8-566A-CA29AE9E3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2339" y="1408619"/>
            <a:ext cx="2448665" cy="3264886"/>
          </a:xfrm>
          <a:prstGeom prst="rect">
            <a:avLst/>
          </a:prstGeom>
        </p:spPr>
      </p:pic>
      <p:pic>
        <p:nvPicPr>
          <p:cNvPr id="13" name="Picture 12" descr="A group of people around a table&#10;&#10;AI-generated content may be incorrect.">
            <a:extLst>
              <a:ext uri="{FF2B5EF4-FFF2-40B4-BE49-F238E27FC236}">
                <a16:creationId xmlns:a16="http://schemas.microsoft.com/office/drawing/2014/main" id="{127BEF68-2456-A2EB-1007-E9166D278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408619"/>
            <a:ext cx="2448664" cy="326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12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74320"/>
            <a:ext cx="82296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Let’s Smash Some Protons!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457200" y="86868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1-week high school course  •  Pathways Summer Scholars Program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457200" y="1371600"/>
            <a:ext cx="4114800" cy="2601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1000"/>
              </a:spcAft>
              <a:buNone/>
            </a:pPr>
            <a:r>
              <a:rPr lang="en-US" sz="1500" dirty="0">
                <a:solidFill>
                  <a:srgbClr val="333333"/>
                </a:solidFill>
              </a:rPr>
              <a:t>A 4-day interactive workshop combining brief lectures with hands-on Python coding to explore particle physics and the Electron-Ion Collider.</a:t>
            </a:r>
          </a:p>
          <a:p>
            <a:pPr>
              <a:spcAft>
                <a:spcPts val="1000"/>
              </a:spcAft>
            </a:pPr>
            <a:r>
              <a:rPr lang="en-US" sz="1500" dirty="0">
                <a:solidFill>
                  <a:srgbClr val="333333"/>
                </a:solidFill>
              </a:rPr>
              <a:t>Initial by Rithya </a:t>
            </a:r>
            <a:r>
              <a:rPr lang="en-US" sz="15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Kunnawalkam</a:t>
            </a:r>
            <a:r>
              <a:rPr lang="en-US" sz="15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Elayavalli before she became as Assistant Professor at Vanderbilt</a:t>
            </a:r>
          </a:p>
          <a:p>
            <a:pPr>
              <a:spcAft>
                <a:spcPts val="1000"/>
              </a:spcAft>
            </a:pPr>
            <a:r>
              <a:rPr lang="en-US" sz="1500" dirty="0">
                <a:solidFill>
                  <a:srgbClr val="333333"/>
                </a:solidFill>
                <a:latin typeface="Source Sans Pro" panose="020B0503030403020204" pitchFamily="34" charset="0"/>
              </a:rPr>
              <a:t>Consists of: lectures on EIC physics, hands-on coding in </a:t>
            </a:r>
            <a:r>
              <a:rPr lang="en-US" sz="1500" dirty="0" err="1">
                <a:solidFill>
                  <a:srgbClr val="333333"/>
                </a:solidFill>
                <a:latin typeface="Source Sans Pro" panose="020B0503030403020204" pitchFamily="34" charset="0"/>
              </a:rPr>
              <a:t>jupyter</a:t>
            </a:r>
            <a:r>
              <a:rPr lang="en-US" sz="1500" dirty="0">
                <a:solidFill>
                  <a:srgbClr val="333333"/>
                </a:solidFill>
                <a:latin typeface="Source Sans Pro" panose="020B0503030403020204" pitchFamily="34" charset="0"/>
              </a:rPr>
              <a:t> notebooks, lab tours, and cloud chamber </a:t>
            </a:r>
            <a:endParaRPr lang="en-US" sz="1500" dirty="0"/>
          </a:p>
          <a:p>
            <a:pPr marL="0" indent="0">
              <a:spcAft>
                <a:spcPts val="400"/>
              </a:spcAft>
              <a:buNone/>
            </a:pPr>
            <a:r>
              <a:rPr lang="en-US" sz="1400" dirty="0">
                <a:solidFill>
                  <a:srgbClr val="333333"/>
                </a:solidFill>
              </a:rPr>
              <a:t>Day 1: Simulate e-p collisions at varying energies</a:t>
            </a:r>
            <a:endParaRPr lang="en-US" sz="1500" dirty="0"/>
          </a:p>
          <a:p>
            <a:pPr marL="0" indent="0">
              <a:spcAft>
                <a:spcPts val="400"/>
              </a:spcAft>
              <a:buNone/>
            </a:pPr>
            <a:r>
              <a:rPr lang="en-US" sz="1400" dirty="0">
                <a:solidFill>
                  <a:srgbClr val="333333"/>
                </a:solidFill>
              </a:rPr>
              <a:t>Day 2: Explore momentum conservation</a:t>
            </a:r>
            <a:endParaRPr lang="en-US" sz="1500" dirty="0"/>
          </a:p>
          <a:p>
            <a:pPr marL="0" indent="0">
              <a:spcAft>
                <a:spcPts val="400"/>
              </a:spcAft>
              <a:buNone/>
            </a:pPr>
            <a:r>
              <a:rPr lang="en-US" sz="1400" dirty="0">
                <a:solidFill>
                  <a:srgbClr val="333333"/>
                </a:solidFill>
              </a:rPr>
              <a:t>Day 3: Investigate particle production rates</a:t>
            </a:r>
            <a:endParaRPr lang="en-US" sz="1500" dirty="0"/>
          </a:p>
          <a:p>
            <a:pPr marL="0" indent="0">
              <a:spcAft>
                <a:spcPts val="1000"/>
              </a:spcAft>
              <a:buNone/>
            </a:pPr>
            <a:r>
              <a:rPr lang="en-US" sz="1400" dirty="0">
                <a:solidFill>
                  <a:srgbClr val="333333"/>
                </a:solidFill>
              </a:rPr>
              <a:t>Day 4: Detect electrons to probe proton structure</a:t>
            </a:r>
            <a:endParaRPr lang="en-US" sz="1500" dirty="0"/>
          </a:p>
          <a:p>
            <a:pPr marL="0" indent="0">
              <a:buNone/>
            </a:pPr>
            <a:r>
              <a:rPr lang="en-US" sz="1200" dirty="0">
                <a:solidFill>
                  <a:srgbClr val="286DC0"/>
                </a:solidFill>
              </a:rPr>
              <a:t>github.com/rkunnawa/Yale_Pathways</a:t>
            </a:r>
            <a:endParaRPr lang="en-US" sz="15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4FF4D48-DE2E-FA44-0BB9-06343B6F4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744" y="6824"/>
            <a:ext cx="2538484" cy="190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room with computers and a person in front of a projector screen&#10;&#10;AI-generated content may be incorrect.">
            <a:extLst>
              <a:ext uri="{FF2B5EF4-FFF2-40B4-BE49-F238E27FC236}">
                <a16:creationId xmlns:a16="http://schemas.microsoft.com/office/drawing/2014/main" id="{EC6D0FE8-14B7-9487-645E-6CC7CE17C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744" y="1909806"/>
            <a:ext cx="2537311" cy="1902983"/>
          </a:xfrm>
          <a:prstGeom prst="rect">
            <a:avLst/>
          </a:prstGeom>
        </p:spPr>
      </p:pic>
      <p:pic>
        <p:nvPicPr>
          <p:cNvPr id="2052" name="Picture 4" descr="Cloud chamber: Radioactive particles in 4K 60FPS">
            <a:extLst>
              <a:ext uri="{FF2B5EF4-FFF2-40B4-BE49-F238E27FC236}">
                <a16:creationId xmlns:a16="http://schemas.microsoft.com/office/drawing/2014/main" id="{D4201DEC-6468-7248-2795-3FD05FC4E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60353"/>
            <a:ext cx="2895881" cy="162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A4ABB-423E-3E05-6D37-F7366906E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DDED73-ABC6-5466-CAA7-95E80EFF5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1" y="914400"/>
            <a:ext cx="4074326" cy="2685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A6155C-EFDB-4855-43F5-BF6C2EC02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656" y="893929"/>
            <a:ext cx="4061144" cy="2442950"/>
          </a:xfrm>
          <a:prstGeom prst="rect">
            <a:avLst/>
          </a:prstGeom>
        </p:spPr>
      </p:pic>
      <p:pic>
        <p:nvPicPr>
          <p:cNvPr id="8" name="Picture 7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1697B8F6-D18F-9A2B-1082-C09DC4BB4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029" y="3086034"/>
            <a:ext cx="3256994" cy="2057466"/>
          </a:xfrm>
          <a:prstGeom prst="rect">
            <a:avLst/>
          </a:prstGeom>
        </p:spPr>
      </p:pic>
      <p:sp>
        <p:nvSpPr>
          <p:cNvPr id="9" name="Text 0">
            <a:extLst>
              <a:ext uri="{FF2B5EF4-FFF2-40B4-BE49-F238E27FC236}">
                <a16:creationId xmlns:a16="http://schemas.microsoft.com/office/drawing/2014/main" id="{47C79F54-2341-3EC8-D76A-DA6E3F32917D}"/>
              </a:ext>
            </a:extLst>
          </p:cNvPr>
          <p:cNvSpPr/>
          <p:nvPr/>
        </p:nvSpPr>
        <p:spPr>
          <a:xfrm>
            <a:off x="457200" y="274320"/>
            <a:ext cx="82296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Let’s Smash Some Protons!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668206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74320"/>
            <a:ext cx="82296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Pathways Summer Research Internship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457200" y="86868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7-week summer internship in Wright Lab  •  ssri.sites.yale.edu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457200" y="1371600"/>
            <a:ext cx="4114800" cy="274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1000"/>
              </a:spcAft>
              <a:buNone/>
            </a:pPr>
            <a:r>
              <a:rPr lang="en-US" sz="1500" dirty="0">
                <a:solidFill>
                  <a:srgbClr val="333333"/>
                </a:solidFill>
              </a:rPr>
              <a:t>Hosting high school interns in Wright Lab this summer to construct an optical setup for our RICH detector photosensor test station.</a:t>
            </a:r>
            <a:endParaRPr lang="en-US" sz="1500" dirty="0"/>
          </a:p>
          <a:p>
            <a:pPr marL="0" indent="0">
              <a:spcAft>
                <a:spcPts val="1400"/>
              </a:spcAft>
              <a:buNone/>
            </a:pPr>
            <a:r>
              <a:rPr lang="en-US" sz="1500" dirty="0">
                <a:solidFill>
                  <a:srgbClr val="333333"/>
                </a:solidFill>
              </a:rPr>
              <a:t>Students gain real research experience working alongside physicists on detector hardware for the Electron-Ion Collider.</a:t>
            </a:r>
          </a:p>
          <a:p>
            <a:pPr marL="0" indent="0">
              <a:spcAft>
                <a:spcPts val="1400"/>
              </a:spcAft>
              <a:buNone/>
            </a:pPr>
            <a:r>
              <a:rPr lang="en-US" sz="1500" dirty="0">
                <a:solidFill>
                  <a:srgbClr val="333333"/>
                </a:solidFill>
              </a:rPr>
              <a:t>Pathways handles all the logistics and coordinates programming for them weekly, as well as meet and greets and preparation in advance.  </a:t>
            </a:r>
            <a:endParaRPr lang="en-US" sz="1500" dirty="0"/>
          </a:p>
          <a:p>
            <a:pPr marL="0" indent="0">
              <a:spcAft>
                <a:spcPts val="400"/>
              </a:spcAft>
              <a:buNone/>
            </a:pPr>
            <a:r>
              <a:rPr lang="en-US" sz="1500" b="1" dirty="0">
                <a:solidFill>
                  <a:srgbClr val="000000"/>
                </a:solidFill>
              </a:rPr>
              <a:t>2025 Interns:</a:t>
            </a:r>
            <a:endParaRPr lang="en-US" sz="1500" dirty="0"/>
          </a:p>
          <a:p>
            <a:pPr marL="0" indent="0">
              <a:spcAft>
                <a:spcPts val="400"/>
              </a:spcAft>
              <a:buNone/>
            </a:pPr>
            <a:r>
              <a:rPr lang="en-US" sz="1400" dirty="0">
                <a:solidFill>
                  <a:srgbClr val="333333"/>
                </a:solidFill>
              </a:rPr>
              <a:t>Omare Goodson (mentored by Postdoc Zoltan Varga)  –  Hill Regional Career High School </a:t>
            </a:r>
            <a:endParaRPr lang="en-US" sz="1500" dirty="0"/>
          </a:p>
          <a:p>
            <a:pPr marL="0" indent="0">
              <a:buNone/>
            </a:pPr>
            <a:r>
              <a:rPr lang="en-US" sz="1400" dirty="0">
                <a:solidFill>
                  <a:srgbClr val="333333"/>
                </a:solidFill>
              </a:rPr>
              <a:t>Vikram Dalal (mentored by Postdoc Isaac Mooney)  –  Wilbur Cross High School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5029200" y="2377440"/>
            <a:ext cx="35661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Photo</a:t>
            </a:r>
            <a:endParaRPr lang="en-US" sz="1600" dirty="0"/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DAB23FA5-06A5-0353-EE02-FE4ACFA40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611" y="914400"/>
            <a:ext cx="2989989" cy="2242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42E7AF-7BD7-9297-39B8-3701B2F00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450" y="3267780"/>
            <a:ext cx="2290550" cy="17179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74076A-46ED-73D1-B548-CD1A5B6A7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339772"/>
            <a:ext cx="2290550" cy="17179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460</Words>
  <Application>Microsoft Macintosh PowerPoint</Application>
  <PresentationFormat>On-screen Show (16:9)</PresentationFormat>
  <Paragraphs>51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Outreach Activities through Yale Pathways to Science</dc:title>
  <dc:subject>PptxGenJS Presentation</dc:subject>
  <dc:creator>Laura Havener</dc:creator>
  <cp:lastModifiedBy>Laura Havener</cp:lastModifiedBy>
  <cp:revision>6</cp:revision>
  <dcterms:created xsi:type="dcterms:W3CDTF">2026-03-18T15:02:16Z</dcterms:created>
  <dcterms:modified xsi:type="dcterms:W3CDTF">2026-03-18T15:48:42Z</dcterms:modified>
</cp:coreProperties>
</file>