
<file path=[Content_Types].xml><?xml version="1.0" encoding="utf-8"?>
<Types xmlns="http://schemas.openxmlformats.org/package/2006/content-types">
  <Override PartName="/_rels/.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1.xml" ContentType="application/vnd.openxmlformats-officedocument.presentationml.slide+xml"/>
  <Override PartName="/ppt/_rels/presentation.xml.rels" ContentType="application/vnd.openxmlformats-package.relationships+xml"/>
  <Override PartName="/ppt/media/image2.png" ContentType="image/png"/>
  <Override PartName="/ppt/media/image1.png" ContentType="image/png"/>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27" name="PlaceHolder 2"/>
          <p:cNvSpPr>
            <a:spLocks noGrp="1"/>
          </p:cNvSpPr>
          <p:nvPr>
            <p:ph type="body"/>
          </p:nvPr>
        </p:nvSpPr>
        <p:spPr>
          <a:xfrm>
            <a:off x="457200" y="160020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8" name="PlaceHolder 3"/>
          <p:cNvSpPr>
            <a:spLocks noGrp="1"/>
          </p:cNvSpPr>
          <p:nvPr>
            <p:ph type="body"/>
          </p:nvPr>
        </p:nvSpPr>
        <p:spPr>
          <a:xfrm>
            <a:off x="457200" y="396432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30"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1"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2" name="PlaceHolder 4"/>
          <p:cNvSpPr>
            <a:spLocks noGrp="1"/>
          </p:cNvSpPr>
          <p:nvPr>
            <p:ph type="body"/>
          </p:nvPr>
        </p:nvSpPr>
        <p:spPr>
          <a:xfrm>
            <a:off x="467424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3" name="PlaceHolder 5"/>
          <p:cNvSpPr>
            <a:spLocks noGrp="1"/>
          </p:cNvSpPr>
          <p:nvPr>
            <p:ph type="body"/>
          </p:nvPr>
        </p:nvSpPr>
        <p:spPr>
          <a:xfrm>
            <a:off x="45720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35" name="PlaceHolder 2"/>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36" name="PlaceHolder 3"/>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pic>
        <p:nvPicPr>
          <p:cNvPr id="37" name="" descr=""/>
          <p:cNvPicPr/>
          <p:nvPr/>
        </p:nvPicPr>
        <p:blipFill>
          <a:blip r:embed="rId2"/>
          <a:stretch/>
        </p:blipFill>
        <p:spPr>
          <a:xfrm>
            <a:off x="1735560" y="1599840"/>
            <a:ext cx="5671800" cy="4525560"/>
          </a:xfrm>
          <a:prstGeom prst="rect">
            <a:avLst/>
          </a:prstGeom>
          <a:ln>
            <a:noFill/>
          </a:ln>
        </p:spPr>
      </p:pic>
      <p:pic>
        <p:nvPicPr>
          <p:cNvPr id="38" name="" descr=""/>
          <p:cNvPicPr/>
          <p:nvPr/>
        </p:nvPicPr>
        <p:blipFill>
          <a:blip r:embed="rId3"/>
          <a:stretch/>
        </p:blipFill>
        <p:spPr>
          <a:xfrm>
            <a:off x="1735560" y="1599840"/>
            <a:ext cx="5671800" cy="4525560"/>
          </a:xfrm>
          <a:prstGeom prst="rect">
            <a:avLst/>
          </a:prstGeom>
          <a:ln>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6" name="PlaceHolder 2"/>
          <p:cNvSpPr>
            <a:spLocks noGrp="1"/>
          </p:cNvSpPr>
          <p:nvPr>
            <p:ph type="subTitle"/>
          </p:nvPr>
        </p:nvSpPr>
        <p:spPr>
          <a:xfrm>
            <a:off x="457200" y="1600200"/>
            <a:ext cx="8229240" cy="452556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8" name="PlaceHolder 2"/>
          <p:cNvSpPr>
            <a:spLocks noGrp="1"/>
          </p:cNvSpPr>
          <p:nvPr>
            <p:ph type="body"/>
          </p:nvPr>
        </p:nvSpPr>
        <p:spPr>
          <a:xfrm>
            <a:off x="457200" y="1600200"/>
            <a:ext cx="822924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10" name="PlaceHolder 2"/>
          <p:cNvSpPr>
            <a:spLocks noGrp="1"/>
          </p:cNvSpPr>
          <p:nvPr>
            <p:ph type="body"/>
          </p:nvPr>
        </p:nvSpPr>
        <p:spPr>
          <a:xfrm>
            <a:off x="45720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11" name="PlaceHolder 3"/>
          <p:cNvSpPr>
            <a:spLocks noGrp="1"/>
          </p:cNvSpPr>
          <p:nvPr>
            <p:ph type="body"/>
          </p:nvPr>
        </p:nvSpPr>
        <p:spPr>
          <a:xfrm>
            <a:off x="467424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15"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16" name="PlaceHolder 3"/>
          <p:cNvSpPr>
            <a:spLocks noGrp="1"/>
          </p:cNvSpPr>
          <p:nvPr>
            <p:ph type="body"/>
          </p:nvPr>
        </p:nvSpPr>
        <p:spPr>
          <a:xfrm>
            <a:off x="45720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17" name="PlaceHolder 4"/>
          <p:cNvSpPr>
            <a:spLocks noGrp="1"/>
          </p:cNvSpPr>
          <p:nvPr>
            <p:ph type="body"/>
          </p:nvPr>
        </p:nvSpPr>
        <p:spPr>
          <a:xfrm>
            <a:off x="467424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19" name="PlaceHolder 2"/>
          <p:cNvSpPr>
            <a:spLocks noGrp="1"/>
          </p:cNvSpPr>
          <p:nvPr>
            <p:ph type="body"/>
          </p:nvPr>
        </p:nvSpPr>
        <p:spPr>
          <a:xfrm>
            <a:off x="457200" y="1600200"/>
            <a:ext cx="4015800" cy="4525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0"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1" name="PlaceHolder 4"/>
          <p:cNvSpPr>
            <a:spLocks noGrp="1"/>
          </p:cNvSpPr>
          <p:nvPr>
            <p:ph type="body"/>
          </p:nvPr>
        </p:nvSpPr>
        <p:spPr>
          <a:xfrm>
            <a:off x="4674240" y="396432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p:spPr>
        <p:txBody>
          <a:bodyPr lIns="0" rIns="0" tIns="0" bIns="0" anchor="ctr"/>
          <a:p>
            <a:endParaRPr b="0" lang="en-US" sz="1800" spc="-1" strike="noStrike">
              <a:solidFill>
                <a:srgbClr val="000000"/>
              </a:solidFill>
              <a:uFill>
                <a:solidFill>
                  <a:srgbClr val="ffffff"/>
                </a:solidFill>
              </a:uFill>
              <a:latin typeface="Calibri"/>
            </a:endParaRPr>
          </a:p>
        </p:txBody>
      </p:sp>
      <p:sp>
        <p:nvSpPr>
          <p:cNvPr id="23" name="PlaceHolder 2"/>
          <p:cNvSpPr>
            <a:spLocks noGrp="1"/>
          </p:cNvSpPr>
          <p:nvPr>
            <p:ph type="body"/>
          </p:nvPr>
        </p:nvSpPr>
        <p:spPr>
          <a:xfrm>
            <a:off x="45720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4" name="PlaceHolder 3"/>
          <p:cNvSpPr>
            <a:spLocks noGrp="1"/>
          </p:cNvSpPr>
          <p:nvPr>
            <p:ph type="body"/>
          </p:nvPr>
        </p:nvSpPr>
        <p:spPr>
          <a:xfrm>
            <a:off x="4674240" y="1600200"/>
            <a:ext cx="401580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
        <p:nvSpPr>
          <p:cNvPr id="25" name="PlaceHolder 4"/>
          <p:cNvSpPr>
            <a:spLocks noGrp="1"/>
          </p:cNvSpPr>
          <p:nvPr>
            <p:ph type="body"/>
          </p:nvPr>
        </p:nvSpPr>
        <p:spPr>
          <a:xfrm>
            <a:off x="457200" y="3964320"/>
            <a:ext cx="8229240" cy="2158560"/>
          </a:xfrm>
          <a:prstGeom prst="rect">
            <a:avLst/>
          </a:prstGeom>
        </p:spPr>
        <p:txBody>
          <a:bodyPr lIns="0" rIns="0" tIns="0" bIns="0"/>
          <a:p>
            <a:endParaRPr b="0" lang="en-US" sz="3200" spc="-1" strike="noStrike">
              <a:solidFill>
                <a:srgbClr val="000000"/>
              </a:solidFill>
              <a:uFill>
                <a:solidFill>
                  <a:srgbClr val="ffffff"/>
                </a:solidFill>
              </a:u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b="0" lang="en-US" sz="4400" spc="-1" strike="noStrike">
                <a:solidFill>
                  <a:srgbClr val="000000"/>
                </a:solidFill>
                <a:uFill>
                  <a:solidFill>
                    <a:srgbClr val="ffffff"/>
                  </a:solidFill>
                </a:uFill>
                <a:latin typeface="Calibri"/>
              </a:rPr>
              <a:t>Click to edit Master title style</a:t>
            </a:r>
            <a:endParaRPr b="0" lang="en-US" sz="1800" spc="-1" strike="noStrike">
              <a:solidFill>
                <a:srgbClr val="000000"/>
              </a:solidFill>
              <a:uFill>
                <a:solidFill>
                  <a:srgbClr val="ffffff"/>
                </a:solidFill>
              </a:uFill>
              <a:latin typeface="Calibri"/>
            </a:endParaRPr>
          </a:p>
        </p:txBody>
      </p:sp>
      <p:sp>
        <p:nvSpPr>
          <p:cNvPr id="1" name="PlaceHolder 2"/>
          <p:cNvSpPr>
            <a:spLocks noGrp="1"/>
          </p:cNvSpPr>
          <p:nvPr>
            <p:ph type="body"/>
          </p:nvPr>
        </p:nvSpPr>
        <p:spPr>
          <a:xfrm>
            <a:off x="457200" y="1600200"/>
            <a:ext cx="8229240" cy="4525560"/>
          </a:xfrm>
          <a:prstGeom prst="rect">
            <a:avLst/>
          </a:prstGeom>
        </p:spPr>
        <p:txBody>
          <a:bodyPr/>
          <a:p>
            <a:pPr marL="432000" indent="-324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Click to edit the outline text format</a:t>
            </a:r>
            <a:endParaRPr b="0" lang="en-US" sz="3200" spc="-1" strike="noStrike">
              <a:solidFill>
                <a:srgbClr val="000000"/>
              </a:solidFill>
              <a:uFill>
                <a:solidFill>
                  <a:srgbClr val="ffffff"/>
                </a:solidFill>
              </a:uFill>
              <a:latin typeface="Calibri"/>
            </a:endParaRPr>
          </a:p>
          <a:p>
            <a:pPr lvl="1" marL="864000" indent="-324000">
              <a:buClr>
                <a:srgbClr val="000000"/>
              </a:buClr>
              <a:buSzPct val="75000"/>
              <a:buFont typeface="Symbol" charset="2"/>
              <a:buChar char=""/>
            </a:pPr>
            <a:r>
              <a:rPr b="0" lang="en-US" sz="3200" spc="-1" strike="noStrike">
                <a:solidFill>
                  <a:srgbClr val="000000"/>
                </a:solidFill>
                <a:uFill>
                  <a:solidFill>
                    <a:srgbClr val="ffffff"/>
                  </a:solidFill>
                </a:uFill>
                <a:latin typeface="Calibri"/>
              </a:rPr>
              <a:t>Second Outline Level</a:t>
            </a:r>
            <a:endParaRPr b="0" lang="en-US" sz="3200" spc="-1" strike="noStrike">
              <a:solidFill>
                <a:srgbClr val="000000"/>
              </a:solidFill>
              <a:uFill>
                <a:solidFill>
                  <a:srgbClr val="ffffff"/>
                </a:solidFill>
              </a:uFill>
              <a:latin typeface="Calibri"/>
            </a:endParaRPr>
          </a:p>
          <a:p>
            <a:pPr lvl="2" marL="1296000" indent="-288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Third Outline Level</a:t>
            </a:r>
            <a:endParaRPr b="0" lang="en-US" sz="3200" spc="-1" strike="noStrike">
              <a:solidFill>
                <a:srgbClr val="000000"/>
              </a:solidFill>
              <a:uFill>
                <a:solidFill>
                  <a:srgbClr val="ffffff"/>
                </a:solidFill>
              </a:uFill>
              <a:latin typeface="Calibri"/>
            </a:endParaRPr>
          </a:p>
          <a:p>
            <a:pPr lvl="3" marL="1728000" indent="-216000">
              <a:buClr>
                <a:srgbClr val="000000"/>
              </a:buClr>
              <a:buSzPct val="75000"/>
              <a:buFont typeface="Symbol" charset="2"/>
              <a:buChar char=""/>
            </a:pPr>
            <a:r>
              <a:rPr b="0" lang="en-US" sz="3200" spc="-1" strike="noStrike">
                <a:solidFill>
                  <a:srgbClr val="000000"/>
                </a:solidFill>
                <a:uFill>
                  <a:solidFill>
                    <a:srgbClr val="ffffff"/>
                  </a:solidFill>
                </a:uFill>
                <a:latin typeface="Calibri"/>
              </a:rPr>
              <a:t>Fourth Outline Level</a:t>
            </a:r>
            <a:endParaRPr b="0" lang="en-US" sz="3200" spc="-1" strike="noStrike">
              <a:solidFill>
                <a:srgbClr val="000000"/>
              </a:solidFill>
              <a:uFill>
                <a:solidFill>
                  <a:srgbClr val="ffffff"/>
                </a:solidFill>
              </a:uFill>
              <a:latin typeface="Calibri"/>
            </a:endParaRPr>
          </a:p>
          <a:p>
            <a:pPr lvl="4" marL="2160000" indent="-216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Fifth Outline Level</a:t>
            </a:r>
            <a:endParaRPr b="0" lang="en-US" sz="3200" spc="-1" strike="noStrike">
              <a:solidFill>
                <a:srgbClr val="000000"/>
              </a:solidFill>
              <a:uFill>
                <a:solidFill>
                  <a:srgbClr val="ffffff"/>
                </a:solidFill>
              </a:uFill>
              <a:latin typeface="Calibri"/>
            </a:endParaRPr>
          </a:p>
          <a:p>
            <a:pPr lvl="5" marL="2592000" indent="-216000">
              <a:buClr>
                <a:srgbClr val="000000"/>
              </a:buClr>
              <a:buSzPct val="45000"/>
              <a:buFont typeface="Wingdings" charset="2"/>
              <a:buChar char=""/>
            </a:pPr>
            <a:r>
              <a:rPr b="0" lang="en-US" sz="3200" spc="-1" strike="noStrike">
                <a:solidFill>
                  <a:srgbClr val="000000"/>
                </a:solidFill>
                <a:uFill>
                  <a:solidFill>
                    <a:srgbClr val="ffffff"/>
                  </a:solidFill>
                </a:uFill>
                <a:latin typeface="Calibri"/>
              </a:rPr>
              <a:t>Sixth Outline Level</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0" lang="en-US" sz="3200" spc="-1" strike="noStrike">
                <a:solidFill>
                  <a:srgbClr val="000000"/>
                </a:solidFill>
                <a:uFill>
                  <a:solidFill>
                    <a:srgbClr val="ffffff"/>
                  </a:solidFill>
                </a:uFill>
                <a:latin typeface="Calibri"/>
              </a:rPr>
              <a:t>Seventh Outline LevelClick to edit Master text styles</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0" lang="en-US" sz="2800" spc="-1" strike="noStrike">
                <a:solidFill>
                  <a:srgbClr val="000000"/>
                </a:solidFill>
                <a:uFill>
                  <a:solidFill>
                    <a:srgbClr val="ffffff"/>
                  </a:solidFill>
                </a:uFill>
                <a:latin typeface="Calibri"/>
              </a:rPr>
              <a:t>Second level</a:t>
            </a:r>
            <a:endParaRPr b="0" lang="en-US" sz="3200" spc="-1" strike="noStrike">
              <a:solidFill>
                <a:srgbClr val="000000"/>
              </a:solidFill>
              <a:uFill>
                <a:solidFill>
                  <a:srgbClr val="ffffff"/>
                </a:solidFill>
              </a:uFill>
              <a:latin typeface="Calibri"/>
            </a:endParaRPr>
          </a:p>
          <a:p>
            <a:pPr lvl="2" marL="1143000" indent="-228240">
              <a:lnSpc>
                <a:spcPct val="100000"/>
              </a:lnSpc>
              <a:buClr>
                <a:srgbClr val="000000"/>
              </a:buClr>
              <a:buFont typeface="Arial"/>
              <a:buChar char="•"/>
            </a:pPr>
            <a:r>
              <a:rPr b="0" lang="en-US" sz="2400" spc="-1" strike="noStrike">
                <a:solidFill>
                  <a:srgbClr val="000000"/>
                </a:solidFill>
                <a:uFill>
                  <a:solidFill>
                    <a:srgbClr val="ffffff"/>
                  </a:solidFill>
                </a:uFill>
                <a:latin typeface="Calibri"/>
              </a:rPr>
              <a:t>Third level</a:t>
            </a:r>
            <a:endParaRPr b="0" lang="en-US" sz="3200" spc="-1" strike="noStrike">
              <a:solidFill>
                <a:srgbClr val="000000"/>
              </a:solidFill>
              <a:uFill>
                <a:solidFill>
                  <a:srgbClr val="ffffff"/>
                </a:solidFill>
              </a:uFill>
              <a:latin typeface="Calibri"/>
            </a:endParaRPr>
          </a:p>
          <a:p>
            <a:pPr lvl="3" marL="1600200" indent="-228240">
              <a:lnSpc>
                <a:spcPct val="100000"/>
              </a:lnSpc>
              <a:buClr>
                <a:srgbClr val="000000"/>
              </a:buClr>
              <a:buFont typeface="Arial"/>
              <a:buChar char="–"/>
            </a:pPr>
            <a:r>
              <a:rPr b="0" lang="en-US" sz="2000" spc="-1" strike="noStrike">
                <a:solidFill>
                  <a:srgbClr val="000000"/>
                </a:solidFill>
                <a:uFill>
                  <a:solidFill>
                    <a:srgbClr val="ffffff"/>
                  </a:solidFill>
                </a:uFill>
                <a:latin typeface="Calibri"/>
              </a:rPr>
              <a:t>Fourth level</a:t>
            </a:r>
            <a:endParaRPr b="0" lang="en-US" sz="3200" spc="-1" strike="noStrike">
              <a:solidFill>
                <a:srgbClr val="000000"/>
              </a:solidFill>
              <a:uFill>
                <a:solidFill>
                  <a:srgbClr val="ffffff"/>
                </a:solidFill>
              </a:uFill>
              <a:latin typeface="Calibri"/>
            </a:endParaRPr>
          </a:p>
          <a:p>
            <a:pPr lvl="4" marL="2057400" indent="-228240">
              <a:lnSpc>
                <a:spcPct val="100000"/>
              </a:lnSpc>
              <a:buClr>
                <a:srgbClr val="000000"/>
              </a:buClr>
              <a:buFont typeface="Arial"/>
              <a:buChar char="»"/>
            </a:pPr>
            <a:r>
              <a:rPr b="0" lang="en-US" sz="2000" spc="-1" strike="noStrike">
                <a:solidFill>
                  <a:srgbClr val="000000"/>
                </a:solidFill>
                <a:uFill>
                  <a:solidFill>
                    <a:srgbClr val="ffffff"/>
                  </a:solidFill>
                </a:uFill>
                <a:latin typeface="Calibri"/>
              </a:rPr>
              <a:t>Fifth level</a:t>
            </a:r>
            <a:endParaRPr b="0" lang="en-US" sz="3200" spc="-1" strike="noStrike">
              <a:solidFill>
                <a:srgbClr val="000000"/>
              </a:solidFill>
              <a:uFill>
                <a:solidFill>
                  <a:srgbClr val="ffffff"/>
                </a:solidFill>
              </a:uFill>
              <a:latin typeface="Calibri"/>
            </a:endParaRPr>
          </a:p>
        </p:txBody>
      </p:sp>
      <p:sp>
        <p:nvSpPr>
          <p:cNvPr id="2" name="PlaceHolder 3"/>
          <p:cNvSpPr>
            <a:spLocks noGrp="1"/>
          </p:cNvSpPr>
          <p:nvPr>
            <p:ph type="dt"/>
          </p:nvPr>
        </p:nvSpPr>
        <p:spPr>
          <a:xfrm>
            <a:off x="457200" y="6356520"/>
            <a:ext cx="2133360" cy="364680"/>
          </a:xfrm>
          <a:prstGeom prst="rect">
            <a:avLst/>
          </a:prstGeom>
        </p:spPr>
        <p:txBody>
          <a:bodyPr anchor="ctr"/>
          <a:p>
            <a:pPr>
              <a:lnSpc>
                <a:spcPct val="100000"/>
              </a:lnSpc>
            </a:pPr>
            <a:r>
              <a:rPr b="0" lang="en-US" sz="1200" spc="-1" strike="noStrike">
                <a:solidFill>
                  <a:srgbClr val="8b8b8b"/>
                </a:solidFill>
                <a:uFill>
                  <a:solidFill>
                    <a:srgbClr val="ffffff"/>
                  </a:solidFill>
                </a:uFill>
                <a:latin typeface="Calibri"/>
              </a:rPr>
              <a:t>4/13/17</a:t>
            </a:r>
            <a:endParaRPr b="0" lang="en-US" sz="1400" spc="-1" strike="noStrike">
              <a:solidFill>
                <a:srgbClr val="000000"/>
              </a:solidFill>
              <a:uFill>
                <a:solidFill>
                  <a:srgbClr val="ffffff"/>
                </a:solidFill>
              </a:uFill>
              <a:latin typeface="Times New Roman"/>
            </a:endParaRPr>
          </a:p>
        </p:txBody>
      </p:sp>
      <p:sp>
        <p:nvSpPr>
          <p:cNvPr id="3" name="PlaceHolder 4"/>
          <p:cNvSpPr>
            <a:spLocks noGrp="1"/>
          </p:cNvSpPr>
          <p:nvPr>
            <p:ph type="ftr"/>
          </p:nvPr>
        </p:nvSpPr>
        <p:spPr>
          <a:xfrm>
            <a:off x="3124080" y="6356520"/>
            <a:ext cx="2895120" cy="364680"/>
          </a:xfrm>
          <a:prstGeom prst="rect">
            <a:avLst/>
          </a:prstGeom>
        </p:spPr>
        <p:txBody>
          <a:bodyPr anchor="ctr"/>
          <a:p>
            <a:pPr algn="ctr">
              <a:lnSpc>
                <a:spcPct val="100000"/>
              </a:lnSpc>
            </a:pPr>
            <a:r>
              <a:rPr b="0" lang="en-US" sz="1200" spc="-1" strike="noStrike">
                <a:solidFill>
                  <a:srgbClr val="8b8b8b"/>
                </a:solidFill>
                <a:uFill>
                  <a:solidFill>
                    <a:srgbClr val="ffffff"/>
                  </a:solidFill>
                </a:uFill>
                <a:latin typeface="Calibri"/>
              </a:rPr>
              <a:t>sPHENIX CD-1 Prep Meeting</a:t>
            </a:r>
            <a:endParaRPr b="0" lang="en-US" sz="1400" spc="-1" strike="noStrike">
              <a:solidFill>
                <a:srgbClr val="000000"/>
              </a:solidFill>
              <a:uFill>
                <a:solidFill>
                  <a:srgbClr val="ffffff"/>
                </a:solidFill>
              </a:uFill>
              <a:latin typeface="Times New Roman"/>
            </a:endParaRPr>
          </a:p>
        </p:txBody>
      </p:sp>
      <p:sp>
        <p:nvSpPr>
          <p:cNvPr id="4" name="PlaceHolder 5"/>
          <p:cNvSpPr>
            <a:spLocks noGrp="1"/>
          </p:cNvSpPr>
          <p:nvPr>
            <p:ph type="sldNum"/>
          </p:nvPr>
        </p:nvSpPr>
        <p:spPr>
          <a:xfrm>
            <a:off x="6553080" y="6356520"/>
            <a:ext cx="2133360" cy="364680"/>
          </a:xfrm>
          <a:prstGeom prst="rect">
            <a:avLst/>
          </a:prstGeom>
        </p:spPr>
        <p:txBody>
          <a:bodyPr anchor="ctr"/>
          <a:p>
            <a:pPr algn="r">
              <a:lnSpc>
                <a:spcPct val="100000"/>
              </a:lnSpc>
            </a:pPr>
            <a:fld id="{30A1F8F8-43E1-47F2-A356-2DC26BDFD208}"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TextShape 1"/>
          <p:cNvSpPr txBox="1"/>
          <p:nvPr/>
        </p:nvSpPr>
        <p:spPr>
          <a:xfrm>
            <a:off x="0" y="13680"/>
            <a:ext cx="9143640" cy="824040"/>
          </a:xfrm>
          <a:prstGeom prst="rect">
            <a:avLst/>
          </a:prstGeom>
          <a:solidFill>
            <a:srgbClr val="0080ff"/>
          </a:solidFill>
          <a:ln>
            <a:noFill/>
          </a:ln>
        </p:spPr>
        <p:txBody>
          <a:bodyPr anchor="ctr"/>
          <a:p>
            <a:pPr algn="ctr">
              <a:lnSpc>
                <a:spcPct val="100000"/>
              </a:lnSpc>
            </a:pPr>
            <a:r>
              <a:rPr b="1" lang="en-US" sz="3200" spc="-1" strike="noStrike">
                <a:solidFill>
                  <a:srgbClr val="ffffff"/>
                </a:solidFill>
                <a:uFill>
                  <a:solidFill>
                    <a:srgbClr val="ffffff"/>
                  </a:solidFill>
                </a:uFill>
                <a:latin typeface="Calibri"/>
              </a:rPr>
              <a:t>CD-1 Preparation and Review Schedule</a:t>
            </a:r>
            <a:endParaRPr b="0" lang="en-US" sz="1800" spc="-1" strike="noStrike">
              <a:solidFill>
                <a:srgbClr val="000000"/>
              </a:solidFill>
              <a:uFill>
                <a:solidFill>
                  <a:srgbClr val="ffffff"/>
                </a:solidFill>
              </a:uFill>
              <a:latin typeface="Calibri"/>
            </a:endParaRPr>
          </a:p>
        </p:txBody>
      </p:sp>
      <p:sp>
        <p:nvSpPr>
          <p:cNvPr id="40" name="TextShape 2"/>
          <p:cNvSpPr txBox="1"/>
          <p:nvPr/>
        </p:nvSpPr>
        <p:spPr>
          <a:xfrm>
            <a:off x="0" y="1219320"/>
            <a:ext cx="9067320" cy="5059080"/>
          </a:xfrm>
          <a:prstGeom prst="rect">
            <a:avLst/>
          </a:prstGeom>
          <a:noFill/>
          <a:ln>
            <a:noFill/>
          </a:ln>
        </p:spPr>
        <p:txBody>
          <a:bodyPr/>
          <a:p>
            <a:pPr>
              <a:lnSpc>
                <a:spcPct val="100000"/>
              </a:lnSpc>
            </a:pPr>
            <a:r>
              <a:rPr b="1" lang="en-US" sz="2400" spc="-1" strike="noStrike">
                <a:solidFill>
                  <a:srgbClr val="0080ff"/>
                </a:solidFill>
                <a:uFill>
                  <a:solidFill>
                    <a:srgbClr val="ffffff"/>
                  </a:solidFill>
                </a:uFill>
                <a:latin typeface="Calibri"/>
              </a:rPr>
              <a:t>ALL DATES TENTATIVE</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sPHENIX CD-1 “Dry Run” with BNL internal Review committee (Jun 12-13)</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Review state of the documentation, Project files with drill down, project controls</a:t>
            </a:r>
            <a:endParaRPr b="0" lang="en-US" sz="24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Tentatively scheduled for 1.5 days. Presentations June 12 , homework and close-out June 13. </a:t>
            </a:r>
            <a:endParaRPr b="0" lang="en-US" sz="24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We will need some kind of practice the first week of June. Will wait until we see the charge before setting the agenda</a:t>
            </a:r>
            <a:endParaRPr b="0" lang="en-US" sz="24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sPHENIX Director’s Review. (Week of Aug 7)</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Jay Marx will chair. Likely DOE will observe either Jim Sowinski or Elizabeth Bartosz.</a:t>
            </a:r>
            <a:endParaRPr b="0" lang="en-US" sz="24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2.5 days. 1 day of plenary. 1 day of breakout. ½ day of report writing and close out</a:t>
            </a:r>
            <a:endParaRPr b="0" lang="en-US" sz="24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DOE-OPA CD-1 Review (Week of Nov 6)</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Likely Ethan Merril from OPA will chair</a:t>
            </a:r>
            <a:endParaRPr b="0" lang="en-US" sz="24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1" lang="en-US" sz="1800" spc="-1" strike="noStrike">
                <a:solidFill>
                  <a:srgbClr val="000000"/>
                </a:solidFill>
                <a:uFill>
                  <a:solidFill>
                    <a:srgbClr val="ffffff"/>
                  </a:solidFill>
                </a:uFill>
                <a:latin typeface="Calibri"/>
              </a:rPr>
              <a:t>2.5 days. 1 day of plenary. 1 day of breakout. ½ day of report writing and close out</a:t>
            </a:r>
            <a:endParaRPr b="0" lang="en-US" sz="24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endParaRPr b="0" lang="en-US" sz="3200" spc="-1" strike="noStrike">
              <a:solidFill>
                <a:srgbClr val="000000"/>
              </a:solidFill>
              <a:uFill>
                <a:solidFill>
                  <a:srgbClr val="ffffff"/>
                </a:solidFill>
              </a:uFill>
              <a:latin typeface="Calibri"/>
            </a:endParaRPr>
          </a:p>
          <a:p>
            <a:endParaRPr b="0" lang="en-US" sz="3200" spc="-1" strike="noStrike">
              <a:solidFill>
                <a:srgbClr val="000000"/>
              </a:solidFill>
              <a:uFill>
                <a:solidFill>
                  <a:srgbClr val="ffffff"/>
                </a:solidFill>
              </a:uFill>
              <a:latin typeface="Calibri"/>
            </a:endParaRPr>
          </a:p>
          <a:p>
            <a:endParaRPr b="0" lang="en-US" sz="3200" spc="-1" strike="noStrike">
              <a:solidFill>
                <a:srgbClr val="000000"/>
              </a:solidFill>
              <a:uFill>
                <a:solidFill>
                  <a:srgbClr val="ffffff"/>
                </a:solidFill>
              </a:uFill>
              <a:latin typeface="Calibri"/>
            </a:endParaRPr>
          </a:p>
        </p:txBody>
      </p:sp>
      <p:sp>
        <p:nvSpPr>
          <p:cNvPr id="41" name="TextShape 3"/>
          <p:cNvSpPr txBox="1"/>
          <p:nvPr/>
        </p:nvSpPr>
        <p:spPr>
          <a:xfrm>
            <a:off x="457200" y="6356520"/>
            <a:ext cx="2133360" cy="364680"/>
          </a:xfrm>
          <a:prstGeom prst="rect">
            <a:avLst/>
          </a:prstGeom>
          <a:noFill/>
          <a:ln>
            <a:noFill/>
          </a:ln>
        </p:spPr>
        <p:txBody>
          <a:bodyPr anchor="ctr"/>
          <a:p>
            <a:pPr>
              <a:lnSpc>
                <a:spcPct val="100000"/>
              </a:lnSpc>
            </a:pPr>
            <a:r>
              <a:rPr b="0" lang="en-US" sz="1200" spc="-1" strike="noStrike">
                <a:solidFill>
                  <a:srgbClr val="8b8b8b"/>
                </a:solidFill>
                <a:uFill>
                  <a:solidFill>
                    <a:srgbClr val="ffffff"/>
                  </a:solidFill>
                </a:uFill>
                <a:latin typeface="Calibri"/>
              </a:rPr>
              <a:t>4/13/17</a:t>
            </a:r>
            <a:endParaRPr b="0" lang="en-US" sz="1400" spc="-1" strike="noStrike">
              <a:solidFill>
                <a:srgbClr val="000000"/>
              </a:solidFill>
              <a:uFill>
                <a:solidFill>
                  <a:srgbClr val="ffffff"/>
                </a:solidFill>
              </a:uFill>
              <a:latin typeface="Times New Roman"/>
            </a:endParaRPr>
          </a:p>
        </p:txBody>
      </p:sp>
      <p:sp>
        <p:nvSpPr>
          <p:cNvPr id="42" name="TextShape 4"/>
          <p:cNvSpPr txBox="1"/>
          <p:nvPr/>
        </p:nvSpPr>
        <p:spPr>
          <a:xfrm>
            <a:off x="3124080" y="6356520"/>
            <a:ext cx="2895120" cy="364680"/>
          </a:xfrm>
          <a:prstGeom prst="rect">
            <a:avLst/>
          </a:prstGeom>
          <a:noFill/>
          <a:ln>
            <a:noFill/>
          </a:ln>
        </p:spPr>
        <p:txBody>
          <a:bodyPr anchor="ctr"/>
          <a:p>
            <a:pPr algn="ctr">
              <a:lnSpc>
                <a:spcPct val="100000"/>
              </a:lnSpc>
            </a:pPr>
            <a:r>
              <a:rPr b="0" lang="en-US" sz="1200" spc="-1" strike="noStrike">
                <a:solidFill>
                  <a:srgbClr val="8b8b8b"/>
                </a:solidFill>
                <a:uFill>
                  <a:solidFill>
                    <a:srgbClr val="ffffff"/>
                  </a:solidFill>
                </a:uFill>
                <a:latin typeface="Calibri"/>
              </a:rPr>
              <a:t>sPHENIX CD-1 Prep Meeting</a:t>
            </a:r>
            <a:endParaRPr b="0" lang="en-US" sz="1400" spc="-1" strike="noStrike">
              <a:solidFill>
                <a:srgbClr val="000000"/>
              </a:solidFill>
              <a:uFill>
                <a:solidFill>
                  <a:srgbClr val="ffffff"/>
                </a:solidFill>
              </a:uFill>
              <a:latin typeface="Times New Roman"/>
            </a:endParaRPr>
          </a:p>
        </p:txBody>
      </p:sp>
      <p:sp>
        <p:nvSpPr>
          <p:cNvPr id="43" name="TextShape 5"/>
          <p:cNvSpPr txBox="1"/>
          <p:nvPr/>
        </p:nvSpPr>
        <p:spPr>
          <a:xfrm>
            <a:off x="6553080" y="6356520"/>
            <a:ext cx="2133360" cy="364680"/>
          </a:xfrm>
          <a:prstGeom prst="rect">
            <a:avLst/>
          </a:prstGeom>
          <a:noFill/>
          <a:ln>
            <a:noFill/>
          </a:ln>
        </p:spPr>
        <p:txBody>
          <a:bodyPr anchor="ctr"/>
          <a:p>
            <a:pPr algn="r">
              <a:lnSpc>
                <a:spcPct val="100000"/>
              </a:lnSpc>
            </a:pPr>
            <a:fld id="{AA8A6FFC-2385-481C-9B8A-D0F02F037892}"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TextShape 1"/>
          <p:cNvSpPr txBox="1"/>
          <p:nvPr/>
        </p:nvSpPr>
        <p:spPr>
          <a:xfrm>
            <a:off x="0" y="0"/>
            <a:ext cx="9143640" cy="771840"/>
          </a:xfrm>
          <a:prstGeom prst="rect">
            <a:avLst/>
          </a:prstGeom>
          <a:solidFill>
            <a:srgbClr val="0080ff"/>
          </a:solidFill>
          <a:ln>
            <a:noFill/>
          </a:ln>
        </p:spPr>
        <p:txBody>
          <a:bodyPr anchor="ctr"/>
          <a:p>
            <a:pPr algn="ctr">
              <a:lnSpc>
                <a:spcPct val="100000"/>
              </a:lnSpc>
            </a:pPr>
            <a:r>
              <a:rPr b="1" lang="en-US" sz="3200" spc="-1" strike="noStrike">
                <a:solidFill>
                  <a:srgbClr val="ffffff"/>
                </a:solidFill>
                <a:uFill>
                  <a:solidFill>
                    <a:srgbClr val="ffffff"/>
                  </a:solidFill>
                </a:uFill>
                <a:latin typeface="Calibri"/>
              </a:rPr>
              <a:t>sPHENIX  CD-1 Preparation</a:t>
            </a:r>
            <a:endParaRPr b="0" lang="en-US" sz="1800" spc="-1" strike="noStrike">
              <a:solidFill>
                <a:srgbClr val="000000"/>
              </a:solidFill>
              <a:uFill>
                <a:solidFill>
                  <a:srgbClr val="ffffff"/>
                </a:solidFill>
              </a:uFill>
              <a:latin typeface="Calibri"/>
            </a:endParaRPr>
          </a:p>
        </p:txBody>
      </p:sp>
      <p:sp>
        <p:nvSpPr>
          <p:cNvPr id="45" name="TextShape 2"/>
          <p:cNvSpPr txBox="1"/>
          <p:nvPr/>
        </p:nvSpPr>
        <p:spPr>
          <a:xfrm>
            <a:off x="228600" y="762120"/>
            <a:ext cx="8432280" cy="5842080"/>
          </a:xfrm>
          <a:prstGeom prst="rect">
            <a:avLst/>
          </a:prstGeom>
          <a:noFill/>
          <a:ln>
            <a:noFill/>
          </a:ln>
        </p:spPr>
        <p:txBody>
          <a:bodyPr/>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 </a:t>
            </a:r>
            <a:r>
              <a:rPr b="1" lang="en-US" sz="2000" spc="-1" strike="noStrike">
                <a:solidFill>
                  <a:srgbClr val="000000"/>
                </a:solidFill>
                <a:uFill>
                  <a:solidFill>
                    <a:srgbClr val="ffffff"/>
                  </a:solidFill>
                </a:uFill>
                <a:latin typeface="Calibri"/>
              </a:rPr>
              <a:t>What simulations plots will we need for the Director’s review and when do we need them?</a:t>
            </a:r>
            <a:endParaRPr b="0" lang="en-US" sz="3200" spc="-1" strike="noStrike">
              <a:solidFill>
                <a:srgbClr val="000000"/>
              </a:solidFill>
              <a:uFill>
                <a:solidFill>
                  <a:srgbClr val="ffffff"/>
                </a:solidFill>
              </a:uFill>
              <a:latin typeface="Calibri"/>
            </a:endParaRPr>
          </a:p>
          <a:p>
            <a:pPr lvl="1" marL="743040" indent="-285480">
              <a:lnSpc>
                <a:spcPct val="100000"/>
              </a:lnSpc>
              <a:buClr>
                <a:srgbClr val="0099ff"/>
              </a:buClr>
              <a:buFont typeface="Arial"/>
              <a:buChar char="–"/>
            </a:pPr>
            <a:r>
              <a:rPr b="1" lang="en-US" sz="1800" spc="-1" strike="noStrike">
                <a:solidFill>
                  <a:srgbClr val="0099ff"/>
                </a:solidFill>
                <a:uFill>
                  <a:solidFill>
                    <a:srgbClr val="ffffff"/>
                  </a:solidFill>
                </a:uFill>
                <a:latin typeface="Calibri"/>
              </a:rPr>
              <a:t>The issue that we need to address is how do we demonstrate to a review committee that the sPHENIX detector design meets our physics performance requirements? It will be up to us to decide how to demonstrate that and to make a convincing argument.</a:t>
            </a:r>
            <a:endParaRPr b="0" lang="en-US" sz="2400" spc="-1" strike="noStrike">
              <a:solidFill>
                <a:srgbClr val="000000"/>
              </a:solidFill>
              <a:uFill>
                <a:solidFill>
                  <a:srgbClr val="ffffff"/>
                </a:solidFill>
              </a:uFill>
              <a:latin typeface="Calibri"/>
            </a:endParaRPr>
          </a:p>
          <a:p>
            <a:pPr lvl="1" marL="743040" indent="-285480">
              <a:lnSpc>
                <a:spcPct val="100000"/>
              </a:lnSpc>
              <a:buClr>
                <a:srgbClr val="0099ff"/>
              </a:buClr>
              <a:buFont typeface="Arial"/>
              <a:buChar char="–"/>
            </a:pPr>
            <a:r>
              <a:rPr b="1" lang="en-US" sz="1800" spc="-1" strike="noStrike">
                <a:solidFill>
                  <a:srgbClr val="0099ff"/>
                </a:solidFill>
                <a:uFill>
                  <a:solidFill>
                    <a:srgbClr val="ffffff"/>
                  </a:solidFill>
                </a:uFill>
                <a:latin typeface="Calibri"/>
              </a:rPr>
              <a:t>We need plots 1 month before the Director’s review.</a:t>
            </a:r>
            <a:endParaRPr b="0" lang="en-US" sz="2400" spc="-1" strike="noStrike">
              <a:solidFill>
                <a:srgbClr val="000000"/>
              </a:solidFill>
              <a:uFill>
                <a:solidFill>
                  <a:srgbClr val="ffffff"/>
                </a:solidFill>
              </a:uFill>
              <a:latin typeface="Calibri"/>
            </a:endParaRPr>
          </a:p>
          <a:p>
            <a:pPr>
              <a:lnSpc>
                <a:spcPct val="100000"/>
              </a:lnSpc>
            </a:pPr>
            <a:r>
              <a:rPr b="1" lang="en-US" sz="2200" spc="-1" strike="noStrike">
                <a:solidFill>
                  <a:srgbClr val="000000"/>
                </a:solidFill>
                <a:uFill>
                  <a:solidFill>
                    <a:srgbClr val="ffffff"/>
                  </a:solidFill>
                </a:uFill>
                <a:latin typeface="Calibri"/>
              </a:rPr>
              <a:t>Examples of specific questions to answer</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What resolution do we need in the TPC to obtain 100 MeV mass resolution at the upsilon?</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What is the metric we used to determine that we need X layers of Si strip sensors in the INTT? What are the results of that study?</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What e/hadron separation do we have and how does this affect the upsilon signal?</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What is our jet “money” plot and how does the combined calorimeter resolution affect the plot? Show that the EMCal and HCal resolutions are good enough to make the jet plot we want to obtain.</a:t>
            </a:r>
            <a:endParaRPr b="0" lang="en-US" sz="3200" spc="-1" strike="noStrike">
              <a:solidFill>
                <a:srgbClr val="000000"/>
              </a:solidFill>
              <a:uFill>
                <a:solidFill>
                  <a:srgbClr val="ffffff"/>
                </a:solidFill>
              </a:uFill>
              <a:latin typeface="Calibri"/>
            </a:endParaRPr>
          </a:p>
          <a:p>
            <a:pPr marL="343080" indent="-342720">
              <a:lnSpc>
                <a:spcPct val="100000"/>
              </a:lnSpc>
              <a:buClr>
                <a:srgbClr val="000000"/>
              </a:buClr>
              <a:buFont typeface="Arial"/>
              <a:buChar char="•"/>
            </a:pPr>
            <a:r>
              <a:rPr b="1" lang="en-US" sz="2000" spc="-1" strike="noStrike">
                <a:solidFill>
                  <a:srgbClr val="000000"/>
                </a:solidFill>
                <a:uFill>
                  <a:solidFill>
                    <a:srgbClr val="ffffff"/>
                  </a:solidFill>
                </a:uFill>
                <a:latin typeface="Calibri"/>
              </a:rPr>
              <a:t>Can we measure direct photons in central AuAu? Down to what photon energies?  </a:t>
            </a: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a:p>
            <a:pPr>
              <a:lnSpc>
                <a:spcPct val="100000"/>
              </a:lnSpc>
            </a:pPr>
            <a:endParaRPr b="0" lang="en-US" sz="3200" spc="-1" strike="noStrike">
              <a:solidFill>
                <a:srgbClr val="000000"/>
              </a:solidFill>
              <a:uFill>
                <a:solidFill>
                  <a:srgbClr val="ffffff"/>
                </a:solidFill>
              </a:uFill>
              <a:latin typeface="Calibri"/>
            </a:endParaRPr>
          </a:p>
        </p:txBody>
      </p:sp>
      <p:sp>
        <p:nvSpPr>
          <p:cNvPr id="46" name="TextShape 3"/>
          <p:cNvSpPr txBox="1"/>
          <p:nvPr/>
        </p:nvSpPr>
        <p:spPr>
          <a:xfrm>
            <a:off x="457200" y="6356520"/>
            <a:ext cx="2133360" cy="364680"/>
          </a:xfrm>
          <a:prstGeom prst="rect">
            <a:avLst/>
          </a:prstGeom>
          <a:noFill/>
          <a:ln>
            <a:noFill/>
          </a:ln>
        </p:spPr>
        <p:txBody>
          <a:bodyPr anchor="ctr"/>
          <a:p>
            <a:pPr>
              <a:lnSpc>
                <a:spcPct val="100000"/>
              </a:lnSpc>
            </a:pPr>
            <a:r>
              <a:rPr b="0" lang="en-US" sz="1200" spc="-1" strike="noStrike">
                <a:solidFill>
                  <a:srgbClr val="8b8b8b"/>
                </a:solidFill>
                <a:uFill>
                  <a:solidFill>
                    <a:srgbClr val="ffffff"/>
                  </a:solidFill>
                </a:uFill>
                <a:latin typeface="Calibri"/>
              </a:rPr>
              <a:t>4/13/17</a:t>
            </a:r>
            <a:endParaRPr b="0" lang="en-US" sz="1400" spc="-1" strike="noStrike">
              <a:solidFill>
                <a:srgbClr val="000000"/>
              </a:solidFill>
              <a:uFill>
                <a:solidFill>
                  <a:srgbClr val="ffffff"/>
                </a:solidFill>
              </a:uFill>
              <a:latin typeface="Times New Roman"/>
            </a:endParaRPr>
          </a:p>
        </p:txBody>
      </p:sp>
      <p:sp>
        <p:nvSpPr>
          <p:cNvPr id="47" name="TextShape 4"/>
          <p:cNvSpPr txBox="1"/>
          <p:nvPr/>
        </p:nvSpPr>
        <p:spPr>
          <a:xfrm>
            <a:off x="3124080" y="6356520"/>
            <a:ext cx="2895120" cy="364680"/>
          </a:xfrm>
          <a:prstGeom prst="rect">
            <a:avLst/>
          </a:prstGeom>
          <a:noFill/>
          <a:ln>
            <a:noFill/>
          </a:ln>
        </p:spPr>
        <p:txBody>
          <a:bodyPr anchor="ctr"/>
          <a:p>
            <a:pPr algn="ctr">
              <a:lnSpc>
                <a:spcPct val="100000"/>
              </a:lnSpc>
            </a:pPr>
            <a:r>
              <a:rPr b="0" lang="en-US" sz="1200" spc="-1" strike="noStrike">
                <a:solidFill>
                  <a:srgbClr val="8b8b8b"/>
                </a:solidFill>
                <a:uFill>
                  <a:solidFill>
                    <a:srgbClr val="ffffff"/>
                  </a:solidFill>
                </a:uFill>
                <a:latin typeface="Calibri"/>
              </a:rPr>
              <a:t>sPHENIX CD-1 Prep Meeting</a:t>
            </a:r>
            <a:endParaRPr b="0" lang="en-US" sz="1400" spc="-1" strike="noStrike">
              <a:solidFill>
                <a:srgbClr val="000000"/>
              </a:solidFill>
              <a:uFill>
                <a:solidFill>
                  <a:srgbClr val="ffffff"/>
                </a:solidFill>
              </a:uFill>
              <a:latin typeface="Times New Roman"/>
            </a:endParaRPr>
          </a:p>
        </p:txBody>
      </p:sp>
      <p:sp>
        <p:nvSpPr>
          <p:cNvPr id="48" name="TextShape 5"/>
          <p:cNvSpPr txBox="1"/>
          <p:nvPr/>
        </p:nvSpPr>
        <p:spPr>
          <a:xfrm>
            <a:off x="6553080" y="6356520"/>
            <a:ext cx="2133360" cy="364680"/>
          </a:xfrm>
          <a:prstGeom prst="rect">
            <a:avLst/>
          </a:prstGeom>
          <a:noFill/>
          <a:ln>
            <a:noFill/>
          </a:ln>
        </p:spPr>
        <p:txBody>
          <a:bodyPr anchor="ctr"/>
          <a:p>
            <a:pPr algn="r">
              <a:lnSpc>
                <a:spcPct val="100000"/>
              </a:lnSpc>
            </a:pPr>
            <a:fld id="{023FB3CF-62B9-4548-8ED9-FB4421C9088E}" type="slidenum">
              <a:rPr b="0" lang="en-US" sz="1200" spc="-1" strike="noStrike">
                <a:solidFill>
                  <a:srgbClr val="8b8b8b"/>
                </a:solidFill>
                <a:uFill>
                  <a:solidFill>
                    <a:srgbClr val="ffffff"/>
                  </a:solidFill>
                </a:uFill>
                <a:latin typeface="Calibri"/>
              </a:rPr>
              <a:t>&lt;number&gt;</a:t>
            </a:fld>
            <a:endParaRPr b="0" lang="en-US" sz="1400" spc="-1" strike="noStrike">
              <a:solidFill>
                <a:srgbClr val="000000"/>
              </a:solidFill>
              <a:uFill>
                <a:solidFill>
                  <a:srgbClr val="ffffff"/>
                </a:solidFill>
              </a:uFill>
              <a:latin typeface="Times New Roman"/>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24</TotalTime>
  <Application>LibreOffice/5.1.6.2$Linux_X86_64 LibreOffice_project/10m0$Build-2</Application>
  <Words>372</Words>
  <Paragraphs>33</Paragraphs>
  <Company>BNL</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2017-04-13T19:29:32Z</dcterms:created>
  <dc:creator>EdwardOBrien</dc:creator>
  <dc:description/>
  <dc:language>en-US</dc:language>
  <cp:lastModifiedBy>EdwardOBrien</cp:lastModifiedBy>
  <dcterms:modified xsi:type="dcterms:W3CDTF">2017-04-13T19:54:22Z</dcterms:modified>
  <cp:revision>5</cp:revision>
  <dc:subject/>
  <dc:title>CD-1 Preparation and Review Schedule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Company">
    <vt:lpwstr>BNL</vt:lpwstr>
  </property>
  <property fmtid="{D5CDD505-2E9C-101B-9397-08002B2CF9AE}" pid="4" name="HiddenSlides">
    <vt:i4>0</vt:i4>
  </property>
  <property fmtid="{D5CDD505-2E9C-101B-9397-08002B2CF9AE}" pid="5" name="HyperlinksChanged">
    <vt:bool>0</vt:bool>
  </property>
  <property fmtid="{D5CDD505-2E9C-101B-9397-08002B2CF9AE}" pid="6" name="LinksUpToDate">
    <vt:bool>0</vt:bool>
  </property>
  <property fmtid="{D5CDD505-2E9C-101B-9397-08002B2CF9AE}" pid="7" name="MMClips">
    <vt:i4>0</vt:i4>
  </property>
  <property fmtid="{D5CDD505-2E9C-101B-9397-08002B2CF9AE}" pid="8" name="Notes">
    <vt:i4>0</vt:i4>
  </property>
  <property fmtid="{D5CDD505-2E9C-101B-9397-08002B2CF9AE}" pid="9" name="PresentationFormat">
    <vt:lpwstr>On-screen Show (4:3)</vt:lpwstr>
  </property>
  <property fmtid="{D5CDD505-2E9C-101B-9397-08002B2CF9AE}" pid="10" name="ScaleCrop">
    <vt:bool>0</vt:bool>
  </property>
  <property fmtid="{D5CDD505-2E9C-101B-9397-08002B2CF9AE}" pid="11" name="ShareDoc">
    <vt:bool>0</vt:bool>
  </property>
  <property fmtid="{D5CDD505-2E9C-101B-9397-08002B2CF9AE}" pid="12" name="Slides">
    <vt:i4>2</vt:i4>
  </property>
</Properties>
</file>