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28"/>
  </p:notesMasterIdLst>
  <p:handoutMasterIdLst>
    <p:handoutMasterId r:id="rId29"/>
  </p:handoutMasterIdLst>
  <p:sldIdLst>
    <p:sldId id="520" r:id="rId5"/>
    <p:sldId id="5977" r:id="rId6"/>
    <p:sldId id="6000" r:id="rId7"/>
    <p:sldId id="5976" r:id="rId8"/>
    <p:sldId id="5997" r:id="rId9"/>
    <p:sldId id="5984" r:id="rId10"/>
    <p:sldId id="5979" r:id="rId11"/>
    <p:sldId id="5986" r:id="rId12"/>
    <p:sldId id="5980" r:id="rId13"/>
    <p:sldId id="5982" r:id="rId14"/>
    <p:sldId id="5987" r:id="rId15"/>
    <p:sldId id="5991" r:id="rId16"/>
    <p:sldId id="5993" r:id="rId17"/>
    <p:sldId id="5994" r:id="rId18"/>
    <p:sldId id="5989" r:id="rId19"/>
    <p:sldId id="5995" r:id="rId20"/>
    <p:sldId id="5996" r:id="rId21"/>
    <p:sldId id="5988" r:id="rId22"/>
    <p:sldId id="6001" r:id="rId23"/>
    <p:sldId id="6003" r:id="rId24"/>
    <p:sldId id="5999" r:id="rId25"/>
    <p:sldId id="6004" r:id="rId26"/>
    <p:sldId id="5992" r:id="rId27"/>
  </p:sldIdLst>
  <p:sldSz cx="12192000" cy="6858000"/>
  <p:notesSz cx="7102475" cy="9388475"/>
  <p:embeddedFontLst>
    <p:embeddedFont>
      <p:font typeface="Aptos Narrow" panose="020B0004020202020204" pitchFamily="34" charset="0"/>
      <p:regular r:id="rId30"/>
      <p:bold r:id="rId31"/>
      <p:italic r:id="rId32"/>
      <p:boldItalic r:id="rId33"/>
    </p:embeddedFont>
    <p:embeddedFont>
      <p:font typeface="Arial Narrow" panose="020B0606020202030204" pitchFamily="34" charset="0"/>
      <p:regular r:id="rId34"/>
      <p:bold r:id="rId35"/>
      <p:italic r:id="rId36"/>
      <p:boldItalic r:id="rId37"/>
    </p:embeddedFont>
    <p:embeddedFont>
      <p:font typeface="Cambria Math" panose="02040503050406030204" pitchFamily="18"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5EF463-1A1C-2D03-EBE2-498F6840DACF}" name="Gowda, Girish" initials="GG" userId="S::ggowda1@bnl.gov::0ba81943-8e1f-44e9-b6e4-d0bb58f592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0519D"/>
    <a:srgbClr val="01ADDD"/>
    <a:srgbClr val="DB3527"/>
    <a:srgbClr val="9E8CAA"/>
    <a:srgbClr val="008000"/>
    <a:srgbClr val="7F7F7F"/>
    <a:srgbClr val="3333FF"/>
    <a:srgbClr val="FF40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8" autoAdjust="0"/>
    <p:restoredTop sz="94660"/>
  </p:normalViewPr>
  <p:slideViewPr>
    <p:cSldViewPr snapToGrid="0">
      <p:cViewPr varScale="1">
        <p:scale>
          <a:sx n="152" d="100"/>
          <a:sy n="152" d="100"/>
        </p:scale>
        <p:origin x="724" y="13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12/3/2025</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12/3/2025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68580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8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Review Name from Agenda</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t>Continuation of Review Name</a:t>
            </a:r>
          </a:p>
          <a:p>
            <a:endParaRPr lang="en-US"/>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16263"/>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
        <p:nvSpPr>
          <p:cNvPr id="16" name="Text Placeholder 15">
            <a:extLst>
              <a:ext uri="{FF2B5EF4-FFF2-40B4-BE49-F238E27FC236}">
                <a16:creationId xmlns:a16="http://schemas.microsoft.com/office/drawing/2014/main" id="{FB726ECD-3BC1-23C9-2165-9B560F6BAE93}"/>
              </a:ext>
            </a:extLst>
          </p:cNvPr>
          <p:cNvSpPr>
            <a:spLocks noGrp="1"/>
          </p:cNvSpPr>
          <p:nvPr>
            <p:ph type="body" sz="quarter" idx="15" hasCustomPrompt="1"/>
          </p:nvPr>
        </p:nvSpPr>
        <p:spPr>
          <a:xfrm>
            <a:off x="502920" y="5496560"/>
            <a:ext cx="5867400" cy="347472"/>
          </a:xfrm>
          <a:prstGeom prst="rect">
            <a:avLst/>
          </a:prstGeom>
        </p:spPr>
        <p:txBody>
          <a:bodyPr>
            <a:noAutofit/>
          </a:bodyPr>
          <a:lstStyle>
            <a:lvl1pPr marL="0" indent="0">
              <a:buNone/>
              <a:defRPr sz="1800">
                <a:solidFill>
                  <a:schemeClr val="bg1"/>
                </a:solidFill>
              </a:defRPr>
            </a:lvl1pPr>
          </a:lstStyle>
          <a:p>
            <a:pPr lvl="0"/>
            <a:r>
              <a:rPr lang="en-US"/>
              <a:t>Date</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799"/>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538728"/>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538726"/>
            <a:ext cx="5632704" cy="263347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39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23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54241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54675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139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592324"/>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498848"/>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73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62C8D278-8C8C-0901-E682-16964AE9B092}"/>
              </a:ext>
            </a:extLst>
          </p:cNvPr>
          <p:cNvSpPr>
            <a:spLocks noGrp="1"/>
          </p:cNvSpPr>
          <p:nvPr>
            <p:ph sz="quarter" idx="15"/>
          </p:nvPr>
        </p:nvSpPr>
        <p:spPr>
          <a:xfrm>
            <a:off x="457198" y="2592324"/>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16DBA24A-0EAB-96A6-9A1E-BDE6454E4AC7}"/>
              </a:ext>
            </a:extLst>
          </p:cNvPr>
          <p:cNvSpPr>
            <a:spLocks noGrp="1"/>
          </p:cNvSpPr>
          <p:nvPr>
            <p:ph sz="quarter" idx="16"/>
          </p:nvPr>
        </p:nvSpPr>
        <p:spPr>
          <a:xfrm>
            <a:off x="6327648" y="2587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F44BBC21-A596-4DDA-D790-503796FF96D3}"/>
              </a:ext>
            </a:extLst>
          </p:cNvPr>
          <p:cNvSpPr>
            <a:spLocks noGrp="1"/>
          </p:cNvSpPr>
          <p:nvPr>
            <p:ph sz="quarter" idx="17"/>
          </p:nvPr>
        </p:nvSpPr>
        <p:spPr>
          <a:xfrm>
            <a:off x="457198" y="4498848"/>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79728BB3-D547-08B9-F241-416827A2A3C5}"/>
              </a:ext>
            </a:extLst>
          </p:cNvPr>
          <p:cNvSpPr>
            <a:spLocks noGrp="1"/>
          </p:cNvSpPr>
          <p:nvPr>
            <p:ph sz="quarter" idx="18"/>
          </p:nvPr>
        </p:nvSpPr>
        <p:spPr>
          <a:xfrm>
            <a:off x="6327648" y="4492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889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59128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04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450001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4503821"/>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91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116675"/>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354755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457197" y="4978426"/>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75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BBDCC6BF-3B0D-AD16-6D46-BEC510E588C8}"/>
              </a:ext>
            </a:extLst>
          </p:cNvPr>
          <p:cNvSpPr>
            <a:spLocks noGrp="1"/>
          </p:cNvSpPr>
          <p:nvPr>
            <p:ph sz="quarter" idx="15"/>
          </p:nvPr>
        </p:nvSpPr>
        <p:spPr>
          <a:xfrm>
            <a:off x="457198" y="2116702"/>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E3010EEA-82D9-0803-B736-51FD108EBE80}"/>
              </a:ext>
            </a:extLst>
          </p:cNvPr>
          <p:cNvSpPr>
            <a:spLocks noGrp="1"/>
          </p:cNvSpPr>
          <p:nvPr>
            <p:ph sz="quarter" idx="16"/>
          </p:nvPr>
        </p:nvSpPr>
        <p:spPr>
          <a:xfrm>
            <a:off x="6327648" y="2115083"/>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BE6B128E-358E-0CB0-28A2-FBFB30D83880}"/>
              </a:ext>
            </a:extLst>
          </p:cNvPr>
          <p:cNvSpPr>
            <a:spLocks noGrp="1"/>
          </p:cNvSpPr>
          <p:nvPr>
            <p:ph sz="quarter" idx="17"/>
          </p:nvPr>
        </p:nvSpPr>
        <p:spPr>
          <a:xfrm>
            <a:off x="457200" y="3547604"/>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4642B89-D9FF-387E-3534-EABE090E97A2}"/>
              </a:ext>
            </a:extLst>
          </p:cNvPr>
          <p:cNvSpPr>
            <a:spLocks noGrp="1"/>
          </p:cNvSpPr>
          <p:nvPr>
            <p:ph sz="quarter" idx="18"/>
          </p:nvPr>
        </p:nvSpPr>
        <p:spPr>
          <a:xfrm>
            <a:off x="6327648" y="3544366"/>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28C853D9-2961-9266-7CFE-22BEDC3C96E8}"/>
              </a:ext>
            </a:extLst>
          </p:cNvPr>
          <p:cNvSpPr>
            <a:spLocks noGrp="1"/>
          </p:cNvSpPr>
          <p:nvPr>
            <p:ph sz="quarter" idx="19"/>
          </p:nvPr>
        </p:nvSpPr>
        <p:spPr>
          <a:xfrm>
            <a:off x="457198" y="4978507"/>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BFF384A5-FBD4-BFF4-F11F-8035A1D722FC}"/>
              </a:ext>
            </a:extLst>
          </p:cNvPr>
          <p:cNvSpPr>
            <a:spLocks noGrp="1"/>
          </p:cNvSpPr>
          <p:nvPr>
            <p:ph sz="quarter" idx="20"/>
          </p:nvPr>
        </p:nvSpPr>
        <p:spPr>
          <a:xfrm>
            <a:off x="6327648" y="4973649"/>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5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B9CB9B26-5539-83B1-763B-42E9B93C2DD8}"/>
              </a:ext>
            </a:extLst>
          </p:cNvPr>
          <p:cNvSpPr>
            <a:spLocks noGrp="1"/>
          </p:cNvSpPr>
          <p:nvPr>
            <p:ph sz="quarter" idx="22"/>
          </p:nvPr>
        </p:nvSpPr>
        <p:spPr>
          <a:xfrm>
            <a:off x="457196"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1548A393-6168-CFA8-66ED-3E525FB292D2}"/>
              </a:ext>
            </a:extLst>
          </p:cNvPr>
          <p:cNvSpPr>
            <a:spLocks noGrp="1"/>
          </p:cNvSpPr>
          <p:nvPr>
            <p:ph sz="quarter" idx="23"/>
          </p:nvPr>
        </p:nvSpPr>
        <p:spPr>
          <a:xfrm>
            <a:off x="4379974"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5F4635F7-56F0-2708-724E-DD5EF1C15BE9}"/>
              </a:ext>
            </a:extLst>
          </p:cNvPr>
          <p:cNvSpPr>
            <a:spLocks noGrp="1"/>
          </p:cNvSpPr>
          <p:nvPr>
            <p:ph sz="quarter" idx="24"/>
          </p:nvPr>
        </p:nvSpPr>
        <p:spPr>
          <a:xfrm>
            <a:off x="8302748" y="4974336"/>
            <a:ext cx="3657600" cy="1197864"/>
          </a:xfrm>
        </p:spPr>
        <p:txBody>
          <a:bodyPr/>
          <a:lstStyle>
            <a:lvl1pPr>
              <a:defRPr sz="2000"/>
            </a:lvl1pPr>
            <a:lvl2pPr>
              <a:defRPr sz="16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684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061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0">
            <a:extLst>
              <a:ext uri="{FF2B5EF4-FFF2-40B4-BE49-F238E27FC236}">
                <a16:creationId xmlns:a16="http://schemas.microsoft.com/office/drawing/2014/main" id="{1A6E1C39-C2AD-6F1B-9D78-5A4E4B530027}"/>
              </a:ext>
            </a:extLst>
          </p:cNvPr>
          <p:cNvSpPr>
            <a:spLocks noGrp="1"/>
          </p:cNvSpPr>
          <p:nvPr>
            <p:ph sz="quarter" idx="25"/>
          </p:nvPr>
        </p:nvSpPr>
        <p:spPr>
          <a:xfrm>
            <a:off x="457200"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0">
            <a:extLst>
              <a:ext uri="{FF2B5EF4-FFF2-40B4-BE49-F238E27FC236}">
                <a16:creationId xmlns:a16="http://schemas.microsoft.com/office/drawing/2014/main" id="{AC657FF6-13C0-A6A5-BD75-0758E1429342}"/>
              </a:ext>
            </a:extLst>
          </p:cNvPr>
          <p:cNvSpPr>
            <a:spLocks noGrp="1"/>
          </p:cNvSpPr>
          <p:nvPr>
            <p:ph sz="quarter" idx="26"/>
          </p:nvPr>
        </p:nvSpPr>
        <p:spPr>
          <a:xfrm>
            <a:off x="3377182"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0">
            <a:extLst>
              <a:ext uri="{FF2B5EF4-FFF2-40B4-BE49-F238E27FC236}">
                <a16:creationId xmlns:a16="http://schemas.microsoft.com/office/drawing/2014/main" id="{75DC4060-61B5-5A69-91EB-7DE472D5B0A0}"/>
              </a:ext>
            </a:extLst>
          </p:cNvPr>
          <p:cNvSpPr>
            <a:spLocks noGrp="1"/>
          </p:cNvSpPr>
          <p:nvPr>
            <p:ph sz="quarter" idx="27"/>
          </p:nvPr>
        </p:nvSpPr>
        <p:spPr>
          <a:xfrm>
            <a:off x="6297167"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0">
            <a:extLst>
              <a:ext uri="{FF2B5EF4-FFF2-40B4-BE49-F238E27FC236}">
                <a16:creationId xmlns:a16="http://schemas.microsoft.com/office/drawing/2014/main" id="{B3076772-C375-9A04-8AF7-AD27B1CC5B3D}"/>
              </a:ext>
            </a:extLst>
          </p:cNvPr>
          <p:cNvSpPr>
            <a:spLocks noGrp="1"/>
          </p:cNvSpPr>
          <p:nvPr>
            <p:ph sz="quarter" idx="28"/>
          </p:nvPr>
        </p:nvSpPr>
        <p:spPr>
          <a:xfrm>
            <a:off x="9217152" y="4974336"/>
            <a:ext cx="2743200" cy="1197864"/>
          </a:xfrm>
        </p:spPr>
        <p:txBody>
          <a:bodyPr/>
          <a:lstStyle>
            <a:lvl1pPr>
              <a:defRPr sz="2000"/>
            </a:lvl1pPr>
            <a:lvl2pPr>
              <a:defRPr sz="16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960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5632704"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508406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E39FFED-7960-3431-6324-297B46ACD947}"/>
              </a:ext>
            </a:extLst>
          </p:cNvPr>
          <p:cNvSpPr>
            <a:spLocks noGrp="1"/>
          </p:cNvSpPr>
          <p:nvPr>
            <p:ph type="body" sz="quarter" idx="15"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276A15C-FF7F-AA08-8A15-9E823720966C}"/>
              </a:ext>
            </a:extLst>
          </p:cNvPr>
          <p:cNvSpPr>
            <a:spLocks noGrp="1"/>
          </p:cNvSpPr>
          <p:nvPr>
            <p:ph type="body" sz="quarter" idx="16" hasCustomPrompt="1"/>
          </p:nvPr>
        </p:nvSpPr>
        <p:spPr>
          <a:xfrm>
            <a:off x="6327648" y="684829"/>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1212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5212"/>
            <a:ext cx="3657600" cy="508698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44731A5B-8EB6-C60B-6A57-B44FDAFC50B3}"/>
              </a:ext>
            </a:extLst>
          </p:cNvPr>
          <p:cNvSpPr>
            <a:spLocks noGrp="1"/>
          </p:cNvSpPr>
          <p:nvPr>
            <p:ph type="body" sz="quarter" idx="16"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521634D1-9EB3-484D-158A-4B5444DD9A34}"/>
              </a:ext>
            </a:extLst>
          </p:cNvPr>
          <p:cNvSpPr>
            <a:spLocks noGrp="1"/>
          </p:cNvSpPr>
          <p:nvPr>
            <p:ph type="body" sz="quarter" idx="17" hasCustomPrompt="1"/>
          </p:nvPr>
        </p:nvSpPr>
        <p:spPr>
          <a:xfrm>
            <a:off x="4379974" y="685800"/>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F08B1C63-706F-48F9-D492-D92538E12E2E}"/>
              </a:ext>
            </a:extLst>
          </p:cNvPr>
          <p:cNvSpPr>
            <a:spLocks noGrp="1"/>
          </p:cNvSpPr>
          <p:nvPr>
            <p:ph type="body" sz="quarter" idx="18" hasCustomPrompt="1"/>
          </p:nvPr>
        </p:nvSpPr>
        <p:spPr>
          <a:xfrm>
            <a:off x="8302752" y="682877"/>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822168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6"/>
            <a:ext cx="2743200" cy="508406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507604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3FE0AF28-EACD-FBD2-2740-15F0B143A709}"/>
              </a:ext>
            </a:extLst>
          </p:cNvPr>
          <p:cNvSpPr>
            <a:spLocks noGrp="1"/>
          </p:cNvSpPr>
          <p:nvPr>
            <p:ph type="body" sz="quarter" idx="17"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7999C3FF-9807-6E5F-4633-C67A5C707BB0}"/>
              </a:ext>
            </a:extLst>
          </p:cNvPr>
          <p:cNvSpPr>
            <a:spLocks noGrp="1"/>
          </p:cNvSpPr>
          <p:nvPr>
            <p:ph type="body" sz="quarter" idx="18"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65A20781-486D-B815-2CD9-D260445FE156}"/>
              </a:ext>
            </a:extLst>
          </p:cNvPr>
          <p:cNvSpPr>
            <a:spLocks noGrp="1"/>
          </p:cNvSpPr>
          <p:nvPr>
            <p:ph type="body" sz="quarter" idx="19"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26D130C-1B69-87A1-8BE7-0A441478D8BB}"/>
              </a:ext>
            </a:extLst>
          </p:cNvPr>
          <p:cNvSpPr>
            <a:spLocks noGrp="1"/>
          </p:cNvSpPr>
          <p:nvPr>
            <p:ph type="body" sz="quarter" idx="20" hasCustomPrompt="1"/>
          </p:nvPr>
        </p:nvSpPr>
        <p:spPr>
          <a:xfrm>
            <a:off x="921715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76533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941064"/>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5388F57B-9544-515C-D92F-EEE517FFF0C7}"/>
              </a:ext>
            </a:extLst>
          </p:cNvPr>
          <p:cNvSpPr>
            <a:spLocks noGrp="1"/>
          </p:cNvSpPr>
          <p:nvPr>
            <p:ph type="body" sz="quarter" idx="17"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5" name="Text Placeholder 5">
            <a:extLst>
              <a:ext uri="{FF2B5EF4-FFF2-40B4-BE49-F238E27FC236}">
                <a16:creationId xmlns:a16="http://schemas.microsoft.com/office/drawing/2014/main" id="{ECE1A8B5-F279-3593-1F2F-AA433B6DB8A6}"/>
              </a:ext>
            </a:extLst>
          </p:cNvPr>
          <p:cNvSpPr>
            <a:spLocks noGrp="1"/>
          </p:cNvSpPr>
          <p:nvPr>
            <p:ph type="body" sz="quarter" idx="18" hasCustomPrompt="1"/>
          </p:nvPr>
        </p:nvSpPr>
        <p:spPr>
          <a:xfrm>
            <a:off x="457200" y="3538728"/>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28167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5"/>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941064"/>
            <a:ext cx="5632704"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941064"/>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38EA16B-2AF5-632B-B641-54CA211464B0}"/>
              </a:ext>
            </a:extLst>
          </p:cNvPr>
          <p:cNvSpPr>
            <a:spLocks noGrp="1"/>
          </p:cNvSpPr>
          <p:nvPr>
            <p:ph type="body" sz="quarter" idx="17"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D4F4BFC3-7877-07E0-DC6C-58E0FECC55EE}"/>
              </a:ext>
            </a:extLst>
          </p:cNvPr>
          <p:cNvSpPr>
            <a:spLocks noGrp="1"/>
          </p:cNvSpPr>
          <p:nvPr>
            <p:ph type="body" sz="quarter" idx="18" hasCustomPrompt="1"/>
          </p:nvPr>
        </p:nvSpPr>
        <p:spPr>
          <a:xfrm>
            <a:off x="632764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8A3E5E91-0EA8-865E-6C8F-F50655423666}"/>
              </a:ext>
            </a:extLst>
          </p:cNvPr>
          <p:cNvSpPr>
            <a:spLocks noGrp="1"/>
          </p:cNvSpPr>
          <p:nvPr>
            <p:ph type="body" sz="quarter" idx="19" hasCustomPrompt="1"/>
          </p:nvPr>
        </p:nvSpPr>
        <p:spPr>
          <a:xfrm>
            <a:off x="457198" y="3538728"/>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D694FD09-A435-02B5-30C1-F6EA230F5F3C}"/>
              </a:ext>
            </a:extLst>
          </p:cNvPr>
          <p:cNvSpPr>
            <a:spLocks noGrp="1"/>
          </p:cNvSpPr>
          <p:nvPr>
            <p:ph type="body" sz="quarter" idx="20" hasCustomPrompt="1"/>
          </p:nvPr>
        </p:nvSpPr>
        <p:spPr>
          <a:xfrm>
            <a:off x="6327648" y="3533746"/>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640661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4"/>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8134"/>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941062"/>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941062"/>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940094"/>
            <a:ext cx="3657600" cy="22321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3E8F3272-DC13-8D8E-4FE2-27100BB5085A}"/>
              </a:ext>
            </a:extLst>
          </p:cNvPr>
          <p:cNvSpPr>
            <a:spLocks noGrp="1"/>
          </p:cNvSpPr>
          <p:nvPr>
            <p:ph type="body" sz="quarter" idx="19"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F5E81DE-9960-0928-30E0-C5A8E7DB69D8}"/>
              </a:ext>
            </a:extLst>
          </p:cNvPr>
          <p:cNvSpPr>
            <a:spLocks noGrp="1"/>
          </p:cNvSpPr>
          <p:nvPr>
            <p:ph type="body" sz="quarter" idx="20" hasCustomPrompt="1"/>
          </p:nvPr>
        </p:nvSpPr>
        <p:spPr>
          <a:xfrm>
            <a:off x="4379975"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3" name="Text Placeholder 5">
            <a:extLst>
              <a:ext uri="{FF2B5EF4-FFF2-40B4-BE49-F238E27FC236}">
                <a16:creationId xmlns:a16="http://schemas.microsoft.com/office/drawing/2014/main" id="{DA4A9F8D-96B1-B0D0-B437-A8D7A1762A50}"/>
              </a:ext>
            </a:extLst>
          </p:cNvPr>
          <p:cNvSpPr>
            <a:spLocks noGrp="1"/>
          </p:cNvSpPr>
          <p:nvPr>
            <p:ph type="body" sz="quarter" idx="21" hasCustomPrompt="1"/>
          </p:nvPr>
        </p:nvSpPr>
        <p:spPr>
          <a:xfrm>
            <a:off x="8302753"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0D573480-3548-664F-008E-1CF1FD0180E2}"/>
              </a:ext>
            </a:extLst>
          </p:cNvPr>
          <p:cNvSpPr>
            <a:spLocks noGrp="1"/>
          </p:cNvSpPr>
          <p:nvPr>
            <p:ph type="body" sz="quarter" idx="22" hasCustomPrompt="1"/>
          </p:nvPr>
        </p:nvSpPr>
        <p:spPr>
          <a:xfrm>
            <a:off x="457198" y="3538728"/>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BC09143F-8B87-82D5-C5E6-91CB8F7D9A45}"/>
              </a:ext>
            </a:extLst>
          </p:cNvPr>
          <p:cNvSpPr>
            <a:spLocks noGrp="1"/>
          </p:cNvSpPr>
          <p:nvPr>
            <p:ph type="body" sz="quarter" idx="23" hasCustomPrompt="1"/>
          </p:nvPr>
        </p:nvSpPr>
        <p:spPr>
          <a:xfrm>
            <a:off x="4379975" y="3542737"/>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22F89448-86FC-D9A7-E72D-280197043964}"/>
              </a:ext>
            </a:extLst>
          </p:cNvPr>
          <p:cNvSpPr>
            <a:spLocks noGrp="1"/>
          </p:cNvSpPr>
          <p:nvPr>
            <p:ph type="body" sz="quarter" idx="24" hasCustomPrompt="1"/>
          </p:nvPr>
        </p:nvSpPr>
        <p:spPr>
          <a:xfrm>
            <a:off x="8302753" y="3537759"/>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049361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4"/>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222311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941062"/>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941062"/>
            <a:ext cx="2743200" cy="223482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937370"/>
            <a:ext cx="2743200" cy="2234829"/>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941064"/>
            <a:ext cx="2743200" cy="223915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74962708-D314-9ACB-697C-454F10ABB8C9}"/>
              </a:ext>
            </a:extLst>
          </p:cNvPr>
          <p:cNvSpPr>
            <a:spLocks noGrp="1"/>
          </p:cNvSpPr>
          <p:nvPr>
            <p:ph type="body" sz="quarter" idx="21"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1CB31883-9799-AD5B-85D8-56F4AE3B691A}"/>
              </a:ext>
            </a:extLst>
          </p:cNvPr>
          <p:cNvSpPr>
            <a:spLocks noGrp="1"/>
          </p:cNvSpPr>
          <p:nvPr>
            <p:ph type="body" sz="quarter" idx="22"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7EDC0647-E3AB-0961-4862-1344B36017A7}"/>
              </a:ext>
            </a:extLst>
          </p:cNvPr>
          <p:cNvSpPr>
            <a:spLocks noGrp="1"/>
          </p:cNvSpPr>
          <p:nvPr>
            <p:ph type="body" sz="quarter" idx="23"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FFB59CC3-B432-6C4E-1042-0C6E550BF9C0}"/>
              </a:ext>
            </a:extLst>
          </p:cNvPr>
          <p:cNvSpPr>
            <a:spLocks noGrp="1"/>
          </p:cNvSpPr>
          <p:nvPr>
            <p:ph type="body" sz="quarter" idx="24" hasCustomPrompt="1"/>
          </p:nvPr>
        </p:nvSpPr>
        <p:spPr>
          <a:xfrm>
            <a:off x="9217153" y="68579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7" name="Text Placeholder 5">
            <a:extLst>
              <a:ext uri="{FF2B5EF4-FFF2-40B4-BE49-F238E27FC236}">
                <a16:creationId xmlns:a16="http://schemas.microsoft.com/office/drawing/2014/main" id="{1A3D57F7-61D0-3526-76BA-F41806DFE577}"/>
              </a:ext>
            </a:extLst>
          </p:cNvPr>
          <p:cNvSpPr>
            <a:spLocks noGrp="1"/>
          </p:cNvSpPr>
          <p:nvPr>
            <p:ph type="body" sz="quarter" idx="25" hasCustomPrompt="1"/>
          </p:nvPr>
        </p:nvSpPr>
        <p:spPr>
          <a:xfrm>
            <a:off x="457197" y="353872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8" name="Text Placeholder 5">
            <a:extLst>
              <a:ext uri="{FF2B5EF4-FFF2-40B4-BE49-F238E27FC236}">
                <a16:creationId xmlns:a16="http://schemas.microsoft.com/office/drawing/2014/main" id="{A2C9C60C-F296-6D0E-F5DB-6F5D31DF9D6E}"/>
              </a:ext>
            </a:extLst>
          </p:cNvPr>
          <p:cNvSpPr>
            <a:spLocks noGrp="1"/>
          </p:cNvSpPr>
          <p:nvPr>
            <p:ph type="body" sz="quarter" idx="26" hasCustomPrompt="1"/>
          </p:nvPr>
        </p:nvSpPr>
        <p:spPr>
          <a:xfrm>
            <a:off x="3377183" y="3538726"/>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9" name="Text Placeholder 5">
            <a:extLst>
              <a:ext uri="{FF2B5EF4-FFF2-40B4-BE49-F238E27FC236}">
                <a16:creationId xmlns:a16="http://schemas.microsoft.com/office/drawing/2014/main" id="{CC8E6CCE-AD65-9015-9CD7-30AA78CA6628}"/>
              </a:ext>
            </a:extLst>
          </p:cNvPr>
          <p:cNvSpPr>
            <a:spLocks noGrp="1"/>
          </p:cNvSpPr>
          <p:nvPr>
            <p:ph type="body" sz="quarter" idx="27" hasCustomPrompt="1"/>
          </p:nvPr>
        </p:nvSpPr>
        <p:spPr>
          <a:xfrm>
            <a:off x="6297166" y="3535999"/>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20" name="Text Placeholder 5">
            <a:extLst>
              <a:ext uri="{FF2B5EF4-FFF2-40B4-BE49-F238E27FC236}">
                <a16:creationId xmlns:a16="http://schemas.microsoft.com/office/drawing/2014/main" id="{9C2AC413-A233-723E-5DB5-C2205F7ED459}"/>
              </a:ext>
            </a:extLst>
          </p:cNvPr>
          <p:cNvSpPr>
            <a:spLocks noGrp="1"/>
          </p:cNvSpPr>
          <p:nvPr>
            <p:ph type="body" sz="quarter" idx="28" hasCustomPrompt="1"/>
          </p:nvPr>
        </p:nvSpPr>
        <p:spPr>
          <a:xfrm>
            <a:off x="9217153" y="3545781"/>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453310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11503152" cy="127101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990088"/>
            <a:ext cx="11503152" cy="127558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905194"/>
            <a:ext cx="11503152" cy="12670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6542D5DE-53BE-D78D-9EF6-06C9A1F99F5B}"/>
              </a:ext>
            </a:extLst>
          </p:cNvPr>
          <p:cNvSpPr>
            <a:spLocks noGrp="1"/>
          </p:cNvSpPr>
          <p:nvPr>
            <p:ph type="body" sz="quarter" idx="21"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0409FB5C-FF61-257D-CC02-1725ECE7E48A}"/>
              </a:ext>
            </a:extLst>
          </p:cNvPr>
          <p:cNvSpPr>
            <a:spLocks noGrp="1"/>
          </p:cNvSpPr>
          <p:nvPr>
            <p:ph type="body" sz="quarter" idx="22" hasCustomPrompt="1"/>
          </p:nvPr>
        </p:nvSpPr>
        <p:spPr>
          <a:xfrm>
            <a:off x="457200" y="2592324"/>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674D028-DB3D-A343-21C1-5FCB6BC65023}"/>
              </a:ext>
            </a:extLst>
          </p:cNvPr>
          <p:cNvSpPr>
            <a:spLocks noGrp="1"/>
          </p:cNvSpPr>
          <p:nvPr>
            <p:ph type="body" sz="quarter" idx="23" hasCustomPrompt="1"/>
          </p:nvPr>
        </p:nvSpPr>
        <p:spPr>
          <a:xfrm>
            <a:off x="457200" y="4502859"/>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982092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a:p>
        </p:txBody>
      </p:sp>
    </p:spTree>
    <p:extLst>
      <p:ext uri="{BB962C8B-B14F-4D97-AF65-F5344CB8AC3E}">
        <p14:creationId xmlns:p14="http://schemas.microsoft.com/office/powerpoint/2010/main" val="277193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u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6C8B45-4C3D-2833-9484-A784B14819C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2809" y="2541014"/>
            <a:ext cx="11498388" cy="3349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134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Integration, Installation and </a:t>
            </a:r>
            <a:r>
              <a:rPr lang="en-US" err="1"/>
              <a:t>Infrastrucuture</a:t>
            </a:r>
            <a:endParaRPr lang="en-US"/>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101962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20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Collaboration Meeting</a:t>
            </a:r>
          </a:p>
          <a:p>
            <a:r>
              <a:rPr lang="en-US"/>
              <a:t>July 25, 2024</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Rahul Sharma</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(Triple I Group)</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6.10.10</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Chief Mechanical Engineer</a:t>
            </a:r>
          </a:p>
        </p:txBody>
      </p:sp>
    </p:spTree>
    <p:extLst>
      <p:ext uri="{BB962C8B-B14F-4D97-AF65-F5344CB8AC3E}">
        <p14:creationId xmlns:p14="http://schemas.microsoft.com/office/powerpoint/2010/main" val="3723521882"/>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57200" y="1"/>
            <a:ext cx="11499234" cy="457200"/>
          </a:xfrm>
        </p:spPr>
        <p:txBody>
          <a:bodyPr/>
          <a:lstStyle>
            <a:lvl1pPr>
              <a:defRPr/>
            </a:lvl1pPr>
          </a:lstStyle>
          <a:p>
            <a:r>
              <a:rPr lang="en-US"/>
              <a:t>Title</a:t>
            </a:r>
          </a:p>
        </p:txBody>
      </p:sp>
    </p:spTree>
    <p:extLst>
      <p:ext uri="{BB962C8B-B14F-4D97-AF65-F5344CB8AC3E}">
        <p14:creationId xmlns:p14="http://schemas.microsoft.com/office/powerpoint/2010/main" val="119363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200" y="685800"/>
            <a:ext cx="11503152"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05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x2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6501583-8DC1-C678-D0C1-5AD0A86A95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73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70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538728"/>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68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57200"/>
            <a:ext cx="11503152"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93395C-F7F6-5A6A-DA24-169AA14F65DF}"/>
              </a:ext>
            </a:extLst>
          </p:cNvPr>
          <p:cNvCxnSpPr>
            <a:cxnSpLocks/>
          </p:cNvCxnSpPr>
          <p:nvPr userDrawn="1"/>
        </p:nvCxnSpPr>
        <p:spPr>
          <a:xfrm>
            <a:off x="457200" y="6260638"/>
            <a:ext cx="11503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57200" y="0"/>
            <a:ext cx="11503152" cy="45720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57200" y="685800"/>
            <a:ext cx="11503152" cy="5486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7A8B13F-B9AA-E98B-9D35-1E95DE018AE3}"/>
              </a:ext>
            </a:extLst>
          </p:cNvPr>
          <p:cNvSpPr txBox="1"/>
          <p:nvPr userDrawn="1"/>
        </p:nvSpPr>
        <p:spPr>
          <a:xfrm>
            <a:off x="386862" y="6495070"/>
            <a:ext cx="6019800" cy="276999"/>
          </a:xfrm>
          <a:prstGeom prst="rect">
            <a:avLst/>
          </a:prstGeom>
          <a:noFill/>
        </p:spPr>
        <p:txBody>
          <a:bodyPr wrap="square" rtlCol="0">
            <a:spAutoFit/>
          </a:bodyPr>
          <a:lstStyle/>
          <a:p>
            <a:r>
              <a:rPr lang="en-US" sz="1200" dirty="0">
                <a:solidFill>
                  <a:schemeClr val="tx1"/>
                </a:solidFill>
              </a:rPr>
              <a:t>PDR and Safety Review for EPIC Integration and Installation,   Dec 8 &amp; 9, 2025</a:t>
            </a:r>
          </a:p>
        </p:txBody>
      </p:sp>
      <p:sp>
        <p:nvSpPr>
          <p:cNvPr id="8" name="TextBox 7">
            <a:extLst>
              <a:ext uri="{FF2B5EF4-FFF2-40B4-BE49-F238E27FC236}">
                <a16:creationId xmlns:a16="http://schemas.microsoft.com/office/drawing/2014/main" id="{664C6D3B-C80A-2534-B3C5-F86B5B66CCE1}"/>
              </a:ext>
            </a:extLst>
          </p:cNvPr>
          <p:cNvSpPr txBox="1"/>
          <p:nvPr userDrawn="1"/>
        </p:nvSpPr>
        <p:spPr>
          <a:xfrm>
            <a:off x="6506308" y="6491869"/>
            <a:ext cx="4466492" cy="276999"/>
          </a:xfrm>
          <a:prstGeom prst="rect">
            <a:avLst/>
          </a:prstGeom>
          <a:noFill/>
        </p:spPr>
        <p:txBody>
          <a:bodyPr wrap="square" rtlCol="0">
            <a:spAutoFit/>
          </a:bodyPr>
          <a:lstStyle/>
          <a:p>
            <a:r>
              <a:rPr lang="en-US" sz="1200" dirty="0"/>
              <a:t>Girish Gowda</a:t>
            </a:r>
          </a:p>
        </p:txBody>
      </p:sp>
      <p:sp>
        <p:nvSpPr>
          <p:cNvPr id="11" name="TextBox 10">
            <a:extLst>
              <a:ext uri="{FF2B5EF4-FFF2-40B4-BE49-F238E27FC236}">
                <a16:creationId xmlns:a16="http://schemas.microsoft.com/office/drawing/2014/main" id="{63005E64-CDD5-59C1-5C39-E6392C3C5C87}"/>
              </a:ext>
            </a:extLst>
          </p:cNvPr>
          <p:cNvSpPr txBox="1"/>
          <p:nvPr userDrawn="1"/>
        </p:nvSpPr>
        <p:spPr>
          <a:xfrm>
            <a:off x="10972800" y="6488668"/>
            <a:ext cx="987552" cy="276999"/>
          </a:xfrm>
          <a:prstGeom prst="rect">
            <a:avLst/>
          </a:prstGeom>
          <a:noFill/>
        </p:spPr>
        <p:txBody>
          <a:bodyPr wrap="square" rtlCol="0">
            <a:spAutoFit/>
          </a:bodyPr>
          <a:lstStyle/>
          <a:p>
            <a:pPr algn="r"/>
            <a:fld id="{A938A409-17C1-4382-B76B-01CE52BD2A9B}" type="slidenum">
              <a:rPr lang="en-US" sz="1200" smtClean="0"/>
              <a:pPr algn="r"/>
              <a:t>‹#›</a:t>
            </a:fld>
            <a:endParaRPr lang="en-US" sz="12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701" r:id="rId2"/>
    <p:sldLayoutId id="2147483714" r:id="rId3"/>
    <p:sldLayoutId id="2147483699" r:id="rId4"/>
    <p:sldLayoutId id="2147483689" r:id="rId5"/>
    <p:sldLayoutId id="2147483702" r:id="rId6"/>
    <p:sldLayoutId id="2147483703" r:id="rId7"/>
    <p:sldLayoutId id="2147483704" r:id="rId8"/>
    <p:sldLayoutId id="2147483708" r:id="rId9"/>
    <p:sldLayoutId id="2147483705" r:id="rId10"/>
    <p:sldLayoutId id="2147483706" r:id="rId11"/>
    <p:sldLayoutId id="2147483707" r:id="rId12"/>
    <p:sldLayoutId id="2147483709" r:id="rId13"/>
    <p:sldLayoutId id="2147483711" r:id="rId14"/>
    <p:sldLayoutId id="2147483712" r:id="rId15"/>
    <p:sldLayoutId id="2147483713" r:id="rId16"/>
    <p:sldLayoutId id="2147483710"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Lst>
  <p:hf sldNum="0" hdr="0" ftr="0" dt="0"/>
  <p:txStyles>
    <p:titleStyle>
      <a:lvl1pPr algn="l" defTabSz="914400" rtl="0" eaLnBrk="1" latinLnBrk="0" hangingPunct="1">
        <a:lnSpc>
          <a:spcPct val="10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70.png"/><Relationship Id="rId1" Type="http://schemas.openxmlformats.org/officeDocument/2006/relationships/slideLayout" Target="../slideLayouts/slideLayout29.xml"/><Relationship Id="rId4"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502919" y="1174478"/>
            <a:ext cx="10962105" cy="1240412"/>
          </a:xfrm>
        </p:spPr>
        <p:txBody>
          <a:bodyPr anchor="b">
            <a:normAutofit fontScale="90000"/>
          </a:bodyPr>
          <a:lstStyle/>
          <a:p>
            <a:r>
              <a:rPr lang="en-US" dirty="0"/>
              <a:t>Status of developing a global thermal model and cooling of </a:t>
            </a:r>
            <a:r>
              <a:rPr lang="en-US" dirty="0" err="1"/>
              <a:t>ePIC</a:t>
            </a:r>
            <a:endParaRPr lang="en-US" dirty="0"/>
          </a:p>
        </p:txBody>
      </p:sp>
      <p:sp>
        <p:nvSpPr>
          <p:cNvPr id="3" name="Subtitle 2">
            <a:extLst>
              <a:ext uri="{FF2B5EF4-FFF2-40B4-BE49-F238E27FC236}">
                <a16:creationId xmlns:a16="http://schemas.microsoft.com/office/drawing/2014/main" id="{7DD984CA-F83A-B1FD-C7E1-1E5A30ADD38F}"/>
              </a:ext>
            </a:extLst>
          </p:cNvPr>
          <p:cNvSpPr>
            <a:spLocks noGrp="1"/>
          </p:cNvSpPr>
          <p:nvPr>
            <p:ph type="subTitle" idx="1"/>
          </p:nvPr>
        </p:nvSpPr>
        <p:spPr>
          <a:xfrm>
            <a:off x="437882" y="5006233"/>
            <a:ext cx="5400541" cy="1019620"/>
          </a:xfrm>
        </p:spPr>
        <p:txBody>
          <a:bodyPr anchor="ctr">
            <a:noAutofit/>
          </a:bodyPr>
          <a:lstStyle/>
          <a:p>
            <a:r>
              <a:rPr lang="en-US" b="1" dirty="0"/>
              <a:t>PDR and Safety Review for </a:t>
            </a:r>
            <a:r>
              <a:rPr lang="en-US" b="1" dirty="0" err="1"/>
              <a:t>ePIC</a:t>
            </a:r>
            <a:r>
              <a:rPr lang="en-US" b="1" dirty="0"/>
              <a:t> Integration, Installation and Infrastructure</a:t>
            </a:r>
          </a:p>
          <a:p>
            <a:r>
              <a:rPr lang="en-US" b="1" dirty="0"/>
              <a:t>Dec 8 &amp; 9, 2025</a:t>
            </a:r>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502919" y="2824569"/>
            <a:ext cx="10962105" cy="998804"/>
          </a:xfrm>
        </p:spPr>
        <p:txBody>
          <a:bodyPr anchor="ctr"/>
          <a:lstStyle/>
          <a:p>
            <a:r>
              <a:rPr lang="en-US" dirty="0"/>
              <a:t>Girish Gowda</a:t>
            </a:r>
          </a:p>
          <a:p>
            <a:r>
              <a:rPr lang="en-US" dirty="0"/>
              <a:t>Mechanical Engineer</a:t>
            </a:r>
          </a:p>
        </p:txBody>
      </p:sp>
      <p:sp>
        <p:nvSpPr>
          <p:cNvPr id="5" name="Text Placeholder 4">
            <a:extLst>
              <a:ext uri="{FF2B5EF4-FFF2-40B4-BE49-F238E27FC236}">
                <a16:creationId xmlns:a16="http://schemas.microsoft.com/office/drawing/2014/main" id="{0675FF38-2DE7-EF43-928C-C1A2F4142AAE}"/>
              </a:ext>
            </a:extLst>
          </p:cNvPr>
          <p:cNvSpPr>
            <a:spLocks noGrp="1"/>
          </p:cNvSpPr>
          <p:nvPr>
            <p:ph type="body" sz="quarter" idx="13"/>
          </p:nvPr>
        </p:nvSpPr>
        <p:spPr>
          <a:xfrm>
            <a:off x="555516" y="3823373"/>
            <a:ext cx="10962105" cy="477838"/>
          </a:xfrm>
        </p:spPr>
        <p:txBody>
          <a:bodyPr>
            <a:normAutofit lnSpcReduction="10000"/>
          </a:bodyPr>
          <a:lstStyle/>
          <a:p>
            <a:r>
              <a:rPr lang="en-US" dirty="0"/>
              <a:t>6.03.09 Integration, Installation and Infrastructure</a:t>
            </a:r>
          </a:p>
        </p:txBody>
      </p:sp>
    </p:spTree>
    <p:extLst>
      <p:ext uri="{BB962C8B-B14F-4D97-AF65-F5344CB8AC3E}">
        <p14:creationId xmlns:p14="http://schemas.microsoft.com/office/powerpoint/2010/main" val="553597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EB7E-3989-86AE-3678-EB61BF26C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91563-91D7-74EE-7B66-7477B6633D7D}"/>
              </a:ext>
            </a:extLst>
          </p:cNvPr>
          <p:cNvSpPr>
            <a:spLocks noGrp="1"/>
          </p:cNvSpPr>
          <p:nvPr>
            <p:ph type="title"/>
          </p:nvPr>
        </p:nvSpPr>
        <p:spPr/>
        <p:txBody>
          <a:bodyPr>
            <a:normAutofit fontScale="90000"/>
          </a:bodyPr>
          <a:lstStyle/>
          <a:p>
            <a:r>
              <a:rPr lang="en-US" dirty="0" err="1"/>
              <a:t>ePIC</a:t>
            </a:r>
            <a:r>
              <a:rPr lang="en-US" dirty="0"/>
              <a:t> Detector – Cooling Distribution Unit - CDU</a:t>
            </a:r>
          </a:p>
        </p:txBody>
      </p:sp>
      <p:sp>
        <p:nvSpPr>
          <p:cNvPr id="6" name="TextBox 5">
            <a:extLst>
              <a:ext uri="{FF2B5EF4-FFF2-40B4-BE49-F238E27FC236}">
                <a16:creationId xmlns:a16="http://schemas.microsoft.com/office/drawing/2014/main" id="{2A648776-F1E3-4B21-556F-D8BFE2E99D02}"/>
              </a:ext>
            </a:extLst>
          </p:cNvPr>
          <p:cNvSpPr txBox="1"/>
          <p:nvPr/>
        </p:nvSpPr>
        <p:spPr>
          <a:xfrm>
            <a:off x="571499" y="4333941"/>
            <a:ext cx="5524501" cy="954107"/>
          </a:xfrm>
          <a:prstGeom prst="rect">
            <a:avLst/>
          </a:prstGeom>
          <a:noFill/>
        </p:spPr>
        <p:txBody>
          <a:bodyPr wrap="square">
            <a:spAutoFit/>
          </a:bodyPr>
          <a:lstStyle/>
          <a:p>
            <a:pPr algn="l" fontAlgn="base"/>
            <a:r>
              <a:rPr lang="en-US" sz="1400" b="0" i="0" dirty="0">
                <a:effectLst/>
                <a:latin typeface="Arial" panose="020B0604020202020204" pitchFamily="34" charset="0"/>
                <a:cs typeface="Arial" panose="020B0604020202020204" pitchFamily="34" charset="0"/>
              </a:rPr>
              <a:t>Each CDU will operate at </a:t>
            </a:r>
            <a:r>
              <a:rPr lang="en-US" sz="1400" dirty="0">
                <a:latin typeface="Arial" panose="020B0604020202020204" pitchFamily="34" charset="0"/>
                <a:cs typeface="Arial" panose="020B0604020202020204" pitchFamily="34" charset="0"/>
              </a:rPr>
              <a:t>23</a:t>
            </a:r>
            <a:r>
              <a:rPr lang="en-US" sz="1400" b="0" i="0" dirty="0">
                <a:effectLst/>
                <a:latin typeface="Arial" panose="020B0604020202020204" pitchFamily="34" charset="0"/>
                <a:cs typeface="Arial" panose="020B0604020202020204" pitchFamily="34" charset="0"/>
              </a:rPr>
              <a:t> kW – 57</a:t>
            </a:r>
            <a:r>
              <a:rPr lang="en-US" sz="1400" dirty="0">
                <a:latin typeface="Arial" panose="020B0604020202020204" pitchFamily="34" charset="0"/>
                <a:cs typeface="Arial" panose="020B0604020202020204" pitchFamily="34" charset="0"/>
              </a:rPr>
              <a:t>.5</a:t>
            </a:r>
            <a:r>
              <a:rPr lang="en-US" sz="1400" b="0" i="0" dirty="0">
                <a:effectLst/>
                <a:latin typeface="Arial" panose="020B0604020202020204" pitchFamily="34" charset="0"/>
                <a:cs typeface="Arial" panose="020B0604020202020204" pitchFamily="34" charset="0"/>
              </a:rPr>
              <a:t> percent of it’s rated capacity</a:t>
            </a:r>
          </a:p>
          <a:p>
            <a:pPr algn="l" fontAlgn="base"/>
            <a:r>
              <a:rPr lang="en-US" sz="1400" b="0" i="0" dirty="0">
                <a:effectLst/>
                <a:latin typeface="Arial" panose="020B0604020202020204" pitchFamily="34" charset="0"/>
                <a:cs typeface="Arial" panose="020B0604020202020204" pitchFamily="34" charset="0"/>
              </a:rPr>
              <a:t>Active CDUs – 2, Standby CDU – 1 for backup</a:t>
            </a:r>
          </a:p>
          <a:p>
            <a:pPr algn="l" fontAlgn="base"/>
            <a:endParaRPr lang="en-US" sz="1400" dirty="0">
              <a:latin typeface="Arial" panose="020B0604020202020204" pitchFamily="34" charset="0"/>
              <a:cs typeface="Arial" panose="020B0604020202020204" pitchFamily="34" charset="0"/>
            </a:endParaRPr>
          </a:p>
          <a:p>
            <a:pPr algn="l" fontAlgn="base"/>
            <a:r>
              <a:rPr lang="en-US" sz="1400" b="1" i="0" dirty="0">
                <a:effectLst/>
                <a:latin typeface="Arial" panose="020B0604020202020204" pitchFamily="34" charset="0"/>
                <a:cs typeface="Arial" panose="020B0604020202020204" pitchFamily="34" charset="0"/>
              </a:rPr>
              <a:t>Dimensions (L*W*H) inches </a:t>
            </a:r>
            <a:r>
              <a:rPr lang="en-US" sz="1400" b="0" i="0" dirty="0">
                <a:effectLst/>
                <a:latin typeface="Arial" panose="020B0604020202020204" pitchFamily="34" charset="0"/>
                <a:cs typeface="Arial" panose="020B0604020202020204" pitchFamily="34" charset="0"/>
              </a:rPr>
              <a:t>: 45’’ * 24’’ * 80’’</a:t>
            </a:r>
          </a:p>
        </p:txBody>
      </p:sp>
      <p:sp>
        <p:nvSpPr>
          <p:cNvPr id="7" name="TextBox 6">
            <a:extLst>
              <a:ext uri="{FF2B5EF4-FFF2-40B4-BE49-F238E27FC236}">
                <a16:creationId xmlns:a16="http://schemas.microsoft.com/office/drawing/2014/main" id="{97520407-FF87-A864-688E-E81FF961853C}"/>
              </a:ext>
            </a:extLst>
          </p:cNvPr>
          <p:cNvSpPr txBox="1"/>
          <p:nvPr/>
        </p:nvSpPr>
        <p:spPr>
          <a:xfrm>
            <a:off x="742101" y="564350"/>
            <a:ext cx="2752313" cy="369332"/>
          </a:xfrm>
          <a:prstGeom prst="rect">
            <a:avLst/>
          </a:prstGeom>
          <a:noFill/>
        </p:spPr>
        <p:txBody>
          <a:bodyPr wrap="square">
            <a:spAutoFit/>
          </a:bodyPr>
          <a:lstStyle/>
          <a:p>
            <a:r>
              <a:rPr lang="en-US" b="1" dirty="0" err="1"/>
              <a:t>Chilldyne</a:t>
            </a:r>
            <a:r>
              <a:rPr lang="en-US" b="1" dirty="0"/>
              <a:t> Option 1</a:t>
            </a:r>
            <a:r>
              <a:rPr lang="en-US" sz="1800" b="1" dirty="0"/>
              <a:t> </a:t>
            </a:r>
            <a:endParaRPr lang="en-US" b="1" dirty="0"/>
          </a:p>
        </p:txBody>
      </p:sp>
      <p:pic>
        <p:nvPicPr>
          <p:cNvPr id="9" name="Picture 8" descr="A picture containing bed">
            <a:extLst>
              <a:ext uri="{FF2B5EF4-FFF2-40B4-BE49-F238E27FC236}">
                <a16:creationId xmlns:a16="http://schemas.microsoft.com/office/drawing/2014/main" id="{25F549C2-0295-8263-B03F-270B678B29DA}"/>
              </a:ext>
            </a:extLst>
          </p:cNvPr>
          <p:cNvPicPr>
            <a:picLocks noChangeAspect="1"/>
          </p:cNvPicPr>
          <p:nvPr/>
        </p:nvPicPr>
        <p:blipFill>
          <a:blip r:embed="rId2"/>
          <a:stretch>
            <a:fillRect/>
          </a:stretch>
        </p:blipFill>
        <p:spPr>
          <a:xfrm>
            <a:off x="5784075" y="1118950"/>
            <a:ext cx="5734547" cy="2972058"/>
          </a:xfrm>
          <a:prstGeom prst="rect">
            <a:avLst/>
          </a:prstGeom>
        </p:spPr>
      </p:pic>
      <p:sp>
        <p:nvSpPr>
          <p:cNvPr id="3" name="TextBox 2">
            <a:extLst>
              <a:ext uri="{FF2B5EF4-FFF2-40B4-BE49-F238E27FC236}">
                <a16:creationId xmlns:a16="http://schemas.microsoft.com/office/drawing/2014/main" id="{4042F271-AB81-1E88-5B02-16C27786F66B}"/>
              </a:ext>
            </a:extLst>
          </p:cNvPr>
          <p:cNvSpPr txBox="1"/>
          <p:nvPr/>
        </p:nvSpPr>
        <p:spPr>
          <a:xfrm>
            <a:off x="6587481" y="3962859"/>
            <a:ext cx="5110695" cy="369332"/>
          </a:xfrm>
          <a:prstGeom prst="rect">
            <a:avLst/>
          </a:prstGeom>
          <a:noFill/>
        </p:spPr>
        <p:txBody>
          <a:bodyPr wrap="square" rtlCol="0">
            <a:spAutoFit/>
          </a:bodyPr>
          <a:lstStyle/>
          <a:p>
            <a:r>
              <a:rPr lang="en-US" b="1" dirty="0"/>
              <a:t>Cooling Distribution Units on Ring Inside</a:t>
            </a:r>
          </a:p>
        </p:txBody>
      </p:sp>
      <p:cxnSp>
        <p:nvCxnSpPr>
          <p:cNvPr id="4" name="Straight Arrow Connector 3">
            <a:extLst>
              <a:ext uri="{FF2B5EF4-FFF2-40B4-BE49-F238E27FC236}">
                <a16:creationId xmlns:a16="http://schemas.microsoft.com/office/drawing/2014/main" id="{E7A53734-00E5-8C3B-C4AD-893914D97127}"/>
              </a:ext>
            </a:extLst>
          </p:cNvPr>
          <p:cNvCxnSpPr>
            <a:cxnSpLocks/>
          </p:cNvCxnSpPr>
          <p:nvPr/>
        </p:nvCxnSpPr>
        <p:spPr>
          <a:xfrm flipH="1" flipV="1">
            <a:off x="9828558" y="1886357"/>
            <a:ext cx="800294" cy="24118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26DB90E2-C0E0-19FF-4F56-F3B8F182C49B}"/>
              </a:ext>
            </a:extLst>
          </p:cNvPr>
          <p:cNvSpPr txBox="1"/>
          <p:nvPr/>
        </p:nvSpPr>
        <p:spPr>
          <a:xfrm>
            <a:off x="10680040" y="2127540"/>
            <a:ext cx="663964" cy="307777"/>
          </a:xfrm>
          <a:prstGeom prst="rect">
            <a:avLst/>
          </a:prstGeom>
          <a:noFill/>
        </p:spPr>
        <p:txBody>
          <a:bodyPr wrap="none" rtlCol="0">
            <a:spAutoFit/>
          </a:bodyPr>
          <a:lstStyle/>
          <a:p>
            <a:r>
              <a:rPr lang="en-US" sz="1400" dirty="0"/>
              <a:t>CDUs</a:t>
            </a:r>
          </a:p>
        </p:txBody>
      </p:sp>
      <p:cxnSp>
        <p:nvCxnSpPr>
          <p:cNvPr id="12" name="Straight Arrow Connector 11">
            <a:extLst>
              <a:ext uri="{FF2B5EF4-FFF2-40B4-BE49-F238E27FC236}">
                <a16:creationId xmlns:a16="http://schemas.microsoft.com/office/drawing/2014/main" id="{3E7898EA-25DB-12F4-2A91-5B198602009A}"/>
              </a:ext>
            </a:extLst>
          </p:cNvPr>
          <p:cNvCxnSpPr>
            <a:cxnSpLocks/>
          </p:cNvCxnSpPr>
          <p:nvPr/>
        </p:nvCxnSpPr>
        <p:spPr>
          <a:xfrm flipH="1">
            <a:off x="8743582" y="2127540"/>
            <a:ext cx="1885270" cy="21621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aphicFrame>
        <p:nvGraphicFramePr>
          <p:cNvPr id="10" name="Table 9">
            <a:extLst>
              <a:ext uri="{FF2B5EF4-FFF2-40B4-BE49-F238E27FC236}">
                <a16:creationId xmlns:a16="http://schemas.microsoft.com/office/drawing/2014/main" id="{C02B2635-1689-DB2C-F7FB-82537E306E46}"/>
              </a:ext>
            </a:extLst>
          </p:cNvPr>
          <p:cNvGraphicFramePr>
            <a:graphicFrameLocks noGrp="1"/>
          </p:cNvGraphicFramePr>
          <p:nvPr>
            <p:extLst>
              <p:ext uri="{D42A27DB-BD31-4B8C-83A1-F6EECF244321}">
                <p14:modId xmlns:p14="http://schemas.microsoft.com/office/powerpoint/2010/main" val="3624331434"/>
              </p:ext>
            </p:extLst>
          </p:nvPr>
        </p:nvGraphicFramePr>
        <p:xfrm>
          <a:off x="457200" y="1040832"/>
          <a:ext cx="4762500" cy="3130550"/>
        </p:xfrm>
        <a:graphic>
          <a:graphicData uri="http://schemas.openxmlformats.org/drawingml/2006/table">
            <a:tbl>
              <a:tblPr>
                <a:tableStyleId>{5C22544A-7EE6-4342-B048-85BDC9FD1C3A}</a:tableStyleId>
              </a:tblPr>
              <a:tblGrid>
                <a:gridCol w="2108200">
                  <a:extLst>
                    <a:ext uri="{9D8B030D-6E8A-4147-A177-3AD203B41FA5}">
                      <a16:colId xmlns:a16="http://schemas.microsoft.com/office/drawing/2014/main" val="3856735172"/>
                    </a:ext>
                  </a:extLst>
                </a:gridCol>
                <a:gridCol w="1333500">
                  <a:extLst>
                    <a:ext uri="{9D8B030D-6E8A-4147-A177-3AD203B41FA5}">
                      <a16:colId xmlns:a16="http://schemas.microsoft.com/office/drawing/2014/main" val="2437520336"/>
                    </a:ext>
                  </a:extLst>
                </a:gridCol>
                <a:gridCol w="1320800">
                  <a:extLst>
                    <a:ext uri="{9D8B030D-6E8A-4147-A177-3AD203B41FA5}">
                      <a16:colId xmlns:a16="http://schemas.microsoft.com/office/drawing/2014/main" val="3850048982"/>
                    </a:ext>
                  </a:extLst>
                </a:gridCol>
              </a:tblGrid>
              <a:tr h="184150">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Units</a:t>
                      </a:r>
                      <a:endParaRPr lang="en-US" sz="1100" b="0" i="0" u="none" strike="noStrike">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02349928"/>
                  </a:ext>
                </a:extLst>
              </a:tr>
              <a:tr h="184150">
                <a:tc>
                  <a:txBody>
                    <a:bodyPr/>
                    <a:lstStyle/>
                    <a:p>
                      <a:pPr algn="ctr" fontAlgn="b">
                        <a:buNone/>
                      </a:pPr>
                      <a:r>
                        <a:rPr lang="en-US" sz="1100" u="none" strike="noStrike">
                          <a:effectLst/>
                        </a:rPr>
                        <a:t>Cooling media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Water/Glycol</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094471665"/>
                  </a:ext>
                </a:extLst>
              </a:tr>
              <a:tr h="184150">
                <a:tc>
                  <a:txBody>
                    <a:bodyPr/>
                    <a:lstStyle/>
                    <a:p>
                      <a:pPr algn="ctr" fontAlgn="b">
                        <a:buNone/>
                      </a:pPr>
                      <a:r>
                        <a:rPr lang="en-US" sz="1100" u="none" strike="noStrike">
                          <a:effectLst/>
                        </a:rPr>
                        <a:t>Total Heat Load of Electronics</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46</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56049049"/>
                  </a:ext>
                </a:extLst>
              </a:tr>
              <a:tr h="184150">
                <a:tc>
                  <a:txBody>
                    <a:bodyPr/>
                    <a:lstStyle/>
                    <a:p>
                      <a:pPr algn="ctr" fontAlgn="b">
                        <a:buNone/>
                      </a:pPr>
                      <a:r>
                        <a:rPr lang="en-US" sz="1100" u="none" strike="noStrike">
                          <a:effectLst/>
                        </a:rPr>
                        <a:t>CDU Cooling Capacity</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72238418"/>
                  </a:ext>
                </a:extLst>
              </a:tr>
              <a:tr h="184150">
                <a:tc>
                  <a:txBody>
                    <a:bodyPr/>
                    <a:lstStyle/>
                    <a:p>
                      <a:pPr algn="ctr" fontAlgn="b">
                        <a:buNone/>
                      </a:pPr>
                      <a:r>
                        <a:rPr lang="en-US" sz="1100" u="none" strike="noStrike">
                          <a:effectLst/>
                        </a:rPr>
                        <a:t>Number of CDUs required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1.15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59828279"/>
                  </a:ext>
                </a:extLst>
              </a:tr>
              <a:tr h="184150">
                <a:tc>
                  <a:txBody>
                    <a:bodyPr/>
                    <a:lstStyle/>
                    <a:p>
                      <a:pPr algn="ctr" fontAlgn="b">
                        <a:buNone/>
                      </a:pPr>
                      <a:r>
                        <a:rPr lang="en-US" sz="1100" u="none" strike="noStrike">
                          <a:effectLst/>
                        </a:rPr>
                        <a:t>Single CDU</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57.50</a:t>
                      </a:r>
                      <a:endParaRPr lang="en-US" sz="1100" b="0"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48168631"/>
                  </a:ext>
                </a:extLst>
              </a:tr>
              <a:tr h="184150">
                <a:tc>
                  <a:txBody>
                    <a:bodyPr/>
                    <a:lstStyle/>
                    <a:p>
                      <a:pPr algn="ctr" fontAlgn="b">
                        <a:buNone/>
                      </a:pPr>
                      <a:r>
                        <a:rPr lang="en-US" sz="1100" u="none" strike="noStrike">
                          <a:effectLst/>
                        </a:rPr>
                        <a:t>Margin CDU</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3</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CDUs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62164099"/>
                  </a:ext>
                </a:extLst>
              </a:tr>
              <a:tr h="184150">
                <a:tc>
                  <a:txBody>
                    <a:bodyPr/>
                    <a:lstStyle/>
                    <a:p>
                      <a:pPr algn="ctr" fontAlgn="b">
                        <a:buNone/>
                      </a:pPr>
                      <a:r>
                        <a:rPr lang="en-US" sz="1100" u="none" strike="noStrike">
                          <a:effectLst/>
                        </a:rPr>
                        <a:t>density</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1000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kg/m^3</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131904069"/>
                  </a:ext>
                </a:extLst>
              </a:tr>
              <a:tr h="184150">
                <a:tc>
                  <a:txBody>
                    <a:bodyPr/>
                    <a:lstStyle/>
                    <a:p>
                      <a:pPr algn="ctr" fontAlgn="b">
                        <a:buNone/>
                      </a:pPr>
                      <a:r>
                        <a:rPr lang="en-US" sz="1100" u="none" strike="noStrike">
                          <a:effectLst/>
                        </a:rPr>
                        <a:t>Specific Heat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4186</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J/kg 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57245650"/>
                  </a:ext>
                </a:extLst>
              </a:tr>
              <a:tr h="184150">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73310476"/>
                  </a:ext>
                </a:extLst>
              </a:tr>
              <a:tr h="184150">
                <a:tc>
                  <a:txBody>
                    <a:bodyPr/>
                    <a:lstStyle/>
                    <a:p>
                      <a:pPr algn="ctr" fontAlgn="b">
                        <a:buNone/>
                      </a:pPr>
                      <a:r>
                        <a:rPr lang="en-US" sz="1100" u="none" strike="noStrike">
                          <a:effectLst/>
                        </a:rPr>
                        <a:t>Pressure available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bar</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79609576"/>
                  </a:ext>
                </a:extLst>
              </a:tr>
              <a:tr h="184150">
                <a:tc>
                  <a:txBody>
                    <a:bodyPr/>
                    <a:lstStyle/>
                    <a:p>
                      <a:pPr algn="ctr" fontAlgn="b">
                        <a:buNone/>
                      </a:pPr>
                      <a:r>
                        <a:rPr lang="en-US" sz="1100" u="none" strike="noStrike">
                          <a:effectLst/>
                        </a:rPr>
                        <a:t>Pressure available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50000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Pa</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39435456"/>
                  </a:ext>
                </a:extLst>
              </a:tr>
              <a:tr h="184150">
                <a:tc>
                  <a:txBody>
                    <a:bodyPr/>
                    <a:lstStyle/>
                    <a:p>
                      <a:pPr algn="ctr" fontAlgn="b">
                        <a:buNone/>
                      </a:pPr>
                      <a:r>
                        <a:rPr lang="en-US" sz="1100" u="none" strike="noStrike">
                          <a:effectLst/>
                        </a:rPr>
                        <a:t>Mass 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5.49</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00471653"/>
                  </a:ext>
                </a:extLst>
              </a:tr>
              <a:tr h="184150">
                <a:tc>
                  <a:txBody>
                    <a:bodyPr/>
                    <a:lstStyle/>
                    <a:p>
                      <a:pPr algn="ctr" fontAlgn="b">
                        <a:buNone/>
                      </a:pPr>
                      <a:r>
                        <a:rPr lang="en-US" sz="1100" u="none" strike="noStrike">
                          <a:effectLst/>
                        </a:rPr>
                        <a:t>Volumetric 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0.00549</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64755816"/>
                  </a:ext>
                </a:extLst>
              </a:tr>
              <a:tr h="184150">
                <a:tc>
                  <a:txBody>
                    <a:bodyPr/>
                    <a:lstStyle/>
                    <a:p>
                      <a:pPr algn="ctr" fontAlgn="b">
                        <a:buNone/>
                      </a:pPr>
                      <a:r>
                        <a:rPr lang="en-US" sz="1100" u="none" strike="noStrike">
                          <a:effectLst/>
                        </a:rPr>
                        <a:t>Volumetric flow rate per unit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0.00275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54060716"/>
                  </a:ext>
                </a:extLst>
              </a:tr>
              <a:tr h="184150">
                <a:tc>
                  <a:txBody>
                    <a:bodyPr/>
                    <a:lstStyle/>
                    <a:p>
                      <a:pPr algn="ctr" fontAlgn="b">
                        <a:buNone/>
                      </a:pPr>
                      <a:r>
                        <a:rPr lang="en-US" sz="1100" u="none" strike="noStrike">
                          <a:effectLst/>
                        </a:rPr>
                        <a:t>Volumetric flow rate per unit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164.84</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49073345"/>
                  </a:ext>
                </a:extLst>
              </a:tr>
              <a:tr h="184150">
                <a:tc>
                  <a:txBody>
                    <a:bodyPr/>
                    <a:lstStyle/>
                    <a:p>
                      <a:pPr algn="ctr" fontAlgn="b">
                        <a:buNone/>
                      </a:pPr>
                      <a:r>
                        <a:rPr lang="en-US" sz="1100" u="none" strike="noStrike">
                          <a:effectLst/>
                        </a:rPr>
                        <a:t>Volumetric flow rate per unit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43.52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err="1">
                          <a:effectLst/>
                        </a:rPr>
                        <a:t>gpm</a:t>
                      </a:r>
                      <a:endParaRPr lang="en-US" sz="11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448481902"/>
                  </a:ext>
                </a:extLst>
              </a:tr>
            </a:tbl>
          </a:graphicData>
        </a:graphic>
      </p:graphicFrame>
      <p:sp>
        <p:nvSpPr>
          <p:cNvPr id="5" name="TextBox 4">
            <a:extLst>
              <a:ext uri="{FF2B5EF4-FFF2-40B4-BE49-F238E27FC236}">
                <a16:creationId xmlns:a16="http://schemas.microsoft.com/office/drawing/2014/main" id="{5E91D053-6710-EFBF-F3F7-C5536EFB1188}"/>
              </a:ext>
            </a:extLst>
          </p:cNvPr>
          <p:cNvSpPr txBox="1"/>
          <p:nvPr/>
        </p:nvSpPr>
        <p:spPr>
          <a:xfrm>
            <a:off x="6208776" y="4712330"/>
            <a:ext cx="5734548" cy="774536"/>
          </a:xfrm>
          <a:prstGeom prst="rect">
            <a:avLst/>
          </a:prstGeom>
          <a:noFill/>
        </p:spPr>
        <p:txBody>
          <a:bodyPr wrap="square">
            <a:spAutoFit/>
          </a:bodyPr>
          <a:lstStyle/>
          <a:p>
            <a:pPr algn="l">
              <a:lnSpc>
                <a:spcPts val="1800"/>
              </a:lnSpc>
              <a:spcBef>
                <a:spcPts val="750"/>
              </a:spcBef>
              <a:spcAft>
                <a:spcPts val="900"/>
              </a:spcAft>
              <a:buFont typeface="Arial" panose="020B0604020202020204" pitchFamily="34" charset="0"/>
              <a:buChar char="•"/>
            </a:pPr>
            <a:r>
              <a:rPr lang="en-US" sz="1400" dirty="0">
                <a:solidFill>
                  <a:srgbClr val="001D35"/>
                </a:solidFill>
                <a:latin typeface="Arial" panose="020B0604020202020204" pitchFamily="34" charset="0"/>
                <a:cs typeface="Arial" panose="020B0604020202020204" pitchFamily="34" charset="0"/>
              </a:rPr>
              <a:t> Decrease in temperature rise decreases CDU cooling capacity</a:t>
            </a:r>
          </a:p>
          <a:p>
            <a:pPr algn="l">
              <a:lnSpc>
                <a:spcPts val="1800"/>
              </a:lnSpc>
              <a:spcBef>
                <a:spcPts val="750"/>
              </a:spcBef>
              <a:spcAft>
                <a:spcPts val="900"/>
              </a:spcAft>
              <a:buFont typeface="Arial" panose="020B0604020202020204" pitchFamily="34" charset="0"/>
              <a:buChar char="•"/>
            </a:pPr>
            <a:r>
              <a:rPr lang="en-US" sz="1400" b="0" i="0" dirty="0">
                <a:solidFill>
                  <a:srgbClr val="001D35"/>
                </a:solidFill>
                <a:effectLst/>
                <a:latin typeface="Arial" panose="020B0604020202020204" pitchFamily="34" charset="0"/>
                <a:cs typeface="Arial" panose="020B0604020202020204" pitchFamily="34" charset="0"/>
              </a:rPr>
              <a:t> Decrease in temperature rise increase</a:t>
            </a:r>
            <a:r>
              <a:rPr lang="en-US" sz="1400" dirty="0">
                <a:solidFill>
                  <a:srgbClr val="001D35"/>
                </a:solidFill>
                <a:latin typeface="Arial" panose="020B0604020202020204" pitchFamily="34" charset="0"/>
                <a:cs typeface="Arial" panose="020B0604020202020204" pitchFamily="34" charset="0"/>
              </a:rPr>
              <a:t>s flow rate at given pressure </a:t>
            </a:r>
            <a:endParaRPr lang="en-US" sz="1400" b="0" i="0" dirty="0">
              <a:solidFill>
                <a:srgbClr val="001D35"/>
              </a:solidFill>
              <a:effectLst/>
              <a:latin typeface="Arial" panose="020B0604020202020204" pitchFamily="34" charset="0"/>
              <a:cs typeface="Arial" panose="020B0604020202020204" pitchFamily="34" charset="0"/>
            </a:endParaRPr>
          </a:p>
        </p:txBody>
      </p:sp>
      <p:sp>
        <p:nvSpPr>
          <p:cNvPr id="13" name="object 11">
            <a:extLst>
              <a:ext uri="{FF2B5EF4-FFF2-40B4-BE49-F238E27FC236}">
                <a16:creationId xmlns:a16="http://schemas.microsoft.com/office/drawing/2014/main" id="{13F67A01-1923-6B3F-6723-497E0295F256}"/>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312740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A1D07-F3CD-D7D5-3B76-7823D63F7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99FAC-6603-4822-C45B-6D71EF0F3FA7}"/>
              </a:ext>
            </a:extLst>
          </p:cNvPr>
          <p:cNvSpPr>
            <a:spLocks noGrp="1"/>
          </p:cNvSpPr>
          <p:nvPr>
            <p:ph type="title"/>
          </p:nvPr>
        </p:nvSpPr>
        <p:spPr/>
        <p:txBody>
          <a:bodyPr>
            <a:normAutofit fontScale="90000"/>
          </a:bodyPr>
          <a:lstStyle/>
          <a:p>
            <a:r>
              <a:rPr lang="en-US" dirty="0" err="1"/>
              <a:t>ePIC</a:t>
            </a:r>
            <a:r>
              <a:rPr lang="en-US" dirty="0"/>
              <a:t> Detector – Global Thermal Model</a:t>
            </a:r>
          </a:p>
        </p:txBody>
      </p:sp>
      <p:graphicFrame>
        <p:nvGraphicFramePr>
          <p:cNvPr id="4" name="Table 3">
            <a:extLst>
              <a:ext uri="{FF2B5EF4-FFF2-40B4-BE49-F238E27FC236}">
                <a16:creationId xmlns:a16="http://schemas.microsoft.com/office/drawing/2014/main" id="{4CC3FA7C-E44E-2312-B435-C7B09C530070}"/>
              </a:ext>
            </a:extLst>
          </p:cNvPr>
          <p:cNvGraphicFramePr>
            <a:graphicFrameLocks noGrp="1"/>
          </p:cNvGraphicFramePr>
          <p:nvPr>
            <p:extLst>
              <p:ext uri="{D42A27DB-BD31-4B8C-83A1-F6EECF244321}">
                <p14:modId xmlns:p14="http://schemas.microsoft.com/office/powerpoint/2010/main" val="223059121"/>
              </p:ext>
            </p:extLst>
          </p:nvPr>
        </p:nvGraphicFramePr>
        <p:xfrm>
          <a:off x="571500" y="726299"/>
          <a:ext cx="5446744" cy="4865698"/>
        </p:xfrm>
        <a:graphic>
          <a:graphicData uri="http://schemas.openxmlformats.org/drawingml/2006/table">
            <a:tbl>
              <a:tblPr>
                <a:tableStyleId>{5C22544A-7EE6-4342-B048-85BDC9FD1C3A}</a:tableStyleId>
              </a:tblPr>
              <a:tblGrid>
                <a:gridCol w="2629463">
                  <a:extLst>
                    <a:ext uri="{9D8B030D-6E8A-4147-A177-3AD203B41FA5}">
                      <a16:colId xmlns:a16="http://schemas.microsoft.com/office/drawing/2014/main" val="1991615316"/>
                    </a:ext>
                  </a:extLst>
                </a:gridCol>
                <a:gridCol w="1419075">
                  <a:extLst>
                    <a:ext uri="{9D8B030D-6E8A-4147-A177-3AD203B41FA5}">
                      <a16:colId xmlns:a16="http://schemas.microsoft.com/office/drawing/2014/main" val="4639512"/>
                    </a:ext>
                  </a:extLst>
                </a:gridCol>
                <a:gridCol w="1398206">
                  <a:extLst>
                    <a:ext uri="{9D8B030D-6E8A-4147-A177-3AD203B41FA5}">
                      <a16:colId xmlns:a16="http://schemas.microsoft.com/office/drawing/2014/main" val="440024222"/>
                    </a:ext>
                  </a:extLst>
                </a:gridCol>
              </a:tblGrid>
              <a:tr h="156958">
                <a:tc>
                  <a:txBody>
                    <a:bodyPr/>
                    <a:lstStyle/>
                    <a:p>
                      <a:pPr algn="ctr" fontAlgn="b">
                        <a:buNone/>
                      </a:pP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Units</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406113708"/>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Cooling media</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Water</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l" fontAlgn="b">
                        <a:buNone/>
                      </a:pP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945735215"/>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Chiller flow rate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400</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gpm</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666590599"/>
                  </a:ext>
                </a:extLst>
              </a:tr>
              <a:tr h="156958">
                <a:tc>
                  <a:txBody>
                    <a:bodyPr/>
                    <a:lstStyle/>
                    <a:p>
                      <a:pPr algn="ctr" fontAlgn="b">
                        <a:buNone/>
                      </a:pPr>
                      <a:r>
                        <a:rPr lang="en-US" sz="900" u="none" strike="noStrike" dirty="0">
                          <a:effectLst/>
                          <a:latin typeface="Arial" panose="020B0604020202020204" pitchFamily="34" charset="0"/>
                          <a:cs typeface="Arial" panose="020B0604020202020204" pitchFamily="34" charset="0"/>
                        </a:rPr>
                        <a:t>Chiller flow rate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1514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lpm</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716744717"/>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Chiller flow rate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0.02523</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m^3/s</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01676083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Chiller flow rate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25.23</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kg/s</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617034494"/>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density</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1000</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kg/m^3</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68407789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Specific Heat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4186</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J/kg 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250298506"/>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RH</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65</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580954704"/>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Ambient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72</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430645563"/>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Ambient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22.2</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549865131"/>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Dew Point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60</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123197033"/>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Dew Point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15.3</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510743116"/>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Inlet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64.4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272490051"/>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Inlet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18.0</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967374281"/>
                  </a:ext>
                </a:extLst>
              </a:tr>
              <a:tr h="156958">
                <a:tc>
                  <a:txBody>
                    <a:bodyPr/>
                    <a:lstStyle/>
                    <a:p>
                      <a:pPr algn="ctr" fontAlgn="b">
                        <a:buNone/>
                      </a:pPr>
                      <a:r>
                        <a:rPr lang="en-US" sz="900" u="none" strike="noStrike" dirty="0">
                          <a:effectLst/>
                          <a:latin typeface="Arial" panose="020B0604020202020204" pitchFamily="34" charset="0"/>
                          <a:cs typeface="Arial" panose="020B0604020202020204" pitchFamily="34" charset="0"/>
                        </a:rPr>
                        <a:t>FEB Full Board Heat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4.5</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69495376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FEB Half Board Heat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2.25</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402224532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Full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277</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129935714"/>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Half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77329519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Full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1246.5</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558907857"/>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Half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99</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443573188"/>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Full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274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931302791"/>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Half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77029232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Full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1233</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27583802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Half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54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722735695"/>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SiPM Board Heat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0.17</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20973628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SiPM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2392</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097982208"/>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SiPM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2288</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806161017"/>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SiPM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406.64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83196322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SiPM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388.96</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W</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76657439"/>
                  </a:ext>
                </a:extLst>
              </a:tr>
              <a:tr h="156958">
                <a:tc>
                  <a:txBody>
                    <a:bodyPr/>
                    <a:lstStyle/>
                    <a:p>
                      <a:pPr algn="ctr" fontAlgn="b">
                        <a:buNone/>
                      </a:pPr>
                      <a:r>
                        <a:rPr lang="en-US" sz="900" u="none" strike="noStrike" dirty="0">
                          <a:effectLst/>
                          <a:latin typeface="Arial" panose="020B0604020202020204" pitchFamily="34" charset="0"/>
                          <a:cs typeface="Arial" panose="020B0604020202020204" pitchFamily="34" charset="0"/>
                        </a:rPr>
                        <a:t>Total Heat Load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3428.1</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W</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910826756"/>
                  </a:ext>
                </a:extLst>
              </a:tr>
            </a:tbl>
          </a:graphicData>
        </a:graphic>
      </p:graphicFrame>
      <p:graphicFrame>
        <p:nvGraphicFramePr>
          <p:cNvPr id="5" name="Table 4">
            <a:extLst>
              <a:ext uri="{FF2B5EF4-FFF2-40B4-BE49-F238E27FC236}">
                <a16:creationId xmlns:a16="http://schemas.microsoft.com/office/drawing/2014/main" id="{DF34CA60-42DD-F52B-2CCF-0C19D265A20F}"/>
              </a:ext>
            </a:extLst>
          </p:cNvPr>
          <p:cNvGraphicFramePr>
            <a:graphicFrameLocks noGrp="1"/>
          </p:cNvGraphicFramePr>
          <p:nvPr/>
        </p:nvGraphicFramePr>
        <p:xfrm>
          <a:off x="6018241" y="609035"/>
          <a:ext cx="5975425" cy="4887893"/>
        </p:xfrm>
        <a:graphic>
          <a:graphicData uri="http://schemas.openxmlformats.org/drawingml/2006/table">
            <a:tbl>
              <a:tblPr>
                <a:tableStyleId>{5C22544A-7EE6-4342-B048-85BDC9FD1C3A}</a:tableStyleId>
              </a:tblPr>
              <a:tblGrid>
                <a:gridCol w="2884688">
                  <a:extLst>
                    <a:ext uri="{9D8B030D-6E8A-4147-A177-3AD203B41FA5}">
                      <a16:colId xmlns:a16="http://schemas.microsoft.com/office/drawing/2014/main" val="275913773"/>
                    </a:ext>
                  </a:extLst>
                </a:gridCol>
                <a:gridCol w="1556816">
                  <a:extLst>
                    <a:ext uri="{9D8B030D-6E8A-4147-A177-3AD203B41FA5}">
                      <a16:colId xmlns:a16="http://schemas.microsoft.com/office/drawing/2014/main" val="3793708682"/>
                    </a:ext>
                  </a:extLst>
                </a:gridCol>
                <a:gridCol w="1533921">
                  <a:extLst>
                    <a:ext uri="{9D8B030D-6E8A-4147-A177-3AD203B41FA5}">
                      <a16:colId xmlns:a16="http://schemas.microsoft.com/office/drawing/2014/main" val="3989677184"/>
                    </a:ext>
                  </a:extLst>
                </a:gridCol>
              </a:tblGrid>
              <a:tr h="180211">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588970027"/>
                  </a:ext>
                </a:extLst>
              </a:tr>
              <a:tr h="180211">
                <a:tc>
                  <a:txBody>
                    <a:bodyPr/>
                    <a:lstStyle/>
                    <a:p>
                      <a:pPr algn="ctr" fontAlgn="b">
                        <a:buNone/>
                      </a:pPr>
                      <a:r>
                        <a:rPr lang="en-US" sz="1100" u="none" strike="noStrike" dirty="0">
                          <a:effectLst/>
                        </a:rPr>
                        <a:t>Required flow rate</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0.409</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928786380"/>
                  </a:ext>
                </a:extLst>
              </a:tr>
              <a:tr h="18021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0.000409</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029081164"/>
                  </a:ext>
                </a:extLst>
              </a:tr>
              <a:tr h="18021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25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481288526"/>
                  </a:ext>
                </a:extLst>
              </a:tr>
              <a:tr h="180211">
                <a:tc>
                  <a:txBody>
                    <a:bodyPr/>
                    <a:lstStyle/>
                    <a:p>
                      <a:pPr algn="ctr" fontAlgn="b">
                        <a:buNone/>
                      </a:pPr>
                      <a:r>
                        <a:rPr lang="en-US" sz="1100" u="none" strike="noStrike" dirty="0">
                          <a:effectLst/>
                        </a:rPr>
                        <a:t>Dynamic Viscosity</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0.001</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Ns/m^2</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040759259"/>
                  </a:ext>
                </a:extLst>
              </a:tr>
              <a:tr h="180211">
                <a:tc>
                  <a:txBody>
                    <a:bodyPr/>
                    <a:lstStyle/>
                    <a:p>
                      <a:pPr algn="ctr" fontAlgn="b">
                        <a:buNone/>
                      </a:pPr>
                      <a:r>
                        <a:rPr lang="en-US" sz="1100" u="none" strike="noStrike">
                          <a:effectLst/>
                        </a:rPr>
                        <a:t>Copper Tube length</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668565945"/>
                  </a:ext>
                </a:extLst>
              </a:tr>
              <a:tr h="180211">
                <a:tc>
                  <a:txBody>
                    <a:bodyPr/>
                    <a:lstStyle/>
                    <a:p>
                      <a:pPr algn="ctr" fontAlgn="b">
                        <a:buNone/>
                      </a:pPr>
                      <a:r>
                        <a:rPr lang="en-US" sz="1100" u="none" strike="noStrike" dirty="0">
                          <a:effectLst/>
                        </a:rPr>
                        <a:t>Maximum number of FEB per detector row</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10</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603343866"/>
                  </a:ext>
                </a:extLst>
              </a:tr>
              <a:tr h="180211">
                <a:tc>
                  <a:txBody>
                    <a:bodyPr/>
                    <a:lstStyle/>
                    <a:p>
                      <a:pPr algn="ctr" fontAlgn="b">
                        <a:buNone/>
                      </a:pPr>
                      <a:r>
                        <a:rPr lang="en-US" sz="1100" u="none" strike="noStrike">
                          <a:effectLst/>
                        </a:rPr>
                        <a:t>Maximum number of SiPM per detector row</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76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4194873789"/>
                  </a:ext>
                </a:extLst>
              </a:tr>
              <a:tr h="180211">
                <a:tc>
                  <a:txBody>
                    <a:bodyPr/>
                    <a:lstStyle/>
                    <a:p>
                      <a:pPr algn="ctr" fontAlgn="b">
                        <a:buNone/>
                      </a:pPr>
                      <a:r>
                        <a:rPr lang="en-US" sz="1100" u="none" strike="noStrike">
                          <a:effectLst/>
                        </a:rPr>
                        <a:t>Maximum total power per cooling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58</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973486001"/>
                  </a:ext>
                </a:extLst>
              </a:tr>
              <a:tr h="180211">
                <a:tc>
                  <a:txBody>
                    <a:bodyPr/>
                    <a:lstStyle/>
                    <a:p>
                      <a:pPr algn="ctr" fontAlgn="b">
                        <a:buNone/>
                      </a:pPr>
                      <a:r>
                        <a:rPr lang="en-US" sz="1100" u="none" strike="noStrike">
                          <a:effectLst/>
                        </a:rPr>
                        <a:t>Maximum total power per cooling loop NS half</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116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968418866"/>
                  </a:ext>
                </a:extLst>
              </a:tr>
              <a:tr h="180211">
                <a:tc>
                  <a:txBody>
                    <a:bodyPr/>
                    <a:lstStyle/>
                    <a:p>
                      <a:pPr algn="ctr" fontAlgn="b">
                        <a:buNone/>
                      </a:pPr>
                      <a:r>
                        <a:rPr lang="en-US" sz="1100" u="none" strike="noStrike">
                          <a:effectLst/>
                        </a:rPr>
                        <a:t>Number of cooling loops</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18</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693266905"/>
                  </a:ext>
                </a:extLst>
              </a:tr>
              <a:tr h="180211">
                <a:tc>
                  <a:txBody>
                    <a:bodyPr/>
                    <a:lstStyle/>
                    <a:p>
                      <a:pPr algn="ctr" fontAlgn="b">
                        <a:buNone/>
                      </a:pPr>
                      <a:r>
                        <a:rPr lang="en-US" sz="1100" u="none" strike="noStrike">
                          <a:effectLst/>
                        </a:rPr>
                        <a:t>Cooling loops</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dirty="0">
                          <a:effectLst/>
                        </a:rPr>
                        <a:t> Parallel</a:t>
                      </a:r>
                      <a:endParaRPr lang="en-US" sz="1100" b="0" i="0" u="none" strike="noStrike" dirty="0">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451764752"/>
                  </a:ext>
                </a:extLst>
              </a:tr>
              <a:tr h="180211">
                <a:tc>
                  <a:txBody>
                    <a:bodyPr/>
                    <a:lstStyle/>
                    <a:p>
                      <a:pPr algn="ctr" fontAlgn="b">
                        <a:buNone/>
                      </a:pPr>
                      <a:r>
                        <a:rPr lang="en-US" sz="1100" u="none" strike="noStrike">
                          <a:effectLst/>
                        </a:rPr>
                        <a:t>Required flow rate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1.38366E-05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459070244"/>
                  </a:ext>
                </a:extLst>
              </a:tr>
              <a:tr h="180211">
                <a:tc>
                  <a:txBody>
                    <a:bodyPr/>
                    <a:lstStyle/>
                    <a:p>
                      <a:pPr algn="ctr" fontAlgn="b">
                        <a:buNone/>
                      </a:pPr>
                      <a:r>
                        <a:rPr lang="en-US" sz="1100" u="none" strike="noStrike">
                          <a:effectLst/>
                        </a:rPr>
                        <a:t>Required flow rate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0.83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693883984"/>
                  </a:ext>
                </a:extLst>
              </a:tr>
              <a:tr h="180211">
                <a:tc>
                  <a:txBody>
                    <a:bodyPr/>
                    <a:lstStyle/>
                    <a:p>
                      <a:pPr algn="ctr" fontAlgn="b">
                        <a:buNone/>
                      </a:pPr>
                      <a:r>
                        <a:rPr lang="en-US" sz="1100" u="none" strike="noStrike">
                          <a:effectLst/>
                        </a:rPr>
                        <a:t>Required total flow rate </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304852994"/>
                  </a:ext>
                </a:extLst>
              </a:tr>
              <a:tr h="180211">
                <a:tc>
                  <a:txBody>
                    <a:bodyPr/>
                    <a:lstStyle/>
                    <a:p>
                      <a:pPr algn="ctr" fontAlgn="b">
                        <a:buNone/>
                      </a:pPr>
                      <a:r>
                        <a:rPr lang="en-US" sz="1100" u="none" strike="noStrike">
                          <a:effectLst/>
                        </a:rPr>
                        <a:t> Velocity</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0.757</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165835326"/>
                  </a:ext>
                </a:extLst>
              </a:tr>
              <a:tr h="202407">
                <a:tc>
                  <a:txBody>
                    <a:bodyPr/>
                    <a:lstStyle/>
                    <a:p>
                      <a:pPr algn="ctr" fontAlgn="b">
                        <a:buNone/>
                      </a:pPr>
                      <a:r>
                        <a:rPr lang="en-US" sz="1100" u="none" strike="noStrike">
                          <a:effectLst/>
                        </a:rPr>
                        <a:t>Copper tube outer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0.25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inch</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722638698"/>
                  </a:ext>
                </a:extLst>
              </a:tr>
              <a:tr h="180211">
                <a:tc>
                  <a:txBody>
                    <a:bodyPr/>
                    <a:lstStyle/>
                    <a:p>
                      <a:pPr algn="ctr" fontAlgn="b">
                        <a:buNone/>
                      </a:pPr>
                      <a:r>
                        <a:rPr lang="en-US" sz="1100" u="none" strike="noStrike">
                          <a:effectLst/>
                        </a:rPr>
                        <a:t>Copper tube outer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0.00635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689629655"/>
                  </a:ext>
                </a:extLst>
              </a:tr>
              <a:tr h="180211">
                <a:tc>
                  <a:txBody>
                    <a:bodyPr/>
                    <a:lstStyle/>
                    <a:p>
                      <a:pPr algn="ctr" fontAlgn="b">
                        <a:buNone/>
                      </a:pPr>
                      <a:r>
                        <a:rPr lang="en-US" sz="1100" u="none" strike="noStrike">
                          <a:effectLst/>
                        </a:rPr>
                        <a:t>Copper tube inner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0.19</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inch</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977660255"/>
                  </a:ext>
                </a:extLst>
              </a:tr>
              <a:tr h="180211">
                <a:tc>
                  <a:txBody>
                    <a:bodyPr/>
                    <a:lstStyle/>
                    <a:p>
                      <a:pPr algn="ctr" fontAlgn="b">
                        <a:buNone/>
                      </a:pPr>
                      <a:r>
                        <a:rPr lang="en-US" sz="1100" u="none" strike="noStrike">
                          <a:effectLst/>
                        </a:rPr>
                        <a:t>Copper tube inner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0.004826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102221948"/>
                  </a:ext>
                </a:extLst>
              </a:tr>
              <a:tr h="180211">
                <a:tc>
                  <a:txBody>
                    <a:bodyPr/>
                    <a:lstStyle/>
                    <a:p>
                      <a:pPr algn="ctr" fontAlgn="b">
                        <a:buNone/>
                      </a:pPr>
                      <a:r>
                        <a:rPr lang="en-US" sz="1100" u="none" strike="noStrike">
                          <a:effectLst/>
                        </a:rPr>
                        <a:t>Area</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0.0000183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m^2</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793792323"/>
                  </a:ext>
                </a:extLst>
              </a:tr>
              <a:tr h="180211">
                <a:tc>
                  <a:txBody>
                    <a:bodyPr/>
                    <a:lstStyle/>
                    <a:p>
                      <a:pPr algn="ctr" fontAlgn="b">
                        <a:buNone/>
                      </a:pPr>
                      <a:r>
                        <a:rPr lang="en-US" sz="1100" u="none" strike="noStrike">
                          <a:effectLst/>
                        </a:rPr>
                        <a:t>Reynolds Number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3652</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627902512"/>
                  </a:ext>
                </a:extLst>
              </a:tr>
              <a:tr h="180211">
                <a:tc>
                  <a:txBody>
                    <a:bodyPr/>
                    <a:lstStyle/>
                    <a:p>
                      <a:pPr algn="ctr" fontAlgn="b">
                        <a:buNone/>
                      </a:pPr>
                      <a:r>
                        <a:rPr lang="en-US" sz="1100" u="none" strike="noStrike" dirty="0">
                          <a:effectLst/>
                        </a:rPr>
                        <a:t>Pipe Absolute Roughness</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0.0000015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383319533"/>
                  </a:ext>
                </a:extLst>
              </a:tr>
              <a:tr h="180211">
                <a:tc>
                  <a:txBody>
                    <a:bodyPr/>
                    <a:lstStyle/>
                    <a:p>
                      <a:pPr algn="ctr" fontAlgn="b">
                        <a:buNone/>
                      </a:pPr>
                      <a:r>
                        <a:rPr lang="en-US" sz="1100" u="none" strike="noStrike">
                          <a:effectLst/>
                        </a:rPr>
                        <a:t>Pipe Relative Roughness</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770618419"/>
                  </a:ext>
                </a:extLst>
              </a:tr>
              <a:tr h="180211">
                <a:tc>
                  <a:txBody>
                    <a:bodyPr/>
                    <a:lstStyle/>
                    <a:p>
                      <a:pPr algn="ctr" fontAlgn="b">
                        <a:buNone/>
                      </a:pPr>
                      <a:r>
                        <a:rPr lang="en-US" sz="1100" u="none" strike="noStrike">
                          <a:effectLst/>
                        </a:rPr>
                        <a:t>Pressure drop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bar</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839638360"/>
                  </a:ext>
                </a:extLst>
              </a:tr>
              <a:tr h="180211">
                <a:tc>
                  <a:txBody>
                    <a:bodyPr/>
                    <a:lstStyle/>
                    <a:p>
                      <a:pPr algn="ctr" fontAlgn="b">
                        <a:buNone/>
                      </a:pPr>
                      <a:r>
                        <a:rPr lang="en-US" sz="1100" u="none" strike="noStrike">
                          <a:effectLst/>
                        </a:rPr>
                        <a:t>Pressure drop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4.35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psi</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867812724"/>
                  </a:ext>
                </a:extLst>
              </a:tr>
              <a:tr h="180211">
                <a:tc>
                  <a:txBody>
                    <a:bodyPr/>
                    <a:lstStyle/>
                    <a:p>
                      <a:pPr algn="ctr" fontAlgn="b">
                        <a:buNone/>
                      </a:pPr>
                      <a:r>
                        <a:rPr lang="en-US" sz="1100" u="none" strike="noStrike">
                          <a:effectLst/>
                        </a:rPr>
                        <a:t>Friction factor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0.08</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dirty="0">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318542053"/>
                  </a:ext>
                </a:extLst>
              </a:tr>
            </a:tbl>
          </a:graphicData>
        </a:graphic>
      </p:graphicFrame>
      <p:graphicFrame>
        <p:nvGraphicFramePr>
          <p:cNvPr id="6" name="Table 5">
            <a:extLst>
              <a:ext uri="{FF2B5EF4-FFF2-40B4-BE49-F238E27FC236}">
                <a16:creationId xmlns:a16="http://schemas.microsoft.com/office/drawing/2014/main" id="{4F74E098-5A28-588D-14D1-F3BEBA9C378A}"/>
              </a:ext>
            </a:extLst>
          </p:cNvPr>
          <p:cNvGraphicFramePr>
            <a:graphicFrameLocks noGrp="1"/>
          </p:cNvGraphicFramePr>
          <p:nvPr/>
        </p:nvGraphicFramePr>
        <p:xfrm>
          <a:off x="6018241" y="5496086"/>
          <a:ext cx="5975425" cy="730020"/>
        </p:xfrm>
        <a:graphic>
          <a:graphicData uri="http://schemas.openxmlformats.org/drawingml/2006/table">
            <a:tbl>
              <a:tblPr>
                <a:tableStyleId>{5C22544A-7EE6-4342-B048-85BDC9FD1C3A}</a:tableStyleId>
              </a:tblPr>
              <a:tblGrid>
                <a:gridCol w="2884688">
                  <a:extLst>
                    <a:ext uri="{9D8B030D-6E8A-4147-A177-3AD203B41FA5}">
                      <a16:colId xmlns:a16="http://schemas.microsoft.com/office/drawing/2014/main" val="2034281622"/>
                    </a:ext>
                  </a:extLst>
                </a:gridCol>
                <a:gridCol w="1556816">
                  <a:extLst>
                    <a:ext uri="{9D8B030D-6E8A-4147-A177-3AD203B41FA5}">
                      <a16:colId xmlns:a16="http://schemas.microsoft.com/office/drawing/2014/main" val="1413107187"/>
                    </a:ext>
                  </a:extLst>
                </a:gridCol>
                <a:gridCol w="1533921">
                  <a:extLst>
                    <a:ext uri="{9D8B030D-6E8A-4147-A177-3AD203B41FA5}">
                      <a16:colId xmlns:a16="http://schemas.microsoft.com/office/drawing/2014/main" val="44647874"/>
                    </a:ext>
                  </a:extLst>
                </a:gridCol>
              </a:tblGrid>
              <a:tr h="182505">
                <a:tc>
                  <a:txBody>
                    <a:bodyPr/>
                    <a:lstStyle/>
                    <a:p>
                      <a:pPr algn="ctr" fontAlgn="b">
                        <a:buNone/>
                      </a:pPr>
                      <a:r>
                        <a:rPr lang="en-US" sz="1100" u="none" strike="noStrike">
                          <a:effectLst/>
                        </a:rPr>
                        <a:t>Ambient temperature</a:t>
                      </a:r>
                      <a:endParaRPr lang="en-US" sz="1100" b="1"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20</a:t>
                      </a:r>
                      <a:endParaRPr lang="en-US" sz="1100" b="0" i="0" u="none" strike="noStrike">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03333601"/>
                  </a:ext>
                </a:extLst>
              </a:tr>
              <a:tr h="182505">
                <a:tc>
                  <a:txBody>
                    <a:bodyPr/>
                    <a:lstStyle/>
                    <a:p>
                      <a:pPr algn="ctr" fontAlgn="b">
                        <a:buNone/>
                      </a:pPr>
                      <a:r>
                        <a:rPr lang="en-US" sz="1100" u="none" strike="noStrike" dirty="0">
                          <a:effectLst/>
                        </a:rPr>
                        <a:t>RH</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80</a:t>
                      </a:r>
                      <a:endParaRPr lang="en-US" sz="1100" b="0" i="0" u="none" strike="noStrike">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480167371"/>
                  </a:ext>
                </a:extLst>
              </a:tr>
              <a:tr h="182505">
                <a:tc>
                  <a:txBody>
                    <a:bodyPr/>
                    <a:lstStyle/>
                    <a:p>
                      <a:pPr algn="ctr" fontAlgn="b">
                        <a:buNone/>
                      </a:pPr>
                      <a:r>
                        <a:rPr lang="en-US" sz="1100" u="none" strike="noStrike" dirty="0">
                          <a:effectLst/>
                        </a:rPr>
                        <a:t>Dew point temperature</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16.4</a:t>
                      </a:r>
                      <a:endParaRPr lang="en-US" sz="1100" b="0" i="0" u="none" strike="noStrike" dirty="0">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538634343"/>
                  </a:ext>
                </a:extLst>
              </a:tr>
              <a:tr h="182505">
                <a:tc>
                  <a:txBody>
                    <a:bodyPr/>
                    <a:lstStyle/>
                    <a:p>
                      <a:pPr algn="ctr" fontAlgn="b">
                        <a:buNone/>
                      </a:pPr>
                      <a:r>
                        <a:rPr lang="en-US" sz="1100" u="none" strike="noStrike">
                          <a:effectLst/>
                        </a:rPr>
                        <a:t>Minimum water temperature</a:t>
                      </a:r>
                      <a:endParaRPr lang="en-US" sz="1100" b="1"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18</a:t>
                      </a:r>
                      <a:endParaRPr lang="en-US" sz="1100" b="0" i="0" u="none" strike="noStrike">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C</a:t>
                      </a:r>
                      <a:endParaRPr lang="en-US" sz="11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160006827"/>
                  </a:ext>
                </a:extLst>
              </a:tr>
            </a:tbl>
          </a:graphicData>
        </a:graphic>
      </p:graphicFrame>
      <p:sp>
        <p:nvSpPr>
          <p:cNvPr id="3" name="TextBox 2">
            <a:extLst>
              <a:ext uri="{FF2B5EF4-FFF2-40B4-BE49-F238E27FC236}">
                <a16:creationId xmlns:a16="http://schemas.microsoft.com/office/drawing/2014/main" id="{15728015-5B3E-681A-BF82-0145BC19AA86}"/>
              </a:ext>
            </a:extLst>
          </p:cNvPr>
          <p:cNvSpPr txBox="1"/>
          <p:nvPr/>
        </p:nvSpPr>
        <p:spPr>
          <a:xfrm>
            <a:off x="742101" y="424369"/>
            <a:ext cx="4563936" cy="369332"/>
          </a:xfrm>
          <a:prstGeom prst="rect">
            <a:avLst/>
          </a:prstGeom>
          <a:noFill/>
        </p:spPr>
        <p:txBody>
          <a:bodyPr wrap="square">
            <a:spAutoFit/>
          </a:bodyPr>
          <a:lstStyle/>
          <a:p>
            <a:r>
              <a:rPr lang="en-US" sz="1800" b="1" dirty="0"/>
              <a:t>Forward </a:t>
            </a:r>
            <a:r>
              <a:rPr lang="en-US" sz="1800" b="1" dirty="0" err="1"/>
              <a:t>Emcal</a:t>
            </a:r>
            <a:r>
              <a:rPr lang="en-US" sz="1800" b="1" dirty="0"/>
              <a:t> Detailed Calculation : </a:t>
            </a:r>
            <a:endParaRPr lang="en-US" b="1" dirty="0"/>
          </a:p>
        </p:txBody>
      </p:sp>
      <p:sp>
        <p:nvSpPr>
          <p:cNvPr id="7" name="object 11">
            <a:extLst>
              <a:ext uri="{FF2B5EF4-FFF2-40B4-BE49-F238E27FC236}">
                <a16:creationId xmlns:a16="http://schemas.microsoft.com/office/drawing/2014/main" id="{6CE45189-B778-2CBE-8524-67B1FB494838}"/>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1598501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02AD0-12FB-E475-B0D1-2A0723E9B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C107B-FCEB-5ED4-9CC1-F4E112EBB435}"/>
              </a:ext>
            </a:extLst>
          </p:cNvPr>
          <p:cNvSpPr>
            <a:spLocks noGrp="1"/>
          </p:cNvSpPr>
          <p:nvPr>
            <p:ph type="title"/>
          </p:nvPr>
        </p:nvSpPr>
        <p:spPr/>
        <p:txBody>
          <a:bodyPr>
            <a:normAutofit fontScale="90000"/>
          </a:bodyPr>
          <a:lstStyle/>
          <a:p>
            <a:r>
              <a:rPr lang="en-US" dirty="0"/>
              <a:t>Liquid Cooling – Detectors</a:t>
            </a:r>
          </a:p>
        </p:txBody>
      </p:sp>
      <p:sp>
        <p:nvSpPr>
          <p:cNvPr id="4" name="Text Placeholder 2">
            <a:extLst>
              <a:ext uri="{FF2B5EF4-FFF2-40B4-BE49-F238E27FC236}">
                <a16:creationId xmlns:a16="http://schemas.microsoft.com/office/drawing/2014/main" id="{92CAE746-4359-418B-C521-2CD5FC0625FC}"/>
              </a:ext>
            </a:extLst>
          </p:cNvPr>
          <p:cNvSpPr>
            <a:spLocks noGrp="1"/>
          </p:cNvSpPr>
          <p:nvPr>
            <p:ph idx="1"/>
          </p:nvPr>
        </p:nvSpPr>
        <p:spPr>
          <a:xfrm>
            <a:off x="457200" y="685800"/>
            <a:ext cx="11503025" cy="5486400"/>
          </a:xfrm>
        </p:spPr>
        <p:txBody>
          <a:bodyPr>
            <a:normAutofit/>
          </a:bodyPr>
          <a:lstStyle/>
          <a:p>
            <a:pPr marL="0" indent="0">
              <a:buNone/>
            </a:pPr>
            <a:r>
              <a:rPr lang="en-US" sz="1200" b="1" dirty="0"/>
              <a:t>Forward EMCAL </a:t>
            </a:r>
            <a:r>
              <a:rPr lang="en-US" sz="1200" dirty="0"/>
              <a:t>:</a:t>
            </a:r>
          </a:p>
          <a:p>
            <a:r>
              <a:rPr lang="en-US" sz="1200" dirty="0"/>
              <a:t>Electronics : FEB, </a:t>
            </a:r>
            <a:r>
              <a:rPr lang="en-US" sz="1200" dirty="0" err="1"/>
              <a:t>SiPM</a:t>
            </a:r>
            <a:endParaRPr lang="en-US" sz="1200" dirty="0"/>
          </a:p>
          <a:p>
            <a:r>
              <a:rPr lang="en-US" sz="1200" dirty="0"/>
              <a:t>Temperature : 2 to 3C above dew point </a:t>
            </a:r>
          </a:p>
          <a:p>
            <a:pPr marL="0" indent="0">
              <a:buNone/>
            </a:pPr>
            <a:r>
              <a:rPr lang="en-US" sz="1200" b="1" dirty="0"/>
              <a:t>Barrel EMCAL :</a:t>
            </a:r>
            <a:endParaRPr lang="en-US" sz="1200" dirty="0"/>
          </a:p>
          <a:p>
            <a:r>
              <a:rPr lang="en-US" sz="1200" dirty="0"/>
              <a:t>Electronics : </a:t>
            </a:r>
            <a:r>
              <a:rPr lang="en-US" sz="1200" dirty="0" err="1"/>
              <a:t>SiPM</a:t>
            </a:r>
            <a:r>
              <a:rPr lang="en-US" sz="1200" dirty="0"/>
              <a:t>, </a:t>
            </a:r>
            <a:r>
              <a:rPr lang="en-US" sz="1200" dirty="0" err="1"/>
              <a:t>Astropix</a:t>
            </a:r>
            <a:r>
              <a:rPr lang="en-US" sz="1200" dirty="0"/>
              <a:t>, ETC, </a:t>
            </a:r>
            <a:r>
              <a:rPr lang="en-US" sz="1200" dirty="0" err="1"/>
              <a:t>Caloroc</a:t>
            </a:r>
            <a:r>
              <a:rPr lang="en-US" sz="1200" dirty="0"/>
              <a:t>, </a:t>
            </a:r>
            <a:r>
              <a:rPr lang="en-US" sz="1200" dirty="0" err="1"/>
              <a:t>Astrolinx</a:t>
            </a:r>
            <a:endParaRPr lang="en-US" sz="1200" dirty="0"/>
          </a:p>
          <a:p>
            <a:r>
              <a:rPr lang="en-US" sz="1200" dirty="0"/>
              <a:t>Temperature : </a:t>
            </a:r>
            <a:r>
              <a:rPr lang="en-US" sz="1200" dirty="0" err="1"/>
              <a:t>SiPM</a:t>
            </a:r>
            <a:r>
              <a:rPr lang="en-US" sz="1200" dirty="0"/>
              <a:t> : +/- 2 C (7C on </a:t>
            </a:r>
            <a:r>
              <a:rPr lang="en-US" sz="1200" dirty="0" err="1"/>
              <a:t>SiPM’s</a:t>
            </a:r>
            <a:r>
              <a:rPr lang="en-US" sz="1200" dirty="0"/>
              <a:t>)</a:t>
            </a:r>
          </a:p>
          <a:p>
            <a:r>
              <a:rPr lang="en-US" sz="1200" dirty="0" err="1"/>
              <a:t>Astropix</a:t>
            </a:r>
            <a:r>
              <a:rPr lang="en-US" sz="1200" dirty="0"/>
              <a:t>, </a:t>
            </a:r>
            <a:r>
              <a:rPr lang="en-US" sz="1200" dirty="0" err="1"/>
              <a:t>Astrolinx</a:t>
            </a:r>
            <a:r>
              <a:rPr lang="en-US" sz="1200" dirty="0"/>
              <a:t> : 20 +/- 3 C, ETC, </a:t>
            </a:r>
            <a:r>
              <a:rPr lang="en-US" sz="1200" dirty="0" err="1"/>
              <a:t>Caloroc</a:t>
            </a:r>
            <a:r>
              <a:rPr lang="en-US" sz="1200" dirty="0"/>
              <a:t>: below 40 C</a:t>
            </a:r>
          </a:p>
          <a:p>
            <a:pPr marL="0" indent="0">
              <a:buNone/>
            </a:pPr>
            <a:r>
              <a:rPr lang="en-US" sz="1200" b="1" dirty="0"/>
              <a:t>DIRC :</a:t>
            </a:r>
            <a:endParaRPr lang="en-US" sz="1200" dirty="0"/>
          </a:p>
          <a:p>
            <a:r>
              <a:rPr lang="en-US" sz="1200" dirty="0"/>
              <a:t>Electronics : ASIC</a:t>
            </a:r>
          </a:p>
          <a:p>
            <a:r>
              <a:rPr lang="en-US" sz="1200" dirty="0"/>
              <a:t>Temperature : ASIC: +/- 2 C</a:t>
            </a:r>
          </a:p>
          <a:p>
            <a:pPr marL="0" indent="0">
              <a:buNone/>
            </a:pPr>
            <a:r>
              <a:rPr lang="en-US" sz="1200" b="1" dirty="0"/>
              <a:t>Outer MPGD :</a:t>
            </a:r>
            <a:endParaRPr lang="en-US" sz="1200" dirty="0"/>
          </a:p>
          <a:p>
            <a:r>
              <a:rPr lang="en-US" sz="1200" dirty="0"/>
              <a:t>Electronics : FEB</a:t>
            </a:r>
          </a:p>
          <a:p>
            <a:r>
              <a:rPr lang="en-US" sz="1200" dirty="0"/>
              <a:t>Temperature : ASIC : 30 +/-3C, Operation : 22 to 25C</a:t>
            </a:r>
          </a:p>
          <a:p>
            <a:pPr marL="0" indent="0">
              <a:buNone/>
            </a:pPr>
            <a:r>
              <a:rPr lang="en-US" sz="1200" b="1" dirty="0"/>
              <a:t>Cymbal :</a:t>
            </a:r>
            <a:endParaRPr lang="en-US" sz="1200" dirty="0"/>
          </a:p>
          <a:p>
            <a:r>
              <a:rPr lang="en-US" sz="1200" dirty="0"/>
              <a:t>Electronics : FEB, DC-DC Converters</a:t>
            </a:r>
          </a:p>
          <a:p>
            <a:r>
              <a:rPr lang="en-US" sz="1200" dirty="0"/>
              <a:t>Temperature : FEB : +/- 2C, Detector Operation : 15 to 25 C</a:t>
            </a:r>
          </a:p>
          <a:p>
            <a:pPr marL="0" indent="0">
              <a:buNone/>
            </a:pPr>
            <a:r>
              <a:rPr lang="en-US" sz="1200" b="1" dirty="0" err="1"/>
              <a:t>pfRICH</a:t>
            </a:r>
            <a:r>
              <a:rPr lang="en-US" sz="1200" b="1" dirty="0"/>
              <a:t> :</a:t>
            </a:r>
            <a:endParaRPr lang="en-US" sz="1200" dirty="0"/>
          </a:p>
          <a:p>
            <a:r>
              <a:rPr lang="en-US" sz="1200" dirty="0"/>
              <a:t>Electronics : ASIC</a:t>
            </a:r>
          </a:p>
          <a:p>
            <a:r>
              <a:rPr lang="en-US" sz="1200" dirty="0"/>
              <a:t>Temperature : ASIC : +/- 2 C</a:t>
            </a:r>
          </a:p>
          <a:p>
            <a:pPr marL="0" indent="0">
              <a:buNone/>
            </a:pPr>
            <a:r>
              <a:rPr lang="en-US" sz="1200" b="1" dirty="0"/>
              <a:t>EEMCAL :</a:t>
            </a:r>
            <a:endParaRPr lang="en-US" sz="1200" dirty="0"/>
          </a:p>
          <a:p>
            <a:r>
              <a:rPr lang="en-US" sz="1200" dirty="0"/>
              <a:t>Electronics : FEB, </a:t>
            </a:r>
            <a:r>
              <a:rPr lang="en-US" sz="1200" dirty="0" err="1"/>
              <a:t>SiPM</a:t>
            </a:r>
            <a:endParaRPr lang="en-US" sz="1200" dirty="0"/>
          </a:p>
          <a:p>
            <a:r>
              <a:rPr lang="en-US" sz="1200" dirty="0"/>
              <a:t>Temperature : +/- 0.1 C on crystals, Crystal temperature : 15 to 25 C</a:t>
            </a:r>
          </a:p>
        </p:txBody>
      </p:sp>
      <p:grpSp>
        <p:nvGrpSpPr>
          <p:cNvPr id="5" name="Google Shape;324;p9">
            <a:extLst>
              <a:ext uri="{FF2B5EF4-FFF2-40B4-BE49-F238E27FC236}">
                <a16:creationId xmlns:a16="http://schemas.microsoft.com/office/drawing/2014/main" id="{E671D842-8ABD-3F87-28F8-DDC19BF1E94B}"/>
              </a:ext>
            </a:extLst>
          </p:cNvPr>
          <p:cNvGrpSpPr/>
          <p:nvPr/>
        </p:nvGrpSpPr>
        <p:grpSpPr>
          <a:xfrm>
            <a:off x="5475591" y="564160"/>
            <a:ext cx="4069765" cy="2310958"/>
            <a:chOff x="974982" y="3406660"/>
            <a:chExt cx="3040730" cy="1620471"/>
          </a:xfrm>
        </p:grpSpPr>
        <p:pic>
          <p:nvPicPr>
            <p:cNvPr id="6" name="Google Shape;325;p9">
              <a:extLst>
                <a:ext uri="{FF2B5EF4-FFF2-40B4-BE49-F238E27FC236}">
                  <a16:creationId xmlns:a16="http://schemas.microsoft.com/office/drawing/2014/main" id="{2672E00E-25CC-9A72-87E0-15BBFA88A427}"/>
                </a:ext>
              </a:extLst>
            </p:cNvPr>
            <p:cNvPicPr preferRelativeResize="0"/>
            <p:nvPr/>
          </p:nvPicPr>
          <p:blipFill rotWithShape="1">
            <a:blip r:embed="rId2">
              <a:alphaModFix/>
            </a:blip>
            <a:srcRect/>
            <a:stretch/>
          </p:blipFill>
          <p:spPr>
            <a:xfrm>
              <a:off x="974982" y="3406660"/>
              <a:ext cx="3040730" cy="1620471"/>
            </a:xfrm>
            <a:prstGeom prst="rect">
              <a:avLst/>
            </a:prstGeom>
            <a:noFill/>
            <a:ln>
              <a:noFill/>
            </a:ln>
          </p:spPr>
        </p:pic>
        <p:sp>
          <p:nvSpPr>
            <p:cNvPr id="7" name="Google Shape;326;p9">
              <a:extLst>
                <a:ext uri="{FF2B5EF4-FFF2-40B4-BE49-F238E27FC236}">
                  <a16:creationId xmlns:a16="http://schemas.microsoft.com/office/drawing/2014/main" id="{D228EC6C-B2E1-3020-AC78-9E1E4485DC3D}"/>
                </a:ext>
              </a:extLst>
            </p:cNvPr>
            <p:cNvSpPr/>
            <p:nvPr/>
          </p:nvSpPr>
          <p:spPr>
            <a:xfrm>
              <a:off x="1387186" y="4390159"/>
              <a:ext cx="213014" cy="24938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8" name="Picture 7" descr="Chart&#10;&#10;AI-generated content may be incorrect.">
            <a:extLst>
              <a:ext uri="{FF2B5EF4-FFF2-40B4-BE49-F238E27FC236}">
                <a16:creationId xmlns:a16="http://schemas.microsoft.com/office/drawing/2014/main" id="{7940A587-8F5E-021C-43DD-6FBD41BE8500}"/>
              </a:ext>
            </a:extLst>
          </p:cNvPr>
          <p:cNvPicPr>
            <a:picLocks noChangeAspect="1"/>
          </p:cNvPicPr>
          <p:nvPr/>
        </p:nvPicPr>
        <p:blipFill>
          <a:blip r:embed="rId3"/>
          <a:srcRect t="2197"/>
          <a:stretch>
            <a:fillRect/>
          </a:stretch>
        </p:blipFill>
        <p:spPr>
          <a:xfrm>
            <a:off x="10000277" y="514035"/>
            <a:ext cx="1505027" cy="2801080"/>
          </a:xfrm>
          <a:prstGeom prst="rect">
            <a:avLst/>
          </a:prstGeom>
        </p:spPr>
      </p:pic>
      <p:sp>
        <p:nvSpPr>
          <p:cNvPr id="10" name="TextBox 9">
            <a:extLst>
              <a:ext uri="{FF2B5EF4-FFF2-40B4-BE49-F238E27FC236}">
                <a16:creationId xmlns:a16="http://schemas.microsoft.com/office/drawing/2014/main" id="{8084FAB4-2057-CC6A-B129-99EDD31192D3}"/>
              </a:ext>
            </a:extLst>
          </p:cNvPr>
          <p:cNvSpPr txBox="1"/>
          <p:nvPr/>
        </p:nvSpPr>
        <p:spPr>
          <a:xfrm>
            <a:off x="6945091" y="2775744"/>
            <a:ext cx="3495063" cy="646331"/>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Cold plate, double-sided cooling:</a:t>
            </a:r>
          </a:p>
          <a:p>
            <a:r>
              <a:rPr lang="en-US" sz="1200" dirty="0">
                <a:latin typeface="Arial" panose="020B0604020202020204" pitchFamily="34" charset="0"/>
                <a:cs typeface="Arial" panose="020B0604020202020204" pitchFamily="34" charset="0"/>
              </a:rPr>
              <a:t> - Side 1: ESB PCB with </a:t>
            </a:r>
            <a:r>
              <a:rPr lang="en-US" sz="1200" dirty="0" err="1">
                <a:latin typeface="Arial" panose="020B0604020202020204" pitchFamily="34" charset="0"/>
                <a:cs typeface="Arial" panose="020B0604020202020204" pitchFamily="34" charset="0"/>
              </a:rPr>
              <a:t>SiPMs</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Side 2: CALOROC and </a:t>
            </a:r>
            <a:r>
              <a:rPr lang="en-US" sz="1200" dirty="0" err="1">
                <a:latin typeface="Arial" panose="020B0604020202020204" pitchFamily="34" charset="0"/>
                <a:cs typeface="Arial" panose="020B0604020202020204" pitchFamily="34" charset="0"/>
              </a:rPr>
              <a:t>AstroPix</a:t>
            </a:r>
            <a:r>
              <a:rPr lang="en-US" sz="1200" dirty="0">
                <a:latin typeface="Arial" panose="020B0604020202020204" pitchFamily="34" charset="0"/>
                <a:cs typeface="Arial" panose="020B0604020202020204" pitchFamily="34" charset="0"/>
              </a:rPr>
              <a:t> ETC</a:t>
            </a:r>
          </a:p>
        </p:txBody>
      </p:sp>
      <p:pic>
        <p:nvPicPr>
          <p:cNvPr id="9" name="Picture 8" descr="A picture containing floor&#10;&#10;AI-generated content may be incorrect.">
            <a:extLst>
              <a:ext uri="{FF2B5EF4-FFF2-40B4-BE49-F238E27FC236}">
                <a16:creationId xmlns:a16="http://schemas.microsoft.com/office/drawing/2014/main" id="{A26A04AE-21F4-3A14-0488-88B2537FE89B}"/>
              </a:ext>
            </a:extLst>
          </p:cNvPr>
          <p:cNvPicPr>
            <a:picLocks noChangeAspect="1"/>
          </p:cNvPicPr>
          <p:nvPr/>
        </p:nvPicPr>
        <p:blipFill>
          <a:blip r:embed="rId4"/>
          <a:srcRect l="3601" t="8561" b="8179"/>
          <a:stretch>
            <a:fillRect/>
          </a:stretch>
        </p:blipFill>
        <p:spPr>
          <a:xfrm>
            <a:off x="9190628" y="3918092"/>
            <a:ext cx="2673938" cy="2009696"/>
          </a:xfrm>
          <a:prstGeom prst="rect">
            <a:avLst/>
          </a:prstGeom>
        </p:spPr>
      </p:pic>
      <p:sp>
        <p:nvSpPr>
          <p:cNvPr id="11" name="TextBox 10">
            <a:extLst>
              <a:ext uri="{FF2B5EF4-FFF2-40B4-BE49-F238E27FC236}">
                <a16:creationId xmlns:a16="http://schemas.microsoft.com/office/drawing/2014/main" id="{756641B6-43AB-1CEE-C870-E9903174F37C}"/>
              </a:ext>
            </a:extLst>
          </p:cNvPr>
          <p:cNvSpPr txBox="1"/>
          <p:nvPr/>
        </p:nvSpPr>
        <p:spPr>
          <a:xfrm>
            <a:off x="10104539" y="3174949"/>
            <a:ext cx="1282723" cy="307777"/>
          </a:xfrm>
          <a:prstGeom prst="rect">
            <a:avLst/>
          </a:prstGeom>
          <a:noFill/>
        </p:spPr>
        <p:txBody>
          <a:bodyPr wrap="none" rtlCol="0">
            <a:spAutoFit/>
          </a:bodyPr>
          <a:lstStyle/>
          <a:p>
            <a:r>
              <a:rPr lang="en-US" sz="1400" b="1" dirty="0"/>
              <a:t>Barrel </a:t>
            </a:r>
            <a:r>
              <a:rPr lang="en-US" sz="1400" b="1" dirty="0" err="1"/>
              <a:t>Emcal</a:t>
            </a:r>
            <a:endParaRPr lang="en-US" sz="1400" b="1" dirty="0"/>
          </a:p>
        </p:txBody>
      </p:sp>
      <p:pic>
        <p:nvPicPr>
          <p:cNvPr id="12" name="Image 3">
            <a:extLst>
              <a:ext uri="{FF2B5EF4-FFF2-40B4-BE49-F238E27FC236}">
                <a16:creationId xmlns:a16="http://schemas.microsoft.com/office/drawing/2014/main" id="{7007F34A-AFEB-402C-BAED-3785C29D6A4A}"/>
              </a:ext>
              <a:ext uri="{147F2762-F138-4A5C-976F-8EAC2B608ADB}">
                <a16:predDERef xmlns:a16="http://schemas.microsoft.com/office/drawing/2014/main" pred="{CA900BE4-7355-2327-E634-6D7904DF9271}"/>
              </a:ext>
            </a:extLst>
          </p:cNvPr>
          <p:cNvPicPr>
            <a:picLocks noChangeAspect="1"/>
          </p:cNvPicPr>
          <p:nvPr/>
        </p:nvPicPr>
        <p:blipFill>
          <a:blip r:embed="rId5"/>
          <a:stretch>
            <a:fillRect/>
          </a:stretch>
        </p:blipFill>
        <p:spPr>
          <a:xfrm>
            <a:off x="6409125" y="3496031"/>
            <a:ext cx="2439144" cy="2398717"/>
          </a:xfrm>
          <a:prstGeom prst="rect">
            <a:avLst/>
          </a:prstGeom>
        </p:spPr>
      </p:pic>
      <p:sp>
        <p:nvSpPr>
          <p:cNvPr id="13" name="TextBox 12">
            <a:extLst>
              <a:ext uri="{FF2B5EF4-FFF2-40B4-BE49-F238E27FC236}">
                <a16:creationId xmlns:a16="http://schemas.microsoft.com/office/drawing/2014/main" id="{79DF6464-B68B-7949-CC2F-2F1996D50B87}"/>
              </a:ext>
            </a:extLst>
          </p:cNvPr>
          <p:cNvSpPr txBox="1"/>
          <p:nvPr/>
        </p:nvSpPr>
        <p:spPr>
          <a:xfrm>
            <a:off x="7555521" y="5894748"/>
            <a:ext cx="833883" cy="307777"/>
          </a:xfrm>
          <a:prstGeom prst="rect">
            <a:avLst/>
          </a:prstGeom>
          <a:noFill/>
        </p:spPr>
        <p:txBody>
          <a:bodyPr wrap="none" rtlCol="0">
            <a:spAutoFit/>
          </a:bodyPr>
          <a:lstStyle/>
          <a:p>
            <a:r>
              <a:rPr lang="en-US" sz="1400" b="1" dirty="0" err="1"/>
              <a:t>EEmcal</a:t>
            </a:r>
            <a:endParaRPr lang="en-US" sz="1400" b="1" dirty="0"/>
          </a:p>
        </p:txBody>
      </p:sp>
      <p:cxnSp>
        <p:nvCxnSpPr>
          <p:cNvPr id="14" name="Straight Arrow Connector 13">
            <a:extLst>
              <a:ext uri="{FF2B5EF4-FFF2-40B4-BE49-F238E27FC236}">
                <a16:creationId xmlns:a16="http://schemas.microsoft.com/office/drawing/2014/main" id="{E022D845-049A-7DDD-B081-B875C7528B06}"/>
              </a:ext>
            </a:extLst>
          </p:cNvPr>
          <p:cNvCxnSpPr>
            <a:cxnSpLocks/>
          </p:cNvCxnSpPr>
          <p:nvPr/>
        </p:nvCxnSpPr>
        <p:spPr>
          <a:xfrm flipV="1">
            <a:off x="9428966" y="2242246"/>
            <a:ext cx="948216" cy="6028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C03461E4-B27E-E897-24D0-6ACAF34C486B}"/>
              </a:ext>
            </a:extLst>
          </p:cNvPr>
          <p:cNvSpPr txBox="1"/>
          <p:nvPr/>
        </p:nvSpPr>
        <p:spPr>
          <a:xfrm>
            <a:off x="9006071" y="5953521"/>
            <a:ext cx="3024674" cy="307777"/>
          </a:xfrm>
          <a:prstGeom prst="rect">
            <a:avLst/>
          </a:prstGeom>
          <a:noFill/>
        </p:spPr>
        <p:txBody>
          <a:bodyPr wrap="none" rtlCol="0">
            <a:spAutoFit/>
          </a:bodyPr>
          <a:lstStyle/>
          <a:p>
            <a:r>
              <a:rPr lang="en-US" sz="1400" b="1" dirty="0"/>
              <a:t>Internal Structure - Copper Tubes</a:t>
            </a:r>
          </a:p>
        </p:txBody>
      </p:sp>
      <p:sp>
        <p:nvSpPr>
          <p:cNvPr id="3" name="object 11">
            <a:extLst>
              <a:ext uri="{FF2B5EF4-FFF2-40B4-BE49-F238E27FC236}">
                <a16:creationId xmlns:a16="http://schemas.microsoft.com/office/drawing/2014/main" id="{9EBC328D-D47B-D7BD-9994-39505565C6CC}"/>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273032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0388-F8ED-3EE2-DFFA-974A330DF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3BE19-ECB9-C739-047D-FB774D96042E}"/>
              </a:ext>
            </a:extLst>
          </p:cNvPr>
          <p:cNvSpPr>
            <a:spLocks noGrp="1"/>
          </p:cNvSpPr>
          <p:nvPr>
            <p:ph type="title"/>
          </p:nvPr>
        </p:nvSpPr>
        <p:spPr/>
        <p:txBody>
          <a:bodyPr>
            <a:normAutofit fontScale="90000"/>
          </a:bodyPr>
          <a:lstStyle/>
          <a:p>
            <a:r>
              <a:rPr lang="en-US" dirty="0"/>
              <a:t>Air Cooling – Detectors</a:t>
            </a:r>
          </a:p>
        </p:txBody>
      </p:sp>
      <p:sp>
        <p:nvSpPr>
          <p:cNvPr id="4" name="Text Placeholder 2">
            <a:extLst>
              <a:ext uri="{FF2B5EF4-FFF2-40B4-BE49-F238E27FC236}">
                <a16:creationId xmlns:a16="http://schemas.microsoft.com/office/drawing/2014/main" id="{FA17EB9C-C1E4-E202-8F7E-B87F21320B92}"/>
              </a:ext>
            </a:extLst>
          </p:cNvPr>
          <p:cNvSpPr>
            <a:spLocks noGrp="1"/>
          </p:cNvSpPr>
          <p:nvPr>
            <p:ph idx="1"/>
          </p:nvPr>
        </p:nvSpPr>
        <p:spPr>
          <a:xfrm>
            <a:off x="457200" y="685800"/>
            <a:ext cx="11503025" cy="5486400"/>
          </a:xfrm>
        </p:spPr>
        <p:txBody>
          <a:bodyPr>
            <a:normAutofit/>
          </a:bodyPr>
          <a:lstStyle/>
          <a:p>
            <a:pPr marL="0" indent="0">
              <a:buNone/>
            </a:pPr>
            <a:r>
              <a:rPr lang="en-US" sz="1400" b="1" dirty="0"/>
              <a:t>Barrel HCAL </a:t>
            </a:r>
            <a:r>
              <a:rPr lang="en-US" sz="1400" dirty="0"/>
              <a:t>:</a:t>
            </a:r>
          </a:p>
          <a:p>
            <a:r>
              <a:rPr lang="en-US" sz="1400" dirty="0"/>
              <a:t>Convective Cooling : Electronics : </a:t>
            </a:r>
            <a:r>
              <a:rPr lang="en-US" sz="1400" dirty="0" err="1"/>
              <a:t>SiPM</a:t>
            </a:r>
            <a:endParaRPr lang="en-US" sz="1400" dirty="0"/>
          </a:p>
          <a:p>
            <a:r>
              <a:rPr lang="en-US" sz="1400" dirty="0"/>
              <a:t>Operating Temperature : Room temperature – 25C</a:t>
            </a:r>
          </a:p>
          <a:p>
            <a:pPr marL="0" indent="0">
              <a:buNone/>
            </a:pPr>
            <a:endParaRPr lang="en-US" sz="1400" dirty="0"/>
          </a:p>
          <a:p>
            <a:pPr marL="0" indent="0">
              <a:buNone/>
            </a:pPr>
            <a:r>
              <a:rPr lang="en-US" sz="1400" b="1" dirty="0"/>
              <a:t>Forward HCAL :</a:t>
            </a:r>
            <a:endParaRPr lang="en-US" sz="1400" dirty="0"/>
          </a:p>
          <a:p>
            <a:r>
              <a:rPr lang="en-US" sz="1400" dirty="0"/>
              <a:t>Convective Cooling : PCB</a:t>
            </a:r>
          </a:p>
          <a:p>
            <a:r>
              <a:rPr lang="en-US" sz="1400" dirty="0"/>
              <a:t>Operating Temperature : &lt;40C</a:t>
            </a:r>
          </a:p>
          <a:p>
            <a:pPr marL="0" indent="0">
              <a:buNone/>
            </a:pPr>
            <a:endParaRPr lang="en-US" sz="1400" dirty="0"/>
          </a:p>
          <a:p>
            <a:pPr marL="0" indent="0">
              <a:buNone/>
            </a:pPr>
            <a:r>
              <a:rPr lang="en-US" sz="1400" b="1" dirty="0"/>
              <a:t>SVT Outer:</a:t>
            </a:r>
            <a:endParaRPr lang="en-US" sz="1400" dirty="0"/>
          </a:p>
          <a:p>
            <a:r>
              <a:rPr lang="en-US" sz="1400" dirty="0"/>
              <a:t>Air Cooling : L4 and L3 staves</a:t>
            </a:r>
          </a:p>
          <a:p>
            <a:r>
              <a:rPr lang="en-US" sz="1400" dirty="0"/>
              <a:t>Temperature : +/- 1 C for stability</a:t>
            </a:r>
          </a:p>
          <a:p>
            <a:endParaRPr lang="en-US" sz="1400" dirty="0"/>
          </a:p>
          <a:p>
            <a:pPr marL="0" indent="0">
              <a:buNone/>
            </a:pPr>
            <a:r>
              <a:rPr lang="en-US" sz="1400" b="1" dirty="0"/>
              <a:t>SVT Inner:</a:t>
            </a:r>
            <a:endParaRPr lang="en-US" sz="1400" dirty="0"/>
          </a:p>
          <a:p>
            <a:r>
              <a:rPr lang="en-US" sz="1400" dirty="0"/>
              <a:t>Air Cooling : L0, L1 and L2 staves</a:t>
            </a:r>
          </a:p>
          <a:p>
            <a:r>
              <a:rPr lang="en-US" sz="1400" dirty="0"/>
              <a:t>Temperature : &lt;5C for stability, Detector Operation : Sensors &lt;30C</a:t>
            </a:r>
          </a:p>
          <a:p>
            <a:pPr marL="0" indent="0">
              <a:buNone/>
            </a:pPr>
            <a:endParaRPr lang="en-US" sz="1400" dirty="0"/>
          </a:p>
          <a:p>
            <a:pPr marL="0" indent="0">
              <a:buNone/>
            </a:pPr>
            <a:r>
              <a:rPr lang="en-US" sz="1400" b="1" dirty="0"/>
              <a:t>SVT Disks:</a:t>
            </a:r>
            <a:endParaRPr lang="en-US" sz="1400" dirty="0"/>
          </a:p>
          <a:p>
            <a:r>
              <a:rPr lang="en-US" sz="1400" dirty="0"/>
              <a:t>Air Cooling : ED and HD</a:t>
            </a:r>
          </a:p>
          <a:p>
            <a:r>
              <a:rPr lang="en-US" sz="1400" dirty="0"/>
              <a:t>Temperature :  &lt;5C for stability, Detector Operation : Sensors &lt;30C</a:t>
            </a:r>
          </a:p>
          <a:p>
            <a:pPr marL="0" indent="0">
              <a:buNone/>
            </a:pPr>
            <a:endParaRPr lang="en-US" sz="1400" dirty="0"/>
          </a:p>
          <a:p>
            <a:pPr marL="0" indent="0">
              <a:buNone/>
            </a:pPr>
            <a:endParaRPr lang="en-US" sz="1400" dirty="0"/>
          </a:p>
          <a:p>
            <a:endParaRPr lang="en-US" sz="1400" dirty="0"/>
          </a:p>
          <a:p>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pic>
        <p:nvPicPr>
          <p:cNvPr id="5" name="Picture 4">
            <a:extLst>
              <a:ext uri="{FF2B5EF4-FFF2-40B4-BE49-F238E27FC236}">
                <a16:creationId xmlns:a16="http://schemas.microsoft.com/office/drawing/2014/main" id="{C7D7129B-64DA-FDA7-84DB-92624570E078}"/>
              </a:ext>
            </a:extLst>
          </p:cNvPr>
          <p:cNvPicPr>
            <a:picLocks noChangeAspect="1"/>
          </p:cNvPicPr>
          <p:nvPr/>
        </p:nvPicPr>
        <p:blipFill>
          <a:blip r:embed="rId2"/>
          <a:srcRect l="1608" t="5688" r="1177" b="611"/>
          <a:stretch>
            <a:fillRect/>
          </a:stretch>
        </p:blipFill>
        <p:spPr>
          <a:xfrm>
            <a:off x="7252380" y="738706"/>
            <a:ext cx="2337276" cy="1907672"/>
          </a:xfrm>
          <a:prstGeom prst="rect">
            <a:avLst/>
          </a:prstGeom>
        </p:spPr>
      </p:pic>
      <p:sp>
        <p:nvSpPr>
          <p:cNvPr id="6" name="TextBox 5">
            <a:extLst>
              <a:ext uri="{FF2B5EF4-FFF2-40B4-BE49-F238E27FC236}">
                <a16:creationId xmlns:a16="http://schemas.microsoft.com/office/drawing/2014/main" id="{E46B1BFB-46D3-04E9-A32F-26CFA54EECDD}"/>
              </a:ext>
            </a:extLst>
          </p:cNvPr>
          <p:cNvSpPr txBox="1"/>
          <p:nvPr/>
        </p:nvSpPr>
        <p:spPr>
          <a:xfrm>
            <a:off x="7969419" y="2687920"/>
            <a:ext cx="1132041" cy="307777"/>
          </a:xfrm>
          <a:prstGeom prst="rect">
            <a:avLst/>
          </a:prstGeom>
          <a:noFill/>
        </p:spPr>
        <p:txBody>
          <a:bodyPr wrap="none" rtlCol="0">
            <a:spAutoFit/>
          </a:bodyPr>
          <a:lstStyle/>
          <a:p>
            <a:r>
              <a:rPr lang="en-US" sz="1400" b="1" dirty="0"/>
              <a:t>Barrel </a:t>
            </a:r>
            <a:r>
              <a:rPr lang="en-US" sz="1400" b="1" dirty="0" err="1"/>
              <a:t>Hcal</a:t>
            </a:r>
            <a:endParaRPr lang="en-US" sz="1400" b="1" dirty="0"/>
          </a:p>
        </p:txBody>
      </p:sp>
      <p:sp>
        <p:nvSpPr>
          <p:cNvPr id="7" name="TextBox 6">
            <a:extLst>
              <a:ext uri="{FF2B5EF4-FFF2-40B4-BE49-F238E27FC236}">
                <a16:creationId xmlns:a16="http://schemas.microsoft.com/office/drawing/2014/main" id="{9D74C217-9000-3395-8735-0CDCB17F44EC}"/>
              </a:ext>
            </a:extLst>
          </p:cNvPr>
          <p:cNvSpPr txBox="1"/>
          <p:nvPr/>
        </p:nvSpPr>
        <p:spPr>
          <a:xfrm>
            <a:off x="9762395" y="1306207"/>
            <a:ext cx="2429605" cy="646331"/>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Electronics is placed on outside surface in the middle of each sector at z=0</a:t>
            </a:r>
          </a:p>
        </p:txBody>
      </p:sp>
      <p:pic>
        <p:nvPicPr>
          <p:cNvPr id="9" name="Picture 8" descr="A picture containing container, box, square&#10;&#10;AI-generated content may be incorrect.">
            <a:extLst>
              <a:ext uri="{FF2B5EF4-FFF2-40B4-BE49-F238E27FC236}">
                <a16:creationId xmlns:a16="http://schemas.microsoft.com/office/drawing/2014/main" id="{1230774C-452B-90E3-3039-D591B3FA1F8E}"/>
              </a:ext>
            </a:extLst>
          </p:cNvPr>
          <p:cNvPicPr>
            <a:picLocks noChangeAspect="1"/>
          </p:cNvPicPr>
          <p:nvPr/>
        </p:nvPicPr>
        <p:blipFill>
          <a:blip r:embed="rId3"/>
          <a:srcRect l="4216" t="4894" r="10786" b="2018"/>
          <a:stretch>
            <a:fillRect/>
          </a:stretch>
        </p:blipFill>
        <p:spPr>
          <a:xfrm>
            <a:off x="7871837" y="3182755"/>
            <a:ext cx="1440093" cy="2570273"/>
          </a:xfrm>
          <a:prstGeom prst="rect">
            <a:avLst/>
          </a:prstGeom>
        </p:spPr>
      </p:pic>
      <p:sp>
        <p:nvSpPr>
          <p:cNvPr id="10" name="TextBox 9">
            <a:extLst>
              <a:ext uri="{FF2B5EF4-FFF2-40B4-BE49-F238E27FC236}">
                <a16:creationId xmlns:a16="http://schemas.microsoft.com/office/drawing/2014/main" id="{C767829A-5576-F41B-F6F3-850FF82BFA4F}"/>
              </a:ext>
            </a:extLst>
          </p:cNvPr>
          <p:cNvSpPr txBox="1"/>
          <p:nvPr/>
        </p:nvSpPr>
        <p:spPr>
          <a:xfrm>
            <a:off x="8025862" y="5816121"/>
            <a:ext cx="1319592" cy="307777"/>
          </a:xfrm>
          <a:prstGeom prst="rect">
            <a:avLst/>
          </a:prstGeom>
          <a:noFill/>
        </p:spPr>
        <p:txBody>
          <a:bodyPr wrap="none" rtlCol="0">
            <a:spAutoFit/>
          </a:bodyPr>
          <a:lstStyle/>
          <a:p>
            <a:r>
              <a:rPr lang="en-US" sz="1400" b="1" dirty="0"/>
              <a:t>Forward </a:t>
            </a:r>
            <a:r>
              <a:rPr lang="en-US" sz="1400" b="1" dirty="0" err="1"/>
              <a:t>Hcal</a:t>
            </a:r>
            <a:endParaRPr lang="en-US" sz="1400" b="1" dirty="0"/>
          </a:p>
        </p:txBody>
      </p:sp>
      <p:cxnSp>
        <p:nvCxnSpPr>
          <p:cNvPr id="11" name="Straight Arrow Connector 10">
            <a:extLst>
              <a:ext uri="{FF2B5EF4-FFF2-40B4-BE49-F238E27FC236}">
                <a16:creationId xmlns:a16="http://schemas.microsoft.com/office/drawing/2014/main" id="{93C141B8-4F78-AC86-D8F1-0A57ACEED543}"/>
              </a:ext>
            </a:extLst>
          </p:cNvPr>
          <p:cNvCxnSpPr>
            <a:cxnSpLocks/>
          </p:cNvCxnSpPr>
          <p:nvPr/>
        </p:nvCxnSpPr>
        <p:spPr>
          <a:xfrm flipH="1" flipV="1">
            <a:off x="9047527" y="956829"/>
            <a:ext cx="813472" cy="3493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0A173F43-B504-D708-5B25-43A988A3E8AB}"/>
              </a:ext>
            </a:extLst>
          </p:cNvPr>
          <p:cNvSpPr txBox="1"/>
          <p:nvPr/>
        </p:nvSpPr>
        <p:spPr>
          <a:xfrm>
            <a:off x="9830370" y="4538988"/>
            <a:ext cx="2207832" cy="1015663"/>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Insert Layers of PCB Carbon Steel thermal analysis under progress to predict air temperature on cone shaped beam pipe</a:t>
            </a:r>
          </a:p>
        </p:txBody>
      </p:sp>
      <p:cxnSp>
        <p:nvCxnSpPr>
          <p:cNvPr id="14" name="Straight Arrow Connector 13">
            <a:extLst>
              <a:ext uri="{FF2B5EF4-FFF2-40B4-BE49-F238E27FC236}">
                <a16:creationId xmlns:a16="http://schemas.microsoft.com/office/drawing/2014/main" id="{3354C2D5-5833-E3D4-9B0F-3CE22A225208}"/>
              </a:ext>
            </a:extLst>
          </p:cNvPr>
          <p:cNvCxnSpPr>
            <a:cxnSpLocks/>
          </p:cNvCxnSpPr>
          <p:nvPr/>
        </p:nvCxnSpPr>
        <p:spPr>
          <a:xfrm flipH="1" flipV="1">
            <a:off x="9195873" y="4451448"/>
            <a:ext cx="566522" cy="1750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object 11">
            <a:extLst>
              <a:ext uri="{FF2B5EF4-FFF2-40B4-BE49-F238E27FC236}">
                <a16:creationId xmlns:a16="http://schemas.microsoft.com/office/drawing/2014/main" id="{39214235-839B-3F89-C245-DD711019E2AD}"/>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5894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5FD8-7601-07D4-3082-CF863E45DD59}"/>
            </a:ext>
          </a:extLst>
        </p:cNvPr>
        <p:cNvGrpSpPr/>
        <p:nvPr/>
      </p:nvGrpSpPr>
      <p:grpSpPr>
        <a:xfrm>
          <a:off x="0" y="0"/>
          <a:ext cx="0" cy="0"/>
          <a:chOff x="0" y="0"/>
          <a:chExt cx="0" cy="0"/>
        </a:xfrm>
      </p:grpSpPr>
      <p:pic>
        <p:nvPicPr>
          <p:cNvPr id="10" name="Immagine 5">
            <a:extLst>
              <a:ext uri="{FF2B5EF4-FFF2-40B4-BE49-F238E27FC236}">
                <a16:creationId xmlns:a16="http://schemas.microsoft.com/office/drawing/2014/main" id="{C3C06D70-115F-DA25-C20A-F91508B6D471}"/>
              </a:ext>
              <a:ext uri="{147F2762-F138-4A5C-976F-8EAC2B608ADB}">
                <a16:predDERef xmlns:a16="http://schemas.microsoft.com/office/drawing/2014/main" pred="{555EF2D0-62AB-0BFE-08E9-8AFA48822072}"/>
              </a:ext>
            </a:extLst>
          </p:cNvPr>
          <p:cNvPicPr>
            <a:picLocks noChangeAspect="1"/>
          </p:cNvPicPr>
          <p:nvPr/>
        </p:nvPicPr>
        <p:blipFill>
          <a:blip r:embed="rId2"/>
          <a:stretch>
            <a:fillRect/>
          </a:stretch>
        </p:blipFill>
        <p:spPr>
          <a:xfrm>
            <a:off x="642988" y="4273340"/>
            <a:ext cx="3446175" cy="1935627"/>
          </a:xfrm>
          <a:prstGeom prst="rect">
            <a:avLst/>
          </a:prstGeom>
        </p:spPr>
      </p:pic>
      <p:pic>
        <p:nvPicPr>
          <p:cNvPr id="12" name="Picture 11">
            <a:extLst>
              <a:ext uri="{FF2B5EF4-FFF2-40B4-BE49-F238E27FC236}">
                <a16:creationId xmlns:a16="http://schemas.microsoft.com/office/drawing/2014/main" id="{4C65E623-3A1D-3309-7B6A-B83AE6982BCF}"/>
              </a:ext>
            </a:extLst>
          </p:cNvPr>
          <p:cNvPicPr>
            <a:picLocks noChangeAspect="1"/>
          </p:cNvPicPr>
          <p:nvPr/>
        </p:nvPicPr>
        <p:blipFill>
          <a:blip r:embed="rId3"/>
          <a:stretch>
            <a:fillRect/>
          </a:stretch>
        </p:blipFill>
        <p:spPr>
          <a:xfrm>
            <a:off x="7119069" y="2666235"/>
            <a:ext cx="4841283" cy="2532692"/>
          </a:xfrm>
          <a:prstGeom prst="rect">
            <a:avLst/>
          </a:prstGeom>
        </p:spPr>
      </p:pic>
      <p:sp>
        <p:nvSpPr>
          <p:cNvPr id="2" name="Title 1">
            <a:extLst>
              <a:ext uri="{FF2B5EF4-FFF2-40B4-BE49-F238E27FC236}">
                <a16:creationId xmlns:a16="http://schemas.microsoft.com/office/drawing/2014/main" id="{1E1E8150-0C7E-8034-3C84-C2D5D9570C26}"/>
              </a:ext>
            </a:extLst>
          </p:cNvPr>
          <p:cNvSpPr>
            <a:spLocks noGrp="1"/>
          </p:cNvSpPr>
          <p:nvPr>
            <p:ph type="title"/>
          </p:nvPr>
        </p:nvSpPr>
        <p:spPr/>
        <p:txBody>
          <a:bodyPr>
            <a:normAutofit fontScale="90000"/>
          </a:bodyPr>
          <a:lstStyle/>
          <a:p>
            <a:r>
              <a:rPr lang="en-US" dirty="0"/>
              <a:t>Special Cooling System – Detector</a:t>
            </a:r>
          </a:p>
        </p:txBody>
      </p:sp>
      <p:sp>
        <p:nvSpPr>
          <p:cNvPr id="4" name="Text Placeholder 2">
            <a:extLst>
              <a:ext uri="{FF2B5EF4-FFF2-40B4-BE49-F238E27FC236}">
                <a16:creationId xmlns:a16="http://schemas.microsoft.com/office/drawing/2014/main" id="{50A93D70-6CD5-BF0B-7D8B-B2698F748B34}"/>
              </a:ext>
            </a:extLst>
          </p:cNvPr>
          <p:cNvSpPr>
            <a:spLocks noGrp="1"/>
          </p:cNvSpPr>
          <p:nvPr>
            <p:ph idx="1"/>
          </p:nvPr>
        </p:nvSpPr>
        <p:spPr>
          <a:xfrm>
            <a:off x="457199" y="514963"/>
            <a:ext cx="4249025" cy="974083"/>
          </a:xfrm>
        </p:spPr>
        <p:txBody>
          <a:bodyPr>
            <a:normAutofit lnSpcReduction="10000"/>
          </a:bodyPr>
          <a:lstStyle/>
          <a:p>
            <a:pPr marL="0" indent="0">
              <a:buNone/>
            </a:pPr>
            <a:r>
              <a:rPr lang="en-US" sz="1200" b="1" dirty="0"/>
              <a:t>dRICH </a:t>
            </a:r>
            <a:r>
              <a:rPr lang="en-US" sz="1200" dirty="0"/>
              <a:t>:</a:t>
            </a:r>
          </a:p>
          <a:p>
            <a:r>
              <a:rPr lang="en-US" sz="1200" dirty="0"/>
              <a:t>Heat Sources – Primarily located in Photon Detector Box </a:t>
            </a:r>
          </a:p>
          <a:p>
            <a:r>
              <a:rPr lang="en-US" sz="1200" dirty="0"/>
              <a:t>Uniform distribution  -  Physics operation mode</a:t>
            </a:r>
          </a:p>
          <a:p>
            <a:r>
              <a:rPr lang="en-US" sz="1200" dirty="0"/>
              <a:t>Non-Uniform distribution -  Annealing operation mode</a:t>
            </a:r>
          </a:p>
        </p:txBody>
      </p:sp>
      <p:sp>
        <p:nvSpPr>
          <p:cNvPr id="5" name="object 11">
            <a:extLst>
              <a:ext uri="{FF2B5EF4-FFF2-40B4-BE49-F238E27FC236}">
                <a16:creationId xmlns:a16="http://schemas.microsoft.com/office/drawing/2014/main" id="{1DBF5704-00AE-51DF-5F68-6BB436096430}"/>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pic>
        <p:nvPicPr>
          <p:cNvPr id="6" name="Picture 5">
            <a:extLst>
              <a:ext uri="{FF2B5EF4-FFF2-40B4-BE49-F238E27FC236}">
                <a16:creationId xmlns:a16="http://schemas.microsoft.com/office/drawing/2014/main" id="{3027DAD3-D416-5B47-0410-4114760C6C45}"/>
              </a:ext>
            </a:extLst>
          </p:cNvPr>
          <p:cNvPicPr>
            <a:picLocks noChangeAspect="1"/>
          </p:cNvPicPr>
          <p:nvPr/>
        </p:nvPicPr>
        <p:blipFill>
          <a:blip r:embed="rId4"/>
          <a:stretch>
            <a:fillRect/>
          </a:stretch>
        </p:blipFill>
        <p:spPr>
          <a:xfrm>
            <a:off x="457199" y="1546809"/>
            <a:ext cx="5331205" cy="2723168"/>
          </a:xfrm>
          <a:prstGeom prst="rect">
            <a:avLst/>
          </a:prstGeom>
        </p:spPr>
      </p:pic>
      <p:sp>
        <p:nvSpPr>
          <p:cNvPr id="11" name="TextBox 33">
            <a:extLst>
              <a:ext uri="{FF2B5EF4-FFF2-40B4-BE49-F238E27FC236}">
                <a16:creationId xmlns:a16="http://schemas.microsoft.com/office/drawing/2014/main" id="{D7D29355-40C9-7976-6DDF-A7A4FA4D6574}"/>
              </a:ext>
            </a:extLst>
          </p:cNvPr>
          <p:cNvSpPr txBox="1"/>
          <p:nvPr/>
        </p:nvSpPr>
        <p:spPr>
          <a:xfrm>
            <a:off x="6853344" y="481296"/>
            <a:ext cx="5108896" cy="19971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50000"/>
              </a:lnSpc>
              <a:buNone/>
            </a:pPr>
            <a:r>
              <a:rPr lang="en-GB" sz="1200" b="1" dirty="0">
                <a:latin typeface="Arial" panose="020B0604020202020204" pitchFamily="34" charset="0"/>
                <a:cs typeface="Arial" panose="020B0604020202020204" pitchFamily="34" charset="0"/>
              </a:rPr>
              <a:t>Cooling/Heating System – Main Requirements</a:t>
            </a: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Heating mode (annealing):</a:t>
            </a:r>
            <a:r>
              <a:rPr lang="en-GB" sz="1200" dirty="0">
                <a:latin typeface="Arial" panose="020B0604020202020204" pitchFamily="34" charset="0"/>
                <a:cs typeface="Arial" panose="020B0604020202020204" pitchFamily="34" charset="0"/>
              </a:rPr>
              <a:t> Maximum temperature </a:t>
            </a:r>
            <a:r>
              <a:rPr lang="en-GB" sz="1200" b="1" dirty="0">
                <a:latin typeface="Arial" panose="020B0604020202020204" pitchFamily="34" charset="0"/>
                <a:cs typeface="Arial" panose="020B0604020202020204" pitchFamily="34" charset="0"/>
              </a:rPr>
              <a:t>100 °C</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Cooling mode:</a:t>
            </a:r>
            <a:r>
              <a:rPr lang="en-GB" sz="1200" dirty="0">
                <a:latin typeface="Arial" panose="020B0604020202020204" pitchFamily="34" charset="0"/>
                <a:cs typeface="Arial" panose="020B0604020202020204" pitchFamily="34" charset="0"/>
              </a:rPr>
              <a:t> Minimum temperature </a:t>
            </a:r>
            <a:r>
              <a:rPr lang="en-GB" sz="1200" b="1" dirty="0">
                <a:latin typeface="Arial" panose="020B0604020202020204" pitchFamily="34" charset="0"/>
                <a:cs typeface="Arial" panose="020B0604020202020204" pitchFamily="34" charset="0"/>
              </a:rPr>
              <a:t>–40 °C</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Coolant options:</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Glycol</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Silicone oil</a:t>
            </a:r>
            <a:r>
              <a:rPr lang="en-GB" sz="1200" dirty="0">
                <a:latin typeface="Arial" panose="020B0604020202020204" pitchFamily="34" charset="0"/>
                <a:cs typeface="Arial" panose="020B0604020202020204" pitchFamily="34" charset="0"/>
              </a:rPr>
              <a:t>, or </a:t>
            </a:r>
            <a:r>
              <a:rPr lang="en-GB" sz="1200" b="1" dirty="0">
                <a:latin typeface="Arial" panose="020B0604020202020204" pitchFamily="34" charset="0"/>
                <a:cs typeface="Arial" panose="020B0604020202020204" pitchFamily="34" charset="0"/>
              </a:rPr>
              <a:t>HFE 7100</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Cooling system type:</a:t>
            </a:r>
            <a:r>
              <a:rPr lang="en-GB" sz="1200" dirty="0">
                <a:latin typeface="Arial" panose="020B0604020202020204" pitchFamily="34" charset="0"/>
                <a:cs typeface="Arial" panose="020B0604020202020204" pitchFamily="34" charset="0"/>
              </a:rPr>
              <a:t> Closed-loop system with freeze protection, ideal for both cooling and heating operations, and designed to prevent leakage.</a:t>
            </a:r>
          </a:p>
        </p:txBody>
      </p:sp>
      <p:pic>
        <p:nvPicPr>
          <p:cNvPr id="13" name="Picture 12">
            <a:extLst>
              <a:ext uri="{FF2B5EF4-FFF2-40B4-BE49-F238E27FC236}">
                <a16:creationId xmlns:a16="http://schemas.microsoft.com/office/drawing/2014/main" id="{817B8D5E-9DBB-CD45-83AE-D62B6663CC38}"/>
              </a:ext>
            </a:extLst>
          </p:cNvPr>
          <p:cNvPicPr>
            <a:picLocks noChangeAspect="1"/>
          </p:cNvPicPr>
          <p:nvPr/>
        </p:nvPicPr>
        <p:blipFill>
          <a:blip r:embed="rId5"/>
          <a:srcRect l="31347" t="-117" b="-1"/>
          <a:stretch>
            <a:fillRect/>
          </a:stretch>
        </p:blipFill>
        <p:spPr>
          <a:xfrm>
            <a:off x="3828896" y="4306247"/>
            <a:ext cx="4223814" cy="1869812"/>
          </a:xfrm>
          <a:prstGeom prst="rect">
            <a:avLst/>
          </a:prstGeom>
        </p:spPr>
      </p:pic>
      <p:sp>
        <p:nvSpPr>
          <p:cNvPr id="15" name="TextBox 35">
            <a:extLst>
              <a:ext uri="{FF2B5EF4-FFF2-40B4-BE49-F238E27FC236}">
                <a16:creationId xmlns:a16="http://schemas.microsoft.com/office/drawing/2014/main" id="{43A32393-4846-B028-2FE4-FAE9410AF891}"/>
              </a:ext>
            </a:extLst>
          </p:cNvPr>
          <p:cNvSpPr txBox="1"/>
          <p:nvPr/>
        </p:nvSpPr>
        <p:spPr>
          <a:xfrm>
            <a:off x="8476239" y="2516685"/>
            <a:ext cx="2731453"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Detector box air cooling</a:t>
            </a:r>
            <a:endParaRPr lang="en-GB" sz="14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11FB9FB-23EB-870A-8585-BEE4401F2E29}"/>
              </a:ext>
            </a:extLst>
          </p:cNvPr>
          <p:cNvPicPr>
            <a:picLocks noChangeAspect="1"/>
          </p:cNvPicPr>
          <p:nvPr/>
        </p:nvPicPr>
        <p:blipFill>
          <a:blip r:embed="rId5"/>
          <a:srcRect t="37008" r="68203" b="24680"/>
          <a:stretch>
            <a:fillRect/>
          </a:stretch>
        </p:blipFill>
        <p:spPr>
          <a:xfrm>
            <a:off x="8235988" y="5278623"/>
            <a:ext cx="1869302" cy="683703"/>
          </a:xfrm>
          <a:prstGeom prst="rect">
            <a:avLst/>
          </a:prstGeom>
        </p:spPr>
      </p:pic>
    </p:spTree>
    <p:extLst>
      <p:ext uri="{BB962C8B-B14F-4D97-AF65-F5344CB8AC3E}">
        <p14:creationId xmlns:p14="http://schemas.microsoft.com/office/powerpoint/2010/main" val="75364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74FD-D5E0-993F-D5AD-2FAF325BF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2B923-8A89-CF4B-1AE6-2F98AE3F2145}"/>
              </a:ext>
            </a:extLst>
          </p:cNvPr>
          <p:cNvSpPr>
            <a:spLocks noGrp="1"/>
          </p:cNvSpPr>
          <p:nvPr>
            <p:ph type="title"/>
          </p:nvPr>
        </p:nvSpPr>
        <p:spPr/>
        <p:txBody>
          <a:bodyPr>
            <a:normAutofit fontScale="90000"/>
          </a:bodyPr>
          <a:lstStyle/>
          <a:p>
            <a:r>
              <a:rPr lang="en-US" dirty="0"/>
              <a:t>Summary &amp; Next Steps</a:t>
            </a:r>
          </a:p>
        </p:txBody>
      </p:sp>
      <p:sp>
        <p:nvSpPr>
          <p:cNvPr id="4" name="Content Placeholder 6">
            <a:extLst>
              <a:ext uri="{FF2B5EF4-FFF2-40B4-BE49-F238E27FC236}">
                <a16:creationId xmlns:a16="http://schemas.microsoft.com/office/drawing/2014/main" id="{62447197-7F91-A466-CFA0-6BF626AA62DA}"/>
              </a:ext>
            </a:extLst>
          </p:cNvPr>
          <p:cNvSpPr>
            <a:spLocks noGrp="1"/>
          </p:cNvSpPr>
          <p:nvPr>
            <p:ph idx="1"/>
          </p:nvPr>
        </p:nvSpPr>
        <p:spPr>
          <a:xfrm>
            <a:off x="457200" y="933682"/>
            <a:ext cx="11073468" cy="1455273"/>
          </a:xfrm>
        </p:spPr>
        <p:txBody>
          <a:bodyPr>
            <a:noAutofit/>
          </a:bodyPr>
          <a:lstStyle/>
          <a:p>
            <a:r>
              <a:rPr lang="en-US" sz="1600" dirty="0"/>
              <a:t>Existing MCW, ACW and Cooling circulator with number of CDUs is sufficient to cool the heat load of the various detector components which are liquid cooled.</a:t>
            </a:r>
          </a:p>
          <a:p>
            <a:r>
              <a:rPr lang="en-US" sz="1600" dirty="0"/>
              <a:t>Convective Cooling is used  to cool other detector components which are air cooled.</a:t>
            </a:r>
          </a:p>
          <a:p>
            <a:r>
              <a:rPr lang="en-US" sz="1600" dirty="0"/>
              <a:t>Special Cooling systems such as Glycol or </a:t>
            </a:r>
            <a:r>
              <a:rPr lang="en-US" sz="1600" dirty="0" err="1"/>
              <a:t>Novec</a:t>
            </a:r>
            <a:r>
              <a:rPr lang="en-US" sz="1600" dirty="0"/>
              <a:t> is used to cool the </a:t>
            </a:r>
            <a:r>
              <a:rPr lang="en-US" sz="1600" dirty="0" err="1"/>
              <a:t>dRICH</a:t>
            </a:r>
            <a:r>
              <a:rPr lang="en-US" sz="1600" dirty="0"/>
              <a:t> detector.</a:t>
            </a:r>
          </a:p>
          <a:p>
            <a:r>
              <a:rPr lang="en-US" sz="1600" dirty="0"/>
              <a:t>Global Thermal model development is in progress for various detectors.</a:t>
            </a:r>
          </a:p>
          <a:p>
            <a:endParaRPr lang="en-US" sz="1600" dirty="0"/>
          </a:p>
          <a:p>
            <a:pPr marL="0" indent="0">
              <a:buNone/>
            </a:pPr>
            <a:endParaRPr lang="en-US" sz="1600" dirty="0"/>
          </a:p>
        </p:txBody>
      </p:sp>
      <p:sp>
        <p:nvSpPr>
          <p:cNvPr id="5" name="TextBox 4">
            <a:extLst>
              <a:ext uri="{FF2B5EF4-FFF2-40B4-BE49-F238E27FC236}">
                <a16:creationId xmlns:a16="http://schemas.microsoft.com/office/drawing/2014/main" id="{E15C2402-B577-21C3-F7C1-DA9317AED665}"/>
              </a:ext>
            </a:extLst>
          </p:cNvPr>
          <p:cNvSpPr txBox="1"/>
          <p:nvPr/>
        </p:nvSpPr>
        <p:spPr>
          <a:xfrm>
            <a:off x="457200" y="564351"/>
            <a:ext cx="2752313"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Summary</a:t>
            </a:r>
            <a:r>
              <a:rPr lang="en-US" sz="1800" b="1" dirty="0"/>
              <a:t> : </a:t>
            </a:r>
            <a:endParaRPr lang="en-US" b="1" dirty="0"/>
          </a:p>
        </p:txBody>
      </p:sp>
      <p:sp>
        <p:nvSpPr>
          <p:cNvPr id="6" name="Content Placeholder 6">
            <a:extLst>
              <a:ext uri="{FF2B5EF4-FFF2-40B4-BE49-F238E27FC236}">
                <a16:creationId xmlns:a16="http://schemas.microsoft.com/office/drawing/2014/main" id="{9249A5C0-422E-6A1C-A3C9-E194855C7F5A}"/>
              </a:ext>
            </a:extLst>
          </p:cNvPr>
          <p:cNvSpPr txBox="1">
            <a:spLocks/>
          </p:cNvSpPr>
          <p:nvPr/>
        </p:nvSpPr>
        <p:spPr>
          <a:xfrm>
            <a:off x="486561" y="3106139"/>
            <a:ext cx="11218877" cy="14552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Refine cooling calculations</a:t>
            </a:r>
          </a:p>
          <a:p>
            <a:r>
              <a:rPr lang="en-US" sz="1600" dirty="0"/>
              <a:t>Decide manifolding sizes and locations</a:t>
            </a:r>
          </a:p>
          <a:p>
            <a:r>
              <a:rPr lang="en-US" sz="1600" dirty="0"/>
              <a:t>Work with detector groups to determine temperatures, tube sizes, flow rates</a:t>
            </a:r>
          </a:p>
          <a:p>
            <a:r>
              <a:rPr lang="en-US" sz="1600" dirty="0"/>
              <a:t>Consider cooling interface details</a:t>
            </a:r>
          </a:p>
          <a:p>
            <a:pPr marL="0" indent="0">
              <a:buFont typeface="Arial" panose="020B0604020202020204" pitchFamily="34" charset="0"/>
              <a:buNone/>
            </a:pPr>
            <a:endParaRPr lang="en-US" sz="1600" dirty="0"/>
          </a:p>
        </p:txBody>
      </p:sp>
      <p:sp>
        <p:nvSpPr>
          <p:cNvPr id="7" name="TextBox 6">
            <a:extLst>
              <a:ext uri="{FF2B5EF4-FFF2-40B4-BE49-F238E27FC236}">
                <a16:creationId xmlns:a16="http://schemas.microsoft.com/office/drawing/2014/main" id="{2383AC02-006E-BED6-495A-383B5306C8DD}"/>
              </a:ext>
            </a:extLst>
          </p:cNvPr>
          <p:cNvSpPr txBox="1"/>
          <p:nvPr/>
        </p:nvSpPr>
        <p:spPr>
          <a:xfrm>
            <a:off x="486561" y="2736807"/>
            <a:ext cx="2752313" cy="369332"/>
          </a:xfrm>
          <a:prstGeom prst="rect">
            <a:avLst/>
          </a:prstGeom>
          <a:noFill/>
        </p:spPr>
        <p:txBody>
          <a:bodyPr wrap="square">
            <a:spAutoFit/>
          </a:bodyPr>
          <a:lstStyle/>
          <a:p>
            <a:r>
              <a:rPr lang="en-US" b="1" dirty="0"/>
              <a:t>Next Steps</a:t>
            </a:r>
            <a:r>
              <a:rPr lang="en-US" sz="1800" b="1" dirty="0"/>
              <a:t> : </a:t>
            </a:r>
            <a:endParaRPr lang="en-US" b="1" dirty="0"/>
          </a:p>
        </p:txBody>
      </p:sp>
    </p:spTree>
    <p:extLst>
      <p:ext uri="{BB962C8B-B14F-4D97-AF65-F5344CB8AC3E}">
        <p14:creationId xmlns:p14="http://schemas.microsoft.com/office/powerpoint/2010/main" val="2336378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17EBA-687F-9207-6D48-93672737E56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B0749C7-55B1-D4E3-6E57-5DFC3F094A64}"/>
              </a:ext>
            </a:extLst>
          </p:cNvPr>
          <p:cNvSpPr>
            <a:spLocks noGrp="1"/>
          </p:cNvSpPr>
          <p:nvPr>
            <p:ph type="title"/>
          </p:nvPr>
        </p:nvSpPr>
        <p:spPr>
          <a:xfrm>
            <a:off x="376626" y="3016411"/>
            <a:ext cx="11499925" cy="825178"/>
          </a:xfrm>
        </p:spPr>
        <p:txBody>
          <a:bodyPr>
            <a:normAutofit/>
          </a:bodyPr>
          <a:lstStyle/>
          <a:p>
            <a:pPr algn="ctr"/>
            <a:r>
              <a:rPr lang="en-US" sz="3600" dirty="0"/>
              <a:t>QUESTIONS?</a:t>
            </a:r>
          </a:p>
        </p:txBody>
      </p:sp>
    </p:spTree>
    <p:extLst>
      <p:ext uri="{BB962C8B-B14F-4D97-AF65-F5344CB8AC3E}">
        <p14:creationId xmlns:p14="http://schemas.microsoft.com/office/powerpoint/2010/main" val="246554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ACD6-F5FD-98DF-80BE-EAEF2D68862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927E1A7-AC44-6513-51D1-FAA7DE3427B7}"/>
              </a:ext>
            </a:extLst>
          </p:cNvPr>
          <p:cNvSpPr>
            <a:spLocks noGrp="1"/>
          </p:cNvSpPr>
          <p:nvPr>
            <p:ph type="title"/>
          </p:nvPr>
        </p:nvSpPr>
        <p:spPr>
          <a:xfrm>
            <a:off x="376626" y="3016411"/>
            <a:ext cx="11499925" cy="825178"/>
          </a:xfrm>
        </p:spPr>
        <p:txBody>
          <a:bodyPr>
            <a:normAutofit/>
          </a:bodyPr>
          <a:lstStyle/>
          <a:p>
            <a:pPr algn="ctr"/>
            <a:r>
              <a:rPr lang="en-US" dirty="0"/>
              <a:t>Backup Slides</a:t>
            </a:r>
            <a:endParaRPr lang="en-US" sz="3600" dirty="0"/>
          </a:p>
        </p:txBody>
      </p:sp>
    </p:spTree>
    <p:extLst>
      <p:ext uri="{BB962C8B-B14F-4D97-AF65-F5344CB8AC3E}">
        <p14:creationId xmlns:p14="http://schemas.microsoft.com/office/powerpoint/2010/main" val="2674534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91AC7-364C-0F86-0958-350563AF0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EFC71-59D9-C727-8C6A-A219B9AC4573}"/>
              </a:ext>
            </a:extLst>
          </p:cNvPr>
          <p:cNvSpPr>
            <a:spLocks noGrp="1"/>
          </p:cNvSpPr>
          <p:nvPr>
            <p:ph type="title"/>
          </p:nvPr>
        </p:nvSpPr>
        <p:spPr/>
        <p:txBody>
          <a:bodyPr>
            <a:normAutofit fontScale="90000"/>
          </a:bodyPr>
          <a:lstStyle/>
          <a:p>
            <a:r>
              <a:rPr lang="en-US" dirty="0"/>
              <a:t>ES&amp;H</a:t>
            </a:r>
          </a:p>
        </p:txBody>
      </p:sp>
      <p:sp>
        <p:nvSpPr>
          <p:cNvPr id="4" name="Content Placeholder 2">
            <a:extLst>
              <a:ext uri="{FF2B5EF4-FFF2-40B4-BE49-F238E27FC236}">
                <a16:creationId xmlns:a16="http://schemas.microsoft.com/office/drawing/2014/main" id="{7670E1F2-0E55-E892-C641-C458C5759AF3}"/>
              </a:ext>
            </a:extLst>
          </p:cNvPr>
          <p:cNvSpPr>
            <a:spLocks noGrp="1"/>
          </p:cNvSpPr>
          <p:nvPr>
            <p:ph idx="1"/>
          </p:nvPr>
        </p:nvSpPr>
        <p:spPr>
          <a:xfrm>
            <a:off x="457200" y="685800"/>
            <a:ext cx="11503025" cy="5486400"/>
          </a:xfrm>
        </p:spPr>
        <p:txBody>
          <a:bodyPr>
            <a:normAutofit/>
          </a:bodyPr>
          <a:lstStyle/>
          <a:p>
            <a:r>
              <a:rPr lang="en-US" sz="2000" dirty="0"/>
              <a:t>Minimize potential damage from cooling system (since inner detectors are difficult to service)</a:t>
            </a:r>
          </a:p>
          <a:p>
            <a:r>
              <a:rPr lang="en-US" sz="2000" dirty="0"/>
              <a:t>Using negative pressure water circulators to mitigate leak concerns (draws air into lines instead of leaking water out)</a:t>
            </a:r>
          </a:p>
          <a:p>
            <a:r>
              <a:rPr lang="en-US" sz="2000" dirty="0"/>
              <a:t>Make manifolds and cooling services disconnects as accessible and serviceable as possible.</a:t>
            </a:r>
          </a:p>
          <a:p>
            <a:r>
              <a:rPr lang="en-US" dirty="0"/>
              <a:t>Stringent separation between </a:t>
            </a:r>
            <a:r>
              <a:rPr lang="en-US" b="1" dirty="0"/>
              <a:t>Modified Chilled Water</a:t>
            </a:r>
            <a:r>
              <a:rPr lang="en-US" dirty="0"/>
              <a:t> and </a:t>
            </a:r>
            <a:r>
              <a:rPr lang="en-US" b="1" dirty="0"/>
              <a:t>Aluminum Compatible Water</a:t>
            </a:r>
            <a:r>
              <a:rPr lang="en-US" dirty="0"/>
              <a:t> circuits must be maintained to prevent cross-contamination or chemical incompatibility.</a:t>
            </a:r>
            <a:endParaRPr lang="en-US" sz="2000" dirty="0"/>
          </a:p>
          <a:p>
            <a:pPr marL="0" indent="0">
              <a:buNone/>
            </a:pPr>
            <a:endParaRPr lang="en-US" sz="2000" dirty="0"/>
          </a:p>
        </p:txBody>
      </p:sp>
      <p:sp>
        <p:nvSpPr>
          <p:cNvPr id="3" name="object 11">
            <a:extLst>
              <a:ext uri="{FF2B5EF4-FFF2-40B4-BE49-F238E27FC236}">
                <a16:creationId xmlns:a16="http://schemas.microsoft.com/office/drawing/2014/main" id="{C702F486-8B1C-9DF8-C1EA-0C175FCB848A}"/>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3</a:t>
            </a:r>
            <a:endParaRPr sz="2001" dirty="0">
              <a:latin typeface="Arial Narrow"/>
              <a:cs typeface="Arial Narrow"/>
            </a:endParaRPr>
          </a:p>
        </p:txBody>
      </p:sp>
    </p:spTree>
    <p:extLst>
      <p:ext uri="{BB962C8B-B14F-4D97-AF65-F5344CB8AC3E}">
        <p14:creationId xmlns:p14="http://schemas.microsoft.com/office/powerpoint/2010/main" val="382298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B86D-6E02-22B8-DAFB-31EB10F0EB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5CAD6C-38FD-7716-D657-9C16DDF3368B}"/>
              </a:ext>
            </a:extLst>
          </p:cNvPr>
          <p:cNvSpPr txBox="1"/>
          <p:nvPr/>
        </p:nvSpPr>
        <p:spPr>
          <a:xfrm>
            <a:off x="4443131" y="909648"/>
            <a:ext cx="8208122" cy="1384995"/>
          </a:xfrm>
          <a:prstGeom prst="rect">
            <a:avLst/>
          </a:prstGeom>
          <a:noFill/>
        </p:spPr>
        <p:txBody>
          <a:bodyPr wrap="square">
            <a:spAutoFit/>
          </a:bodyPr>
          <a:lstStyle/>
          <a:p>
            <a:pPr algn="l" fontAlgn="base"/>
            <a:r>
              <a:rPr lang="en-US" sz="1400" b="1" i="0" dirty="0">
                <a:effectLst/>
                <a:latin typeface="Arial" panose="020B0604020202020204" pitchFamily="34" charset="0"/>
                <a:cs typeface="Arial" panose="020B0604020202020204" pitchFamily="34" charset="0"/>
              </a:rPr>
              <a:t>Rated Cooling Capacity (kW) : </a:t>
            </a:r>
            <a:r>
              <a:rPr lang="en-US" sz="1400" b="0" i="0" dirty="0">
                <a:effectLst/>
                <a:latin typeface="Arial" panose="020B0604020202020204" pitchFamily="34" charset="0"/>
                <a:cs typeface="Arial" panose="020B0604020202020204" pitchFamily="34" charset="0"/>
              </a:rPr>
              <a:t>1500 kW (1,500 lpm) @ 15°C </a:t>
            </a:r>
            <a:r>
              <a:rPr lang="el-GR" sz="1400" b="0" i="0" dirty="0">
                <a:effectLst/>
                <a:latin typeface="Arial" panose="020B0604020202020204" pitchFamily="34" charset="0"/>
                <a:cs typeface="Arial" panose="020B0604020202020204" pitchFamily="34" charset="0"/>
              </a:rPr>
              <a:t>Δ</a:t>
            </a:r>
            <a:r>
              <a:rPr lang="en-US" sz="1400" b="0" i="0" dirty="0">
                <a:effectLst/>
                <a:latin typeface="Arial" panose="020B0604020202020204" pitchFamily="34" charset="0"/>
                <a:cs typeface="Arial" panose="020B0604020202020204" pitchFamily="34" charset="0"/>
              </a:rPr>
              <a:t>T</a:t>
            </a:r>
          </a:p>
          <a:p>
            <a:pPr algn="l" fontAlgn="base"/>
            <a:endParaRPr lang="en-US" sz="1400" b="0" i="0" dirty="0">
              <a:effectLst/>
              <a:latin typeface="Arial" panose="020B0604020202020204" pitchFamily="34" charset="0"/>
              <a:cs typeface="Arial" panose="020B0604020202020204" pitchFamily="34" charset="0"/>
            </a:endParaRPr>
          </a:p>
          <a:p>
            <a:pPr algn="l" fontAlgn="base"/>
            <a:r>
              <a:rPr lang="en-US" sz="1400" b="1" i="0" dirty="0">
                <a:effectLst/>
                <a:latin typeface="Arial" panose="020B0604020202020204" pitchFamily="34" charset="0"/>
                <a:cs typeface="Arial" panose="020B0604020202020204" pitchFamily="34" charset="0"/>
              </a:rPr>
              <a:t>Primary (FWS) Loop</a:t>
            </a:r>
            <a:r>
              <a:rPr lang="en-US" sz="1400" b="0" i="0" dirty="0">
                <a:effectLst/>
                <a:latin typeface="Arial" panose="020B0604020202020204" pitchFamily="34" charset="0"/>
                <a:cs typeface="Arial" panose="020B0604020202020204" pitchFamily="34" charset="0"/>
              </a:rPr>
              <a:t>: 400 GPM (1,500 lpm) or 25% more than TCS loop max 8 psi (55 kPa) </a:t>
            </a:r>
            <a:r>
              <a:rPr lang="el-GR" sz="1400" b="0" i="0" dirty="0">
                <a:effectLst/>
                <a:latin typeface="Arial" panose="020B0604020202020204" pitchFamily="34" charset="0"/>
                <a:cs typeface="Arial" panose="020B0604020202020204" pitchFamily="34" charset="0"/>
              </a:rPr>
              <a:t>Δ</a:t>
            </a:r>
            <a:r>
              <a:rPr lang="en-US" sz="1400" b="0" i="0" dirty="0">
                <a:effectLst/>
                <a:latin typeface="Arial" panose="020B0604020202020204" pitchFamily="34" charset="0"/>
                <a:cs typeface="Arial" panose="020B0604020202020204" pitchFamily="34" charset="0"/>
              </a:rPr>
              <a:t>P</a:t>
            </a:r>
          </a:p>
          <a:p>
            <a:pPr algn="l" fontAlgn="base">
              <a:buFont typeface="Arial" panose="020B0604020202020204" pitchFamily="34" charset="0"/>
              <a:buChar char="•"/>
            </a:pPr>
            <a:endParaRPr lang="en-US" sz="1400" b="0" i="0" dirty="0">
              <a:effectLst/>
              <a:latin typeface="Arial" panose="020B0604020202020204" pitchFamily="34" charset="0"/>
              <a:cs typeface="Arial" panose="020B0604020202020204" pitchFamily="34" charset="0"/>
            </a:endParaRPr>
          </a:p>
          <a:p>
            <a:pPr algn="l" fontAlgn="base"/>
            <a:r>
              <a:rPr lang="en-US" sz="1400" b="1" i="0" dirty="0">
                <a:effectLst/>
                <a:latin typeface="Arial" panose="020B0604020202020204" pitchFamily="34" charset="0"/>
                <a:cs typeface="Arial" panose="020B0604020202020204" pitchFamily="34" charset="0"/>
              </a:rPr>
              <a:t>Secondary (TCS) Loop</a:t>
            </a:r>
            <a:r>
              <a:rPr lang="en-US" sz="1400" b="0" i="0" dirty="0">
                <a:effectLst/>
                <a:latin typeface="Arial" panose="020B0604020202020204" pitchFamily="34" charset="0"/>
                <a:cs typeface="Arial" panose="020B0604020202020204" pitchFamily="34" charset="0"/>
              </a:rPr>
              <a:t>: 400 GPM (1,500 lpm) @ 10-29 psi (69-269 kPa) </a:t>
            </a:r>
            <a:r>
              <a:rPr lang="el-GR" sz="1400" b="0" i="0" dirty="0">
                <a:effectLst/>
                <a:latin typeface="Arial" panose="020B0604020202020204" pitchFamily="34" charset="0"/>
                <a:cs typeface="Arial" panose="020B0604020202020204" pitchFamily="34" charset="0"/>
              </a:rPr>
              <a:t>Δ</a:t>
            </a:r>
            <a:r>
              <a:rPr lang="en-US" sz="1400" b="0" i="0" dirty="0">
                <a:effectLst/>
                <a:latin typeface="Arial" panose="020B0604020202020204" pitchFamily="34" charset="0"/>
                <a:cs typeface="Arial" panose="020B0604020202020204" pitchFamily="34" charset="0"/>
              </a:rPr>
              <a:t>P</a:t>
            </a:r>
          </a:p>
          <a:p>
            <a:pPr algn="l" fontAlgn="base"/>
            <a:endParaRPr lang="en-US" sz="1400" b="0" i="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598F00-7897-BB2F-D6FA-12C170B5F585}"/>
              </a:ext>
            </a:extLst>
          </p:cNvPr>
          <p:cNvSpPr txBox="1"/>
          <p:nvPr/>
        </p:nvSpPr>
        <p:spPr>
          <a:xfrm>
            <a:off x="6404913" y="500213"/>
            <a:ext cx="4284558" cy="369332"/>
          </a:xfrm>
          <a:prstGeom prst="rect">
            <a:avLst/>
          </a:prstGeom>
          <a:noFill/>
        </p:spPr>
        <p:txBody>
          <a:bodyPr wrap="square">
            <a:spAutoFit/>
          </a:bodyPr>
          <a:lstStyle/>
          <a:p>
            <a:pPr marL="0" indent="0">
              <a:buNone/>
            </a:pPr>
            <a:r>
              <a:rPr lang="en-US" sz="1800" b="1" dirty="0" err="1">
                <a:ea typeface="Calibri" panose="020F0502020204030204" pitchFamily="34" charset="0"/>
                <a:cs typeface="Calibri" panose="020F0502020204030204" pitchFamily="34" charset="0"/>
              </a:rPr>
              <a:t>Chilldyne</a:t>
            </a:r>
            <a:r>
              <a:rPr lang="en-US" sz="1800" b="1" dirty="0">
                <a:ea typeface="Calibri" panose="020F0502020204030204" pitchFamily="34" charset="0"/>
                <a:cs typeface="Calibri" panose="020F0502020204030204" pitchFamily="34" charset="0"/>
              </a:rPr>
              <a:t> CDU 1500 :</a:t>
            </a:r>
            <a:endParaRPr lang="en-US" sz="1800" dirty="0">
              <a:ea typeface="Calibri" panose="020F0502020204030204" pitchFamily="34" charset="0"/>
              <a:cs typeface="Calibri" panose="020F0502020204030204" pitchFamily="34" charset="0"/>
            </a:endParaRPr>
          </a:p>
        </p:txBody>
      </p:sp>
      <p:pic>
        <p:nvPicPr>
          <p:cNvPr id="11" name="Picture 10" descr="A picture containing text, parking, electronics, container&#10;&#10;AI-generated content may be incorrect.">
            <a:extLst>
              <a:ext uri="{FF2B5EF4-FFF2-40B4-BE49-F238E27FC236}">
                <a16:creationId xmlns:a16="http://schemas.microsoft.com/office/drawing/2014/main" id="{27A9D5DB-D19F-6C61-112E-228AB2672214}"/>
              </a:ext>
            </a:extLst>
          </p:cNvPr>
          <p:cNvPicPr>
            <a:picLocks noChangeAspect="1"/>
          </p:cNvPicPr>
          <p:nvPr/>
        </p:nvPicPr>
        <p:blipFill>
          <a:blip r:embed="rId2"/>
          <a:srcRect l="3925" t="2911" r="1740" b="830"/>
          <a:stretch>
            <a:fillRect/>
          </a:stretch>
        </p:blipFill>
        <p:spPr>
          <a:xfrm>
            <a:off x="8547192" y="2614308"/>
            <a:ext cx="2753271" cy="3608974"/>
          </a:xfrm>
          <a:prstGeom prst="rect">
            <a:avLst/>
          </a:prstGeom>
        </p:spPr>
      </p:pic>
      <p:graphicFrame>
        <p:nvGraphicFramePr>
          <p:cNvPr id="3" name="Table 2">
            <a:extLst>
              <a:ext uri="{FF2B5EF4-FFF2-40B4-BE49-F238E27FC236}">
                <a16:creationId xmlns:a16="http://schemas.microsoft.com/office/drawing/2014/main" id="{8F29A358-D9BF-F6E8-40B7-A940816CB7B7}"/>
              </a:ext>
            </a:extLst>
          </p:cNvPr>
          <p:cNvGraphicFramePr>
            <a:graphicFrameLocks noGrp="1"/>
          </p:cNvGraphicFramePr>
          <p:nvPr>
            <p:extLst>
              <p:ext uri="{D42A27DB-BD31-4B8C-83A1-F6EECF244321}">
                <p14:modId xmlns:p14="http://schemas.microsoft.com/office/powerpoint/2010/main" val="3577310918"/>
              </p:ext>
            </p:extLst>
          </p:nvPr>
        </p:nvGraphicFramePr>
        <p:xfrm>
          <a:off x="538534" y="1000045"/>
          <a:ext cx="3876150" cy="3515360"/>
        </p:xfrm>
        <a:graphic>
          <a:graphicData uri="http://schemas.openxmlformats.org/drawingml/2006/table">
            <a:tbl>
              <a:tblPr>
                <a:tableStyleId>{5C22544A-7EE6-4342-B048-85BDC9FD1C3A}</a:tableStyleId>
              </a:tblPr>
              <a:tblGrid>
                <a:gridCol w="2529131">
                  <a:extLst>
                    <a:ext uri="{9D8B030D-6E8A-4147-A177-3AD203B41FA5}">
                      <a16:colId xmlns:a16="http://schemas.microsoft.com/office/drawing/2014/main" val="2925860116"/>
                    </a:ext>
                  </a:extLst>
                </a:gridCol>
                <a:gridCol w="1347019">
                  <a:extLst>
                    <a:ext uri="{9D8B030D-6E8A-4147-A177-3AD203B41FA5}">
                      <a16:colId xmlns:a16="http://schemas.microsoft.com/office/drawing/2014/main" val="3545205216"/>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27316896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Water/Glycol</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32273790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Total Heat Load of Electronics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46</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870111225"/>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CDU Cooling Capacity</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58422822"/>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Number of CDUs required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0.23</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811650348"/>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Single CDU</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23.00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3327295"/>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Margin CDU</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11104210"/>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density</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1000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49913790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Specific Heat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4186</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1516206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Temperature rise,  </a:t>
                      </a:r>
                      <a:r>
                        <a:rPr lang="el-GR" sz="1400" u="none" strike="noStrike">
                          <a:effectLst/>
                          <a:latin typeface="Arial" panose="020B0604020202020204" pitchFamily="34" charset="0"/>
                          <a:cs typeface="Arial" panose="020B0604020202020204" pitchFamily="34" charset="0"/>
                        </a:rPr>
                        <a:t>Δ</a:t>
                      </a:r>
                      <a:r>
                        <a:rPr lang="en-US" sz="1400" u="none" strike="noStrike">
                          <a:effectLst/>
                          <a:latin typeface="Arial" panose="020B0604020202020204" pitchFamily="34" charset="0"/>
                          <a:cs typeface="Arial" panose="020B0604020202020204" pitchFamily="34" charset="0"/>
                        </a:rPr>
                        <a:t>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4592910"/>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Pressure available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0.5</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927373546"/>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Pressure available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50000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00384974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Mass flow rate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5.49</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439820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Volumetric flow rate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0.00549</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6411662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Volumetric flow rate per unit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329.67</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21822462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Volumetric flow rate per unit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87.03</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33715450"/>
                  </a:ext>
                </a:extLst>
              </a:tr>
            </a:tbl>
          </a:graphicData>
        </a:graphic>
      </p:graphicFrame>
      <p:sp>
        <p:nvSpPr>
          <p:cNvPr id="9" name="TextBox 8">
            <a:extLst>
              <a:ext uri="{FF2B5EF4-FFF2-40B4-BE49-F238E27FC236}">
                <a16:creationId xmlns:a16="http://schemas.microsoft.com/office/drawing/2014/main" id="{C27BD3CB-4EDC-D9AB-492B-CAE7BFE5509A}"/>
              </a:ext>
            </a:extLst>
          </p:cNvPr>
          <p:cNvSpPr txBox="1"/>
          <p:nvPr/>
        </p:nvSpPr>
        <p:spPr>
          <a:xfrm>
            <a:off x="538534" y="630713"/>
            <a:ext cx="2752313" cy="369332"/>
          </a:xfrm>
          <a:prstGeom prst="rect">
            <a:avLst/>
          </a:prstGeom>
          <a:noFill/>
        </p:spPr>
        <p:txBody>
          <a:bodyPr wrap="square">
            <a:spAutoFit/>
          </a:bodyPr>
          <a:lstStyle/>
          <a:p>
            <a:r>
              <a:rPr lang="en-US" b="1" dirty="0" err="1"/>
              <a:t>Chilldyne</a:t>
            </a:r>
            <a:r>
              <a:rPr lang="en-US" b="1" dirty="0"/>
              <a:t> Option 2</a:t>
            </a:r>
            <a:r>
              <a:rPr lang="en-US" sz="1800" b="1" dirty="0"/>
              <a:t> </a:t>
            </a:r>
            <a:endParaRPr lang="en-US" b="1" dirty="0"/>
          </a:p>
        </p:txBody>
      </p:sp>
      <p:sp>
        <p:nvSpPr>
          <p:cNvPr id="10" name="TextBox 9">
            <a:extLst>
              <a:ext uri="{FF2B5EF4-FFF2-40B4-BE49-F238E27FC236}">
                <a16:creationId xmlns:a16="http://schemas.microsoft.com/office/drawing/2014/main" id="{3B39B1B7-1421-C375-022C-9D7E4ADA2EE3}"/>
              </a:ext>
            </a:extLst>
          </p:cNvPr>
          <p:cNvSpPr txBox="1"/>
          <p:nvPr/>
        </p:nvSpPr>
        <p:spPr>
          <a:xfrm>
            <a:off x="538534" y="4803163"/>
            <a:ext cx="5524501" cy="954107"/>
          </a:xfrm>
          <a:prstGeom prst="rect">
            <a:avLst/>
          </a:prstGeom>
          <a:noFill/>
        </p:spPr>
        <p:txBody>
          <a:bodyPr wrap="square">
            <a:spAutoFit/>
          </a:bodyPr>
          <a:lstStyle/>
          <a:p>
            <a:pPr algn="l" fontAlgn="base"/>
            <a:r>
              <a:rPr lang="en-US" sz="1400" b="0" i="0" dirty="0">
                <a:effectLst/>
                <a:latin typeface="Arial" panose="020B0604020202020204" pitchFamily="34" charset="0"/>
                <a:cs typeface="Arial" panose="020B0604020202020204" pitchFamily="34" charset="0"/>
              </a:rPr>
              <a:t>Each CDU will operate at </a:t>
            </a:r>
            <a:r>
              <a:rPr lang="en-US" sz="1400" dirty="0">
                <a:latin typeface="Arial" panose="020B0604020202020204" pitchFamily="34" charset="0"/>
                <a:cs typeface="Arial" panose="020B0604020202020204" pitchFamily="34" charset="0"/>
              </a:rPr>
              <a:t>46</a:t>
            </a:r>
            <a:r>
              <a:rPr lang="en-US" sz="1400" b="0" i="0" dirty="0">
                <a:effectLst/>
                <a:latin typeface="Arial" panose="020B0604020202020204" pitchFamily="34" charset="0"/>
                <a:cs typeface="Arial" panose="020B0604020202020204" pitchFamily="34" charset="0"/>
              </a:rPr>
              <a:t> kW - </a:t>
            </a:r>
            <a:r>
              <a:rPr lang="en-US" sz="1400" dirty="0">
                <a:latin typeface="Arial" panose="020B0604020202020204" pitchFamily="34" charset="0"/>
                <a:cs typeface="Arial" panose="020B0604020202020204" pitchFamily="34" charset="0"/>
              </a:rPr>
              <a:t>23</a:t>
            </a:r>
            <a:r>
              <a:rPr lang="en-US" sz="1400" b="0" i="0" dirty="0">
                <a:effectLst/>
                <a:latin typeface="Arial" panose="020B0604020202020204" pitchFamily="34" charset="0"/>
                <a:cs typeface="Arial" panose="020B0604020202020204" pitchFamily="34" charset="0"/>
              </a:rPr>
              <a:t> percent of it’s rated capacity</a:t>
            </a:r>
          </a:p>
          <a:p>
            <a:pPr algn="l" fontAlgn="base"/>
            <a:r>
              <a:rPr lang="en-US" sz="1400" b="0" i="0" dirty="0">
                <a:effectLst/>
                <a:latin typeface="Arial" panose="020B0604020202020204" pitchFamily="34" charset="0"/>
                <a:cs typeface="Arial" panose="020B0604020202020204" pitchFamily="34" charset="0"/>
              </a:rPr>
              <a:t>Active CDUs – 1, Standby CDU – 1 for backup</a:t>
            </a:r>
          </a:p>
          <a:p>
            <a:pPr algn="l" fontAlgn="base"/>
            <a:endParaRPr lang="en-US" sz="1400" dirty="0">
              <a:latin typeface="Arial" panose="020B0604020202020204" pitchFamily="34" charset="0"/>
              <a:cs typeface="Arial" panose="020B0604020202020204" pitchFamily="34" charset="0"/>
            </a:endParaRPr>
          </a:p>
          <a:p>
            <a:pPr fontAlgn="base"/>
            <a:r>
              <a:rPr lang="en-US" sz="1400" b="1" dirty="0">
                <a:latin typeface="Arial" panose="020B0604020202020204" pitchFamily="34" charset="0"/>
                <a:cs typeface="Arial" panose="020B0604020202020204" pitchFamily="34" charset="0"/>
              </a:rPr>
              <a:t>Dimensions (L*W*H) inches </a:t>
            </a:r>
            <a:r>
              <a:rPr lang="en-US" sz="1400" dirty="0">
                <a:latin typeface="Arial" panose="020B0604020202020204" pitchFamily="34" charset="0"/>
                <a:cs typeface="Arial" panose="020B0604020202020204" pitchFamily="34" charset="0"/>
              </a:rPr>
              <a:t>: 60’’ * 48’’ * 74’’</a:t>
            </a:r>
          </a:p>
        </p:txBody>
      </p:sp>
      <p:sp>
        <p:nvSpPr>
          <p:cNvPr id="14" name="Title 1">
            <a:extLst>
              <a:ext uri="{FF2B5EF4-FFF2-40B4-BE49-F238E27FC236}">
                <a16:creationId xmlns:a16="http://schemas.microsoft.com/office/drawing/2014/main" id="{6CAE3C1E-2675-F763-8B6B-F803C1AB0B7D}"/>
              </a:ext>
            </a:extLst>
          </p:cNvPr>
          <p:cNvSpPr>
            <a:spLocks noGrp="1"/>
          </p:cNvSpPr>
          <p:nvPr>
            <p:ph type="title"/>
          </p:nvPr>
        </p:nvSpPr>
        <p:spPr>
          <a:xfrm>
            <a:off x="457200" y="0"/>
            <a:ext cx="11503025" cy="457200"/>
          </a:xfrm>
        </p:spPr>
        <p:txBody>
          <a:bodyPr>
            <a:normAutofit fontScale="90000"/>
          </a:bodyPr>
          <a:lstStyle/>
          <a:p>
            <a:r>
              <a:rPr lang="en-US" dirty="0" err="1"/>
              <a:t>ePIC</a:t>
            </a:r>
            <a:r>
              <a:rPr lang="en-US" dirty="0"/>
              <a:t> Detector – Cooling Distribution Unit - CDU</a:t>
            </a:r>
          </a:p>
        </p:txBody>
      </p:sp>
      <p:sp>
        <p:nvSpPr>
          <p:cNvPr id="2" name="object 11">
            <a:extLst>
              <a:ext uri="{FF2B5EF4-FFF2-40B4-BE49-F238E27FC236}">
                <a16:creationId xmlns:a16="http://schemas.microsoft.com/office/drawing/2014/main" id="{1B24E811-7559-236E-5047-5AED082B05F9}"/>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3737730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7AC7-3680-D768-5AC2-C2BFBD73A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47ED5-B31A-4C39-D41F-EE864601A39D}"/>
              </a:ext>
            </a:extLst>
          </p:cNvPr>
          <p:cNvSpPr>
            <a:spLocks noGrp="1"/>
          </p:cNvSpPr>
          <p:nvPr>
            <p:ph type="title"/>
          </p:nvPr>
        </p:nvSpPr>
        <p:spPr/>
        <p:txBody>
          <a:bodyPr>
            <a:normAutofit fontScale="90000"/>
          </a:bodyPr>
          <a:lstStyle/>
          <a:p>
            <a:r>
              <a:rPr lang="en-US" dirty="0"/>
              <a:t>Outline</a:t>
            </a:r>
          </a:p>
        </p:txBody>
      </p:sp>
      <p:sp>
        <p:nvSpPr>
          <p:cNvPr id="5" name="Content Placeholder 2">
            <a:extLst>
              <a:ext uri="{FF2B5EF4-FFF2-40B4-BE49-F238E27FC236}">
                <a16:creationId xmlns:a16="http://schemas.microsoft.com/office/drawing/2014/main" id="{30A2A326-0669-9A80-1626-0E90DDA4B8A5}"/>
              </a:ext>
            </a:extLst>
          </p:cNvPr>
          <p:cNvSpPr>
            <a:spLocks noGrp="1"/>
          </p:cNvSpPr>
          <p:nvPr>
            <p:ph idx="1"/>
          </p:nvPr>
        </p:nvSpPr>
        <p:spPr>
          <a:xfrm>
            <a:off x="457200" y="685800"/>
            <a:ext cx="11503025" cy="5486400"/>
          </a:xfrm>
        </p:spPr>
        <p:txBody>
          <a:bodyPr>
            <a:normAutofit/>
          </a:bodyPr>
          <a:lstStyle/>
          <a:p>
            <a:pPr>
              <a:lnSpc>
                <a:spcPct val="120000"/>
              </a:lnSpc>
            </a:pPr>
            <a:r>
              <a:rPr lang="en-US" sz="2000" dirty="0"/>
              <a:t>Charge Questions</a:t>
            </a:r>
          </a:p>
          <a:p>
            <a:pPr>
              <a:lnSpc>
                <a:spcPct val="120000"/>
              </a:lnSpc>
            </a:pPr>
            <a:r>
              <a:rPr lang="en-US" sz="2000" dirty="0"/>
              <a:t>Detector Cooling Overview</a:t>
            </a:r>
          </a:p>
          <a:p>
            <a:pPr>
              <a:lnSpc>
                <a:spcPct val="120000"/>
              </a:lnSpc>
            </a:pPr>
            <a:r>
              <a:rPr lang="en-US" dirty="0"/>
              <a:t>Detector Cooling </a:t>
            </a:r>
            <a:r>
              <a:rPr lang="en-US" sz="2000" dirty="0"/>
              <a:t>Water Treatment</a:t>
            </a:r>
          </a:p>
          <a:p>
            <a:pPr>
              <a:lnSpc>
                <a:spcPct val="120000"/>
              </a:lnSpc>
            </a:pPr>
            <a:r>
              <a:rPr lang="en-US" dirty="0"/>
              <a:t>Pre Brief</a:t>
            </a:r>
          </a:p>
          <a:p>
            <a:pPr>
              <a:lnSpc>
                <a:spcPct val="120000"/>
              </a:lnSpc>
            </a:pPr>
            <a:r>
              <a:rPr lang="en-US" sz="2000" dirty="0"/>
              <a:t>Detector Heat Load</a:t>
            </a:r>
          </a:p>
          <a:p>
            <a:pPr>
              <a:lnSpc>
                <a:spcPct val="120000"/>
              </a:lnSpc>
            </a:pPr>
            <a:r>
              <a:rPr lang="en-US" dirty="0"/>
              <a:t>Cooling Circulator – Negative Pressure Water</a:t>
            </a:r>
            <a:endParaRPr lang="en-US" sz="2000" dirty="0"/>
          </a:p>
          <a:p>
            <a:pPr>
              <a:lnSpc>
                <a:spcPct val="120000"/>
              </a:lnSpc>
            </a:pPr>
            <a:r>
              <a:rPr lang="en-US" sz="2000" dirty="0"/>
              <a:t>Detector Cooling Systems </a:t>
            </a:r>
          </a:p>
          <a:p>
            <a:pPr>
              <a:lnSpc>
                <a:spcPct val="120000"/>
              </a:lnSpc>
            </a:pPr>
            <a:r>
              <a:rPr lang="en-US" sz="2000" dirty="0"/>
              <a:t>Summary / Next Steps</a:t>
            </a:r>
          </a:p>
        </p:txBody>
      </p:sp>
    </p:spTree>
    <p:extLst>
      <p:ext uri="{BB962C8B-B14F-4D97-AF65-F5344CB8AC3E}">
        <p14:creationId xmlns:p14="http://schemas.microsoft.com/office/powerpoint/2010/main" val="3545202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1D7C-C62C-D194-C528-44C9DF813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B45D5-0BAB-3FC0-E446-FAC00F8457B6}"/>
              </a:ext>
            </a:extLst>
          </p:cNvPr>
          <p:cNvSpPr>
            <a:spLocks noGrp="1"/>
          </p:cNvSpPr>
          <p:nvPr>
            <p:ph type="title"/>
          </p:nvPr>
        </p:nvSpPr>
        <p:spPr/>
        <p:txBody>
          <a:bodyPr>
            <a:normAutofit fontScale="90000"/>
          </a:bodyPr>
          <a:lstStyle/>
          <a:p>
            <a:r>
              <a:rPr lang="en-US" dirty="0" err="1"/>
              <a:t>ePIC</a:t>
            </a:r>
            <a:r>
              <a:rPr lang="en-US" dirty="0"/>
              <a:t> Detector – Cooling Calculation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799E07E-EBB8-1C94-08EF-4DF76755B174}"/>
                  </a:ext>
                </a:extLst>
              </p:cNvPr>
              <p:cNvSpPr txBox="1"/>
              <p:nvPr/>
            </p:nvSpPr>
            <p:spPr>
              <a:xfrm>
                <a:off x="705076" y="818702"/>
                <a:ext cx="2768021" cy="1924566"/>
              </a:xfrm>
              <a:prstGeom prst="rect">
                <a:avLst/>
              </a:prstGeom>
              <a:noFill/>
            </p:spPr>
            <p:txBody>
              <a:bodyPr wrap="square" lIns="0" tIns="0" rIns="0" bIns="0" rtlCol="0">
                <a:spAutoFit/>
              </a:bodyPr>
              <a:lstStyle/>
              <a:p>
                <a:r>
                  <a:rPr lang="en-US" sz="2000" dirty="0">
                    <a:solidFill>
                      <a:schemeClr val="tx1"/>
                    </a:solidFill>
                    <a:latin typeface="Arial" panose="020B0604020202020204" pitchFamily="34" charset="0"/>
                    <a:cs typeface="Arial" panose="020B0604020202020204" pitchFamily="34" charset="0"/>
                  </a:rPr>
                  <a:t>Heat Transfer </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Equation</a:t>
                </a:r>
                <a:endParaRPr lang="en-US" sz="2000"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𝑄</m:t>
                          </m:r>
                        </m:e>
                      </m:acc>
                      <m:r>
                        <a:rPr lang="en-US" sz="2000" i="1">
                          <a:solidFill>
                            <a:schemeClr val="tx1"/>
                          </a:solidFill>
                          <a:latin typeface="Cambria Math" panose="02040503050406030204" pitchFamily="18" charset="0"/>
                        </a:rPr>
                        <m:t>=</m:t>
                      </m:r>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𝑚</m:t>
                          </m:r>
                        </m:e>
                      </m:acc>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𝑐</m:t>
                          </m:r>
                        </m:e>
                        <m:sub>
                          <m:r>
                            <a:rPr lang="en-US" sz="2000" i="1">
                              <a:solidFill>
                                <a:schemeClr val="tx1"/>
                              </a:solidFill>
                              <a:latin typeface="Cambria Math" panose="02040503050406030204" pitchFamily="18" charset="0"/>
                            </a:rPr>
                            <m:t>𝑝</m:t>
                          </m:r>
                        </m:sub>
                      </m:sSub>
                      <m:r>
                        <a:rPr lang="en-US" sz="2000" i="1">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𝑇</m:t>
                      </m:r>
                    </m:oMath>
                  </m:oMathPara>
                </a14:m>
                <a:endParaRPr lang="en-US" sz="2000" dirty="0">
                  <a:solidFill>
                    <a:schemeClr val="tx1"/>
                  </a:solidFill>
                  <a:latin typeface="Arial" panose="020B0604020202020204" pitchFamily="34" charset="0"/>
                  <a:cs typeface="Arial" panose="020B0604020202020204" pitchFamily="34" charset="0"/>
                </a:endParaRPr>
              </a:p>
              <a:p>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𝑄</m:t>
                        </m:r>
                      </m:e>
                    </m:acc>
                  </m:oMath>
                </a14:m>
                <a:r>
                  <a:rPr lang="en-US" sz="2000" dirty="0">
                    <a:solidFill>
                      <a:schemeClr val="tx1"/>
                    </a:solidFill>
                    <a:latin typeface="Arial" panose="020B0604020202020204" pitchFamily="34" charset="0"/>
                    <a:cs typeface="Arial" panose="020B0604020202020204" pitchFamily="34" charset="0"/>
                  </a:rPr>
                  <a:t> – Heat Flow</a:t>
                </a:r>
              </a:p>
              <a:p>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𝑚</m:t>
                        </m:r>
                      </m:e>
                    </m:acc>
                  </m:oMath>
                </a14:m>
                <a:r>
                  <a:rPr lang="en-US" sz="2000" dirty="0">
                    <a:solidFill>
                      <a:schemeClr val="tx1"/>
                    </a:solidFill>
                    <a:latin typeface="Arial" panose="020B0604020202020204" pitchFamily="34" charset="0"/>
                    <a:cs typeface="Arial" panose="020B0604020202020204" pitchFamily="34" charset="0"/>
                  </a:rPr>
                  <a:t> – Mass Flow</a:t>
                </a:r>
              </a:p>
              <a:p>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𝑐</m:t>
                        </m:r>
                      </m:e>
                      <m:sub>
                        <m:r>
                          <a:rPr lang="en-US" sz="2000" i="1">
                            <a:solidFill>
                              <a:schemeClr val="tx1"/>
                            </a:solidFill>
                            <a:latin typeface="Cambria Math" panose="02040503050406030204" pitchFamily="18" charset="0"/>
                          </a:rPr>
                          <m:t>𝑝</m:t>
                        </m:r>
                      </m:sub>
                    </m:sSub>
                  </m:oMath>
                </a14:m>
                <a:r>
                  <a:rPr lang="en-US" sz="2000" dirty="0">
                    <a:solidFill>
                      <a:schemeClr val="tx1"/>
                    </a:solidFill>
                    <a:latin typeface="Arial" panose="020B0604020202020204" pitchFamily="34" charset="0"/>
                    <a:cs typeface="Arial" panose="020B0604020202020204" pitchFamily="34" charset="0"/>
                  </a:rPr>
                  <a:t> – Specific Heat</a:t>
                </a:r>
              </a:p>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𝑇</m:t>
                    </m:r>
                  </m:oMath>
                </a14:m>
                <a:r>
                  <a:rPr lang="en-US" sz="2000" dirty="0">
                    <a:solidFill>
                      <a:schemeClr val="tx1"/>
                    </a:solidFill>
                    <a:latin typeface="Arial" panose="020B0604020202020204" pitchFamily="34" charset="0"/>
                    <a:cs typeface="Arial" panose="020B0604020202020204" pitchFamily="34" charset="0"/>
                  </a:rPr>
                  <a:t> – Temp Change</a:t>
                </a:r>
              </a:p>
            </p:txBody>
          </p:sp>
        </mc:Choice>
        <mc:Fallback xmlns="">
          <p:sp>
            <p:nvSpPr>
              <p:cNvPr id="3" name="TextBox 2">
                <a:extLst>
                  <a:ext uri="{FF2B5EF4-FFF2-40B4-BE49-F238E27FC236}">
                    <a16:creationId xmlns:a16="http://schemas.microsoft.com/office/drawing/2014/main" id="{D799E07E-EBB8-1C94-08EF-4DF76755B174}"/>
                  </a:ext>
                </a:extLst>
              </p:cNvPr>
              <p:cNvSpPr txBox="1">
                <a:spLocks noRot="1" noChangeAspect="1" noMove="1" noResize="1" noEditPoints="1" noAdjustHandles="1" noChangeArrowheads="1" noChangeShapeType="1" noTextEdit="1"/>
              </p:cNvSpPr>
              <p:nvPr/>
            </p:nvSpPr>
            <p:spPr>
              <a:xfrm>
                <a:off x="705076" y="818702"/>
                <a:ext cx="2768021" cy="1924566"/>
              </a:xfrm>
              <a:prstGeom prst="rect">
                <a:avLst/>
              </a:prstGeom>
              <a:blipFill>
                <a:blip r:embed="rId2"/>
                <a:stretch>
                  <a:fillRect l="-5727" t="-3797" b="-7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E5BACE-B1EC-CB14-E9D4-05BBA8A0C1D3}"/>
                  </a:ext>
                </a:extLst>
              </p:cNvPr>
              <p:cNvSpPr txBox="1"/>
              <p:nvPr/>
            </p:nvSpPr>
            <p:spPr>
              <a:xfrm>
                <a:off x="4138118" y="818702"/>
                <a:ext cx="2519088" cy="2769989"/>
              </a:xfrm>
              <a:prstGeom prst="rect">
                <a:avLst/>
              </a:prstGeom>
              <a:noFill/>
            </p:spPr>
            <p:txBody>
              <a:bodyPr wrap="none" lIns="0" tIns="0" rIns="0" bIns="0" rtlCol="0">
                <a:spAutoFit/>
              </a:bodyPr>
              <a:lstStyle/>
              <a:p>
                <a:r>
                  <a:rPr lang="en-US" sz="2000" dirty="0">
                    <a:solidFill>
                      <a:schemeClr val="tx1"/>
                    </a:solidFill>
                    <a:latin typeface="Cambria Math" panose="02040503050406030204" pitchFamily="18" charset="0"/>
                    <a:ea typeface="Cambria Math" panose="02040503050406030204" pitchFamily="18" charset="0"/>
                  </a:rPr>
                  <a:t>Pressure-loss Equation</a:t>
                </a:r>
              </a:p>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i="1" smtClean="0">
                          <a:solidFill>
                            <a:schemeClr val="tx1"/>
                          </a:solidFill>
                          <a:latin typeface="Cambria Math" panose="02040503050406030204" pitchFamily="18" charset="0"/>
                          <a:ea typeface="Cambria Math" panose="02040503050406030204" pitchFamily="18" charset="0"/>
                        </a:rPr>
                        <m:t>𝑝</m:t>
                      </m:r>
                      <m: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𝐿</m:t>
                      </m:r>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𝑓</m:t>
                          </m:r>
                        </m:e>
                        <m:sub>
                          <m:r>
                            <a:rPr lang="en-US" sz="2000" b="0" i="1" smtClean="0">
                              <a:solidFill>
                                <a:schemeClr val="tx1"/>
                              </a:solidFill>
                              <a:latin typeface="Cambria Math" panose="02040503050406030204" pitchFamily="18" charset="0"/>
                              <a:ea typeface="Cambria Math" panose="02040503050406030204" pitchFamily="18" charset="0"/>
                            </a:rPr>
                            <m:t>𝐷</m:t>
                          </m:r>
                        </m:sub>
                      </m:sSub>
                      <m:f>
                        <m:fPr>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smtClean="0">
                              <a:solidFill>
                                <a:schemeClr val="tx1"/>
                              </a:solidFill>
                              <a:latin typeface="Cambria Math" panose="02040503050406030204" pitchFamily="18" charset="0"/>
                              <a:ea typeface="Cambria Math" panose="02040503050406030204" pitchFamily="18" charset="0"/>
                            </a:rPr>
                            <m:t>𝜌</m:t>
                          </m:r>
                        </m:num>
                        <m:den>
                          <m:r>
                            <a:rPr lang="en-US" sz="2000" b="0" i="1" smtClean="0">
                              <a:solidFill>
                                <a:schemeClr val="tx1"/>
                              </a:solidFill>
                              <a:latin typeface="Cambria Math" panose="02040503050406030204" pitchFamily="18" charset="0"/>
                              <a:ea typeface="Cambria Math" panose="02040503050406030204" pitchFamily="18" charset="0"/>
                            </a:rPr>
                            <m:t>2</m:t>
                          </m:r>
                        </m:den>
                      </m:f>
                      <m:f>
                        <m:fPr>
                          <m:ctrlPr>
                            <a:rPr lang="en-US" sz="2000" b="0" i="1" smtClean="0">
                              <a:solidFill>
                                <a:schemeClr val="tx1"/>
                              </a:solidFill>
                              <a:latin typeface="Cambria Math" panose="02040503050406030204" pitchFamily="18" charset="0"/>
                              <a:ea typeface="Cambria Math" panose="02040503050406030204" pitchFamily="18" charset="0"/>
                            </a:rPr>
                          </m:ctrlPr>
                        </m:fPr>
                        <m:num>
                          <m:sSup>
                            <m:sSupPr>
                              <m:ctrlPr>
                                <a:rPr lang="en-US" sz="2000" b="0" i="1" smtClean="0">
                                  <a:solidFill>
                                    <a:schemeClr val="tx1"/>
                                  </a:solidFill>
                                  <a:latin typeface="Cambria Math" panose="02040503050406030204" pitchFamily="18" charset="0"/>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𝑣</m:t>
                              </m:r>
                            </m:e>
                            <m:sup>
                              <m:r>
                                <a:rPr lang="en-US" sz="2000" b="0" i="1" smtClean="0">
                                  <a:solidFill>
                                    <a:schemeClr val="tx1"/>
                                  </a:solidFill>
                                  <a:latin typeface="Cambria Math" panose="02040503050406030204" pitchFamily="18" charset="0"/>
                                  <a:ea typeface="Cambria Math" panose="02040503050406030204" pitchFamily="18" charset="0"/>
                                </a:rPr>
                                <m:t>2</m:t>
                              </m:r>
                            </m:sup>
                          </m:sSup>
                        </m:num>
                        <m:den>
                          <m:r>
                            <a:rPr lang="en-US" sz="2000" b="0" i="1" smtClean="0">
                              <a:solidFill>
                                <a:schemeClr val="tx1"/>
                              </a:solidFill>
                              <a:latin typeface="Cambria Math" panose="02040503050406030204" pitchFamily="18" charset="0"/>
                              <a:ea typeface="Cambria Math" panose="02040503050406030204" pitchFamily="18" charset="0"/>
                            </a:rPr>
                            <m:t>𝐷</m:t>
                          </m:r>
                        </m:den>
                      </m:f>
                    </m:oMath>
                  </m:oMathPara>
                </a14:m>
                <a:endParaRPr lang="en-US" sz="2000" dirty="0">
                  <a:solidFill>
                    <a:schemeClr val="tx1"/>
                  </a:solidFill>
                </a:endParaRPr>
              </a:p>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i="1" smtClean="0">
                        <a:solidFill>
                          <a:schemeClr val="tx1"/>
                        </a:solidFill>
                        <a:latin typeface="Cambria Math" panose="02040503050406030204" pitchFamily="18" charset="0"/>
                        <a:ea typeface="Cambria Math" panose="02040503050406030204" pitchFamily="18" charset="0"/>
                      </a:rPr>
                      <m:t>𝑝</m:t>
                    </m:r>
                  </m:oMath>
                </a14:m>
                <a:r>
                  <a:rPr lang="en-US" sz="2000" dirty="0">
                    <a:solidFill>
                      <a:schemeClr val="tx1"/>
                    </a:solidFill>
                  </a:rPr>
                  <a:t> – Pressure Loss</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𝐿</m:t>
                    </m:r>
                  </m:oMath>
                </a14:m>
                <a:r>
                  <a:rPr lang="en-US" sz="2000" dirty="0">
                    <a:solidFill>
                      <a:schemeClr val="tx1"/>
                    </a:solidFill>
                  </a:rPr>
                  <a:t> – Tube Length</a:t>
                </a:r>
              </a:p>
              <a:p>
                <a14:m>
                  <m:oMath xmlns:m="http://schemas.openxmlformats.org/officeDocument/2006/math">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𝑓</m:t>
                        </m:r>
                      </m:e>
                      <m:sub>
                        <m:r>
                          <a:rPr lang="en-US" sz="2000" b="0" i="1" smtClean="0">
                            <a:solidFill>
                              <a:schemeClr val="tx1"/>
                            </a:solidFill>
                            <a:latin typeface="Cambria Math" panose="02040503050406030204" pitchFamily="18" charset="0"/>
                            <a:ea typeface="Cambria Math" panose="02040503050406030204" pitchFamily="18" charset="0"/>
                          </a:rPr>
                          <m:t>𝐷</m:t>
                        </m:r>
                      </m:sub>
                    </m:sSub>
                  </m:oMath>
                </a14:m>
                <a:r>
                  <a:rPr lang="en-US" sz="2000" dirty="0">
                    <a:solidFill>
                      <a:schemeClr val="tx1"/>
                    </a:solidFill>
                  </a:rPr>
                  <a:t> – Friction Factor </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𝜌</m:t>
                    </m:r>
                  </m:oMath>
                </a14:m>
                <a:r>
                  <a:rPr lang="en-US" sz="2000" dirty="0">
                    <a:solidFill>
                      <a:schemeClr val="tx1"/>
                    </a:solidFill>
                  </a:rPr>
                  <a:t> – Fluid Density</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𝑣</m:t>
                    </m:r>
                  </m:oMath>
                </a14:m>
                <a:r>
                  <a:rPr lang="en-US" sz="2000" dirty="0">
                    <a:solidFill>
                      <a:schemeClr val="tx1"/>
                    </a:solidFill>
                  </a:rPr>
                  <a:t> – Fluid Velocity</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𝐷</m:t>
                    </m:r>
                  </m:oMath>
                </a14:m>
                <a:r>
                  <a:rPr lang="en-US" sz="2000" dirty="0">
                    <a:solidFill>
                      <a:schemeClr val="tx1"/>
                    </a:solidFill>
                  </a:rPr>
                  <a:t> – Tube Diameter</a:t>
                </a:r>
              </a:p>
            </p:txBody>
          </p:sp>
        </mc:Choice>
        <mc:Fallback xmlns="">
          <p:sp>
            <p:nvSpPr>
              <p:cNvPr id="7" name="TextBox 6">
                <a:extLst>
                  <a:ext uri="{FF2B5EF4-FFF2-40B4-BE49-F238E27FC236}">
                    <a16:creationId xmlns:a16="http://schemas.microsoft.com/office/drawing/2014/main" id="{3AE5BACE-B1EC-CB14-E9D4-05BBA8A0C1D3}"/>
                  </a:ext>
                </a:extLst>
              </p:cNvPr>
              <p:cNvSpPr txBox="1">
                <a:spLocks noRot="1" noChangeAspect="1" noMove="1" noResize="1" noEditPoints="1" noAdjustHandles="1" noChangeArrowheads="1" noChangeShapeType="1" noTextEdit="1"/>
              </p:cNvSpPr>
              <p:nvPr/>
            </p:nvSpPr>
            <p:spPr>
              <a:xfrm>
                <a:off x="4138118" y="818702"/>
                <a:ext cx="2519088" cy="2769989"/>
              </a:xfrm>
              <a:prstGeom prst="rect">
                <a:avLst/>
              </a:prstGeom>
              <a:blipFill>
                <a:blip r:embed="rId3"/>
                <a:stretch>
                  <a:fillRect l="-6295" t="-2857" r="-5569" b="-48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6CD89E-65F7-1648-40F4-912F5EF65A32}"/>
                  </a:ext>
                </a:extLst>
              </p:cNvPr>
              <p:cNvSpPr txBox="1"/>
              <p:nvPr/>
            </p:nvSpPr>
            <p:spPr>
              <a:xfrm>
                <a:off x="7851334" y="818702"/>
                <a:ext cx="3137077" cy="2471061"/>
              </a:xfrm>
              <a:prstGeom prst="rect">
                <a:avLst/>
              </a:prstGeom>
              <a:noFill/>
            </p:spPr>
            <p:txBody>
              <a:bodyPr wrap="none" lIns="0" tIns="0" rIns="0" bIns="0" rtlCol="0">
                <a:spAutoFit/>
              </a:bodyPr>
              <a:lstStyle/>
              <a:p>
                <a:r>
                  <a:rPr lang="en-US" sz="2000" b="0" dirty="0">
                    <a:solidFill>
                      <a:schemeClr val="tx1"/>
                    </a:solidFill>
                    <a:ea typeface="Cambria Math" panose="02040503050406030204" pitchFamily="18" charset="0"/>
                  </a:rPr>
                  <a:t>Reynolds Number</a:t>
                </a:r>
                <a:r>
                  <a:rPr lang="en-US" sz="2000" dirty="0">
                    <a:solidFill>
                      <a:schemeClr val="tx1"/>
                    </a:solidFill>
                    <a:ea typeface="Cambria Math" panose="02040503050406030204" pitchFamily="18" charset="0"/>
                  </a:rPr>
                  <a:t> Equation</a:t>
                </a:r>
                <a:endParaRPr lang="en-US" sz="2000" b="0" dirty="0">
                  <a:solidFill>
                    <a:schemeClr val="tx1"/>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𝑅𝑒</m:t>
                      </m:r>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smtClean="0">
                              <a:solidFill>
                                <a:schemeClr val="tx1"/>
                              </a:solidFill>
                              <a:latin typeface="Cambria Math" panose="02040503050406030204" pitchFamily="18" charset="0"/>
                              <a:ea typeface="Cambria Math" panose="02040503050406030204" pitchFamily="18" charset="0"/>
                            </a:rPr>
                            <m:t>𝜌</m:t>
                          </m:r>
                          <m:r>
                            <a:rPr lang="en-US" sz="2000" b="0" i="1" smtClean="0">
                              <a:solidFill>
                                <a:schemeClr val="tx1"/>
                              </a:solidFill>
                              <a:latin typeface="Cambria Math" panose="02040503050406030204" pitchFamily="18" charset="0"/>
                              <a:ea typeface="Cambria Math" panose="02040503050406030204" pitchFamily="18" charset="0"/>
                            </a:rPr>
                            <m:t>𝑣𝐷</m:t>
                          </m:r>
                        </m:num>
                        <m:den>
                          <m:r>
                            <a:rPr lang="en-US" sz="2000" i="1">
                              <a:solidFill>
                                <a:schemeClr val="tx1"/>
                              </a:solidFill>
                              <a:latin typeface="Cambria Math" panose="02040503050406030204" pitchFamily="18" charset="0"/>
                              <a:ea typeface="Cambria Math" panose="02040503050406030204" pitchFamily="18" charset="0"/>
                            </a:rPr>
                            <m:t>𝜇</m:t>
                          </m:r>
                        </m:den>
                      </m:f>
                    </m:oMath>
                  </m:oMathPara>
                </a14:m>
                <a:endParaRPr lang="en-US" sz="2000" dirty="0">
                  <a:solidFill>
                    <a:schemeClr val="tx1"/>
                  </a:solidFill>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𝑅𝑒</m:t>
                    </m:r>
                  </m:oMath>
                </a14:m>
                <a:r>
                  <a:rPr lang="en-US" sz="2000" dirty="0">
                    <a:solidFill>
                      <a:schemeClr val="tx1"/>
                    </a:solidFill>
                  </a:rPr>
                  <a:t> – Reynolds Number</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𝜌</m:t>
                    </m:r>
                  </m:oMath>
                </a14:m>
                <a:r>
                  <a:rPr lang="en-US" sz="2000" dirty="0">
                    <a:solidFill>
                      <a:schemeClr val="tx1"/>
                    </a:solidFill>
                  </a:rPr>
                  <a:t> – Fluid Density</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𝑣</m:t>
                    </m:r>
                  </m:oMath>
                </a14:m>
                <a:r>
                  <a:rPr lang="en-US" sz="2000" dirty="0">
                    <a:solidFill>
                      <a:schemeClr val="tx1"/>
                    </a:solidFill>
                  </a:rPr>
                  <a:t> – Fluid Velocity </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𝐷</m:t>
                    </m:r>
                  </m:oMath>
                </a14:m>
                <a:r>
                  <a:rPr lang="en-US" sz="2000" dirty="0">
                    <a:solidFill>
                      <a:schemeClr val="tx1"/>
                    </a:solidFill>
                  </a:rPr>
                  <a:t> – Tube Diameter</a:t>
                </a:r>
              </a:p>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𝜇</m:t>
                    </m:r>
                    <m:r>
                      <a:rPr lang="en-US" sz="2000" i="1" smtClean="0">
                        <a:solidFill>
                          <a:schemeClr val="tx1"/>
                        </a:solidFill>
                        <a:latin typeface="Cambria Math" panose="02040503050406030204" pitchFamily="18" charset="0"/>
                        <a:ea typeface="Cambria Math" panose="02040503050406030204" pitchFamily="18" charset="0"/>
                      </a:rPr>
                      <m:t> </m:t>
                    </m:r>
                  </m:oMath>
                </a14:m>
                <a:r>
                  <a:rPr lang="en-US" sz="2000" dirty="0">
                    <a:solidFill>
                      <a:schemeClr val="tx1"/>
                    </a:solidFill>
                  </a:rPr>
                  <a:t>– Dynamic Viscosity</a:t>
                </a:r>
              </a:p>
            </p:txBody>
          </p:sp>
        </mc:Choice>
        <mc:Fallback xmlns="">
          <p:sp>
            <p:nvSpPr>
              <p:cNvPr id="8" name="TextBox 7">
                <a:extLst>
                  <a:ext uri="{FF2B5EF4-FFF2-40B4-BE49-F238E27FC236}">
                    <a16:creationId xmlns:a16="http://schemas.microsoft.com/office/drawing/2014/main" id="{226CD89E-65F7-1648-40F4-912F5EF65A32}"/>
                  </a:ext>
                </a:extLst>
              </p:cNvPr>
              <p:cNvSpPr txBox="1">
                <a:spLocks noRot="1" noChangeAspect="1" noMove="1" noResize="1" noEditPoints="1" noAdjustHandles="1" noChangeArrowheads="1" noChangeShapeType="1" noTextEdit="1"/>
              </p:cNvSpPr>
              <p:nvPr/>
            </p:nvSpPr>
            <p:spPr>
              <a:xfrm>
                <a:off x="7851334" y="818702"/>
                <a:ext cx="3137077" cy="2471061"/>
              </a:xfrm>
              <a:prstGeom prst="rect">
                <a:avLst/>
              </a:prstGeom>
              <a:blipFill>
                <a:blip r:embed="rId4"/>
                <a:stretch>
                  <a:fillRect l="-5049" t="-2956" r="-3883" b="-5419"/>
                </a:stretch>
              </a:blipFill>
            </p:spPr>
            <p:txBody>
              <a:bodyPr/>
              <a:lstStyle/>
              <a:p>
                <a:r>
                  <a:rPr lang="en-US">
                    <a:noFill/>
                  </a:rPr>
                  <a:t> </a:t>
                </a:r>
              </a:p>
            </p:txBody>
          </p:sp>
        </mc:Fallback>
      </mc:AlternateContent>
      <p:sp>
        <p:nvSpPr>
          <p:cNvPr id="4" name="object 11">
            <a:extLst>
              <a:ext uri="{FF2B5EF4-FFF2-40B4-BE49-F238E27FC236}">
                <a16:creationId xmlns:a16="http://schemas.microsoft.com/office/drawing/2014/main" id="{96FA619D-B136-4699-8EBB-01C75E7228E2}"/>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2417899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FA9A-0E30-1AD3-4EA0-037B06FBC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3C92E-7AFA-11CD-62A6-B472B80E847B}"/>
              </a:ext>
            </a:extLst>
          </p:cNvPr>
          <p:cNvSpPr>
            <a:spLocks noGrp="1"/>
          </p:cNvSpPr>
          <p:nvPr>
            <p:ph type="title"/>
          </p:nvPr>
        </p:nvSpPr>
        <p:spPr/>
        <p:txBody>
          <a:bodyPr>
            <a:normAutofit fontScale="90000"/>
          </a:bodyPr>
          <a:lstStyle/>
          <a:p>
            <a:r>
              <a:rPr lang="en-US" dirty="0" err="1"/>
              <a:t>ePIC</a:t>
            </a:r>
            <a:r>
              <a:rPr lang="en-US" dirty="0"/>
              <a:t> Detector – Detailed Calculation</a:t>
            </a:r>
          </a:p>
        </p:txBody>
      </p:sp>
      <p:graphicFrame>
        <p:nvGraphicFramePr>
          <p:cNvPr id="6" name="Table 5">
            <a:extLst>
              <a:ext uri="{FF2B5EF4-FFF2-40B4-BE49-F238E27FC236}">
                <a16:creationId xmlns:a16="http://schemas.microsoft.com/office/drawing/2014/main" id="{CC30B017-6C54-A8AD-906B-1C2B198DBE4A}"/>
              </a:ext>
            </a:extLst>
          </p:cNvPr>
          <p:cNvGraphicFramePr>
            <a:graphicFrameLocks noGrp="1"/>
          </p:cNvGraphicFramePr>
          <p:nvPr>
            <p:extLst>
              <p:ext uri="{D42A27DB-BD31-4B8C-83A1-F6EECF244321}">
                <p14:modId xmlns:p14="http://schemas.microsoft.com/office/powerpoint/2010/main" val="1257290311"/>
              </p:ext>
            </p:extLst>
          </p:nvPr>
        </p:nvGraphicFramePr>
        <p:xfrm>
          <a:off x="457200" y="866047"/>
          <a:ext cx="5232400" cy="3683000"/>
        </p:xfrm>
        <a:graphic>
          <a:graphicData uri="http://schemas.openxmlformats.org/drawingml/2006/table">
            <a:tbl>
              <a:tblPr>
                <a:tableStyleId>{5C22544A-7EE6-4342-B048-85BDC9FD1C3A}</a:tableStyleId>
              </a:tblPr>
              <a:tblGrid>
                <a:gridCol w="2819400">
                  <a:extLst>
                    <a:ext uri="{9D8B030D-6E8A-4147-A177-3AD203B41FA5}">
                      <a16:colId xmlns:a16="http://schemas.microsoft.com/office/drawing/2014/main" val="3054406726"/>
                    </a:ext>
                  </a:extLst>
                </a:gridCol>
                <a:gridCol w="1498600">
                  <a:extLst>
                    <a:ext uri="{9D8B030D-6E8A-4147-A177-3AD203B41FA5}">
                      <a16:colId xmlns:a16="http://schemas.microsoft.com/office/drawing/2014/main" val="1712111596"/>
                    </a:ext>
                  </a:extLst>
                </a:gridCol>
                <a:gridCol w="914400">
                  <a:extLst>
                    <a:ext uri="{9D8B030D-6E8A-4147-A177-3AD203B41FA5}">
                      <a16:colId xmlns:a16="http://schemas.microsoft.com/office/drawing/2014/main" val="3443413659"/>
                    </a:ext>
                  </a:extLst>
                </a:gridCol>
              </a:tblGrid>
              <a:tr h="184150">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Units</a:t>
                      </a:r>
                      <a:endParaRPr lang="en-US" sz="1100" b="0" i="0" u="none" strike="noStrike">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47128756"/>
                  </a:ext>
                </a:extLst>
              </a:tr>
              <a:tr h="184150">
                <a:tc>
                  <a:txBody>
                    <a:bodyPr/>
                    <a:lstStyle/>
                    <a:p>
                      <a:pPr algn="ctr" fontAlgn="b">
                        <a:buNone/>
                      </a:pPr>
                      <a:r>
                        <a:rPr lang="en-US" sz="1100" u="none" strike="noStrike">
                          <a:effectLst/>
                        </a:rPr>
                        <a:t>Cooling media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Natural Convection</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07393916"/>
                  </a:ext>
                </a:extLst>
              </a:tr>
              <a:tr h="184150">
                <a:tc>
                  <a:txBody>
                    <a:bodyPr/>
                    <a:lstStyle/>
                    <a:p>
                      <a:pPr algn="ctr" fontAlgn="b">
                        <a:buNone/>
                      </a:pPr>
                      <a:r>
                        <a:rPr lang="en-US" sz="1100" u="none" strike="noStrike">
                          <a:effectLst/>
                        </a:rPr>
                        <a:t>Caloroc Board Heat Load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57744728"/>
                  </a:ext>
                </a:extLst>
              </a:tr>
              <a:tr h="184150">
                <a:tc>
                  <a:txBody>
                    <a:bodyPr/>
                    <a:lstStyle/>
                    <a:p>
                      <a:pPr algn="ctr" fontAlgn="b">
                        <a:buNone/>
                      </a:pPr>
                      <a:r>
                        <a:rPr lang="en-US" sz="1100" u="none" strike="noStrike">
                          <a:effectLst/>
                        </a:rPr>
                        <a:t>Number of Caloroc boards in each sector</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8</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103067268"/>
                  </a:ext>
                </a:extLst>
              </a:tr>
              <a:tr h="184150">
                <a:tc>
                  <a:txBody>
                    <a:bodyPr/>
                    <a:lstStyle/>
                    <a:p>
                      <a:pPr algn="ctr" fontAlgn="b">
                        <a:buNone/>
                      </a:pPr>
                      <a:r>
                        <a:rPr lang="en-US" sz="1100" u="none" strike="noStrike">
                          <a:effectLst/>
                        </a:rPr>
                        <a:t>Sector Heat Load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49838901"/>
                  </a:ext>
                </a:extLst>
              </a:tr>
              <a:tr h="184150">
                <a:tc>
                  <a:txBody>
                    <a:bodyPr/>
                    <a:lstStyle/>
                    <a:p>
                      <a:pPr algn="ctr" fontAlgn="b">
                        <a:buNone/>
                      </a:pPr>
                      <a:r>
                        <a:rPr lang="en-US" sz="1100" u="none" strike="noStrike">
                          <a:effectLst/>
                        </a:rPr>
                        <a:t>Total Number of Sectors</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32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81879135"/>
                  </a:ext>
                </a:extLst>
              </a:tr>
              <a:tr h="184150">
                <a:tc>
                  <a:txBody>
                    <a:bodyPr/>
                    <a:lstStyle/>
                    <a:p>
                      <a:pPr algn="ctr" fontAlgn="b">
                        <a:buNone/>
                      </a:pPr>
                      <a:r>
                        <a:rPr lang="en-US" sz="1100" u="none" strike="noStrike">
                          <a:effectLst/>
                        </a:rPr>
                        <a:t>Total Heat Load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1280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80921257"/>
                  </a:ext>
                </a:extLst>
              </a:tr>
              <a:tr h="184150">
                <a:tc>
                  <a:txBody>
                    <a:bodyPr/>
                    <a:lstStyle/>
                    <a:p>
                      <a:pPr algn="ctr" fontAlgn="b">
                        <a:buNone/>
                      </a:pPr>
                      <a:r>
                        <a:rPr lang="en-US" sz="1100" u="none" strike="noStrike">
                          <a:effectLst/>
                        </a:rPr>
                        <a:t>Density</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kg/m^3</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80318157"/>
                  </a:ext>
                </a:extLst>
              </a:tr>
              <a:tr h="184150">
                <a:tc>
                  <a:txBody>
                    <a:bodyPr/>
                    <a:lstStyle/>
                    <a:p>
                      <a:pPr algn="ctr" fontAlgn="b">
                        <a:buNone/>
                      </a:pPr>
                      <a:r>
                        <a:rPr lang="en-US" sz="1100" u="none" strike="noStrike">
                          <a:effectLst/>
                        </a:rPr>
                        <a:t>Specific Heat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1005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J/kg 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29510377"/>
                  </a:ext>
                </a:extLst>
              </a:tr>
              <a:tr h="184150">
                <a:tc>
                  <a:txBody>
                    <a:bodyPr/>
                    <a:lstStyle/>
                    <a:p>
                      <a:pPr algn="ctr" fontAlgn="b">
                        <a:buNone/>
                      </a:pPr>
                      <a:r>
                        <a:rPr lang="en-US" sz="1100" u="none" strike="noStrike">
                          <a:effectLst/>
                        </a:rPr>
                        <a:t>Temperature rise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859635318"/>
                  </a:ext>
                </a:extLst>
              </a:tr>
              <a:tr h="184150">
                <a:tc>
                  <a:txBody>
                    <a:bodyPr/>
                    <a:lstStyle/>
                    <a:p>
                      <a:pPr algn="ctr" fontAlgn="b">
                        <a:buNone/>
                      </a:pPr>
                      <a:r>
                        <a:rPr lang="en-US" sz="1100" u="none" strike="noStrike">
                          <a:effectLst/>
                        </a:rPr>
                        <a:t>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0.0482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95332920"/>
                  </a:ext>
                </a:extLst>
              </a:tr>
              <a:tr h="184150">
                <a:tc>
                  <a:txBody>
                    <a:bodyPr/>
                    <a:lstStyle/>
                    <a:p>
                      <a:pPr algn="ctr" fontAlgn="b">
                        <a:buNone/>
                      </a:pPr>
                      <a:r>
                        <a:rPr lang="en-US" sz="1100" u="none" strike="noStrike">
                          <a:effectLst/>
                        </a:rPr>
                        <a:t>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102.22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cfm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97108921"/>
                  </a:ext>
                </a:extLst>
              </a:tr>
              <a:tr h="184150">
                <a:tc>
                  <a:txBody>
                    <a:bodyPr/>
                    <a:lstStyle/>
                    <a:p>
                      <a:pPr algn="ctr" fontAlgn="b">
                        <a:buNone/>
                      </a:pPr>
                      <a:r>
                        <a:rPr lang="en-US" sz="1100" u="none" strike="noStrike">
                          <a:effectLst/>
                        </a:rPr>
                        <a:t>Heat transfer coefficient required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5.87</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W/m^2- 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474816125"/>
                  </a:ext>
                </a:extLst>
              </a:tr>
              <a:tr h="184150">
                <a:tc>
                  <a:txBody>
                    <a:bodyPr/>
                    <a:lstStyle/>
                    <a:p>
                      <a:pPr algn="ctr" fontAlgn="b">
                        <a:buNone/>
                      </a:pPr>
                      <a:r>
                        <a:rPr lang="en-US" sz="1100" u="none" strike="noStrike">
                          <a:effectLst/>
                        </a:rPr>
                        <a:t>Read out box width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58515232"/>
                  </a:ext>
                </a:extLst>
              </a:tr>
              <a:tr h="184150">
                <a:tc>
                  <a:txBody>
                    <a:bodyPr/>
                    <a:lstStyle/>
                    <a:p>
                      <a:pPr algn="ctr" fontAlgn="b">
                        <a:buNone/>
                      </a:pPr>
                      <a:r>
                        <a:rPr lang="en-US" sz="1100" u="none" strike="noStrike">
                          <a:effectLst/>
                        </a:rPr>
                        <a:t>Read out box length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0.4</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75507995"/>
                  </a:ext>
                </a:extLst>
              </a:tr>
              <a:tr h="184150">
                <a:tc>
                  <a:txBody>
                    <a:bodyPr/>
                    <a:lstStyle/>
                    <a:p>
                      <a:pPr algn="ctr" fontAlgn="b">
                        <a:buNone/>
                      </a:pPr>
                      <a:r>
                        <a:rPr lang="en-US" sz="1100" u="none" strike="noStrike">
                          <a:effectLst/>
                        </a:rPr>
                        <a:t>Read out box area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0.08</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m^2</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37302269"/>
                  </a:ext>
                </a:extLst>
              </a:tr>
              <a:tr h="184150">
                <a:tc>
                  <a:txBody>
                    <a:bodyPr/>
                    <a:lstStyle/>
                    <a:p>
                      <a:pPr algn="ctr" fontAlgn="b">
                        <a:buNone/>
                      </a:pPr>
                      <a:r>
                        <a:rPr lang="en-US" sz="1100" u="none" strike="noStrike">
                          <a:effectLst/>
                        </a:rPr>
                        <a:t>Number of electornics read out boxes</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8</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79359737"/>
                  </a:ext>
                </a:extLst>
              </a:tr>
              <a:tr h="184150">
                <a:tc>
                  <a:txBody>
                    <a:bodyPr/>
                    <a:lstStyle/>
                    <a:p>
                      <a:pPr algn="ctr" fontAlgn="b">
                        <a:buNone/>
                      </a:pPr>
                      <a:r>
                        <a:rPr lang="en-US" sz="1100" u="none" strike="noStrike">
                          <a:effectLst/>
                        </a:rPr>
                        <a:t>Total Surface Area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9.92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m^2</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08917521"/>
                  </a:ext>
                </a:extLst>
              </a:tr>
              <a:tr h="184150">
                <a:tc>
                  <a:txBody>
                    <a:bodyPr/>
                    <a:lstStyle/>
                    <a:p>
                      <a:pPr algn="ctr" fontAlgn="b">
                        <a:buNone/>
                      </a:pPr>
                      <a:r>
                        <a:rPr lang="en-US" sz="1100" u="none" strike="noStrike">
                          <a:effectLst/>
                        </a:rPr>
                        <a:t>Total Length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6.2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8262130"/>
                  </a:ext>
                </a:extLst>
              </a:tr>
              <a:tr h="184150">
                <a:tc>
                  <a:txBody>
                    <a:bodyPr/>
                    <a:lstStyle/>
                    <a:p>
                      <a:pPr algn="ctr" fontAlgn="b">
                        <a:buNone/>
                      </a:pPr>
                      <a:r>
                        <a:rPr lang="en-US" sz="1100" u="none" strike="noStrike">
                          <a:effectLst/>
                        </a:rPr>
                        <a:t>Total Width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1.6</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m</a:t>
                      </a:r>
                      <a:endParaRPr lang="en-US" sz="11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70514419"/>
                  </a:ext>
                </a:extLst>
              </a:tr>
            </a:tbl>
          </a:graphicData>
        </a:graphic>
      </p:graphicFrame>
      <p:graphicFrame>
        <p:nvGraphicFramePr>
          <p:cNvPr id="8" name="Table 7">
            <a:extLst>
              <a:ext uri="{FF2B5EF4-FFF2-40B4-BE49-F238E27FC236}">
                <a16:creationId xmlns:a16="http://schemas.microsoft.com/office/drawing/2014/main" id="{DD605DA3-EA88-7DA8-9662-22C156E66623}"/>
              </a:ext>
            </a:extLst>
          </p:cNvPr>
          <p:cNvGraphicFramePr>
            <a:graphicFrameLocks noGrp="1"/>
          </p:cNvGraphicFramePr>
          <p:nvPr>
            <p:extLst>
              <p:ext uri="{D42A27DB-BD31-4B8C-83A1-F6EECF244321}">
                <p14:modId xmlns:p14="http://schemas.microsoft.com/office/powerpoint/2010/main" val="3169278795"/>
              </p:ext>
            </p:extLst>
          </p:nvPr>
        </p:nvGraphicFramePr>
        <p:xfrm>
          <a:off x="5743417" y="749016"/>
          <a:ext cx="6114986" cy="5486411"/>
        </p:xfrm>
        <a:graphic>
          <a:graphicData uri="http://schemas.openxmlformats.org/drawingml/2006/table">
            <a:tbl>
              <a:tblPr>
                <a:tableStyleId>{5C22544A-7EE6-4342-B048-85BDC9FD1C3A}</a:tableStyleId>
              </a:tblPr>
              <a:tblGrid>
                <a:gridCol w="2746251">
                  <a:extLst>
                    <a:ext uri="{9D8B030D-6E8A-4147-A177-3AD203B41FA5}">
                      <a16:colId xmlns:a16="http://schemas.microsoft.com/office/drawing/2014/main" val="3935360117"/>
                    </a:ext>
                  </a:extLst>
                </a:gridCol>
                <a:gridCol w="1696573">
                  <a:extLst>
                    <a:ext uri="{9D8B030D-6E8A-4147-A177-3AD203B41FA5}">
                      <a16:colId xmlns:a16="http://schemas.microsoft.com/office/drawing/2014/main" val="4039108407"/>
                    </a:ext>
                  </a:extLst>
                </a:gridCol>
                <a:gridCol w="1672162">
                  <a:extLst>
                    <a:ext uri="{9D8B030D-6E8A-4147-A177-3AD203B41FA5}">
                      <a16:colId xmlns:a16="http://schemas.microsoft.com/office/drawing/2014/main" val="1849459996"/>
                    </a:ext>
                  </a:extLst>
                </a:gridCol>
              </a:tblGrid>
              <a:tr h="176981">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Units</a:t>
                      </a:r>
                      <a:endParaRPr lang="en-US" sz="1100" b="0" i="0" u="none" strike="noStrike">
                        <a:solidFill>
                          <a:srgbClr val="FF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015842044"/>
                  </a:ext>
                </a:extLst>
              </a:tr>
              <a:tr h="176981">
                <a:tc>
                  <a:txBody>
                    <a:bodyPr/>
                    <a:lstStyle/>
                    <a:p>
                      <a:pPr algn="ctr" fontAlgn="b">
                        <a:buNone/>
                      </a:pPr>
                      <a:r>
                        <a:rPr lang="en-US" sz="1100" u="none" strike="noStrike">
                          <a:effectLst/>
                        </a:rPr>
                        <a:t>Cooling media</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Water</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5926733"/>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400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gpm</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49129330"/>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1514</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884540375"/>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0.02523</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947293977"/>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25.23</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048191891"/>
                  </a:ext>
                </a:extLst>
              </a:tr>
              <a:tr h="176981">
                <a:tc>
                  <a:txBody>
                    <a:bodyPr/>
                    <a:lstStyle/>
                    <a:p>
                      <a:pPr algn="ctr" fontAlgn="b">
                        <a:buNone/>
                      </a:pPr>
                      <a:r>
                        <a:rPr lang="en-US" sz="1100" u="none" strike="noStrike">
                          <a:effectLst/>
                        </a:rPr>
                        <a:t>density</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1000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kg/m^3</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406775478"/>
                  </a:ext>
                </a:extLst>
              </a:tr>
              <a:tr h="176981">
                <a:tc>
                  <a:txBody>
                    <a:bodyPr/>
                    <a:lstStyle/>
                    <a:p>
                      <a:pPr algn="ctr" fontAlgn="b">
                        <a:buNone/>
                      </a:pPr>
                      <a:r>
                        <a:rPr lang="en-US" sz="1100" u="none" strike="noStrike">
                          <a:effectLst/>
                        </a:rPr>
                        <a:t>Specific Heat</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4186</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J/kg 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302258976"/>
                  </a:ext>
                </a:extLst>
              </a:tr>
              <a:tr h="176981">
                <a:tc>
                  <a:txBody>
                    <a:bodyPr/>
                    <a:lstStyle/>
                    <a:p>
                      <a:pPr algn="ctr" fontAlgn="b">
                        <a:buNone/>
                      </a:pPr>
                      <a:r>
                        <a:rPr lang="en-US" sz="1100" u="none" strike="noStrike">
                          <a:effectLst/>
                        </a:rPr>
                        <a:t>RH</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65</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127095600"/>
                  </a:ext>
                </a:extLst>
              </a:tr>
              <a:tr h="176981">
                <a:tc>
                  <a:txBody>
                    <a:bodyPr/>
                    <a:lstStyle/>
                    <a:p>
                      <a:pPr algn="ctr" fontAlgn="b">
                        <a:buNone/>
                      </a:pPr>
                      <a:r>
                        <a:rPr lang="en-US" sz="1100" u="none" strike="noStrike">
                          <a:effectLst/>
                        </a:rPr>
                        <a:t>Ambient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72</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F</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753856957"/>
                  </a:ext>
                </a:extLst>
              </a:tr>
              <a:tr h="176981">
                <a:tc>
                  <a:txBody>
                    <a:bodyPr/>
                    <a:lstStyle/>
                    <a:p>
                      <a:pPr algn="ctr" fontAlgn="b">
                        <a:buNone/>
                      </a:pPr>
                      <a:r>
                        <a:rPr lang="en-US" sz="1100" u="none" strike="noStrike">
                          <a:effectLst/>
                        </a:rPr>
                        <a:t>Ambient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22.2</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450274989"/>
                  </a:ext>
                </a:extLst>
              </a:tr>
              <a:tr h="176981">
                <a:tc>
                  <a:txBody>
                    <a:bodyPr/>
                    <a:lstStyle/>
                    <a:p>
                      <a:pPr algn="ctr" fontAlgn="b">
                        <a:buNone/>
                      </a:pPr>
                      <a:r>
                        <a:rPr lang="en-US" sz="1100" u="none" strike="noStrike">
                          <a:effectLst/>
                        </a:rPr>
                        <a:t>Dew Point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60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F</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374525227"/>
                  </a:ext>
                </a:extLst>
              </a:tr>
              <a:tr h="176981">
                <a:tc>
                  <a:txBody>
                    <a:bodyPr/>
                    <a:lstStyle/>
                    <a:p>
                      <a:pPr algn="ctr" fontAlgn="b">
                        <a:buNone/>
                      </a:pPr>
                      <a:r>
                        <a:rPr lang="en-US" sz="1100" u="none" strike="noStrike">
                          <a:effectLst/>
                        </a:rPr>
                        <a:t>Dew Point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15.3</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719314128"/>
                  </a:ext>
                </a:extLst>
              </a:tr>
              <a:tr h="176981">
                <a:tc>
                  <a:txBody>
                    <a:bodyPr/>
                    <a:lstStyle/>
                    <a:p>
                      <a:pPr algn="ctr" fontAlgn="b">
                        <a:buNone/>
                      </a:pPr>
                      <a:r>
                        <a:rPr lang="en-US" sz="1100" u="none" strike="noStrike">
                          <a:effectLst/>
                        </a:rPr>
                        <a:t>Inlet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64.4</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F</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062621328"/>
                  </a:ext>
                </a:extLst>
              </a:tr>
              <a:tr h="176981">
                <a:tc>
                  <a:txBody>
                    <a:bodyPr/>
                    <a:lstStyle/>
                    <a:p>
                      <a:pPr algn="ctr" fontAlgn="b">
                        <a:buNone/>
                      </a:pPr>
                      <a:r>
                        <a:rPr lang="en-US" sz="1100" u="none" strike="noStrike">
                          <a:effectLst/>
                        </a:rPr>
                        <a:t>Inlet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18.0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953746669"/>
                  </a:ext>
                </a:extLst>
              </a:tr>
              <a:tr h="176981">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0.029</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328206689"/>
                  </a:ext>
                </a:extLst>
              </a:tr>
              <a:tr h="176981">
                <a:tc>
                  <a:txBody>
                    <a:bodyPr/>
                    <a:lstStyle/>
                    <a:p>
                      <a:pPr algn="ctr" fontAlgn="b">
                        <a:buNone/>
                      </a:pPr>
                      <a:r>
                        <a:rPr lang="en-US" sz="1100" u="none" strike="noStrike">
                          <a:effectLst/>
                        </a:rPr>
                        <a:t>Outlet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18.029</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74532183"/>
                  </a:ext>
                </a:extLst>
              </a:tr>
              <a:tr h="176981">
                <a:tc>
                  <a:txBody>
                    <a:bodyPr/>
                    <a:lstStyle/>
                    <a:p>
                      <a:pPr algn="ctr" fontAlgn="b">
                        <a:buNone/>
                      </a:pPr>
                      <a:r>
                        <a:rPr lang="en-US" sz="1100" u="none" strike="noStrike">
                          <a:effectLst/>
                        </a:rPr>
                        <a:t>Astropix Chip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43.5</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164898439"/>
                  </a:ext>
                </a:extLst>
              </a:tr>
              <a:tr h="176981">
                <a:tc>
                  <a:txBody>
                    <a:bodyPr/>
                    <a:lstStyle/>
                    <a:p>
                      <a:pPr algn="ctr" fontAlgn="b">
                        <a:buNone/>
                      </a:pPr>
                      <a:r>
                        <a:rPr lang="en-US" sz="1100" u="none" strike="noStrike">
                          <a:effectLst/>
                        </a:rPr>
                        <a:t>End of Tray Card</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7.2</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614212113"/>
                  </a:ext>
                </a:extLst>
              </a:tr>
              <a:tr h="176981">
                <a:tc>
                  <a:txBody>
                    <a:bodyPr/>
                    <a:lstStyle/>
                    <a:p>
                      <a:pPr algn="ctr" fontAlgn="b">
                        <a:buNone/>
                      </a:pPr>
                      <a:r>
                        <a:rPr lang="en-US" sz="1100" u="none" strike="noStrike">
                          <a:effectLst/>
                        </a:rPr>
                        <a:t>Astropix Module PCB</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10.9</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843117931"/>
                  </a:ext>
                </a:extLst>
              </a:tr>
              <a:tr h="176981">
                <a:tc>
                  <a:txBody>
                    <a:bodyPr/>
                    <a:lstStyle/>
                    <a:p>
                      <a:pPr algn="ctr" fontAlgn="b">
                        <a:buNone/>
                      </a:pPr>
                      <a:r>
                        <a:rPr lang="en-US" sz="1100" u="none" strike="noStrike">
                          <a:effectLst/>
                        </a:rPr>
                        <a:t>FEB </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3</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904854969"/>
                  </a:ext>
                </a:extLst>
              </a:tr>
              <a:tr h="176981">
                <a:tc>
                  <a:txBody>
                    <a:bodyPr/>
                    <a:lstStyle/>
                    <a:p>
                      <a:pPr algn="ctr" fontAlgn="b">
                        <a:buNone/>
                      </a:pPr>
                      <a:r>
                        <a:rPr lang="en-US" sz="1100" u="none" strike="noStrike">
                          <a:effectLst/>
                        </a:rPr>
                        <a:t>ESB Sector Heat load</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64.6</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350178727"/>
                  </a:ext>
                </a:extLst>
              </a:tr>
              <a:tr h="176981">
                <a:tc>
                  <a:txBody>
                    <a:bodyPr/>
                    <a:lstStyle/>
                    <a:p>
                      <a:pPr algn="ctr" fontAlgn="b">
                        <a:buNone/>
                      </a:pPr>
                      <a:r>
                        <a:rPr lang="en-US" sz="1100" u="none" strike="noStrike">
                          <a:effectLst/>
                        </a:rPr>
                        <a:t>Number of sectors</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48</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213543199"/>
                  </a:ext>
                </a:extLst>
              </a:tr>
              <a:tr h="176981">
                <a:tc>
                  <a:txBody>
                    <a:bodyPr/>
                    <a:lstStyle/>
                    <a:p>
                      <a:pPr algn="ctr" fontAlgn="b">
                        <a:buNone/>
                      </a:pPr>
                      <a:r>
                        <a:rPr lang="en-US" sz="1100" u="none" strike="noStrike">
                          <a:effectLst/>
                        </a:rPr>
                        <a:t>Total Heat Load</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3100.8</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56440435"/>
                  </a:ext>
                </a:extLst>
              </a:tr>
              <a:tr h="176981">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687596930"/>
                  </a:ext>
                </a:extLst>
              </a:tr>
              <a:tr h="176981">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319175265"/>
                  </a:ext>
                </a:extLst>
              </a:tr>
              <a:tr h="17698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0.370</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311107719"/>
                  </a:ext>
                </a:extLst>
              </a:tr>
              <a:tr h="17698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0.000370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584601088"/>
                  </a:ext>
                </a:extLst>
              </a:tr>
              <a:tr h="17698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22</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358708949"/>
                  </a:ext>
                </a:extLst>
              </a:tr>
              <a:tr h="176981">
                <a:tc>
                  <a:txBody>
                    <a:bodyPr/>
                    <a:lstStyle/>
                    <a:p>
                      <a:pPr algn="ctr" fontAlgn="b">
                        <a:buNone/>
                      </a:pPr>
                      <a:r>
                        <a:rPr lang="en-US" sz="1100" u="none" strike="noStrike">
                          <a:effectLst/>
                        </a:rPr>
                        <a:t>Dynamic Viscosity</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0.001</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Ns/m^2</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843216760"/>
                  </a:ext>
                </a:extLst>
              </a:tr>
              <a:tr h="176981">
                <a:tc>
                  <a:txBody>
                    <a:bodyPr/>
                    <a:lstStyle/>
                    <a:p>
                      <a:pPr algn="ctr" fontAlgn="b">
                        <a:buNone/>
                      </a:pPr>
                      <a:r>
                        <a:rPr lang="en-US" sz="1100" u="none" strike="noStrike">
                          <a:effectLst/>
                        </a:rPr>
                        <a:t>Length</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5</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m</a:t>
                      </a:r>
                      <a:endParaRPr lang="en-US" sz="1100" b="1" i="0" u="none" strike="noStrike" dirty="0">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427604887"/>
                  </a:ext>
                </a:extLst>
              </a:tr>
            </a:tbl>
          </a:graphicData>
        </a:graphic>
      </p:graphicFrame>
      <p:sp>
        <p:nvSpPr>
          <p:cNvPr id="9" name="TextBox 8">
            <a:extLst>
              <a:ext uri="{FF2B5EF4-FFF2-40B4-BE49-F238E27FC236}">
                <a16:creationId xmlns:a16="http://schemas.microsoft.com/office/drawing/2014/main" id="{11EECEC7-ED66-14F6-BFA1-BB27D0CD9BD1}"/>
              </a:ext>
            </a:extLst>
          </p:cNvPr>
          <p:cNvSpPr txBox="1"/>
          <p:nvPr/>
        </p:nvSpPr>
        <p:spPr>
          <a:xfrm>
            <a:off x="742101" y="564350"/>
            <a:ext cx="2752313" cy="369332"/>
          </a:xfrm>
          <a:prstGeom prst="rect">
            <a:avLst/>
          </a:prstGeom>
          <a:noFill/>
        </p:spPr>
        <p:txBody>
          <a:bodyPr wrap="square">
            <a:spAutoFit/>
          </a:bodyPr>
          <a:lstStyle/>
          <a:p>
            <a:r>
              <a:rPr lang="en-US" sz="1800" b="1" dirty="0"/>
              <a:t>Barrel HCAL </a:t>
            </a:r>
            <a:endParaRPr lang="en-US" b="1" dirty="0"/>
          </a:p>
        </p:txBody>
      </p:sp>
      <p:sp>
        <p:nvSpPr>
          <p:cNvPr id="10" name="TextBox 9">
            <a:extLst>
              <a:ext uri="{FF2B5EF4-FFF2-40B4-BE49-F238E27FC236}">
                <a16:creationId xmlns:a16="http://schemas.microsoft.com/office/drawing/2014/main" id="{ADA9FCCB-3AFD-B5E1-0A5D-2A276EDFDAD9}"/>
              </a:ext>
            </a:extLst>
          </p:cNvPr>
          <p:cNvSpPr txBox="1"/>
          <p:nvPr/>
        </p:nvSpPr>
        <p:spPr>
          <a:xfrm>
            <a:off x="7458887" y="418442"/>
            <a:ext cx="2752313" cy="369332"/>
          </a:xfrm>
          <a:prstGeom prst="rect">
            <a:avLst/>
          </a:prstGeom>
          <a:noFill/>
        </p:spPr>
        <p:txBody>
          <a:bodyPr wrap="square">
            <a:spAutoFit/>
          </a:bodyPr>
          <a:lstStyle/>
          <a:p>
            <a:r>
              <a:rPr lang="en-US" sz="1800" b="1" dirty="0"/>
              <a:t>Barrel EMCAL </a:t>
            </a:r>
            <a:endParaRPr lang="en-US" b="1" dirty="0"/>
          </a:p>
        </p:txBody>
      </p:sp>
      <p:sp>
        <p:nvSpPr>
          <p:cNvPr id="3" name="object 11">
            <a:extLst>
              <a:ext uri="{FF2B5EF4-FFF2-40B4-BE49-F238E27FC236}">
                <a16:creationId xmlns:a16="http://schemas.microsoft.com/office/drawing/2014/main" id="{8FB34D06-BACB-A335-A94E-816D18F1E67D}"/>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931655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8E78D-4B42-0816-A67C-57E9920B4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0AB35-411A-6029-CB45-D38A0FA7F20A}"/>
              </a:ext>
            </a:extLst>
          </p:cNvPr>
          <p:cNvSpPr>
            <a:spLocks noGrp="1"/>
          </p:cNvSpPr>
          <p:nvPr>
            <p:ph type="title"/>
          </p:nvPr>
        </p:nvSpPr>
        <p:spPr/>
        <p:txBody>
          <a:bodyPr>
            <a:normAutofit fontScale="90000"/>
          </a:bodyPr>
          <a:lstStyle/>
          <a:p>
            <a:r>
              <a:rPr lang="en-US" dirty="0" err="1"/>
              <a:t>ePIC</a:t>
            </a:r>
            <a:r>
              <a:rPr lang="en-US" dirty="0"/>
              <a:t> Detector – Global Thermal Model</a:t>
            </a:r>
          </a:p>
        </p:txBody>
      </p:sp>
      <p:sp>
        <p:nvSpPr>
          <p:cNvPr id="3" name="TextBox 2">
            <a:extLst>
              <a:ext uri="{FF2B5EF4-FFF2-40B4-BE49-F238E27FC236}">
                <a16:creationId xmlns:a16="http://schemas.microsoft.com/office/drawing/2014/main" id="{ACDDEC52-B46C-8981-38BF-F6F3945759B5}"/>
              </a:ext>
            </a:extLst>
          </p:cNvPr>
          <p:cNvSpPr txBox="1"/>
          <p:nvPr/>
        </p:nvSpPr>
        <p:spPr>
          <a:xfrm>
            <a:off x="742101" y="424369"/>
            <a:ext cx="4563936" cy="369332"/>
          </a:xfrm>
          <a:prstGeom prst="rect">
            <a:avLst/>
          </a:prstGeom>
          <a:noFill/>
        </p:spPr>
        <p:txBody>
          <a:bodyPr wrap="square">
            <a:spAutoFit/>
          </a:bodyPr>
          <a:lstStyle/>
          <a:p>
            <a:r>
              <a:rPr lang="en-US" sz="1800" b="1" dirty="0"/>
              <a:t>Forward </a:t>
            </a:r>
            <a:r>
              <a:rPr lang="en-US" sz="1800" b="1" dirty="0" err="1"/>
              <a:t>Emcal</a:t>
            </a:r>
            <a:r>
              <a:rPr lang="en-US" sz="1800" b="1" dirty="0"/>
              <a:t> </a:t>
            </a:r>
            <a:r>
              <a:rPr lang="en-US" b="1" dirty="0"/>
              <a:t>CFD Simulation</a:t>
            </a:r>
            <a:r>
              <a:rPr lang="en-US" sz="1800" b="1" dirty="0"/>
              <a:t> : </a:t>
            </a:r>
            <a:endParaRPr lang="en-US" b="1" dirty="0"/>
          </a:p>
        </p:txBody>
      </p:sp>
      <p:sp>
        <p:nvSpPr>
          <p:cNvPr id="7" name="object 11">
            <a:extLst>
              <a:ext uri="{FF2B5EF4-FFF2-40B4-BE49-F238E27FC236}">
                <a16:creationId xmlns:a16="http://schemas.microsoft.com/office/drawing/2014/main" id="{C3AAA2BE-9A20-8995-DDBF-4DB4B51E6768}"/>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pic>
        <p:nvPicPr>
          <p:cNvPr id="8" name="Picture 7" descr="Icon&#10;&#10;AI-generated content may be incorrect.">
            <a:extLst>
              <a:ext uri="{FF2B5EF4-FFF2-40B4-BE49-F238E27FC236}">
                <a16:creationId xmlns:a16="http://schemas.microsoft.com/office/drawing/2014/main" id="{270F99F9-9897-9741-AC11-D664B3394999}"/>
              </a:ext>
            </a:extLst>
          </p:cNvPr>
          <p:cNvPicPr>
            <a:picLocks noChangeAspect="1"/>
          </p:cNvPicPr>
          <p:nvPr/>
        </p:nvPicPr>
        <p:blipFill>
          <a:blip r:embed="rId2"/>
          <a:srcRect l="1024" t="3383" r="21401" b="3383"/>
          <a:stretch/>
        </p:blipFill>
        <p:spPr>
          <a:xfrm>
            <a:off x="333073" y="1131726"/>
            <a:ext cx="3852635" cy="2876850"/>
          </a:xfrm>
          <a:prstGeom prst="rect">
            <a:avLst/>
          </a:prstGeom>
        </p:spPr>
      </p:pic>
      <p:pic>
        <p:nvPicPr>
          <p:cNvPr id="9" name="Picture 8" descr="A picture containing background pattern&#10;&#10;AI-generated content may be incorrect.">
            <a:extLst>
              <a:ext uri="{FF2B5EF4-FFF2-40B4-BE49-F238E27FC236}">
                <a16:creationId xmlns:a16="http://schemas.microsoft.com/office/drawing/2014/main" id="{585A530A-8942-6C0D-231B-CB5D723B860D}"/>
              </a:ext>
            </a:extLst>
          </p:cNvPr>
          <p:cNvPicPr>
            <a:picLocks noChangeAspect="1"/>
          </p:cNvPicPr>
          <p:nvPr/>
        </p:nvPicPr>
        <p:blipFill>
          <a:blip r:embed="rId3"/>
          <a:srcRect l="978" t="6157" r="22794" b="6523"/>
          <a:stretch/>
        </p:blipFill>
        <p:spPr>
          <a:xfrm>
            <a:off x="5238805" y="1222968"/>
            <a:ext cx="3785738" cy="2694366"/>
          </a:xfrm>
          <a:prstGeom prst="rect">
            <a:avLst/>
          </a:prstGeom>
        </p:spPr>
      </p:pic>
      <p:graphicFrame>
        <p:nvGraphicFramePr>
          <p:cNvPr id="10" name="Table 9">
            <a:extLst>
              <a:ext uri="{FF2B5EF4-FFF2-40B4-BE49-F238E27FC236}">
                <a16:creationId xmlns:a16="http://schemas.microsoft.com/office/drawing/2014/main" id="{30AF414B-1CB1-E531-0F78-A764A4499C67}"/>
              </a:ext>
            </a:extLst>
          </p:cNvPr>
          <p:cNvGraphicFramePr>
            <a:graphicFrameLocks noGrp="1"/>
          </p:cNvGraphicFramePr>
          <p:nvPr/>
        </p:nvGraphicFramePr>
        <p:xfrm>
          <a:off x="708884" y="4782160"/>
          <a:ext cx="3852636" cy="1010920"/>
        </p:xfrm>
        <a:graphic>
          <a:graphicData uri="http://schemas.openxmlformats.org/drawingml/2006/table">
            <a:tbl>
              <a:tblPr firstRow="1" bandRow="1">
                <a:tableStyleId>{F5AB1C69-6EDB-4FF4-983F-18BD219EF322}</a:tableStyleId>
              </a:tblPr>
              <a:tblGrid>
                <a:gridCol w="1160701">
                  <a:extLst>
                    <a:ext uri="{9D8B030D-6E8A-4147-A177-3AD203B41FA5}">
                      <a16:colId xmlns:a16="http://schemas.microsoft.com/office/drawing/2014/main" val="4118833898"/>
                    </a:ext>
                  </a:extLst>
                </a:gridCol>
                <a:gridCol w="830349">
                  <a:extLst>
                    <a:ext uri="{9D8B030D-6E8A-4147-A177-3AD203B41FA5}">
                      <a16:colId xmlns:a16="http://schemas.microsoft.com/office/drawing/2014/main" val="3180253672"/>
                    </a:ext>
                  </a:extLst>
                </a:gridCol>
                <a:gridCol w="883918">
                  <a:extLst>
                    <a:ext uri="{9D8B030D-6E8A-4147-A177-3AD203B41FA5}">
                      <a16:colId xmlns:a16="http://schemas.microsoft.com/office/drawing/2014/main" val="4020197393"/>
                    </a:ext>
                  </a:extLst>
                </a:gridCol>
                <a:gridCol w="977668">
                  <a:extLst>
                    <a:ext uri="{9D8B030D-6E8A-4147-A177-3AD203B41FA5}">
                      <a16:colId xmlns:a16="http://schemas.microsoft.com/office/drawing/2014/main" val="2677074241"/>
                    </a:ext>
                  </a:extLst>
                </a:gridCol>
              </a:tblGrid>
              <a:tr h="370840">
                <a:tc>
                  <a:txBody>
                    <a:bodyPr/>
                    <a:lstStyle/>
                    <a:p>
                      <a:pPr algn="ctr"/>
                      <a:r>
                        <a:rPr lang="en-US" sz="1200" dirty="0"/>
                        <a:t>Ambient Temperature </a:t>
                      </a:r>
                    </a:p>
                    <a:p>
                      <a:pPr algn="ctr"/>
                      <a:r>
                        <a:rPr lang="en-US" sz="1200" dirty="0"/>
                        <a:t>(C)</a:t>
                      </a:r>
                    </a:p>
                  </a:txBody>
                  <a:tcPr/>
                </a:tc>
                <a:tc>
                  <a:txBody>
                    <a:bodyPr/>
                    <a:lstStyle/>
                    <a:p>
                      <a:pPr algn="ctr"/>
                      <a:r>
                        <a:rPr lang="en-US" sz="1200" dirty="0"/>
                        <a:t>Flow velocity</a:t>
                      </a:r>
                    </a:p>
                    <a:p>
                      <a:pPr algn="ctr"/>
                      <a:r>
                        <a:rPr lang="en-US" sz="1200" dirty="0"/>
                        <a:t>(m/s)</a:t>
                      </a:r>
                    </a:p>
                  </a:txBody>
                  <a:tcPr/>
                </a:tc>
                <a:tc>
                  <a:txBody>
                    <a:bodyPr/>
                    <a:lstStyle/>
                    <a:p>
                      <a:pPr algn="ctr"/>
                      <a:r>
                        <a:rPr lang="en-US" sz="1200" dirty="0"/>
                        <a:t>Half FEB Heat load </a:t>
                      </a:r>
                    </a:p>
                    <a:p>
                      <a:pPr algn="ctr"/>
                      <a:r>
                        <a:rPr lang="en-US" sz="1200" dirty="0"/>
                        <a:t> (W)</a:t>
                      </a:r>
                    </a:p>
                  </a:txBody>
                  <a:tcPr/>
                </a:tc>
                <a:tc>
                  <a:txBody>
                    <a:bodyPr/>
                    <a:lstStyle/>
                    <a:p>
                      <a:pPr algn="ctr"/>
                      <a:r>
                        <a:rPr lang="en-US" sz="1200" dirty="0" err="1"/>
                        <a:t>SiPM</a:t>
                      </a:r>
                      <a:r>
                        <a:rPr lang="en-US" sz="1200" dirty="0"/>
                        <a:t> Heat load </a:t>
                      </a:r>
                    </a:p>
                    <a:p>
                      <a:pPr algn="ctr"/>
                      <a:r>
                        <a:rPr lang="en-US" sz="1200" dirty="0"/>
                        <a:t>(W)</a:t>
                      </a:r>
                    </a:p>
                  </a:txBody>
                  <a:tcPr/>
                </a:tc>
                <a:extLst>
                  <a:ext uri="{0D108BD9-81ED-4DB2-BD59-A6C34878D82A}">
                    <a16:rowId xmlns:a16="http://schemas.microsoft.com/office/drawing/2014/main" val="3873898486"/>
                  </a:ext>
                </a:extLst>
              </a:tr>
              <a:tr h="370840">
                <a:tc>
                  <a:txBody>
                    <a:bodyPr/>
                    <a:lstStyle/>
                    <a:p>
                      <a:pPr algn="ctr"/>
                      <a:r>
                        <a:rPr lang="en-US" sz="1200" dirty="0"/>
                        <a:t>20</a:t>
                      </a:r>
                    </a:p>
                  </a:txBody>
                  <a:tcPr/>
                </a:tc>
                <a:tc>
                  <a:txBody>
                    <a:bodyPr/>
                    <a:lstStyle/>
                    <a:p>
                      <a:pPr algn="ctr"/>
                      <a:r>
                        <a:rPr lang="en-US" sz="1200" dirty="0"/>
                        <a:t>0.76</a:t>
                      </a:r>
                    </a:p>
                  </a:txBody>
                  <a:tcPr/>
                </a:tc>
                <a:tc>
                  <a:txBody>
                    <a:bodyPr/>
                    <a:lstStyle/>
                    <a:p>
                      <a:pPr algn="ctr"/>
                      <a:r>
                        <a:rPr lang="en-US" sz="1200" dirty="0"/>
                        <a:t>2.25</a:t>
                      </a:r>
                    </a:p>
                  </a:txBody>
                  <a:tcPr/>
                </a:tc>
                <a:tc>
                  <a:txBody>
                    <a:bodyPr/>
                    <a:lstStyle/>
                    <a:p>
                      <a:pPr algn="ctr"/>
                      <a:r>
                        <a:rPr lang="en-US" sz="1200" dirty="0"/>
                        <a:t>0.17</a:t>
                      </a:r>
                    </a:p>
                  </a:txBody>
                  <a:tcPr/>
                </a:tc>
                <a:extLst>
                  <a:ext uri="{0D108BD9-81ED-4DB2-BD59-A6C34878D82A}">
                    <a16:rowId xmlns:a16="http://schemas.microsoft.com/office/drawing/2014/main" val="2551882446"/>
                  </a:ext>
                </a:extLst>
              </a:tr>
            </a:tbl>
          </a:graphicData>
        </a:graphic>
      </p:graphicFrame>
      <p:graphicFrame>
        <p:nvGraphicFramePr>
          <p:cNvPr id="11" name="Table 10">
            <a:extLst>
              <a:ext uri="{FF2B5EF4-FFF2-40B4-BE49-F238E27FC236}">
                <a16:creationId xmlns:a16="http://schemas.microsoft.com/office/drawing/2014/main" id="{BCC82379-04CC-DCA7-B0CF-8122D8AC509F}"/>
              </a:ext>
            </a:extLst>
          </p:cNvPr>
          <p:cNvGraphicFramePr>
            <a:graphicFrameLocks noGrp="1"/>
          </p:cNvGraphicFramePr>
          <p:nvPr>
            <p:extLst>
              <p:ext uri="{D42A27DB-BD31-4B8C-83A1-F6EECF244321}">
                <p14:modId xmlns:p14="http://schemas.microsoft.com/office/powerpoint/2010/main" val="492397760"/>
              </p:ext>
            </p:extLst>
          </p:nvPr>
        </p:nvGraphicFramePr>
        <p:xfrm>
          <a:off x="5313832" y="4781305"/>
          <a:ext cx="5042752" cy="1010920"/>
        </p:xfrm>
        <a:graphic>
          <a:graphicData uri="http://schemas.openxmlformats.org/drawingml/2006/table">
            <a:tbl>
              <a:tblPr firstRow="1" bandRow="1">
                <a:tableStyleId>{F5AB1C69-6EDB-4FF4-983F-18BD219EF322}</a:tableStyleId>
              </a:tblPr>
              <a:tblGrid>
                <a:gridCol w="1248172">
                  <a:extLst>
                    <a:ext uri="{9D8B030D-6E8A-4147-A177-3AD203B41FA5}">
                      <a16:colId xmlns:a16="http://schemas.microsoft.com/office/drawing/2014/main" val="3180253672"/>
                    </a:ext>
                  </a:extLst>
                </a:gridCol>
                <a:gridCol w="1291246">
                  <a:extLst>
                    <a:ext uri="{9D8B030D-6E8A-4147-A177-3AD203B41FA5}">
                      <a16:colId xmlns:a16="http://schemas.microsoft.com/office/drawing/2014/main" val="4020197393"/>
                    </a:ext>
                  </a:extLst>
                </a:gridCol>
                <a:gridCol w="1320593">
                  <a:extLst>
                    <a:ext uri="{9D8B030D-6E8A-4147-A177-3AD203B41FA5}">
                      <a16:colId xmlns:a16="http://schemas.microsoft.com/office/drawing/2014/main" val="2677074241"/>
                    </a:ext>
                  </a:extLst>
                </a:gridCol>
                <a:gridCol w="1182741">
                  <a:extLst>
                    <a:ext uri="{9D8B030D-6E8A-4147-A177-3AD203B41FA5}">
                      <a16:colId xmlns:a16="http://schemas.microsoft.com/office/drawing/2014/main" val="195246611"/>
                    </a:ext>
                  </a:extLst>
                </a:gridCol>
              </a:tblGrid>
              <a:tr h="158213">
                <a:tc>
                  <a:txBody>
                    <a:bodyPr/>
                    <a:lstStyle/>
                    <a:p>
                      <a:pPr algn="ctr"/>
                      <a:r>
                        <a:rPr lang="en-US" sz="1200" dirty="0"/>
                        <a:t>Heat Transfer Coefficient (W/m^2 C)</a:t>
                      </a:r>
                    </a:p>
                  </a:txBody>
                  <a:tcPr/>
                </a:tc>
                <a:tc>
                  <a:txBody>
                    <a:bodyPr/>
                    <a:lstStyle/>
                    <a:p>
                      <a:pPr algn="ctr"/>
                      <a:r>
                        <a:rPr lang="en-US" sz="1200" dirty="0"/>
                        <a:t>Water Inlet Temperature </a:t>
                      </a:r>
                    </a:p>
                    <a:p>
                      <a:pPr algn="ctr"/>
                      <a:r>
                        <a:rPr lang="en-US" sz="1200" dirty="0"/>
                        <a:t> (C)</a:t>
                      </a:r>
                    </a:p>
                  </a:txBody>
                  <a:tcPr/>
                </a:tc>
                <a:tc>
                  <a:txBody>
                    <a:bodyPr/>
                    <a:lstStyle/>
                    <a:p>
                      <a:pPr algn="ctr"/>
                      <a:r>
                        <a:rPr lang="en-US" sz="1200" dirty="0"/>
                        <a:t>FEB Temperature</a:t>
                      </a:r>
                    </a:p>
                    <a:p>
                      <a:pPr algn="ctr"/>
                      <a:r>
                        <a:rPr lang="en-US" sz="1200" dirty="0"/>
                        <a:t>(C)</a:t>
                      </a:r>
                    </a:p>
                  </a:txBody>
                  <a:tcPr/>
                </a:tc>
                <a:tc>
                  <a:txBody>
                    <a:bodyPr/>
                    <a:lstStyle/>
                    <a:p>
                      <a:pPr algn="ctr"/>
                      <a:r>
                        <a:rPr lang="en-US" sz="1200" dirty="0" err="1"/>
                        <a:t>SiPM</a:t>
                      </a:r>
                      <a:r>
                        <a:rPr lang="en-US" sz="1200" dirty="0"/>
                        <a:t> Temperature (C)</a:t>
                      </a:r>
                    </a:p>
                  </a:txBody>
                  <a:tcPr/>
                </a:tc>
                <a:extLst>
                  <a:ext uri="{0D108BD9-81ED-4DB2-BD59-A6C34878D82A}">
                    <a16:rowId xmlns:a16="http://schemas.microsoft.com/office/drawing/2014/main" val="3873898486"/>
                  </a:ext>
                </a:extLst>
              </a:tr>
              <a:tr h="370840">
                <a:tc>
                  <a:txBody>
                    <a:bodyPr/>
                    <a:lstStyle/>
                    <a:p>
                      <a:pPr algn="ctr"/>
                      <a:r>
                        <a:rPr lang="en-US" sz="1200" dirty="0"/>
                        <a:t>5</a:t>
                      </a:r>
                    </a:p>
                  </a:txBody>
                  <a:tcPr/>
                </a:tc>
                <a:tc>
                  <a:txBody>
                    <a:bodyPr/>
                    <a:lstStyle/>
                    <a:p>
                      <a:pPr algn="ctr"/>
                      <a:r>
                        <a:rPr lang="en-US" sz="1200" dirty="0"/>
                        <a:t>22</a:t>
                      </a:r>
                    </a:p>
                  </a:txBody>
                  <a:tcPr/>
                </a:tc>
                <a:tc>
                  <a:txBody>
                    <a:bodyPr/>
                    <a:lstStyle/>
                    <a:p>
                      <a:pPr algn="ctr"/>
                      <a:r>
                        <a:rPr lang="en-US" sz="1200" dirty="0"/>
                        <a:t>25.9</a:t>
                      </a:r>
                    </a:p>
                  </a:txBody>
                  <a:tcPr/>
                </a:tc>
                <a:tc>
                  <a:txBody>
                    <a:bodyPr/>
                    <a:lstStyle/>
                    <a:p>
                      <a:pPr algn="ctr"/>
                      <a:r>
                        <a:rPr lang="en-US" sz="1200" dirty="0"/>
                        <a:t>23.8</a:t>
                      </a:r>
                    </a:p>
                  </a:txBody>
                  <a:tcPr/>
                </a:tc>
                <a:extLst>
                  <a:ext uri="{0D108BD9-81ED-4DB2-BD59-A6C34878D82A}">
                    <a16:rowId xmlns:a16="http://schemas.microsoft.com/office/drawing/2014/main" val="2551882446"/>
                  </a:ext>
                </a:extLst>
              </a:tr>
            </a:tbl>
          </a:graphicData>
        </a:graphic>
      </p:graphicFrame>
      <p:sp>
        <p:nvSpPr>
          <p:cNvPr id="12" name="TextBox 11">
            <a:extLst>
              <a:ext uri="{FF2B5EF4-FFF2-40B4-BE49-F238E27FC236}">
                <a16:creationId xmlns:a16="http://schemas.microsoft.com/office/drawing/2014/main" id="{B66DB76B-4DAD-BA9B-A3F6-2EB2820E8B57}"/>
              </a:ext>
            </a:extLst>
          </p:cNvPr>
          <p:cNvSpPr txBox="1"/>
          <p:nvPr/>
        </p:nvSpPr>
        <p:spPr>
          <a:xfrm>
            <a:off x="1879750" y="4245758"/>
            <a:ext cx="2223068" cy="338554"/>
          </a:xfrm>
          <a:prstGeom prst="rect">
            <a:avLst/>
          </a:prstGeom>
          <a:noFill/>
        </p:spPr>
        <p:txBody>
          <a:bodyPr wrap="square" rtlCol="0">
            <a:spAutoFit/>
          </a:bodyPr>
          <a:lstStyle/>
          <a:p>
            <a:r>
              <a:rPr lang="en-US" sz="1600" b="1" dirty="0"/>
              <a:t>FEB Temperature  </a:t>
            </a:r>
          </a:p>
        </p:txBody>
      </p:sp>
      <p:sp>
        <p:nvSpPr>
          <p:cNvPr id="13" name="TextBox 12">
            <a:extLst>
              <a:ext uri="{FF2B5EF4-FFF2-40B4-BE49-F238E27FC236}">
                <a16:creationId xmlns:a16="http://schemas.microsoft.com/office/drawing/2014/main" id="{1D65CAB7-CA73-FEAF-33D9-C45F3B3C3DFB}"/>
              </a:ext>
            </a:extLst>
          </p:cNvPr>
          <p:cNvSpPr txBox="1"/>
          <p:nvPr/>
        </p:nvSpPr>
        <p:spPr>
          <a:xfrm>
            <a:off x="6806136" y="4245758"/>
            <a:ext cx="2101760" cy="338554"/>
          </a:xfrm>
          <a:prstGeom prst="rect">
            <a:avLst/>
          </a:prstGeom>
          <a:noFill/>
        </p:spPr>
        <p:txBody>
          <a:bodyPr wrap="square" rtlCol="0">
            <a:spAutoFit/>
          </a:bodyPr>
          <a:lstStyle/>
          <a:p>
            <a:r>
              <a:rPr lang="en-US" sz="1600" b="1" dirty="0" err="1"/>
              <a:t>SiPM</a:t>
            </a:r>
            <a:r>
              <a:rPr lang="en-US" sz="1600" b="1" dirty="0"/>
              <a:t> Temperature </a:t>
            </a:r>
          </a:p>
        </p:txBody>
      </p:sp>
    </p:spTree>
    <p:extLst>
      <p:ext uri="{BB962C8B-B14F-4D97-AF65-F5344CB8AC3E}">
        <p14:creationId xmlns:p14="http://schemas.microsoft.com/office/powerpoint/2010/main" val="3998820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1996-D023-E0A2-095D-F2BDEB0BE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8429E-76E3-D6B5-AF11-749AB75F8E3A}"/>
              </a:ext>
            </a:extLst>
          </p:cNvPr>
          <p:cNvSpPr>
            <a:spLocks noGrp="1"/>
          </p:cNvSpPr>
          <p:nvPr>
            <p:ph type="title"/>
          </p:nvPr>
        </p:nvSpPr>
        <p:spPr/>
        <p:txBody>
          <a:bodyPr>
            <a:normAutofit fontScale="90000"/>
          </a:bodyPr>
          <a:lstStyle/>
          <a:p>
            <a:r>
              <a:rPr lang="en-US" dirty="0"/>
              <a:t>Liquid Cooling – Detectors</a:t>
            </a:r>
          </a:p>
        </p:txBody>
      </p:sp>
      <p:sp>
        <p:nvSpPr>
          <p:cNvPr id="4" name="Text Placeholder 2">
            <a:extLst>
              <a:ext uri="{FF2B5EF4-FFF2-40B4-BE49-F238E27FC236}">
                <a16:creationId xmlns:a16="http://schemas.microsoft.com/office/drawing/2014/main" id="{467B196E-62A2-B333-FB41-B6D47A00F8D3}"/>
              </a:ext>
            </a:extLst>
          </p:cNvPr>
          <p:cNvSpPr txBox="1">
            <a:spLocks noGrp="1"/>
          </p:cNvSpPr>
          <p:nvPr>
            <p:ph idx="1"/>
          </p:nvPr>
        </p:nvSpPr>
        <p:spPr>
          <a:xfrm>
            <a:off x="457200" y="685800"/>
            <a:ext cx="11503025"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t>TOF :</a:t>
            </a:r>
            <a:endParaRPr lang="en-US" sz="1200" dirty="0"/>
          </a:p>
          <a:p>
            <a:r>
              <a:rPr lang="en-US" sz="1200" dirty="0"/>
              <a:t>Electronics :</a:t>
            </a:r>
          </a:p>
          <a:p>
            <a:pPr marL="0" indent="0">
              <a:buFont typeface="Arial" panose="020B0604020202020204" pitchFamily="34" charset="0"/>
              <a:buNone/>
            </a:pPr>
            <a:r>
              <a:rPr lang="en-US" sz="1200" b="1" dirty="0"/>
              <a:t>SVT Outer :</a:t>
            </a:r>
            <a:endParaRPr lang="en-US" sz="1200" dirty="0"/>
          </a:p>
          <a:p>
            <a:r>
              <a:rPr lang="en-US" sz="1200" dirty="0"/>
              <a:t>Electronics : FIB, FIB-CB, FPC-CB</a:t>
            </a:r>
          </a:p>
          <a:p>
            <a:r>
              <a:rPr lang="en-US" sz="1200" dirty="0"/>
              <a:t>Temperature : +/- 5 C, Detector Operation : 18 C</a:t>
            </a:r>
          </a:p>
          <a:p>
            <a:r>
              <a:rPr lang="en-US" sz="1200" b="1" dirty="0"/>
              <a:t>SVT Inner :</a:t>
            </a:r>
            <a:endParaRPr lang="en-US" sz="1200" dirty="0"/>
          </a:p>
          <a:p>
            <a:r>
              <a:rPr lang="en-US" sz="1200" dirty="0"/>
              <a:t>Electronics : SIB, SCB, DPB</a:t>
            </a:r>
          </a:p>
          <a:p>
            <a:r>
              <a:rPr lang="en-US" sz="1200" dirty="0"/>
              <a:t>Temperature : +/- 5 C, Detector Operation : 18 C</a:t>
            </a:r>
          </a:p>
          <a:p>
            <a:r>
              <a:rPr lang="en-US" sz="1200" b="1" dirty="0"/>
              <a:t>SVT Disks :</a:t>
            </a:r>
            <a:endParaRPr lang="en-US" sz="1200" dirty="0"/>
          </a:p>
          <a:p>
            <a:r>
              <a:rPr lang="en-US" sz="1200" dirty="0"/>
              <a:t>Electronics : FIB, FIB-CB, FPC-CB</a:t>
            </a:r>
          </a:p>
          <a:p>
            <a:r>
              <a:rPr lang="en-US" sz="1200" dirty="0"/>
              <a:t>Temperature :  +/- 5 C, Detector Operation : 18 C</a:t>
            </a:r>
          </a:p>
          <a:p>
            <a:r>
              <a:rPr lang="en-US" sz="1200" b="1" dirty="0"/>
              <a:t>MPGD Endcap Disks :</a:t>
            </a:r>
            <a:endParaRPr lang="en-US" sz="1200" dirty="0"/>
          </a:p>
          <a:p>
            <a:r>
              <a:rPr lang="en-US" sz="1200" dirty="0"/>
              <a:t>Electronics : FEB</a:t>
            </a:r>
          </a:p>
          <a:p>
            <a:r>
              <a:rPr lang="en-US" sz="1200" dirty="0"/>
              <a:t>Temperature : FEB: +/- 2C, Detector Operation : 15 to 25 C</a:t>
            </a:r>
          </a:p>
        </p:txBody>
      </p:sp>
      <p:sp>
        <p:nvSpPr>
          <p:cNvPr id="3" name="object 11">
            <a:extLst>
              <a:ext uri="{FF2B5EF4-FFF2-40B4-BE49-F238E27FC236}">
                <a16:creationId xmlns:a16="http://schemas.microsoft.com/office/drawing/2014/main" id="{CCF7D2C8-4B57-9DCB-8F57-A07388F53F58}"/>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402940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2DFB-6FEA-5627-E860-183A8B0086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077668-D04D-1869-4F49-CF0CD6EC7842}"/>
              </a:ext>
            </a:extLst>
          </p:cNvPr>
          <p:cNvSpPr>
            <a:spLocks noGrp="1"/>
          </p:cNvSpPr>
          <p:nvPr>
            <p:ph type="title"/>
          </p:nvPr>
        </p:nvSpPr>
        <p:spPr/>
        <p:txBody>
          <a:bodyPr>
            <a:normAutofit fontScale="90000"/>
          </a:bodyPr>
          <a:lstStyle/>
          <a:p>
            <a:r>
              <a:rPr lang="en-US"/>
              <a:t>Charge Questions Addressed</a:t>
            </a:r>
          </a:p>
        </p:txBody>
      </p:sp>
      <p:sp>
        <p:nvSpPr>
          <p:cNvPr id="4" name="Content Placeholder 3">
            <a:extLst>
              <a:ext uri="{FF2B5EF4-FFF2-40B4-BE49-F238E27FC236}">
                <a16:creationId xmlns:a16="http://schemas.microsoft.com/office/drawing/2014/main" id="{574776BC-CDAD-E555-A9F1-A47460A7775A}"/>
              </a:ext>
            </a:extLst>
          </p:cNvPr>
          <p:cNvSpPr>
            <a:spLocks noGrp="1"/>
          </p:cNvSpPr>
          <p:nvPr>
            <p:ph idx="1"/>
          </p:nvPr>
        </p:nvSpPr>
        <p:spPr>
          <a:xfrm>
            <a:off x="462579" y="570368"/>
            <a:ext cx="11499925" cy="5658356"/>
          </a:xfrm>
        </p:spPr>
        <p:txBody>
          <a:bodyPr>
            <a:normAutofit fontScale="92500" lnSpcReduction="10000"/>
          </a:bodyPr>
          <a:lstStyle/>
          <a:p>
            <a:pPr marL="457200" indent="-457200">
              <a:lnSpc>
                <a:spcPct val="110000"/>
              </a:lnSpc>
              <a:buAutoNum type="arabicPeriod"/>
            </a:pPr>
            <a:r>
              <a:rPr lang="en-US" dirty="0"/>
              <a:t>Is the progress and design maturity for all detector systems, support structures, and moving mechanisms technically sound, feasible, and sufficiently mature to advance toward final design and aligned with being baselined in June 2026 (&gt;60% maturity is required)?  </a:t>
            </a:r>
          </a:p>
          <a:p>
            <a:pPr marL="457200" indent="-457200">
              <a:lnSpc>
                <a:spcPct val="110000"/>
              </a:lnSpc>
              <a:buAutoNum type="arabicPeriod"/>
            </a:pPr>
            <a:r>
              <a:rPr lang="en-US" dirty="0"/>
              <a:t>Have the required building and facility modifications (floor loading, rails, crane capacity, utilities, service routing, etc.) been adequately analyzed, addressed, or planned? </a:t>
            </a:r>
          </a:p>
          <a:p>
            <a:pPr marL="457200" indent="-457200">
              <a:lnSpc>
                <a:spcPct val="110000"/>
              </a:lnSpc>
              <a:buAutoNum type="arabicPeriod"/>
            </a:pPr>
            <a:r>
              <a:rPr lang="en-US" dirty="0"/>
              <a:t>Have ES&amp;H and QA considerations been adequately incorporated into the designs at their present stage? </a:t>
            </a:r>
          </a:p>
          <a:p>
            <a:pPr marL="457200" indent="-457200">
              <a:lnSpc>
                <a:spcPct val="110000"/>
              </a:lnSpc>
              <a:buAutoNum type="arabicPeriod"/>
            </a:pPr>
            <a:r>
              <a:rPr lang="en-US" dirty="0"/>
              <a:t>Do the designs and installation plans for the Outer Detectors (Barrel HCAL, Barrel EMCAL, Magnet), Inner Detectors within the GST (DIRC, MPGD, TOF, Silicon, EEEMCAL, pfRICH), and the Endcaps (Forward EMCAL/HCAL) meet support, alignment, movement, access, and integration requirements within building/rail constraints? </a:t>
            </a:r>
          </a:p>
          <a:p>
            <a:pPr marL="457200" indent="-457200">
              <a:lnSpc>
                <a:spcPct val="110000"/>
              </a:lnSpc>
              <a:buAutoNum type="arabicPeriod"/>
            </a:pPr>
            <a:r>
              <a:rPr lang="en-US" b="1" dirty="0"/>
              <a:t>Are preliminary cooling schemes adequately developed and documented, do they meet thermal and reliability requirements, and are interfaces across subsystems and to facility cooling/HVAC clearly defined? </a:t>
            </a:r>
          </a:p>
          <a:p>
            <a:pPr marL="457200" indent="-457200">
              <a:lnSpc>
                <a:spcPct val="110000"/>
              </a:lnSpc>
              <a:buAutoNum type="arabicPeriod"/>
            </a:pPr>
            <a:r>
              <a:rPr lang="en-US" dirty="0"/>
              <a:t>Is the project team ready to proceed to final design for the scope under review, and what recommendations should be addressed beforehand? </a:t>
            </a:r>
          </a:p>
          <a:p>
            <a:pPr marL="457200" indent="-457200">
              <a:lnSpc>
                <a:spcPct val="110000"/>
              </a:lnSpc>
              <a:buAutoNum type="arabicPeriod"/>
            </a:pPr>
            <a:r>
              <a:rPr lang="en-US" dirty="0"/>
              <a:t>Have the recommendations from previous reviews been adequately addressed? </a:t>
            </a:r>
          </a:p>
        </p:txBody>
      </p:sp>
      <p:sp>
        <p:nvSpPr>
          <p:cNvPr id="6" name="object 11">
            <a:extLst>
              <a:ext uri="{FF2B5EF4-FFF2-40B4-BE49-F238E27FC236}">
                <a16:creationId xmlns:a16="http://schemas.microsoft.com/office/drawing/2014/main" id="{87DEE7BA-B44D-ABA9-31D9-478266448803}"/>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295940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1C49-6715-AE49-CB94-53E272BEBB8D}"/>
              </a:ext>
            </a:extLst>
          </p:cNvPr>
          <p:cNvSpPr>
            <a:spLocks noGrp="1"/>
          </p:cNvSpPr>
          <p:nvPr>
            <p:ph type="title"/>
          </p:nvPr>
        </p:nvSpPr>
        <p:spPr>
          <a:xfrm>
            <a:off x="457200" y="0"/>
            <a:ext cx="11503152" cy="457200"/>
          </a:xfrm>
        </p:spPr>
        <p:txBody>
          <a:bodyPr anchor="ctr">
            <a:normAutofit/>
          </a:bodyPr>
          <a:lstStyle/>
          <a:p>
            <a:pPr>
              <a:lnSpc>
                <a:spcPct val="90000"/>
              </a:lnSpc>
            </a:pPr>
            <a:r>
              <a:rPr lang="en-US" sz="2500"/>
              <a:t>Detector Cooling Overview</a:t>
            </a:r>
          </a:p>
        </p:txBody>
      </p:sp>
      <p:pic>
        <p:nvPicPr>
          <p:cNvPr id="7" name="Picture 6" descr="A picture containing LEGO, toy">
            <a:extLst>
              <a:ext uri="{FF2B5EF4-FFF2-40B4-BE49-F238E27FC236}">
                <a16:creationId xmlns:a16="http://schemas.microsoft.com/office/drawing/2014/main" id="{3F30A1F2-FA76-9E8E-3810-9B401980460F}"/>
              </a:ext>
            </a:extLst>
          </p:cNvPr>
          <p:cNvPicPr>
            <a:picLocks noChangeAspect="1"/>
          </p:cNvPicPr>
          <p:nvPr/>
        </p:nvPicPr>
        <p:blipFill>
          <a:blip r:embed="rId2"/>
          <a:stretch>
            <a:fillRect/>
          </a:stretch>
        </p:blipFill>
        <p:spPr>
          <a:xfrm>
            <a:off x="5221342" y="1016101"/>
            <a:ext cx="6745809" cy="3968840"/>
          </a:xfrm>
          <a:prstGeom prst="rect">
            <a:avLst/>
          </a:prstGeom>
        </p:spPr>
      </p:pic>
      <p:sp>
        <p:nvSpPr>
          <p:cNvPr id="8" name="Rectangle 7">
            <a:extLst>
              <a:ext uri="{FF2B5EF4-FFF2-40B4-BE49-F238E27FC236}">
                <a16:creationId xmlns:a16="http://schemas.microsoft.com/office/drawing/2014/main" id="{3DC21F07-4AE5-8AEA-F93C-5552A2C541EC}"/>
              </a:ext>
            </a:extLst>
          </p:cNvPr>
          <p:cNvSpPr/>
          <p:nvPr/>
        </p:nvSpPr>
        <p:spPr>
          <a:xfrm rot="1954395">
            <a:off x="6797214" y="1529901"/>
            <a:ext cx="790329" cy="510221"/>
          </a:xfrm>
          <a:prstGeom prst="rect">
            <a:avLst/>
          </a:prstGeom>
          <a:noFill/>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Control Room</a:t>
            </a:r>
          </a:p>
        </p:txBody>
      </p:sp>
      <p:sp>
        <p:nvSpPr>
          <p:cNvPr id="9" name="Rectangle 8">
            <a:extLst>
              <a:ext uri="{FF2B5EF4-FFF2-40B4-BE49-F238E27FC236}">
                <a16:creationId xmlns:a16="http://schemas.microsoft.com/office/drawing/2014/main" id="{94019735-343D-9B95-5A84-850E4BD57D4E}"/>
              </a:ext>
            </a:extLst>
          </p:cNvPr>
          <p:cNvSpPr/>
          <p:nvPr/>
        </p:nvSpPr>
        <p:spPr>
          <a:xfrm rot="2195227">
            <a:off x="7267567" y="1802646"/>
            <a:ext cx="790329" cy="510221"/>
          </a:xfrm>
          <a:prstGeom prst="rect">
            <a:avLst/>
          </a:prstGeom>
          <a:noFill/>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DAQ Room</a:t>
            </a:r>
          </a:p>
        </p:txBody>
      </p:sp>
      <p:sp>
        <p:nvSpPr>
          <p:cNvPr id="10" name="Rectangle 9">
            <a:extLst>
              <a:ext uri="{FF2B5EF4-FFF2-40B4-BE49-F238E27FC236}">
                <a16:creationId xmlns:a16="http://schemas.microsoft.com/office/drawing/2014/main" id="{54ABF49C-47A4-1829-EB41-CFD95C1BD1B2}"/>
              </a:ext>
            </a:extLst>
          </p:cNvPr>
          <p:cNvSpPr/>
          <p:nvPr/>
        </p:nvSpPr>
        <p:spPr>
          <a:xfrm rot="672005">
            <a:off x="6643191" y="2857105"/>
            <a:ext cx="1621362" cy="631231"/>
          </a:xfrm>
          <a:prstGeom prst="rect">
            <a:avLst/>
          </a:prstGeom>
          <a:noFill/>
          <a:scene3d>
            <a:camera prst="isometricOffAxis2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Wide Angle Hall</a:t>
            </a:r>
          </a:p>
        </p:txBody>
      </p:sp>
      <p:sp>
        <p:nvSpPr>
          <p:cNvPr id="11" name="Rectangle 10">
            <a:extLst>
              <a:ext uri="{FF2B5EF4-FFF2-40B4-BE49-F238E27FC236}">
                <a16:creationId xmlns:a16="http://schemas.microsoft.com/office/drawing/2014/main" id="{3BD86AFA-62C3-1987-9BF2-56DBBE4FE36A}"/>
              </a:ext>
            </a:extLst>
          </p:cNvPr>
          <p:cNvSpPr/>
          <p:nvPr/>
        </p:nvSpPr>
        <p:spPr>
          <a:xfrm rot="21356854">
            <a:off x="9572119" y="3162205"/>
            <a:ext cx="1007697" cy="522506"/>
          </a:xfrm>
          <a:prstGeom prst="rect">
            <a:avLst/>
          </a:prstGeom>
          <a:noFill/>
          <a:ln>
            <a:no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solidFill>
              </a:rPr>
              <a:t>Clean Room</a:t>
            </a:r>
          </a:p>
        </p:txBody>
      </p:sp>
      <p:sp>
        <p:nvSpPr>
          <p:cNvPr id="12" name="Rectangle 11">
            <a:extLst>
              <a:ext uri="{FF2B5EF4-FFF2-40B4-BE49-F238E27FC236}">
                <a16:creationId xmlns:a16="http://schemas.microsoft.com/office/drawing/2014/main" id="{A27DC4E9-6273-828D-5E76-C5643C2C0E99}"/>
              </a:ext>
            </a:extLst>
          </p:cNvPr>
          <p:cNvSpPr/>
          <p:nvPr/>
        </p:nvSpPr>
        <p:spPr>
          <a:xfrm rot="3012993">
            <a:off x="11088306" y="3103072"/>
            <a:ext cx="636139" cy="640773"/>
          </a:xfrm>
          <a:prstGeom prst="rect">
            <a:avLst/>
          </a:prstGeom>
          <a:solidFill>
            <a:schemeClr val="bg1">
              <a:lumMod val="85000"/>
            </a:schemeClr>
          </a:solidFill>
          <a:ln>
            <a:solidFill>
              <a:schemeClr val="tx1"/>
            </a:solidFill>
          </a:ln>
          <a:scene3d>
            <a:camera prst="isometricRight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Pump &amp; Elec Rooms</a:t>
            </a:r>
          </a:p>
        </p:txBody>
      </p:sp>
      <p:sp>
        <p:nvSpPr>
          <p:cNvPr id="13" name="Rectangle 12">
            <a:extLst>
              <a:ext uri="{FF2B5EF4-FFF2-40B4-BE49-F238E27FC236}">
                <a16:creationId xmlns:a16="http://schemas.microsoft.com/office/drawing/2014/main" id="{A3A98C5E-203F-7495-7534-C54423B2C45B}"/>
              </a:ext>
            </a:extLst>
          </p:cNvPr>
          <p:cNvSpPr/>
          <p:nvPr/>
        </p:nvSpPr>
        <p:spPr>
          <a:xfrm rot="1283247">
            <a:off x="10515068" y="1474928"/>
            <a:ext cx="1533446"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Ring Inside</a:t>
            </a:r>
          </a:p>
        </p:txBody>
      </p:sp>
      <p:sp>
        <p:nvSpPr>
          <p:cNvPr id="14" name="Rectangle 13">
            <a:extLst>
              <a:ext uri="{FF2B5EF4-FFF2-40B4-BE49-F238E27FC236}">
                <a16:creationId xmlns:a16="http://schemas.microsoft.com/office/drawing/2014/main" id="{A3AC6099-14C8-AD48-416A-8F026CE38BEF}"/>
              </a:ext>
            </a:extLst>
          </p:cNvPr>
          <p:cNvSpPr/>
          <p:nvPr/>
        </p:nvSpPr>
        <p:spPr>
          <a:xfrm rot="1323460">
            <a:off x="5345466" y="4773842"/>
            <a:ext cx="1726260"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Ring Outside</a:t>
            </a:r>
          </a:p>
        </p:txBody>
      </p:sp>
      <p:sp>
        <p:nvSpPr>
          <p:cNvPr id="15" name="Rectangle 14">
            <a:extLst>
              <a:ext uri="{FF2B5EF4-FFF2-40B4-BE49-F238E27FC236}">
                <a16:creationId xmlns:a16="http://schemas.microsoft.com/office/drawing/2014/main" id="{67DA1561-2DF8-E99B-3010-2BE08B720BF4}"/>
              </a:ext>
            </a:extLst>
          </p:cNvPr>
          <p:cNvSpPr/>
          <p:nvPr/>
        </p:nvSpPr>
        <p:spPr>
          <a:xfrm rot="672005">
            <a:off x="8964633" y="2266589"/>
            <a:ext cx="1700616" cy="631231"/>
          </a:xfrm>
          <a:prstGeom prst="rect">
            <a:avLst/>
          </a:prstGeom>
          <a:noFill/>
          <a:scene3d>
            <a:camera prst="isometricOffAxis2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Assembly Hall</a:t>
            </a:r>
          </a:p>
        </p:txBody>
      </p:sp>
      <p:sp>
        <p:nvSpPr>
          <p:cNvPr id="16" name="Rectangle 15">
            <a:extLst>
              <a:ext uri="{FF2B5EF4-FFF2-40B4-BE49-F238E27FC236}">
                <a16:creationId xmlns:a16="http://schemas.microsoft.com/office/drawing/2014/main" id="{6F5C7F83-1182-FB69-138F-C0935E9F5C0B}"/>
              </a:ext>
            </a:extLst>
          </p:cNvPr>
          <p:cNvSpPr/>
          <p:nvPr/>
        </p:nvSpPr>
        <p:spPr>
          <a:xfrm rot="1323460">
            <a:off x="9557660" y="4710874"/>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Forward</a:t>
            </a:r>
          </a:p>
        </p:txBody>
      </p:sp>
      <p:sp>
        <p:nvSpPr>
          <p:cNvPr id="17" name="Rectangle 16">
            <a:extLst>
              <a:ext uri="{FF2B5EF4-FFF2-40B4-BE49-F238E27FC236}">
                <a16:creationId xmlns:a16="http://schemas.microsoft.com/office/drawing/2014/main" id="{57FA9FBB-39C9-8BB5-4E1F-56E0C1809FFD}"/>
              </a:ext>
            </a:extLst>
          </p:cNvPr>
          <p:cNvSpPr/>
          <p:nvPr/>
        </p:nvSpPr>
        <p:spPr>
          <a:xfrm rot="1323460">
            <a:off x="4908025" y="2843501"/>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Rear</a:t>
            </a:r>
          </a:p>
        </p:txBody>
      </p:sp>
      <p:sp>
        <p:nvSpPr>
          <p:cNvPr id="18" name="Text Placeholder 2">
            <a:extLst>
              <a:ext uri="{FF2B5EF4-FFF2-40B4-BE49-F238E27FC236}">
                <a16:creationId xmlns:a16="http://schemas.microsoft.com/office/drawing/2014/main" id="{94FE8FBE-B0D1-D95B-3964-83FFFDC66104}"/>
              </a:ext>
            </a:extLst>
          </p:cNvPr>
          <p:cNvSpPr txBox="1">
            <a:spLocks/>
          </p:cNvSpPr>
          <p:nvPr/>
        </p:nvSpPr>
        <p:spPr>
          <a:xfrm>
            <a:off x="457200" y="549029"/>
            <a:ext cx="5691930" cy="934137"/>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Air Conditioning for Wide Angle Hall (WAH) – Building 1006 </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Existing HVAC upgrading for environmental control demands of the detector</a:t>
            </a:r>
          </a:p>
          <a:p>
            <a:r>
              <a:rPr lang="en-US" sz="1200" dirty="0">
                <a:latin typeface="Arial" panose="020B0604020202020204" pitchFamily="34" charset="0"/>
                <a:cs typeface="Arial" panose="020B0604020202020204" pitchFamily="34" charset="0"/>
              </a:rPr>
              <a:t>System must maintain ambient temperature between 68F to 72F</a:t>
            </a:r>
          </a:p>
          <a:p>
            <a:r>
              <a:rPr lang="en-US" sz="1200" dirty="0">
                <a:latin typeface="Arial" panose="020B0604020202020204" pitchFamily="34" charset="0"/>
                <a:cs typeface="Arial" panose="020B0604020202020204" pitchFamily="34" charset="0"/>
              </a:rPr>
              <a:t>RH should be below 65 %</a:t>
            </a:r>
          </a:p>
        </p:txBody>
      </p:sp>
      <p:sp>
        <p:nvSpPr>
          <p:cNvPr id="3" name="Text Placeholder 2">
            <a:extLst>
              <a:ext uri="{FF2B5EF4-FFF2-40B4-BE49-F238E27FC236}">
                <a16:creationId xmlns:a16="http://schemas.microsoft.com/office/drawing/2014/main" id="{4E80C72F-DEBE-9F50-2A63-A66208F52C51}"/>
              </a:ext>
            </a:extLst>
          </p:cNvPr>
          <p:cNvSpPr txBox="1">
            <a:spLocks/>
          </p:cNvSpPr>
          <p:nvPr/>
        </p:nvSpPr>
        <p:spPr>
          <a:xfrm>
            <a:off x="457200" y="1590077"/>
            <a:ext cx="5444455" cy="947067"/>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Air Conditioning for Assembly Hall – Building 1006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Climate control requirements of ambient temperature between 65F to 75F</a:t>
            </a:r>
          </a:p>
          <a:p>
            <a:r>
              <a:rPr lang="en-US" sz="1200" dirty="0">
                <a:latin typeface="Arial" panose="020B0604020202020204" pitchFamily="34" charset="0"/>
                <a:cs typeface="Arial" panose="020B0604020202020204" pitchFamily="34" charset="0"/>
              </a:rPr>
              <a:t>RH should be below 75 %</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5D7F783-92A8-1A07-A746-87AF991907E0}"/>
              </a:ext>
            </a:extLst>
          </p:cNvPr>
          <p:cNvSpPr>
            <a:spLocks noChangeArrowheads="1"/>
          </p:cNvSpPr>
          <p:nvPr/>
        </p:nvSpPr>
        <p:spPr bwMode="auto">
          <a:xfrm>
            <a:off x="461076" y="2454316"/>
            <a:ext cx="51008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Facility Water System</a:t>
            </a:r>
            <a:r>
              <a:rPr lang="en-US" altLang="en-US" sz="1200" b="1" dirty="0">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Arial" panose="020B0604020202020204" pitchFamily="34" charset="0"/>
              </a:rPr>
              <a:t>M</a:t>
            </a:r>
            <a:r>
              <a:rPr kumimoji="0" lang="en-US" altLang="en-US" sz="1200" b="0" i="0" u="none" strike="noStrike" cap="none" normalizeH="0" baseline="0" dirty="0">
                <a:ln>
                  <a:noFill/>
                </a:ln>
                <a:solidFill>
                  <a:schemeClr val="tx1"/>
                </a:solidFill>
                <a:effectLst/>
                <a:latin typeface="Arial" panose="020B0604020202020204" pitchFamily="34" charset="0"/>
              </a:rPr>
              <a:t>ain loop that takes in cool water from cooling towers, circulates  through chillers, heat exchangers</a:t>
            </a:r>
            <a:r>
              <a:rPr lang="en-US" altLang="en-US" sz="1200" dirty="0">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rPr>
              <a:t>and then sends it back out.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Arial" panose="020B0604020202020204" pitchFamily="34" charset="0"/>
              </a:rPr>
              <a:t>G</a:t>
            </a:r>
            <a:r>
              <a:rPr kumimoji="0" lang="en-US" altLang="en-US" sz="1200" b="0" i="0" u="none" strike="noStrike" cap="none" normalizeH="0" baseline="0" dirty="0">
                <a:ln>
                  <a:noFill/>
                </a:ln>
                <a:solidFill>
                  <a:schemeClr val="tx1"/>
                </a:solidFill>
                <a:effectLst/>
                <a:latin typeface="Arial" panose="020B0604020202020204" pitchFamily="34" charset="0"/>
              </a:rPr>
              <a:t>enerate and manage bulk of facility's chilled water supply efficiently.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Operates with constant-speed pumps and maintains a consistent temperature</a:t>
            </a:r>
          </a:p>
        </p:txBody>
      </p:sp>
      <p:sp>
        <p:nvSpPr>
          <p:cNvPr id="5" name="TextBox 4">
            <a:extLst>
              <a:ext uri="{FF2B5EF4-FFF2-40B4-BE49-F238E27FC236}">
                <a16:creationId xmlns:a16="http://schemas.microsoft.com/office/drawing/2014/main" id="{52E5AA6E-8E01-97D8-C41F-18E052E5D0B4}"/>
              </a:ext>
            </a:extLst>
          </p:cNvPr>
          <p:cNvSpPr txBox="1"/>
          <p:nvPr/>
        </p:nvSpPr>
        <p:spPr>
          <a:xfrm>
            <a:off x="457200" y="3803656"/>
            <a:ext cx="5104701" cy="15731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1D35"/>
                </a:solidFill>
                <a:effectLst/>
                <a:latin typeface="Arial" panose="020B0604020202020204" pitchFamily="34" charset="0"/>
                <a:cs typeface="Arial" panose="020B0604020202020204" pitchFamily="34" charset="0"/>
              </a:rPr>
              <a:t>Technology Cooling System: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001D35"/>
                </a:solidFill>
                <a:latin typeface="Arial" panose="020B0604020202020204" pitchFamily="34" charset="0"/>
                <a:cs typeface="Arial" panose="020B0604020202020204" pitchFamily="34" charset="0"/>
              </a:rPr>
              <a:t>Secondary L</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oop is directly connected to equipment. </a:t>
            </a:r>
            <a:r>
              <a:rPr lang="en-US" altLang="en-US" sz="1200" dirty="0">
                <a:solidFill>
                  <a:srgbClr val="001D35"/>
                </a:solidFill>
                <a:latin typeface="Arial" panose="020B0604020202020204" pitchFamily="34" charset="0"/>
                <a:cs typeface="Arial" panose="020B0604020202020204" pitchFamily="34" charset="0"/>
              </a:rPr>
              <a:t>H</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eat from the detector </a:t>
            </a:r>
            <a:r>
              <a:rPr lang="en-US" altLang="en-US" sz="1200" dirty="0">
                <a:solidFill>
                  <a:srgbClr val="001D35"/>
                </a:solidFill>
                <a:latin typeface="Arial" panose="020B0604020202020204" pitchFamily="34" charset="0"/>
                <a:cs typeface="Arial" panose="020B0604020202020204" pitchFamily="34" charset="0"/>
              </a:rPr>
              <a:t>components</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 is transferred to the primary loop via an intermediary device Cooling Distribution Unit (CDU).</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To provide precise cooling for </a:t>
            </a:r>
            <a:r>
              <a:rPr lang="en-US" altLang="en-US" sz="1200" dirty="0">
                <a:solidFill>
                  <a:srgbClr val="001D35"/>
                </a:solidFill>
                <a:latin typeface="Arial" panose="020B0604020202020204" pitchFamily="34" charset="0"/>
                <a:cs typeface="Arial" panose="020B0604020202020204" pitchFamily="34" charset="0"/>
              </a:rPr>
              <a:t>equipment</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001D35"/>
                </a:solidFill>
                <a:latin typeface="Arial" panose="020B0604020202020204" pitchFamily="34" charset="0"/>
                <a:cs typeface="Arial" panose="020B0604020202020204" pitchFamily="34" charset="0"/>
              </a:rPr>
              <a:t>V</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ariable speed pumps used to precisely match the cooling demand and heat is ultimately rejected to the primary loop. </a:t>
            </a:r>
          </a:p>
        </p:txBody>
      </p:sp>
      <p:sp>
        <p:nvSpPr>
          <p:cNvPr id="6" name="Rectangle 5">
            <a:extLst>
              <a:ext uri="{FF2B5EF4-FFF2-40B4-BE49-F238E27FC236}">
                <a16:creationId xmlns:a16="http://schemas.microsoft.com/office/drawing/2014/main" id="{A5416330-3E34-F8F3-4D44-146F0F0ECBE7}"/>
              </a:ext>
            </a:extLst>
          </p:cNvPr>
          <p:cNvSpPr/>
          <p:nvPr/>
        </p:nvSpPr>
        <p:spPr>
          <a:xfrm rot="3050969">
            <a:off x="9021591" y="3708015"/>
            <a:ext cx="1554907" cy="366828"/>
          </a:xfrm>
          <a:prstGeom prst="rect">
            <a:avLst/>
          </a:prstGeom>
          <a:solidFill>
            <a:schemeClr val="bg1">
              <a:lumMod val="85000"/>
            </a:schemeClr>
          </a:solidFill>
          <a:ln>
            <a:solidFill>
              <a:schemeClr val="tx1"/>
            </a:solidFill>
          </a:ln>
          <a:scene3d>
            <a:camera prst="isometricRight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Cooling Distribution Unit (CDU)</a:t>
            </a:r>
          </a:p>
        </p:txBody>
      </p:sp>
      <p:sp>
        <p:nvSpPr>
          <p:cNvPr id="20" name="TextBox 19">
            <a:extLst>
              <a:ext uri="{FF2B5EF4-FFF2-40B4-BE49-F238E27FC236}">
                <a16:creationId xmlns:a16="http://schemas.microsoft.com/office/drawing/2014/main" id="{A740F12F-7EB0-CD2D-24DE-0EB3F8DC07C7}"/>
              </a:ext>
            </a:extLst>
          </p:cNvPr>
          <p:cNvSpPr txBox="1"/>
          <p:nvPr/>
        </p:nvSpPr>
        <p:spPr>
          <a:xfrm>
            <a:off x="457200" y="5452014"/>
            <a:ext cx="10918272" cy="1015663"/>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Cooling Distribution Unit (CDU) </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Using negative pressure water circulators to mitigate leak concerns (draws air into lines instead of leaking water out)</a:t>
            </a:r>
          </a:p>
          <a:p>
            <a:pPr marL="171450" indent="-171450">
              <a:buFont typeface="Arial" panose="020B0604020202020204" pitchFamily="34" charset="0"/>
              <a:buChar char="•"/>
            </a:pPr>
            <a:r>
              <a:rPr lang="en-US" sz="1200" dirty="0">
                <a:solidFill>
                  <a:srgbClr val="001D35"/>
                </a:solidFill>
                <a:latin typeface="Arial" panose="020B0604020202020204" pitchFamily="34" charset="0"/>
                <a:cs typeface="Arial" panose="020B0604020202020204" pitchFamily="34" charset="0"/>
              </a:rPr>
              <a:t>This two-loop design allows primary loop to remain more stable while secondary loop can be dynamically adjusted to meet the varying cooling needs. </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21FAEBC9-8159-ADED-BFF4-92E049949339}"/>
              </a:ext>
            </a:extLst>
          </p:cNvPr>
          <p:cNvCxnSpPr>
            <a:cxnSpLocks/>
          </p:cNvCxnSpPr>
          <p:nvPr/>
        </p:nvCxnSpPr>
        <p:spPr>
          <a:xfrm flipH="1" flipV="1">
            <a:off x="8099571" y="3498209"/>
            <a:ext cx="980560" cy="2214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object 11">
            <a:extLst>
              <a:ext uri="{FF2B5EF4-FFF2-40B4-BE49-F238E27FC236}">
                <a16:creationId xmlns:a16="http://schemas.microsoft.com/office/drawing/2014/main" id="{70A5157E-4E99-A4FD-DD55-1471904A80D0}"/>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159487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9E750-04DC-1C74-4D95-EDA9F66BF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26DB0-19B5-1F24-E2A4-B9F706055309}"/>
              </a:ext>
            </a:extLst>
          </p:cNvPr>
          <p:cNvSpPr>
            <a:spLocks noGrp="1"/>
          </p:cNvSpPr>
          <p:nvPr>
            <p:ph type="title"/>
          </p:nvPr>
        </p:nvSpPr>
        <p:spPr>
          <a:xfrm>
            <a:off x="457200" y="0"/>
            <a:ext cx="11503152" cy="457200"/>
          </a:xfrm>
        </p:spPr>
        <p:txBody>
          <a:bodyPr anchor="ctr">
            <a:normAutofit/>
          </a:bodyPr>
          <a:lstStyle/>
          <a:p>
            <a:pPr>
              <a:lnSpc>
                <a:spcPct val="90000"/>
              </a:lnSpc>
            </a:pPr>
            <a:r>
              <a:rPr lang="en-US" sz="2500"/>
              <a:t>Detector Cooling – Water Treatment</a:t>
            </a:r>
          </a:p>
        </p:txBody>
      </p:sp>
      <p:sp>
        <p:nvSpPr>
          <p:cNvPr id="4" name="Text Placeholder 2">
            <a:extLst>
              <a:ext uri="{FF2B5EF4-FFF2-40B4-BE49-F238E27FC236}">
                <a16:creationId xmlns:a16="http://schemas.microsoft.com/office/drawing/2014/main" id="{B2F38E83-7A17-42C1-5161-8B39039C09F2}"/>
              </a:ext>
            </a:extLst>
          </p:cNvPr>
          <p:cNvSpPr>
            <a:spLocks noGrp="1"/>
          </p:cNvSpPr>
          <p:nvPr>
            <p:ph sz="quarter" idx="13"/>
          </p:nvPr>
        </p:nvSpPr>
        <p:spPr>
          <a:xfrm>
            <a:off x="457199" y="1088133"/>
            <a:ext cx="5870449" cy="3464202"/>
          </a:xfrm>
        </p:spPr>
        <p:txBody>
          <a:bodyPr>
            <a:normAutofit/>
          </a:bodyPr>
          <a:lstStyle/>
          <a:p>
            <a:pPr marL="0" indent="0">
              <a:buNone/>
            </a:pPr>
            <a:r>
              <a:rPr lang="en-US" sz="1400" b="1" dirty="0">
                <a:latin typeface="Arial" panose="020B0604020202020204" pitchFamily="34" charset="0"/>
                <a:cs typeface="Arial" panose="020B0604020202020204" pitchFamily="34" charset="0"/>
              </a:rPr>
              <a:t>Modified Chilled Water - 400 </a:t>
            </a:r>
            <a:r>
              <a:rPr lang="en-US" sz="1400" b="1" dirty="0" err="1">
                <a:latin typeface="Arial" panose="020B0604020202020204" pitchFamily="34" charset="0"/>
                <a:cs typeface="Arial" panose="020B0604020202020204" pitchFamily="34" charset="0"/>
              </a:rPr>
              <a:t>gpm</a:t>
            </a:r>
            <a:r>
              <a:rPr lang="en-US" sz="1400" b="1" dirty="0">
                <a:latin typeface="Arial" panose="020B0604020202020204" pitchFamily="34" charset="0"/>
                <a:cs typeface="Arial" panose="020B0604020202020204" pitchFamily="34" charset="0"/>
              </a:rPr>
              <a:t> (MCW) </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Delivers water at temperature of 64 F (18 C)</a:t>
            </a:r>
          </a:p>
          <a:p>
            <a:r>
              <a:rPr lang="en-US" sz="1400" dirty="0">
                <a:latin typeface="Arial" panose="020B0604020202020204" pitchFamily="34" charset="0"/>
                <a:cs typeface="Arial" panose="020B0604020202020204" pitchFamily="34" charset="0"/>
              </a:rPr>
              <a:t>RH considered is 65 %</a:t>
            </a:r>
          </a:p>
          <a:p>
            <a:r>
              <a:rPr lang="en-US" sz="1400" dirty="0">
                <a:latin typeface="Arial" panose="020B0604020202020204" pitchFamily="34" charset="0"/>
                <a:cs typeface="Arial" panose="020B0604020202020204" pitchFamily="34" charset="0"/>
              </a:rPr>
              <a:t>Used for sub detector cooling, electronic rack cooling and manifolds made of material other than Aluminum</a:t>
            </a:r>
          </a:p>
          <a:p>
            <a:r>
              <a:rPr lang="en-US" sz="1400" dirty="0">
                <a:latin typeface="Arial" panose="020B0604020202020204" pitchFamily="34" charset="0"/>
                <a:cs typeface="Arial" panose="020B0604020202020204" pitchFamily="34" charset="0"/>
              </a:rPr>
              <a:t>Cool the Cooling Distribution Unit (CDU)</a:t>
            </a:r>
          </a:p>
          <a:p>
            <a:r>
              <a:rPr lang="en-US" sz="1400" dirty="0">
                <a:latin typeface="Arial" panose="020B0604020202020204" pitchFamily="34" charset="0"/>
                <a:cs typeface="Arial" panose="020B0604020202020204" pitchFamily="34" charset="0"/>
              </a:rPr>
              <a:t>Primary Facility Cooling loop for Support Infrastructure</a:t>
            </a:r>
          </a:p>
          <a:p>
            <a:endParaRPr lang="en-US" sz="1400" dirty="0">
              <a:latin typeface="Arial" panose="020B0604020202020204" pitchFamily="34" charset="0"/>
              <a:cs typeface="Arial" panose="020B0604020202020204" pitchFamily="34" charset="0"/>
            </a:endParaRPr>
          </a:p>
          <a:p>
            <a:pPr marL="0" indent="0">
              <a:buNone/>
            </a:pPr>
            <a:r>
              <a:rPr lang="en-US" sz="1400" b="1" dirty="0">
                <a:latin typeface="Arial" panose="020B0604020202020204" pitchFamily="34" charset="0"/>
                <a:cs typeface="Arial" panose="020B0604020202020204" pitchFamily="34" charset="0"/>
              </a:rPr>
              <a:t>Aluminum Compatible Water (ACW) </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Chemically treated water system to prevent corrosion</a:t>
            </a:r>
          </a:p>
          <a:p>
            <a:r>
              <a:rPr lang="en-US" sz="1400" dirty="0">
                <a:latin typeface="Arial" panose="020B0604020202020204" pitchFamily="34" charset="0"/>
                <a:cs typeface="Arial" panose="020B0604020202020204" pitchFamily="34" charset="0"/>
              </a:rPr>
              <a:t>Used for sub detector cooling of Aluminum manifolds and tubing</a:t>
            </a: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pic>
        <p:nvPicPr>
          <p:cNvPr id="8" name="Picture 7" descr="A picture containing LEGO, toy&#10;&#10;AI-generated content may be incorrect.">
            <a:extLst>
              <a:ext uri="{FF2B5EF4-FFF2-40B4-BE49-F238E27FC236}">
                <a16:creationId xmlns:a16="http://schemas.microsoft.com/office/drawing/2014/main" id="{8019C578-765D-D75B-1075-E0BBB05C9C3C}"/>
              </a:ext>
            </a:extLst>
          </p:cNvPr>
          <p:cNvPicPr>
            <a:picLocks noChangeAspect="1"/>
          </p:cNvPicPr>
          <p:nvPr/>
        </p:nvPicPr>
        <p:blipFill>
          <a:blip r:embed="rId2"/>
          <a:srcRect l="22912" r="23077"/>
          <a:stretch>
            <a:fillRect/>
          </a:stretch>
        </p:blipFill>
        <p:spPr>
          <a:xfrm>
            <a:off x="6327648" y="1088134"/>
            <a:ext cx="5632704" cy="5084065"/>
          </a:xfrm>
          <a:prstGeom prst="rect">
            <a:avLst/>
          </a:prstGeom>
          <a:noFill/>
        </p:spPr>
      </p:pic>
      <p:sp>
        <p:nvSpPr>
          <p:cNvPr id="9" name="TextBox 8">
            <a:extLst>
              <a:ext uri="{FF2B5EF4-FFF2-40B4-BE49-F238E27FC236}">
                <a16:creationId xmlns:a16="http://schemas.microsoft.com/office/drawing/2014/main" id="{B5B7B5C1-CD0F-260C-0731-AD1E305FAF04}"/>
              </a:ext>
            </a:extLst>
          </p:cNvPr>
          <p:cNvSpPr txBox="1"/>
          <p:nvPr/>
        </p:nvSpPr>
        <p:spPr>
          <a:xfrm>
            <a:off x="3634582" y="4715304"/>
            <a:ext cx="2603598" cy="523220"/>
          </a:xfrm>
          <a:prstGeom prst="rect">
            <a:avLst/>
          </a:prstGeom>
          <a:noFill/>
        </p:spPr>
        <p:txBody>
          <a:bodyPr wrap="none" rtlCol="0">
            <a:spAutoFit/>
          </a:bodyPr>
          <a:lstStyle/>
          <a:p>
            <a:r>
              <a:rPr lang="en-US" sz="1400" dirty="0"/>
              <a:t>Modified Chilled Water </a:t>
            </a:r>
          </a:p>
          <a:p>
            <a:r>
              <a:rPr lang="en-US" sz="1400" dirty="0"/>
              <a:t>Cooling Lines on Ring Outside</a:t>
            </a:r>
          </a:p>
        </p:txBody>
      </p:sp>
      <p:sp>
        <p:nvSpPr>
          <p:cNvPr id="10" name="TextBox 9">
            <a:extLst>
              <a:ext uri="{FF2B5EF4-FFF2-40B4-BE49-F238E27FC236}">
                <a16:creationId xmlns:a16="http://schemas.microsoft.com/office/drawing/2014/main" id="{09AE0783-4EC6-EA02-756F-234A57D15139}"/>
              </a:ext>
            </a:extLst>
          </p:cNvPr>
          <p:cNvSpPr txBox="1"/>
          <p:nvPr/>
        </p:nvSpPr>
        <p:spPr>
          <a:xfrm>
            <a:off x="7503976" y="530667"/>
            <a:ext cx="2464136" cy="523220"/>
          </a:xfrm>
          <a:prstGeom prst="rect">
            <a:avLst/>
          </a:prstGeom>
          <a:noFill/>
        </p:spPr>
        <p:txBody>
          <a:bodyPr wrap="none" rtlCol="0">
            <a:spAutoFit/>
          </a:bodyPr>
          <a:lstStyle/>
          <a:p>
            <a:r>
              <a:rPr lang="en-US" sz="1400" dirty="0"/>
              <a:t>Modified Chilled Water </a:t>
            </a:r>
          </a:p>
          <a:p>
            <a:r>
              <a:rPr lang="en-US" sz="1400" dirty="0"/>
              <a:t>Cooling Lines on Ring Inside</a:t>
            </a:r>
          </a:p>
        </p:txBody>
      </p:sp>
      <p:cxnSp>
        <p:nvCxnSpPr>
          <p:cNvPr id="12" name="Straight Arrow Connector 11">
            <a:extLst>
              <a:ext uri="{FF2B5EF4-FFF2-40B4-BE49-F238E27FC236}">
                <a16:creationId xmlns:a16="http://schemas.microsoft.com/office/drawing/2014/main" id="{CE192EA6-83DE-C257-28C0-136954441F39}"/>
              </a:ext>
            </a:extLst>
          </p:cNvPr>
          <p:cNvCxnSpPr>
            <a:cxnSpLocks/>
          </p:cNvCxnSpPr>
          <p:nvPr/>
        </p:nvCxnSpPr>
        <p:spPr>
          <a:xfrm flipV="1">
            <a:off x="5381538" y="3315235"/>
            <a:ext cx="1736521" cy="13658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23307BE9-E4F5-4732-7304-D7934064CF65}"/>
              </a:ext>
            </a:extLst>
          </p:cNvPr>
          <p:cNvCxnSpPr>
            <a:cxnSpLocks/>
          </p:cNvCxnSpPr>
          <p:nvPr/>
        </p:nvCxnSpPr>
        <p:spPr>
          <a:xfrm flipH="1">
            <a:off x="7971388" y="1053887"/>
            <a:ext cx="686051" cy="10139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object 11">
            <a:extLst>
              <a:ext uri="{FF2B5EF4-FFF2-40B4-BE49-F238E27FC236}">
                <a16:creationId xmlns:a16="http://schemas.microsoft.com/office/drawing/2014/main" id="{A3964E64-A60C-B789-F592-E300725873DB}"/>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267620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1BADC-D0E2-19E9-7255-8FA6372A2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0F02F-FE82-0834-0409-2399DB9ADE4E}"/>
              </a:ext>
            </a:extLst>
          </p:cNvPr>
          <p:cNvSpPr>
            <a:spLocks noGrp="1"/>
          </p:cNvSpPr>
          <p:nvPr>
            <p:ph type="title"/>
          </p:nvPr>
        </p:nvSpPr>
        <p:spPr/>
        <p:txBody>
          <a:bodyPr>
            <a:normAutofit fontScale="90000"/>
          </a:bodyPr>
          <a:lstStyle/>
          <a:p>
            <a:r>
              <a:rPr lang="en-US" dirty="0" err="1"/>
              <a:t>ePIC</a:t>
            </a:r>
            <a:r>
              <a:rPr lang="en-US" dirty="0"/>
              <a:t> Detector – Cooling Requirements </a:t>
            </a:r>
          </a:p>
        </p:txBody>
      </p:sp>
      <p:pic>
        <p:nvPicPr>
          <p:cNvPr id="4" name="Picture 3" descr="Graphical user interface&#10;&#10;AI-generated content may be incorrect.">
            <a:extLst>
              <a:ext uri="{FF2B5EF4-FFF2-40B4-BE49-F238E27FC236}">
                <a16:creationId xmlns:a16="http://schemas.microsoft.com/office/drawing/2014/main" id="{3D5255A2-DC75-66F0-4262-E5C28FD65E62}"/>
              </a:ext>
            </a:extLst>
          </p:cNvPr>
          <p:cNvPicPr>
            <a:picLocks noChangeAspect="1"/>
          </p:cNvPicPr>
          <p:nvPr/>
        </p:nvPicPr>
        <p:blipFill>
          <a:blip r:embed="rId2"/>
          <a:srcRect t="2583" r="8792"/>
          <a:stretch/>
        </p:blipFill>
        <p:spPr>
          <a:xfrm>
            <a:off x="1251398" y="1215152"/>
            <a:ext cx="9914755" cy="4855006"/>
          </a:xfrm>
          <a:prstGeom prst="rect">
            <a:avLst/>
          </a:prstGeom>
        </p:spPr>
      </p:pic>
      <p:sp>
        <p:nvSpPr>
          <p:cNvPr id="3" name="TextBox 2">
            <a:extLst>
              <a:ext uri="{FF2B5EF4-FFF2-40B4-BE49-F238E27FC236}">
                <a16:creationId xmlns:a16="http://schemas.microsoft.com/office/drawing/2014/main" id="{DCD9B7F1-82CE-C680-A7AD-8C9EF976E60A}"/>
              </a:ext>
            </a:extLst>
          </p:cNvPr>
          <p:cNvSpPr txBox="1"/>
          <p:nvPr/>
        </p:nvSpPr>
        <p:spPr>
          <a:xfrm>
            <a:off x="3451745" y="651510"/>
            <a:ext cx="7848226" cy="369332"/>
          </a:xfrm>
          <a:prstGeom prst="rect">
            <a:avLst/>
          </a:prstGeom>
          <a:noFill/>
        </p:spPr>
        <p:txBody>
          <a:bodyPr wrap="square">
            <a:spAutoFit/>
          </a:bodyPr>
          <a:lstStyle/>
          <a:p>
            <a:r>
              <a:rPr lang="en-US" sz="1800" dirty="0"/>
              <a:t>See Pre-brief</a:t>
            </a:r>
            <a:r>
              <a:rPr lang="en-US" sz="1800" b="1" dirty="0"/>
              <a:t> </a:t>
            </a:r>
            <a:r>
              <a:rPr lang="en-US" b="1" u="sng" dirty="0"/>
              <a:t>Detectors Parameters and Services per Subsystem</a:t>
            </a:r>
            <a:r>
              <a:rPr lang="en-US" sz="1800" b="1" u="sng" dirty="0"/>
              <a:t>.xls </a:t>
            </a:r>
            <a:endParaRPr lang="en-US" b="1" u="sng" dirty="0"/>
          </a:p>
        </p:txBody>
      </p:sp>
      <p:sp>
        <p:nvSpPr>
          <p:cNvPr id="5" name="object 11">
            <a:extLst>
              <a:ext uri="{FF2B5EF4-FFF2-40B4-BE49-F238E27FC236}">
                <a16:creationId xmlns:a16="http://schemas.microsoft.com/office/drawing/2014/main" id="{18CD2949-4790-F459-5397-B70028AC46CD}"/>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237897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E6D21-8A56-01E5-A1B8-835B61BA6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CD536-0271-6E8C-68F5-22625CD1639C}"/>
              </a:ext>
            </a:extLst>
          </p:cNvPr>
          <p:cNvSpPr>
            <a:spLocks noGrp="1"/>
          </p:cNvSpPr>
          <p:nvPr>
            <p:ph type="title"/>
          </p:nvPr>
        </p:nvSpPr>
        <p:spPr/>
        <p:txBody>
          <a:bodyPr>
            <a:normAutofit fontScale="90000"/>
          </a:bodyPr>
          <a:lstStyle/>
          <a:p>
            <a:r>
              <a:rPr lang="en-US" dirty="0" err="1"/>
              <a:t>ePIC</a:t>
            </a:r>
            <a:r>
              <a:rPr lang="en-US" dirty="0"/>
              <a:t> Detector – Cooling Plan </a:t>
            </a:r>
          </a:p>
        </p:txBody>
      </p:sp>
      <p:sp>
        <p:nvSpPr>
          <p:cNvPr id="3" name="TextBox 2">
            <a:extLst>
              <a:ext uri="{FF2B5EF4-FFF2-40B4-BE49-F238E27FC236}">
                <a16:creationId xmlns:a16="http://schemas.microsoft.com/office/drawing/2014/main" id="{47242424-A368-BF2D-61A4-5838F7643F93}"/>
              </a:ext>
            </a:extLst>
          </p:cNvPr>
          <p:cNvSpPr txBox="1"/>
          <p:nvPr/>
        </p:nvSpPr>
        <p:spPr>
          <a:xfrm>
            <a:off x="6208712" y="481755"/>
            <a:ext cx="3761198" cy="369332"/>
          </a:xfrm>
          <a:prstGeom prst="rect">
            <a:avLst/>
          </a:prstGeom>
          <a:noFill/>
        </p:spPr>
        <p:txBody>
          <a:bodyPr wrap="square">
            <a:spAutoFit/>
          </a:bodyPr>
          <a:lstStyle/>
          <a:p>
            <a:r>
              <a:rPr lang="en-US" sz="1800" dirty="0"/>
              <a:t>See Pre-brief</a:t>
            </a:r>
            <a:r>
              <a:rPr lang="en-US" sz="1800" b="1" dirty="0"/>
              <a:t> </a:t>
            </a:r>
            <a:r>
              <a:rPr lang="en-US" sz="1800" b="1" u="sng" dirty="0"/>
              <a:t>cooling plan_c.xls </a:t>
            </a:r>
            <a:endParaRPr lang="en-US" b="1" u="sng" dirty="0"/>
          </a:p>
        </p:txBody>
      </p:sp>
      <p:graphicFrame>
        <p:nvGraphicFramePr>
          <p:cNvPr id="5" name="Table 4">
            <a:extLst>
              <a:ext uri="{FF2B5EF4-FFF2-40B4-BE49-F238E27FC236}">
                <a16:creationId xmlns:a16="http://schemas.microsoft.com/office/drawing/2014/main" id="{D4FF4184-C0EA-42B6-67F1-C116AB28A4A3}"/>
              </a:ext>
            </a:extLst>
          </p:cNvPr>
          <p:cNvGraphicFramePr>
            <a:graphicFrameLocks noGrp="1"/>
          </p:cNvGraphicFramePr>
          <p:nvPr>
            <p:extLst>
              <p:ext uri="{D42A27DB-BD31-4B8C-83A1-F6EECF244321}">
                <p14:modId xmlns:p14="http://schemas.microsoft.com/office/powerpoint/2010/main" val="2786743277"/>
              </p:ext>
            </p:extLst>
          </p:nvPr>
        </p:nvGraphicFramePr>
        <p:xfrm>
          <a:off x="457200" y="875642"/>
          <a:ext cx="11503025" cy="4563975"/>
        </p:xfrm>
        <a:graphic>
          <a:graphicData uri="http://schemas.openxmlformats.org/drawingml/2006/table">
            <a:tbl>
              <a:tblPr>
                <a:tableStyleId>{5C22544A-7EE6-4342-B048-85BDC9FD1C3A}</a:tableStyleId>
              </a:tblPr>
              <a:tblGrid>
                <a:gridCol w="1137396">
                  <a:extLst>
                    <a:ext uri="{9D8B030D-6E8A-4147-A177-3AD203B41FA5}">
                      <a16:colId xmlns:a16="http://schemas.microsoft.com/office/drawing/2014/main" val="1830898016"/>
                    </a:ext>
                  </a:extLst>
                </a:gridCol>
                <a:gridCol w="1177729">
                  <a:extLst>
                    <a:ext uri="{9D8B030D-6E8A-4147-A177-3AD203B41FA5}">
                      <a16:colId xmlns:a16="http://schemas.microsoft.com/office/drawing/2014/main" val="2790422402"/>
                    </a:ext>
                  </a:extLst>
                </a:gridCol>
                <a:gridCol w="2516791">
                  <a:extLst>
                    <a:ext uri="{9D8B030D-6E8A-4147-A177-3AD203B41FA5}">
                      <a16:colId xmlns:a16="http://schemas.microsoft.com/office/drawing/2014/main" val="1352826244"/>
                    </a:ext>
                  </a:extLst>
                </a:gridCol>
                <a:gridCol w="5307847">
                  <a:extLst>
                    <a:ext uri="{9D8B030D-6E8A-4147-A177-3AD203B41FA5}">
                      <a16:colId xmlns:a16="http://schemas.microsoft.com/office/drawing/2014/main" val="2778701260"/>
                    </a:ext>
                  </a:extLst>
                </a:gridCol>
                <a:gridCol w="1363262">
                  <a:extLst>
                    <a:ext uri="{9D8B030D-6E8A-4147-A177-3AD203B41FA5}">
                      <a16:colId xmlns:a16="http://schemas.microsoft.com/office/drawing/2014/main" val="4006423606"/>
                    </a:ext>
                  </a:extLst>
                </a:gridCol>
              </a:tblGrid>
              <a:tr h="188759">
                <a:tc>
                  <a:txBody>
                    <a:bodyPr/>
                    <a:lstStyle/>
                    <a:p>
                      <a:pPr algn="ctr" fontAlgn="b">
                        <a:buNone/>
                      </a:pPr>
                      <a:r>
                        <a:rPr lang="en-US" sz="1100" u="none" strike="noStrike">
                          <a:effectLst/>
                        </a:rPr>
                        <a:t>Detector</a:t>
                      </a:r>
                      <a:endParaRPr lang="en-US" sz="1100" b="1" i="0" u="none" strike="noStrike">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a:effectLst/>
                        </a:rPr>
                        <a:t>Cooling Method</a:t>
                      </a:r>
                      <a:endParaRPr lang="en-US" sz="1100" b="1" i="0" u="none" strike="noStrike">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dirty="0">
                          <a:effectLst/>
                        </a:rPr>
                        <a:t>Design Tasks</a:t>
                      </a:r>
                      <a:endParaRPr lang="en-US" sz="1100" b="1" i="0" u="none" strike="noStrike" dirty="0">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a:effectLst/>
                        </a:rPr>
                        <a:t>Description</a:t>
                      </a:r>
                      <a:endParaRPr lang="en-US" sz="1100" b="1" i="0" u="none" strike="noStrike">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a:effectLst/>
                        </a:rPr>
                        <a:t>Status</a:t>
                      </a:r>
                      <a:endParaRPr lang="en-US" sz="1100" b="1" i="0" u="none" strike="noStrike">
                        <a:solidFill>
                          <a:srgbClr val="3F3F76"/>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763080922"/>
                  </a:ext>
                </a:extLst>
              </a:tr>
              <a:tr h="169399">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 Cooling system</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646155322"/>
                  </a:ext>
                </a:extLst>
              </a:tr>
              <a:tr h="169399">
                <a:tc>
                  <a:txBody>
                    <a:bodyPr/>
                    <a:lstStyle/>
                    <a:p>
                      <a:pPr algn="ctr" fontAlgn="b">
                        <a:buNone/>
                      </a:pPr>
                      <a:r>
                        <a:rPr lang="en-US" sz="1000" u="none" strike="noStrike">
                          <a:effectLst/>
                        </a:rPr>
                        <a:t>Forward Emcal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Water Cooling </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dew point temperature for condensation, Tubing diameter,  Insulation requirement.</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204637313"/>
                  </a:ext>
                </a:extLst>
              </a:tr>
              <a:tr h="169399">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038182095"/>
                  </a:ext>
                </a:extLst>
              </a:tr>
              <a:tr h="169399">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Modeling of Cooling system</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CAD Model of the 1/4 inch copper tubing with heat sink integrated with board assembly </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Completed for PDR</a:t>
                      </a: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982262871"/>
                  </a:ext>
                </a:extLst>
              </a:tr>
              <a:tr h="169399">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FEB</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FEB's </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Completed for PDR</a:t>
                      </a: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134395410"/>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Active cooling of the SiPM's to be assesed</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Design change with and without thermal pad downstream of SiPM board</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Completed for PDR</a:t>
                      </a: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146817174"/>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Optimisation of cooling system design</a:t>
                      </a: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Reduce FEB temperatures to 3C above dew point</a:t>
                      </a: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Final Design Review FDR</a:t>
                      </a:r>
                      <a:endParaRPr lang="en-US" sz="1000" b="0" i="0" u="none" strike="noStrike">
                        <a:solidFill>
                          <a:srgbClr val="00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849568490"/>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552943059"/>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434425339"/>
                  </a:ext>
                </a:extLst>
              </a:tr>
              <a:tr h="169399">
                <a:tc>
                  <a:txBody>
                    <a:bodyPr/>
                    <a:lstStyle/>
                    <a:p>
                      <a:pPr algn="ctr" fontAlgn="b">
                        <a:buNone/>
                      </a:pPr>
                      <a:r>
                        <a:rPr lang="en-US" sz="1000" u="none" strike="noStrike">
                          <a:effectLst/>
                        </a:rPr>
                        <a:t>Barrel Emcal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Water Cooling </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system for Barrel Pb/Scifi</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006932650"/>
                  </a:ext>
                </a:extLst>
              </a:tr>
              <a:tr h="169399">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231156459"/>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ESB Cooling of Astropix heat removal</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Astropix through PbScifi to assese need for active cooling</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Completed for PDR</a:t>
                      </a: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51630341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ESB Cooling for SiPM stability</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cold plate design optimisation as per temperature specification</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Completed for PDR</a:t>
                      </a: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88443896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77640067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3208248198"/>
                  </a:ext>
                </a:extLst>
              </a:tr>
              <a:tr h="169399">
                <a:tc>
                  <a:txBody>
                    <a:bodyPr/>
                    <a:lstStyle/>
                    <a:p>
                      <a:pPr algn="ctr" fontAlgn="b">
                        <a:buNone/>
                      </a:pPr>
                      <a:r>
                        <a:rPr lang="en-US" sz="1000" u="none" strike="noStrike">
                          <a:effectLst/>
                        </a:rPr>
                        <a:t>Forward Hcal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Convective Cooling</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 Cooling system</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412621151"/>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PCB</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Insert Assembly</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45333820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3361737522"/>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645890585"/>
                  </a:ext>
                </a:extLst>
              </a:tr>
              <a:tr h="169399">
                <a:tc>
                  <a:txBody>
                    <a:bodyPr/>
                    <a:lstStyle/>
                    <a:p>
                      <a:pPr algn="ctr" fontAlgn="b">
                        <a:buNone/>
                      </a:pPr>
                      <a:r>
                        <a:rPr lang="en-US" sz="1000" u="none" strike="noStrike">
                          <a:effectLst/>
                        </a:rPr>
                        <a:t>Barrel Hcal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Convective Cooling</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Assese the need for Active Cooling</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816414705"/>
                  </a:ext>
                </a:extLst>
              </a:tr>
              <a:tr h="169399">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21561139"/>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360617701"/>
                  </a:ext>
                </a:extLst>
              </a:tr>
              <a:tr h="169399">
                <a:tc>
                  <a:txBody>
                    <a:bodyPr/>
                    <a:lstStyle/>
                    <a:p>
                      <a:pPr algn="ctr" fontAlgn="b">
                        <a:buNone/>
                      </a:pPr>
                      <a:r>
                        <a:rPr lang="en-US" sz="1000" u="none" strike="noStrike">
                          <a:effectLst/>
                        </a:rPr>
                        <a:t>EEEMCAL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Water Cooling </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 Cooling system</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905447638"/>
                  </a:ext>
                </a:extLst>
              </a:tr>
              <a:tr h="169399">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SiPM </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of SiPM in contact with crystals</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Completed for PDR</a:t>
                      </a: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170219192"/>
                  </a:ext>
                </a:extLst>
              </a:tr>
              <a:tr h="169399">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FEB</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Thermal Simulation of FEB</a:t>
                      </a:r>
                      <a:endParaRPr lang="en-US" sz="1000" b="0" i="0" u="none" strike="noStrike" dirty="0">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In Progress</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071301213"/>
                  </a:ext>
                </a:extLst>
              </a:tr>
            </a:tbl>
          </a:graphicData>
        </a:graphic>
      </p:graphicFrame>
      <p:sp>
        <p:nvSpPr>
          <p:cNvPr id="4" name="object 11">
            <a:extLst>
              <a:ext uri="{FF2B5EF4-FFF2-40B4-BE49-F238E27FC236}">
                <a16:creationId xmlns:a16="http://schemas.microsoft.com/office/drawing/2014/main" id="{3E254BAC-B4C1-6E1D-4913-60385E1702B2}"/>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256042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7ACB-BAAC-B618-50A5-D5A125528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683D5-AFF9-BD22-9CE6-0390B17FCF80}"/>
              </a:ext>
            </a:extLst>
          </p:cNvPr>
          <p:cNvSpPr>
            <a:spLocks noGrp="1"/>
          </p:cNvSpPr>
          <p:nvPr>
            <p:ph type="title"/>
          </p:nvPr>
        </p:nvSpPr>
        <p:spPr/>
        <p:txBody>
          <a:bodyPr>
            <a:normAutofit fontScale="90000"/>
          </a:bodyPr>
          <a:lstStyle/>
          <a:p>
            <a:r>
              <a:rPr lang="en-US" dirty="0" err="1"/>
              <a:t>ePIC</a:t>
            </a:r>
            <a:r>
              <a:rPr lang="en-US" dirty="0"/>
              <a:t> Detector – Heat Load</a:t>
            </a:r>
          </a:p>
        </p:txBody>
      </p:sp>
      <p:sp>
        <p:nvSpPr>
          <p:cNvPr id="4" name="Content Placeholder 3">
            <a:extLst>
              <a:ext uri="{FF2B5EF4-FFF2-40B4-BE49-F238E27FC236}">
                <a16:creationId xmlns:a16="http://schemas.microsoft.com/office/drawing/2014/main" id="{077CF515-1CBC-739E-AEB1-EDB887A2E567}"/>
              </a:ext>
            </a:extLst>
          </p:cNvPr>
          <p:cNvSpPr txBox="1">
            <a:spLocks noGrp="1"/>
          </p:cNvSpPr>
          <p:nvPr>
            <p:ph idx="1"/>
          </p:nvPr>
        </p:nvSpPr>
        <p:spPr>
          <a:xfrm>
            <a:off x="457200" y="685800"/>
            <a:ext cx="11503025" cy="5486400"/>
          </a:xfrm>
          <a:prstGeom prst="rect">
            <a:avLst/>
          </a:prstGeom>
          <a:noFill/>
        </p:spPr>
        <p:txBody>
          <a:bodyPr wrap="square">
            <a:spAutoFit/>
          </a:bodyPr>
          <a:lstStyle/>
          <a:p>
            <a:r>
              <a:rPr lang="en-US" sz="1800" b="1" dirty="0"/>
              <a:t>Liquid Cooling System </a:t>
            </a:r>
            <a:endParaRPr lang="en-US" b="1" dirty="0"/>
          </a:p>
        </p:txBody>
      </p:sp>
      <p:graphicFrame>
        <p:nvGraphicFramePr>
          <p:cNvPr id="5" name="Table 4">
            <a:extLst>
              <a:ext uri="{FF2B5EF4-FFF2-40B4-BE49-F238E27FC236}">
                <a16:creationId xmlns:a16="http://schemas.microsoft.com/office/drawing/2014/main" id="{300CA0D3-099A-7D07-CD1B-4D51A91CAB3F}"/>
              </a:ext>
            </a:extLst>
          </p:cNvPr>
          <p:cNvGraphicFramePr>
            <a:graphicFrameLocks noGrp="1"/>
          </p:cNvGraphicFramePr>
          <p:nvPr>
            <p:extLst>
              <p:ext uri="{D42A27DB-BD31-4B8C-83A1-F6EECF244321}">
                <p14:modId xmlns:p14="http://schemas.microsoft.com/office/powerpoint/2010/main" val="1530493847"/>
              </p:ext>
            </p:extLst>
          </p:nvPr>
        </p:nvGraphicFramePr>
        <p:xfrm>
          <a:off x="687573" y="1095632"/>
          <a:ext cx="3543300" cy="3515360"/>
        </p:xfrm>
        <a:graphic>
          <a:graphicData uri="http://schemas.openxmlformats.org/drawingml/2006/table">
            <a:tbl>
              <a:tblPr>
                <a:tableStyleId>{5C22544A-7EE6-4342-B048-85BDC9FD1C3A}</a:tableStyleId>
              </a:tblPr>
              <a:tblGrid>
                <a:gridCol w="1809821">
                  <a:extLst>
                    <a:ext uri="{9D8B030D-6E8A-4147-A177-3AD203B41FA5}">
                      <a16:colId xmlns:a16="http://schemas.microsoft.com/office/drawing/2014/main" val="1507693548"/>
                    </a:ext>
                  </a:extLst>
                </a:gridCol>
                <a:gridCol w="996879">
                  <a:extLst>
                    <a:ext uri="{9D8B030D-6E8A-4147-A177-3AD203B41FA5}">
                      <a16:colId xmlns:a16="http://schemas.microsoft.com/office/drawing/2014/main" val="2311656716"/>
                    </a:ext>
                  </a:extLst>
                </a:gridCol>
                <a:gridCol w="736600">
                  <a:extLst>
                    <a:ext uri="{9D8B030D-6E8A-4147-A177-3AD203B41FA5}">
                      <a16:colId xmlns:a16="http://schemas.microsoft.com/office/drawing/2014/main" val="1415610664"/>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72044098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Water</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129927910"/>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Forward EMCAL</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3428</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30157615"/>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Barrel EMCAL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3101</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46305118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Cymbal</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1944</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314452615"/>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Outer MPGD</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2856</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33418468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pfRICH</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294</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8657598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DIRC</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310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28071719"/>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EEMCAL</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1010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78545421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TOF</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30000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98095571"/>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Outer</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301</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374294279"/>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Disks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655</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171556165"/>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Inner</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385</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8318311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MPGD Endcap Disks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1280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399942617"/>
                  </a:ext>
                </a:extLst>
              </a:tr>
              <a:tr h="184150">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89436582"/>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Total Heat Load</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45564</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106336844"/>
                  </a:ext>
                </a:extLst>
              </a:tr>
            </a:tbl>
          </a:graphicData>
        </a:graphic>
      </p:graphicFrame>
      <p:sp>
        <p:nvSpPr>
          <p:cNvPr id="6" name="TextBox 5">
            <a:extLst>
              <a:ext uri="{FF2B5EF4-FFF2-40B4-BE49-F238E27FC236}">
                <a16:creationId xmlns:a16="http://schemas.microsoft.com/office/drawing/2014/main" id="{27B55221-4C88-38C8-AF76-5AFFF0436743}"/>
              </a:ext>
            </a:extLst>
          </p:cNvPr>
          <p:cNvSpPr txBox="1"/>
          <p:nvPr/>
        </p:nvSpPr>
        <p:spPr>
          <a:xfrm>
            <a:off x="6059998" y="715967"/>
            <a:ext cx="2446693"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Air</a:t>
            </a:r>
            <a:r>
              <a:rPr lang="en-US" sz="1800" b="1" dirty="0">
                <a:latin typeface="Arial" panose="020B0604020202020204" pitchFamily="34" charset="0"/>
                <a:cs typeface="Arial" panose="020B0604020202020204" pitchFamily="34" charset="0"/>
              </a:rPr>
              <a:t> Cooling System </a:t>
            </a:r>
            <a:endParaRPr lang="en-US" b="1"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B47CACB2-A5F5-0469-422B-55F3F3B391D8}"/>
              </a:ext>
            </a:extLst>
          </p:cNvPr>
          <p:cNvGraphicFramePr>
            <a:graphicFrameLocks noGrp="1"/>
          </p:cNvGraphicFramePr>
          <p:nvPr>
            <p:extLst>
              <p:ext uri="{D42A27DB-BD31-4B8C-83A1-F6EECF244321}">
                <p14:modId xmlns:p14="http://schemas.microsoft.com/office/powerpoint/2010/main" val="2776803226"/>
              </p:ext>
            </p:extLst>
          </p:nvPr>
        </p:nvGraphicFramePr>
        <p:xfrm>
          <a:off x="5940095" y="1095633"/>
          <a:ext cx="2844800" cy="1977390"/>
        </p:xfrm>
        <a:graphic>
          <a:graphicData uri="http://schemas.openxmlformats.org/drawingml/2006/table">
            <a:tbl>
              <a:tblPr>
                <a:tableStyleId>{5C22544A-7EE6-4342-B048-85BDC9FD1C3A}</a:tableStyleId>
              </a:tblPr>
              <a:tblGrid>
                <a:gridCol w="1333500">
                  <a:extLst>
                    <a:ext uri="{9D8B030D-6E8A-4147-A177-3AD203B41FA5}">
                      <a16:colId xmlns:a16="http://schemas.microsoft.com/office/drawing/2014/main" val="2205798865"/>
                    </a:ext>
                  </a:extLst>
                </a:gridCol>
                <a:gridCol w="787400">
                  <a:extLst>
                    <a:ext uri="{9D8B030D-6E8A-4147-A177-3AD203B41FA5}">
                      <a16:colId xmlns:a16="http://schemas.microsoft.com/office/drawing/2014/main" val="1079870900"/>
                    </a:ext>
                  </a:extLst>
                </a:gridCol>
                <a:gridCol w="723900">
                  <a:extLst>
                    <a:ext uri="{9D8B030D-6E8A-4147-A177-3AD203B41FA5}">
                      <a16:colId xmlns:a16="http://schemas.microsoft.com/office/drawing/2014/main" val="868623039"/>
                    </a:ext>
                  </a:extLst>
                </a:gridCol>
              </a:tblGrid>
              <a:tr h="184150">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2551267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Air</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140434970"/>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Barrel HCAL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1280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910467391"/>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Forward HCAL</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1656</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63073059"/>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Inner</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211</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55993338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Disks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5819</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51563261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Outer</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3218</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41025230"/>
                  </a:ext>
                </a:extLst>
              </a:tr>
              <a:tr h="184150">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297214424"/>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Total Heat Load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12184</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962925162"/>
                  </a:ext>
                </a:extLst>
              </a:tr>
            </a:tbl>
          </a:graphicData>
        </a:graphic>
      </p:graphicFrame>
      <p:sp>
        <p:nvSpPr>
          <p:cNvPr id="8" name="TextBox 7">
            <a:extLst>
              <a:ext uri="{FF2B5EF4-FFF2-40B4-BE49-F238E27FC236}">
                <a16:creationId xmlns:a16="http://schemas.microsoft.com/office/drawing/2014/main" id="{6D7E82E8-84A8-CFFC-1836-2B50B89DA454}"/>
              </a:ext>
            </a:extLst>
          </p:cNvPr>
          <p:cNvSpPr txBox="1"/>
          <p:nvPr/>
        </p:nvSpPr>
        <p:spPr>
          <a:xfrm>
            <a:off x="5940094" y="3055316"/>
            <a:ext cx="3107753" cy="369332"/>
          </a:xfrm>
          <a:prstGeom prst="rect">
            <a:avLst/>
          </a:prstGeom>
          <a:noFill/>
        </p:spPr>
        <p:txBody>
          <a:bodyPr wrap="square">
            <a:spAutoFit/>
          </a:bodyPr>
          <a:lstStyle/>
          <a:p>
            <a:r>
              <a:rPr lang="en-US" b="1" dirty="0"/>
              <a:t>Special</a:t>
            </a:r>
            <a:r>
              <a:rPr lang="en-US" sz="1800" b="1" dirty="0"/>
              <a:t> Cooling System </a:t>
            </a:r>
            <a:endParaRPr lang="en-US" b="1" dirty="0"/>
          </a:p>
        </p:txBody>
      </p:sp>
      <p:graphicFrame>
        <p:nvGraphicFramePr>
          <p:cNvPr id="9" name="Table 8">
            <a:extLst>
              <a:ext uri="{FF2B5EF4-FFF2-40B4-BE49-F238E27FC236}">
                <a16:creationId xmlns:a16="http://schemas.microsoft.com/office/drawing/2014/main" id="{44BFD1A8-0CB1-148C-3125-5EB264446685}"/>
              </a:ext>
            </a:extLst>
          </p:cNvPr>
          <p:cNvGraphicFramePr>
            <a:graphicFrameLocks noGrp="1"/>
          </p:cNvGraphicFramePr>
          <p:nvPr>
            <p:extLst>
              <p:ext uri="{D42A27DB-BD31-4B8C-83A1-F6EECF244321}">
                <p14:modId xmlns:p14="http://schemas.microsoft.com/office/powerpoint/2010/main" val="4011417177"/>
              </p:ext>
            </p:extLst>
          </p:nvPr>
        </p:nvGraphicFramePr>
        <p:xfrm>
          <a:off x="5940095" y="3429000"/>
          <a:ext cx="2844800" cy="659130"/>
        </p:xfrm>
        <a:graphic>
          <a:graphicData uri="http://schemas.openxmlformats.org/drawingml/2006/table">
            <a:tbl>
              <a:tblPr>
                <a:tableStyleId>{5C22544A-7EE6-4342-B048-85BDC9FD1C3A}</a:tableStyleId>
              </a:tblPr>
              <a:tblGrid>
                <a:gridCol w="1333500">
                  <a:extLst>
                    <a:ext uri="{9D8B030D-6E8A-4147-A177-3AD203B41FA5}">
                      <a16:colId xmlns:a16="http://schemas.microsoft.com/office/drawing/2014/main" val="4068604386"/>
                    </a:ext>
                  </a:extLst>
                </a:gridCol>
                <a:gridCol w="787400">
                  <a:extLst>
                    <a:ext uri="{9D8B030D-6E8A-4147-A177-3AD203B41FA5}">
                      <a16:colId xmlns:a16="http://schemas.microsoft.com/office/drawing/2014/main" val="2661879480"/>
                    </a:ext>
                  </a:extLst>
                </a:gridCol>
                <a:gridCol w="723900">
                  <a:extLst>
                    <a:ext uri="{9D8B030D-6E8A-4147-A177-3AD203B41FA5}">
                      <a16:colId xmlns:a16="http://schemas.microsoft.com/office/drawing/2014/main" val="3581653532"/>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27153529"/>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Glycol</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97617529"/>
                  </a:ext>
                </a:extLst>
              </a:tr>
              <a:tr h="184150">
                <a:tc>
                  <a:txBody>
                    <a:bodyPr/>
                    <a:lstStyle/>
                    <a:p>
                      <a:pPr algn="ctr" fontAlgn="b">
                        <a:buNone/>
                      </a:pPr>
                      <a:r>
                        <a:rPr lang="en-US" sz="1400" u="none" strike="noStrike" dirty="0" err="1">
                          <a:effectLst/>
                          <a:latin typeface="Arial" panose="020B0604020202020204" pitchFamily="34" charset="0"/>
                          <a:cs typeface="Arial" panose="020B0604020202020204" pitchFamily="34" charset="0"/>
                        </a:rPr>
                        <a:t>dRICH</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b="0" i="0" u="none" strike="noStrike" dirty="0">
                          <a:solidFill>
                            <a:schemeClr val="tx1"/>
                          </a:solidFill>
                          <a:effectLst/>
                          <a:latin typeface="Arial" panose="020B0604020202020204" pitchFamily="34" charset="0"/>
                          <a:cs typeface="Arial" panose="020B0604020202020204" pitchFamily="34" charset="0"/>
                        </a:rPr>
                        <a:t>19968</a:t>
                      </a: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54756028"/>
                  </a:ext>
                </a:extLst>
              </a:tr>
            </a:tbl>
          </a:graphicData>
        </a:graphic>
      </p:graphicFrame>
      <p:sp>
        <p:nvSpPr>
          <p:cNvPr id="10" name="TextBox 9">
            <a:extLst>
              <a:ext uri="{FF2B5EF4-FFF2-40B4-BE49-F238E27FC236}">
                <a16:creationId xmlns:a16="http://schemas.microsoft.com/office/drawing/2014/main" id="{07E7039E-9EE9-7258-B99F-4C6114F96D97}"/>
              </a:ext>
            </a:extLst>
          </p:cNvPr>
          <p:cNvSpPr txBox="1"/>
          <p:nvPr/>
        </p:nvSpPr>
        <p:spPr>
          <a:xfrm>
            <a:off x="5940094" y="4142005"/>
            <a:ext cx="403022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Platform Electronics &amp; Racks</a:t>
            </a:r>
            <a:r>
              <a:rPr lang="en-US" sz="1800"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0FB1B973-95DD-9D1F-AAB5-2F12C3082394}"/>
              </a:ext>
            </a:extLst>
          </p:cNvPr>
          <p:cNvGraphicFramePr>
            <a:graphicFrameLocks noGrp="1"/>
          </p:cNvGraphicFramePr>
          <p:nvPr>
            <p:extLst>
              <p:ext uri="{D42A27DB-BD31-4B8C-83A1-F6EECF244321}">
                <p14:modId xmlns:p14="http://schemas.microsoft.com/office/powerpoint/2010/main" val="788266480"/>
              </p:ext>
            </p:extLst>
          </p:nvPr>
        </p:nvGraphicFramePr>
        <p:xfrm>
          <a:off x="5940094" y="4555271"/>
          <a:ext cx="3543300" cy="1318260"/>
        </p:xfrm>
        <a:graphic>
          <a:graphicData uri="http://schemas.openxmlformats.org/drawingml/2006/table">
            <a:tbl>
              <a:tblPr>
                <a:tableStyleId>{5C22544A-7EE6-4342-B048-85BDC9FD1C3A}</a:tableStyleId>
              </a:tblPr>
              <a:tblGrid>
                <a:gridCol w="1536700">
                  <a:extLst>
                    <a:ext uri="{9D8B030D-6E8A-4147-A177-3AD203B41FA5}">
                      <a16:colId xmlns:a16="http://schemas.microsoft.com/office/drawing/2014/main" val="3990285376"/>
                    </a:ext>
                  </a:extLst>
                </a:gridCol>
                <a:gridCol w="1270000">
                  <a:extLst>
                    <a:ext uri="{9D8B030D-6E8A-4147-A177-3AD203B41FA5}">
                      <a16:colId xmlns:a16="http://schemas.microsoft.com/office/drawing/2014/main" val="1975232309"/>
                    </a:ext>
                  </a:extLst>
                </a:gridCol>
                <a:gridCol w="736600">
                  <a:extLst>
                    <a:ext uri="{9D8B030D-6E8A-4147-A177-3AD203B41FA5}">
                      <a16:colId xmlns:a16="http://schemas.microsoft.com/office/drawing/2014/main" val="1914727945"/>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90132076"/>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Cooling media</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Water</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86251190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Platform </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80000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22029889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DAQ Room</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250000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61071226"/>
                  </a:ext>
                </a:extLst>
              </a:tr>
              <a:tr h="184150">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04810352"/>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Total Heat Load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330000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7321210"/>
                  </a:ext>
                </a:extLst>
              </a:tr>
            </a:tbl>
          </a:graphicData>
        </a:graphic>
      </p:graphicFrame>
      <p:sp>
        <p:nvSpPr>
          <p:cNvPr id="3" name="object 11">
            <a:extLst>
              <a:ext uri="{FF2B5EF4-FFF2-40B4-BE49-F238E27FC236}">
                <a16:creationId xmlns:a16="http://schemas.microsoft.com/office/drawing/2014/main" id="{5E5D2449-6757-679A-2BC5-1D00DBECE68D}"/>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
        <p:nvSpPr>
          <p:cNvPr id="13" name="TextBox 12">
            <a:extLst>
              <a:ext uri="{FF2B5EF4-FFF2-40B4-BE49-F238E27FC236}">
                <a16:creationId xmlns:a16="http://schemas.microsoft.com/office/drawing/2014/main" id="{4B4EEC75-7A5A-5B07-F814-078DB8BA9ACE}"/>
              </a:ext>
            </a:extLst>
          </p:cNvPr>
          <p:cNvSpPr txBox="1"/>
          <p:nvPr/>
        </p:nvSpPr>
        <p:spPr>
          <a:xfrm>
            <a:off x="782988" y="5206930"/>
            <a:ext cx="5023052" cy="369332"/>
          </a:xfrm>
          <a:prstGeom prst="rect">
            <a:avLst/>
          </a:prstGeom>
          <a:noFill/>
        </p:spPr>
        <p:txBody>
          <a:bodyPr wrap="square">
            <a:spAutoFit/>
          </a:bodyPr>
          <a:lstStyle/>
          <a:p>
            <a:r>
              <a:rPr lang="en-US" sz="1800" dirty="0"/>
              <a:t>See Pre-brief</a:t>
            </a:r>
            <a:r>
              <a:rPr lang="en-US" sz="1800" b="1" dirty="0"/>
              <a:t> </a:t>
            </a:r>
            <a:r>
              <a:rPr lang="en-US" b="1" u="sng" dirty="0"/>
              <a:t>Cooling design Update</a:t>
            </a:r>
            <a:r>
              <a:rPr lang="en-US" sz="1800" b="1" u="sng" dirty="0"/>
              <a:t>.pptx </a:t>
            </a:r>
            <a:endParaRPr lang="en-US" b="1" u="sng" dirty="0"/>
          </a:p>
        </p:txBody>
      </p:sp>
      <p:cxnSp>
        <p:nvCxnSpPr>
          <p:cNvPr id="14" name="Straight Arrow Connector 13">
            <a:extLst>
              <a:ext uri="{FF2B5EF4-FFF2-40B4-BE49-F238E27FC236}">
                <a16:creationId xmlns:a16="http://schemas.microsoft.com/office/drawing/2014/main" id="{1C9325D7-5D94-5E97-790F-1482CEBD5D76}"/>
              </a:ext>
            </a:extLst>
          </p:cNvPr>
          <p:cNvCxnSpPr>
            <a:cxnSpLocks/>
          </p:cNvCxnSpPr>
          <p:nvPr/>
        </p:nvCxnSpPr>
        <p:spPr>
          <a:xfrm flipV="1">
            <a:off x="5345571" y="5107275"/>
            <a:ext cx="933589" cy="2552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163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F1E7-ED0A-83B6-F1CD-551827622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ADC6A-AB15-9A7E-D510-488BC9A09013}"/>
              </a:ext>
            </a:extLst>
          </p:cNvPr>
          <p:cNvSpPr>
            <a:spLocks noGrp="1"/>
          </p:cNvSpPr>
          <p:nvPr>
            <p:ph type="title"/>
          </p:nvPr>
        </p:nvSpPr>
        <p:spPr/>
        <p:txBody>
          <a:bodyPr>
            <a:normAutofit fontScale="90000"/>
          </a:bodyPr>
          <a:lstStyle/>
          <a:p>
            <a:r>
              <a:rPr lang="en-US" dirty="0"/>
              <a:t>Negative Pressure Water – Cooling Circulator</a:t>
            </a:r>
          </a:p>
        </p:txBody>
      </p:sp>
      <p:pic>
        <p:nvPicPr>
          <p:cNvPr id="4" name="Picture 2" descr="CDU-300">
            <a:extLst>
              <a:ext uri="{FF2B5EF4-FFF2-40B4-BE49-F238E27FC236}">
                <a16:creationId xmlns:a16="http://schemas.microsoft.com/office/drawing/2014/main" id="{9462C5C5-3D43-ADF5-64B5-AB695175B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616" y="684236"/>
            <a:ext cx="3012083" cy="522998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42549573-5416-E49A-73FA-8C1CED499880}"/>
              </a:ext>
            </a:extLst>
          </p:cNvPr>
          <p:cNvSpPr txBox="1">
            <a:spLocks/>
          </p:cNvSpPr>
          <p:nvPr/>
        </p:nvSpPr>
        <p:spPr>
          <a:xfrm>
            <a:off x="457200" y="545251"/>
            <a:ext cx="3908156" cy="5992761"/>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err="1">
                <a:latin typeface="Arial" panose="020B0604020202020204" pitchFamily="34" charset="0"/>
                <a:ea typeface="Calibri" panose="020F0502020204030204" pitchFamily="34" charset="0"/>
                <a:cs typeface="Arial" panose="020B0604020202020204" pitchFamily="34" charset="0"/>
              </a:rPr>
              <a:t>Chilldyne</a:t>
            </a:r>
            <a:r>
              <a:rPr lang="en-US" sz="1400" b="1" dirty="0">
                <a:latin typeface="Arial" panose="020B0604020202020204" pitchFamily="34" charset="0"/>
                <a:ea typeface="Calibri" panose="020F0502020204030204" pitchFamily="34" charset="0"/>
                <a:cs typeface="Arial" panose="020B0604020202020204" pitchFamily="34" charset="0"/>
              </a:rPr>
              <a:t> CDU 300 Components :</a:t>
            </a:r>
            <a:endParaRPr lang="en-US" sz="1400" dirty="0">
              <a:latin typeface="Arial" panose="020B0604020202020204" pitchFamily="34" charset="0"/>
              <a:ea typeface="Calibri" panose="020F0502020204030204" pitchFamily="34" charset="0"/>
              <a:cs typeface="Arial" panose="020B0604020202020204" pitchFamily="34" charset="0"/>
            </a:endParaRP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1. Pump Chambers</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pump chambers control the flow of fluid into and out of the CDU. The proprietary three-chamber arrangement allows the CDU to pull fluid through the loop while maintaining a steady flow.</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2. Heat Exchangers</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heat exchangers move heat from the technology cooling system to the facility water system. The two series heat exchangers allow the CDU to move up to 300 kW of heat even on hot and humid days.</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3. Liquid Ring Pump</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Liquid ring pumps use water as a seal that never needs to be replaced. The CDU’s liquid ring pump provides the vacuum used to pull the coolant through the load.</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4. Microprocessor Control</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intelligent, network-enabled core of the CDU automatically manages coolant temperatures, flow rates, water quality, and more. The Cool-Flo Software allows the CDU to be easily integrated into popular DCIM and BMS systems.</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
        <p:nvSpPr>
          <p:cNvPr id="6" name="Content Placeholder 6">
            <a:extLst>
              <a:ext uri="{FF2B5EF4-FFF2-40B4-BE49-F238E27FC236}">
                <a16:creationId xmlns:a16="http://schemas.microsoft.com/office/drawing/2014/main" id="{04FC9FE8-99B3-9071-0C6C-B1736767787E}"/>
              </a:ext>
            </a:extLst>
          </p:cNvPr>
          <p:cNvSpPr txBox="1">
            <a:spLocks/>
          </p:cNvSpPr>
          <p:nvPr/>
        </p:nvSpPr>
        <p:spPr>
          <a:xfrm>
            <a:off x="7532847" y="2902314"/>
            <a:ext cx="4320797" cy="21562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latin typeface="Arial" panose="020B0604020202020204" pitchFamily="34" charset="0"/>
                <a:cs typeface="Arial" panose="020B0604020202020204" pitchFamily="34" charset="0"/>
              </a:rPr>
              <a:t>Product Line: CF-CDU300</a:t>
            </a:r>
          </a:p>
          <a:p>
            <a:r>
              <a:rPr lang="en-US" sz="1400" b="1" dirty="0">
                <a:latin typeface="Arial" panose="020B0604020202020204" pitchFamily="34" charset="0"/>
                <a:cs typeface="Arial" panose="020B0604020202020204" pitchFamily="34" charset="0"/>
              </a:rPr>
              <a:t>Cooling Capacity:</a:t>
            </a:r>
            <a:r>
              <a:rPr lang="en-US" sz="1400" dirty="0">
                <a:latin typeface="Arial" panose="020B0604020202020204" pitchFamily="34" charset="0"/>
                <a:cs typeface="Arial" panose="020B0604020202020204" pitchFamily="34" charset="0"/>
              </a:rPr>
              <a:t> Up to 300kW with 15 °C rise.</a:t>
            </a:r>
          </a:p>
          <a:p>
            <a:r>
              <a:rPr lang="en-US" sz="1400" b="1" dirty="0">
                <a:latin typeface="Arial" panose="020B0604020202020204" pitchFamily="34" charset="0"/>
                <a:cs typeface="Arial" panose="020B0604020202020204" pitchFamily="34" charset="0"/>
              </a:rPr>
              <a:t>Flow Rate:</a:t>
            </a:r>
            <a:r>
              <a:rPr lang="en-US" sz="1400" dirty="0">
                <a:latin typeface="Arial" panose="020B0604020202020204" pitchFamily="34" charset="0"/>
                <a:cs typeface="Arial" panose="020B0604020202020204" pitchFamily="34" charset="0"/>
              </a:rPr>
              <a:t> Up to 300 LPM at 0.5 bar differential</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sPHENIX</a:t>
            </a:r>
            <a:r>
              <a:rPr lang="en-US" sz="1400" dirty="0">
                <a:latin typeface="Arial" panose="020B0604020202020204" pitchFamily="34" charset="0"/>
                <a:cs typeface="Arial" panose="020B0604020202020204" pitchFamily="34" charset="0"/>
              </a:rPr>
              <a:t> Detector is using </a:t>
            </a:r>
            <a:r>
              <a:rPr lang="en-US" sz="1400" dirty="0" err="1">
                <a:latin typeface="Arial" panose="020B0604020202020204" pitchFamily="34" charset="0"/>
                <a:cs typeface="Arial" panose="020B0604020202020204" pitchFamily="34" charset="0"/>
              </a:rPr>
              <a:t>Chilldyne</a:t>
            </a:r>
            <a:r>
              <a:rPr lang="en-US" sz="1400" dirty="0">
                <a:latin typeface="Arial" panose="020B0604020202020204" pitchFamily="34" charset="0"/>
                <a:cs typeface="Arial" panose="020B0604020202020204" pitchFamily="34" charset="0"/>
              </a:rPr>
              <a:t> Cooling Circulator</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CED0575-9091-7839-52CB-2B235472E009}"/>
              </a:ext>
            </a:extLst>
          </p:cNvPr>
          <p:cNvSpPr txBox="1">
            <a:spLocks/>
          </p:cNvSpPr>
          <p:nvPr/>
        </p:nvSpPr>
        <p:spPr>
          <a:xfrm>
            <a:off x="7500630" y="457200"/>
            <a:ext cx="4138468" cy="2275424"/>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5. Water Quality Control</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CDU automatically monitors and controls the quality of the water in the technology cooling system. The water quality system dispenses coolant additives as-needed to prevent corrosion and biological growth.</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6. Coolant Handling Manifolds</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Up to 4 cooling loops exit either the top or bottom of the CDU to support both raised floor and overhead configurations.</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
        <p:nvSpPr>
          <p:cNvPr id="7" name="object 11">
            <a:extLst>
              <a:ext uri="{FF2B5EF4-FFF2-40B4-BE49-F238E27FC236}">
                <a16:creationId xmlns:a16="http://schemas.microsoft.com/office/drawing/2014/main" id="{17E4272A-DF9D-D6E5-2051-A36F262434D0}"/>
              </a:ext>
            </a:extLst>
          </p:cNvPr>
          <p:cNvSpPr txBox="1"/>
          <p:nvPr/>
        </p:nvSpPr>
        <p:spPr>
          <a:xfrm>
            <a:off x="10356584" y="83135"/>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 5</a:t>
            </a:r>
            <a:endParaRPr sz="2001" dirty="0">
              <a:latin typeface="Arial Narrow"/>
              <a:cs typeface="Arial Narrow"/>
            </a:endParaRPr>
          </a:p>
        </p:txBody>
      </p:sp>
    </p:spTree>
    <p:extLst>
      <p:ext uri="{BB962C8B-B14F-4D97-AF65-F5344CB8AC3E}">
        <p14:creationId xmlns:p14="http://schemas.microsoft.com/office/powerpoint/2010/main" val="3065832260"/>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6" ma:contentTypeDescription="Create a new document." ma:contentTypeScope="" ma:versionID="46de738f4571a7ef4174789f49d2c97b">
  <xsd:schema xmlns:xsd="http://www.w3.org/2001/XMLSchema" xmlns:xs="http://www.w3.org/2001/XMLSchema" xmlns:p="http://schemas.microsoft.com/office/2006/metadata/properties" xmlns:ns3="efb3f601-682b-4b24-a3a0-e0b0d0b660f8" xmlns:ns4="cfa4c34f-4b31-43aa-aa45-0eba64f30d0d" targetNamespace="http://schemas.microsoft.com/office/2006/metadata/properties" ma:root="true" ma:fieldsID="246ae7470b9fb0e5e79e83aa8d0d7751" ns3:_="" ns4:_="">
    <xsd:import namespace="efb3f601-682b-4b24-a3a0-e0b0d0b660f8"/>
    <xsd:import namespace="cfa4c34f-4b31-43aa-aa45-0eba64f30d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_activity" minOccurs="0"/>
                <xsd:element ref="ns3:MediaServiceOCR" minOccurs="0"/>
                <xsd:element ref="ns3:MediaLengthInSeconds"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schemas.microsoft.com/office/2006/documentManagement/types"/>
    <ds:schemaRef ds:uri="http://schemas.microsoft.com/office/infopath/2007/PartnerControls"/>
    <ds:schemaRef ds:uri="cfa4c34f-4b31-43aa-aa45-0eba64f30d0d"/>
    <ds:schemaRef ds:uri="http://purl.org/dc/elements/1.1/"/>
    <ds:schemaRef ds:uri="http://schemas.microsoft.com/office/2006/metadata/properties"/>
    <ds:schemaRef ds:uri="efb3f601-682b-4b24-a3a0-e0b0d0b660f8"/>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9C655108-977B-4FB8-92A7-B22D9D484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b3f601-682b-4b24-a3a0-e0b0d0b660f8"/>
    <ds:schemaRef ds:uri="cfa4c34f-4b31-43aa-aa45-0eba64f30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35530</TotalTime>
  <Words>3315</Words>
  <Application>Microsoft Office PowerPoint</Application>
  <PresentationFormat>Widescreen</PresentationFormat>
  <Paragraphs>822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vt:lpstr>
      <vt:lpstr>Cambria Math</vt:lpstr>
      <vt:lpstr>Aptos Narrow</vt:lpstr>
      <vt:lpstr>Arial Narrow</vt:lpstr>
      <vt:lpstr>BNL</vt:lpstr>
      <vt:lpstr>Status of developing a global thermal model and cooling of ePIC</vt:lpstr>
      <vt:lpstr>Outline</vt:lpstr>
      <vt:lpstr>Charge Questions Addressed</vt:lpstr>
      <vt:lpstr>Detector Cooling Overview</vt:lpstr>
      <vt:lpstr>Detector Cooling – Water Treatment</vt:lpstr>
      <vt:lpstr>ePIC Detector – Cooling Requirements </vt:lpstr>
      <vt:lpstr>ePIC Detector – Cooling Plan </vt:lpstr>
      <vt:lpstr>ePIC Detector – Heat Load</vt:lpstr>
      <vt:lpstr>Negative Pressure Water – Cooling Circulator</vt:lpstr>
      <vt:lpstr>ePIC Detector – Cooling Distribution Unit - CDU</vt:lpstr>
      <vt:lpstr>ePIC Detector – Global Thermal Model</vt:lpstr>
      <vt:lpstr>Liquid Cooling – Detectors</vt:lpstr>
      <vt:lpstr>Air Cooling – Detectors</vt:lpstr>
      <vt:lpstr>Special Cooling System – Detector</vt:lpstr>
      <vt:lpstr>Summary &amp; Next Steps</vt:lpstr>
      <vt:lpstr>QUESTIONS?</vt:lpstr>
      <vt:lpstr>Backup Slides</vt:lpstr>
      <vt:lpstr>ES&amp;H</vt:lpstr>
      <vt:lpstr>ePIC Detector – Cooling Distribution Unit - CDU</vt:lpstr>
      <vt:lpstr>ePIC Detector – Cooling Calculation</vt:lpstr>
      <vt:lpstr>ePIC Detector – Detailed Calculation</vt:lpstr>
      <vt:lpstr>ePIC Detector – Global Thermal Model</vt:lpstr>
      <vt:lpstr>Liquid Cooling – Detectors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I^3 PDR</dc:title>
  <dc:subject/>
  <dc:creator>rsharma@bnl.gov</dc:creator>
  <cp:keywords>I^3 PDR</cp:keywords>
  <dc:description/>
  <cp:lastModifiedBy>Gowda, Girish</cp:lastModifiedBy>
  <cp:revision>102</cp:revision>
  <cp:lastPrinted>2024-05-01T13:40:29Z</cp:lastPrinted>
  <dcterms:created xsi:type="dcterms:W3CDTF">2023-09-12T20:43:32Z</dcterms:created>
  <dcterms:modified xsi:type="dcterms:W3CDTF">2025-12-03T21:05:26Z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y fmtid="{D5CDD505-2E9C-101B-9397-08002B2CF9AE}" pid="3" name="MediaServiceImageTags">
    <vt:lpwstr/>
  </property>
</Properties>
</file>