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28"/>
  </p:notesMasterIdLst>
  <p:sldIdLst>
    <p:sldId id="256" r:id="rId2"/>
    <p:sldId id="5952" r:id="rId3"/>
    <p:sldId id="257" r:id="rId4"/>
    <p:sldId id="259" r:id="rId5"/>
    <p:sldId id="5958" r:id="rId6"/>
    <p:sldId id="264" r:id="rId7"/>
    <p:sldId id="265" r:id="rId8"/>
    <p:sldId id="262" r:id="rId9"/>
    <p:sldId id="269" r:id="rId10"/>
    <p:sldId id="268" r:id="rId11"/>
    <p:sldId id="270" r:id="rId12"/>
    <p:sldId id="276" r:id="rId13"/>
    <p:sldId id="273" r:id="rId14"/>
    <p:sldId id="5960" r:id="rId15"/>
    <p:sldId id="271" r:id="rId16"/>
    <p:sldId id="5968" r:id="rId17"/>
    <p:sldId id="5969" r:id="rId18"/>
    <p:sldId id="5971" r:id="rId19"/>
    <p:sldId id="258" r:id="rId20"/>
    <p:sldId id="5965" r:id="rId21"/>
    <p:sldId id="263" r:id="rId22"/>
    <p:sldId id="261" r:id="rId23"/>
    <p:sldId id="5966" r:id="rId24"/>
    <p:sldId id="5957" r:id="rId25"/>
    <p:sldId id="5953" r:id="rId26"/>
    <p:sldId id="59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E8FC"/>
    <a:srgbClr val="5B9BD5"/>
    <a:srgbClr val="D2DEEF"/>
    <a:srgbClr val="EAEFF7"/>
    <a:srgbClr val="FFFFFF"/>
    <a:srgbClr val="4472C4"/>
    <a:srgbClr val="ABABAB"/>
    <a:srgbClr val="FF9933"/>
    <a:srgbClr val="699B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55" d="100"/>
          <a:sy n="155" d="100"/>
        </p:scale>
        <p:origin x="40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48294-1B3F-46C7-8501-273AD7D79B4F}" type="datetimeFigureOut">
              <a:rPr lang="en-GB" smtClean="0"/>
              <a:t>15/12/2025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F2F4C-E58C-4CCD-AFD6-611CFE2E222D}" type="slidenum">
              <a:rPr lang="en-GB" smtClean="0"/>
              <a:t>‹#›</a:t>
            </a:fld>
            <a:endParaRPr lang="en-GB"/>
          </a:p>
        </p:txBody>
      </p:sp>
    </p:spTree>
    <p:extLst>
      <p:ext uri="{BB962C8B-B14F-4D97-AF65-F5344CB8AC3E}">
        <p14:creationId xmlns:p14="http://schemas.microsoft.com/office/powerpoint/2010/main" val="338407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7556" y="1508257"/>
            <a:ext cx="9144000" cy="2387600"/>
          </a:xfrm>
        </p:spPr>
        <p:txBody>
          <a:bodyPr anchor="b"/>
          <a:lstStyle>
            <a:lvl1pPr algn="ctr">
              <a:defRPr sz="6000" b="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57556" y="3987932"/>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 name="Group 3">
            <a:extLst>
              <a:ext uri="{FF2B5EF4-FFF2-40B4-BE49-F238E27FC236}">
                <a16:creationId xmlns:a16="http://schemas.microsoft.com/office/drawing/2014/main" id="{5AFBF77B-003A-4E1A-898E-FBE7F15C7ACD}"/>
              </a:ext>
            </a:extLst>
          </p:cNvPr>
          <p:cNvGrpSpPr/>
          <p:nvPr userDrawn="1"/>
        </p:nvGrpSpPr>
        <p:grpSpPr>
          <a:xfrm>
            <a:off x="-109438" y="5643694"/>
            <a:ext cx="2515109" cy="1440000"/>
            <a:chOff x="-109438" y="5643694"/>
            <a:chExt cx="2515109" cy="1440000"/>
          </a:xfrm>
        </p:grpSpPr>
        <p:pic>
          <p:nvPicPr>
            <p:cNvPr id="5" name="Picture 4">
              <a:extLst>
                <a:ext uri="{FF2B5EF4-FFF2-40B4-BE49-F238E27FC236}">
                  <a16:creationId xmlns:a16="http://schemas.microsoft.com/office/drawing/2014/main" id="{F30356C3-1559-4CEC-9ADF-910395CF2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38" y="5643694"/>
              <a:ext cx="1839581" cy="1440000"/>
            </a:xfrm>
            <a:prstGeom prst="rect">
              <a:avLst/>
            </a:prstGeom>
          </p:spPr>
        </p:pic>
        <p:sp>
          <p:nvSpPr>
            <p:cNvPr id="6" name="TextBox 5">
              <a:extLst>
                <a:ext uri="{FF2B5EF4-FFF2-40B4-BE49-F238E27FC236}">
                  <a16:creationId xmlns:a16="http://schemas.microsoft.com/office/drawing/2014/main" id="{690A1CDC-2BBF-4AD9-B5B5-2E07FBF48821}"/>
                </a:ext>
              </a:extLst>
            </p:cNvPr>
            <p:cNvSpPr txBox="1"/>
            <p:nvPr/>
          </p:nvSpPr>
          <p:spPr>
            <a:xfrm>
              <a:off x="1441946" y="6014987"/>
              <a:ext cx="963725" cy="738664"/>
            </a:xfrm>
            <a:prstGeom prst="rect">
              <a:avLst/>
            </a:prstGeom>
            <a:noFill/>
          </p:spPr>
          <p:txBody>
            <a:bodyPr wrap="none" rtlCol="0">
              <a:spAutoFit/>
            </a:bodyPr>
            <a:lstStyle/>
            <a:p>
              <a:r>
                <a:rPr lang="en-US" sz="4200" b="1" dirty="0">
                  <a:latin typeface="Arial" panose="020B0604020202020204" pitchFamily="34" charset="0"/>
                  <a:cs typeface="Arial" panose="020B0604020202020204" pitchFamily="34" charset="0"/>
                </a:rPr>
                <a:t>UK</a:t>
              </a:r>
              <a:endParaRPr lang="en-GB" sz="4200" b="1" dirty="0">
                <a:latin typeface="Arial" panose="020B0604020202020204" pitchFamily="34" charset="0"/>
                <a:cs typeface="Arial" panose="020B0604020202020204" pitchFamily="34" charset="0"/>
              </a:endParaRPr>
            </a:p>
          </p:txBody>
        </p:sp>
      </p:grpSp>
      <p:sp>
        <p:nvSpPr>
          <p:cNvPr id="7" name="Slide Number Placeholder 5">
            <a:extLst>
              <a:ext uri="{FF2B5EF4-FFF2-40B4-BE49-F238E27FC236}">
                <a16:creationId xmlns:a16="http://schemas.microsoft.com/office/drawing/2014/main" id="{F7F12490-59CD-452F-B02D-F2D799164001}"/>
              </a:ext>
            </a:extLst>
          </p:cNvPr>
          <p:cNvSpPr>
            <a:spLocks noGrp="1"/>
          </p:cNvSpPr>
          <p:nvPr>
            <p:ph type="sldNum" sz="quarter" idx="12"/>
          </p:nvPr>
        </p:nvSpPr>
        <p:spPr>
          <a:xfrm>
            <a:off x="10813408" y="6356350"/>
            <a:ext cx="662731" cy="296695"/>
          </a:xfrm>
        </p:spPr>
        <p:txBody>
          <a:bodyPr/>
          <a:lstStyle>
            <a:lvl1pPr>
              <a:defRPr sz="2400">
                <a:solidFill>
                  <a:srgbClr val="002060"/>
                </a:solidFill>
              </a:defRPr>
            </a:lvl1pPr>
          </a:lstStyle>
          <a:p>
            <a:fld id="{1CA36EEA-5A28-4A70-BCAC-0B68DA8D366C}" type="slidenum">
              <a:rPr lang="en-GB" smtClean="0"/>
              <a:pPr/>
              <a:t>‹#›</a:t>
            </a:fld>
            <a:endParaRPr lang="en-GB" dirty="0"/>
          </a:p>
        </p:txBody>
      </p:sp>
    </p:spTree>
    <p:extLst>
      <p:ext uri="{BB962C8B-B14F-4D97-AF65-F5344CB8AC3E}">
        <p14:creationId xmlns:p14="http://schemas.microsoft.com/office/powerpoint/2010/main" val="399956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561439" cy="743504"/>
          </a:xfrm>
        </p:spPr>
        <p:txBody>
          <a:bodyPr/>
          <a:lstStyle>
            <a:lvl1pPr algn="ctr">
              <a:defRPr b="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440445"/>
            <a:ext cx="10515600" cy="4736518"/>
          </a:xfrm>
        </p:spPr>
        <p:txBody>
          <a:bodyPr/>
          <a:lstStyle>
            <a:lvl1pPr>
              <a:defRPr>
                <a:solidFill>
                  <a:srgbClr val="002060"/>
                </a:solidFill>
                <a:latin typeface="Palatino Linotype" panose="02040502050505030304" pitchFamily="18" charset="0"/>
              </a:defRPr>
            </a:lvl1pPr>
            <a:lvl2pPr>
              <a:defRPr>
                <a:solidFill>
                  <a:srgbClr val="002060"/>
                </a:solidFill>
                <a:latin typeface="Palatino Linotype" panose="02040502050505030304" pitchFamily="18" charset="0"/>
              </a:defRPr>
            </a:lvl2pPr>
            <a:lvl3pPr>
              <a:defRPr>
                <a:solidFill>
                  <a:srgbClr val="002060"/>
                </a:solidFill>
                <a:latin typeface="Palatino Linotype" panose="02040502050505030304" pitchFamily="18" charset="0"/>
              </a:defRPr>
            </a:lvl3pPr>
            <a:lvl4pPr>
              <a:defRPr>
                <a:solidFill>
                  <a:srgbClr val="002060"/>
                </a:solidFill>
                <a:latin typeface="Palatino Linotype" panose="02040502050505030304" pitchFamily="18" charset="0"/>
              </a:defRPr>
            </a:lvl4pPr>
            <a:lvl5pPr>
              <a:defRPr>
                <a:solidFill>
                  <a:srgbClr val="002060"/>
                </a:solidFill>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10813408" y="6356350"/>
            <a:ext cx="662731" cy="296695"/>
          </a:xfrm>
        </p:spPr>
        <p:txBody>
          <a:bodyPr/>
          <a:lstStyle>
            <a:lvl1pPr>
              <a:defRPr sz="2400">
                <a:solidFill>
                  <a:srgbClr val="002060"/>
                </a:solidFill>
              </a:defRPr>
            </a:lvl1pPr>
          </a:lstStyle>
          <a:p>
            <a:fld id="{1CA36EEA-5A28-4A70-BCAC-0B68DA8D366C}" type="slidenum">
              <a:rPr lang="en-GB" smtClean="0"/>
              <a:pPr/>
              <a:t>‹#›</a:t>
            </a:fld>
            <a:endParaRPr lang="en-GB" dirty="0"/>
          </a:p>
        </p:txBody>
      </p:sp>
      <p:cxnSp>
        <p:nvCxnSpPr>
          <p:cNvPr id="10" name="Straight Connector 9"/>
          <p:cNvCxnSpPr/>
          <p:nvPr userDrawn="1"/>
        </p:nvCxnSpPr>
        <p:spPr>
          <a:xfrm>
            <a:off x="721453" y="1237683"/>
            <a:ext cx="10754686" cy="0"/>
          </a:xfrm>
          <a:prstGeom prst="line">
            <a:avLst/>
          </a:prstGeom>
          <a:ln w="38100">
            <a:solidFill>
              <a:srgbClr val="28038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1453" y="1313897"/>
            <a:ext cx="10754686" cy="0"/>
          </a:xfrm>
          <a:prstGeom prst="line">
            <a:avLst/>
          </a:prstGeom>
          <a:ln w="38100">
            <a:solidFill>
              <a:srgbClr val="AAE8FC"/>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E649DFF-E639-4E02-86CC-A533CCEFA814}"/>
              </a:ext>
            </a:extLst>
          </p:cNvPr>
          <p:cNvGrpSpPr/>
          <p:nvPr userDrawn="1"/>
        </p:nvGrpSpPr>
        <p:grpSpPr>
          <a:xfrm>
            <a:off x="9555853" y="16878"/>
            <a:ext cx="2515109" cy="1440000"/>
            <a:chOff x="-109438" y="5643694"/>
            <a:chExt cx="2515109" cy="1440000"/>
          </a:xfrm>
        </p:grpSpPr>
        <p:pic>
          <p:nvPicPr>
            <p:cNvPr id="8" name="Picture 7">
              <a:extLst>
                <a:ext uri="{FF2B5EF4-FFF2-40B4-BE49-F238E27FC236}">
                  <a16:creationId xmlns:a16="http://schemas.microsoft.com/office/drawing/2014/main" id="{A636AF2B-5CDB-4DCA-B86E-19B1098628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38" y="5643694"/>
              <a:ext cx="1839581" cy="1440000"/>
            </a:xfrm>
            <a:prstGeom prst="rect">
              <a:avLst/>
            </a:prstGeom>
          </p:spPr>
        </p:pic>
        <p:sp>
          <p:nvSpPr>
            <p:cNvPr id="9" name="TextBox 8">
              <a:extLst>
                <a:ext uri="{FF2B5EF4-FFF2-40B4-BE49-F238E27FC236}">
                  <a16:creationId xmlns:a16="http://schemas.microsoft.com/office/drawing/2014/main" id="{9A6F51D6-9453-4ECC-9762-441C75CAD0A1}"/>
                </a:ext>
              </a:extLst>
            </p:cNvPr>
            <p:cNvSpPr txBox="1"/>
            <p:nvPr/>
          </p:nvSpPr>
          <p:spPr>
            <a:xfrm>
              <a:off x="1441946" y="6014987"/>
              <a:ext cx="963725" cy="738664"/>
            </a:xfrm>
            <a:prstGeom prst="rect">
              <a:avLst/>
            </a:prstGeom>
            <a:noFill/>
          </p:spPr>
          <p:txBody>
            <a:bodyPr wrap="none" rtlCol="0">
              <a:spAutoFit/>
            </a:bodyPr>
            <a:lstStyle/>
            <a:p>
              <a:r>
                <a:rPr lang="en-US" sz="4200" b="1" dirty="0">
                  <a:latin typeface="Arial" panose="020B0604020202020204" pitchFamily="34" charset="0"/>
                  <a:cs typeface="Arial" panose="020B0604020202020204" pitchFamily="34" charset="0"/>
                </a:rPr>
                <a:t>UK</a:t>
              </a:r>
              <a:endParaRPr lang="en-GB" sz="4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872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B59C4-18F4-4595-8CE9-93689E7DF48E}"/>
              </a:ext>
            </a:extLst>
          </p:cNvPr>
          <p:cNvSpPr>
            <a:spLocks noGrp="1"/>
          </p:cNvSpPr>
          <p:nvPr>
            <p:ph type="dt" sz="half" idx="10"/>
          </p:nvPr>
        </p:nvSpPr>
        <p:spPr/>
        <p:txBody>
          <a:bodyPr/>
          <a:lstStyle/>
          <a:p>
            <a:fld id="{6A183C84-08DC-4153-9ED8-5C379B91EEA3}" type="datetimeFigureOut">
              <a:rPr lang="en-GB" smtClean="0"/>
              <a:t>15/12/2025</a:t>
            </a:fld>
            <a:endParaRPr lang="en-GB"/>
          </a:p>
        </p:txBody>
      </p:sp>
      <p:sp>
        <p:nvSpPr>
          <p:cNvPr id="3" name="Footer Placeholder 2">
            <a:extLst>
              <a:ext uri="{FF2B5EF4-FFF2-40B4-BE49-F238E27FC236}">
                <a16:creationId xmlns:a16="http://schemas.microsoft.com/office/drawing/2014/main" id="{BF1AD2DD-9C77-48F3-8EF1-D8E4200177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90D7BA-D158-48EF-AA68-EB31B4E3281B}"/>
              </a:ext>
            </a:extLst>
          </p:cNvPr>
          <p:cNvSpPr>
            <a:spLocks noGrp="1"/>
          </p:cNvSpPr>
          <p:nvPr>
            <p:ph type="sldNum" sz="quarter" idx="12"/>
          </p:nvPr>
        </p:nvSpPr>
        <p:spPr/>
        <p:txBody>
          <a:bodyPr/>
          <a:lstStyle/>
          <a:p>
            <a:fld id="{E718B4A3-0B66-42DD-B6A7-B0320050B5C5}" type="slidenum">
              <a:rPr lang="en-GB" smtClean="0"/>
              <a:t>‹#›</a:t>
            </a:fld>
            <a:endParaRPr lang="en-GB"/>
          </a:p>
        </p:txBody>
      </p:sp>
    </p:spTree>
    <p:extLst>
      <p:ext uri="{BB962C8B-B14F-4D97-AF65-F5344CB8AC3E}">
        <p14:creationId xmlns:p14="http://schemas.microsoft.com/office/powerpoint/2010/main" val="1692039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FFFFFF"/>
            </a:gs>
            <a:gs pos="0">
              <a:schemeClr val="accent1">
                <a:lumMod val="20000"/>
                <a:lumOff val="80000"/>
              </a:schemeClr>
            </a:gs>
            <a:gs pos="81000">
              <a:srgbClr val="FFFFFF"/>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36EEA-5A28-4A70-BCAC-0B68DA8D366C}" type="slidenum">
              <a:rPr lang="en-GB" smtClean="0"/>
              <a:t>‹#›</a:t>
            </a:fld>
            <a:endParaRPr lang="en-GB"/>
          </a:p>
        </p:txBody>
      </p:sp>
    </p:spTree>
    <p:extLst>
      <p:ext uri="{BB962C8B-B14F-4D97-AF65-F5344CB8AC3E}">
        <p14:creationId xmlns:p14="http://schemas.microsoft.com/office/powerpoint/2010/main" val="317258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www.axon-cable.com/publications/axon-micro-D-connectors-rectangular_cg.pdf"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content.harwin.com/m/4772bc38b7382fb/original/Harwin-Hi-Rel-Brochure.pdf"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dn.amphenol-cs.com/media/wysiwyg/files/documentation/datasheet/inputoutput/io_dsub_brochure.pdf"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datasheet.octopart.com/330185-Micro-Coax-datasheet-41316139.pdf"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xon-cable.com/publications/axon-nano-D-connectors_cg.pdf" TargetMode="External"/><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s://www.axon-cable.com/publications/axon-space-ESA-Axalu_cg.pdf" TargetMode="External"/><Relationship Id="rId7" Type="http://schemas.openxmlformats.org/officeDocument/2006/relationships/hyperlink" Target="https://www.axon-cable.com/publications/axorad-radiation-resistant-cables_cg.pdf" TargetMode="External"/><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C:\Users\rotolo\Downloads\Lynxeo%20Catalogue%20Aeronautiqu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xon-cable.com/publications/axon-space-ESA-Axalu_cg.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2b.harting.com/files/livebooks/en/PRD0200000100164/downloads/livebook.pdf#page=63"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eaton.com/us/en-us/catalog/industrial-connectors-assemblies/UTG-series.html" TargetMode="External"/><Relationship Id="rId4" Type="http://schemas.openxmlformats.org/officeDocument/2006/relationships/hyperlink" Target="https://www.eaton.com/content/dam/eaton/products/wiring-devices-and-connectivity/connectors-cable-assemblies/trim-trio-series/eaton-souriau-robust-metal-shielded-connector-UTO-catalog-en-eu.pdf"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7E6B-FE06-70F0-B687-F22AD0DA0BE2}"/>
              </a:ext>
            </a:extLst>
          </p:cNvPr>
          <p:cNvSpPr>
            <a:spLocks noGrp="1"/>
          </p:cNvSpPr>
          <p:nvPr>
            <p:ph type="ctrTitle"/>
          </p:nvPr>
        </p:nvSpPr>
        <p:spPr/>
        <p:txBody>
          <a:bodyPr/>
          <a:lstStyle/>
          <a:p>
            <a:r>
              <a:rPr lang="en-GB" dirty="0"/>
              <a:t>Power cables</a:t>
            </a:r>
          </a:p>
        </p:txBody>
      </p:sp>
      <p:sp>
        <p:nvSpPr>
          <p:cNvPr id="3" name="Subtitle 2">
            <a:extLst>
              <a:ext uri="{FF2B5EF4-FFF2-40B4-BE49-F238E27FC236}">
                <a16:creationId xmlns:a16="http://schemas.microsoft.com/office/drawing/2014/main" id="{0C1AF5ED-89F8-1088-6CEB-04FBFB7149E4}"/>
              </a:ext>
            </a:extLst>
          </p:cNvPr>
          <p:cNvSpPr>
            <a:spLocks noGrp="1"/>
          </p:cNvSpPr>
          <p:nvPr>
            <p:ph type="subTitle" idx="1"/>
          </p:nvPr>
        </p:nvSpPr>
        <p:spPr/>
        <p:txBody>
          <a:bodyPr/>
          <a:lstStyle/>
          <a:p>
            <a:r>
              <a:rPr lang="en-GB" dirty="0"/>
              <a:t>IBs to PP</a:t>
            </a:r>
          </a:p>
          <a:p>
            <a:r>
              <a:rPr lang="en-GB" dirty="0"/>
              <a:t>Georg Viehhauser with lots of help from Nico Rotolo (Oxford)</a:t>
            </a:r>
          </a:p>
        </p:txBody>
      </p:sp>
    </p:spTree>
    <p:extLst>
      <p:ext uri="{BB962C8B-B14F-4D97-AF65-F5344CB8AC3E}">
        <p14:creationId xmlns:p14="http://schemas.microsoft.com/office/powerpoint/2010/main" val="217441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29065C-A474-4324-96DB-C6B2FF7264A6}"/>
              </a:ext>
            </a:extLst>
          </p:cNvPr>
          <p:cNvSpPr txBox="1"/>
          <p:nvPr/>
        </p:nvSpPr>
        <p:spPr>
          <a:xfrm>
            <a:off x="152765" y="1402230"/>
            <a:ext cx="4991688" cy="461665"/>
          </a:xfrm>
          <a:prstGeom prst="rect">
            <a:avLst/>
          </a:prstGeom>
          <a:noFill/>
        </p:spPr>
        <p:txBody>
          <a:bodyPr wrap="none" rtlCol="0">
            <a:spAutoFit/>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With the use of the ‘PCB contacts’ the connectors can be mounted on a PCB,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but note, no right-angle contacts</a:t>
            </a:r>
          </a:p>
        </p:txBody>
      </p:sp>
      <p:pic>
        <p:nvPicPr>
          <p:cNvPr id="5" name="Picture 4">
            <a:extLst>
              <a:ext uri="{FF2B5EF4-FFF2-40B4-BE49-F238E27FC236}">
                <a16:creationId xmlns:a16="http://schemas.microsoft.com/office/drawing/2014/main" id="{24E500AD-E03A-4712-A2CB-95399EC87F12}"/>
              </a:ext>
            </a:extLst>
          </p:cNvPr>
          <p:cNvPicPr/>
          <p:nvPr/>
        </p:nvPicPr>
        <p:blipFill>
          <a:blip r:embed="rId2">
            <a:clrChange>
              <a:clrFrom>
                <a:srgbClr val="FFFFFF"/>
              </a:clrFrom>
              <a:clrTo>
                <a:srgbClr val="FFFFFF">
                  <a:alpha val="0"/>
                </a:srgbClr>
              </a:clrTo>
            </a:clrChange>
          </a:blip>
          <a:stretch>
            <a:fillRect/>
          </a:stretch>
        </p:blipFill>
        <p:spPr>
          <a:xfrm>
            <a:off x="229639" y="1863895"/>
            <a:ext cx="5543631" cy="4658987"/>
          </a:xfrm>
          <a:prstGeom prst="rect">
            <a:avLst/>
          </a:prstGeom>
        </p:spPr>
      </p:pic>
      <p:pic>
        <p:nvPicPr>
          <p:cNvPr id="7" name="Picture 6">
            <a:extLst>
              <a:ext uri="{FF2B5EF4-FFF2-40B4-BE49-F238E27FC236}">
                <a16:creationId xmlns:a16="http://schemas.microsoft.com/office/drawing/2014/main" id="{30F3BABD-5664-4084-B962-53B6644052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1425" y="1668492"/>
            <a:ext cx="2942467" cy="4824382"/>
          </a:xfrm>
          <a:prstGeom prst="rect">
            <a:avLst/>
          </a:prstGeom>
        </p:spPr>
      </p:pic>
      <p:pic>
        <p:nvPicPr>
          <p:cNvPr id="9" name="Picture 8">
            <a:extLst>
              <a:ext uri="{FF2B5EF4-FFF2-40B4-BE49-F238E27FC236}">
                <a16:creationId xmlns:a16="http://schemas.microsoft.com/office/drawing/2014/main" id="{F8AECF8D-2CE7-4222-B381-8D1D4859C74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72920" y="5466507"/>
            <a:ext cx="3989441" cy="1251733"/>
          </a:xfrm>
          <a:prstGeom prst="rect">
            <a:avLst/>
          </a:prstGeom>
        </p:spPr>
      </p:pic>
      <p:sp>
        <p:nvSpPr>
          <p:cNvPr id="10" name="TextBox 9">
            <a:extLst>
              <a:ext uri="{FF2B5EF4-FFF2-40B4-BE49-F238E27FC236}">
                <a16:creationId xmlns:a16="http://schemas.microsoft.com/office/drawing/2014/main" id="{49A3C249-4A02-4953-A912-8222E6996F24}"/>
              </a:ext>
            </a:extLst>
          </p:cNvPr>
          <p:cNvSpPr txBox="1"/>
          <p:nvPr/>
        </p:nvSpPr>
        <p:spPr>
          <a:xfrm>
            <a:off x="5881425" y="1391493"/>
            <a:ext cx="3153043" cy="276999"/>
          </a:xfrm>
          <a:prstGeom prst="rect">
            <a:avLst/>
          </a:prstGeom>
          <a:noFill/>
        </p:spPr>
        <p:txBody>
          <a:bodyPr wrap="none" rtlCol="0">
            <a:spAutoFit/>
          </a:bodyPr>
          <a:lstStyle/>
          <a:p>
            <a:r>
              <a:rPr lang="en-GB" sz="1200" dirty="0"/>
              <a:t>Connector available from 4 to 48 or 61 contacts</a:t>
            </a:r>
          </a:p>
        </p:txBody>
      </p:sp>
      <p:sp>
        <p:nvSpPr>
          <p:cNvPr id="3" name="Title 2">
            <a:extLst>
              <a:ext uri="{FF2B5EF4-FFF2-40B4-BE49-F238E27FC236}">
                <a16:creationId xmlns:a16="http://schemas.microsoft.com/office/drawing/2014/main" id="{909494D4-E452-DC65-E1B8-9886AFF6C21C}"/>
              </a:ext>
            </a:extLst>
          </p:cNvPr>
          <p:cNvSpPr>
            <a:spLocks noGrp="1"/>
          </p:cNvSpPr>
          <p:nvPr>
            <p:ph type="title"/>
          </p:nvPr>
        </p:nvSpPr>
        <p:spPr/>
        <p:txBody>
          <a:bodyPr>
            <a:noAutofit/>
          </a:bodyPr>
          <a:lstStyle/>
          <a:p>
            <a:r>
              <a:rPr lang="en-GB" sz="2800" dirty="0"/>
              <a:t>Some examples: connector option 2 cont’d</a:t>
            </a:r>
          </a:p>
        </p:txBody>
      </p:sp>
    </p:spTree>
    <p:extLst>
      <p:ext uri="{BB962C8B-B14F-4D97-AF65-F5344CB8AC3E}">
        <p14:creationId xmlns:p14="http://schemas.microsoft.com/office/powerpoint/2010/main" val="193577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788A8B-DBBD-4DF5-B475-3904840D0335}"/>
              </a:ext>
            </a:extLst>
          </p:cNvPr>
          <p:cNvSpPr txBox="1"/>
          <p:nvPr/>
        </p:nvSpPr>
        <p:spPr>
          <a:xfrm>
            <a:off x="1078443" y="1405970"/>
            <a:ext cx="4022473" cy="338554"/>
          </a:xfrm>
          <a:prstGeom prst="rect">
            <a:avLst/>
          </a:prstGeom>
          <a:noFill/>
        </p:spPr>
        <p:txBody>
          <a:bodyPr wrap="square">
            <a:spAutoFit/>
          </a:bodyPr>
          <a:lstStyle/>
          <a:p>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axon-micro-D-connectors-rectangular_cg.pdf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A9C3758-39D7-4757-9FB1-AE61D35B2B23}"/>
              </a:ext>
            </a:extLst>
          </p:cNvPr>
          <p:cNvSpPr txBox="1"/>
          <p:nvPr/>
        </p:nvSpPr>
        <p:spPr>
          <a:xfrm>
            <a:off x="574292" y="1834791"/>
            <a:ext cx="6095010" cy="830997"/>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Micro-D connectors with ‘power pins’ to accommodate 18AWG wire</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Note, Micro-D connectors come pre-wired with wire ‘pigtails’, there are no separate crimp terminals</a:t>
            </a:r>
          </a:p>
        </p:txBody>
      </p:sp>
      <p:pic>
        <p:nvPicPr>
          <p:cNvPr id="6" name="Picture 5">
            <a:extLst>
              <a:ext uri="{FF2B5EF4-FFF2-40B4-BE49-F238E27FC236}">
                <a16:creationId xmlns:a16="http://schemas.microsoft.com/office/drawing/2014/main" id="{CFED4D7B-D6E4-447C-B587-0BBF2EE4C66B}"/>
              </a:ext>
            </a:extLst>
          </p:cNvPr>
          <p:cNvPicPr/>
          <p:nvPr/>
        </p:nvPicPr>
        <p:blipFill>
          <a:blip r:embed="rId3"/>
          <a:stretch>
            <a:fillRect/>
          </a:stretch>
        </p:blipFill>
        <p:spPr>
          <a:xfrm>
            <a:off x="51513" y="2628941"/>
            <a:ext cx="3104120" cy="2823089"/>
          </a:xfrm>
          <a:prstGeom prst="rect">
            <a:avLst/>
          </a:prstGeom>
        </p:spPr>
      </p:pic>
      <p:pic>
        <p:nvPicPr>
          <p:cNvPr id="7" name="Picture 6">
            <a:extLst>
              <a:ext uri="{FF2B5EF4-FFF2-40B4-BE49-F238E27FC236}">
                <a16:creationId xmlns:a16="http://schemas.microsoft.com/office/drawing/2014/main" id="{47436899-B1E5-4D70-BF7E-467A7C464E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55633" y="2665788"/>
            <a:ext cx="3347680" cy="2264911"/>
          </a:xfrm>
          <a:prstGeom prst="rect">
            <a:avLst/>
          </a:prstGeom>
          <a:noFill/>
        </p:spPr>
      </p:pic>
      <p:pic>
        <p:nvPicPr>
          <p:cNvPr id="8" name="Picture 7">
            <a:extLst>
              <a:ext uri="{FF2B5EF4-FFF2-40B4-BE49-F238E27FC236}">
                <a16:creationId xmlns:a16="http://schemas.microsoft.com/office/drawing/2014/main" id="{0E2FA1CE-5323-4494-AC0E-E06551AEF884}"/>
              </a:ext>
            </a:extLst>
          </p:cNvPr>
          <p:cNvPicPr/>
          <p:nvPr/>
        </p:nvPicPr>
        <p:blipFill>
          <a:blip r:embed="rId5"/>
          <a:stretch>
            <a:fillRect/>
          </a:stretch>
        </p:blipFill>
        <p:spPr>
          <a:xfrm>
            <a:off x="3155633" y="4940397"/>
            <a:ext cx="3254132" cy="985274"/>
          </a:xfrm>
          <a:prstGeom prst="rect">
            <a:avLst/>
          </a:prstGeom>
        </p:spPr>
      </p:pic>
      <p:pic>
        <p:nvPicPr>
          <p:cNvPr id="9" name="Picture 8">
            <a:extLst>
              <a:ext uri="{FF2B5EF4-FFF2-40B4-BE49-F238E27FC236}">
                <a16:creationId xmlns:a16="http://schemas.microsoft.com/office/drawing/2014/main" id="{FDA4B898-A711-4642-929D-6A550C9339A1}"/>
              </a:ext>
            </a:extLst>
          </p:cNvPr>
          <p:cNvPicPr/>
          <p:nvPr/>
        </p:nvPicPr>
        <p:blipFill>
          <a:blip r:embed="rId6">
            <a:clrChange>
              <a:clrFrom>
                <a:srgbClr val="FFFFFF"/>
              </a:clrFrom>
              <a:clrTo>
                <a:srgbClr val="FFFFFF">
                  <a:alpha val="0"/>
                </a:srgbClr>
              </a:clrTo>
            </a:clrChange>
          </a:blip>
          <a:stretch>
            <a:fillRect/>
          </a:stretch>
        </p:blipFill>
        <p:spPr>
          <a:xfrm>
            <a:off x="367318" y="5872727"/>
            <a:ext cx="4733599" cy="985273"/>
          </a:xfrm>
          <a:prstGeom prst="rect">
            <a:avLst/>
          </a:prstGeom>
        </p:spPr>
      </p:pic>
      <p:pic>
        <p:nvPicPr>
          <p:cNvPr id="10" name="Picture 9">
            <a:extLst>
              <a:ext uri="{FF2B5EF4-FFF2-40B4-BE49-F238E27FC236}">
                <a16:creationId xmlns:a16="http://schemas.microsoft.com/office/drawing/2014/main" id="{89B8EA2D-40B7-4785-BB74-637629C773C0}"/>
              </a:ext>
            </a:extLst>
          </p:cNvPr>
          <p:cNvPicPr/>
          <p:nvPr/>
        </p:nvPicPr>
        <p:blipFill>
          <a:blip r:embed="rId7"/>
          <a:stretch>
            <a:fillRect/>
          </a:stretch>
        </p:blipFill>
        <p:spPr>
          <a:xfrm>
            <a:off x="6669302" y="2423216"/>
            <a:ext cx="5281374" cy="2750054"/>
          </a:xfrm>
          <a:prstGeom prst="rect">
            <a:avLst/>
          </a:prstGeom>
        </p:spPr>
      </p:pic>
      <p:cxnSp>
        <p:nvCxnSpPr>
          <p:cNvPr id="12" name="Straight Arrow Connector 11">
            <a:extLst>
              <a:ext uri="{FF2B5EF4-FFF2-40B4-BE49-F238E27FC236}">
                <a16:creationId xmlns:a16="http://schemas.microsoft.com/office/drawing/2014/main" id="{14FDD135-3AD9-4027-BCCF-9F42276A182E}"/>
              </a:ext>
            </a:extLst>
          </p:cNvPr>
          <p:cNvCxnSpPr>
            <a:cxnSpLocks/>
          </p:cNvCxnSpPr>
          <p:nvPr/>
        </p:nvCxnSpPr>
        <p:spPr>
          <a:xfrm flipH="1">
            <a:off x="8380309" y="4700336"/>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D4AD115-D7F9-D51F-88FD-299E8758C32D}"/>
              </a:ext>
            </a:extLst>
          </p:cNvPr>
          <p:cNvSpPr>
            <a:spLocks noGrp="1"/>
          </p:cNvSpPr>
          <p:nvPr>
            <p:ph type="title"/>
          </p:nvPr>
        </p:nvSpPr>
        <p:spPr/>
        <p:txBody>
          <a:bodyPr>
            <a:noAutofit/>
          </a:bodyPr>
          <a:lstStyle/>
          <a:p>
            <a:r>
              <a:rPr lang="en-GB" sz="3600" dirty="0"/>
              <a:t>Some examples: connector option 3</a:t>
            </a:r>
          </a:p>
        </p:txBody>
      </p:sp>
    </p:spTree>
    <p:extLst>
      <p:ext uri="{BB962C8B-B14F-4D97-AF65-F5344CB8AC3E}">
        <p14:creationId xmlns:p14="http://schemas.microsoft.com/office/powerpoint/2010/main" val="78248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27D1FB-3F98-448A-B681-254F4E76583B}"/>
              </a:ext>
            </a:extLst>
          </p:cNvPr>
          <p:cNvPicPr>
            <a:picLocks noChangeAspect="1"/>
          </p:cNvPicPr>
          <p:nvPr/>
        </p:nvPicPr>
        <p:blipFill>
          <a:blip r:embed="rId2"/>
          <a:stretch>
            <a:fillRect/>
          </a:stretch>
        </p:blipFill>
        <p:spPr>
          <a:xfrm>
            <a:off x="1556557" y="1576782"/>
            <a:ext cx="9324049" cy="5281218"/>
          </a:xfrm>
          <a:prstGeom prst="rect">
            <a:avLst/>
          </a:prstGeom>
        </p:spPr>
      </p:pic>
      <p:cxnSp>
        <p:nvCxnSpPr>
          <p:cNvPr id="3" name="Straight Arrow Connector 2">
            <a:extLst>
              <a:ext uri="{FF2B5EF4-FFF2-40B4-BE49-F238E27FC236}">
                <a16:creationId xmlns:a16="http://schemas.microsoft.com/office/drawing/2014/main" id="{C93E0659-CDD1-443C-8A9E-526137E05529}"/>
              </a:ext>
            </a:extLst>
          </p:cNvPr>
          <p:cNvCxnSpPr>
            <a:cxnSpLocks/>
          </p:cNvCxnSpPr>
          <p:nvPr/>
        </p:nvCxnSpPr>
        <p:spPr>
          <a:xfrm flipH="1">
            <a:off x="5924502" y="5442883"/>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6816E1A-130B-4F23-B476-DEDB542E186C}"/>
              </a:ext>
            </a:extLst>
          </p:cNvPr>
          <p:cNvCxnSpPr>
            <a:cxnSpLocks/>
          </p:cNvCxnSpPr>
          <p:nvPr/>
        </p:nvCxnSpPr>
        <p:spPr>
          <a:xfrm flipH="1">
            <a:off x="9501900" y="5442882"/>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7472CE-458F-42DF-8E0D-C15236E162FC}"/>
              </a:ext>
            </a:extLst>
          </p:cNvPr>
          <p:cNvSpPr txBox="1"/>
          <p:nvPr/>
        </p:nvSpPr>
        <p:spPr>
          <a:xfrm>
            <a:off x="582706" y="1583605"/>
            <a:ext cx="3980329" cy="369332"/>
          </a:xfrm>
          <a:prstGeom prst="rect">
            <a:avLst/>
          </a:prstGeom>
          <a:noFill/>
        </p:spPr>
        <p:txBody>
          <a:bodyPr wrap="square">
            <a:spAutoFit/>
          </a:bodyPr>
          <a:lstStyle/>
          <a:p>
            <a:r>
              <a:rPr lang="en-GB" dirty="0">
                <a:hlinkClick r:id="rId3"/>
              </a:rPr>
              <a:t>Harwin Hi </a:t>
            </a:r>
            <a:r>
              <a:rPr lang="en-GB" dirty="0" err="1">
                <a:hlinkClick r:id="rId3"/>
              </a:rPr>
              <a:t>Rel</a:t>
            </a:r>
            <a:r>
              <a:rPr lang="en-GB" dirty="0">
                <a:hlinkClick r:id="rId3"/>
              </a:rPr>
              <a:t> Brochure July 25 v3.indd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7DC471A-33AC-4F64-BB00-DDDFF5B89FAF}"/>
              </a:ext>
            </a:extLst>
          </p:cNvPr>
          <p:cNvPicPr>
            <a:picLocks noChangeAspect="1"/>
          </p:cNvPicPr>
          <p:nvPr/>
        </p:nvPicPr>
        <p:blipFill>
          <a:blip r:embed="rId4"/>
          <a:stretch>
            <a:fillRect/>
          </a:stretch>
        </p:blipFill>
        <p:spPr>
          <a:xfrm>
            <a:off x="6503315" y="916172"/>
            <a:ext cx="4993920" cy="2206480"/>
          </a:xfrm>
          <a:prstGeom prst="rect">
            <a:avLst/>
          </a:prstGeom>
        </p:spPr>
      </p:pic>
      <p:sp>
        <p:nvSpPr>
          <p:cNvPr id="5" name="Title 4">
            <a:extLst>
              <a:ext uri="{FF2B5EF4-FFF2-40B4-BE49-F238E27FC236}">
                <a16:creationId xmlns:a16="http://schemas.microsoft.com/office/drawing/2014/main" id="{9E76EDE3-6203-4C05-2F78-D919D627290D}"/>
              </a:ext>
            </a:extLst>
          </p:cNvPr>
          <p:cNvSpPr>
            <a:spLocks noGrp="1"/>
          </p:cNvSpPr>
          <p:nvPr>
            <p:ph type="title"/>
          </p:nvPr>
        </p:nvSpPr>
        <p:spPr/>
        <p:txBody>
          <a:bodyPr>
            <a:noAutofit/>
          </a:bodyPr>
          <a:lstStyle/>
          <a:p>
            <a:r>
              <a:rPr lang="en-GB" sz="3600" dirty="0"/>
              <a:t>Some examples: connector option 4</a:t>
            </a:r>
          </a:p>
        </p:txBody>
      </p:sp>
    </p:spTree>
    <p:extLst>
      <p:ext uri="{BB962C8B-B14F-4D97-AF65-F5344CB8AC3E}">
        <p14:creationId xmlns:p14="http://schemas.microsoft.com/office/powerpoint/2010/main" val="230844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24E5E-3E70-4832-92E7-007D28C8C039}"/>
              </a:ext>
            </a:extLst>
          </p:cNvPr>
          <p:cNvSpPr txBox="1"/>
          <p:nvPr/>
        </p:nvSpPr>
        <p:spPr>
          <a:xfrm>
            <a:off x="665345" y="1335058"/>
            <a:ext cx="6095010" cy="800219"/>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io_dsub_brochure.pdf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Calibri" panose="020F0502020204030204" pitchFamily="34" charset="0"/>
                <a:ea typeface="Calibri" panose="020F0502020204030204" pitchFamily="34" charset="0"/>
                <a:cs typeface="Times New Roman" panose="02020603050405020304" pitchFamily="18" charset="0"/>
              </a:rPr>
              <a:t>Amphenol, D-Sub Mixed and Full Power DW Series</a:t>
            </a:r>
          </a:p>
        </p:txBody>
      </p:sp>
      <p:pic>
        <p:nvPicPr>
          <p:cNvPr id="4" name="Picture 3">
            <a:extLst>
              <a:ext uri="{FF2B5EF4-FFF2-40B4-BE49-F238E27FC236}">
                <a16:creationId xmlns:a16="http://schemas.microsoft.com/office/drawing/2014/main" id="{6E2C1A3E-EEDB-40A4-AC72-8AEC9CAA0254}"/>
              </a:ext>
            </a:extLst>
          </p:cNvPr>
          <p:cNvPicPr/>
          <p:nvPr/>
        </p:nvPicPr>
        <p:blipFill>
          <a:blip r:embed="rId3"/>
          <a:stretch>
            <a:fillRect/>
          </a:stretch>
        </p:blipFill>
        <p:spPr>
          <a:xfrm>
            <a:off x="317292" y="2235644"/>
            <a:ext cx="6245839" cy="4267318"/>
          </a:xfrm>
          <a:prstGeom prst="rect">
            <a:avLst/>
          </a:prstGeom>
        </p:spPr>
      </p:pic>
      <p:pic>
        <p:nvPicPr>
          <p:cNvPr id="5" name="Picture 4">
            <a:extLst>
              <a:ext uri="{FF2B5EF4-FFF2-40B4-BE49-F238E27FC236}">
                <a16:creationId xmlns:a16="http://schemas.microsoft.com/office/drawing/2014/main" id="{5C6476D1-D5F8-4577-9D6B-BF57AAC16C57}"/>
              </a:ext>
            </a:extLst>
          </p:cNvPr>
          <p:cNvPicPr/>
          <p:nvPr/>
        </p:nvPicPr>
        <p:blipFill>
          <a:blip r:embed="rId4"/>
          <a:stretch>
            <a:fillRect/>
          </a:stretch>
        </p:blipFill>
        <p:spPr>
          <a:xfrm>
            <a:off x="6590026" y="2135277"/>
            <a:ext cx="5395787" cy="4367685"/>
          </a:xfrm>
          <a:prstGeom prst="rect">
            <a:avLst/>
          </a:prstGeom>
        </p:spPr>
      </p:pic>
      <p:cxnSp>
        <p:nvCxnSpPr>
          <p:cNvPr id="19" name="Straight Arrow Connector 18">
            <a:extLst>
              <a:ext uri="{FF2B5EF4-FFF2-40B4-BE49-F238E27FC236}">
                <a16:creationId xmlns:a16="http://schemas.microsoft.com/office/drawing/2014/main" id="{120E7C54-CDAD-4BD6-8142-E57497301D4F}"/>
              </a:ext>
            </a:extLst>
          </p:cNvPr>
          <p:cNvCxnSpPr>
            <a:cxnSpLocks/>
          </p:cNvCxnSpPr>
          <p:nvPr/>
        </p:nvCxnSpPr>
        <p:spPr>
          <a:xfrm flipH="1">
            <a:off x="9984968" y="4802237"/>
            <a:ext cx="171498" cy="8304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2363039-0CED-4D34-A3BB-053B56202D0F}"/>
              </a:ext>
            </a:extLst>
          </p:cNvPr>
          <p:cNvCxnSpPr>
            <a:cxnSpLocks/>
          </p:cNvCxnSpPr>
          <p:nvPr/>
        </p:nvCxnSpPr>
        <p:spPr>
          <a:xfrm flipH="1">
            <a:off x="9984968" y="5966094"/>
            <a:ext cx="171498" cy="8304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E79947-B6F1-9E21-A9FD-B09EC493018E}"/>
              </a:ext>
            </a:extLst>
          </p:cNvPr>
          <p:cNvSpPr>
            <a:spLocks noGrp="1"/>
          </p:cNvSpPr>
          <p:nvPr>
            <p:ph type="title"/>
          </p:nvPr>
        </p:nvSpPr>
        <p:spPr/>
        <p:txBody>
          <a:bodyPr>
            <a:noAutofit/>
          </a:bodyPr>
          <a:lstStyle/>
          <a:p>
            <a:r>
              <a:rPr lang="en-GB" sz="3600" dirty="0"/>
              <a:t>Some examples: connector option 5</a:t>
            </a:r>
          </a:p>
        </p:txBody>
      </p:sp>
    </p:spTree>
    <p:extLst>
      <p:ext uri="{BB962C8B-B14F-4D97-AF65-F5344CB8AC3E}">
        <p14:creationId xmlns:p14="http://schemas.microsoft.com/office/powerpoint/2010/main" val="380959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AE46-5C22-3D65-4467-2B183ECF5A7F}"/>
              </a:ext>
            </a:extLst>
          </p:cNvPr>
          <p:cNvSpPr>
            <a:spLocks noGrp="1"/>
          </p:cNvSpPr>
          <p:nvPr>
            <p:ph type="title"/>
          </p:nvPr>
        </p:nvSpPr>
        <p:spPr/>
        <p:txBody>
          <a:bodyPr/>
          <a:lstStyle/>
          <a:p>
            <a:r>
              <a:rPr lang="en-GB" dirty="0"/>
              <a:t>Further comments from Axon</a:t>
            </a:r>
          </a:p>
        </p:txBody>
      </p:sp>
      <p:sp>
        <p:nvSpPr>
          <p:cNvPr id="3" name="Content Placeholder 2">
            <a:extLst>
              <a:ext uri="{FF2B5EF4-FFF2-40B4-BE49-F238E27FC236}">
                <a16:creationId xmlns:a16="http://schemas.microsoft.com/office/drawing/2014/main" id="{4983DB63-0ED3-7508-C062-957107E5BB08}"/>
              </a:ext>
            </a:extLst>
          </p:cNvPr>
          <p:cNvSpPr>
            <a:spLocks noGrp="1"/>
          </p:cNvSpPr>
          <p:nvPr>
            <p:ph idx="1"/>
          </p:nvPr>
        </p:nvSpPr>
        <p:spPr>
          <a:xfrm>
            <a:off x="838200" y="1440444"/>
            <a:ext cx="10515600" cy="5417555"/>
          </a:xfrm>
        </p:spPr>
        <p:txBody>
          <a:bodyPr>
            <a:normAutofit fontScale="85000" lnSpcReduction="20000"/>
          </a:bodyPr>
          <a:lstStyle/>
          <a:p>
            <a:pPr>
              <a:lnSpc>
                <a:spcPct val="100000"/>
              </a:lnSpc>
              <a:spcBef>
                <a:spcPts val="300"/>
              </a:spcBef>
            </a:pPr>
            <a:r>
              <a:rPr lang="en-GB" dirty="0"/>
              <a:t>One of the questions that came up in the discussion with them was whether the connector material must be non-magnetic</a:t>
            </a:r>
          </a:p>
          <a:p>
            <a:pPr lvl="1">
              <a:lnSpc>
                <a:spcPct val="100000"/>
              </a:lnSpc>
              <a:spcBef>
                <a:spcPts val="300"/>
              </a:spcBef>
            </a:pPr>
            <a:r>
              <a:rPr lang="en-GB" dirty="0"/>
              <a:t>In ATLAS this was a requirement (although never quantified), and this has been solved by using metal-coated PEEK connector housings</a:t>
            </a:r>
          </a:p>
          <a:p>
            <a:pPr>
              <a:lnSpc>
                <a:spcPct val="100000"/>
              </a:lnSpc>
              <a:spcBef>
                <a:spcPts val="300"/>
              </a:spcBef>
            </a:pPr>
            <a:r>
              <a:rPr lang="en-GB" dirty="0"/>
              <a:t>For the FIB connector:</a:t>
            </a:r>
          </a:p>
          <a:p>
            <a:pPr lvl="1">
              <a:lnSpc>
                <a:spcPct val="100000"/>
              </a:lnSpc>
              <a:spcBef>
                <a:spcPts val="300"/>
              </a:spcBef>
            </a:pPr>
            <a:r>
              <a:rPr lang="en-GB" dirty="0"/>
              <a:t>‘Combo Micro-D C8/P8’, do you have a plastic version of it? Do you have anything similar to ‘Harwin M300’ connectors?</a:t>
            </a:r>
          </a:p>
          <a:p>
            <a:pPr lvl="2">
              <a:lnSpc>
                <a:spcPct val="100000"/>
              </a:lnSpc>
              <a:spcBef>
                <a:spcPts val="300"/>
              </a:spcBef>
            </a:pPr>
            <a:r>
              <a:rPr lang="en-GB" dirty="0"/>
              <a:t>Whilst not a catalogue part they can make PEEK versions of Combo P8 and other similar connectors shown in our catalogue</a:t>
            </a:r>
          </a:p>
          <a:p>
            <a:pPr lvl="2">
              <a:lnSpc>
                <a:spcPct val="100000"/>
              </a:lnSpc>
              <a:spcBef>
                <a:spcPts val="300"/>
              </a:spcBef>
            </a:pPr>
            <a:r>
              <a:rPr lang="en-GB" dirty="0"/>
              <a:t>Have used custom 1-way, 2-way and 6-way connectors before </a:t>
            </a:r>
          </a:p>
          <a:p>
            <a:pPr lvl="2">
              <a:lnSpc>
                <a:spcPct val="100000"/>
              </a:lnSpc>
              <a:spcBef>
                <a:spcPts val="300"/>
              </a:spcBef>
            </a:pPr>
            <a:r>
              <a:rPr lang="en-GB" dirty="0"/>
              <a:t>The M300 connectors will only come with the standard options so if we need &lt;200nT this is likely not to be suitable whereas they can adapt/customise their design to meet tighter requirements</a:t>
            </a:r>
          </a:p>
          <a:p>
            <a:pPr>
              <a:lnSpc>
                <a:spcPct val="100000"/>
              </a:lnSpc>
              <a:spcBef>
                <a:spcPts val="300"/>
              </a:spcBef>
            </a:pPr>
            <a:r>
              <a:rPr lang="en-GB" dirty="0"/>
              <a:t>PP connector:</a:t>
            </a:r>
          </a:p>
          <a:p>
            <a:pPr lvl="1">
              <a:lnSpc>
                <a:spcPct val="100000"/>
              </a:lnSpc>
              <a:spcBef>
                <a:spcPts val="300"/>
              </a:spcBef>
            </a:pPr>
            <a:r>
              <a:rPr lang="en-GB" dirty="0"/>
              <a:t>‘</a:t>
            </a:r>
            <a:r>
              <a:rPr lang="en-GB" dirty="0" err="1"/>
              <a:t>Souriao</a:t>
            </a:r>
            <a:r>
              <a:rPr lang="en-GB" dirty="0"/>
              <a:t> UTG (or UTO)’ series of multi-way circular connectors - Do you have anything similar?</a:t>
            </a:r>
          </a:p>
          <a:p>
            <a:pPr lvl="2">
              <a:lnSpc>
                <a:spcPct val="100000"/>
              </a:lnSpc>
              <a:spcBef>
                <a:spcPts val="300"/>
              </a:spcBef>
            </a:pPr>
            <a:r>
              <a:rPr lang="en-GB" dirty="0"/>
              <a:t>Again this is not a catalogue option but they have made Circular Micro-D with combo style inserts utilising the same larger gauge contacts from their combo Micro-Ds</a:t>
            </a:r>
          </a:p>
          <a:p>
            <a:pPr lvl="2">
              <a:lnSpc>
                <a:spcPct val="100000"/>
              </a:lnSpc>
              <a:spcBef>
                <a:spcPts val="300"/>
              </a:spcBef>
            </a:pPr>
            <a:r>
              <a:rPr lang="en-GB" dirty="0"/>
              <a:t>There may be other inherently low-mag options off-the-shelf</a:t>
            </a:r>
          </a:p>
        </p:txBody>
      </p:sp>
      <p:sp>
        <p:nvSpPr>
          <p:cNvPr id="4" name="Slide Number Placeholder 3">
            <a:extLst>
              <a:ext uri="{FF2B5EF4-FFF2-40B4-BE49-F238E27FC236}">
                <a16:creationId xmlns:a16="http://schemas.microsoft.com/office/drawing/2014/main" id="{D5C86523-1D22-D536-EC64-FA4495C6F73D}"/>
              </a:ext>
            </a:extLst>
          </p:cNvPr>
          <p:cNvSpPr>
            <a:spLocks noGrp="1"/>
          </p:cNvSpPr>
          <p:nvPr>
            <p:ph type="sldNum" sz="quarter" idx="12"/>
          </p:nvPr>
        </p:nvSpPr>
        <p:spPr/>
        <p:txBody>
          <a:bodyPr/>
          <a:lstStyle/>
          <a:p>
            <a:fld id="{1CA36EEA-5A28-4A70-BCAC-0B68DA8D366C}" type="slidenum">
              <a:rPr lang="en-GB" smtClean="0"/>
              <a:pPr/>
              <a:t>14</a:t>
            </a:fld>
            <a:endParaRPr lang="en-GB" dirty="0"/>
          </a:p>
        </p:txBody>
      </p:sp>
    </p:spTree>
    <p:extLst>
      <p:ext uri="{BB962C8B-B14F-4D97-AF65-F5344CB8AC3E}">
        <p14:creationId xmlns:p14="http://schemas.microsoft.com/office/powerpoint/2010/main" val="399484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A821D8-8E90-4D1F-BF2D-A47729A69177}"/>
              </a:ext>
            </a:extLst>
          </p:cNvPr>
          <p:cNvSpPr txBox="1"/>
          <p:nvPr/>
        </p:nvSpPr>
        <p:spPr>
          <a:xfrm>
            <a:off x="838200" y="1345081"/>
            <a:ext cx="11222180" cy="369332"/>
          </a:xfrm>
          <a:prstGeom prst="rect">
            <a:avLst/>
          </a:prstGeom>
          <a:noFill/>
        </p:spPr>
        <p:txBody>
          <a:bodyPr wrap="square">
            <a:spAutoFit/>
          </a:bodyPr>
          <a:lstStyle/>
          <a:p>
            <a:r>
              <a:rPr lang="en-GB" dirty="0">
                <a:hlinkClick r:id="rId2"/>
              </a:rPr>
              <a:t>330185-Micro-Coax-datasheet-41316139.pdf</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63A49BE-705D-43C8-8F70-8B3E1C356CE1}"/>
              </a:ext>
            </a:extLst>
          </p:cNvPr>
          <p:cNvPicPr>
            <a:picLocks noChangeAspect="1"/>
          </p:cNvPicPr>
          <p:nvPr/>
        </p:nvPicPr>
        <p:blipFill rotWithShape="1">
          <a:blip r:embed="rId3"/>
          <a:srcRect l="2728" b="2372"/>
          <a:stretch/>
        </p:blipFill>
        <p:spPr>
          <a:xfrm>
            <a:off x="1191490" y="1714413"/>
            <a:ext cx="6031613" cy="4472854"/>
          </a:xfrm>
          <a:prstGeom prst="rect">
            <a:avLst/>
          </a:prstGeom>
        </p:spPr>
      </p:pic>
      <p:pic>
        <p:nvPicPr>
          <p:cNvPr id="1026" name="Picture 2" descr="Aracon | Calmont Wire &amp; Cable">
            <a:extLst>
              <a:ext uri="{FF2B5EF4-FFF2-40B4-BE49-F238E27FC236}">
                <a16:creationId xmlns:a16="http://schemas.microsoft.com/office/drawing/2014/main" id="{9637DF88-6CD4-48D2-AFDC-4355AA5AF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519" y="3169138"/>
            <a:ext cx="4677310" cy="30181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0BC5089-5596-4E4E-9833-9C2BF1E7FB40}"/>
              </a:ext>
            </a:extLst>
          </p:cNvPr>
          <p:cNvSpPr>
            <a:spLocks noGrp="1"/>
          </p:cNvSpPr>
          <p:nvPr>
            <p:ph type="title"/>
          </p:nvPr>
        </p:nvSpPr>
        <p:spPr/>
        <p:txBody>
          <a:bodyPr>
            <a:noAutofit/>
          </a:bodyPr>
          <a:lstStyle/>
          <a:p>
            <a:r>
              <a:rPr lang="en-GB" sz="3200" dirty="0"/>
              <a:t>Some examples: Low-mass shielding</a:t>
            </a:r>
          </a:p>
        </p:txBody>
      </p:sp>
      <p:sp>
        <p:nvSpPr>
          <p:cNvPr id="6" name="TextBox 5">
            <a:extLst>
              <a:ext uri="{FF2B5EF4-FFF2-40B4-BE49-F238E27FC236}">
                <a16:creationId xmlns:a16="http://schemas.microsoft.com/office/drawing/2014/main" id="{8C65CA8F-A1F5-4044-424E-9AC66F7B82D2}"/>
              </a:ext>
            </a:extLst>
          </p:cNvPr>
          <p:cNvSpPr txBox="1"/>
          <p:nvPr/>
        </p:nvSpPr>
        <p:spPr>
          <a:xfrm>
            <a:off x="8113058" y="2257109"/>
            <a:ext cx="3396635" cy="369332"/>
          </a:xfrm>
          <a:prstGeom prst="rect">
            <a:avLst/>
          </a:prstGeom>
          <a:noFill/>
        </p:spPr>
        <p:txBody>
          <a:bodyPr wrap="none" rtlCol="0">
            <a:spAutoFit/>
          </a:bodyPr>
          <a:lstStyle/>
          <a:p>
            <a:r>
              <a:rPr lang="en-GB" dirty="0">
                <a:solidFill>
                  <a:srgbClr val="002060"/>
                </a:solidFill>
              </a:rPr>
              <a:t>This is used in ATLAS power cables</a:t>
            </a:r>
          </a:p>
        </p:txBody>
      </p:sp>
    </p:spTree>
    <p:extLst>
      <p:ext uri="{BB962C8B-B14F-4D97-AF65-F5344CB8AC3E}">
        <p14:creationId xmlns:p14="http://schemas.microsoft.com/office/powerpoint/2010/main" val="238944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D26F9A-D3C6-8F90-FCB6-DB474002AF35}"/>
              </a:ext>
            </a:extLst>
          </p:cNvPr>
          <p:cNvSpPr>
            <a:spLocks noGrp="1"/>
          </p:cNvSpPr>
          <p:nvPr>
            <p:ph type="ctrTitle"/>
          </p:nvPr>
        </p:nvSpPr>
        <p:spPr/>
        <p:txBody>
          <a:bodyPr/>
          <a:lstStyle/>
          <a:p>
            <a:r>
              <a:rPr lang="en-GB" dirty="0"/>
              <a:t>CB to FIB</a:t>
            </a:r>
          </a:p>
        </p:txBody>
      </p:sp>
      <p:sp>
        <p:nvSpPr>
          <p:cNvPr id="6" name="Subtitle 5">
            <a:extLst>
              <a:ext uri="{FF2B5EF4-FFF2-40B4-BE49-F238E27FC236}">
                <a16:creationId xmlns:a16="http://schemas.microsoft.com/office/drawing/2014/main" id="{322C59E8-22AE-E066-AD39-943AC91E107C}"/>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D85E1776-0D35-EEAE-2D2B-EC56B39F5FD0}"/>
              </a:ext>
            </a:extLst>
          </p:cNvPr>
          <p:cNvSpPr>
            <a:spLocks noGrp="1"/>
          </p:cNvSpPr>
          <p:nvPr>
            <p:ph type="sldNum" sz="quarter" idx="12"/>
          </p:nvPr>
        </p:nvSpPr>
        <p:spPr/>
        <p:txBody>
          <a:bodyPr/>
          <a:lstStyle/>
          <a:p>
            <a:fld id="{1CA36EEA-5A28-4A70-BCAC-0B68DA8D366C}" type="slidenum">
              <a:rPr lang="en-GB" smtClean="0"/>
              <a:pPr/>
              <a:t>16</a:t>
            </a:fld>
            <a:endParaRPr lang="en-GB" dirty="0"/>
          </a:p>
        </p:txBody>
      </p:sp>
    </p:spTree>
    <p:extLst>
      <p:ext uri="{BB962C8B-B14F-4D97-AF65-F5344CB8AC3E}">
        <p14:creationId xmlns:p14="http://schemas.microsoft.com/office/powerpoint/2010/main" val="292331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71D8-157A-67B5-E97B-3235D0CAB45D}"/>
              </a:ext>
            </a:extLst>
          </p:cNvPr>
          <p:cNvSpPr>
            <a:spLocks noGrp="1"/>
          </p:cNvSpPr>
          <p:nvPr>
            <p:ph type="title"/>
          </p:nvPr>
        </p:nvSpPr>
        <p:spPr/>
        <p:txBody>
          <a:bodyPr/>
          <a:lstStyle/>
          <a:p>
            <a:r>
              <a:rPr lang="en-GB" dirty="0"/>
              <a:t>Specifications</a:t>
            </a:r>
          </a:p>
        </p:txBody>
      </p:sp>
      <p:sp>
        <p:nvSpPr>
          <p:cNvPr id="3" name="Content Placeholder 2">
            <a:extLst>
              <a:ext uri="{FF2B5EF4-FFF2-40B4-BE49-F238E27FC236}">
                <a16:creationId xmlns:a16="http://schemas.microsoft.com/office/drawing/2014/main" id="{C9AC0239-9BF2-69AF-1936-376C1ADDB69A}"/>
              </a:ext>
            </a:extLst>
          </p:cNvPr>
          <p:cNvSpPr>
            <a:spLocks noGrp="1"/>
          </p:cNvSpPr>
          <p:nvPr>
            <p:ph idx="1"/>
          </p:nvPr>
        </p:nvSpPr>
        <p:spPr>
          <a:xfrm>
            <a:off x="838200" y="1440445"/>
            <a:ext cx="10515600" cy="5212600"/>
          </a:xfrm>
        </p:spPr>
        <p:txBody>
          <a:bodyPr>
            <a:normAutofit fontScale="92500" lnSpcReduction="10000"/>
          </a:bodyPr>
          <a:lstStyle/>
          <a:p>
            <a:r>
              <a:rPr lang="en-GB" dirty="0"/>
              <a:t>We currently think a 25-way nano-D connector will be sufficient</a:t>
            </a:r>
          </a:p>
          <a:p>
            <a:r>
              <a:rPr lang="en-GB" dirty="0"/>
              <a:t>Current geometry: </a:t>
            </a:r>
          </a:p>
          <a:p>
            <a:pPr lvl="1"/>
            <a:r>
              <a:rPr lang="en-GB" dirty="0"/>
              <a:t>Surface mount, right-angle connector on the CB </a:t>
            </a:r>
          </a:p>
          <a:p>
            <a:pPr lvl="1"/>
            <a:r>
              <a:rPr lang="en-GB" dirty="0"/>
              <a:t>Through-hole, straight connector on the FIB</a:t>
            </a:r>
          </a:p>
          <a:p>
            <a:r>
              <a:rPr lang="en-GB" dirty="0"/>
              <a:t>Connected with a multicore cable of the required 25 wires with common shield</a:t>
            </a:r>
          </a:p>
          <a:p>
            <a:pPr lvl="1"/>
            <a:r>
              <a:rPr lang="en-GB" dirty="0"/>
              <a:t>Signals are not particularly fast</a:t>
            </a:r>
          </a:p>
          <a:p>
            <a:pPr lvl="1"/>
            <a:r>
              <a:rPr lang="en-GB" dirty="0"/>
              <a:t>Material is again copper-clad aluminium</a:t>
            </a:r>
          </a:p>
          <a:p>
            <a:pPr lvl="1"/>
            <a:r>
              <a:rPr lang="en-GB" dirty="0"/>
              <a:t>Each wire a maximum of 30AWG (nano-D cannot fit larger)</a:t>
            </a:r>
          </a:p>
          <a:p>
            <a:pPr lvl="2"/>
            <a:r>
              <a:rPr lang="en-GB" dirty="0"/>
              <a:t>Cable with different diameters possible, cables will be customised anyway, standard procedure for Axon (and other suppliers)</a:t>
            </a:r>
          </a:p>
          <a:p>
            <a:pPr lvl="1"/>
            <a:r>
              <a:rPr lang="en-GB" dirty="0"/>
              <a:t>ARACON low mass shielding</a:t>
            </a:r>
          </a:p>
          <a:p>
            <a:r>
              <a:rPr lang="en-GB" dirty="0"/>
              <a:t>Cable assembly will be terminated at both ends with connectors</a:t>
            </a:r>
          </a:p>
          <a:p>
            <a:pPr lvl="1"/>
            <a:r>
              <a:rPr lang="en-GB" dirty="0"/>
              <a:t>Nano-D connectors cannot be terminated by user</a:t>
            </a:r>
          </a:p>
        </p:txBody>
      </p:sp>
      <p:sp>
        <p:nvSpPr>
          <p:cNvPr id="4" name="Slide Number Placeholder 3">
            <a:extLst>
              <a:ext uri="{FF2B5EF4-FFF2-40B4-BE49-F238E27FC236}">
                <a16:creationId xmlns:a16="http://schemas.microsoft.com/office/drawing/2014/main" id="{CDD37375-28A8-CD90-FD0A-D4827681941B}"/>
              </a:ext>
            </a:extLst>
          </p:cNvPr>
          <p:cNvSpPr>
            <a:spLocks noGrp="1"/>
          </p:cNvSpPr>
          <p:nvPr>
            <p:ph type="sldNum" sz="quarter" idx="12"/>
          </p:nvPr>
        </p:nvSpPr>
        <p:spPr/>
        <p:txBody>
          <a:bodyPr/>
          <a:lstStyle/>
          <a:p>
            <a:fld id="{1CA36EEA-5A28-4A70-BCAC-0B68DA8D366C}" type="slidenum">
              <a:rPr lang="en-GB" smtClean="0"/>
              <a:pPr/>
              <a:t>17</a:t>
            </a:fld>
            <a:endParaRPr lang="en-GB" dirty="0"/>
          </a:p>
        </p:txBody>
      </p:sp>
    </p:spTree>
    <p:extLst>
      <p:ext uri="{BB962C8B-B14F-4D97-AF65-F5344CB8AC3E}">
        <p14:creationId xmlns:p14="http://schemas.microsoft.com/office/powerpoint/2010/main" val="329816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5A4A-6A32-04CB-7C2E-189018CEFF35}"/>
              </a:ext>
            </a:extLst>
          </p:cNvPr>
          <p:cNvSpPr>
            <a:spLocks noGrp="1"/>
          </p:cNvSpPr>
          <p:nvPr>
            <p:ph type="title"/>
          </p:nvPr>
        </p:nvSpPr>
        <p:spPr/>
        <p:txBody>
          <a:bodyPr/>
          <a:lstStyle/>
          <a:p>
            <a:r>
              <a:rPr lang="en-GB" dirty="0"/>
              <a:t>Open questions</a:t>
            </a:r>
          </a:p>
        </p:txBody>
      </p:sp>
      <p:sp>
        <p:nvSpPr>
          <p:cNvPr id="3" name="Content Placeholder 2">
            <a:extLst>
              <a:ext uri="{FF2B5EF4-FFF2-40B4-BE49-F238E27FC236}">
                <a16:creationId xmlns:a16="http://schemas.microsoft.com/office/drawing/2014/main" id="{983A59C1-439D-7254-B183-56F36A30635F}"/>
              </a:ext>
            </a:extLst>
          </p:cNvPr>
          <p:cNvSpPr>
            <a:spLocks noGrp="1"/>
          </p:cNvSpPr>
          <p:nvPr>
            <p:ph idx="1"/>
          </p:nvPr>
        </p:nvSpPr>
        <p:spPr/>
        <p:txBody>
          <a:bodyPr/>
          <a:lstStyle/>
          <a:p>
            <a:r>
              <a:rPr lang="en-GB" dirty="0"/>
              <a:t>How many assemblies? </a:t>
            </a:r>
          </a:p>
          <a:p>
            <a:r>
              <a:rPr lang="en-GB" dirty="0"/>
              <a:t>What is the estimated maximum length of the assembly?</a:t>
            </a:r>
          </a:p>
          <a:p>
            <a:r>
              <a:rPr lang="en-GB" dirty="0"/>
              <a:t>Calculation of the voltage drop along the wires may be needed because it is a very thin (30AWG) aluminium wire</a:t>
            </a:r>
          </a:p>
          <a:p>
            <a:r>
              <a:rPr lang="en-GB" dirty="0"/>
              <a:t>Any preference for the gender of the connectors on the boards?</a:t>
            </a:r>
          </a:p>
          <a:p>
            <a:endParaRPr lang="en-GB" dirty="0"/>
          </a:p>
          <a:p>
            <a:endParaRPr lang="en-GB" dirty="0"/>
          </a:p>
        </p:txBody>
      </p:sp>
      <p:sp>
        <p:nvSpPr>
          <p:cNvPr id="4" name="Slide Number Placeholder 3">
            <a:extLst>
              <a:ext uri="{FF2B5EF4-FFF2-40B4-BE49-F238E27FC236}">
                <a16:creationId xmlns:a16="http://schemas.microsoft.com/office/drawing/2014/main" id="{6EA0803C-FF9F-0B0D-9EF4-E41DFA1CCCC2}"/>
              </a:ext>
            </a:extLst>
          </p:cNvPr>
          <p:cNvSpPr>
            <a:spLocks noGrp="1"/>
          </p:cNvSpPr>
          <p:nvPr>
            <p:ph type="sldNum" sz="quarter" idx="12"/>
          </p:nvPr>
        </p:nvSpPr>
        <p:spPr/>
        <p:txBody>
          <a:bodyPr/>
          <a:lstStyle/>
          <a:p>
            <a:fld id="{1CA36EEA-5A28-4A70-BCAC-0B68DA8D366C}" type="slidenum">
              <a:rPr lang="en-GB" smtClean="0"/>
              <a:pPr/>
              <a:t>18</a:t>
            </a:fld>
            <a:endParaRPr lang="en-GB" dirty="0"/>
          </a:p>
        </p:txBody>
      </p:sp>
    </p:spTree>
    <p:extLst>
      <p:ext uri="{BB962C8B-B14F-4D97-AF65-F5344CB8AC3E}">
        <p14:creationId xmlns:p14="http://schemas.microsoft.com/office/powerpoint/2010/main" val="1502690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F9560B-0EF0-426D-A871-6EF71E43F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554" y="890916"/>
            <a:ext cx="3210373" cy="2210108"/>
          </a:xfrm>
          <a:prstGeom prst="rect">
            <a:avLst/>
          </a:prstGeom>
        </p:spPr>
      </p:pic>
      <p:sp>
        <p:nvSpPr>
          <p:cNvPr id="4" name="TextBox 3">
            <a:extLst>
              <a:ext uri="{FF2B5EF4-FFF2-40B4-BE49-F238E27FC236}">
                <a16:creationId xmlns:a16="http://schemas.microsoft.com/office/drawing/2014/main" id="{9B458CD6-AECB-4B40-9954-25ACDAE5A0F3}"/>
              </a:ext>
            </a:extLst>
          </p:cNvPr>
          <p:cNvSpPr txBox="1"/>
          <p:nvPr/>
        </p:nvSpPr>
        <p:spPr>
          <a:xfrm>
            <a:off x="5757554" y="142504"/>
            <a:ext cx="5896679" cy="707886"/>
          </a:xfrm>
          <a:prstGeom prst="rect">
            <a:avLst/>
          </a:prstGeom>
          <a:noFill/>
        </p:spPr>
        <p:txBody>
          <a:bodyPr wrap="none" rtlCol="0">
            <a:spAutoFit/>
          </a:bodyPr>
          <a:lstStyle/>
          <a:p>
            <a:r>
              <a:rPr lang="en-GB" sz="2400" dirty="0"/>
              <a:t>‘</a:t>
            </a:r>
            <a:r>
              <a:rPr lang="en-GB" sz="2400" b="1" dirty="0"/>
              <a:t>AXON cable’ nano-D connectors</a:t>
            </a:r>
          </a:p>
          <a:p>
            <a:r>
              <a:rPr lang="en-GB" sz="1600" dirty="0"/>
              <a:t>A link to the datasheet\catalogue     </a:t>
            </a:r>
            <a:r>
              <a:rPr lang="en-GB" sz="1600" dirty="0">
                <a:hlinkClick r:id="rId3"/>
              </a:rPr>
              <a:t>axon-nano-D-connectors_cg.pdf</a:t>
            </a:r>
            <a:r>
              <a:rPr lang="en-GB" sz="1600" dirty="0"/>
              <a:t> </a:t>
            </a:r>
          </a:p>
        </p:txBody>
      </p:sp>
      <p:pic>
        <p:nvPicPr>
          <p:cNvPr id="8" name="Picture 7">
            <a:extLst>
              <a:ext uri="{FF2B5EF4-FFF2-40B4-BE49-F238E27FC236}">
                <a16:creationId xmlns:a16="http://schemas.microsoft.com/office/drawing/2014/main" id="{22353D87-FDC6-4E85-A7FD-3EC916D7C9F9}"/>
              </a:ext>
            </a:extLst>
          </p:cNvPr>
          <p:cNvPicPr>
            <a:picLocks noChangeAspect="1"/>
          </p:cNvPicPr>
          <p:nvPr/>
        </p:nvPicPr>
        <p:blipFill>
          <a:blip r:embed="rId4"/>
          <a:stretch>
            <a:fillRect/>
          </a:stretch>
        </p:blipFill>
        <p:spPr>
          <a:xfrm>
            <a:off x="0" y="0"/>
            <a:ext cx="5221022" cy="6858000"/>
          </a:xfrm>
          <a:prstGeom prst="rect">
            <a:avLst/>
          </a:prstGeom>
        </p:spPr>
      </p:pic>
      <p:pic>
        <p:nvPicPr>
          <p:cNvPr id="5" name="Picture 4">
            <a:extLst>
              <a:ext uri="{FF2B5EF4-FFF2-40B4-BE49-F238E27FC236}">
                <a16:creationId xmlns:a16="http://schemas.microsoft.com/office/drawing/2014/main" id="{2E192765-F476-4743-A7F6-FBF6B09FE144}"/>
              </a:ext>
            </a:extLst>
          </p:cNvPr>
          <p:cNvPicPr>
            <a:picLocks noChangeAspect="1"/>
          </p:cNvPicPr>
          <p:nvPr/>
        </p:nvPicPr>
        <p:blipFill>
          <a:blip r:embed="rId5"/>
          <a:stretch>
            <a:fillRect/>
          </a:stretch>
        </p:blipFill>
        <p:spPr>
          <a:xfrm>
            <a:off x="5757554" y="3326216"/>
            <a:ext cx="5927766" cy="2027206"/>
          </a:xfrm>
          <a:prstGeom prst="rect">
            <a:avLst/>
          </a:prstGeom>
        </p:spPr>
      </p:pic>
    </p:spTree>
    <p:extLst>
      <p:ext uri="{BB962C8B-B14F-4D97-AF65-F5344CB8AC3E}">
        <p14:creationId xmlns:p14="http://schemas.microsoft.com/office/powerpoint/2010/main" val="406915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D0BF-BC3A-12EC-0E34-F55577974B35}"/>
              </a:ext>
            </a:extLst>
          </p:cNvPr>
          <p:cNvSpPr>
            <a:spLocks noGrp="1"/>
          </p:cNvSpPr>
          <p:nvPr>
            <p:ph type="title"/>
          </p:nvPr>
        </p:nvSpPr>
        <p:spPr/>
        <p:txBody>
          <a:bodyPr/>
          <a:lstStyle/>
          <a:p>
            <a:r>
              <a:rPr lang="en-GB" dirty="0"/>
              <a:t>Geometry</a:t>
            </a:r>
          </a:p>
        </p:txBody>
      </p:sp>
      <p:sp>
        <p:nvSpPr>
          <p:cNvPr id="3" name="Content Placeholder 2">
            <a:extLst>
              <a:ext uri="{FF2B5EF4-FFF2-40B4-BE49-F238E27FC236}">
                <a16:creationId xmlns:a16="http://schemas.microsoft.com/office/drawing/2014/main" id="{B03C6795-22DD-6D90-54AB-1143E3B5D0A2}"/>
              </a:ext>
            </a:extLst>
          </p:cNvPr>
          <p:cNvSpPr>
            <a:spLocks noGrp="1"/>
          </p:cNvSpPr>
          <p:nvPr>
            <p:ph idx="1"/>
          </p:nvPr>
        </p:nvSpPr>
        <p:spPr>
          <a:xfrm>
            <a:off x="8427307" y="1387131"/>
            <a:ext cx="3721080" cy="2383973"/>
          </a:xfrm>
        </p:spPr>
        <p:txBody>
          <a:bodyPr>
            <a:normAutofit fontScale="55000" lnSpcReduction="20000"/>
          </a:bodyPr>
          <a:lstStyle/>
          <a:p>
            <a:pPr marL="179388" indent="-179388">
              <a:lnSpc>
                <a:spcPct val="100000"/>
              </a:lnSpc>
            </a:pPr>
            <a:r>
              <a:rPr lang="en-GB" dirty="0"/>
              <a:t>Service installation up to the PPs will be responsibility of SVT</a:t>
            </a:r>
          </a:p>
          <a:p>
            <a:pPr marL="358775" lvl="1" indent="-179388">
              <a:lnSpc>
                <a:spcPct val="100000"/>
              </a:lnSpc>
            </a:pPr>
            <a:r>
              <a:rPr lang="en-GB" dirty="0"/>
              <a:t>Installed as part of the SVT half-barrel integration</a:t>
            </a:r>
          </a:p>
          <a:p>
            <a:pPr marL="538163" lvl="2" indent="-179388">
              <a:lnSpc>
                <a:spcPct val="100000"/>
              </a:lnSpc>
            </a:pPr>
            <a:r>
              <a:rPr lang="en-GB" dirty="0"/>
              <a:t>Service supports need to be present for that</a:t>
            </a:r>
          </a:p>
          <a:p>
            <a:pPr marL="358775" lvl="1" indent="-179388">
              <a:lnSpc>
                <a:spcPct val="100000"/>
              </a:lnSpc>
            </a:pPr>
            <a:r>
              <a:rPr lang="en-GB" dirty="0"/>
              <a:t>Will need to pivot inside for TOF and cymbal installation (which is after SVT insertion) at the blue arrows</a:t>
            </a:r>
          </a:p>
          <a:p>
            <a:pPr marL="538163" lvl="2" indent="-179388">
              <a:lnSpc>
                <a:spcPct val="100000"/>
              </a:lnSpc>
            </a:pPr>
            <a:r>
              <a:rPr lang="en-GB" dirty="0"/>
              <a:t>Service supports need to allow for that</a:t>
            </a:r>
          </a:p>
          <a:p>
            <a:pPr marL="538163" lvl="2" indent="-179388">
              <a:lnSpc>
                <a:spcPct val="100000"/>
              </a:lnSpc>
            </a:pPr>
            <a:r>
              <a:rPr lang="en-GB" dirty="0"/>
              <a:t>Angle will need to be defined</a:t>
            </a:r>
          </a:p>
          <a:p>
            <a:pPr marL="179388" indent="-179388">
              <a:lnSpc>
                <a:spcPct val="100000"/>
              </a:lnSpc>
            </a:pPr>
            <a:r>
              <a:rPr lang="en-GB" dirty="0"/>
              <a:t>Lengths (courtesy Roland):</a:t>
            </a:r>
          </a:p>
          <a:p>
            <a:endParaRPr lang="en-GB" dirty="0"/>
          </a:p>
        </p:txBody>
      </p:sp>
      <p:sp>
        <p:nvSpPr>
          <p:cNvPr id="4" name="Slide Number Placeholder 3">
            <a:extLst>
              <a:ext uri="{FF2B5EF4-FFF2-40B4-BE49-F238E27FC236}">
                <a16:creationId xmlns:a16="http://schemas.microsoft.com/office/drawing/2014/main" id="{E76CB376-B5BD-87F0-B86D-560F15DF031A}"/>
              </a:ext>
            </a:extLst>
          </p:cNvPr>
          <p:cNvSpPr>
            <a:spLocks noGrp="1"/>
          </p:cNvSpPr>
          <p:nvPr>
            <p:ph type="sldNum" sz="quarter" idx="12"/>
          </p:nvPr>
        </p:nvSpPr>
        <p:spPr/>
        <p:txBody>
          <a:bodyPr/>
          <a:lstStyle/>
          <a:p>
            <a:fld id="{1CA36EEA-5A28-4A70-BCAC-0B68DA8D366C}" type="slidenum">
              <a:rPr lang="en-GB" smtClean="0"/>
              <a:pPr/>
              <a:t>2</a:t>
            </a:fld>
            <a:endParaRPr lang="en-GB" dirty="0"/>
          </a:p>
        </p:txBody>
      </p:sp>
      <p:pic>
        <p:nvPicPr>
          <p:cNvPr id="1026" name="Picture 1">
            <a:extLst>
              <a:ext uri="{FF2B5EF4-FFF2-40B4-BE49-F238E27FC236}">
                <a16:creationId xmlns:a16="http://schemas.microsoft.com/office/drawing/2014/main" id="{69F0E36D-C736-4617-C8D3-9022A1FC8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86" y="1387131"/>
            <a:ext cx="780415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8B533D0-6E6A-6DAA-93B4-866E345CD970}"/>
              </a:ext>
            </a:extLst>
          </p:cNvPr>
          <p:cNvSpPr txBox="1"/>
          <p:nvPr/>
        </p:nvSpPr>
        <p:spPr>
          <a:xfrm>
            <a:off x="76080" y="2755558"/>
            <a:ext cx="652743" cy="461665"/>
          </a:xfrm>
          <a:prstGeom prst="rect">
            <a:avLst/>
          </a:prstGeom>
          <a:noFill/>
        </p:spPr>
        <p:txBody>
          <a:bodyPr wrap="none" rtlCol="0">
            <a:spAutoFit/>
          </a:bodyPr>
          <a:lstStyle/>
          <a:p>
            <a:r>
              <a:rPr lang="en-GB" sz="2400" dirty="0"/>
              <a:t>EPP</a:t>
            </a:r>
            <a:endParaRPr lang="en-GB" dirty="0"/>
          </a:p>
        </p:txBody>
      </p:sp>
      <p:sp>
        <p:nvSpPr>
          <p:cNvPr id="6" name="TextBox 5">
            <a:extLst>
              <a:ext uri="{FF2B5EF4-FFF2-40B4-BE49-F238E27FC236}">
                <a16:creationId xmlns:a16="http://schemas.microsoft.com/office/drawing/2014/main" id="{F9D432A2-ED74-F4C8-7D45-405C9F350784}"/>
              </a:ext>
            </a:extLst>
          </p:cNvPr>
          <p:cNvSpPr txBox="1"/>
          <p:nvPr/>
        </p:nvSpPr>
        <p:spPr>
          <a:xfrm>
            <a:off x="6794157" y="2730846"/>
            <a:ext cx="694421" cy="461665"/>
          </a:xfrm>
          <a:prstGeom prst="rect">
            <a:avLst/>
          </a:prstGeom>
          <a:noFill/>
        </p:spPr>
        <p:txBody>
          <a:bodyPr wrap="none" rtlCol="0">
            <a:spAutoFit/>
          </a:bodyPr>
          <a:lstStyle/>
          <a:p>
            <a:r>
              <a:rPr lang="en-GB" sz="2400" dirty="0">
                <a:solidFill>
                  <a:srgbClr val="FFFF00"/>
                </a:solidFill>
              </a:rPr>
              <a:t>HPP</a:t>
            </a:r>
            <a:endParaRPr lang="en-GB" dirty="0">
              <a:solidFill>
                <a:srgbClr val="FFFF00"/>
              </a:solidFill>
            </a:endParaRPr>
          </a:p>
        </p:txBody>
      </p:sp>
      <p:graphicFrame>
        <p:nvGraphicFramePr>
          <p:cNvPr id="7" name="Table 6">
            <a:extLst>
              <a:ext uri="{FF2B5EF4-FFF2-40B4-BE49-F238E27FC236}">
                <a16:creationId xmlns:a16="http://schemas.microsoft.com/office/drawing/2014/main" id="{FEFF3D4C-E32A-411D-1970-1C9CCD40D8AD}"/>
              </a:ext>
            </a:extLst>
          </p:cNvPr>
          <p:cNvGraphicFramePr>
            <a:graphicFrameLocks noGrp="1"/>
          </p:cNvGraphicFramePr>
          <p:nvPr/>
        </p:nvGraphicFramePr>
        <p:xfrm>
          <a:off x="8712539" y="3716528"/>
          <a:ext cx="3150616" cy="3048000"/>
        </p:xfrm>
        <a:graphic>
          <a:graphicData uri="http://schemas.openxmlformats.org/drawingml/2006/table">
            <a:tbl>
              <a:tblPr firstRow="1" bandRow="1">
                <a:tableStyleId>{5C22544A-7EE6-4342-B048-85BDC9FD1C3A}</a:tableStyleId>
              </a:tblPr>
              <a:tblGrid>
                <a:gridCol w="2056257">
                  <a:extLst>
                    <a:ext uri="{9D8B030D-6E8A-4147-A177-3AD203B41FA5}">
                      <a16:colId xmlns:a16="http://schemas.microsoft.com/office/drawing/2014/main" val="1106949912"/>
                    </a:ext>
                  </a:extLst>
                </a:gridCol>
                <a:gridCol w="1094359">
                  <a:extLst>
                    <a:ext uri="{9D8B030D-6E8A-4147-A177-3AD203B41FA5}">
                      <a16:colId xmlns:a16="http://schemas.microsoft.com/office/drawing/2014/main" val="3040231232"/>
                    </a:ext>
                  </a:extLst>
                </a:gridCol>
              </a:tblGrid>
              <a:tr h="273903">
                <a:tc>
                  <a:txBody>
                    <a:bodyPr/>
                    <a:lstStyle/>
                    <a:p>
                      <a:r>
                        <a:rPr lang="en-US" sz="1400" dirty="0"/>
                        <a:t>Forward (Hadron) Side</a:t>
                      </a:r>
                      <a:endParaRPr lang="en-GB" sz="1400" dirty="0"/>
                    </a:p>
                  </a:txBody>
                  <a:tcPr/>
                </a:tc>
                <a:tc>
                  <a:txBody>
                    <a:bodyPr/>
                    <a:lstStyle/>
                    <a:p>
                      <a:r>
                        <a:rPr lang="en-GB" sz="1400" dirty="0"/>
                        <a:t>Length [cm]</a:t>
                      </a:r>
                    </a:p>
                  </a:txBody>
                  <a:tcPr/>
                </a:tc>
                <a:extLst>
                  <a:ext uri="{0D108BD9-81ED-4DB2-BD59-A6C34878D82A}">
                    <a16:rowId xmlns:a16="http://schemas.microsoft.com/office/drawing/2014/main" val="1216685853"/>
                  </a:ext>
                </a:extLst>
              </a:tr>
              <a:tr h="265665">
                <a:tc>
                  <a:txBody>
                    <a:bodyPr/>
                    <a:lstStyle/>
                    <a:p>
                      <a:r>
                        <a:rPr lang="en-US" sz="1400" dirty="0"/>
                        <a:t>End of L1 to HPP </a:t>
                      </a:r>
                      <a:endParaRPr lang="en-GB" sz="1400" dirty="0"/>
                    </a:p>
                  </a:txBody>
                  <a:tcPr/>
                </a:tc>
                <a:tc>
                  <a:txBody>
                    <a:bodyPr/>
                    <a:lstStyle/>
                    <a:p>
                      <a:pPr algn="ctr"/>
                      <a:r>
                        <a:rPr lang="en-US" sz="1400" dirty="0"/>
                        <a:t>245</a:t>
                      </a:r>
                      <a:endParaRPr lang="en-GB" sz="1400" dirty="0"/>
                    </a:p>
                  </a:txBody>
                  <a:tcPr/>
                </a:tc>
                <a:extLst>
                  <a:ext uri="{0D108BD9-81ED-4DB2-BD59-A6C34878D82A}">
                    <a16:rowId xmlns:a16="http://schemas.microsoft.com/office/drawing/2014/main" val="4161153325"/>
                  </a:ext>
                </a:extLst>
              </a:tr>
              <a:tr h="263606">
                <a:tc>
                  <a:txBody>
                    <a:bodyPr/>
                    <a:lstStyle/>
                    <a:p>
                      <a:r>
                        <a:rPr lang="en-US" sz="1400" dirty="0"/>
                        <a:t>Point 1, end of L2 to HPP </a:t>
                      </a:r>
                      <a:endParaRPr lang="en-GB" sz="1400" dirty="0"/>
                    </a:p>
                  </a:txBody>
                  <a:tcPr/>
                </a:tc>
                <a:tc>
                  <a:txBody>
                    <a:bodyPr/>
                    <a:lstStyle/>
                    <a:p>
                      <a:pPr algn="ctr"/>
                      <a:r>
                        <a:rPr lang="en-GB" sz="1400" dirty="0"/>
                        <a:t>250</a:t>
                      </a:r>
                    </a:p>
                  </a:txBody>
                  <a:tcPr/>
                </a:tc>
                <a:extLst>
                  <a:ext uri="{0D108BD9-81ED-4DB2-BD59-A6C34878D82A}">
                    <a16:rowId xmlns:a16="http://schemas.microsoft.com/office/drawing/2014/main" val="2241358901"/>
                  </a:ext>
                </a:extLst>
              </a:tr>
              <a:tr h="249189">
                <a:tc>
                  <a:txBody>
                    <a:bodyPr/>
                    <a:lstStyle/>
                    <a:p>
                      <a:r>
                        <a:rPr lang="en-US" sz="1400" dirty="0"/>
                        <a:t>Point 2, end of L3 to HPP</a:t>
                      </a:r>
                      <a:endParaRPr lang="en-GB" sz="1400" dirty="0"/>
                    </a:p>
                  </a:txBody>
                  <a:tcPr/>
                </a:tc>
                <a:tc>
                  <a:txBody>
                    <a:bodyPr/>
                    <a:lstStyle/>
                    <a:p>
                      <a:pPr algn="ctr"/>
                      <a:r>
                        <a:rPr lang="en-GB" sz="1400" dirty="0"/>
                        <a:t>225</a:t>
                      </a:r>
                    </a:p>
                  </a:txBody>
                  <a:tcPr/>
                </a:tc>
                <a:extLst>
                  <a:ext uri="{0D108BD9-81ED-4DB2-BD59-A6C34878D82A}">
                    <a16:rowId xmlns:a16="http://schemas.microsoft.com/office/drawing/2014/main" val="2369395661"/>
                  </a:ext>
                </a:extLst>
              </a:tr>
              <a:tr h="240952">
                <a:tc>
                  <a:txBody>
                    <a:bodyPr/>
                    <a:lstStyle/>
                    <a:p>
                      <a:r>
                        <a:rPr lang="en-US" sz="1400" dirty="0"/>
                        <a:t>End of L4 to HPP </a:t>
                      </a:r>
                      <a:endParaRPr lang="en-GB" sz="1400" dirty="0"/>
                    </a:p>
                  </a:txBody>
                  <a:tcPr/>
                </a:tc>
                <a:tc>
                  <a:txBody>
                    <a:bodyPr/>
                    <a:lstStyle/>
                    <a:p>
                      <a:pPr algn="ctr"/>
                      <a:r>
                        <a:rPr lang="en-GB" sz="1400" dirty="0"/>
                        <a:t>195</a:t>
                      </a:r>
                    </a:p>
                  </a:txBody>
                  <a:tcPr/>
                </a:tc>
                <a:extLst>
                  <a:ext uri="{0D108BD9-81ED-4DB2-BD59-A6C34878D82A}">
                    <a16:rowId xmlns:a16="http://schemas.microsoft.com/office/drawing/2014/main" val="3204200707"/>
                  </a:ext>
                </a:extLst>
              </a:tr>
              <a:tr h="220357">
                <a:tc>
                  <a:txBody>
                    <a:bodyPr/>
                    <a:lstStyle/>
                    <a:p>
                      <a:r>
                        <a:rPr lang="en-US" sz="1400" dirty="0"/>
                        <a:t>Point 3, HD4 to HPP </a:t>
                      </a:r>
                      <a:endParaRPr lang="en-GB" sz="1400" dirty="0"/>
                    </a:p>
                  </a:txBody>
                  <a:tcPr/>
                </a:tc>
                <a:tc>
                  <a:txBody>
                    <a:bodyPr/>
                    <a:lstStyle/>
                    <a:p>
                      <a:pPr algn="ctr"/>
                      <a:r>
                        <a:rPr lang="en-GB" sz="1400" dirty="0"/>
                        <a:t>100</a:t>
                      </a:r>
                    </a:p>
                  </a:txBody>
                  <a:tcPr/>
                </a:tc>
                <a:extLst>
                  <a:ext uri="{0D108BD9-81ED-4DB2-BD59-A6C34878D82A}">
                    <a16:rowId xmlns:a16="http://schemas.microsoft.com/office/drawing/2014/main" val="1694328941"/>
                  </a:ext>
                </a:extLst>
              </a:tr>
              <a:tr h="267725">
                <a:tc>
                  <a:txBody>
                    <a:bodyPr/>
                    <a:lstStyle/>
                    <a:p>
                      <a:r>
                        <a:rPr lang="en-GB" sz="1400" b="1" dirty="0">
                          <a:solidFill>
                            <a:schemeClr val="bg1"/>
                          </a:solidFill>
                        </a:rPr>
                        <a:t>Backward (Electron) Side</a:t>
                      </a:r>
                    </a:p>
                  </a:txBody>
                  <a:tcPr>
                    <a:solidFill>
                      <a:srgbClr val="5B9BD5"/>
                    </a:solidFill>
                  </a:tcPr>
                </a:tc>
                <a:tc>
                  <a:txBody>
                    <a:bodyPr/>
                    <a:lstStyle/>
                    <a:p>
                      <a:pPr algn="ctr"/>
                      <a:endParaRPr lang="en-GB" sz="1400" dirty="0">
                        <a:solidFill>
                          <a:srgbClr val="5B9BD5"/>
                        </a:solidFill>
                      </a:endParaRPr>
                    </a:p>
                  </a:txBody>
                  <a:tcPr>
                    <a:solidFill>
                      <a:srgbClr val="5B9BD5"/>
                    </a:solidFill>
                  </a:tcPr>
                </a:tc>
                <a:extLst>
                  <a:ext uri="{0D108BD9-81ED-4DB2-BD59-A6C34878D82A}">
                    <a16:rowId xmlns:a16="http://schemas.microsoft.com/office/drawing/2014/main" val="2659800870"/>
                  </a:ext>
                </a:extLst>
              </a:tr>
              <a:tr h="210060">
                <a:tc>
                  <a:txBody>
                    <a:bodyPr/>
                    <a:lstStyle/>
                    <a:p>
                      <a:r>
                        <a:rPr lang="en-US" sz="1400" dirty="0"/>
                        <a:t>Point 4, end of L3 to EPP</a:t>
                      </a:r>
                      <a:endParaRPr lang="en-GB" sz="1400" dirty="0"/>
                    </a:p>
                  </a:txBody>
                  <a:tcPr/>
                </a:tc>
                <a:tc>
                  <a:txBody>
                    <a:bodyPr/>
                    <a:lstStyle/>
                    <a:p>
                      <a:pPr algn="ctr"/>
                      <a:r>
                        <a:rPr lang="en-GB" sz="1400" dirty="0"/>
                        <a:t>350</a:t>
                      </a:r>
                    </a:p>
                  </a:txBody>
                  <a:tcPr/>
                </a:tc>
                <a:extLst>
                  <a:ext uri="{0D108BD9-81ED-4DB2-BD59-A6C34878D82A}">
                    <a16:rowId xmlns:a16="http://schemas.microsoft.com/office/drawing/2014/main" val="689090258"/>
                  </a:ext>
                </a:extLst>
              </a:tr>
              <a:tr h="195644">
                <a:tc>
                  <a:txBody>
                    <a:bodyPr/>
                    <a:lstStyle/>
                    <a:p>
                      <a:r>
                        <a:rPr lang="en-US" sz="1400" dirty="0"/>
                        <a:t>End of L4 to EPP</a:t>
                      </a:r>
                      <a:endParaRPr lang="en-GB" sz="1400" dirty="0"/>
                    </a:p>
                  </a:txBody>
                  <a:tcPr/>
                </a:tc>
                <a:tc>
                  <a:txBody>
                    <a:bodyPr/>
                    <a:lstStyle/>
                    <a:p>
                      <a:pPr algn="ctr"/>
                      <a:r>
                        <a:rPr lang="en-US" sz="1400" dirty="0"/>
                        <a:t>320</a:t>
                      </a:r>
                      <a:endParaRPr lang="en-GB" sz="1400" dirty="0"/>
                    </a:p>
                  </a:txBody>
                  <a:tcPr/>
                </a:tc>
                <a:extLst>
                  <a:ext uri="{0D108BD9-81ED-4DB2-BD59-A6C34878D82A}">
                    <a16:rowId xmlns:a16="http://schemas.microsoft.com/office/drawing/2014/main" val="2693190958"/>
                  </a:ext>
                </a:extLst>
              </a:tr>
              <a:tr h="199762">
                <a:tc>
                  <a:txBody>
                    <a:bodyPr/>
                    <a:lstStyle/>
                    <a:p>
                      <a:r>
                        <a:rPr lang="en-US" sz="1400" dirty="0"/>
                        <a:t>Point 5, ED4 to EPP</a:t>
                      </a:r>
                      <a:endParaRPr lang="en-GB" sz="1400" dirty="0"/>
                    </a:p>
                  </a:txBody>
                  <a:tcPr/>
                </a:tc>
                <a:tc>
                  <a:txBody>
                    <a:bodyPr/>
                    <a:lstStyle/>
                    <a:p>
                      <a:pPr algn="ctr"/>
                      <a:r>
                        <a:rPr lang="en-GB" sz="1400" dirty="0"/>
                        <a:t>225</a:t>
                      </a:r>
                    </a:p>
                  </a:txBody>
                  <a:tcPr/>
                </a:tc>
                <a:extLst>
                  <a:ext uri="{0D108BD9-81ED-4DB2-BD59-A6C34878D82A}">
                    <a16:rowId xmlns:a16="http://schemas.microsoft.com/office/drawing/2014/main" val="3429418216"/>
                  </a:ext>
                </a:extLst>
              </a:tr>
            </a:tbl>
          </a:graphicData>
        </a:graphic>
      </p:graphicFrame>
      <p:sp>
        <p:nvSpPr>
          <p:cNvPr id="8" name="Arrow: Right 7">
            <a:extLst>
              <a:ext uri="{FF2B5EF4-FFF2-40B4-BE49-F238E27FC236}">
                <a16:creationId xmlns:a16="http://schemas.microsoft.com/office/drawing/2014/main" id="{2A2CF769-E263-CF10-3B9A-3917E2744274}"/>
              </a:ext>
            </a:extLst>
          </p:cNvPr>
          <p:cNvSpPr/>
          <p:nvPr/>
        </p:nvSpPr>
        <p:spPr>
          <a:xfrm rot="1364978">
            <a:off x="6258013" y="3568354"/>
            <a:ext cx="408456" cy="2903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C8B613BA-BE3D-EFFE-A876-DFECB640CE30}"/>
              </a:ext>
            </a:extLst>
          </p:cNvPr>
          <p:cNvSpPr/>
          <p:nvPr/>
        </p:nvSpPr>
        <p:spPr>
          <a:xfrm rot="6317284">
            <a:off x="476936" y="3496855"/>
            <a:ext cx="497425" cy="2903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243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72FF1-918B-40DF-8414-4023B0D5B85E}"/>
              </a:ext>
            </a:extLst>
          </p:cNvPr>
          <p:cNvPicPr>
            <a:picLocks noChangeAspect="1"/>
          </p:cNvPicPr>
          <p:nvPr/>
        </p:nvPicPr>
        <p:blipFill>
          <a:blip r:embed="rId2"/>
          <a:stretch>
            <a:fillRect/>
          </a:stretch>
        </p:blipFill>
        <p:spPr>
          <a:xfrm>
            <a:off x="6225220" y="0"/>
            <a:ext cx="5680364" cy="6858000"/>
          </a:xfrm>
          <a:prstGeom prst="rect">
            <a:avLst/>
          </a:prstGeom>
        </p:spPr>
      </p:pic>
      <p:sp>
        <p:nvSpPr>
          <p:cNvPr id="3" name="TextBox 2">
            <a:extLst>
              <a:ext uri="{FF2B5EF4-FFF2-40B4-BE49-F238E27FC236}">
                <a16:creationId xmlns:a16="http://schemas.microsoft.com/office/drawing/2014/main" id="{6CCA1A9C-05FF-4C51-9068-2CEDB73839D7}"/>
              </a:ext>
            </a:extLst>
          </p:cNvPr>
          <p:cNvSpPr txBox="1"/>
          <p:nvPr/>
        </p:nvSpPr>
        <p:spPr>
          <a:xfrm>
            <a:off x="6244442" y="178130"/>
            <a:ext cx="2002972" cy="830997"/>
          </a:xfrm>
          <a:prstGeom prst="rect">
            <a:avLst/>
          </a:prstGeom>
          <a:noFill/>
        </p:spPr>
        <p:txBody>
          <a:bodyPr wrap="square" rtlCol="0">
            <a:spAutoFit/>
          </a:bodyPr>
          <a:lstStyle/>
          <a:p>
            <a:r>
              <a:rPr lang="en-GB" sz="1200" b="1" dirty="0"/>
              <a:t>Connector for the CB board </a:t>
            </a:r>
            <a:r>
              <a:rPr lang="en-GB" sz="1200" dirty="0"/>
              <a:t>ND2A 2 25 S SMH P G 1 ?</a:t>
            </a:r>
          </a:p>
          <a:p>
            <a:endParaRPr lang="en-GB" sz="1200" dirty="0"/>
          </a:p>
          <a:p>
            <a:endParaRPr lang="en-GB" sz="1200" dirty="0"/>
          </a:p>
        </p:txBody>
      </p:sp>
      <p:pic>
        <p:nvPicPr>
          <p:cNvPr id="5" name="Picture 4">
            <a:extLst>
              <a:ext uri="{FF2B5EF4-FFF2-40B4-BE49-F238E27FC236}">
                <a16:creationId xmlns:a16="http://schemas.microsoft.com/office/drawing/2014/main" id="{F6C8C940-A317-4816-92ED-90AC24F23951}"/>
              </a:ext>
            </a:extLst>
          </p:cNvPr>
          <p:cNvPicPr>
            <a:picLocks noChangeAspect="1"/>
          </p:cNvPicPr>
          <p:nvPr/>
        </p:nvPicPr>
        <p:blipFill>
          <a:blip r:embed="rId3"/>
          <a:stretch>
            <a:fillRect/>
          </a:stretch>
        </p:blipFill>
        <p:spPr>
          <a:xfrm>
            <a:off x="55171" y="0"/>
            <a:ext cx="5455227" cy="6858000"/>
          </a:xfrm>
          <a:prstGeom prst="rect">
            <a:avLst/>
          </a:prstGeom>
        </p:spPr>
      </p:pic>
      <p:sp>
        <p:nvSpPr>
          <p:cNvPr id="6" name="TextBox 5">
            <a:extLst>
              <a:ext uri="{FF2B5EF4-FFF2-40B4-BE49-F238E27FC236}">
                <a16:creationId xmlns:a16="http://schemas.microsoft.com/office/drawing/2014/main" id="{7F04BC4C-205A-483C-92EF-42DE167ADF6F}"/>
              </a:ext>
            </a:extLst>
          </p:cNvPr>
          <p:cNvSpPr txBox="1"/>
          <p:nvPr/>
        </p:nvSpPr>
        <p:spPr>
          <a:xfrm>
            <a:off x="267195" y="178130"/>
            <a:ext cx="1961563" cy="461665"/>
          </a:xfrm>
          <a:prstGeom prst="rect">
            <a:avLst/>
          </a:prstGeom>
          <a:noFill/>
        </p:spPr>
        <p:txBody>
          <a:bodyPr wrap="none" rtlCol="0">
            <a:spAutoFit/>
          </a:bodyPr>
          <a:lstStyle/>
          <a:p>
            <a:r>
              <a:rPr lang="en-GB" sz="1200" b="1" dirty="0"/>
              <a:t>Connector for the FIB board</a:t>
            </a:r>
          </a:p>
          <a:p>
            <a:r>
              <a:rPr lang="en-GB" sz="1200" dirty="0"/>
              <a:t>ND2A 2 25 P BS P G 1 ?</a:t>
            </a:r>
          </a:p>
        </p:txBody>
      </p:sp>
    </p:spTree>
    <p:extLst>
      <p:ext uri="{BB962C8B-B14F-4D97-AF65-F5344CB8AC3E}">
        <p14:creationId xmlns:p14="http://schemas.microsoft.com/office/powerpoint/2010/main" val="305817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0FC95D-877E-4B89-87FD-59195270D5AA}"/>
              </a:ext>
            </a:extLst>
          </p:cNvPr>
          <p:cNvPicPr>
            <a:picLocks noChangeAspect="1"/>
          </p:cNvPicPr>
          <p:nvPr/>
        </p:nvPicPr>
        <p:blipFill>
          <a:blip r:embed="rId2"/>
          <a:stretch>
            <a:fillRect/>
          </a:stretch>
        </p:blipFill>
        <p:spPr>
          <a:xfrm>
            <a:off x="61009" y="0"/>
            <a:ext cx="5467300" cy="6858000"/>
          </a:xfrm>
          <a:prstGeom prst="rect">
            <a:avLst/>
          </a:prstGeom>
        </p:spPr>
      </p:pic>
      <p:sp>
        <p:nvSpPr>
          <p:cNvPr id="4" name="TextBox 3">
            <a:extLst>
              <a:ext uri="{FF2B5EF4-FFF2-40B4-BE49-F238E27FC236}">
                <a16:creationId xmlns:a16="http://schemas.microsoft.com/office/drawing/2014/main" id="{9F5B32CA-993C-4B6B-8047-398B560C0E8D}"/>
              </a:ext>
            </a:extLst>
          </p:cNvPr>
          <p:cNvSpPr txBox="1"/>
          <p:nvPr/>
        </p:nvSpPr>
        <p:spPr>
          <a:xfrm>
            <a:off x="267195" y="178130"/>
            <a:ext cx="1961563" cy="461665"/>
          </a:xfrm>
          <a:prstGeom prst="rect">
            <a:avLst/>
          </a:prstGeom>
          <a:noFill/>
        </p:spPr>
        <p:txBody>
          <a:bodyPr wrap="none" rtlCol="0">
            <a:spAutoFit/>
          </a:bodyPr>
          <a:lstStyle/>
          <a:p>
            <a:r>
              <a:rPr lang="en-GB" sz="1200" b="1" dirty="0"/>
              <a:t>Connector for the FIB board</a:t>
            </a:r>
          </a:p>
          <a:p>
            <a:r>
              <a:rPr lang="en-GB" sz="1200" dirty="0"/>
              <a:t>ND2A 2 25 S BS P G 1 ?</a:t>
            </a:r>
          </a:p>
        </p:txBody>
      </p:sp>
      <p:pic>
        <p:nvPicPr>
          <p:cNvPr id="7" name="Picture 6">
            <a:extLst>
              <a:ext uri="{FF2B5EF4-FFF2-40B4-BE49-F238E27FC236}">
                <a16:creationId xmlns:a16="http://schemas.microsoft.com/office/drawing/2014/main" id="{A8209623-ED3C-4F54-9307-7DC719CDB9C4}"/>
              </a:ext>
            </a:extLst>
          </p:cNvPr>
          <p:cNvPicPr>
            <a:picLocks noChangeAspect="1"/>
          </p:cNvPicPr>
          <p:nvPr/>
        </p:nvPicPr>
        <p:blipFill>
          <a:blip r:embed="rId3"/>
          <a:stretch>
            <a:fillRect/>
          </a:stretch>
        </p:blipFill>
        <p:spPr>
          <a:xfrm>
            <a:off x="5966810" y="0"/>
            <a:ext cx="5768529" cy="6858000"/>
          </a:xfrm>
          <a:prstGeom prst="rect">
            <a:avLst/>
          </a:prstGeom>
        </p:spPr>
      </p:pic>
      <p:sp>
        <p:nvSpPr>
          <p:cNvPr id="8" name="TextBox 7">
            <a:extLst>
              <a:ext uri="{FF2B5EF4-FFF2-40B4-BE49-F238E27FC236}">
                <a16:creationId xmlns:a16="http://schemas.microsoft.com/office/drawing/2014/main" id="{BFF2CAFF-635A-49EE-A6A0-C1111017EED7}"/>
              </a:ext>
            </a:extLst>
          </p:cNvPr>
          <p:cNvSpPr txBox="1"/>
          <p:nvPr/>
        </p:nvSpPr>
        <p:spPr>
          <a:xfrm>
            <a:off x="6297881" y="178130"/>
            <a:ext cx="2002972" cy="830997"/>
          </a:xfrm>
          <a:prstGeom prst="rect">
            <a:avLst/>
          </a:prstGeom>
          <a:noFill/>
        </p:spPr>
        <p:txBody>
          <a:bodyPr wrap="square" rtlCol="0">
            <a:spAutoFit/>
          </a:bodyPr>
          <a:lstStyle/>
          <a:p>
            <a:r>
              <a:rPr lang="en-GB" sz="1200" b="1" dirty="0"/>
              <a:t>Connector for the CB board </a:t>
            </a:r>
            <a:r>
              <a:rPr lang="en-GB" sz="1200" dirty="0"/>
              <a:t>ND2A 2 25 P SMH P G 1 ?</a:t>
            </a:r>
          </a:p>
          <a:p>
            <a:endParaRPr lang="en-GB" sz="1200" dirty="0"/>
          </a:p>
          <a:p>
            <a:endParaRPr lang="en-GB" sz="1200" dirty="0"/>
          </a:p>
        </p:txBody>
      </p:sp>
    </p:spTree>
    <p:extLst>
      <p:ext uri="{BB962C8B-B14F-4D97-AF65-F5344CB8AC3E}">
        <p14:creationId xmlns:p14="http://schemas.microsoft.com/office/powerpoint/2010/main" val="149263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510F41-0ECB-403D-A9AC-27818694B007}"/>
              </a:ext>
            </a:extLst>
          </p:cNvPr>
          <p:cNvPicPr>
            <a:picLocks noChangeAspect="1"/>
          </p:cNvPicPr>
          <p:nvPr/>
        </p:nvPicPr>
        <p:blipFill>
          <a:blip r:embed="rId2"/>
          <a:stretch>
            <a:fillRect/>
          </a:stretch>
        </p:blipFill>
        <p:spPr>
          <a:xfrm>
            <a:off x="18524" y="46053"/>
            <a:ext cx="5083069" cy="6858000"/>
          </a:xfrm>
          <a:prstGeom prst="rect">
            <a:avLst/>
          </a:prstGeom>
        </p:spPr>
      </p:pic>
      <p:pic>
        <p:nvPicPr>
          <p:cNvPr id="5" name="Picture 4">
            <a:extLst>
              <a:ext uri="{FF2B5EF4-FFF2-40B4-BE49-F238E27FC236}">
                <a16:creationId xmlns:a16="http://schemas.microsoft.com/office/drawing/2014/main" id="{3C893A60-D384-4062-A63D-235B5BB3D5C0}"/>
              </a:ext>
            </a:extLst>
          </p:cNvPr>
          <p:cNvPicPr>
            <a:picLocks noChangeAspect="1"/>
          </p:cNvPicPr>
          <p:nvPr/>
        </p:nvPicPr>
        <p:blipFill>
          <a:blip r:embed="rId3"/>
          <a:stretch>
            <a:fillRect/>
          </a:stretch>
        </p:blipFill>
        <p:spPr>
          <a:xfrm>
            <a:off x="4959334" y="856207"/>
            <a:ext cx="3484414" cy="3773817"/>
          </a:xfrm>
          <a:prstGeom prst="rect">
            <a:avLst/>
          </a:prstGeom>
        </p:spPr>
      </p:pic>
      <p:pic>
        <p:nvPicPr>
          <p:cNvPr id="7" name="Picture 6">
            <a:extLst>
              <a:ext uri="{FF2B5EF4-FFF2-40B4-BE49-F238E27FC236}">
                <a16:creationId xmlns:a16="http://schemas.microsoft.com/office/drawing/2014/main" id="{3030B7FD-7BE3-4C63-A2C2-F0C4F6CA5509}"/>
              </a:ext>
            </a:extLst>
          </p:cNvPr>
          <p:cNvPicPr>
            <a:picLocks noChangeAspect="1"/>
          </p:cNvPicPr>
          <p:nvPr/>
        </p:nvPicPr>
        <p:blipFill>
          <a:blip r:embed="rId4"/>
          <a:stretch>
            <a:fillRect/>
          </a:stretch>
        </p:blipFill>
        <p:spPr>
          <a:xfrm>
            <a:off x="4959334" y="4593266"/>
            <a:ext cx="3378100" cy="1612591"/>
          </a:xfrm>
          <a:prstGeom prst="rect">
            <a:avLst/>
          </a:prstGeom>
        </p:spPr>
      </p:pic>
      <p:sp>
        <p:nvSpPr>
          <p:cNvPr id="8" name="TextBox 7">
            <a:extLst>
              <a:ext uri="{FF2B5EF4-FFF2-40B4-BE49-F238E27FC236}">
                <a16:creationId xmlns:a16="http://schemas.microsoft.com/office/drawing/2014/main" id="{1975900D-783B-4738-A7E6-67C3E94D274F}"/>
              </a:ext>
            </a:extLst>
          </p:cNvPr>
          <p:cNvSpPr txBox="1"/>
          <p:nvPr/>
        </p:nvSpPr>
        <p:spPr>
          <a:xfrm>
            <a:off x="8603672" y="2607780"/>
            <a:ext cx="3247272" cy="3416320"/>
          </a:xfrm>
          <a:prstGeom prst="rect">
            <a:avLst/>
          </a:prstGeom>
          <a:noFill/>
        </p:spPr>
        <p:txBody>
          <a:bodyPr wrap="square" rtlCol="0">
            <a:spAutoFit/>
          </a:bodyPr>
          <a:lstStyle/>
          <a:p>
            <a:r>
              <a:rPr lang="en-GB" sz="1200" dirty="0"/>
              <a:t>Cable to be ordered as ‘jumper cable’ </a:t>
            </a:r>
          </a:p>
          <a:p>
            <a:r>
              <a:rPr lang="en-GB" sz="1200" dirty="0"/>
              <a:t>plug with jackscrews at one end </a:t>
            </a:r>
          </a:p>
          <a:p>
            <a:r>
              <a:rPr lang="en-GB" sz="1200" dirty="0"/>
              <a:t>and receptacle with jackscrews at other end </a:t>
            </a:r>
          </a:p>
          <a:p>
            <a:r>
              <a:rPr lang="en-GB" sz="1200" dirty="0"/>
              <a:t>likely identification code:</a:t>
            </a:r>
          </a:p>
          <a:p>
            <a:endParaRPr lang="en-GB" sz="1200" dirty="0"/>
          </a:p>
          <a:p>
            <a:r>
              <a:rPr lang="en-GB" sz="1200" b="1" dirty="0"/>
              <a:t>ND2A</a:t>
            </a:r>
          </a:p>
          <a:p>
            <a:r>
              <a:rPr lang="en-GB" sz="1200" b="1" dirty="0"/>
              <a:t>2</a:t>
            </a:r>
          </a:p>
          <a:p>
            <a:r>
              <a:rPr lang="en-GB" sz="1200" b="1" dirty="0"/>
              <a:t>25</a:t>
            </a:r>
          </a:p>
          <a:p>
            <a:r>
              <a:rPr lang="en-GB" sz="1200" b="1" dirty="0"/>
              <a:t>S</a:t>
            </a:r>
          </a:p>
          <a:p>
            <a:r>
              <a:rPr lang="en-GB" sz="1200" b="1" dirty="0"/>
              <a:t>P</a:t>
            </a:r>
          </a:p>
          <a:p>
            <a:r>
              <a:rPr lang="en-GB" sz="1200" b="1" dirty="0"/>
              <a:t>EMI</a:t>
            </a:r>
            <a:r>
              <a:rPr lang="en-GB" sz="1200" dirty="0"/>
              <a:t> (</a:t>
            </a:r>
            <a:r>
              <a:rPr lang="en-GB" sz="1200" dirty="0">
                <a:solidFill>
                  <a:srgbClr val="FF0000"/>
                </a:solidFill>
              </a:rPr>
              <a:t>custom</a:t>
            </a:r>
            <a:r>
              <a:rPr lang="en-GB" sz="1200" dirty="0"/>
              <a:t> spec, ARACON, clamp, not soldered)</a:t>
            </a:r>
          </a:p>
          <a:p>
            <a:r>
              <a:rPr lang="en-GB" sz="1200" b="1" dirty="0"/>
              <a:t>Connections</a:t>
            </a:r>
            <a:r>
              <a:rPr lang="en-GB" sz="1200" dirty="0"/>
              <a:t> (D, pin1 to pin1, </a:t>
            </a:r>
            <a:r>
              <a:rPr lang="en-GB" sz="1200" dirty="0">
                <a:solidFill>
                  <a:srgbClr val="FF0000"/>
                </a:solidFill>
              </a:rPr>
              <a:t>custom?</a:t>
            </a:r>
            <a:r>
              <a:rPr lang="en-GB" sz="1200" dirty="0"/>
              <a:t>)</a:t>
            </a:r>
          </a:p>
          <a:p>
            <a:r>
              <a:rPr lang="en-GB" sz="1200" b="1" dirty="0"/>
              <a:t>Wire code</a:t>
            </a:r>
            <a:r>
              <a:rPr lang="en-GB" sz="1200" dirty="0"/>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custom</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spec, 30 AWG AXALU wire)</a:t>
            </a:r>
          </a:p>
          <a:p>
            <a:r>
              <a:rPr lang="en-GB" sz="1200" b="1" dirty="0">
                <a:solidFill>
                  <a:prstClr val="black"/>
                </a:solidFill>
                <a:latin typeface="Calibri" panose="020F0502020204030204"/>
              </a:rPr>
              <a:t>L</a:t>
            </a:r>
          </a:p>
          <a:p>
            <a:r>
              <a:rPr lang="en-GB" sz="1200" b="1" dirty="0">
                <a:solidFill>
                  <a:prstClr val="black"/>
                </a:solidFill>
                <a:latin typeface="Calibri" panose="020F0502020204030204"/>
              </a:rPr>
              <a:t>Wire Length in cm</a:t>
            </a:r>
          </a:p>
          <a:p>
            <a:r>
              <a:rPr lang="en-GB" sz="1200" b="1" dirty="0">
                <a:solidFill>
                  <a:prstClr val="black"/>
                </a:solidFill>
                <a:latin typeface="Calibri" panose="020F0502020204030204"/>
              </a:rPr>
              <a:t>R</a:t>
            </a:r>
          </a:p>
          <a:p>
            <a:r>
              <a:rPr lang="en-GB" sz="1200" b="1" dirty="0">
                <a:solidFill>
                  <a:prstClr val="black"/>
                </a:solidFill>
                <a:latin typeface="Calibri" panose="020F0502020204030204"/>
              </a:rPr>
              <a:t>R</a:t>
            </a:r>
            <a:endParaRPr lang="en-GB" sz="1200" b="1" dirty="0"/>
          </a:p>
        </p:txBody>
      </p:sp>
      <p:pic>
        <p:nvPicPr>
          <p:cNvPr id="6" name="Picture 5">
            <a:extLst>
              <a:ext uri="{FF2B5EF4-FFF2-40B4-BE49-F238E27FC236}">
                <a16:creationId xmlns:a16="http://schemas.microsoft.com/office/drawing/2014/main" id="{1BF6E69A-553D-4B19-9F0B-6367CE994044}"/>
              </a:ext>
            </a:extLst>
          </p:cNvPr>
          <p:cNvPicPr>
            <a:picLocks noChangeAspect="1"/>
          </p:cNvPicPr>
          <p:nvPr/>
        </p:nvPicPr>
        <p:blipFill>
          <a:blip r:embed="rId5"/>
          <a:stretch>
            <a:fillRect/>
          </a:stretch>
        </p:blipFill>
        <p:spPr>
          <a:xfrm>
            <a:off x="8443748" y="828467"/>
            <a:ext cx="1574594" cy="1822841"/>
          </a:xfrm>
          <a:prstGeom prst="rect">
            <a:avLst/>
          </a:prstGeom>
        </p:spPr>
      </p:pic>
      <p:sp>
        <p:nvSpPr>
          <p:cNvPr id="2" name="Rectangle 1">
            <a:extLst>
              <a:ext uri="{FF2B5EF4-FFF2-40B4-BE49-F238E27FC236}">
                <a16:creationId xmlns:a16="http://schemas.microsoft.com/office/drawing/2014/main" id="{E9400039-5E14-40DF-888B-06F7E2614FAA}"/>
              </a:ext>
            </a:extLst>
          </p:cNvPr>
          <p:cNvSpPr/>
          <p:nvPr/>
        </p:nvSpPr>
        <p:spPr>
          <a:xfrm>
            <a:off x="5799175" y="4683742"/>
            <a:ext cx="1840676" cy="1246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6271E4F-AE9F-45BC-AF53-246E473BC9D0}"/>
              </a:ext>
            </a:extLst>
          </p:cNvPr>
          <p:cNvSpPr txBox="1"/>
          <p:nvPr/>
        </p:nvSpPr>
        <p:spPr>
          <a:xfrm>
            <a:off x="8603672" y="6064518"/>
            <a:ext cx="3484414" cy="461665"/>
          </a:xfrm>
          <a:prstGeom prst="rect">
            <a:avLst/>
          </a:prstGeom>
          <a:noFill/>
        </p:spPr>
        <p:txBody>
          <a:bodyPr wrap="square" rtlCol="0">
            <a:spAutoFit/>
          </a:bodyPr>
          <a:lstStyle/>
          <a:p>
            <a:r>
              <a:rPr lang="en-GB" sz="1200" dirty="0"/>
              <a:t>Note: orient the connectors on the boards so that the cable is not twisted when connected</a:t>
            </a:r>
          </a:p>
        </p:txBody>
      </p:sp>
      <p:sp>
        <p:nvSpPr>
          <p:cNvPr id="9" name="TextBox 8">
            <a:extLst>
              <a:ext uri="{FF2B5EF4-FFF2-40B4-BE49-F238E27FC236}">
                <a16:creationId xmlns:a16="http://schemas.microsoft.com/office/drawing/2014/main" id="{505781BF-B1F1-4F15-8B78-F9DDE6B7EACE}"/>
              </a:ext>
            </a:extLst>
          </p:cNvPr>
          <p:cNvSpPr txBox="1"/>
          <p:nvPr/>
        </p:nvSpPr>
        <p:spPr>
          <a:xfrm>
            <a:off x="6614556" y="90066"/>
            <a:ext cx="2390591" cy="461665"/>
          </a:xfrm>
          <a:prstGeom prst="rect">
            <a:avLst/>
          </a:prstGeom>
          <a:noFill/>
        </p:spPr>
        <p:txBody>
          <a:bodyPr wrap="none" rtlCol="0">
            <a:spAutoFit/>
          </a:bodyPr>
          <a:lstStyle/>
          <a:p>
            <a:r>
              <a:rPr lang="en-GB" sz="2400" b="1" dirty="0"/>
              <a:t>CABLE ASSEMBLY</a:t>
            </a:r>
          </a:p>
        </p:txBody>
      </p:sp>
    </p:spTree>
    <p:extLst>
      <p:ext uri="{BB962C8B-B14F-4D97-AF65-F5344CB8AC3E}">
        <p14:creationId xmlns:p14="http://schemas.microsoft.com/office/powerpoint/2010/main" val="2840184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AEE59-91F2-48CA-9AED-9B3A971DE0EB}"/>
              </a:ext>
            </a:extLst>
          </p:cNvPr>
          <p:cNvSpPr txBox="1"/>
          <p:nvPr/>
        </p:nvSpPr>
        <p:spPr>
          <a:xfrm>
            <a:off x="1270660" y="219693"/>
            <a:ext cx="1520673" cy="307777"/>
          </a:xfrm>
          <a:prstGeom prst="rect">
            <a:avLst/>
          </a:prstGeom>
          <a:noFill/>
        </p:spPr>
        <p:txBody>
          <a:bodyPr wrap="none" rtlCol="0">
            <a:spAutoFit/>
          </a:bodyPr>
          <a:lstStyle/>
          <a:p>
            <a:r>
              <a:rPr lang="en-GB" sz="1400" b="1" dirty="0"/>
              <a:t>Wire for the cable</a:t>
            </a:r>
          </a:p>
        </p:txBody>
      </p:sp>
      <p:pic>
        <p:nvPicPr>
          <p:cNvPr id="5" name="Picture 4">
            <a:extLst>
              <a:ext uri="{FF2B5EF4-FFF2-40B4-BE49-F238E27FC236}">
                <a16:creationId xmlns:a16="http://schemas.microsoft.com/office/drawing/2014/main" id="{608DDE2D-B643-42E1-816C-EB3D9D6168A3}"/>
              </a:ext>
            </a:extLst>
          </p:cNvPr>
          <p:cNvPicPr/>
          <p:nvPr/>
        </p:nvPicPr>
        <p:blipFill>
          <a:blip r:embed="rId2"/>
          <a:stretch>
            <a:fillRect/>
          </a:stretch>
        </p:blipFill>
        <p:spPr>
          <a:xfrm>
            <a:off x="208320" y="4347512"/>
            <a:ext cx="4506184" cy="699501"/>
          </a:xfrm>
          <a:prstGeom prst="rect">
            <a:avLst/>
          </a:prstGeom>
        </p:spPr>
      </p:pic>
      <p:sp>
        <p:nvSpPr>
          <p:cNvPr id="6" name="TextBox 5">
            <a:extLst>
              <a:ext uri="{FF2B5EF4-FFF2-40B4-BE49-F238E27FC236}">
                <a16:creationId xmlns:a16="http://schemas.microsoft.com/office/drawing/2014/main" id="{C3417724-7418-4DC4-AC5B-D09368DDDBD0}"/>
              </a:ext>
            </a:extLst>
          </p:cNvPr>
          <p:cNvSpPr txBox="1"/>
          <p:nvPr/>
        </p:nvSpPr>
        <p:spPr>
          <a:xfrm>
            <a:off x="267194" y="706375"/>
            <a:ext cx="4931671" cy="881652"/>
          </a:xfrm>
          <a:prstGeom prst="rect">
            <a:avLst/>
          </a:prstGeom>
          <a:noFill/>
        </p:spPr>
        <p:txBody>
          <a:bodyPr wrap="non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AXALU® silver plated aluminium conductor, thickness of silver plating is 2um</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Link to datasheet\catalogue here: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axon-space-ESA-Axalu_cg.pdf</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B24B8F1-9829-4523-AD74-5D089A625DFB}"/>
              </a:ext>
            </a:extLst>
          </p:cNvPr>
          <p:cNvSpPr txBox="1"/>
          <p:nvPr/>
        </p:nvSpPr>
        <p:spPr>
          <a:xfrm>
            <a:off x="97298" y="5188898"/>
            <a:ext cx="5240660" cy="1276888"/>
          </a:xfrm>
          <a:prstGeom prst="rect">
            <a:avLst/>
          </a:prstGeom>
          <a:noFill/>
        </p:spPr>
        <p:txBody>
          <a:bodyPr wrap="square" rtlCol="0">
            <a:spAutoFit/>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Note: it is not Copper Clad Aluminium wire, but if necessary, AXON should be able to source them</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Note: wire gauge of the standard catalogue product is 24 AWG, but </a:t>
            </a:r>
            <a:r>
              <a:rPr lang="en-GB" sz="1200" dirty="0">
                <a:latin typeface="Calibri" panose="020F0502020204030204" pitchFamily="34" charset="0"/>
                <a:ea typeface="Calibri" panose="020F0502020204030204" pitchFamily="34" charset="0"/>
                <a:cs typeface="Times New Roman" panose="02020603050405020304" pitchFamily="18" charset="0"/>
              </a:rPr>
              <a:t>AXON</a:t>
            </a:r>
            <a:r>
              <a:rPr lang="en-GB" sz="1200" dirty="0">
                <a:effectLst/>
                <a:latin typeface="Calibri" panose="020F0502020204030204" pitchFamily="34" charset="0"/>
                <a:ea typeface="Calibri" panose="020F0502020204030204" pitchFamily="34" charset="0"/>
                <a:cs typeface="Times New Roman" panose="02020603050405020304" pitchFamily="18" charset="0"/>
              </a:rPr>
              <a:t> should be able to </a:t>
            </a: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custom</a:t>
            </a:r>
            <a:r>
              <a:rPr lang="en-GB" sz="1200" dirty="0">
                <a:effectLst/>
                <a:latin typeface="Calibri" panose="020F0502020204030204" pitchFamily="34" charset="0"/>
                <a:ea typeface="Calibri" panose="020F0502020204030204" pitchFamily="34" charset="0"/>
                <a:cs typeface="Times New Roman" panose="02020603050405020304" pitchFamily="18" charset="0"/>
              </a:rPr>
              <a:t> produce a 30 AWG gauge wire</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Note: wires to be made into a </a:t>
            </a:r>
            <a:r>
              <a:rPr lang="en-GB"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custom</a:t>
            </a:r>
            <a:r>
              <a:rPr lang="en-GB" sz="1200" dirty="0">
                <a:latin typeface="Calibri" panose="020F0502020204030204" pitchFamily="34" charset="0"/>
                <a:ea typeface="Calibri" panose="020F0502020204030204" pitchFamily="34" charset="0"/>
                <a:cs typeface="Times New Roman" panose="02020603050405020304" pitchFamily="18" charset="0"/>
              </a:rPr>
              <a:t> made cable</a:t>
            </a:r>
          </a:p>
        </p:txBody>
      </p:sp>
      <p:pic>
        <p:nvPicPr>
          <p:cNvPr id="9" name="Picture 8">
            <a:extLst>
              <a:ext uri="{FF2B5EF4-FFF2-40B4-BE49-F238E27FC236}">
                <a16:creationId xmlns:a16="http://schemas.microsoft.com/office/drawing/2014/main" id="{69830F56-3090-4608-956B-CC6B6199DC57}"/>
              </a:ext>
            </a:extLst>
          </p:cNvPr>
          <p:cNvPicPr>
            <a:picLocks noChangeAspect="1"/>
          </p:cNvPicPr>
          <p:nvPr/>
        </p:nvPicPr>
        <p:blipFill rotWithShape="1">
          <a:blip r:embed="rId4"/>
          <a:srcRect l="855" t="2328" r="1"/>
          <a:stretch/>
        </p:blipFill>
        <p:spPr>
          <a:xfrm>
            <a:off x="267194" y="1279572"/>
            <a:ext cx="2850079" cy="2986736"/>
          </a:xfrm>
          <a:prstGeom prst="rect">
            <a:avLst/>
          </a:prstGeom>
        </p:spPr>
      </p:pic>
      <p:pic>
        <p:nvPicPr>
          <p:cNvPr id="10" name="Picture 9">
            <a:extLst>
              <a:ext uri="{FF2B5EF4-FFF2-40B4-BE49-F238E27FC236}">
                <a16:creationId xmlns:a16="http://schemas.microsoft.com/office/drawing/2014/main" id="{AC1F07C9-4B26-43A5-AD46-FFCF9DC10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805501"/>
            <a:ext cx="4367450" cy="1163212"/>
          </a:xfrm>
          <a:prstGeom prst="rect">
            <a:avLst/>
          </a:prstGeom>
        </p:spPr>
      </p:pic>
      <p:pic>
        <p:nvPicPr>
          <p:cNvPr id="11" name="Picture 10">
            <a:extLst>
              <a:ext uri="{FF2B5EF4-FFF2-40B4-BE49-F238E27FC236}">
                <a16:creationId xmlns:a16="http://schemas.microsoft.com/office/drawing/2014/main" id="{D61989B8-B91E-47E2-8CDE-42B392964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007207"/>
            <a:ext cx="5539408" cy="1853638"/>
          </a:xfrm>
          <a:prstGeom prst="rect">
            <a:avLst/>
          </a:prstGeom>
        </p:spPr>
      </p:pic>
      <p:sp>
        <p:nvSpPr>
          <p:cNvPr id="13" name="TextBox 12">
            <a:extLst>
              <a:ext uri="{FF2B5EF4-FFF2-40B4-BE49-F238E27FC236}">
                <a16:creationId xmlns:a16="http://schemas.microsoft.com/office/drawing/2014/main" id="{C2180B44-6EF4-4841-B053-AC3134044AB7}"/>
              </a:ext>
            </a:extLst>
          </p:cNvPr>
          <p:cNvSpPr txBox="1"/>
          <p:nvPr/>
        </p:nvSpPr>
        <p:spPr>
          <a:xfrm>
            <a:off x="6096000" y="791233"/>
            <a:ext cx="5024507" cy="97667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Note: insulation of the standard catalogue product is ‘Extruded crosslinked ETFE’ which is not LSZH but they can </a:t>
            </a:r>
            <a:r>
              <a:rPr kumimoji="0" lang="en-GB" sz="1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custom</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produce the wire with a radiation resistant and LSZH insulation, see below for available wire insulation types.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link to datasheet\catalogue here:  </a:t>
            </a:r>
            <a:r>
              <a:rPr lang="en-GB" sz="1200" dirty="0">
                <a:hlinkClick r:id="rId7"/>
              </a:rPr>
              <a:t>axorad-radiation-resistant-cables_cg.pdf</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53F1695-B2D9-4F69-9365-10B46298367F}"/>
              </a:ext>
            </a:extLst>
          </p:cNvPr>
          <p:cNvSpPr txBox="1"/>
          <p:nvPr/>
        </p:nvSpPr>
        <p:spPr>
          <a:xfrm>
            <a:off x="6344833" y="3228945"/>
            <a:ext cx="702623" cy="400110"/>
          </a:xfrm>
          <a:prstGeom prst="rect">
            <a:avLst/>
          </a:prstGeom>
          <a:noFill/>
        </p:spPr>
        <p:txBody>
          <a:bodyPr wrap="square" rtlCol="0">
            <a:spAutoFit/>
          </a:bodyPr>
          <a:lstStyle/>
          <a:p>
            <a:r>
              <a:rPr lang="en-GB" sz="1000" dirty="0"/>
              <a:t>wire</a:t>
            </a:r>
          </a:p>
          <a:p>
            <a:r>
              <a:rPr lang="en-GB" sz="1000" dirty="0"/>
              <a:t>insulation</a:t>
            </a:r>
          </a:p>
        </p:txBody>
      </p:sp>
      <p:sp>
        <p:nvSpPr>
          <p:cNvPr id="15" name="TextBox 14">
            <a:extLst>
              <a:ext uri="{FF2B5EF4-FFF2-40B4-BE49-F238E27FC236}">
                <a16:creationId xmlns:a16="http://schemas.microsoft.com/office/drawing/2014/main" id="{D1A72BFF-0ECB-432B-8686-3ABE92AA1F3A}"/>
              </a:ext>
            </a:extLst>
          </p:cNvPr>
          <p:cNvSpPr txBox="1"/>
          <p:nvPr/>
        </p:nvSpPr>
        <p:spPr>
          <a:xfrm>
            <a:off x="7794172" y="219693"/>
            <a:ext cx="1840632" cy="307777"/>
          </a:xfrm>
          <a:prstGeom prst="rect">
            <a:avLst/>
          </a:prstGeom>
          <a:noFill/>
        </p:spPr>
        <p:txBody>
          <a:bodyPr wrap="none" rtlCol="0">
            <a:spAutoFit/>
          </a:bodyPr>
          <a:lstStyle/>
          <a:p>
            <a:r>
              <a:rPr lang="en-GB" sz="1400" b="1" dirty="0"/>
              <a:t>Insulation for the wire</a:t>
            </a:r>
          </a:p>
        </p:txBody>
      </p:sp>
    </p:spTree>
    <p:extLst>
      <p:ext uri="{BB962C8B-B14F-4D97-AF65-F5344CB8AC3E}">
        <p14:creationId xmlns:p14="http://schemas.microsoft.com/office/powerpoint/2010/main" val="2295264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CFD43C-576C-03FE-D035-9D1CEAA583D7}"/>
              </a:ext>
            </a:extLst>
          </p:cNvPr>
          <p:cNvSpPr>
            <a:spLocks noGrp="1"/>
          </p:cNvSpPr>
          <p:nvPr>
            <p:ph type="ctrTitle"/>
          </p:nvPr>
        </p:nvSpPr>
        <p:spPr/>
        <p:txBody>
          <a:bodyPr/>
          <a:lstStyle/>
          <a:p>
            <a:r>
              <a:rPr lang="en-GB" dirty="0"/>
              <a:t>Further material</a:t>
            </a:r>
          </a:p>
        </p:txBody>
      </p:sp>
      <p:sp>
        <p:nvSpPr>
          <p:cNvPr id="6" name="Subtitle 5">
            <a:extLst>
              <a:ext uri="{FF2B5EF4-FFF2-40B4-BE49-F238E27FC236}">
                <a16:creationId xmlns:a16="http://schemas.microsoft.com/office/drawing/2014/main" id="{C6A0FFAA-6FD9-ACBC-3419-D3765A76DE70}"/>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7672ADBF-465D-86FF-B7CB-666E790B8583}"/>
              </a:ext>
            </a:extLst>
          </p:cNvPr>
          <p:cNvSpPr>
            <a:spLocks noGrp="1"/>
          </p:cNvSpPr>
          <p:nvPr>
            <p:ph type="sldNum" sz="quarter" idx="12"/>
          </p:nvPr>
        </p:nvSpPr>
        <p:spPr/>
        <p:txBody>
          <a:bodyPr/>
          <a:lstStyle/>
          <a:p>
            <a:fld id="{1CA36EEA-5A28-4A70-BCAC-0B68DA8D366C}" type="slidenum">
              <a:rPr lang="en-GB" smtClean="0"/>
              <a:pPr/>
              <a:t>24</a:t>
            </a:fld>
            <a:endParaRPr lang="en-GB" dirty="0"/>
          </a:p>
        </p:txBody>
      </p:sp>
    </p:spTree>
    <p:extLst>
      <p:ext uri="{BB962C8B-B14F-4D97-AF65-F5344CB8AC3E}">
        <p14:creationId xmlns:p14="http://schemas.microsoft.com/office/powerpoint/2010/main" val="144574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34F1-67DB-F30C-75CE-70734FD1FA7C}"/>
              </a:ext>
            </a:extLst>
          </p:cNvPr>
          <p:cNvSpPr>
            <a:spLocks noGrp="1"/>
          </p:cNvSpPr>
          <p:nvPr>
            <p:ph type="title"/>
          </p:nvPr>
        </p:nvSpPr>
        <p:spPr/>
        <p:txBody>
          <a:bodyPr/>
          <a:lstStyle/>
          <a:p>
            <a:r>
              <a:rPr lang="en-GB" dirty="0"/>
              <a:t>Outside cable lengths</a:t>
            </a:r>
          </a:p>
        </p:txBody>
      </p:sp>
      <p:sp>
        <p:nvSpPr>
          <p:cNvPr id="3" name="Content Placeholder 2">
            <a:extLst>
              <a:ext uri="{FF2B5EF4-FFF2-40B4-BE49-F238E27FC236}">
                <a16:creationId xmlns:a16="http://schemas.microsoft.com/office/drawing/2014/main" id="{BA3B3F90-426E-8119-C75B-B68DDBDA6B35}"/>
              </a:ext>
            </a:extLst>
          </p:cNvPr>
          <p:cNvSpPr>
            <a:spLocks noGrp="1"/>
          </p:cNvSpPr>
          <p:nvPr>
            <p:ph idx="1"/>
          </p:nvPr>
        </p:nvSpPr>
        <p:spPr>
          <a:xfrm>
            <a:off x="393462" y="1477728"/>
            <a:ext cx="5980620" cy="5126957"/>
          </a:xfrm>
        </p:spPr>
        <p:txBody>
          <a:bodyPr>
            <a:normAutofit fontScale="85000" lnSpcReduction="20000"/>
          </a:bodyPr>
          <a:lstStyle/>
          <a:p>
            <a:pPr>
              <a:lnSpc>
                <a:spcPct val="110000"/>
              </a:lnSpc>
            </a:pPr>
            <a:r>
              <a:rPr lang="en-GB" dirty="0"/>
              <a:t>External cables have to run </a:t>
            </a:r>
            <a:r>
              <a:rPr lang="en-US" dirty="0"/>
              <a:t>around </a:t>
            </a:r>
            <a:r>
              <a:rPr lang="en-US" dirty="0" err="1"/>
              <a:t>dRICH</a:t>
            </a:r>
            <a:r>
              <a:rPr lang="en-US" dirty="0"/>
              <a:t> service boxes</a:t>
            </a:r>
          </a:p>
          <a:p>
            <a:pPr lvl="1">
              <a:lnSpc>
                <a:spcPct val="110000"/>
              </a:lnSpc>
            </a:pPr>
            <a:r>
              <a:rPr lang="en-US" dirty="0"/>
              <a:t>Will get split into 6 runs as evenly as possible around those 6 boxes</a:t>
            </a:r>
            <a:endParaRPr lang="en-GB" dirty="0"/>
          </a:p>
          <a:p>
            <a:pPr>
              <a:lnSpc>
                <a:spcPct val="110000"/>
              </a:lnSpc>
            </a:pPr>
            <a:r>
              <a:rPr lang="en-GB" dirty="0"/>
              <a:t>Cable lengths from PPs to power supplies will depend on </a:t>
            </a:r>
          </a:p>
          <a:p>
            <a:pPr lvl="1">
              <a:lnSpc>
                <a:spcPct val="110000"/>
              </a:lnSpc>
            </a:pPr>
            <a:r>
              <a:rPr lang="en-GB" dirty="0"/>
              <a:t>Phi of cable exit from </a:t>
            </a:r>
            <a:r>
              <a:rPr lang="en-GB" dirty="0" err="1"/>
              <a:t>ePIC</a:t>
            </a:r>
            <a:endParaRPr lang="en-GB" dirty="0"/>
          </a:p>
          <a:p>
            <a:pPr lvl="2">
              <a:lnSpc>
                <a:spcPct val="110000"/>
              </a:lnSpc>
            </a:pPr>
            <a:r>
              <a:rPr lang="en-US" dirty="0"/>
              <a:t>3 o’clock position versus 9 o’clock position is about an 8 m difference</a:t>
            </a:r>
            <a:endParaRPr lang="en-GB" dirty="0"/>
          </a:p>
          <a:p>
            <a:pPr lvl="1">
              <a:lnSpc>
                <a:spcPct val="110000"/>
              </a:lnSpc>
            </a:pPr>
            <a:r>
              <a:rPr lang="en-GB" dirty="0"/>
              <a:t>Rack allocation</a:t>
            </a:r>
          </a:p>
          <a:p>
            <a:pPr lvl="2">
              <a:lnSpc>
                <a:spcPct val="110000"/>
              </a:lnSpc>
            </a:pPr>
            <a:r>
              <a:rPr lang="en-US" dirty="0"/>
              <a:t>Closer racks cable lengths would be 4 m to 12 m</a:t>
            </a:r>
          </a:p>
          <a:p>
            <a:pPr lvl="2">
              <a:lnSpc>
                <a:spcPct val="110000"/>
              </a:lnSpc>
            </a:pPr>
            <a:r>
              <a:rPr lang="en-US" dirty="0"/>
              <a:t>Far away racks cable lengths would be 10 m to 18 m</a:t>
            </a:r>
          </a:p>
          <a:p>
            <a:pPr lvl="2">
              <a:lnSpc>
                <a:spcPct val="110000"/>
              </a:lnSpc>
            </a:pPr>
            <a:r>
              <a:rPr lang="en-US" dirty="0"/>
              <a:t>Electron side versus Hadron side doesn’t really matter for this</a:t>
            </a:r>
            <a:endParaRPr lang="en-GB" dirty="0"/>
          </a:p>
        </p:txBody>
      </p:sp>
      <p:sp>
        <p:nvSpPr>
          <p:cNvPr id="4" name="Slide Number Placeholder 3">
            <a:extLst>
              <a:ext uri="{FF2B5EF4-FFF2-40B4-BE49-F238E27FC236}">
                <a16:creationId xmlns:a16="http://schemas.microsoft.com/office/drawing/2014/main" id="{76EA95C0-393D-233E-2C6F-631E2B31B1F7}"/>
              </a:ext>
            </a:extLst>
          </p:cNvPr>
          <p:cNvSpPr>
            <a:spLocks noGrp="1"/>
          </p:cNvSpPr>
          <p:nvPr>
            <p:ph type="sldNum" sz="quarter" idx="12"/>
          </p:nvPr>
        </p:nvSpPr>
        <p:spPr/>
        <p:txBody>
          <a:bodyPr/>
          <a:lstStyle/>
          <a:p>
            <a:fld id="{1CA36EEA-5A28-4A70-BCAC-0B68DA8D366C}" type="slidenum">
              <a:rPr lang="en-GB" smtClean="0"/>
              <a:pPr/>
              <a:t>25</a:t>
            </a:fld>
            <a:endParaRPr lang="en-GB" dirty="0"/>
          </a:p>
        </p:txBody>
      </p:sp>
      <p:pic>
        <p:nvPicPr>
          <p:cNvPr id="5" name="Picture 5">
            <a:extLst>
              <a:ext uri="{FF2B5EF4-FFF2-40B4-BE49-F238E27FC236}">
                <a16:creationId xmlns:a16="http://schemas.microsoft.com/office/drawing/2014/main" id="{E5E3D9D9-3C82-1978-81BE-CD246E6A34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4082" y="1358604"/>
            <a:ext cx="5310059" cy="274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AABE59C8-1633-7C5A-968B-401C8357EB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454" y="4108302"/>
            <a:ext cx="5345687" cy="274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92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DEF2-9626-CFFF-9A35-B3C40652CFF6}"/>
              </a:ext>
            </a:extLst>
          </p:cNvPr>
          <p:cNvSpPr>
            <a:spLocks noGrp="1"/>
          </p:cNvSpPr>
          <p:nvPr>
            <p:ph type="title"/>
          </p:nvPr>
        </p:nvSpPr>
        <p:spPr/>
        <p:txBody>
          <a:bodyPr/>
          <a:lstStyle/>
          <a:p>
            <a:r>
              <a:rPr lang="en-GB" dirty="0"/>
              <a:t>CB-to-FIB cable wires</a:t>
            </a:r>
          </a:p>
        </p:txBody>
      </p:sp>
      <p:sp>
        <p:nvSpPr>
          <p:cNvPr id="3" name="Content Placeholder 2">
            <a:extLst>
              <a:ext uri="{FF2B5EF4-FFF2-40B4-BE49-F238E27FC236}">
                <a16:creationId xmlns:a16="http://schemas.microsoft.com/office/drawing/2014/main" id="{0100635B-714D-E11B-D13F-CBAEA2D4999E}"/>
              </a:ext>
            </a:extLst>
          </p:cNvPr>
          <p:cNvSpPr>
            <a:spLocks noGrp="1"/>
          </p:cNvSpPr>
          <p:nvPr>
            <p:ph idx="1"/>
          </p:nvPr>
        </p:nvSpPr>
        <p:spPr/>
        <p:txBody>
          <a:bodyPr>
            <a:normAutofit fontScale="55000" lnSpcReduction="20000"/>
          </a:bodyPr>
          <a:lstStyle/>
          <a:p>
            <a:r>
              <a:rPr lang="en-GB" dirty="0"/>
              <a:t>3 x diff pair for FPC S/Cs (6 wires)</a:t>
            </a:r>
          </a:p>
          <a:p>
            <a:r>
              <a:rPr lang="en-GB" dirty="0" err="1"/>
              <a:t>VTRx</a:t>
            </a:r>
            <a:r>
              <a:rPr lang="en-GB" dirty="0"/>
              <a:t>+ power (2V5 domains could be supplied by 1 source, GND could be shared for all domains) (3-6 wires)</a:t>
            </a:r>
          </a:p>
          <a:p>
            <a:pPr lvl="1"/>
            <a:r>
              <a:rPr lang="en-GB" dirty="0"/>
              <a:t>1V2 Tx domain (VCCT1V2)</a:t>
            </a:r>
          </a:p>
          <a:p>
            <a:pPr lvl="1"/>
            <a:r>
              <a:rPr lang="en-GB" dirty="0"/>
              <a:t>2V5 Tx domain (VCCT2V5)</a:t>
            </a:r>
          </a:p>
          <a:p>
            <a:pPr lvl="1"/>
            <a:r>
              <a:rPr lang="en-GB" dirty="0"/>
              <a:t>2V5 Rx domain (VCCR2V5)</a:t>
            </a:r>
          </a:p>
          <a:p>
            <a:pPr lvl="1"/>
            <a:r>
              <a:rPr lang="en-GB" dirty="0"/>
              <a:t>GND needed</a:t>
            </a:r>
          </a:p>
          <a:p>
            <a:r>
              <a:rPr lang="en-GB" dirty="0" err="1"/>
              <a:t>VTRx</a:t>
            </a:r>
            <a:r>
              <a:rPr lang="en-GB" dirty="0"/>
              <a:t>+ I2C (share GND with power domains?) (2-3 wires)</a:t>
            </a:r>
          </a:p>
          <a:p>
            <a:pPr lvl="1"/>
            <a:r>
              <a:rPr lang="en-GB" dirty="0"/>
              <a:t>SCL</a:t>
            </a:r>
          </a:p>
          <a:p>
            <a:pPr lvl="1"/>
            <a:r>
              <a:rPr lang="en-GB" dirty="0"/>
              <a:t>SDA</a:t>
            </a:r>
          </a:p>
          <a:p>
            <a:r>
              <a:rPr lang="en-GB" dirty="0"/>
              <a:t>Laser driver controls (2 wires)</a:t>
            </a:r>
          </a:p>
          <a:p>
            <a:pPr lvl="1"/>
            <a:r>
              <a:rPr lang="en-GB" dirty="0"/>
              <a:t>Reset</a:t>
            </a:r>
          </a:p>
          <a:p>
            <a:pPr lvl="1"/>
            <a:r>
              <a:rPr lang="en-GB" dirty="0"/>
              <a:t>Disable</a:t>
            </a:r>
          </a:p>
          <a:p>
            <a:r>
              <a:rPr lang="en-GB" dirty="0"/>
              <a:t>RSSI (Rx current monitor) (1 wire)</a:t>
            </a:r>
          </a:p>
          <a:p>
            <a:r>
              <a:rPr lang="en-GB" dirty="0" err="1"/>
              <a:t>VTRx</a:t>
            </a:r>
            <a:r>
              <a:rPr lang="en-GB" dirty="0"/>
              <a:t>+ thermistor (2 wires)</a:t>
            </a:r>
          </a:p>
          <a:p>
            <a:pPr lvl="1"/>
            <a:r>
              <a:rPr lang="en-GB" dirty="0"/>
              <a:t>2 terminal interface</a:t>
            </a:r>
          </a:p>
          <a:p>
            <a:r>
              <a:rPr lang="en-GB" dirty="0"/>
              <a:t>Voltage sense (for </a:t>
            </a:r>
            <a:r>
              <a:rPr lang="en-GB" dirty="0" err="1"/>
              <a:t>VTRx</a:t>
            </a:r>
            <a:r>
              <a:rPr lang="en-GB" dirty="0"/>
              <a:t>+ domains) (3-4 wires)</a:t>
            </a:r>
          </a:p>
          <a:p>
            <a:pPr lvl="1"/>
            <a:r>
              <a:rPr lang="en-GB" dirty="0"/>
              <a:t>1V2 domain</a:t>
            </a:r>
          </a:p>
          <a:p>
            <a:pPr lvl="1"/>
            <a:r>
              <a:rPr lang="en-GB" dirty="0"/>
              <a:t>Shared or separate 2V5 domains?</a:t>
            </a:r>
          </a:p>
          <a:p>
            <a:pPr lvl="1"/>
            <a:r>
              <a:rPr lang="en-GB" dirty="0"/>
              <a:t>GND sense (to account for V-shift on both rails)</a:t>
            </a:r>
          </a:p>
          <a:p>
            <a:r>
              <a:rPr lang="en-GB" dirty="0"/>
              <a:t>Minimum only includes 1 x GND wire (we probably want more)! Minimum is 19, we go for 25</a:t>
            </a:r>
          </a:p>
        </p:txBody>
      </p:sp>
      <p:sp>
        <p:nvSpPr>
          <p:cNvPr id="4" name="Slide Number Placeholder 3">
            <a:extLst>
              <a:ext uri="{FF2B5EF4-FFF2-40B4-BE49-F238E27FC236}">
                <a16:creationId xmlns:a16="http://schemas.microsoft.com/office/drawing/2014/main" id="{03873597-1D68-45AB-0EB3-E220E4035CEA}"/>
              </a:ext>
            </a:extLst>
          </p:cNvPr>
          <p:cNvSpPr>
            <a:spLocks noGrp="1"/>
          </p:cNvSpPr>
          <p:nvPr>
            <p:ph type="sldNum" sz="quarter" idx="12"/>
          </p:nvPr>
        </p:nvSpPr>
        <p:spPr/>
        <p:txBody>
          <a:bodyPr/>
          <a:lstStyle/>
          <a:p>
            <a:fld id="{1CA36EEA-5A28-4A70-BCAC-0B68DA8D366C}" type="slidenum">
              <a:rPr lang="en-GB" smtClean="0"/>
              <a:pPr/>
              <a:t>26</a:t>
            </a:fld>
            <a:endParaRPr lang="en-GB" dirty="0"/>
          </a:p>
        </p:txBody>
      </p:sp>
    </p:spTree>
    <p:extLst>
      <p:ext uri="{BB962C8B-B14F-4D97-AF65-F5344CB8AC3E}">
        <p14:creationId xmlns:p14="http://schemas.microsoft.com/office/powerpoint/2010/main" val="15005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CAC8-6F14-C2DC-DF05-EAE202B7B71E}"/>
              </a:ext>
            </a:extLst>
          </p:cNvPr>
          <p:cNvSpPr>
            <a:spLocks noGrp="1"/>
          </p:cNvSpPr>
          <p:nvPr>
            <p:ph type="title"/>
          </p:nvPr>
        </p:nvSpPr>
        <p:spPr/>
        <p:txBody>
          <a:bodyPr/>
          <a:lstStyle/>
          <a:p>
            <a:r>
              <a:rPr lang="en-GB" dirty="0"/>
              <a:t>What we know (sort off)</a:t>
            </a:r>
          </a:p>
        </p:txBody>
      </p:sp>
      <p:sp>
        <p:nvSpPr>
          <p:cNvPr id="3" name="Content Placeholder 2">
            <a:extLst>
              <a:ext uri="{FF2B5EF4-FFF2-40B4-BE49-F238E27FC236}">
                <a16:creationId xmlns:a16="http://schemas.microsoft.com/office/drawing/2014/main" id="{C47EF99A-973E-4010-7DBE-4CE4DA474D32}"/>
              </a:ext>
            </a:extLst>
          </p:cNvPr>
          <p:cNvSpPr>
            <a:spLocks noGrp="1"/>
          </p:cNvSpPr>
          <p:nvPr>
            <p:ph idx="1"/>
          </p:nvPr>
        </p:nvSpPr>
        <p:spPr>
          <a:xfrm>
            <a:off x="838200" y="1440444"/>
            <a:ext cx="10515600" cy="5417555"/>
          </a:xfrm>
        </p:spPr>
        <p:txBody>
          <a:bodyPr>
            <a:normAutofit fontScale="77500" lnSpcReduction="20000"/>
          </a:bodyPr>
          <a:lstStyle/>
          <a:p>
            <a:r>
              <a:rPr lang="en-GB" dirty="0"/>
              <a:t>Connectors at both ends</a:t>
            </a:r>
          </a:p>
          <a:p>
            <a:pPr lvl="1"/>
            <a:r>
              <a:rPr lang="en-GB" dirty="0"/>
              <a:t>Low material and size at FIB end (pair of conductors)</a:t>
            </a:r>
          </a:p>
          <a:p>
            <a:pPr lvl="1"/>
            <a:r>
              <a:rPr lang="en-GB" dirty="0"/>
              <a:t>PP connector needs to convert from AWG18 to AWG10</a:t>
            </a:r>
          </a:p>
          <a:p>
            <a:r>
              <a:rPr lang="en-GB" dirty="0"/>
              <a:t>Length between 1 and 3.5 m </a:t>
            </a:r>
          </a:p>
          <a:p>
            <a:r>
              <a:rPr lang="en-GB" dirty="0"/>
              <a:t>Max. current 2A, max. voltage 48 V (same cable for serial powering chains and control boards)</a:t>
            </a:r>
          </a:p>
          <a:p>
            <a:r>
              <a:rPr lang="en-GB" dirty="0"/>
              <a:t>Total number about 1300 pairs</a:t>
            </a:r>
          </a:p>
          <a:p>
            <a:endParaRPr lang="en-GB" dirty="0"/>
          </a:p>
          <a:p>
            <a:r>
              <a:rPr lang="en-GB" dirty="0"/>
              <a:t>AWG18 Cu-clad Aluminium</a:t>
            </a:r>
          </a:p>
          <a:p>
            <a:r>
              <a:rPr lang="en-GB" dirty="0"/>
              <a:t>Twisted pairs – one pair per FIB </a:t>
            </a:r>
          </a:p>
          <a:p>
            <a:pPr lvl="1"/>
            <a:r>
              <a:rPr lang="en-GB" dirty="0"/>
              <a:t>Need to decide on the number of pairs in one cable</a:t>
            </a:r>
          </a:p>
          <a:p>
            <a:r>
              <a:rPr lang="en-GB" dirty="0"/>
              <a:t>Need some form of cladding for mechanical protection</a:t>
            </a:r>
          </a:p>
          <a:p>
            <a:pPr lvl="1"/>
            <a:r>
              <a:rPr lang="en-GB" dirty="0"/>
              <a:t>We don’t know yet whether we need shielding on the power cables</a:t>
            </a:r>
          </a:p>
          <a:p>
            <a:pPr lvl="1"/>
            <a:r>
              <a:rPr lang="en-GB" dirty="0"/>
              <a:t>We suspect no, as we are supplying current, but that needs some more thinking. Input welcome</a:t>
            </a:r>
          </a:p>
          <a:p>
            <a:r>
              <a:rPr lang="en-GB" dirty="0"/>
              <a:t>Inside the SVT, multi-core cable will need to fan out to individual FIBs</a:t>
            </a:r>
          </a:p>
          <a:p>
            <a:r>
              <a:rPr lang="en-GB" dirty="0"/>
              <a:t>Cables need to satisfy NEC 2021 NFPA 70 based standards</a:t>
            </a:r>
          </a:p>
          <a:p>
            <a:pPr marL="0" indent="0">
              <a:buNone/>
            </a:pPr>
            <a:endParaRPr lang="en-GB" dirty="0"/>
          </a:p>
        </p:txBody>
      </p:sp>
      <p:sp>
        <p:nvSpPr>
          <p:cNvPr id="4" name="Slide Number Placeholder 3">
            <a:extLst>
              <a:ext uri="{FF2B5EF4-FFF2-40B4-BE49-F238E27FC236}">
                <a16:creationId xmlns:a16="http://schemas.microsoft.com/office/drawing/2014/main" id="{BFF559DC-9DC3-D30A-6E5A-BADBE3980B98}"/>
              </a:ext>
            </a:extLst>
          </p:cNvPr>
          <p:cNvSpPr>
            <a:spLocks noGrp="1"/>
          </p:cNvSpPr>
          <p:nvPr>
            <p:ph type="sldNum" sz="quarter" idx="12"/>
          </p:nvPr>
        </p:nvSpPr>
        <p:spPr/>
        <p:txBody>
          <a:bodyPr/>
          <a:lstStyle/>
          <a:p>
            <a:fld id="{1CA36EEA-5A28-4A70-BCAC-0B68DA8D366C}" type="slidenum">
              <a:rPr lang="en-GB" smtClean="0"/>
              <a:pPr/>
              <a:t>3</a:t>
            </a:fld>
            <a:endParaRPr lang="en-GB" dirty="0"/>
          </a:p>
        </p:txBody>
      </p:sp>
    </p:spTree>
    <p:extLst>
      <p:ext uri="{BB962C8B-B14F-4D97-AF65-F5344CB8AC3E}">
        <p14:creationId xmlns:p14="http://schemas.microsoft.com/office/powerpoint/2010/main" val="171889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3101041-FBFB-4690-BB23-20BAA7563138}"/>
              </a:ext>
            </a:extLst>
          </p:cNvPr>
          <p:cNvSpPr/>
          <p:nvPr/>
        </p:nvSpPr>
        <p:spPr>
          <a:xfrm>
            <a:off x="141382" y="2097954"/>
            <a:ext cx="676893" cy="66501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FIB</a:t>
            </a:r>
            <a:endParaRPr lang="en-GB" sz="1600" dirty="0"/>
          </a:p>
        </p:txBody>
      </p:sp>
      <p:sp>
        <p:nvSpPr>
          <p:cNvPr id="4" name="Rectangle: Rounded Corners 3">
            <a:extLst>
              <a:ext uri="{FF2B5EF4-FFF2-40B4-BE49-F238E27FC236}">
                <a16:creationId xmlns:a16="http://schemas.microsoft.com/office/drawing/2014/main" id="{B31F048F-A686-4E41-8046-A8D04E094F3C}"/>
              </a:ext>
            </a:extLst>
          </p:cNvPr>
          <p:cNvSpPr/>
          <p:nvPr/>
        </p:nvSpPr>
        <p:spPr>
          <a:xfrm>
            <a:off x="9526731" y="2549218"/>
            <a:ext cx="812661" cy="1480457"/>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HPP</a:t>
            </a:r>
          </a:p>
          <a:p>
            <a:pPr algn="ctr"/>
            <a:r>
              <a:rPr lang="en-GB" sz="1600" dirty="0">
                <a:solidFill>
                  <a:schemeClr val="tx1"/>
                </a:solidFill>
              </a:rPr>
              <a:t>EPP</a:t>
            </a:r>
            <a:endParaRPr lang="en-GB" sz="1600" dirty="0"/>
          </a:p>
        </p:txBody>
      </p:sp>
      <p:sp>
        <p:nvSpPr>
          <p:cNvPr id="5" name="Rectangle: Rounded Corners 4">
            <a:extLst>
              <a:ext uri="{FF2B5EF4-FFF2-40B4-BE49-F238E27FC236}">
                <a16:creationId xmlns:a16="http://schemas.microsoft.com/office/drawing/2014/main" id="{D57BCEA7-4965-44DF-B48F-6804F9B62CF9}"/>
              </a:ext>
            </a:extLst>
          </p:cNvPr>
          <p:cNvSpPr/>
          <p:nvPr/>
        </p:nvSpPr>
        <p:spPr>
          <a:xfrm>
            <a:off x="141382" y="2958914"/>
            <a:ext cx="676893" cy="66501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FIB</a:t>
            </a:r>
            <a:endParaRPr lang="en-GB" sz="1600" dirty="0"/>
          </a:p>
        </p:txBody>
      </p:sp>
      <p:sp>
        <p:nvSpPr>
          <p:cNvPr id="6" name="Rectangle: Rounded Corners 5">
            <a:extLst>
              <a:ext uri="{FF2B5EF4-FFF2-40B4-BE49-F238E27FC236}">
                <a16:creationId xmlns:a16="http://schemas.microsoft.com/office/drawing/2014/main" id="{B857BB1C-6997-4169-85BD-F083ED73D685}"/>
              </a:ext>
            </a:extLst>
          </p:cNvPr>
          <p:cNvSpPr/>
          <p:nvPr/>
        </p:nvSpPr>
        <p:spPr>
          <a:xfrm>
            <a:off x="141381" y="3825810"/>
            <a:ext cx="676893" cy="66501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FIB</a:t>
            </a:r>
            <a:endParaRPr lang="en-GB" sz="1600" dirty="0"/>
          </a:p>
        </p:txBody>
      </p:sp>
      <p:sp>
        <p:nvSpPr>
          <p:cNvPr id="7" name="Rectangle 6">
            <a:extLst>
              <a:ext uri="{FF2B5EF4-FFF2-40B4-BE49-F238E27FC236}">
                <a16:creationId xmlns:a16="http://schemas.microsoft.com/office/drawing/2014/main" id="{798CA679-02B5-469F-9B1A-3B591D6B5E9A}"/>
              </a:ext>
            </a:extLst>
          </p:cNvPr>
          <p:cNvSpPr/>
          <p:nvPr/>
        </p:nvSpPr>
        <p:spPr>
          <a:xfrm>
            <a:off x="675770" y="2302804"/>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346E0A6-45E2-429D-8EFD-FDD2AB4082F6}"/>
              </a:ext>
            </a:extLst>
          </p:cNvPr>
          <p:cNvSpPr/>
          <p:nvPr/>
        </p:nvSpPr>
        <p:spPr>
          <a:xfrm>
            <a:off x="675770" y="3166732"/>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037F954-00B2-413A-97EE-50084215E849}"/>
              </a:ext>
            </a:extLst>
          </p:cNvPr>
          <p:cNvSpPr/>
          <p:nvPr/>
        </p:nvSpPr>
        <p:spPr>
          <a:xfrm>
            <a:off x="675770" y="4033628"/>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70B40CE-9E37-4D89-8D56-0F08A1F30A1F}"/>
              </a:ext>
            </a:extLst>
          </p:cNvPr>
          <p:cNvSpPr/>
          <p:nvPr/>
        </p:nvSpPr>
        <p:spPr>
          <a:xfrm>
            <a:off x="9220940" y="2956937"/>
            <a:ext cx="237506" cy="66501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6ADECC5-8C26-46DD-BC10-82C3E82EC72D}"/>
              </a:ext>
            </a:extLst>
          </p:cNvPr>
          <p:cNvSpPr/>
          <p:nvPr/>
        </p:nvSpPr>
        <p:spPr>
          <a:xfrm>
            <a:off x="859840" y="2302804"/>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75E97B4-0A73-446C-837F-6C89252E24FA}"/>
              </a:ext>
            </a:extLst>
          </p:cNvPr>
          <p:cNvSpPr/>
          <p:nvPr/>
        </p:nvSpPr>
        <p:spPr>
          <a:xfrm>
            <a:off x="859840" y="3166732"/>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FBEDCC9-7355-46B4-82CF-7D24C357B976}"/>
              </a:ext>
            </a:extLst>
          </p:cNvPr>
          <p:cNvSpPr/>
          <p:nvPr/>
        </p:nvSpPr>
        <p:spPr>
          <a:xfrm>
            <a:off x="862808" y="4033628"/>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B27C8B6-2675-48FB-86C4-20088D030AF3}"/>
              </a:ext>
            </a:extLst>
          </p:cNvPr>
          <p:cNvSpPr/>
          <p:nvPr/>
        </p:nvSpPr>
        <p:spPr>
          <a:xfrm>
            <a:off x="9523763" y="2956937"/>
            <a:ext cx="237506" cy="66501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168372FF-E44A-4B7F-BEA2-AFE7E7FE7360}"/>
              </a:ext>
            </a:extLst>
          </p:cNvPr>
          <p:cNvSpPr txBox="1"/>
          <p:nvPr/>
        </p:nvSpPr>
        <p:spPr>
          <a:xfrm>
            <a:off x="5732962" y="3421556"/>
            <a:ext cx="2858957" cy="338554"/>
          </a:xfrm>
          <a:prstGeom prst="rect">
            <a:avLst/>
          </a:prstGeom>
          <a:noFill/>
        </p:spPr>
        <p:txBody>
          <a:bodyPr wrap="square" rtlCol="0">
            <a:spAutoFit/>
          </a:bodyPr>
          <a:lstStyle/>
          <a:p>
            <a:r>
              <a:rPr lang="en-GB" sz="1600" dirty="0"/>
              <a:t>18AWG copper-clad Aluminium</a:t>
            </a:r>
          </a:p>
        </p:txBody>
      </p:sp>
      <p:sp>
        <p:nvSpPr>
          <p:cNvPr id="18" name="TextBox 17">
            <a:extLst>
              <a:ext uri="{FF2B5EF4-FFF2-40B4-BE49-F238E27FC236}">
                <a16:creationId xmlns:a16="http://schemas.microsoft.com/office/drawing/2014/main" id="{4F33A663-D4E9-493D-85CE-69B58DC730E8}"/>
              </a:ext>
            </a:extLst>
          </p:cNvPr>
          <p:cNvSpPr txBox="1"/>
          <p:nvPr/>
        </p:nvSpPr>
        <p:spPr>
          <a:xfrm>
            <a:off x="5049538" y="3834885"/>
            <a:ext cx="4318030" cy="584775"/>
          </a:xfrm>
          <a:prstGeom prst="rect">
            <a:avLst/>
          </a:prstGeom>
          <a:noFill/>
        </p:spPr>
        <p:txBody>
          <a:bodyPr wrap="square" rtlCol="0">
            <a:spAutoFit/>
          </a:bodyPr>
          <a:lstStyle/>
          <a:p>
            <a:r>
              <a:rPr lang="en-GB" sz="1600" dirty="0"/>
              <a:t>What is smallest conduit cross-sectional area?</a:t>
            </a:r>
          </a:p>
          <a:p>
            <a:r>
              <a:rPr lang="en-GB" sz="1600" dirty="0"/>
              <a:t>What is sharpest conduit bend radius?</a:t>
            </a:r>
          </a:p>
        </p:txBody>
      </p:sp>
      <p:cxnSp>
        <p:nvCxnSpPr>
          <p:cNvPr id="22" name="Straight Connector 21">
            <a:extLst>
              <a:ext uri="{FF2B5EF4-FFF2-40B4-BE49-F238E27FC236}">
                <a16:creationId xmlns:a16="http://schemas.microsoft.com/office/drawing/2014/main" id="{F172488F-39AA-41BD-8195-A2CB69C61F8F}"/>
              </a:ext>
            </a:extLst>
          </p:cNvPr>
          <p:cNvCxnSpPr>
            <a:cxnSpLocks/>
            <a:stCxn id="11" idx="1"/>
          </p:cNvCxnSpPr>
          <p:nvPr/>
        </p:nvCxnSpPr>
        <p:spPr>
          <a:xfrm flipH="1">
            <a:off x="4865788" y="3289446"/>
            <a:ext cx="43551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CF8DF7-C639-4842-AA42-39D278B43337}"/>
              </a:ext>
            </a:extLst>
          </p:cNvPr>
          <p:cNvCxnSpPr>
            <a:cxnSpLocks/>
          </p:cNvCxnSpPr>
          <p:nvPr/>
        </p:nvCxnSpPr>
        <p:spPr>
          <a:xfrm flipH="1">
            <a:off x="6926487" y="3219327"/>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71D5F66-CCC3-4DC5-B5AD-467742406DE3}"/>
              </a:ext>
            </a:extLst>
          </p:cNvPr>
          <p:cNvSpPr/>
          <p:nvPr/>
        </p:nvSpPr>
        <p:spPr>
          <a:xfrm>
            <a:off x="146497" y="5185541"/>
            <a:ext cx="676893" cy="66501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FIB</a:t>
            </a:r>
            <a:endParaRPr lang="en-GB" sz="1600" dirty="0"/>
          </a:p>
        </p:txBody>
      </p:sp>
      <p:sp>
        <p:nvSpPr>
          <p:cNvPr id="23" name="Rectangle 22">
            <a:extLst>
              <a:ext uri="{FF2B5EF4-FFF2-40B4-BE49-F238E27FC236}">
                <a16:creationId xmlns:a16="http://schemas.microsoft.com/office/drawing/2014/main" id="{C296A498-B3E7-4491-AEC2-8D1A1C8AA11F}"/>
              </a:ext>
            </a:extLst>
          </p:cNvPr>
          <p:cNvSpPr/>
          <p:nvPr/>
        </p:nvSpPr>
        <p:spPr>
          <a:xfrm>
            <a:off x="675770" y="5393359"/>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1D56A48-59CC-4DBD-AE60-CAD0FDBD4B5E}"/>
              </a:ext>
            </a:extLst>
          </p:cNvPr>
          <p:cNvSpPr/>
          <p:nvPr/>
        </p:nvSpPr>
        <p:spPr>
          <a:xfrm>
            <a:off x="860622" y="5393359"/>
            <a:ext cx="142504" cy="249382"/>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B539F39D-6DEB-4256-931A-A7F58086EC17}"/>
              </a:ext>
            </a:extLst>
          </p:cNvPr>
          <p:cNvCxnSpPr>
            <a:cxnSpLocks/>
          </p:cNvCxnSpPr>
          <p:nvPr/>
        </p:nvCxnSpPr>
        <p:spPr>
          <a:xfrm>
            <a:off x="479827" y="4572052"/>
            <a:ext cx="0" cy="53332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1D3911B-D633-41D2-A282-547517E1E384}"/>
              </a:ext>
            </a:extLst>
          </p:cNvPr>
          <p:cNvSpPr txBox="1"/>
          <p:nvPr/>
        </p:nvSpPr>
        <p:spPr>
          <a:xfrm>
            <a:off x="9188772" y="3130267"/>
            <a:ext cx="307777" cy="318357"/>
          </a:xfrm>
          <a:prstGeom prst="rect">
            <a:avLst/>
          </a:prstGeom>
          <a:noFill/>
        </p:spPr>
        <p:txBody>
          <a:bodyPr vert="vert270" wrap="none" rtlCol="0">
            <a:spAutoFit/>
          </a:bodyPr>
          <a:lstStyle/>
          <a:p>
            <a:r>
              <a:rPr lang="en-GB" sz="800" dirty="0"/>
              <a:t>C1-M</a:t>
            </a:r>
          </a:p>
        </p:txBody>
      </p:sp>
      <p:sp>
        <p:nvSpPr>
          <p:cNvPr id="29" name="TextBox 28">
            <a:extLst>
              <a:ext uri="{FF2B5EF4-FFF2-40B4-BE49-F238E27FC236}">
                <a16:creationId xmlns:a16="http://schemas.microsoft.com/office/drawing/2014/main" id="{0F5EAB1E-64BF-4842-8355-6AA1D3EE60B6}"/>
              </a:ext>
            </a:extLst>
          </p:cNvPr>
          <p:cNvSpPr txBox="1"/>
          <p:nvPr/>
        </p:nvSpPr>
        <p:spPr>
          <a:xfrm>
            <a:off x="9484360" y="3179659"/>
            <a:ext cx="307777" cy="276679"/>
          </a:xfrm>
          <a:prstGeom prst="rect">
            <a:avLst/>
          </a:prstGeom>
          <a:noFill/>
        </p:spPr>
        <p:txBody>
          <a:bodyPr vert="vert270" wrap="none" rtlCol="0">
            <a:spAutoFit/>
          </a:bodyPr>
          <a:lstStyle/>
          <a:p>
            <a:r>
              <a:rPr lang="en-GB" sz="800" dirty="0"/>
              <a:t>C1-F</a:t>
            </a:r>
          </a:p>
        </p:txBody>
      </p:sp>
      <p:sp>
        <p:nvSpPr>
          <p:cNvPr id="30" name="TextBox 29">
            <a:extLst>
              <a:ext uri="{FF2B5EF4-FFF2-40B4-BE49-F238E27FC236}">
                <a16:creationId xmlns:a16="http://schemas.microsoft.com/office/drawing/2014/main" id="{2A8B0509-7807-4F41-9668-9FD75A24252B}"/>
              </a:ext>
            </a:extLst>
          </p:cNvPr>
          <p:cNvSpPr txBox="1"/>
          <p:nvPr/>
        </p:nvSpPr>
        <p:spPr>
          <a:xfrm>
            <a:off x="593133" y="2263702"/>
            <a:ext cx="307777" cy="318357"/>
          </a:xfrm>
          <a:prstGeom prst="rect">
            <a:avLst/>
          </a:prstGeom>
          <a:noFill/>
        </p:spPr>
        <p:txBody>
          <a:bodyPr vert="vert270" wrap="none" rtlCol="0">
            <a:spAutoFit/>
          </a:bodyPr>
          <a:lstStyle/>
          <a:p>
            <a:r>
              <a:rPr lang="en-GB" sz="800" dirty="0"/>
              <a:t>C2-M</a:t>
            </a:r>
          </a:p>
        </p:txBody>
      </p:sp>
      <p:sp>
        <p:nvSpPr>
          <p:cNvPr id="32" name="TextBox 31">
            <a:extLst>
              <a:ext uri="{FF2B5EF4-FFF2-40B4-BE49-F238E27FC236}">
                <a16:creationId xmlns:a16="http://schemas.microsoft.com/office/drawing/2014/main" id="{FEC0F51D-7D90-4CB3-ACBF-A3ABD9B930E6}"/>
              </a:ext>
            </a:extLst>
          </p:cNvPr>
          <p:cNvSpPr txBox="1"/>
          <p:nvPr/>
        </p:nvSpPr>
        <p:spPr>
          <a:xfrm>
            <a:off x="777203" y="2272539"/>
            <a:ext cx="307777" cy="276679"/>
          </a:xfrm>
          <a:prstGeom prst="rect">
            <a:avLst/>
          </a:prstGeom>
          <a:noFill/>
        </p:spPr>
        <p:txBody>
          <a:bodyPr vert="vert270" wrap="none" rtlCol="0">
            <a:spAutoFit/>
          </a:bodyPr>
          <a:lstStyle/>
          <a:p>
            <a:r>
              <a:rPr lang="en-GB" sz="800" dirty="0"/>
              <a:t>C2-F</a:t>
            </a:r>
          </a:p>
        </p:txBody>
      </p:sp>
      <p:cxnSp>
        <p:nvCxnSpPr>
          <p:cNvPr id="51" name="Straight Connector 50">
            <a:extLst>
              <a:ext uri="{FF2B5EF4-FFF2-40B4-BE49-F238E27FC236}">
                <a16:creationId xmlns:a16="http://schemas.microsoft.com/office/drawing/2014/main" id="{5C0BCC10-7E73-404C-8066-3684128403FC}"/>
              </a:ext>
            </a:extLst>
          </p:cNvPr>
          <p:cNvCxnSpPr>
            <a:cxnSpLocks/>
          </p:cNvCxnSpPr>
          <p:nvPr/>
        </p:nvCxnSpPr>
        <p:spPr>
          <a:xfrm>
            <a:off x="1002343" y="2422880"/>
            <a:ext cx="3085992" cy="196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67853-CC34-4C81-922E-6A63631BA0D6}"/>
              </a:ext>
            </a:extLst>
          </p:cNvPr>
          <p:cNvCxnSpPr>
            <a:cxnSpLocks/>
          </p:cNvCxnSpPr>
          <p:nvPr/>
        </p:nvCxnSpPr>
        <p:spPr>
          <a:xfrm flipH="1">
            <a:off x="2526587" y="2355961"/>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900415A-ABB9-4E8F-8DC0-FA9ABF6D606A}"/>
              </a:ext>
            </a:extLst>
          </p:cNvPr>
          <p:cNvCxnSpPr>
            <a:cxnSpLocks/>
          </p:cNvCxnSpPr>
          <p:nvPr/>
        </p:nvCxnSpPr>
        <p:spPr>
          <a:xfrm>
            <a:off x="1009185" y="3282850"/>
            <a:ext cx="3917955" cy="8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6799FDC-6074-4F67-9AA7-17729CB092E0}"/>
              </a:ext>
            </a:extLst>
          </p:cNvPr>
          <p:cNvCxnSpPr>
            <a:cxnSpLocks/>
          </p:cNvCxnSpPr>
          <p:nvPr/>
        </p:nvCxnSpPr>
        <p:spPr>
          <a:xfrm>
            <a:off x="1009185" y="4138670"/>
            <a:ext cx="3085992" cy="196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3671B9A-AB20-4AF0-A861-945A7A2000F6}"/>
              </a:ext>
            </a:extLst>
          </p:cNvPr>
          <p:cNvCxnSpPr>
            <a:cxnSpLocks/>
          </p:cNvCxnSpPr>
          <p:nvPr/>
        </p:nvCxnSpPr>
        <p:spPr>
          <a:xfrm>
            <a:off x="1002343" y="5505875"/>
            <a:ext cx="3085992" cy="196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6EA818F-3491-44F9-8D40-25D000F69433}"/>
              </a:ext>
            </a:extLst>
          </p:cNvPr>
          <p:cNvCxnSpPr>
            <a:cxnSpLocks/>
          </p:cNvCxnSpPr>
          <p:nvPr/>
        </p:nvCxnSpPr>
        <p:spPr>
          <a:xfrm flipH="1">
            <a:off x="2492110" y="3210106"/>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3F46A06-3E6C-473F-8F7E-1BEC9E357CC2}"/>
              </a:ext>
            </a:extLst>
          </p:cNvPr>
          <p:cNvCxnSpPr>
            <a:cxnSpLocks/>
          </p:cNvCxnSpPr>
          <p:nvPr/>
        </p:nvCxnSpPr>
        <p:spPr>
          <a:xfrm flipH="1">
            <a:off x="2485268" y="4070076"/>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76D3B0B-805C-4B7E-B720-12DB4AA4485D}"/>
              </a:ext>
            </a:extLst>
          </p:cNvPr>
          <p:cNvCxnSpPr>
            <a:cxnSpLocks/>
          </p:cNvCxnSpPr>
          <p:nvPr/>
        </p:nvCxnSpPr>
        <p:spPr>
          <a:xfrm flipH="1">
            <a:off x="2466516" y="5448780"/>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25558DB-D719-4294-98A1-E503428A329E}"/>
              </a:ext>
            </a:extLst>
          </p:cNvPr>
          <p:cNvCxnSpPr/>
          <p:nvPr/>
        </p:nvCxnSpPr>
        <p:spPr>
          <a:xfrm>
            <a:off x="4095177" y="2430463"/>
            <a:ext cx="766646" cy="8465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5F04B3-EC6E-43DB-B87E-98A00C25579A}"/>
              </a:ext>
            </a:extLst>
          </p:cNvPr>
          <p:cNvCxnSpPr>
            <a:cxnSpLocks/>
          </p:cNvCxnSpPr>
          <p:nvPr/>
        </p:nvCxnSpPr>
        <p:spPr>
          <a:xfrm flipV="1">
            <a:off x="4102017" y="3316896"/>
            <a:ext cx="757152" cy="841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5F70870-9F67-48CB-99E4-70C50F8031E1}"/>
              </a:ext>
            </a:extLst>
          </p:cNvPr>
          <p:cNvCxnSpPr>
            <a:cxnSpLocks/>
          </p:cNvCxnSpPr>
          <p:nvPr/>
        </p:nvCxnSpPr>
        <p:spPr>
          <a:xfrm flipH="1" flipV="1">
            <a:off x="1009185" y="1990438"/>
            <a:ext cx="1307" cy="31522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70681EF-9BA4-48C7-9C57-DEC7BA37E754}"/>
              </a:ext>
            </a:extLst>
          </p:cNvPr>
          <p:cNvCxnSpPr>
            <a:cxnSpLocks/>
          </p:cNvCxnSpPr>
          <p:nvPr/>
        </p:nvCxnSpPr>
        <p:spPr>
          <a:xfrm flipV="1">
            <a:off x="9214321" y="1988462"/>
            <a:ext cx="22207" cy="968475"/>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EE91B42-7911-4635-8B9C-4922265E3ADE}"/>
              </a:ext>
            </a:extLst>
          </p:cNvPr>
          <p:cNvCxnSpPr>
            <a:cxnSpLocks/>
          </p:cNvCxnSpPr>
          <p:nvPr/>
        </p:nvCxnSpPr>
        <p:spPr>
          <a:xfrm>
            <a:off x="1009185" y="2097955"/>
            <a:ext cx="8956058" cy="38346"/>
          </a:xfrm>
          <a:prstGeom prst="line">
            <a:avLst/>
          </a:prstGeom>
          <a:ln w="9525">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1DBF842-5DFB-4819-B6F8-26CC7E7FC45F}"/>
              </a:ext>
            </a:extLst>
          </p:cNvPr>
          <p:cNvCxnSpPr>
            <a:cxnSpLocks/>
          </p:cNvCxnSpPr>
          <p:nvPr/>
        </p:nvCxnSpPr>
        <p:spPr>
          <a:xfrm flipH="1" flipV="1">
            <a:off x="1009185" y="4278156"/>
            <a:ext cx="1307" cy="31522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9ECEA90-AB3B-44C5-B4CB-D98E93D33525}"/>
              </a:ext>
            </a:extLst>
          </p:cNvPr>
          <p:cNvCxnSpPr>
            <a:cxnSpLocks noChangeAspect="1"/>
          </p:cNvCxnSpPr>
          <p:nvPr/>
        </p:nvCxnSpPr>
        <p:spPr>
          <a:xfrm flipV="1">
            <a:off x="4830861" y="3293291"/>
            <a:ext cx="16338" cy="1328273"/>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CE20ED5-10F3-48BE-AE37-5BBB62C9DDA5}"/>
              </a:ext>
            </a:extLst>
          </p:cNvPr>
          <p:cNvCxnSpPr>
            <a:cxnSpLocks noChangeAspect="1"/>
          </p:cNvCxnSpPr>
          <p:nvPr/>
        </p:nvCxnSpPr>
        <p:spPr>
          <a:xfrm>
            <a:off x="1009185" y="4475678"/>
            <a:ext cx="3821676" cy="27553"/>
          </a:xfrm>
          <a:prstGeom prst="line">
            <a:avLst/>
          </a:prstGeom>
          <a:ln w="9525">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5B4D223-A80D-4A8E-A5F1-C26B036CEA27}"/>
              </a:ext>
            </a:extLst>
          </p:cNvPr>
          <p:cNvSpPr txBox="1"/>
          <p:nvPr/>
        </p:nvSpPr>
        <p:spPr>
          <a:xfrm>
            <a:off x="9419015" y="1311518"/>
            <a:ext cx="2631603" cy="1323439"/>
          </a:xfrm>
          <a:prstGeom prst="rect">
            <a:avLst/>
          </a:prstGeom>
          <a:noFill/>
        </p:spPr>
        <p:txBody>
          <a:bodyPr wrap="square" rtlCol="0">
            <a:spAutoFit/>
          </a:bodyPr>
          <a:lstStyle/>
          <a:p>
            <a:r>
              <a:rPr lang="en-GB" sz="1600" dirty="0"/>
              <a:t>Patch Panel</a:t>
            </a:r>
          </a:p>
          <a:p>
            <a:endParaRPr lang="en-GB" sz="1600" dirty="0"/>
          </a:p>
          <a:p>
            <a:r>
              <a:rPr lang="en-GB" sz="1600" dirty="0"/>
              <a:t>(is this a PCB board</a:t>
            </a:r>
          </a:p>
          <a:p>
            <a:r>
              <a:rPr lang="en-GB" sz="1600" dirty="0"/>
              <a:t>or just a faceplate with </a:t>
            </a:r>
          </a:p>
          <a:p>
            <a:r>
              <a:rPr lang="en-GB" sz="1600" dirty="0"/>
              <a:t>connectors mounted on it?)</a:t>
            </a:r>
          </a:p>
        </p:txBody>
      </p:sp>
      <p:sp>
        <p:nvSpPr>
          <p:cNvPr id="26" name="TextBox 25">
            <a:extLst>
              <a:ext uri="{FF2B5EF4-FFF2-40B4-BE49-F238E27FC236}">
                <a16:creationId xmlns:a16="http://schemas.microsoft.com/office/drawing/2014/main" id="{A4CC1A99-F386-4A18-8F84-4BDB406FECC6}"/>
              </a:ext>
            </a:extLst>
          </p:cNvPr>
          <p:cNvSpPr txBox="1"/>
          <p:nvPr/>
        </p:nvSpPr>
        <p:spPr>
          <a:xfrm>
            <a:off x="3625858" y="1832025"/>
            <a:ext cx="3258264" cy="338554"/>
          </a:xfrm>
          <a:prstGeom prst="rect">
            <a:avLst/>
          </a:prstGeom>
          <a:noFill/>
        </p:spPr>
        <p:txBody>
          <a:bodyPr wrap="none" rtlCol="0">
            <a:spAutoFit/>
          </a:bodyPr>
          <a:lstStyle/>
          <a:p>
            <a:r>
              <a:rPr lang="en-GB" sz="1600" dirty="0"/>
              <a:t>Overall length between 1 and 3.50 m</a:t>
            </a:r>
          </a:p>
        </p:txBody>
      </p:sp>
      <p:sp>
        <p:nvSpPr>
          <p:cNvPr id="50" name="TextBox 49">
            <a:extLst>
              <a:ext uri="{FF2B5EF4-FFF2-40B4-BE49-F238E27FC236}">
                <a16:creationId xmlns:a16="http://schemas.microsoft.com/office/drawing/2014/main" id="{3AC31791-995F-4955-9395-75D8B55AE7E9}"/>
              </a:ext>
            </a:extLst>
          </p:cNvPr>
          <p:cNvSpPr txBox="1"/>
          <p:nvPr/>
        </p:nvSpPr>
        <p:spPr>
          <a:xfrm>
            <a:off x="2063116" y="4498268"/>
            <a:ext cx="1967911" cy="338554"/>
          </a:xfrm>
          <a:prstGeom prst="rect">
            <a:avLst/>
          </a:prstGeom>
          <a:noFill/>
        </p:spPr>
        <p:txBody>
          <a:bodyPr wrap="none" rtlCol="0">
            <a:spAutoFit/>
          </a:bodyPr>
          <a:lstStyle/>
          <a:p>
            <a:r>
              <a:rPr lang="en-GB" sz="1600" dirty="0"/>
              <a:t>Branch length XX mm</a:t>
            </a:r>
          </a:p>
        </p:txBody>
      </p:sp>
      <p:sp>
        <p:nvSpPr>
          <p:cNvPr id="53" name="TextBox 52">
            <a:extLst>
              <a:ext uri="{FF2B5EF4-FFF2-40B4-BE49-F238E27FC236}">
                <a16:creationId xmlns:a16="http://schemas.microsoft.com/office/drawing/2014/main" id="{BBD3B8A3-A0C2-401B-BC00-FA7983D804EE}"/>
              </a:ext>
            </a:extLst>
          </p:cNvPr>
          <p:cNvSpPr txBox="1"/>
          <p:nvPr/>
        </p:nvSpPr>
        <p:spPr>
          <a:xfrm>
            <a:off x="1677065" y="2121872"/>
            <a:ext cx="2085058" cy="338554"/>
          </a:xfrm>
          <a:prstGeom prst="rect">
            <a:avLst/>
          </a:prstGeom>
          <a:noFill/>
        </p:spPr>
        <p:txBody>
          <a:bodyPr wrap="none" rtlCol="0">
            <a:spAutoFit/>
          </a:bodyPr>
          <a:lstStyle/>
          <a:p>
            <a:r>
              <a:rPr lang="en-GB" sz="1600" dirty="0"/>
              <a:t>2 wires (a twisted pair)</a:t>
            </a:r>
          </a:p>
        </p:txBody>
      </p:sp>
      <p:sp>
        <p:nvSpPr>
          <p:cNvPr id="56" name="Rectangle 55">
            <a:extLst>
              <a:ext uri="{FF2B5EF4-FFF2-40B4-BE49-F238E27FC236}">
                <a16:creationId xmlns:a16="http://schemas.microsoft.com/office/drawing/2014/main" id="{BA6F83E9-939F-4BCF-9391-85114D132EBF}"/>
              </a:ext>
            </a:extLst>
          </p:cNvPr>
          <p:cNvSpPr/>
          <p:nvPr/>
        </p:nvSpPr>
        <p:spPr>
          <a:xfrm>
            <a:off x="9130062" y="4879131"/>
            <a:ext cx="237506" cy="66501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TextBox 56">
            <a:extLst>
              <a:ext uri="{FF2B5EF4-FFF2-40B4-BE49-F238E27FC236}">
                <a16:creationId xmlns:a16="http://schemas.microsoft.com/office/drawing/2014/main" id="{A79C6F09-DF5A-4BE5-9A96-47EF402C28C6}"/>
              </a:ext>
            </a:extLst>
          </p:cNvPr>
          <p:cNvSpPr txBox="1"/>
          <p:nvPr/>
        </p:nvSpPr>
        <p:spPr>
          <a:xfrm>
            <a:off x="9097894" y="5052461"/>
            <a:ext cx="307777" cy="318357"/>
          </a:xfrm>
          <a:prstGeom prst="rect">
            <a:avLst/>
          </a:prstGeom>
          <a:noFill/>
        </p:spPr>
        <p:txBody>
          <a:bodyPr vert="vert270" wrap="none" rtlCol="0">
            <a:spAutoFit/>
          </a:bodyPr>
          <a:lstStyle/>
          <a:p>
            <a:r>
              <a:rPr lang="en-GB" sz="800" dirty="0"/>
              <a:t>C1-M</a:t>
            </a:r>
          </a:p>
        </p:txBody>
      </p:sp>
      <p:cxnSp>
        <p:nvCxnSpPr>
          <p:cNvPr id="65" name="Straight Connector 64">
            <a:extLst>
              <a:ext uri="{FF2B5EF4-FFF2-40B4-BE49-F238E27FC236}">
                <a16:creationId xmlns:a16="http://schemas.microsoft.com/office/drawing/2014/main" id="{13F8D86E-6DD0-42F8-BE73-7D5DEA776339}"/>
              </a:ext>
            </a:extLst>
          </p:cNvPr>
          <p:cNvCxnSpPr>
            <a:cxnSpLocks/>
          </p:cNvCxnSpPr>
          <p:nvPr/>
        </p:nvCxnSpPr>
        <p:spPr>
          <a:xfrm flipH="1">
            <a:off x="7967279" y="5228585"/>
            <a:ext cx="1162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2107E19-B650-4B2E-9CE2-236E804B469E}"/>
              </a:ext>
            </a:extLst>
          </p:cNvPr>
          <p:cNvSpPr/>
          <p:nvPr/>
        </p:nvSpPr>
        <p:spPr>
          <a:xfrm>
            <a:off x="9468958" y="4886983"/>
            <a:ext cx="380960" cy="665018"/>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8" name="Straight Connector 67">
            <a:extLst>
              <a:ext uri="{FF2B5EF4-FFF2-40B4-BE49-F238E27FC236}">
                <a16:creationId xmlns:a16="http://schemas.microsoft.com/office/drawing/2014/main" id="{D294D43D-AB99-4AEB-AA25-1C7E45DADDEE}"/>
              </a:ext>
            </a:extLst>
          </p:cNvPr>
          <p:cNvCxnSpPr>
            <a:cxnSpLocks/>
          </p:cNvCxnSpPr>
          <p:nvPr/>
        </p:nvCxnSpPr>
        <p:spPr>
          <a:xfrm flipH="1">
            <a:off x="9849917" y="5202011"/>
            <a:ext cx="11627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1B7B01-8E37-42CD-9ECE-610D15AC15A1}"/>
              </a:ext>
            </a:extLst>
          </p:cNvPr>
          <p:cNvCxnSpPr>
            <a:cxnSpLocks/>
          </p:cNvCxnSpPr>
          <p:nvPr/>
        </p:nvCxnSpPr>
        <p:spPr>
          <a:xfrm>
            <a:off x="9669901" y="4170718"/>
            <a:ext cx="0" cy="18953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541354D-07FE-4219-AF0B-8E61DBBA4BBF}"/>
              </a:ext>
            </a:extLst>
          </p:cNvPr>
          <p:cNvSpPr txBox="1"/>
          <p:nvPr/>
        </p:nvSpPr>
        <p:spPr>
          <a:xfrm>
            <a:off x="7365521" y="4859597"/>
            <a:ext cx="1891810" cy="338554"/>
          </a:xfrm>
          <a:prstGeom prst="rect">
            <a:avLst/>
          </a:prstGeom>
          <a:noFill/>
        </p:spPr>
        <p:txBody>
          <a:bodyPr wrap="square" rtlCol="0">
            <a:spAutoFit/>
          </a:bodyPr>
          <a:lstStyle/>
          <a:p>
            <a:r>
              <a:rPr lang="en-GB" sz="1600" dirty="0"/>
              <a:t>18AWG aluminium</a:t>
            </a:r>
          </a:p>
        </p:txBody>
      </p:sp>
      <p:sp>
        <p:nvSpPr>
          <p:cNvPr id="71" name="TextBox 70">
            <a:extLst>
              <a:ext uri="{FF2B5EF4-FFF2-40B4-BE49-F238E27FC236}">
                <a16:creationId xmlns:a16="http://schemas.microsoft.com/office/drawing/2014/main" id="{045FB8EE-ACCB-46F4-A306-EFA364AB16B1}"/>
              </a:ext>
            </a:extLst>
          </p:cNvPr>
          <p:cNvSpPr txBox="1"/>
          <p:nvPr/>
        </p:nvSpPr>
        <p:spPr>
          <a:xfrm>
            <a:off x="9972235" y="4820549"/>
            <a:ext cx="1726427" cy="338554"/>
          </a:xfrm>
          <a:prstGeom prst="rect">
            <a:avLst/>
          </a:prstGeom>
          <a:noFill/>
        </p:spPr>
        <p:txBody>
          <a:bodyPr wrap="square" rtlCol="0">
            <a:spAutoFit/>
          </a:bodyPr>
          <a:lstStyle/>
          <a:p>
            <a:r>
              <a:rPr lang="en-GB" sz="1600" dirty="0"/>
              <a:t>10AWG copper</a:t>
            </a:r>
          </a:p>
        </p:txBody>
      </p:sp>
      <p:sp>
        <p:nvSpPr>
          <p:cNvPr id="73" name="TextBox 72">
            <a:extLst>
              <a:ext uri="{FF2B5EF4-FFF2-40B4-BE49-F238E27FC236}">
                <a16:creationId xmlns:a16="http://schemas.microsoft.com/office/drawing/2014/main" id="{356674A0-F8F9-4E5B-8B34-426F8D2F2FE7}"/>
              </a:ext>
            </a:extLst>
          </p:cNvPr>
          <p:cNvSpPr txBox="1"/>
          <p:nvPr/>
        </p:nvSpPr>
        <p:spPr>
          <a:xfrm>
            <a:off x="9643719" y="4308730"/>
            <a:ext cx="1362874" cy="338554"/>
          </a:xfrm>
          <a:prstGeom prst="rect">
            <a:avLst/>
          </a:prstGeom>
          <a:noFill/>
        </p:spPr>
        <p:txBody>
          <a:bodyPr wrap="none" rtlCol="0">
            <a:spAutoFit/>
          </a:bodyPr>
          <a:lstStyle/>
          <a:p>
            <a:r>
              <a:rPr lang="en-GB" sz="1600" dirty="0"/>
              <a:t>Faceplate (PP)</a:t>
            </a:r>
          </a:p>
        </p:txBody>
      </p:sp>
      <p:cxnSp>
        <p:nvCxnSpPr>
          <p:cNvPr id="74" name="Straight Connector 73">
            <a:extLst>
              <a:ext uri="{FF2B5EF4-FFF2-40B4-BE49-F238E27FC236}">
                <a16:creationId xmlns:a16="http://schemas.microsoft.com/office/drawing/2014/main" id="{0A00E886-E746-4910-91AD-3CF0FF92E49A}"/>
              </a:ext>
            </a:extLst>
          </p:cNvPr>
          <p:cNvCxnSpPr>
            <a:cxnSpLocks/>
          </p:cNvCxnSpPr>
          <p:nvPr/>
        </p:nvCxnSpPr>
        <p:spPr>
          <a:xfrm flipH="1">
            <a:off x="10161384" y="5121959"/>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0A4E22C-813D-4287-864A-88A1913E5CC3}"/>
              </a:ext>
            </a:extLst>
          </p:cNvPr>
          <p:cNvCxnSpPr>
            <a:cxnSpLocks/>
          </p:cNvCxnSpPr>
          <p:nvPr/>
        </p:nvCxnSpPr>
        <p:spPr>
          <a:xfrm flipH="1">
            <a:off x="8566444" y="5153810"/>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276FBF8-A2AC-4814-A1C6-F11E371242DB}"/>
              </a:ext>
            </a:extLst>
          </p:cNvPr>
          <p:cNvSpPr txBox="1"/>
          <p:nvPr/>
        </p:nvSpPr>
        <p:spPr>
          <a:xfrm>
            <a:off x="9399736" y="5081152"/>
            <a:ext cx="307777" cy="276679"/>
          </a:xfrm>
          <a:prstGeom prst="rect">
            <a:avLst/>
          </a:prstGeom>
          <a:noFill/>
        </p:spPr>
        <p:txBody>
          <a:bodyPr vert="vert270" wrap="none" rtlCol="0">
            <a:spAutoFit/>
          </a:bodyPr>
          <a:lstStyle/>
          <a:p>
            <a:r>
              <a:rPr lang="en-GB" sz="800" dirty="0"/>
              <a:t>C1-F</a:t>
            </a:r>
          </a:p>
        </p:txBody>
      </p:sp>
      <p:sp>
        <p:nvSpPr>
          <p:cNvPr id="36" name="TextBox 35">
            <a:extLst>
              <a:ext uri="{FF2B5EF4-FFF2-40B4-BE49-F238E27FC236}">
                <a16:creationId xmlns:a16="http://schemas.microsoft.com/office/drawing/2014/main" id="{5555C8EF-0FB1-4FFD-A802-39F3607B04AC}"/>
              </a:ext>
            </a:extLst>
          </p:cNvPr>
          <p:cNvSpPr txBox="1"/>
          <p:nvPr/>
        </p:nvSpPr>
        <p:spPr>
          <a:xfrm>
            <a:off x="5130455" y="5600282"/>
            <a:ext cx="5030929" cy="1323439"/>
          </a:xfrm>
          <a:prstGeom prst="rect">
            <a:avLst/>
          </a:prstGeom>
          <a:noFill/>
        </p:spPr>
        <p:txBody>
          <a:bodyPr wrap="none" rtlCol="0">
            <a:spAutoFit/>
          </a:bodyPr>
          <a:lstStyle/>
          <a:p>
            <a:r>
              <a:rPr lang="en-GB" sz="1600" dirty="0">
                <a:latin typeface="Calibri" panose="020F0502020204030204" pitchFamily="34" charset="0"/>
                <a:ea typeface="Calibri" panose="020F0502020204030204" pitchFamily="34" charset="0"/>
                <a:cs typeface="Times New Roman" panose="02020603050405020304" pitchFamily="18" charset="0"/>
              </a:rPr>
              <a:t>H</a:t>
            </a:r>
            <a:r>
              <a:rPr lang="en-GB" sz="1600" dirty="0">
                <a:effectLst/>
                <a:latin typeface="Calibri" panose="020F0502020204030204" pitchFamily="34" charset="0"/>
                <a:ea typeface="Calibri" panose="020F0502020204030204" pitchFamily="34" charset="0"/>
                <a:cs typeface="Times New Roman" panose="02020603050405020304" pitchFamily="18" charset="0"/>
              </a:rPr>
              <a:t>ow do you do the transition from 18awg to 10awg</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do you create a PCB with two different connectors </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or do you use the same connector that can accommodate </a:t>
            </a:r>
          </a:p>
          <a:p>
            <a:r>
              <a:rPr lang="en-GB" sz="1600" dirty="0">
                <a:effectLst/>
                <a:latin typeface="Calibri" panose="020F0502020204030204" pitchFamily="34" charset="0"/>
                <a:ea typeface="Calibri" panose="020F0502020204030204" pitchFamily="34" charset="0"/>
                <a:cs typeface="Times New Roman" panose="02020603050405020304" pitchFamily="18" charset="0"/>
              </a:rPr>
              <a:t>both wire sizes with the same crimp terminal?</a:t>
            </a:r>
          </a:p>
          <a:p>
            <a:r>
              <a:rPr lang="en-GB" sz="1600" dirty="0">
                <a:latin typeface="Calibri" panose="020F0502020204030204" pitchFamily="34" charset="0"/>
                <a:ea typeface="Calibri" panose="020F0502020204030204" pitchFamily="34" charset="0"/>
                <a:cs typeface="Times New Roman" panose="02020603050405020304" pitchFamily="18" charset="0"/>
              </a:rPr>
              <a:t>D-Sub power connector terminal can do the transition</a:t>
            </a:r>
            <a:endParaRPr lang="en-GB" sz="1600" dirty="0"/>
          </a:p>
        </p:txBody>
      </p:sp>
      <p:sp>
        <p:nvSpPr>
          <p:cNvPr id="80" name="TextBox 79">
            <a:extLst>
              <a:ext uri="{FF2B5EF4-FFF2-40B4-BE49-F238E27FC236}">
                <a16:creationId xmlns:a16="http://schemas.microsoft.com/office/drawing/2014/main" id="{3B46A073-5676-4B56-8020-D18AFCB1DDD7}"/>
              </a:ext>
            </a:extLst>
          </p:cNvPr>
          <p:cNvSpPr txBox="1"/>
          <p:nvPr/>
        </p:nvSpPr>
        <p:spPr>
          <a:xfrm>
            <a:off x="1677065" y="2920992"/>
            <a:ext cx="2085058" cy="338554"/>
          </a:xfrm>
          <a:prstGeom prst="rect">
            <a:avLst/>
          </a:prstGeom>
          <a:noFill/>
        </p:spPr>
        <p:txBody>
          <a:bodyPr wrap="none" rtlCol="0">
            <a:spAutoFit/>
          </a:bodyPr>
          <a:lstStyle/>
          <a:p>
            <a:r>
              <a:rPr lang="en-GB" sz="1600" dirty="0"/>
              <a:t>2 wires (a twisted pair)</a:t>
            </a:r>
          </a:p>
        </p:txBody>
      </p:sp>
      <p:sp>
        <p:nvSpPr>
          <p:cNvPr id="81" name="TextBox 80">
            <a:extLst>
              <a:ext uri="{FF2B5EF4-FFF2-40B4-BE49-F238E27FC236}">
                <a16:creationId xmlns:a16="http://schemas.microsoft.com/office/drawing/2014/main" id="{8639C501-375F-4076-AD3E-BB1716D2A6B9}"/>
              </a:ext>
            </a:extLst>
          </p:cNvPr>
          <p:cNvSpPr txBox="1"/>
          <p:nvPr/>
        </p:nvSpPr>
        <p:spPr>
          <a:xfrm>
            <a:off x="1677065" y="3804846"/>
            <a:ext cx="2085058" cy="338554"/>
          </a:xfrm>
          <a:prstGeom prst="rect">
            <a:avLst/>
          </a:prstGeom>
          <a:noFill/>
        </p:spPr>
        <p:txBody>
          <a:bodyPr wrap="none" rtlCol="0">
            <a:spAutoFit/>
          </a:bodyPr>
          <a:lstStyle/>
          <a:p>
            <a:r>
              <a:rPr lang="en-GB" sz="1600" dirty="0"/>
              <a:t>2 wires (a twisted pair)</a:t>
            </a:r>
          </a:p>
        </p:txBody>
      </p:sp>
      <p:sp>
        <p:nvSpPr>
          <p:cNvPr id="83" name="TextBox 82">
            <a:extLst>
              <a:ext uri="{FF2B5EF4-FFF2-40B4-BE49-F238E27FC236}">
                <a16:creationId xmlns:a16="http://schemas.microsoft.com/office/drawing/2014/main" id="{BC07EDB7-936D-4D34-8B35-65DEFCC428DE}"/>
              </a:ext>
            </a:extLst>
          </p:cNvPr>
          <p:cNvSpPr txBox="1"/>
          <p:nvPr/>
        </p:nvSpPr>
        <p:spPr>
          <a:xfrm>
            <a:off x="1803058" y="3368907"/>
            <a:ext cx="2243361" cy="338554"/>
          </a:xfrm>
          <a:prstGeom prst="rect">
            <a:avLst/>
          </a:prstGeom>
          <a:noFill/>
        </p:spPr>
        <p:txBody>
          <a:bodyPr wrap="square" rtlCol="0">
            <a:spAutoFit/>
          </a:bodyPr>
          <a:lstStyle/>
          <a:p>
            <a:r>
              <a:rPr lang="en-GB" sz="1600" dirty="0"/>
              <a:t>2 A constant current</a:t>
            </a:r>
          </a:p>
        </p:txBody>
      </p:sp>
      <p:sp>
        <p:nvSpPr>
          <p:cNvPr id="77" name="TextBox 76">
            <a:extLst>
              <a:ext uri="{FF2B5EF4-FFF2-40B4-BE49-F238E27FC236}">
                <a16:creationId xmlns:a16="http://schemas.microsoft.com/office/drawing/2014/main" id="{8DE16F02-A184-4D83-AB06-2A049283BFAE}"/>
              </a:ext>
            </a:extLst>
          </p:cNvPr>
          <p:cNvSpPr txBox="1"/>
          <p:nvPr/>
        </p:nvSpPr>
        <p:spPr>
          <a:xfrm>
            <a:off x="1725138" y="5188554"/>
            <a:ext cx="2085058" cy="338554"/>
          </a:xfrm>
          <a:prstGeom prst="rect">
            <a:avLst/>
          </a:prstGeom>
          <a:noFill/>
        </p:spPr>
        <p:txBody>
          <a:bodyPr wrap="none" rtlCol="0">
            <a:spAutoFit/>
          </a:bodyPr>
          <a:lstStyle/>
          <a:p>
            <a:r>
              <a:rPr lang="en-GB" sz="1600" dirty="0"/>
              <a:t>2 wires (a twisted pair)</a:t>
            </a:r>
          </a:p>
        </p:txBody>
      </p:sp>
      <p:sp>
        <p:nvSpPr>
          <p:cNvPr id="31" name="Title 30">
            <a:extLst>
              <a:ext uri="{FF2B5EF4-FFF2-40B4-BE49-F238E27FC236}">
                <a16:creationId xmlns:a16="http://schemas.microsoft.com/office/drawing/2014/main" id="{CC5DF3F9-0FCC-977C-510B-D07CBA84570B}"/>
              </a:ext>
            </a:extLst>
          </p:cNvPr>
          <p:cNvSpPr>
            <a:spLocks noGrp="1"/>
          </p:cNvSpPr>
          <p:nvPr>
            <p:ph type="title"/>
          </p:nvPr>
        </p:nvSpPr>
        <p:spPr/>
        <p:txBody>
          <a:bodyPr/>
          <a:lstStyle/>
          <a:p>
            <a:r>
              <a:rPr lang="en-GB" dirty="0"/>
              <a:t>Schematics</a:t>
            </a:r>
          </a:p>
        </p:txBody>
      </p:sp>
      <p:cxnSp>
        <p:nvCxnSpPr>
          <p:cNvPr id="34" name="Straight Connector 33">
            <a:extLst>
              <a:ext uri="{FF2B5EF4-FFF2-40B4-BE49-F238E27FC236}">
                <a16:creationId xmlns:a16="http://schemas.microsoft.com/office/drawing/2014/main" id="{BC67B03E-BE0F-5AB9-1656-56308D954388}"/>
              </a:ext>
            </a:extLst>
          </p:cNvPr>
          <p:cNvCxnSpPr>
            <a:cxnSpLocks/>
          </p:cNvCxnSpPr>
          <p:nvPr/>
        </p:nvCxnSpPr>
        <p:spPr>
          <a:xfrm flipV="1">
            <a:off x="4065884" y="3287135"/>
            <a:ext cx="799904" cy="2238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F15A5E-F873-654B-9B39-946D6CF0BE13}"/>
              </a:ext>
            </a:extLst>
          </p:cNvPr>
          <p:cNvCxnSpPr>
            <a:cxnSpLocks/>
          </p:cNvCxnSpPr>
          <p:nvPr/>
        </p:nvCxnSpPr>
        <p:spPr>
          <a:xfrm flipH="1">
            <a:off x="10348721" y="3253607"/>
            <a:ext cx="869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C8A906A-0993-0145-4DC2-74F70B5F0A8F}"/>
              </a:ext>
            </a:extLst>
          </p:cNvPr>
          <p:cNvSpPr txBox="1"/>
          <p:nvPr/>
        </p:nvSpPr>
        <p:spPr>
          <a:xfrm>
            <a:off x="10281525" y="2880773"/>
            <a:ext cx="1837085" cy="338554"/>
          </a:xfrm>
          <a:prstGeom prst="rect">
            <a:avLst/>
          </a:prstGeom>
          <a:noFill/>
        </p:spPr>
        <p:txBody>
          <a:bodyPr wrap="square" rtlCol="0">
            <a:spAutoFit/>
          </a:bodyPr>
          <a:lstStyle/>
          <a:p>
            <a:r>
              <a:rPr lang="en-GB" sz="1600" dirty="0"/>
              <a:t>10AWG copper</a:t>
            </a:r>
          </a:p>
        </p:txBody>
      </p:sp>
      <p:cxnSp>
        <p:nvCxnSpPr>
          <p:cNvPr id="44" name="Straight Connector 43">
            <a:extLst>
              <a:ext uri="{FF2B5EF4-FFF2-40B4-BE49-F238E27FC236}">
                <a16:creationId xmlns:a16="http://schemas.microsoft.com/office/drawing/2014/main" id="{2ACE5367-D8A6-44CD-F9C7-4B6CD98F5037}"/>
              </a:ext>
            </a:extLst>
          </p:cNvPr>
          <p:cNvCxnSpPr>
            <a:cxnSpLocks/>
          </p:cNvCxnSpPr>
          <p:nvPr/>
        </p:nvCxnSpPr>
        <p:spPr>
          <a:xfrm flipH="1">
            <a:off x="10660188" y="3173555"/>
            <a:ext cx="120141" cy="13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E921692-15BE-3D11-0564-126801547135}"/>
              </a:ext>
            </a:extLst>
          </p:cNvPr>
          <p:cNvCxnSpPr/>
          <p:nvPr/>
        </p:nvCxnSpPr>
        <p:spPr>
          <a:xfrm flipH="1">
            <a:off x="5049538" y="1480440"/>
            <a:ext cx="69381" cy="516240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B3CBEDB-30ED-B922-809B-2A3BEF0E9641}"/>
              </a:ext>
            </a:extLst>
          </p:cNvPr>
          <p:cNvSpPr txBox="1"/>
          <p:nvPr/>
        </p:nvSpPr>
        <p:spPr>
          <a:xfrm>
            <a:off x="2395082" y="1410876"/>
            <a:ext cx="649024" cy="461665"/>
          </a:xfrm>
          <a:prstGeom prst="rect">
            <a:avLst/>
          </a:prstGeom>
          <a:noFill/>
        </p:spPr>
        <p:txBody>
          <a:bodyPr wrap="none" rtlCol="0">
            <a:spAutoFit/>
          </a:bodyPr>
          <a:lstStyle/>
          <a:p>
            <a:r>
              <a:rPr lang="en-GB" sz="2400" dirty="0"/>
              <a:t>SVT</a:t>
            </a:r>
          </a:p>
        </p:txBody>
      </p:sp>
      <p:sp>
        <p:nvSpPr>
          <p:cNvPr id="86" name="TextBox 85">
            <a:extLst>
              <a:ext uri="{FF2B5EF4-FFF2-40B4-BE49-F238E27FC236}">
                <a16:creationId xmlns:a16="http://schemas.microsoft.com/office/drawing/2014/main" id="{4AB98301-9ED5-5E2D-DEED-EB5AC832C0B3}"/>
              </a:ext>
            </a:extLst>
          </p:cNvPr>
          <p:cNvSpPr txBox="1"/>
          <p:nvPr/>
        </p:nvSpPr>
        <p:spPr>
          <a:xfrm>
            <a:off x="6493663" y="1377937"/>
            <a:ext cx="1553182" cy="461665"/>
          </a:xfrm>
          <a:prstGeom prst="rect">
            <a:avLst/>
          </a:prstGeom>
          <a:noFill/>
        </p:spPr>
        <p:txBody>
          <a:bodyPr wrap="none" rtlCol="0">
            <a:spAutoFit/>
          </a:bodyPr>
          <a:lstStyle/>
          <a:p>
            <a:r>
              <a:rPr lang="en-GB" sz="2400" dirty="0"/>
              <a:t>Cable trays</a:t>
            </a:r>
          </a:p>
        </p:txBody>
      </p:sp>
    </p:spTree>
    <p:extLst>
      <p:ext uri="{BB962C8B-B14F-4D97-AF65-F5344CB8AC3E}">
        <p14:creationId xmlns:p14="http://schemas.microsoft.com/office/powerpoint/2010/main" val="92922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3F67-BD6C-ABAE-3456-327002D73646}"/>
              </a:ext>
            </a:extLst>
          </p:cNvPr>
          <p:cNvSpPr>
            <a:spLocks noGrp="1"/>
          </p:cNvSpPr>
          <p:nvPr>
            <p:ph type="title"/>
          </p:nvPr>
        </p:nvSpPr>
        <p:spPr/>
        <p:txBody>
          <a:bodyPr/>
          <a:lstStyle/>
          <a:p>
            <a:r>
              <a:rPr lang="en-GB" dirty="0"/>
              <a:t>Discussion with supplier</a:t>
            </a:r>
          </a:p>
        </p:txBody>
      </p:sp>
      <p:sp>
        <p:nvSpPr>
          <p:cNvPr id="3" name="Content Placeholder 2">
            <a:extLst>
              <a:ext uri="{FF2B5EF4-FFF2-40B4-BE49-F238E27FC236}">
                <a16:creationId xmlns:a16="http://schemas.microsoft.com/office/drawing/2014/main" id="{1D273276-CD70-733C-549F-6139D60B7961}"/>
              </a:ext>
            </a:extLst>
          </p:cNvPr>
          <p:cNvSpPr>
            <a:spLocks noGrp="1"/>
          </p:cNvSpPr>
          <p:nvPr>
            <p:ph idx="1"/>
          </p:nvPr>
        </p:nvSpPr>
        <p:spPr>
          <a:xfrm>
            <a:off x="838200" y="1440445"/>
            <a:ext cx="10515600" cy="5121720"/>
          </a:xfrm>
        </p:spPr>
        <p:txBody>
          <a:bodyPr>
            <a:normAutofit fontScale="85000" lnSpcReduction="20000"/>
          </a:bodyPr>
          <a:lstStyle/>
          <a:p>
            <a:pPr>
              <a:lnSpc>
                <a:spcPct val="100000"/>
              </a:lnSpc>
              <a:spcBef>
                <a:spcPts val="300"/>
              </a:spcBef>
            </a:pPr>
            <a:r>
              <a:rPr lang="en-GB" dirty="0"/>
              <a:t>We have started communication with Axon </a:t>
            </a:r>
          </a:p>
          <a:p>
            <a:pPr lvl="1">
              <a:lnSpc>
                <a:spcPct val="100000"/>
              </a:lnSpc>
              <a:spcBef>
                <a:spcPts val="300"/>
              </a:spcBef>
            </a:pPr>
            <a:r>
              <a:rPr lang="en-GB" dirty="0"/>
              <a:t>We have worked with Axon on cables for ATLAS (much more complicated, different wire gauges and pins in cables and connectors)</a:t>
            </a:r>
          </a:p>
          <a:p>
            <a:pPr lvl="1">
              <a:lnSpc>
                <a:spcPct val="100000"/>
              </a:lnSpc>
              <a:spcBef>
                <a:spcPts val="300"/>
              </a:spcBef>
            </a:pPr>
            <a:r>
              <a:rPr lang="en-GB" dirty="0"/>
              <a:t>They are aware of the constraints and technical and financial aspects of PP projects</a:t>
            </a:r>
          </a:p>
          <a:p>
            <a:pPr>
              <a:lnSpc>
                <a:spcPct val="100000"/>
              </a:lnSpc>
              <a:spcBef>
                <a:spcPts val="300"/>
              </a:spcBef>
            </a:pPr>
            <a:r>
              <a:rPr lang="en-GB" dirty="0"/>
              <a:t>Pricing will be decided after the design is finalised and depending on quantities and other factors such as the sourcing of third party components such as the wire themselves and the low mass cable screen</a:t>
            </a:r>
          </a:p>
          <a:p>
            <a:pPr>
              <a:lnSpc>
                <a:spcPct val="100000"/>
              </a:lnSpc>
              <a:spcBef>
                <a:spcPts val="300"/>
              </a:spcBef>
            </a:pPr>
            <a:r>
              <a:rPr lang="en-GB" dirty="0"/>
              <a:t>Most of the process is done in-house</a:t>
            </a:r>
          </a:p>
          <a:p>
            <a:pPr lvl="1">
              <a:lnSpc>
                <a:spcPct val="100000"/>
              </a:lnSpc>
              <a:spcBef>
                <a:spcPts val="300"/>
              </a:spcBef>
            </a:pPr>
            <a:r>
              <a:rPr lang="en-GB" dirty="0"/>
              <a:t>In this case insulation, stranding, </a:t>
            </a:r>
            <a:r>
              <a:rPr lang="en-GB" dirty="0" err="1"/>
              <a:t>overbraiding</a:t>
            </a:r>
            <a:r>
              <a:rPr lang="en-GB" dirty="0"/>
              <a:t> and jacketing</a:t>
            </a:r>
          </a:p>
          <a:p>
            <a:pPr lvl="1">
              <a:lnSpc>
                <a:spcPct val="100000"/>
              </a:lnSpc>
              <a:spcBef>
                <a:spcPts val="300"/>
              </a:spcBef>
            </a:pPr>
            <a:r>
              <a:rPr lang="en-GB" dirty="0"/>
              <a:t>For Copper conductors they plate, draw and strand most variants themselves, but Aluminium conductors they buy in</a:t>
            </a:r>
          </a:p>
          <a:p>
            <a:pPr>
              <a:lnSpc>
                <a:spcPct val="100000"/>
              </a:lnSpc>
              <a:spcBef>
                <a:spcPts val="300"/>
              </a:spcBef>
            </a:pPr>
            <a:r>
              <a:rPr lang="en-GB" dirty="0"/>
              <a:t>Copper-clad Al cores were surprisingly the most expensive for them to procure with the silver-plated copper-clad Al in the middle and silver-plated Cu the cheapest </a:t>
            </a:r>
          </a:p>
          <a:p>
            <a:pPr lvl="1">
              <a:lnSpc>
                <a:spcPct val="100000"/>
              </a:lnSpc>
              <a:spcBef>
                <a:spcPts val="300"/>
              </a:spcBef>
            </a:pPr>
            <a:r>
              <a:rPr lang="en-GB" dirty="0"/>
              <a:t>Difference in the final assembled cable cost between all three should be &lt;20% and for final assemblies &lt;10%</a:t>
            </a:r>
          </a:p>
          <a:p>
            <a:pPr>
              <a:lnSpc>
                <a:spcPct val="100000"/>
              </a:lnSpc>
              <a:spcBef>
                <a:spcPts val="300"/>
              </a:spcBef>
            </a:pPr>
            <a:r>
              <a:rPr lang="en-GB" dirty="0"/>
              <a:t>They offer cables rated for 300 Mrad (as in ATLAS), we need ~ 10 </a:t>
            </a:r>
            <a:r>
              <a:rPr lang="en-GB" dirty="0" err="1"/>
              <a:t>krad</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C5BC1306-BBFF-7E12-5080-78919328018E}"/>
              </a:ext>
            </a:extLst>
          </p:cNvPr>
          <p:cNvSpPr>
            <a:spLocks noGrp="1"/>
          </p:cNvSpPr>
          <p:nvPr>
            <p:ph type="sldNum" sz="quarter" idx="12"/>
          </p:nvPr>
        </p:nvSpPr>
        <p:spPr/>
        <p:txBody>
          <a:bodyPr/>
          <a:lstStyle/>
          <a:p>
            <a:fld id="{1CA36EEA-5A28-4A70-BCAC-0B68DA8D366C}" type="slidenum">
              <a:rPr lang="en-GB" smtClean="0"/>
              <a:pPr/>
              <a:t>5</a:t>
            </a:fld>
            <a:endParaRPr lang="en-GB" dirty="0"/>
          </a:p>
        </p:txBody>
      </p:sp>
    </p:spTree>
    <p:extLst>
      <p:ext uri="{BB962C8B-B14F-4D97-AF65-F5344CB8AC3E}">
        <p14:creationId xmlns:p14="http://schemas.microsoft.com/office/powerpoint/2010/main" val="20059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C31B21-D373-4B04-81E2-247B0BF8FB82}"/>
              </a:ext>
            </a:extLst>
          </p:cNvPr>
          <p:cNvSpPr txBox="1"/>
          <p:nvPr/>
        </p:nvSpPr>
        <p:spPr>
          <a:xfrm>
            <a:off x="535656" y="1313981"/>
            <a:ext cx="3647573" cy="369332"/>
          </a:xfrm>
          <a:prstGeom prst="rect">
            <a:avLst/>
          </a:prstGeom>
          <a:noFill/>
        </p:spPr>
        <p:txBody>
          <a:bodyPr wrap="square">
            <a:spAutoFit/>
          </a:bodyPr>
          <a:lstStyle/>
          <a:p>
            <a:r>
              <a:rPr lang="en-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Lynxeo</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Catalogue Aeronautique.pdf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B251C5-06B8-405A-90EC-8F01FDC5A7A9}"/>
              </a:ext>
            </a:extLst>
          </p:cNvPr>
          <p:cNvPicPr/>
          <p:nvPr/>
        </p:nvPicPr>
        <p:blipFill>
          <a:blip r:embed="rId3">
            <a:clrChange>
              <a:clrFrom>
                <a:srgbClr val="FFFFFF"/>
              </a:clrFrom>
              <a:clrTo>
                <a:srgbClr val="FFFFFF">
                  <a:alpha val="0"/>
                </a:srgbClr>
              </a:clrTo>
            </a:clrChange>
          </a:blip>
          <a:stretch>
            <a:fillRect/>
          </a:stretch>
        </p:blipFill>
        <p:spPr>
          <a:xfrm>
            <a:off x="1354776" y="1525542"/>
            <a:ext cx="9482447" cy="5237018"/>
          </a:xfrm>
          <a:prstGeom prst="rect">
            <a:avLst/>
          </a:prstGeom>
        </p:spPr>
      </p:pic>
      <p:cxnSp>
        <p:nvCxnSpPr>
          <p:cNvPr id="6" name="Straight Arrow Connector 5">
            <a:extLst>
              <a:ext uri="{FF2B5EF4-FFF2-40B4-BE49-F238E27FC236}">
                <a16:creationId xmlns:a16="http://schemas.microsoft.com/office/drawing/2014/main" id="{2310F99A-25D1-4CFF-9EF8-6DC00C395B3A}"/>
              </a:ext>
            </a:extLst>
          </p:cNvPr>
          <p:cNvCxnSpPr>
            <a:cxnSpLocks/>
          </p:cNvCxnSpPr>
          <p:nvPr/>
        </p:nvCxnSpPr>
        <p:spPr>
          <a:xfrm flipH="1">
            <a:off x="4183229" y="3114798"/>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A6522A8-54D4-4944-9D0B-6830289E03B5}"/>
              </a:ext>
            </a:extLst>
          </p:cNvPr>
          <p:cNvCxnSpPr>
            <a:cxnSpLocks/>
          </p:cNvCxnSpPr>
          <p:nvPr/>
        </p:nvCxnSpPr>
        <p:spPr>
          <a:xfrm flipH="1">
            <a:off x="7626134" y="3122946"/>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5782864-8395-4D54-9588-3EBA9A18F935}"/>
              </a:ext>
            </a:extLst>
          </p:cNvPr>
          <p:cNvCxnSpPr>
            <a:cxnSpLocks/>
          </p:cNvCxnSpPr>
          <p:nvPr/>
        </p:nvCxnSpPr>
        <p:spPr>
          <a:xfrm flipH="1">
            <a:off x="7626134" y="4475275"/>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B63E7F-7C23-4BCF-90B1-DB6DF07B260B}"/>
              </a:ext>
            </a:extLst>
          </p:cNvPr>
          <p:cNvCxnSpPr>
            <a:cxnSpLocks/>
          </p:cNvCxnSpPr>
          <p:nvPr/>
        </p:nvCxnSpPr>
        <p:spPr>
          <a:xfrm flipH="1">
            <a:off x="7626134" y="5827604"/>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D0E1FF-5D87-4398-BDEE-94DAA1FE9675}"/>
              </a:ext>
            </a:extLst>
          </p:cNvPr>
          <p:cNvCxnSpPr>
            <a:cxnSpLocks/>
          </p:cNvCxnSpPr>
          <p:nvPr/>
        </p:nvCxnSpPr>
        <p:spPr>
          <a:xfrm flipH="1">
            <a:off x="10034499" y="3122945"/>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92935D4-FC83-414F-9778-39EA7629F926}"/>
              </a:ext>
            </a:extLst>
          </p:cNvPr>
          <p:cNvCxnSpPr>
            <a:cxnSpLocks/>
          </p:cNvCxnSpPr>
          <p:nvPr/>
        </p:nvCxnSpPr>
        <p:spPr>
          <a:xfrm flipH="1">
            <a:off x="10034499" y="5827604"/>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483AE9-1A58-4016-1034-DBFC7A142AC5}"/>
              </a:ext>
            </a:extLst>
          </p:cNvPr>
          <p:cNvSpPr>
            <a:spLocks noGrp="1"/>
          </p:cNvSpPr>
          <p:nvPr>
            <p:ph type="title"/>
          </p:nvPr>
        </p:nvSpPr>
        <p:spPr/>
        <p:txBody>
          <a:bodyPr>
            <a:normAutofit fontScale="90000"/>
          </a:bodyPr>
          <a:lstStyle/>
          <a:p>
            <a:r>
              <a:rPr lang="en-GB" dirty="0"/>
              <a:t>Some examples: cable option 1</a:t>
            </a:r>
          </a:p>
        </p:txBody>
      </p:sp>
    </p:spTree>
    <p:extLst>
      <p:ext uri="{BB962C8B-B14F-4D97-AF65-F5344CB8AC3E}">
        <p14:creationId xmlns:p14="http://schemas.microsoft.com/office/powerpoint/2010/main" val="397975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A6152-2761-42D4-9669-921100710C99}"/>
              </a:ext>
            </a:extLst>
          </p:cNvPr>
          <p:cNvSpPr txBox="1"/>
          <p:nvPr/>
        </p:nvSpPr>
        <p:spPr>
          <a:xfrm>
            <a:off x="923767" y="1527413"/>
            <a:ext cx="6095010" cy="369332"/>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axon-space-ESA-Axalu_cg.pdf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34A88ED-C706-43D4-8347-832E7CE8036C}"/>
              </a:ext>
            </a:extLst>
          </p:cNvPr>
          <p:cNvPicPr/>
          <p:nvPr/>
        </p:nvPicPr>
        <p:blipFill>
          <a:blip r:embed="rId3"/>
          <a:srcRect b="41936"/>
          <a:stretch>
            <a:fillRect/>
          </a:stretch>
        </p:blipFill>
        <p:spPr>
          <a:xfrm>
            <a:off x="322729" y="1972235"/>
            <a:ext cx="5701553" cy="4312024"/>
          </a:xfrm>
          <a:prstGeom prst="rect">
            <a:avLst/>
          </a:prstGeom>
        </p:spPr>
      </p:pic>
      <p:cxnSp>
        <p:nvCxnSpPr>
          <p:cNvPr id="5" name="Straight Arrow Connector 4">
            <a:extLst>
              <a:ext uri="{FF2B5EF4-FFF2-40B4-BE49-F238E27FC236}">
                <a16:creationId xmlns:a16="http://schemas.microsoft.com/office/drawing/2014/main" id="{B8DD6342-4E97-48EC-B5C8-C07ED31FEC16}"/>
              </a:ext>
            </a:extLst>
          </p:cNvPr>
          <p:cNvCxnSpPr>
            <a:cxnSpLocks/>
          </p:cNvCxnSpPr>
          <p:nvPr/>
        </p:nvCxnSpPr>
        <p:spPr>
          <a:xfrm flipH="1">
            <a:off x="3799774" y="3085858"/>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75F0BA4-5547-412C-BAD8-846D61079916}"/>
              </a:ext>
            </a:extLst>
          </p:cNvPr>
          <p:cNvCxnSpPr>
            <a:cxnSpLocks/>
          </p:cNvCxnSpPr>
          <p:nvPr/>
        </p:nvCxnSpPr>
        <p:spPr>
          <a:xfrm flipH="1">
            <a:off x="4295646" y="5086606"/>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53EBFC3-58B6-4BDD-9AE1-3F1B1EC78485}"/>
              </a:ext>
            </a:extLst>
          </p:cNvPr>
          <p:cNvCxnSpPr>
            <a:cxnSpLocks/>
          </p:cNvCxnSpPr>
          <p:nvPr/>
        </p:nvCxnSpPr>
        <p:spPr>
          <a:xfrm flipH="1">
            <a:off x="3551274" y="5924970"/>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64F532-835B-4666-9E61-CE4B431E38F6}"/>
              </a:ext>
            </a:extLst>
          </p:cNvPr>
          <p:cNvCxnSpPr>
            <a:cxnSpLocks/>
          </p:cNvCxnSpPr>
          <p:nvPr/>
        </p:nvCxnSpPr>
        <p:spPr>
          <a:xfrm flipH="1">
            <a:off x="3310477" y="6093206"/>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E56B9E-B66D-4CDD-C820-AE55FD364C1E}"/>
              </a:ext>
            </a:extLst>
          </p:cNvPr>
          <p:cNvSpPr>
            <a:spLocks noGrp="1"/>
          </p:cNvSpPr>
          <p:nvPr>
            <p:ph type="title"/>
          </p:nvPr>
        </p:nvSpPr>
        <p:spPr/>
        <p:txBody>
          <a:bodyPr>
            <a:normAutofit fontScale="90000"/>
          </a:bodyPr>
          <a:lstStyle/>
          <a:p>
            <a:r>
              <a:rPr lang="en-GB" dirty="0"/>
              <a:t>Some examples: cable option 2</a:t>
            </a:r>
          </a:p>
        </p:txBody>
      </p:sp>
      <p:pic>
        <p:nvPicPr>
          <p:cNvPr id="12" name="Picture 11">
            <a:extLst>
              <a:ext uri="{FF2B5EF4-FFF2-40B4-BE49-F238E27FC236}">
                <a16:creationId xmlns:a16="http://schemas.microsoft.com/office/drawing/2014/main" id="{1BE7CB35-4986-25C6-500D-6DB637CE7C68}"/>
              </a:ext>
            </a:extLst>
          </p:cNvPr>
          <p:cNvPicPr/>
          <p:nvPr/>
        </p:nvPicPr>
        <p:blipFill>
          <a:blip r:embed="rId3"/>
          <a:srcRect t="73143"/>
          <a:stretch>
            <a:fillRect/>
          </a:stretch>
        </p:blipFill>
        <p:spPr>
          <a:xfrm>
            <a:off x="6334378" y="3085858"/>
            <a:ext cx="5615575" cy="2149530"/>
          </a:xfrm>
          <a:prstGeom prst="rect">
            <a:avLst/>
          </a:prstGeom>
        </p:spPr>
      </p:pic>
      <p:cxnSp>
        <p:nvCxnSpPr>
          <p:cNvPr id="15" name="Straight Arrow Connector 14">
            <a:extLst>
              <a:ext uri="{FF2B5EF4-FFF2-40B4-BE49-F238E27FC236}">
                <a16:creationId xmlns:a16="http://schemas.microsoft.com/office/drawing/2014/main" id="{A9991A03-439B-170D-C7CD-5D3A79E81D90}"/>
              </a:ext>
            </a:extLst>
          </p:cNvPr>
          <p:cNvCxnSpPr>
            <a:cxnSpLocks/>
          </p:cNvCxnSpPr>
          <p:nvPr/>
        </p:nvCxnSpPr>
        <p:spPr>
          <a:xfrm flipH="1">
            <a:off x="7692343" y="4532677"/>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EF983B-7F43-8D2A-64CD-7DC20285937A}"/>
              </a:ext>
            </a:extLst>
          </p:cNvPr>
          <p:cNvCxnSpPr>
            <a:cxnSpLocks/>
          </p:cNvCxnSpPr>
          <p:nvPr/>
        </p:nvCxnSpPr>
        <p:spPr>
          <a:xfrm flipH="1">
            <a:off x="11339990" y="4543837"/>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13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376D4A-96C6-49EC-82C0-4A9235532F53}"/>
              </a:ext>
            </a:extLst>
          </p:cNvPr>
          <p:cNvSpPr txBox="1"/>
          <p:nvPr/>
        </p:nvSpPr>
        <p:spPr>
          <a:xfrm>
            <a:off x="765929" y="1336535"/>
            <a:ext cx="3788141" cy="615553"/>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livebook.pdf</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sz="1600" dirty="0">
                <a:effectLst/>
                <a:latin typeface="Calibri" panose="020F0502020204030204" pitchFamily="34" charset="0"/>
                <a:ea typeface="Calibri" panose="020F0502020204030204" pitchFamily="34" charset="0"/>
                <a:cs typeface="Times New Roman" panose="02020603050405020304" pitchFamily="18" charset="0"/>
              </a:rPr>
              <a:t>Standard D-Sub connectors from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Harting</a:t>
            </a:r>
            <a:endParaRPr lang="en-GB" sz="1600" dirty="0"/>
          </a:p>
        </p:txBody>
      </p:sp>
      <p:pic>
        <p:nvPicPr>
          <p:cNvPr id="5" name="Picture 4">
            <a:extLst>
              <a:ext uri="{FF2B5EF4-FFF2-40B4-BE49-F238E27FC236}">
                <a16:creationId xmlns:a16="http://schemas.microsoft.com/office/drawing/2014/main" id="{C87FAA62-9D5F-4574-AC08-7A0789B8EB58}"/>
              </a:ext>
            </a:extLst>
          </p:cNvPr>
          <p:cNvPicPr/>
          <p:nvPr/>
        </p:nvPicPr>
        <p:blipFill>
          <a:blip r:embed="rId3"/>
          <a:stretch>
            <a:fillRect/>
          </a:stretch>
        </p:blipFill>
        <p:spPr>
          <a:xfrm>
            <a:off x="5750990" y="3600378"/>
            <a:ext cx="3437908" cy="2382387"/>
          </a:xfrm>
          <a:prstGeom prst="rect">
            <a:avLst/>
          </a:prstGeom>
        </p:spPr>
      </p:pic>
      <p:pic>
        <p:nvPicPr>
          <p:cNvPr id="6" name="Picture 5">
            <a:extLst>
              <a:ext uri="{FF2B5EF4-FFF2-40B4-BE49-F238E27FC236}">
                <a16:creationId xmlns:a16="http://schemas.microsoft.com/office/drawing/2014/main" id="{6D285942-C3E7-4DFC-9C51-3592B3A2303E}"/>
              </a:ext>
            </a:extLst>
          </p:cNvPr>
          <p:cNvPicPr/>
          <p:nvPr/>
        </p:nvPicPr>
        <p:blipFill>
          <a:blip r:embed="rId4"/>
          <a:stretch>
            <a:fillRect/>
          </a:stretch>
        </p:blipFill>
        <p:spPr>
          <a:xfrm>
            <a:off x="385306" y="1964441"/>
            <a:ext cx="5235591" cy="2929117"/>
          </a:xfrm>
          <a:prstGeom prst="rect">
            <a:avLst/>
          </a:prstGeom>
        </p:spPr>
      </p:pic>
      <p:pic>
        <p:nvPicPr>
          <p:cNvPr id="11" name="Picture 10">
            <a:extLst>
              <a:ext uri="{FF2B5EF4-FFF2-40B4-BE49-F238E27FC236}">
                <a16:creationId xmlns:a16="http://schemas.microsoft.com/office/drawing/2014/main" id="{1427B646-751F-4FA5-9640-68B206C085A8}"/>
              </a:ext>
            </a:extLst>
          </p:cNvPr>
          <p:cNvPicPr>
            <a:picLocks noChangeAspect="1"/>
          </p:cNvPicPr>
          <p:nvPr/>
        </p:nvPicPr>
        <p:blipFill>
          <a:blip r:embed="rId5"/>
          <a:stretch>
            <a:fillRect/>
          </a:stretch>
        </p:blipFill>
        <p:spPr>
          <a:xfrm>
            <a:off x="4345517" y="6210670"/>
            <a:ext cx="4567586" cy="354499"/>
          </a:xfrm>
          <a:prstGeom prst="rect">
            <a:avLst/>
          </a:prstGeom>
        </p:spPr>
      </p:pic>
      <p:pic>
        <p:nvPicPr>
          <p:cNvPr id="13" name="Picture 12">
            <a:extLst>
              <a:ext uri="{FF2B5EF4-FFF2-40B4-BE49-F238E27FC236}">
                <a16:creationId xmlns:a16="http://schemas.microsoft.com/office/drawing/2014/main" id="{FF0D7582-3E80-4E6C-9261-12615D91F6CF}"/>
              </a:ext>
            </a:extLst>
          </p:cNvPr>
          <p:cNvPicPr>
            <a:picLocks noChangeAspect="1"/>
          </p:cNvPicPr>
          <p:nvPr/>
        </p:nvPicPr>
        <p:blipFill>
          <a:blip r:embed="rId6"/>
          <a:stretch>
            <a:fillRect/>
          </a:stretch>
        </p:blipFill>
        <p:spPr>
          <a:xfrm>
            <a:off x="9188898" y="926437"/>
            <a:ext cx="2548404" cy="5866638"/>
          </a:xfrm>
          <a:prstGeom prst="rect">
            <a:avLst/>
          </a:prstGeom>
        </p:spPr>
      </p:pic>
      <p:cxnSp>
        <p:nvCxnSpPr>
          <p:cNvPr id="9" name="Straight Arrow Connector 8">
            <a:extLst>
              <a:ext uri="{FF2B5EF4-FFF2-40B4-BE49-F238E27FC236}">
                <a16:creationId xmlns:a16="http://schemas.microsoft.com/office/drawing/2014/main" id="{DFC7D83D-1C97-44C1-A7D1-D904D22E644A}"/>
              </a:ext>
            </a:extLst>
          </p:cNvPr>
          <p:cNvCxnSpPr>
            <a:cxnSpLocks/>
          </p:cNvCxnSpPr>
          <p:nvPr/>
        </p:nvCxnSpPr>
        <p:spPr>
          <a:xfrm flipH="1">
            <a:off x="8895010" y="6387919"/>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E25D546-3B2A-4A3A-BEA7-7A54EC5F4656}"/>
              </a:ext>
            </a:extLst>
          </p:cNvPr>
          <p:cNvCxnSpPr>
            <a:cxnSpLocks/>
          </p:cNvCxnSpPr>
          <p:nvPr/>
        </p:nvCxnSpPr>
        <p:spPr>
          <a:xfrm flipH="1">
            <a:off x="11651553" y="5001115"/>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B23D6E-F232-4CFB-8C33-0D00EF5C9232}"/>
              </a:ext>
            </a:extLst>
          </p:cNvPr>
          <p:cNvCxnSpPr>
            <a:cxnSpLocks/>
          </p:cNvCxnSpPr>
          <p:nvPr/>
        </p:nvCxnSpPr>
        <p:spPr>
          <a:xfrm flipH="1">
            <a:off x="11469897" y="4184686"/>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65F93F4-0180-47FB-B9D7-34D0646B5B29}"/>
              </a:ext>
            </a:extLst>
          </p:cNvPr>
          <p:cNvCxnSpPr>
            <a:cxnSpLocks/>
          </p:cNvCxnSpPr>
          <p:nvPr/>
        </p:nvCxnSpPr>
        <p:spPr>
          <a:xfrm flipH="1">
            <a:off x="11201966" y="4367244"/>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9FB177-7D9A-4BB0-86A9-8E44A51F7357}"/>
              </a:ext>
            </a:extLst>
          </p:cNvPr>
          <p:cNvCxnSpPr>
            <a:cxnSpLocks/>
          </p:cNvCxnSpPr>
          <p:nvPr/>
        </p:nvCxnSpPr>
        <p:spPr>
          <a:xfrm flipH="1">
            <a:off x="10985442" y="2371720"/>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AC279B9-93B4-46F7-B34F-CFA224EBA963}"/>
              </a:ext>
            </a:extLst>
          </p:cNvPr>
          <p:cNvCxnSpPr>
            <a:cxnSpLocks/>
          </p:cNvCxnSpPr>
          <p:nvPr/>
        </p:nvCxnSpPr>
        <p:spPr>
          <a:xfrm flipH="1">
            <a:off x="6629310" y="4708530"/>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7D3E1EC-02B7-1D5F-21F5-60DCFF46DE3F}"/>
              </a:ext>
            </a:extLst>
          </p:cNvPr>
          <p:cNvSpPr>
            <a:spLocks noGrp="1"/>
          </p:cNvSpPr>
          <p:nvPr>
            <p:ph type="title"/>
          </p:nvPr>
        </p:nvSpPr>
        <p:spPr/>
        <p:txBody>
          <a:bodyPr>
            <a:noAutofit/>
          </a:bodyPr>
          <a:lstStyle/>
          <a:p>
            <a:r>
              <a:rPr lang="en-GB" sz="3600" dirty="0"/>
              <a:t>Some examples: connector option 1</a:t>
            </a:r>
          </a:p>
        </p:txBody>
      </p:sp>
    </p:spTree>
    <p:extLst>
      <p:ext uri="{BB962C8B-B14F-4D97-AF65-F5344CB8AC3E}">
        <p14:creationId xmlns:p14="http://schemas.microsoft.com/office/powerpoint/2010/main" val="2421038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E25570-E3B9-4417-AFE1-D4946A82ECB5}"/>
              </a:ext>
            </a:extLst>
          </p:cNvPr>
          <p:cNvPicPr/>
          <p:nvPr/>
        </p:nvPicPr>
        <p:blipFill>
          <a:blip r:embed="rId2"/>
          <a:stretch>
            <a:fillRect/>
          </a:stretch>
        </p:blipFill>
        <p:spPr>
          <a:xfrm>
            <a:off x="134153" y="4744191"/>
            <a:ext cx="5304746" cy="2098939"/>
          </a:xfrm>
          <a:prstGeom prst="rect">
            <a:avLst/>
          </a:prstGeom>
        </p:spPr>
      </p:pic>
      <p:pic>
        <p:nvPicPr>
          <p:cNvPr id="3" name="Picture 2">
            <a:extLst>
              <a:ext uri="{FF2B5EF4-FFF2-40B4-BE49-F238E27FC236}">
                <a16:creationId xmlns:a16="http://schemas.microsoft.com/office/drawing/2014/main" id="{7C4BE34D-0081-4AD8-A9A4-C5113DDEBBAC}"/>
              </a:ext>
            </a:extLst>
          </p:cNvPr>
          <p:cNvPicPr/>
          <p:nvPr/>
        </p:nvPicPr>
        <p:blipFill>
          <a:blip r:embed="rId3"/>
          <a:stretch>
            <a:fillRect/>
          </a:stretch>
        </p:blipFill>
        <p:spPr>
          <a:xfrm>
            <a:off x="3987429" y="6231090"/>
            <a:ext cx="1325508" cy="430967"/>
          </a:xfrm>
          <a:prstGeom prst="rect">
            <a:avLst/>
          </a:prstGeom>
        </p:spPr>
      </p:pic>
      <p:sp>
        <p:nvSpPr>
          <p:cNvPr id="7" name="TextBox 6">
            <a:extLst>
              <a:ext uri="{FF2B5EF4-FFF2-40B4-BE49-F238E27FC236}">
                <a16:creationId xmlns:a16="http://schemas.microsoft.com/office/drawing/2014/main" id="{AB5C4ED6-3790-4A27-AF60-05BD981FA450}"/>
              </a:ext>
            </a:extLst>
          </p:cNvPr>
          <p:cNvSpPr txBox="1"/>
          <p:nvPr/>
        </p:nvSpPr>
        <p:spPr>
          <a:xfrm>
            <a:off x="871381" y="1332075"/>
            <a:ext cx="9135035" cy="369332"/>
          </a:xfrm>
          <a:prstGeom prst="rect">
            <a:avLst/>
          </a:prstGeom>
          <a:noFill/>
        </p:spPr>
        <p:txBody>
          <a:bodyPr wrap="square">
            <a:spAutoFit/>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eaton-souriau-robust-metal-shielded-connector-UTO-catalog-en-eu.pdf</a:t>
            </a:r>
            <a:r>
              <a:rPr lang="en-GB" sz="1800" dirty="0">
                <a:effectLst/>
                <a:latin typeface="Calibri" panose="020F0502020204030204" pitchFamily="34" charset="0"/>
                <a:ea typeface="Calibri" panose="020F0502020204030204" pitchFamily="34" charset="0"/>
                <a:cs typeface="Times New Roman" panose="02020603050405020304" pitchFamily="18" charset="0"/>
              </a:rPr>
              <a:t>  or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UTG series | Eaton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2B01F37-0281-471D-9E26-88148A0CB239}"/>
              </a:ext>
            </a:extLst>
          </p:cNvPr>
          <p:cNvPicPr>
            <a:picLocks noChangeAspect="1"/>
          </p:cNvPicPr>
          <p:nvPr/>
        </p:nvPicPr>
        <p:blipFill>
          <a:blip r:embed="rId6"/>
          <a:srcRect t="31744"/>
          <a:stretch>
            <a:fillRect/>
          </a:stretch>
        </p:blipFill>
        <p:spPr>
          <a:xfrm>
            <a:off x="29739" y="1727978"/>
            <a:ext cx="5025224" cy="1977400"/>
          </a:xfrm>
          <a:prstGeom prst="rect">
            <a:avLst/>
          </a:prstGeom>
        </p:spPr>
      </p:pic>
      <p:pic>
        <p:nvPicPr>
          <p:cNvPr id="14" name="Picture 13">
            <a:extLst>
              <a:ext uri="{FF2B5EF4-FFF2-40B4-BE49-F238E27FC236}">
                <a16:creationId xmlns:a16="http://schemas.microsoft.com/office/drawing/2014/main" id="{CD20B0F5-E1C5-4664-99E3-A8FCAE335F81}"/>
              </a:ext>
            </a:extLst>
          </p:cNvPr>
          <p:cNvPicPr/>
          <p:nvPr/>
        </p:nvPicPr>
        <p:blipFill>
          <a:blip r:embed="rId7"/>
          <a:stretch>
            <a:fillRect/>
          </a:stretch>
        </p:blipFill>
        <p:spPr>
          <a:xfrm>
            <a:off x="4924388" y="1870261"/>
            <a:ext cx="1265484" cy="2406754"/>
          </a:xfrm>
          <a:prstGeom prst="rect">
            <a:avLst/>
          </a:prstGeom>
        </p:spPr>
      </p:pic>
      <p:cxnSp>
        <p:nvCxnSpPr>
          <p:cNvPr id="18" name="Straight Arrow Connector 17">
            <a:extLst>
              <a:ext uri="{FF2B5EF4-FFF2-40B4-BE49-F238E27FC236}">
                <a16:creationId xmlns:a16="http://schemas.microsoft.com/office/drawing/2014/main" id="{8DE8B460-4AEE-42B6-9AC5-7E4EB9485DD8}"/>
              </a:ext>
            </a:extLst>
          </p:cNvPr>
          <p:cNvCxnSpPr>
            <a:cxnSpLocks/>
          </p:cNvCxnSpPr>
          <p:nvPr/>
        </p:nvCxnSpPr>
        <p:spPr>
          <a:xfrm flipH="1">
            <a:off x="5312937" y="6231090"/>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048BB57-43F9-41F6-86DA-4F3351A92C27}"/>
              </a:ext>
            </a:extLst>
          </p:cNvPr>
          <p:cNvCxnSpPr>
            <a:cxnSpLocks/>
          </p:cNvCxnSpPr>
          <p:nvPr/>
        </p:nvCxnSpPr>
        <p:spPr>
          <a:xfrm flipH="1">
            <a:off x="1330035" y="5202055"/>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FDD693FB-3446-4E88-83CF-DC85313DAD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4861" y="1745673"/>
            <a:ext cx="5729429" cy="4916384"/>
          </a:xfrm>
          <a:prstGeom prst="rect">
            <a:avLst/>
          </a:prstGeom>
        </p:spPr>
      </p:pic>
      <p:cxnSp>
        <p:nvCxnSpPr>
          <p:cNvPr id="22" name="Straight Arrow Connector 21">
            <a:extLst>
              <a:ext uri="{FF2B5EF4-FFF2-40B4-BE49-F238E27FC236}">
                <a16:creationId xmlns:a16="http://schemas.microsoft.com/office/drawing/2014/main" id="{5F683212-07C3-4AF5-A1D1-7F9564FD1CA4}"/>
              </a:ext>
            </a:extLst>
          </p:cNvPr>
          <p:cNvCxnSpPr>
            <a:cxnSpLocks/>
          </p:cNvCxnSpPr>
          <p:nvPr/>
        </p:nvCxnSpPr>
        <p:spPr>
          <a:xfrm flipH="1">
            <a:off x="8626269" y="1942119"/>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80484B0-E641-466A-9C31-A0EAC1C232F1}"/>
              </a:ext>
            </a:extLst>
          </p:cNvPr>
          <p:cNvCxnSpPr>
            <a:cxnSpLocks/>
          </p:cNvCxnSpPr>
          <p:nvPr/>
        </p:nvCxnSpPr>
        <p:spPr>
          <a:xfrm flipH="1">
            <a:off x="8626269" y="2337963"/>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875113-3A32-4564-8438-DEFC72D57B42}"/>
              </a:ext>
            </a:extLst>
          </p:cNvPr>
          <p:cNvCxnSpPr>
            <a:cxnSpLocks/>
          </p:cNvCxnSpPr>
          <p:nvPr/>
        </p:nvCxnSpPr>
        <p:spPr>
          <a:xfrm flipH="1">
            <a:off x="7920324" y="4193974"/>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4C5AE8F-36B9-4031-8830-A95920FD5306}"/>
              </a:ext>
            </a:extLst>
          </p:cNvPr>
          <p:cNvCxnSpPr>
            <a:cxnSpLocks/>
          </p:cNvCxnSpPr>
          <p:nvPr/>
        </p:nvCxnSpPr>
        <p:spPr>
          <a:xfrm flipH="1">
            <a:off x="7920324" y="5488882"/>
            <a:ext cx="171498" cy="83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0F7F60C-E099-4176-9833-8776064E9620}"/>
              </a:ext>
            </a:extLst>
          </p:cNvPr>
          <p:cNvPicPr/>
          <p:nvPr/>
        </p:nvPicPr>
        <p:blipFill rotWithShape="1">
          <a:blip r:embed="rId9"/>
          <a:srcRect l="9571" t="17945" r="2513"/>
          <a:stretch/>
        </p:blipFill>
        <p:spPr>
          <a:xfrm>
            <a:off x="134153" y="3186256"/>
            <a:ext cx="3081647" cy="1557935"/>
          </a:xfrm>
          <a:prstGeom prst="rect">
            <a:avLst/>
          </a:prstGeom>
        </p:spPr>
      </p:pic>
      <p:sp>
        <p:nvSpPr>
          <p:cNvPr id="4" name="Title 3">
            <a:extLst>
              <a:ext uri="{FF2B5EF4-FFF2-40B4-BE49-F238E27FC236}">
                <a16:creationId xmlns:a16="http://schemas.microsoft.com/office/drawing/2014/main" id="{0322E04A-D9D8-D29B-7C3C-F44C086102F0}"/>
              </a:ext>
            </a:extLst>
          </p:cNvPr>
          <p:cNvSpPr>
            <a:spLocks noGrp="1"/>
          </p:cNvSpPr>
          <p:nvPr>
            <p:ph type="title"/>
          </p:nvPr>
        </p:nvSpPr>
        <p:spPr/>
        <p:txBody>
          <a:bodyPr>
            <a:noAutofit/>
          </a:bodyPr>
          <a:lstStyle/>
          <a:p>
            <a:r>
              <a:rPr lang="en-GB" sz="3600" dirty="0"/>
              <a:t>Some examples: connector option 2</a:t>
            </a:r>
          </a:p>
        </p:txBody>
      </p:sp>
    </p:spTree>
    <p:extLst>
      <p:ext uri="{BB962C8B-B14F-4D97-AF65-F5344CB8AC3E}">
        <p14:creationId xmlns:p14="http://schemas.microsoft.com/office/powerpoint/2010/main" val="426402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34797</TotalTime>
  <Words>1754</Words>
  <Application>Microsoft Office PowerPoint</Application>
  <PresentationFormat>Widescreen</PresentationFormat>
  <Paragraphs>235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Palatino Linotype</vt:lpstr>
      <vt:lpstr>Verdana</vt:lpstr>
      <vt:lpstr>Office Theme</vt:lpstr>
      <vt:lpstr>Power cables</vt:lpstr>
      <vt:lpstr>Geometry</vt:lpstr>
      <vt:lpstr>What we know (sort off)</vt:lpstr>
      <vt:lpstr>Schematics</vt:lpstr>
      <vt:lpstr>Discussion with supplier</vt:lpstr>
      <vt:lpstr>Some examples: cable option 1</vt:lpstr>
      <vt:lpstr>Some examples: cable option 2</vt:lpstr>
      <vt:lpstr>Some examples: connector option 1</vt:lpstr>
      <vt:lpstr>Some examples: connector option 2</vt:lpstr>
      <vt:lpstr>Some examples: connector option 2 cont’d</vt:lpstr>
      <vt:lpstr>Some examples: connector option 3</vt:lpstr>
      <vt:lpstr>Some examples: connector option 4</vt:lpstr>
      <vt:lpstr>Some examples: connector option 5</vt:lpstr>
      <vt:lpstr>Further comments from Axon</vt:lpstr>
      <vt:lpstr>Some examples: Low-mass shielding</vt:lpstr>
      <vt:lpstr>CB to FIB</vt:lpstr>
      <vt:lpstr>Specifications</vt:lpstr>
      <vt:lpstr>Open questions</vt:lpstr>
      <vt:lpstr>PowerPoint Presentation</vt:lpstr>
      <vt:lpstr>PowerPoint Presentation</vt:lpstr>
      <vt:lpstr>PowerPoint Presentation</vt:lpstr>
      <vt:lpstr>PowerPoint Presentation</vt:lpstr>
      <vt:lpstr>PowerPoint Presentation</vt:lpstr>
      <vt:lpstr>Further material</vt:lpstr>
      <vt:lpstr>Outside cable lengths</vt:lpstr>
      <vt:lpstr>CB-to-FIB cable wires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 Viehhauser</dc:creator>
  <cp:lastModifiedBy>Georg Viehhauser</cp:lastModifiedBy>
  <cp:revision>1275</cp:revision>
  <dcterms:created xsi:type="dcterms:W3CDTF">2018-10-16T11:54:38Z</dcterms:created>
  <dcterms:modified xsi:type="dcterms:W3CDTF">2025-12-15T10:48:51Z</dcterms:modified>
</cp:coreProperties>
</file>