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5"/>
  </p:notesMasterIdLst>
  <p:sldIdLst>
    <p:sldId id="256" r:id="rId5"/>
    <p:sldId id="257" r:id="rId6"/>
    <p:sldId id="266" r:id="rId7"/>
    <p:sldId id="265" r:id="rId8"/>
    <p:sldId id="264" r:id="rId9"/>
    <p:sldId id="271" r:id="rId10"/>
    <p:sldId id="272" r:id="rId11"/>
    <p:sldId id="275" r:id="rId12"/>
    <p:sldId id="273" r:id="rId13"/>
    <p:sldId id="274" r:id="rId14"/>
    <p:sldId id="276" r:id="rId15"/>
    <p:sldId id="277" r:id="rId16"/>
    <p:sldId id="373" r:id="rId17"/>
    <p:sldId id="258" r:id="rId18"/>
    <p:sldId id="259" r:id="rId19"/>
    <p:sldId id="261" r:id="rId20"/>
    <p:sldId id="260" r:id="rId21"/>
    <p:sldId id="268" r:id="rId22"/>
    <p:sldId id="269" r:id="rId23"/>
    <p:sldId id="267" r:id="rId24"/>
    <p:sldId id="374" r:id="rId25"/>
    <p:sldId id="262" r:id="rId26"/>
    <p:sldId id="263" r:id="rId27"/>
    <p:sldId id="270" r:id="rId28"/>
    <p:sldId id="372" r:id="rId29"/>
    <p:sldId id="348" r:id="rId30"/>
    <p:sldId id="349" r:id="rId31"/>
    <p:sldId id="350" r:id="rId32"/>
    <p:sldId id="351" r:id="rId33"/>
    <p:sldId id="35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33C"/>
    <a:srgbClr val="FFFFFF"/>
    <a:srgbClr val="115C79"/>
    <a:srgbClr val="1B465D"/>
    <a:srgbClr val="405F81"/>
    <a:srgbClr val="01ADDD"/>
    <a:srgbClr val="C9E076"/>
    <a:srgbClr val="88A325"/>
    <a:srgbClr val="758C20"/>
    <a:srgbClr val="105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CD358-7177-4835-A291-81037A664C8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626BA-43FC-4828-8BB8-7BD397165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7CD6C-B757-B4DF-E69F-7DFD8E8B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221C7-E78D-AA12-9651-43717C6FB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560A7-1B9F-091B-232A-C32874AFF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B473E-05D2-148B-CF76-1F9533252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0735-9649-7794-1B30-FE03CFC2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E29A9-DCBD-9D1B-5378-9C8688579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CD341-2985-9A94-0F90-8C43D3CC5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E969C-812B-2C0C-7588-E9D73879E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2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691B-702E-B5D2-BF0E-B4A8E473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66F1E-49AF-2F13-BF09-6720812F9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9B9E5-0E23-4BE9-47D4-17F631219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375CC-7939-21D2-F18E-75099ECA2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4ED3-A894-E5D2-783A-F9E406BF7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2CFB3-7633-99AD-62CC-E8F8B7348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4E342-FC04-0486-7B05-2F77C8F75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C2958-F4B7-BF2A-4653-B06CDBB68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1291-E0E6-2011-6006-38DCA6288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056F5-2689-01C2-DBC4-0A7DFB588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782F1-21EE-2885-B305-40A10154A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57DF-6DE7-8305-7E8F-9001D6333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6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EBBC0-B81A-39A2-CC01-B493C6E8E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37D8E-AC6F-FB73-D7A2-36105F30C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8E8C1-56FB-5D30-B9F3-81AB42DAE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D13CD-33BA-D89C-716E-EE4334909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86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5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8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9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D73B-9F39-B6B5-CE46-E4A914576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B951B-053A-DD6E-4378-7B4ED35DA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C6E02-BC9F-6FCA-EE25-A4F24D3B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1DD6C-6868-8F25-A778-10102225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3725F-A312-2A14-94A3-CE05D4AC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1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4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A1B4C4-A229-9EF0-62AB-3818A5B8DE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91" y="6154857"/>
            <a:ext cx="932085" cy="6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39E93-254F-C865-E1F9-94D8B3350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958" y="5857788"/>
            <a:ext cx="1369286" cy="3500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8534F3-683B-51C9-3273-661818EABE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00" y="5857788"/>
            <a:ext cx="850597" cy="4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0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28DF57-4E58-084C-EAB0-7129B4EB14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79" y="6086217"/>
            <a:ext cx="932085" cy="6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6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71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39A190C-C080-82CE-BAD4-CAFBD30B7D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91" y="6154857"/>
            <a:ext cx="932085" cy="6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D74B2-FC90-4246-AB4E-8DD0AB0C5A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958" y="5857788"/>
            <a:ext cx="1369286" cy="35004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0EFDDE6-9A79-F467-0BF6-4FD097151B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00" y="5857788"/>
            <a:ext cx="850597" cy="4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3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ADE3E048-8FA8-4D76-90CE-F1B34084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6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1FA104-8251-8CC0-17AF-F8DB358C1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1508578"/>
            <a:ext cx="11105340" cy="365231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rgbClr val="FFC000"/>
                </a:solidFill>
              </a:rPr>
              <a:t>Quo Vadis AncASIC?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B2D33C"/>
                </a:solidFill>
              </a:rPr>
              <a:t>Work to do, Plans, </a:t>
            </a:r>
            <a:br>
              <a:rPr lang="en-US" sz="4000" dirty="0">
                <a:solidFill>
                  <a:srgbClr val="B2D33C"/>
                </a:solidFill>
              </a:rPr>
            </a:br>
            <a:r>
              <a:rPr lang="en-US" sz="4000" dirty="0">
                <a:solidFill>
                  <a:srgbClr val="B2D33C"/>
                </a:solidFill>
              </a:rPr>
              <a:t>Problems to Address,</a:t>
            </a:r>
            <a:br>
              <a:rPr lang="en-US" sz="4000" dirty="0">
                <a:solidFill>
                  <a:srgbClr val="B2D33C"/>
                </a:solidFill>
              </a:rPr>
            </a:br>
            <a:r>
              <a:rPr lang="en-US" sz="4000" dirty="0">
                <a:solidFill>
                  <a:srgbClr val="B2D33C"/>
                </a:solidFill>
              </a:rPr>
              <a:t>Resources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86DC003-2B82-ADE7-4C20-4FAC5F0AA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688" y="5274603"/>
            <a:ext cx="7106760" cy="384915"/>
          </a:xfrm>
        </p:spPr>
        <p:txBody>
          <a:bodyPr>
            <a:noAutofit/>
          </a:bodyPr>
          <a:lstStyle/>
          <a:p>
            <a:r>
              <a:rPr lang="en-US" dirty="0"/>
              <a:t>G.W. Deptuch, D. Górni, Fu-Hwei, N. Gallice, A. Iqbal, P. Maj, </a:t>
            </a:r>
            <a:br>
              <a:rPr lang="en-US" dirty="0"/>
            </a:br>
            <a:r>
              <a:rPr lang="en-US" dirty="0"/>
              <a:t>S. Mandal, J. de Melo, P. Purohit, N. St John, E. Tamura, </a:t>
            </a:r>
          </a:p>
          <a:p>
            <a:r>
              <a:rPr lang="en-US" dirty="0"/>
              <a:t>and S. Hassan, W. Weldon</a:t>
            </a:r>
          </a:p>
          <a:p>
            <a:r>
              <a:rPr lang="en-US" dirty="0"/>
              <a:t>12/16/2025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43C5EA-506D-C62C-FB19-24FE2785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46" y="4614571"/>
            <a:ext cx="1609247" cy="11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8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AE4F-1CD0-BA5C-FA33-5F2F4A7D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7E6C-5299-3F42-8954-979B032B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38094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Initial State &amp; Startup Sequence - 1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F5E15-3BF2-9E65-F8B3-EC6DAFF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D51C0494-503C-B6AB-A465-D9C32A87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8" y="1454386"/>
            <a:ext cx="4295456" cy="2740368"/>
          </a:xfrm>
          <a:prstGeom prst="rect">
            <a:avLst/>
          </a:prstGeom>
        </p:spPr>
      </p:pic>
      <p:pic>
        <p:nvPicPr>
          <p:cNvPr id="5" name="Picture 4" descr="Table&#10;&#10;AI-generated content may be incorrect.">
            <a:extLst>
              <a:ext uri="{FF2B5EF4-FFF2-40B4-BE49-F238E27FC236}">
                <a16:creationId xmlns:a16="http://schemas.microsoft.com/office/drawing/2014/main" id="{6FB3E562-35D4-B9CB-891E-A16DFE43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20" y="1462614"/>
            <a:ext cx="4471954" cy="3260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D06BB-C7C1-380E-FEB9-FDF459098853}"/>
              </a:ext>
            </a:extLst>
          </p:cNvPr>
          <p:cNvSpPr txBox="1"/>
          <p:nvPr/>
        </p:nvSpPr>
        <p:spPr>
          <a:xfrm>
            <a:off x="541560" y="4704860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Note: This is a draft startup sequence - actual order depends on system requirements.</a:t>
            </a:r>
            <a:endParaRPr lang="en-US" sz="200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9D2EC-F881-640F-9D0F-DA05053C37A1}"/>
              </a:ext>
            </a:extLst>
          </p:cNvPr>
          <p:cNvSpPr/>
          <p:nvPr/>
        </p:nvSpPr>
        <p:spPr>
          <a:xfrm>
            <a:off x="7106897" y="1407781"/>
            <a:ext cx="4667113" cy="365102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848245-297A-AA6E-B9EE-C99C1A8E8B1C}"/>
              </a:ext>
            </a:extLst>
          </p:cNvPr>
          <p:cNvSpPr/>
          <p:nvPr/>
        </p:nvSpPr>
        <p:spPr>
          <a:xfrm>
            <a:off x="7230120" y="2214661"/>
            <a:ext cx="3916213" cy="33498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B48A98-8AEC-7238-B601-08C649EF3049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6803093" y="2382151"/>
            <a:ext cx="427027" cy="1362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FD3703-8A89-F9DC-1CEF-AC87B42BFCEC}"/>
              </a:ext>
            </a:extLst>
          </p:cNvPr>
          <p:cNvSpPr txBox="1">
            <a:spLocks/>
          </p:cNvSpPr>
          <p:nvPr/>
        </p:nvSpPr>
        <p:spPr>
          <a:xfrm>
            <a:off x="5062800" y="1702992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there is no “reset”, it would have to be merged into </a:t>
            </a: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wrapper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85A4CF-5694-CB10-340F-A430E19EC11F}"/>
              </a:ext>
            </a:extLst>
          </p:cNvPr>
          <p:cNvCxnSpPr>
            <a:cxnSpLocks/>
          </p:cNvCxnSpPr>
          <p:nvPr/>
        </p:nvCxnSpPr>
        <p:spPr>
          <a:xfrm flipV="1">
            <a:off x="6803092" y="4248882"/>
            <a:ext cx="427027" cy="1362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1BB941-CAE2-22B9-AF4F-F915CABCFE52}"/>
              </a:ext>
            </a:extLst>
          </p:cNvPr>
          <p:cNvSpPr txBox="1">
            <a:spLocks/>
          </p:cNvSpPr>
          <p:nvPr/>
        </p:nvSpPr>
        <p:spPr>
          <a:xfrm>
            <a:off x="5034119" y="3718205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this reset is issued by </a:t>
            </a: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endParaRPr lang="en-US" sz="18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9485FB-2B14-26C3-F27A-95C0B5212E26}"/>
              </a:ext>
            </a:extLst>
          </p:cNvPr>
          <p:cNvSpPr txBox="1"/>
          <p:nvPr/>
        </p:nvSpPr>
        <p:spPr>
          <a:xfrm>
            <a:off x="4689824" y="964931"/>
            <a:ext cx="2812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15C79"/>
                </a:solidFill>
                <a:latin typeface="Abadi" panose="020B0604020104020204" pitchFamily="34" charset="0"/>
              </a:rPr>
              <a:t>System role of Reset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83266-B0B4-9FF1-99A1-43B5A2D96E8E}"/>
              </a:ext>
            </a:extLst>
          </p:cNvPr>
          <p:cNvSpPr txBox="1"/>
          <p:nvPr/>
        </p:nvSpPr>
        <p:spPr>
          <a:xfrm>
            <a:off x="6097326" y="5372464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Abadi" panose="020B0604020104020204" pitchFamily="34" charset="0"/>
              </a:rPr>
              <a:t>D</a:t>
            </a:r>
            <a:r>
              <a:rPr lang="en-US" sz="2000" b="1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efinition and verification of startup sequence requires joint efforts, finally to be confirmed in software and hardware mock-ups when are built.</a:t>
            </a:r>
            <a:endParaRPr lang="en-US" sz="2000" b="1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6A129D0-249C-7CB6-9FC0-6A937033A50E}"/>
              </a:ext>
            </a:extLst>
          </p:cNvPr>
          <p:cNvSpPr txBox="1">
            <a:spLocks/>
          </p:cNvSpPr>
          <p:nvPr/>
        </p:nvSpPr>
        <p:spPr>
          <a:xfrm rot="19747765">
            <a:off x="10196771" y="4352029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2400" dirty="0">
                <a:solidFill>
                  <a:srgbClr val="92D05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DRAFT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9AD3E7E-325B-1776-4264-1C1514A620CF}"/>
              </a:ext>
            </a:extLst>
          </p:cNvPr>
          <p:cNvSpPr/>
          <p:nvPr/>
        </p:nvSpPr>
        <p:spPr>
          <a:xfrm>
            <a:off x="5880507" y="1377186"/>
            <a:ext cx="347072" cy="337951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0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1E598-6ED2-9D96-5CBA-564DBF180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02E7-F434-9E9F-C611-A621166F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11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0D1BBE-6019-4C60-9779-E049EB5C5C44}"/>
              </a:ext>
            </a:extLst>
          </p:cNvPr>
          <p:cNvSpPr txBox="1">
            <a:spLocks/>
          </p:cNvSpPr>
          <p:nvPr/>
        </p:nvSpPr>
        <p:spPr>
          <a:xfrm>
            <a:off x="295138" y="622487"/>
            <a:ext cx="10334625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ommand sequence to be executed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every step is feasible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no step is missing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no dangerous results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no contradicting results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each step is executed (watch errors)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if errors are communicated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Verify ...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9F4CB-327F-729A-1C9A-7E64E504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38094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Initial State &amp; Startup Sequence - 2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ECEA85ED-C7EB-9871-3965-0EA8C72A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569" y="529047"/>
            <a:ext cx="2420841" cy="6193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55B4C0-9107-217C-FCB2-0F4198704761}"/>
              </a:ext>
            </a:extLst>
          </p:cNvPr>
          <p:cNvSpPr txBox="1"/>
          <p:nvPr/>
        </p:nvSpPr>
        <p:spPr>
          <a:xfrm>
            <a:off x="8843682" y="592334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badi" panose="020B0604020104020204" pitchFamily="34" charset="0"/>
              </a:rPr>
              <a:t>Draft Startup Flowchart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F4BAA2-EDE2-C1AA-7A8C-6E91510C2EA9}"/>
              </a:ext>
            </a:extLst>
          </p:cNvPr>
          <p:cNvSpPr txBox="1">
            <a:spLocks/>
          </p:cNvSpPr>
          <p:nvPr/>
        </p:nvSpPr>
        <p:spPr>
          <a:xfrm rot="19747765">
            <a:off x="8685872" y="953482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2400" dirty="0">
                <a:solidFill>
                  <a:srgbClr val="92D05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75C25-71A2-104B-9DE0-D479DC3CEDD2}"/>
              </a:ext>
            </a:extLst>
          </p:cNvPr>
          <p:cNvSpPr txBox="1"/>
          <p:nvPr/>
        </p:nvSpPr>
        <p:spPr>
          <a:xfrm>
            <a:off x="4082780" y="1376205"/>
            <a:ext cx="6786438" cy="517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ts val="520"/>
              </a:lnSpc>
              <a:spcBef>
                <a:spcPts val="38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System Reset</a:t>
            </a:r>
          </a:p>
          <a:p>
            <a:pPr marL="1261872" lvl="4" indent="-342900">
              <a:lnSpc>
                <a:spcPts val="520"/>
              </a:lnSpc>
              <a:spcBef>
                <a:spcPts val="38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Assert </a:t>
            </a:r>
            <a:r>
              <a:rPr lang="en-US" sz="1200" dirty="0" err="1"/>
              <a:t>rst_n</a:t>
            </a:r>
            <a:r>
              <a:rPr lang="en-US" sz="1200" dirty="0"/>
              <a:t> low, wait for stable clock, release </a:t>
            </a:r>
            <a:r>
              <a:rPr lang="en-US" sz="1200" dirty="0" err="1"/>
              <a:t>rst_n</a:t>
            </a:r>
            <a:endParaRPr lang="en-US" sz="1200" dirty="0"/>
          </a:p>
          <a:p>
            <a:pPr marL="1261872" lvl="4" indent="-342900">
              <a:lnSpc>
                <a:spcPts val="1920"/>
              </a:lnSpc>
              <a:spcBef>
                <a:spcPts val="38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All registers return to defaults</a:t>
            </a:r>
          </a:p>
          <a:p>
            <a:pPr marL="1261872" lvl="4" indent="-342900">
              <a:lnSpc>
                <a:spcPts val="1920"/>
              </a:lnSpc>
              <a:spcBef>
                <a:spcPts val="38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Co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-apple-system"/>
              </a:rPr>
              <a:t>n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figure Broadcast Delays (for chain synchronization)</a:t>
            </a:r>
          </a:p>
          <a:p>
            <a:pPr marL="1261872" lvl="6" indent="-342900">
              <a:lnSpc>
                <a:spcPts val="5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Write ADDR_BCAST_DELAY (0x22) with computed delay value</a:t>
            </a:r>
          </a:p>
          <a:p>
            <a:pPr marL="1261872" lvl="6" indent="-342900">
              <a:buFont typeface="Arial" panose="020B0604020202020204" pitchFamily="34" charset="0"/>
              <a:buChar char="•"/>
            </a:pPr>
            <a:r>
              <a:rPr lang="en-US" sz="1200" dirty="0"/>
              <a:t>Delay = (</a:t>
            </a:r>
            <a:r>
              <a:rPr lang="en-US" sz="1200" dirty="0" err="1"/>
              <a:t>chain_position</a:t>
            </a:r>
            <a:r>
              <a:rPr lang="en-US" sz="1200" dirty="0"/>
              <a:t> * </a:t>
            </a:r>
            <a:r>
              <a:rPr lang="en-US" sz="1200" dirty="0" err="1"/>
              <a:t>propagation_delay</a:t>
            </a:r>
            <a:r>
              <a:rPr lang="en-US" sz="1200" dirty="0"/>
              <a:t>) / 6.25ns</a:t>
            </a:r>
          </a:p>
          <a:p>
            <a:pPr marL="1261872" lvl="6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800100" lvl="1" indent="-342900">
              <a:lnSpc>
                <a:spcPts val="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Configure SLDO</a:t>
            </a:r>
            <a:endParaRPr lang="en-US" sz="1200" dirty="0"/>
          </a:p>
          <a:p>
            <a:pPr marL="1085850" lvl="2" indent="-171450">
              <a:lnSpc>
                <a:spcPts val="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Write SLDO_MODE0..4 (0x0F, 0x1A-1D) = 0x02 (Normal mode)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Write SLDO_CTRL0..4 (0x10-14) with DAC values</a:t>
            </a:r>
          </a:p>
          <a:p>
            <a:pPr lvl="2"/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Configure NBVG</a:t>
            </a:r>
            <a:endParaRPr lang="en-US" sz="1200" dirty="0"/>
          </a:p>
          <a:p>
            <a:pPr marL="1085850" lvl="2" indent="-171450">
              <a:lnSpc>
                <a:spcPts val="5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Write NBVG_REG0 (0x40) enable bits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Write NBVG current/voltage registers (0x41-4D)</a:t>
            </a:r>
          </a:p>
          <a:p>
            <a:pPr lvl="2"/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Configure LAS PHY Timing (if non-default needed)</a:t>
            </a:r>
            <a:endParaRPr lang="en-US" sz="1200" dirty="0"/>
          </a:p>
          <a:p>
            <a:pPr marL="1085850" lvl="2" indent="-171450">
              <a:lnSpc>
                <a:spcPts val="5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Write PHY timing registers (0x50-54)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Write PHASE_ALIGN (0x2A) if needed</a:t>
            </a:r>
          </a:p>
          <a:p>
            <a:pPr lvl="2"/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Enable Sync Pulse Generator</a:t>
            </a:r>
            <a:endParaRPr lang="en-US" sz="1200" dirty="0"/>
          </a:p>
          <a:p>
            <a:pPr marL="1085850" lvl="2" indent="-171450">
              <a:lnSpc>
                <a:spcPts val="5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Write SYNC_PERIOD (0x25)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Write SYNC_WIDTH (0x26)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Write SYNC_CTRL (0x27) bit[0] = 1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-apple-system"/>
              </a:rPr>
              <a:t>Issue Global Reset Broadcast</a:t>
            </a:r>
            <a:endParaRPr lang="en-US" sz="1200" dirty="0"/>
          </a:p>
          <a:p>
            <a:pPr marL="1085850" lvl="2" indent="-171450">
              <a:lnSpc>
                <a:spcPts val="5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Send command with ADDR=0x0000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800100" lvl="1" indent="-342900">
              <a:lnSpc>
                <a:spcPts val="5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-apple-system"/>
              </a:rPr>
              <a:t>System Ready for Normal Operation</a:t>
            </a:r>
            <a:endParaRPr lang="en-US" sz="1200" dirty="0"/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124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85516-C35A-CE50-7217-49C5E7FCD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2495-FE3D-094C-9691-1A2381EB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Wrapper - 1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F61DD-9994-E630-F105-BFEAB2D29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12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CF9380-4150-9092-CB71-754BB2B5C202}"/>
              </a:ext>
            </a:extLst>
          </p:cNvPr>
          <p:cNvSpPr txBox="1">
            <a:spLocks/>
          </p:cNvSpPr>
          <p:nvPr/>
        </p:nvSpPr>
        <p:spPr>
          <a:xfrm>
            <a:off x="239560" y="448951"/>
            <a:ext cx="10879014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hy wrapper is needed?</a:t>
            </a:r>
            <a:endParaRPr lang="en-US" sz="16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Receive 160 MHz clock and provide it to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endParaRPr lang="en-US" sz="1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Interface data stream from e-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LinkTX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to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endParaRPr lang="en-US" sz="1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Output e-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LinkTX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data and clock to next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endParaRPr lang="en-US" sz="1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Receive data from previous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and buffer (it needs use programmed phase and retime data to own clock)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Receive own data from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and buffer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Arbitrate between own data and data from previous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(any response to any command result in no longer data than 66 bits)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Construct data frame suitable for e-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LinkRx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(pad bits to complete full frame, set to right data format)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Transmit data STREAM to e-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LinkRX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from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(when no actual data available, send IDLE data)</a:t>
            </a:r>
          </a:p>
        </p:txBody>
      </p:sp>
      <p:pic>
        <p:nvPicPr>
          <p:cNvPr id="5" name="Picture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52EAAD1F-E39B-8C93-8B96-2C776ABF0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49" y="2725175"/>
            <a:ext cx="10544101" cy="3311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66FC3-BD0D-C569-A2BA-89C6978E0965}"/>
              </a:ext>
            </a:extLst>
          </p:cNvPr>
          <p:cNvSpPr txBox="1"/>
          <p:nvPr/>
        </p:nvSpPr>
        <p:spPr>
          <a:xfrm>
            <a:off x="3781203" y="6147318"/>
            <a:ext cx="750735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Question: should it recognize reset command to reset </a:t>
            </a:r>
            <a:r>
              <a:rPr lang="en-US" sz="16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(hardware reset)?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- maybe POR will suffice?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82260-32BE-0AD6-2851-B6DAA560C3D4}"/>
              </a:ext>
            </a:extLst>
          </p:cNvPr>
          <p:cNvSpPr txBox="1"/>
          <p:nvPr/>
        </p:nvSpPr>
        <p:spPr>
          <a:xfrm rot="21170878">
            <a:off x="6486577" y="651759"/>
            <a:ext cx="4799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specification of wrapper’s functionality is underway</a:t>
            </a:r>
          </a:p>
        </p:txBody>
      </p:sp>
    </p:spTree>
    <p:extLst>
      <p:ext uri="{BB962C8B-B14F-4D97-AF65-F5344CB8AC3E}">
        <p14:creationId xmlns:p14="http://schemas.microsoft.com/office/powerpoint/2010/main" val="281748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757A-E7EC-96AC-70C6-C8F135505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3CD2-7820-B86E-6CC6-0DB4C045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Wrapper - 2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29C12-6E9B-3DA3-972A-91B14EC42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13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E257D7D-976E-F37D-60A9-385073D71622}"/>
              </a:ext>
            </a:extLst>
          </p:cNvPr>
          <p:cNvSpPr txBox="1">
            <a:spLocks/>
          </p:cNvSpPr>
          <p:nvPr/>
        </p:nvSpPr>
        <p:spPr>
          <a:xfrm>
            <a:off x="239560" y="601349"/>
            <a:ext cx="10879014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hat happens </a:t>
            </a:r>
            <a:b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 wrapper</a:t>
            </a:r>
            <a:endParaRPr lang="en-US" sz="16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A0B17B4C-7CC3-B534-2C6F-5AE02A2B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96" y="474416"/>
            <a:ext cx="6700769" cy="350171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DC3FBA1-A307-DEA1-EB75-0F656CD08B68}"/>
              </a:ext>
            </a:extLst>
          </p:cNvPr>
          <p:cNvSpPr txBox="1">
            <a:spLocks/>
          </p:cNvSpPr>
          <p:nvPr/>
        </p:nvSpPr>
        <p:spPr>
          <a:xfrm>
            <a:off x="344557" y="2082836"/>
            <a:ext cx="264822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D-channel data from lpGBT Tx can be sent in naturally, though user data needs to be 68 bit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A1F2EB8-4926-85D5-1F22-6C01395220C7}"/>
              </a:ext>
            </a:extLst>
          </p:cNvPr>
          <p:cNvSpPr txBox="1">
            <a:spLocks/>
          </p:cNvSpPr>
          <p:nvPr/>
        </p:nvSpPr>
        <p:spPr>
          <a:xfrm>
            <a:off x="344557" y="2988622"/>
            <a:ext cx="264822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lpGBT Rx frame format needs to be built internally by the wrapper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46B8C3-9A40-5585-A239-F8BB90F34D7F}"/>
              </a:ext>
            </a:extLst>
          </p:cNvPr>
          <p:cNvSpPr txBox="1">
            <a:spLocks/>
          </p:cNvSpPr>
          <p:nvPr/>
        </p:nvSpPr>
        <p:spPr>
          <a:xfrm>
            <a:off x="1171919" y="3976133"/>
            <a:ext cx="10648122" cy="1795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downlink data needs to be retimed in each AncASIC in daisy chain, thus 1 or 2 clock delays will be added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Uplink data from each AncASIC I chain needs to be retimed and brought to local clock domain, thus 1 or 2 clock delays will be added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Simple retiming using 4 selectable phases is to be executed on incoming data (no lpGBT automatic phase adjustment)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Selection of phase done in cascade first AncASIC closest to lpGBT for feasibility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(1) lpGBT Rx frame formatting will be taking 66 bit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data and putting it into Rx format handshaking with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(2) frame collectors will be used on own frames and incoming frames to manage uplink transmission without collision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(3) 2 Frame collectors are needed allow resolving collisions (Rx fame is ~2x longer than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frame)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(4) Arbiter will be monitoring two directions for frames and commuting between own and incoming data</a:t>
            </a:r>
          </a:p>
          <a:p>
            <a:pPr>
              <a:spcBef>
                <a:spcPts val="300"/>
              </a:spcBef>
            </a:pPr>
            <a:endParaRPr lang="en-US" sz="1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F7ACB2F-1E68-251A-A167-C47A00B9BE9F}"/>
              </a:ext>
            </a:extLst>
          </p:cNvPr>
          <p:cNvSpPr txBox="1">
            <a:spLocks/>
          </p:cNvSpPr>
          <p:nvPr/>
        </p:nvSpPr>
        <p:spPr>
          <a:xfrm>
            <a:off x="3614186" y="5879196"/>
            <a:ext cx="7438127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(1), (2), (3) and (4) will result in delays, but should not be critical on uplink – still needs to be estimates</a:t>
            </a:r>
          </a:p>
          <a:p>
            <a:pPr>
              <a:spcBef>
                <a:spcPts val="300"/>
              </a:spcBef>
            </a:pPr>
            <a:r>
              <a:rPr lang="en-US" sz="1400" u="sng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BNL has access to </a:t>
            </a:r>
            <a:r>
              <a:rPr lang="en-US" sz="1400" u="sng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lpGBT_model</a:t>
            </a:r>
            <a:r>
              <a:rPr lang="en-US" sz="1400" u="sng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400" u="sng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lpGBT_FPGA</a:t>
            </a:r>
            <a:r>
              <a:rPr lang="en-US" sz="1400" u="sng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400" u="sng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lpGBT_FPGA_simulation</a:t>
            </a:r>
            <a:r>
              <a:rPr lang="en-US" sz="1400" u="sng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etc. to built complete software mockup</a:t>
            </a:r>
          </a:p>
        </p:txBody>
      </p:sp>
    </p:spTree>
    <p:extLst>
      <p:ext uri="{BB962C8B-B14F-4D97-AF65-F5344CB8AC3E}">
        <p14:creationId xmlns:p14="http://schemas.microsoft.com/office/powerpoint/2010/main" val="2684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7AFDC-A767-C503-3E90-7F1B26EF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AI-generated content may be incorrect.">
            <a:extLst>
              <a:ext uri="{FF2B5EF4-FFF2-40B4-BE49-F238E27FC236}">
                <a16:creationId xmlns:a16="http://schemas.microsoft.com/office/drawing/2014/main" id="{B48FB2FE-081B-CA87-8538-723EB219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25" y="5257276"/>
            <a:ext cx="6612032" cy="1525175"/>
          </a:xfrm>
          <a:prstGeom prst="rect">
            <a:avLst/>
          </a:prstGeom>
        </p:spPr>
      </p:pic>
      <p:pic>
        <p:nvPicPr>
          <p:cNvPr id="23" name="Picture 22" descr="Table&#10;&#10;AI-generated content may be incorrect.">
            <a:extLst>
              <a:ext uri="{FF2B5EF4-FFF2-40B4-BE49-F238E27FC236}">
                <a16:creationId xmlns:a16="http://schemas.microsoft.com/office/drawing/2014/main" id="{E943D6C1-455E-7A06-5431-A0CA1267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901" y="11797"/>
            <a:ext cx="5385665" cy="4693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60D01-D2CD-860E-53F0-2FC81BBA3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4" y="1161907"/>
            <a:ext cx="4503138" cy="2353399"/>
          </a:xfrm>
          <a:prstGeom prst="rect">
            <a:avLst/>
          </a:prstGeom>
        </p:spPr>
      </p:pic>
      <p:pic>
        <p:nvPicPr>
          <p:cNvPr id="19" name="Picture 18" descr="Diagram&#10;&#10;AI-generated content may be incorrect.">
            <a:extLst>
              <a:ext uri="{FF2B5EF4-FFF2-40B4-BE49-F238E27FC236}">
                <a16:creationId xmlns:a16="http://schemas.microsoft.com/office/drawing/2014/main" id="{850E0083-AB19-5138-5448-2BDA3A6B6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2" y="3071886"/>
            <a:ext cx="4892464" cy="2034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D0329-E57D-FA4D-BA1D-372A2EF0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BAE92-3CF3-2198-CE59-2FC5F0C68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14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F3554-0EAD-21FC-F96D-4BE06B71D3D8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own-link to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AncASICs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334E0A1-8DF3-9A50-D502-CA350CF33EAC}"/>
              </a:ext>
            </a:extLst>
          </p:cNvPr>
          <p:cNvSpPr txBox="1">
            <a:spLocks/>
          </p:cNvSpPr>
          <p:nvPr/>
        </p:nvSpPr>
        <p:spPr>
          <a:xfrm>
            <a:off x="239560" y="1682456"/>
            <a:ext cx="166896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2.5Gbps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52B0E4-3FA8-2776-1ED0-3017A4EA152F}"/>
              </a:ext>
            </a:extLst>
          </p:cNvPr>
          <p:cNvSpPr txBox="1">
            <a:spLocks/>
          </p:cNvSpPr>
          <p:nvPr/>
        </p:nvSpPr>
        <p:spPr>
          <a:xfrm>
            <a:off x="4077811" y="2687379"/>
            <a:ext cx="166896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CDR</a:t>
            </a:r>
          </a:p>
          <a:p>
            <a:pPr marL="0" indent="0" algn="ctr">
              <a:spcBef>
                <a:spcPts val="300"/>
              </a:spcBef>
              <a:buNone/>
            </a:pP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40MHz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32BC5C4-824E-983E-FD7A-ECCE1E63E9FA}"/>
              </a:ext>
            </a:extLst>
          </p:cNvPr>
          <p:cNvSpPr txBox="1">
            <a:spLocks/>
          </p:cNvSpPr>
          <p:nvPr/>
        </p:nvSpPr>
        <p:spPr>
          <a:xfrm>
            <a:off x="361028" y="1161907"/>
            <a:ext cx="166896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Down link:</a:t>
            </a:r>
          </a:p>
          <a:p>
            <a:pPr marL="0" indent="0">
              <a:spcBef>
                <a:spcPts val="300"/>
              </a:spcBef>
              <a:buNone/>
            </a:pPr>
            <a:endParaRPr lang="en-US" sz="18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18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FEC12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78EAD-C42C-16CB-8414-5524375B7248}"/>
              </a:ext>
            </a:extLst>
          </p:cNvPr>
          <p:cNvSpPr txBox="1"/>
          <p:nvPr/>
        </p:nvSpPr>
        <p:spPr>
          <a:xfrm>
            <a:off x="409154" y="4781968"/>
            <a:ext cx="473789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/>
            <a:r>
              <a:rPr lang="en-US" sz="1700" b="0" i="0" u="none" strike="noStrike" baseline="0" dirty="0">
                <a:solidFill>
                  <a:srgbClr val="006EC0"/>
                </a:solidFill>
                <a:latin typeface="Calibri" panose="020F0502020204030204" pitchFamily="34" charset="0"/>
              </a:rPr>
              <a:t>Data rates:</a:t>
            </a:r>
            <a:r>
              <a:rPr lang="en-US" sz="1400" b="0" i="0" u="none" strike="noStrike" baseline="0" dirty="0">
                <a:solidFill>
                  <a:srgbClr val="001E5E"/>
                </a:solidFill>
                <a:latin typeface="Calibri" panose="020F0502020204030204" pitchFamily="34" charset="0"/>
              </a:rPr>
              <a:t>160 /320 / 640 / 1280 Mb/s</a:t>
            </a:r>
          </a:p>
          <a:p>
            <a:pPr marL="0" marR="0" lvl="1" algn="l"/>
            <a:r>
              <a:rPr lang="en-US" sz="1700" b="0" i="0" u="none" strike="noStrike" baseline="0" dirty="0">
                <a:solidFill>
                  <a:srgbClr val="006EC0"/>
                </a:solidFill>
                <a:latin typeface="Calibri" panose="020F0502020204030204" pitchFamily="34" charset="0"/>
              </a:rPr>
              <a:t>Count: </a:t>
            </a:r>
            <a:r>
              <a:rPr lang="en-US" sz="1400" b="0" i="0" u="none" strike="noStrike" baseline="0" dirty="0">
                <a:solidFill>
                  <a:srgbClr val="001E5E"/>
                </a:solidFill>
                <a:latin typeface="Calibri" panose="020F0502020204030204" pitchFamily="34" charset="0"/>
              </a:rPr>
              <a:t>FEC5 </a:t>
            </a:r>
            <a:r>
              <a:rPr lang="en-US" sz="1300" b="0" i="0" u="none" strike="noStrike" baseline="0" dirty="0">
                <a:solidFill>
                  <a:srgbClr val="006EC0"/>
                </a:solidFill>
                <a:latin typeface="Calibri" panose="020F0502020204030204" pitchFamily="34" charset="0"/>
              </a:rPr>
              <a:t>Up to 28 @ 160 Mb/s</a:t>
            </a:r>
            <a:r>
              <a:rPr lang="en-US" sz="1300" dirty="0">
                <a:solidFill>
                  <a:srgbClr val="006EC0"/>
                </a:solidFill>
                <a:latin typeface="Calibri" panose="020F0502020204030204" pitchFamily="34" charset="0"/>
              </a:rPr>
              <a:t>, </a:t>
            </a:r>
            <a:r>
              <a:rPr lang="en-US" sz="1300" b="0" i="0" u="none" strike="noStrike" baseline="0" dirty="0">
                <a:solidFill>
                  <a:srgbClr val="006EC0"/>
                </a:solidFill>
                <a:latin typeface="Calibri" panose="020F0502020204030204" pitchFamily="34" charset="0"/>
              </a:rPr>
              <a:t>Up to 7 @ 1.28 Gb/</a:t>
            </a:r>
            <a:r>
              <a:rPr lang="en-US" sz="1300" dirty="0">
                <a:solidFill>
                  <a:srgbClr val="006EC0"/>
                </a:solidFill>
                <a:latin typeface="Calibri" panose="020F0502020204030204" pitchFamily="34" charset="0"/>
              </a:rPr>
              <a:t>s</a:t>
            </a:r>
          </a:p>
          <a:p>
            <a:pPr marL="0" marR="0" lvl="1" algn="l"/>
            <a:r>
              <a:rPr lang="en-US" sz="1300" dirty="0">
                <a:solidFill>
                  <a:srgbClr val="006EC0"/>
                </a:solidFill>
                <a:latin typeface="Calibri" panose="020F0502020204030204" pitchFamily="34" charset="0"/>
              </a:rPr>
              <a:t>                 </a:t>
            </a:r>
            <a:r>
              <a:rPr lang="en-US" sz="1400" b="0" i="0" u="none" strike="noStrike" baseline="0" dirty="0">
                <a:solidFill>
                  <a:srgbClr val="001E5E"/>
                </a:solidFill>
                <a:latin typeface="Calibri" panose="020F0502020204030204" pitchFamily="34" charset="0"/>
              </a:rPr>
              <a:t>FEC12 </a:t>
            </a:r>
            <a:r>
              <a:rPr lang="en-US" sz="1300" b="0" i="0" u="none" strike="noStrike" baseline="0" dirty="0">
                <a:solidFill>
                  <a:srgbClr val="006EC0"/>
                </a:solidFill>
                <a:latin typeface="Calibri" panose="020F0502020204030204" pitchFamily="34" charset="0"/>
              </a:rPr>
              <a:t>Up to 24 @ 160 Mb/s Up to 6 @ 1.28 Gb/s</a:t>
            </a:r>
          </a:p>
          <a:p>
            <a:pPr marL="0" marR="0" lvl="1" algn="l"/>
            <a:r>
              <a:rPr lang="en-US" sz="1300" dirty="0">
                <a:solidFill>
                  <a:srgbClr val="006EC0"/>
                </a:solidFill>
                <a:latin typeface="Calibri" panose="020F0502020204030204" pitchFamily="34" charset="0"/>
              </a:rPr>
              <a:t>It needs to be operated in the transceiver mode</a:t>
            </a:r>
            <a:endParaRPr lang="en-US" sz="1300" b="0" i="0" u="none" strike="noStrike" baseline="0" dirty="0">
              <a:solidFill>
                <a:srgbClr val="006EC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BF1225-7F73-E445-96AB-48783E6BE4F6}"/>
              </a:ext>
            </a:extLst>
          </p:cNvPr>
          <p:cNvSpPr/>
          <p:nvPr/>
        </p:nvSpPr>
        <p:spPr>
          <a:xfrm>
            <a:off x="7228302" y="2733648"/>
            <a:ext cx="770021" cy="19181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ADBD91F-0A57-0CFE-718D-48B2FC481904}"/>
              </a:ext>
            </a:extLst>
          </p:cNvPr>
          <p:cNvSpPr txBox="1">
            <a:spLocks/>
          </p:cNvSpPr>
          <p:nvPr/>
        </p:nvSpPr>
        <p:spPr>
          <a:xfrm>
            <a:off x="5361930" y="4698890"/>
            <a:ext cx="6445229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2bits Header • The data field: 2bits IC, 2bits EC, </a:t>
            </a:r>
            <a:r>
              <a:rPr lang="en-US" sz="1200" dirty="0">
                <a:solidFill>
                  <a:srgbClr val="FF00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32bits D (1.28Gbps)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24 bits FEC • Forward error correction field: FEC12 • data field is scrambled to allow for CDR at no [additional] bandwidth penalty CDR 40MHz •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2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E8ADE8-D83D-3DB5-74D6-02573AEA0424}"/>
              </a:ext>
            </a:extLst>
          </p:cNvPr>
          <p:cNvSpPr txBox="1">
            <a:spLocks/>
          </p:cNvSpPr>
          <p:nvPr/>
        </p:nvSpPr>
        <p:spPr>
          <a:xfrm>
            <a:off x="9575199" y="6277141"/>
            <a:ext cx="1054564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downlink •</a:t>
            </a:r>
          </a:p>
        </p:txBody>
      </p:sp>
    </p:spTree>
    <p:extLst>
      <p:ext uri="{BB962C8B-B14F-4D97-AF65-F5344CB8AC3E}">
        <p14:creationId xmlns:p14="http://schemas.microsoft.com/office/powerpoint/2010/main" val="23821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65E8F-76DF-A732-67E9-82647FF6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F427-BA26-1437-E5D6-370CE8F1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0DD12-08FA-94CE-982A-0AAE7A5BF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15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0CD24DF-5714-AF37-B10A-EBEEC6B60A9E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nderstanding of protocol modes (ePortTx.pptx)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06DB7C0-3F60-DEF2-2D04-6082BA958FA0}"/>
              </a:ext>
            </a:extLst>
          </p:cNvPr>
          <p:cNvSpPr txBox="1">
            <a:spLocks/>
          </p:cNvSpPr>
          <p:nvPr/>
        </p:nvSpPr>
        <p:spPr>
          <a:xfrm>
            <a:off x="9586734" y="3118778"/>
            <a:ext cx="2294071" cy="980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@ 160 MHz -&gt; 8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are active •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(channels) are associated in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•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are grouped in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eGroups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• each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eGroups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composed of 4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• data on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can be inverted in lpGBT •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FB21D-1A03-3ED4-2C67-8D75FBB1A33B}"/>
              </a:ext>
            </a:extLst>
          </p:cNvPr>
          <p:cNvSpPr txBox="1"/>
          <p:nvPr/>
        </p:nvSpPr>
        <p:spPr>
          <a:xfrm>
            <a:off x="295137" y="990028"/>
            <a:ext cx="115409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D-field (D) transmit user’s data (D) to the frontend device </a:t>
            </a:r>
            <a:r>
              <a:rPr lang="en-US" sz="18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eLinks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. The user available bandwidth is 1.28 Gb/s.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At 160 Mbps 8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eLinks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down-links can be used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x4 data rate (2x160Mbps): “normal” data present on channels 0,2;  If shadow enabled and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ePortTxGroupDataPortEnable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[1/3] data from channel 0,2 are sent to channels 1,3 respectively</a:t>
            </a:r>
          </a:p>
          <a:p>
            <a:pPr algn="l"/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9ED6E-5C71-ACEB-900C-B2AB81AE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6" y="2332379"/>
            <a:ext cx="5875988" cy="2656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8D3D4-A861-18F7-3EFC-C7F4A208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223" y="2562116"/>
            <a:ext cx="2905750" cy="242684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78E4E40-AC36-FC32-1BF0-BDB6A7E9219C}"/>
              </a:ext>
            </a:extLst>
          </p:cNvPr>
          <p:cNvSpPr txBox="1">
            <a:spLocks/>
          </p:cNvSpPr>
          <p:nvPr/>
        </p:nvSpPr>
        <p:spPr>
          <a:xfrm>
            <a:off x="8317052" y="2378627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FRAMEDWN[63:0]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D5DFE8-775F-AEEB-598B-BDAD6BD9553D}"/>
              </a:ext>
            </a:extLst>
          </p:cNvPr>
          <p:cNvSpPr txBox="1">
            <a:spLocks/>
          </p:cNvSpPr>
          <p:nvPr/>
        </p:nvSpPr>
        <p:spPr>
          <a:xfrm>
            <a:off x="591545" y="2378627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MSB first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02F33-F07C-3AB2-236B-B53BBBCD9E4C}"/>
              </a:ext>
            </a:extLst>
          </p:cNvPr>
          <p:cNvSpPr txBox="1"/>
          <p:nvPr/>
        </p:nvSpPr>
        <p:spPr>
          <a:xfrm>
            <a:off x="1098239" y="5434544"/>
            <a:ext cx="6840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latin typeface="NimbusRomNo9L-Regu"/>
              </a:rPr>
              <a:t>2’b10   	      160   	             2  		0, 2    	{chn2[3:0], chn0[3:0]}</a:t>
            </a:r>
          </a:p>
          <a:p>
            <a:r>
              <a:rPr lang="de-DE" dirty="0">
                <a:latin typeface="NimbusRomNo9L-Regu"/>
              </a:rPr>
              <a:t>				    </a:t>
            </a:r>
            <a:r>
              <a:rPr lang="de-DE" dirty="0" err="1">
                <a:latin typeface="NimbusRomNo9L-Regu"/>
              </a:rPr>
              <a:t>shadow</a:t>
            </a:r>
            <a:r>
              <a:rPr lang="de-DE" dirty="0">
                <a:latin typeface="NimbusRomNo9L-Regu"/>
              </a:rPr>
              <a:t>{chn3[3:0], chn1[3:0]}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39C6F8D-A11B-29B3-4DC7-75F76BCF06D4}"/>
              </a:ext>
            </a:extLst>
          </p:cNvPr>
          <p:cNvSpPr txBox="1">
            <a:spLocks/>
          </p:cNvSpPr>
          <p:nvPr/>
        </p:nvSpPr>
        <p:spPr>
          <a:xfrm>
            <a:off x="693855" y="5128624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Data Rate Select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871476A-405D-0986-7252-7C7B886CD448}"/>
              </a:ext>
            </a:extLst>
          </p:cNvPr>
          <p:cNvSpPr txBox="1">
            <a:spLocks/>
          </p:cNvSpPr>
          <p:nvPr/>
        </p:nvSpPr>
        <p:spPr>
          <a:xfrm>
            <a:off x="1901332" y="5130766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Data Rate Mbps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4D2280-AE96-98E3-7AB4-B23A75489786}"/>
              </a:ext>
            </a:extLst>
          </p:cNvPr>
          <p:cNvSpPr txBox="1">
            <a:spLocks/>
          </p:cNvSpPr>
          <p:nvPr/>
        </p:nvSpPr>
        <p:spPr>
          <a:xfrm>
            <a:off x="3108809" y="5132908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Links per group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CF98D7B-00C1-923E-C41E-68910E763778}"/>
              </a:ext>
            </a:extLst>
          </p:cNvPr>
          <p:cNvSpPr txBox="1">
            <a:spLocks/>
          </p:cNvSpPr>
          <p:nvPr/>
        </p:nvSpPr>
        <p:spPr>
          <a:xfrm>
            <a:off x="4316286" y="5135050"/>
            <a:ext cx="1457470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Active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(channels)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B8F322E-72C4-A9CE-C9A6-FCE3F5D928DF}"/>
              </a:ext>
            </a:extLst>
          </p:cNvPr>
          <p:cNvSpPr txBox="1">
            <a:spLocks/>
          </p:cNvSpPr>
          <p:nvPr/>
        </p:nvSpPr>
        <p:spPr>
          <a:xfrm>
            <a:off x="5555732" y="5137192"/>
            <a:ext cx="2226257" cy="27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Frame-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(channel) mapping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5604B7-0893-F41F-0A34-15A3FF6094CC}"/>
              </a:ext>
            </a:extLst>
          </p:cNvPr>
          <p:cNvSpPr txBox="1"/>
          <p:nvPr/>
        </p:nvSpPr>
        <p:spPr>
          <a:xfrm>
            <a:off x="7938717" y="5035826"/>
            <a:ext cx="40462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u="none" strike="noStrike" baseline="0" dirty="0">
                <a:solidFill>
                  <a:srgbClr val="115C79"/>
                </a:solidFill>
                <a:latin typeface="NimbusRomNo9L-Regu"/>
              </a:rPr>
              <a:t>eLink outputs, </a:t>
            </a:r>
            <a:r>
              <a:rPr lang="pt-BR" sz="1600" b="0" i="0" u="none" strike="noStrike" baseline="0" dirty="0">
                <a:solidFill>
                  <a:srgbClr val="115C79"/>
                </a:solidFill>
                <a:latin typeface="NimbusRomNo9L-Medi"/>
              </a:rPr>
              <a:t>EDOUTCP </a:t>
            </a:r>
            <a:br>
              <a:rPr lang="pt-BR" sz="1600" b="0" i="0" u="none" strike="noStrike" baseline="0" dirty="0">
                <a:solidFill>
                  <a:srgbClr val="115C79"/>
                </a:solidFill>
                <a:latin typeface="NimbusRomNo9L-Medi"/>
              </a:rPr>
            </a:br>
            <a:r>
              <a:rPr lang="pt-BR" sz="1600" b="0" i="0" u="none" strike="noStrike" baseline="0" dirty="0">
                <a:solidFill>
                  <a:srgbClr val="115C79"/>
                </a:solidFill>
                <a:latin typeface="NimbusRomNo9L-Regu"/>
              </a:rPr>
              <a:t>(EDOUT[3:0][3:0]P / EDOUT[3:0][3:0]N)</a:t>
            </a:r>
          </a:p>
          <a:p>
            <a:pPr algn="l"/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•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E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NimbusRomNo9L-Regu"/>
              </a:rPr>
              <a:t>eLink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;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D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data;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OUT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downlink output;</a:t>
            </a:r>
          </a:p>
          <a:p>
            <a:pPr algn="l"/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•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G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group number, 0 to 3 (there are 4 groups);</a:t>
            </a:r>
          </a:p>
          <a:p>
            <a:pPr algn="l"/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•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C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channel number, 0 to 3 (there are 4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NimbusRomNo9L-Regu"/>
              </a:rPr>
              <a:t>eLinks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 associated with every group);</a:t>
            </a:r>
          </a:p>
          <a:p>
            <a:pPr algn="l"/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• 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Medi"/>
              </a:rPr>
              <a:t>P/N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NimbusRomNo9L-Regu"/>
              </a:rPr>
              <a:t>: polarity, </a:t>
            </a:r>
            <a:endParaRPr lang="en-US" sz="1600" dirty="0">
              <a:solidFill>
                <a:srgbClr val="115C7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8C838-D652-BB3C-DBD4-35968BB78F96}"/>
              </a:ext>
            </a:extLst>
          </p:cNvPr>
          <p:cNvSpPr txBox="1"/>
          <p:nvPr/>
        </p:nvSpPr>
        <p:spPr>
          <a:xfrm>
            <a:off x="3507295" y="6158500"/>
            <a:ext cx="4532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data coming from the downlink frame to each </a:t>
            </a:r>
            <a:r>
              <a:rPr lang="en-US" sz="14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ePortTx</a:t>
            </a:r>
            <a:r>
              <a:rPr lang="en-US" sz="14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 group can be replaced with test patterns.</a:t>
            </a:r>
            <a:endParaRPr lang="en-US" sz="140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9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A5B3-7C6C-F6E5-9D3C-2312CF899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04C2-3D79-241F-4480-C0992114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98723-9A91-18A4-314C-CE03220A7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16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554D1B-E74D-8197-406D-DE3A1AC7F526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nderstanding of protocol modes (ePortTx.pptx)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D1DBD-C3F1-7A99-939C-DD6D8D9BD548}"/>
              </a:ext>
            </a:extLst>
          </p:cNvPr>
          <p:cNvSpPr txBox="1"/>
          <p:nvPr/>
        </p:nvSpPr>
        <p:spPr>
          <a:xfrm>
            <a:off x="295136" y="990028"/>
            <a:ext cx="796040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E-links output MSB first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Shadow disabled: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algn="l"/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algn="l"/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Shadow enabled:</a:t>
            </a:r>
          </a:p>
          <a:p>
            <a:endParaRPr lang="en-US" sz="800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Knowing that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uses 66-bit long data format, we need to send: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AB53E6-AFDE-0D60-4ACA-C76001300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10287"/>
              </p:ext>
            </p:extLst>
          </p:nvPr>
        </p:nvGraphicFramePr>
        <p:xfrm>
          <a:off x="2478328" y="1360030"/>
          <a:ext cx="7902482" cy="684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86824">
                  <a:extLst>
                    <a:ext uri="{9D8B030D-6E8A-4147-A177-3AD203B41FA5}">
                      <a16:colId xmlns:a16="http://schemas.microsoft.com/office/drawing/2014/main" val="3209023398"/>
                    </a:ext>
                  </a:extLst>
                </a:gridCol>
                <a:gridCol w="2658070">
                  <a:extLst>
                    <a:ext uri="{9D8B030D-6E8A-4147-A177-3AD203B41FA5}">
                      <a16:colId xmlns:a16="http://schemas.microsoft.com/office/drawing/2014/main" val="3830529903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1338358966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3286790566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3019299585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4264599440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 err="1">
                          <a:effectLst/>
                        </a:rPr>
                        <a:t>DataRate</a:t>
                      </a:r>
                      <a:r>
                        <a:rPr lang="en-GB" sz="1300" b="1" u="none" strike="noStrike" dirty="0">
                          <a:effectLst/>
                        </a:rPr>
                        <a:t>[1:0]</a:t>
                      </a:r>
                    </a:p>
                    <a:p>
                      <a:pPr algn="ctr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DataIn</a:t>
                      </a: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[7:0]</a:t>
                      </a:r>
                    </a:p>
                    <a:p>
                      <a:pPr algn="ctr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DataOut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01459"/>
                  </a:ext>
                </a:extLst>
              </a:tr>
              <a:tr h="175157">
                <a:tc vMerge="1">
                  <a:txBody>
                    <a:bodyPr/>
                    <a:lstStyle/>
                    <a:p>
                      <a:pPr algn="ctr" fontAlgn="b"/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</a:rPr>
                        <a:t>e-Link[3]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E-Link[2]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E-Link[1]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E-Link[0]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13059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E5C77E-F790-12CA-28C5-64E176C48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69509"/>
              </p:ext>
            </p:extLst>
          </p:nvPr>
        </p:nvGraphicFramePr>
        <p:xfrm>
          <a:off x="2478328" y="2070565"/>
          <a:ext cx="7902482" cy="326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86824">
                  <a:extLst>
                    <a:ext uri="{9D8B030D-6E8A-4147-A177-3AD203B41FA5}">
                      <a16:colId xmlns:a16="http://schemas.microsoft.com/office/drawing/2014/main" val="1092249458"/>
                    </a:ext>
                  </a:extLst>
                </a:gridCol>
                <a:gridCol w="2658070">
                  <a:extLst>
                    <a:ext uri="{9D8B030D-6E8A-4147-A177-3AD203B41FA5}">
                      <a16:colId xmlns:a16="http://schemas.microsoft.com/office/drawing/2014/main" val="152861951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1013544641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1070842861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3506932308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20693289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2’b10 (x4) 160Mbps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{chn2[3:0],chn0[3:0]}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[7:4]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[3:0]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30886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0BBDA6-9F9E-0A4A-363D-60E425711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89405"/>
              </p:ext>
            </p:extLst>
          </p:nvPr>
        </p:nvGraphicFramePr>
        <p:xfrm>
          <a:off x="2478328" y="2423740"/>
          <a:ext cx="7902482" cy="326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86824">
                  <a:extLst>
                    <a:ext uri="{9D8B030D-6E8A-4147-A177-3AD203B41FA5}">
                      <a16:colId xmlns:a16="http://schemas.microsoft.com/office/drawing/2014/main" val="2526014616"/>
                    </a:ext>
                  </a:extLst>
                </a:gridCol>
                <a:gridCol w="2658070">
                  <a:extLst>
                    <a:ext uri="{9D8B030D-6E8A-4147-A177-3AD203B41FA5}">
                      <a16:colId xmlns:a16="http://schemas.microsoft.com/office/drawing/2014/main" val="666155474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260035814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1848899176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3712811825"/>
                    </a:ext>
                  </a:extLst>
                </a:gridCol>
                <a:gridCol w="964397">
                  <a:extLst>
                    <a:ext uri="{9D8B030D-6E8A-4147-A177-3AD203B41FA5}">
                      <a16:colId xmlns:a16="http://schemas.microsoft.com/office/drawing/2014/main" val="23264016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2’b10 (x4) 160Mbps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{chn2[3:0],chn0[3:0]}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 err="1">
                          <a:solidFill>
                            <a:srgbClr val="115C79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1" i="0" u="none" strike="noStrike" dirty="0">
                          <a:solidFill>
                            <a:srgbClr val="115C79"/>
                          </a:solidFill>
                          <a:effectLst/>
                          <a:latin typeface="Calibri" panose="020F0502020204030204" pitchFamily="34" charset="0"/>
                        </a:rPr>
                        <a:t>[7:4]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[7:4]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err="1">
                          <a:solidFill>
                            <a:srgbClr val="115C79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1" i="0" u="none" strike="noStrike" dirty="0">
                          <a:solidFill>
                            <a:srgbClr val="115C79"/>
                          </a:solidFill>
                          <a:effectLst/>
                          <a:latin typeface="Calibri" panose="020F0502020204030204" pitchFamily="34" charset="0"/>
                        </a:rPr>
                        <a:t>[3:0]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DataIn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[3:0]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99460"/>
                  </a:ext>
                </a:extLst>
              </a:tr>
            </a:tbl>
          </a:graphicData>
        </a:graphic>
      </p:graphicFrame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CC49A67-D23A-0323-3359-B47AB0462059}"/>
              </a:ext>
            </a:extLst>
          </p:cNvPr>
          <p:cNvSpPr txBox="1">
            <a:spLocks/>
          </p:cNvSpPr>
          <p:nvPr/>
        </p:nvSpPr>
        <p:spPr>
          <a:xfrm>
            <a:off x="415857" y="4250147"/>
            <a:ext cx="1673661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lpGBT does not look into user data • users must assure that their data is DC-balanced if needed • 4 bits out of 64-bit fame yield 160 Mbps •</a:t>
            </a:r>
          </a:p>
        </p:txBody>
      </p:sp>
      <p:pic>
        <p:nvPicPr>
          <p:cNvPr id="16" name="Picture 15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8BA35385-D598-20A7-05BF-45223EAC2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18" y="3181971"/>
            <a:ext cx="9686625" cy="3058313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0A4FF59-D069-1FBB-21BD-7D5D730CC29B}"/>
              </a:ext>
            </a:extLst>
          </p:cNvPr>
          <p:cNvSpPr txBox="1">
            <a:spLocks/>
          </p:cNvSpPr>
          <p:nvPr/>
        </p:nvSpPr>
        <p:spPr>
          <a:xfrm>
            <a:off x="8455149" y="2828796"/>
            <a:ext cx="2294071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data out on falling edge of 160 MHz clock •  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044E69A-E2F7-B5DD-9D00-E91952513C13}"/>
              </a:ext>
            </a:extLst>
          </p:cNvPr>
          <p:cNvSpPr txBox="1">
            <a:spLocks/>
          </p:cNvSpPr>
          <p:nvPr/>
        </p:nvSpPr>
        <p:spPr>
          <a:xfrm>
            <a:off x="3735010" y="6397019"/>
            <a:ext cx="6016457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each command need to be distributed between 17 user’s data blocks of 4 x 8 bits •  </a:t>
            </a:r>
          </a:p>
        </p:txBody>
      </p:sp>
    </p:spTree>
    <p:extLst>
      <p:ext uri="{BB962C8B-B14F-4D97-AF65-F5344CB8AC3E}">
        <p14:creationId xmlns:p14="http://schemas.microsoft.com/office/powerpoint/2010/main" val="96823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FB52-5740-0726-A84A-CCB4D49D0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B2C6-D4C3-4AED-B497-90304D36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BC7AE-A4B8-5065-F1B8-9D3EEF3D6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17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B47172-F894-DD3C-7ABB-E958CF5B5891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lectrical properties (eLinkTxRx.pptx)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D573E-7130-229B-5C15-78E480E2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64" y="3429000"/>
            <a:ext cx="1481456" cy="1066892"/>
          </a:xfrm>
          <a:prstGeom prst="rect">
            <a:avLst/>
          </a:prstGeom>
        </p:spPr>
      </p:pic>
      <p:pic>
        <p:nvPicPr>
          <p:cNvPr id="5" name="table">
            <a:extLst>
              <a:ext uri="{FF2B5EF4-FFF2-40B4-BE49-F238E27FC236}">
                <a16:creationId xmlns:a16="http://schemas.microsoft.com/office/drawing/2014/main" id="{560644D7-EAED-154F-C6BD-7664CC3B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20" y="2841605"/>
            <a:ext cx="7144304" cy="2283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048F01-7C87-DCF1-7CAB-862183A640E3}"/>
              </a:ext>
            </a:extLst>
          </p:cNvPr>
          <p:cNvSpPr/>
          <p:nvPr/>
        </p:nvSpPr>
        <p:spPr>
          <a:xfrm>
            <a:off x="3302601" y="5287358"/>
            <a:ext cx="858569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A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Common mode:</a:t>
            </a:r>
            <a: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(V</a:t>
            </a:r>
            <a:r>
              <a:rPr lang="en-US" sz="1200" baseline="-25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DP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 + V</a:t>
            </a:r>
            <a:r>
              <a:rPr lang="en-US" sz="1200" baseline="-25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DN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) / 2.</a:t>
            </a:r>
            <a:b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</a:br>
            <a: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B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Value when driving into differential load impedance 100 Ω. Termination load is external.</a:t>
            </a:r>
            <a:b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</a:br>
            <a: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C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Differential voltage: V</a:t>
            </a:r>
            <a:r>
              <a:rPr lang="en-US" sz="1200" baseline="-25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DP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  - V</a:t>
            </a:r>
            <a:r>
              <a:rPr lang="en-US" sz="1200" baseline="-25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DN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,values for 2mA setting, scales accordingly for other currents.</a:t>
            </a:r>
          </a:p>
          <a:p>
            <a:r>
              <a:rPr lang="en-US" sz="1200" baseline="300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D </a:t>
            </a:r>
            <a:r>
              <a:rPr lang="en-US" sz="1200" dirty="0">
                <a:solidFill>
                  <a:srgbClr val="115C79"/>
                </a:solidFill>
                <a:latin typeface="Calibri" panose="020F0502020204030204" pitchFamily="34" charset="0"/>
                <a:ea typeface="Calibri" panose="020F0502020204030204" pitchFamily="34" charset="0"/>
                <a:cs typeface="F"/>
              </a:rPr>
              <a:t>Modulation and pre-emphasis currents are programable in 0.5 mA steps from 1 mA to 4 mA. Default setting for the LpGBT is 2mA.</a:t>
            </a:r>
            <a:endParaRPr lang="en-GB" sz="1200" dirty="0">
              <a:solidFill>
                <a:srgbClr val="115C79"/>
              </a:solidFill>
            </a:endParaRPr>
          </a:p>
        </p:txBody>
      </p:sp>
      <p:pic>
        <p:nvPicPr>
          <p:cNvPr id="8" name="Picture 7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9E006368-DE37-57F7-15B5-0FBD19AA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40" y="1155143"/>
            <a:ext cx="5596149" cy="135146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6EFEA27-B106-B183-E93A-2D3C01B612C8}"/>
              </a:ext>
            </a:extLst>
          </p:cNvPr>
          <p:cNvSpPr txBox="1">
            <a:spLocks/>
          </p:cNvSpPr>
          <p:nvPr/>
        </p:nvSpPr>
        <p:spPr>
          <a:xfrm>
            <a:off x="656034" y="1421050"/>
            <a:ext cx="1673661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user must assure overall DC – balance of data if such is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neded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•</a:t>
            </a:r>
          </a:p>
        </p:txBody>
      </p:sp>
    </p:spTree>
    <p:extLst>
      <p:ext uri="{BB962C8B-B14F-4D97-AF65-F5344CB8AC3E}">
        <p14:creationId xmlns:p14="http://schemas.microsoft.com/office/powerpoint/2010/main" val="3997405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867E9-3736-D6D9-9F2A-18F6A2AB4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ble&#10;&#10;AI-generated content may be incorrect.">
            <a:extLst>
              <a:ext uri="{FF2B5EF4-FFF2-40B4-BE49-F238E27FC236}">
                <a16:creationId xmlns:a16="http://schemas.microsoft.com/office/drawing/2014/main" id="{8AA2882F-5EA6-2ED2-2427-48AFAD1E7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382" y="0"/>
            <a:ext cx="5385665" cy="4693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4A9E10-2847-8E42-FE54-AA8AE93D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359" y="5054506"/>
            <a:ext cx="5316688" cy="1190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F4AF5-E88C-2BD5-C6A4-B4B252F1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AE7C-4FBD-279C-D218-632265FAB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18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1A02E5E-E3CF-A70C-2578-7A3E02FC9A76}"/>
              </a:ext>
            </a:extLst>
          </p:cNvPr>
          <p:cNvSpPr txBox="1">
            <a:spLocks/>
          </p:cNvSpPr>
          <p:nvPr/>
        </p:nvSpPr>
        <p:spPr>
          <a:xfrm>
            <a:off x="407792" y="4388599"/>
            <a:ext cx="6249590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2bits Header • The data field: 2bits IC, 2bits EC, </a:t>
            </a:r>
            <a:r>
              <a:rPr lang="en-US" sz="1400" dirty="0">
                <a:solidFill>
                  <a:srgbClr val="FF00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96bits D (3.84Gbps)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24 bits FEC, 2 bits LM • Forward error correction field: FEC12 • data field is interleaved and scrambled at no [additional] bandwidth penalty •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28CAA0D-135F-15E4-0D20-D8ACAFFAADF9}"/>
              </a:ext>
            </a:extLst>
          </p:cNvPr>
          <p:cNvSpPr txBox="1">
            <a:spLocks/>
          </p:cNvSpPr>
          <p:nvPr/>
        </p:nvSpPr>
        <p:spPr>
          <a:xfrm>
            <a:off x="8745953" y="6018693"/>
            <a:ext cx="1054564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uplink •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981F2-DF41-D530-DC8D-86DEFABF8246}"/>
              </a:ext>
            </a:extLst>
          </p:cNvPr>
          <p:cNvSpPr/>
          <p:nvPr/>
        </p:nvSpPr>
        <p:spPr>
          <a:xfrm>
            <a:off x="9464918" y="2711736"/>
            <a:ext cx="740319" cy="19108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888BD4-90B6-A209-D239-8F6ED960456D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p-link from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AncASICs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7DED2-3ABB-1743-E9AE-D5B766E4B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0" y="1032256"/>
            <a:ext cx="4401286" cy="235000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FAF5A8-6AD3-93EF-3A3F-95622B737BB1}"/>
              </a:ext>
            </a:extLst>
          </p:cNvPr>
          <p:cNvSpPr txBox="1">
            <a:spLocks/>
          </p:cNvSpPr>
          <p:nvPr/>
        </p:nvSpPr>
        <p:spPr>
          <a:xfrm>
            <a:off x="239560" y="2563767"/>
            <a:ext cx="2200643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Uplink link: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source </a:t>
            </a:r>
            <a:b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160 Mbps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AB63D72-235D-DF8E-105B-83A8EC2CE283}"/>
              </a:ext>
            </a:extLst>
          </p:cNvPr>
          <p:cNvSpPr txBox="1">
            <a:spLocks/>
          </p:cNvSpPr>
          <p:nvPr/>
        </p:nvSpPr>
        <p:spPr>
          <a:xfrm>
            <a:off x="3268728" y="1532840"/>
            <a:ext cx="345763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5.12 or 10.24 Gbps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2B9963-AEBA-A134-2F27-D411519EE385}"/>
              </a:ext>
            </a:extLst>
          </p:cNvPr>
          <p:cNvGrpSpPr/>
          <p:nvPr/>
        </p:nvGrpSpPr>
        <p:grpSpPr>
          <a:xfrm>
            <a:off x="4618721" y="1458368"/>
            <a:ext cx="1273218" cy="563991"/>
            <a:chOff x="4618721" y="1458368"/>
            <a:chExt cx="1273218" cy="56399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DC3B7A-C62D-DB37-C8BF-1B0129AB0C8A}"/>
                </a:ext>
              </a:extLst>
            </p:cNvPr>
            <p:cNvCxnSpPr/>
            <p:nvPr/>
          </p:nvCxnSpPr>
          <p:spPr>
            <a:xfrm flipV="1">
              <a:off x="4618721" y="1468380"/>
              <a:ext cx="1208076" cy="55397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F7371B-F5F8-10AD-0433-70F05D7176CD}"/>
                </a:ext>
              </a:extLst>
            </p:cNvPr>
            <p:cNvCxnSpPr/>
            <p:nvPr/>
          </p:nvCxnSpPr>
          <p:spPr>
            <a:xfrm flipV="1">
              <a:off x="4683863" y="1458368"/>
              <a:ext cx="1208076" cy="553979"/>
            </a:xfrm>
            <a:prstGeom prst="line">
              <a:avLst/>
            </a:prstGeom>
            <a:ln w="22225">
              <a:solidFill>
                <a:srgbClr val="FF0000"/>
              </a:solidFill>
            </a:ln>
            <a:scene3d>
              <a:camera prst="orthographicFront">
                <a:rot lat="0" lon="1080000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B0C997-1CC5-868F-A976-3EF2DB7FA18F}"/>
              </a:ext>
            </a:extLst>
          </p:cNvPr>
          <p:cNvSpPr txBox="1"/>
          <p:nvPr/>
        </p:nvSpPr>
        <p:spPr>
          <a:xfrm>
            <a:off x="2657845" y="2132144"/>
            <a:ext cx="39031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D – field (payload):</a:t>
            </a:r>
          </a:p>
          <a:p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– FEC12: 3.84 Gb/s</a:t>
            </a:r>
          </a:p>
          <a:p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– FEC5:   4.48 Gb/s</a:t>
            </a:r>
          </a:p>
          <a:p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If FEC12:</a:t>
            </a:r>
          </a:p>
          <a:p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– Bandwidth 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160 / 320 / 640 Mb/s</a:t>
            </a:r>
          </a:p>
          <a:p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– # </a:t>
            </a:r>
            <a:r>
              <a:rPr lang="en-US" sz="18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eLinks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: 24 / 12 / 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4D36F0-DF1F-834E-664F-F69C8AC0FBD0}"/>
              </a:ext>
            </a:extLst>
          </p:cNvPr>
          <p:cNvSpPr/>
          <p:nvPr/>
        </p:nvSpPr>
        <p:spPr>
          <a:xfrm rot="1780474">
            <a:off x="3806078" y="3394770"/>
            <a:ext cx="680794" cy="9761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29C5AA-41FA-1B0A-F2B8-2409D3336F24}"/>
              </a:ext>
            </a:extLst>
          </p:cNvPr>
          <p:cNvSpPr/>
          <p:nvPr/>
        </p:nvSpPr>
        <p:spPr>
          <a:xfrm rot="5400000">
            <a:off x="3669159" y="1603976"/>
            <a:ext cx="449414" cy="247289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12C0576-0835-853C-C59C-B0B1573F886E}"/>
              </a:ext>
            </a:extLst>
          </p:cNvPr>
          <p:cNvSpPr txBox="1">
            <a:spLocks/>
          </p:cNvSpPr>
          <p:nvPr/>
        </p:nvSpPr>
        <p:spPr>
          <a:xfrm>
            <a:off x="407792" y="5171060"/>
            <a:ext cx="6249590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3.84Gbps </a:t>
            </a:r>
            <a:r>
              <a:rPr lang="en-US" sz="1400" dirty="0">
                <a:solidFill>
                  <a:srgbClr val="115C79"/>
                </a:solidFill>
                <a:latin typeface="Wingdings" panose="05000000000000000000" pitchFamily="2" charset="2"/>
                <a:ea typeface="ADLaM Display" panose="02010000000000000000" pitchFamily="2" charset="0"/>
                <a:cs typeface="ADLaM Display" panose="02010000000000000000" pitchFamily="2" charset="0"/>
              </a:rPr>
              <a:t>ð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(4 bits from each e-Link – 4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eLinks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– in 1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Group) =4×160Mbps=640Mbps </a:t>
            </a:r>
            <a:r>
              <a:rPr lang="en-US" sz="1400" dirty="0">
                <a:solidFill>
                  <a:srgbClr val="115C79"/>
                </a:solidFill>
                <a:latin typeface="Wingdings" panose="05000000000000000000" pitchFamily="2" charset="2"/>
                <a:ea typeface="ADLaM Display" panose="02010000000000000000" pitchFamily="2" charset="0"/>
                <a:cs typeface="ADLaM Display" panose="02010000000000000000" pitchFamily="2" charset="0"/>
              </a:rPr>
              <a:t>ð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640Mbps ×6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Groups = 3.84Gbps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5F547F3-D631-F066-6C6F-FFE2D84B8BBA}"/>
              </a:ext>
            </a:extLst>
          </p:cNvPr>
          <p:cNvSpPr txBox="1">
            <a:spLocks/>
          </p:cNvSpPr>
          <p:nvPr/>
        </p:nvSpPr>
        <p:spPr>
          <a:xfrm>
            <a:off x="3542523" y="5950463"/>
            <a:ext cx="3839853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solidFill>
                  <a:srgbClr val="B2D33C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bandwidth is more than needed, but probably cannot be set differently </a:t>
            </a:r>
          </a:p>
        </p:txBody>
      </p:sp>
    </p:spTree>
    <p:extLst>
      <p:ext uri="{BB962C8B-B14F-4D97-AF65-F5344CB8AC3E}">
        <p14:creationId xmlns:p14="http://schemas.microsoft.com/office/powerpoint/2010/main" val="141815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CB58-AA29-799F-1C8E-DC4974F34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0925-CCDF-4AA2-9ABA-66C6240E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A80F-7A20-06DC-CBC7-26A16E00B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19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B161F7-123B-7A99-409A-586168BDE4EE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nderstanding of protocol modes (ePortRx.pptx)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C9330-26AA-B63A-1C5A-A228CBB42DE6}"/>
              </a:ext>
            </a:extLst>
          </p:cNvPr>
          <p:cNvSpPr txBox="1"/>
          <p:nvPr/>
        </p:nvSpPr>
        <p:spPr>
          <a:xfrm>
            <a:off x="295138" y="947860"/>
            <a:ext cx="10993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lpGBT provides clock to AncASIC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AncASIC will send data synchronous with lpGBT clock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p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hase of incoming data from lpGBT is unknown </a:t>
            </a:r>
            <a:r>
              <a:rPr lang="en-US" sz="1800" b="0" i="0" u="sng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but taken care of by lpGBT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Internal lpGBT bus output is 16-bit for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eLinks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@ 160 Mbps</a:t>
            </a:r>
            <a:endParaRPr lang="en-US" sz="80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0464373-3C75-E345-C8CD-865C8A674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973408"/>
              </p:ext>
            </p:extLst>
          </p:nvPr>
        </p:nvGraphicFramePr>
        <p:xfrm>
          <a:off x="407791" y="2316557"/>
          <a:ext cx="6249591" cy="738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6911">
                  <a:extLst>
                    <a:ext uri="{9D8B030D-6E8A-4147-A177-3AD203B41FA5}">
                      <a16:colId xmlns:a16="http://schemas.microsoft.com/office/drawing/2014/main" val="3714321660"/>
                    </a:ext>
                  </a:extLst>
                </a:gridCol>
                <a:gridCol w="1106911">
                  <a:extLst>
                    <a:ext uri="{9D8B030D-6E8A-4147-A177-3AD203B41FA5}">
                      <a16:colId xmlns:a16="http://schemas.microsoft.com/office/drawing/2014/main" val="936580967"/>
                    </a:ext>
                  </a:extLst>
                </a:gridCol>
                <a:gridCol w="1095827">
                  <a:extLst>
                    <a:ext uri="{9D8B030D-6E8A-4147-A177-3AD203B41FA5}">
                      <a16:colId xmlns:a16="http://schemas.microsoft.com/office/drawing/2014/main" val="2421684116"/>
                    </a:ext>
                  </a:extLst>
                </a:gridCol>
                <a:gridCol w="914542">
                  <a:extLst>
                    <a:ext uri="{9D8B030D-6E8A-4147-A177-3AD203B41FA5}">
                      <a16:colId xmlns:a16="http://schemas.microsoft.com/office/drawing/2014/main" val="4276924487"/>
                    </a:ext>
                  </a:extLst>
                </a:gridCol>
                <a:gridCol w="1090346">
                  <a:extLst>
                    <a:ext uri="{9D8B030D-6E8A-4147-A177-3AD203B41FA5}">
                      <a16:colId xmlns:a16="http://schemas.microsoft.com/office/drawing/2014/main" val="376194306"/>
                    </a:ext>
                  </a:extLst>
                </a:gridCol>
                <a:gridCol w="935054">
                  <a:extLst>
                    <a:ext uri="{9D8B030D-6E8A-4147-A177-3AD203B41FA5}">
                      <a16:colId xmlns:a16="http://schemas.microsoft.com/office/drawing/2014/main" val="59999439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DataRate</a:t>
                      </a: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[2:0]</a:t>
                      </a: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Sampling Clocks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Bit rate clock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Master DLL</a:t>
                      </a:r>
                    </a:p>
                    <a:p>
                      <a:pPr algn="ctr" fontAlgn="b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 reference Clock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LowDataRate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42159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 err="1">
                          <a:effectLst/>
                          <a:latin typeface="+mn-lt"/>
                        </a:rPr>
                        <a:t>TxDataRate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 err="1">
                          <a:effectLst/>
                          <a:latin typeface="+mn-lt"/>
                        </a:rPr>
                        <a:t>DataRate</a:t>
                      </a: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[1:0]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83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834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834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834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646966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890B34A-3C8D-AC6F-9DC1-091394B4B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60983"/>
              </p:ext>
            </p:extLst>
          </p:nvPr>
        </p:nvGraphicFramePr>
        <p:xfrm>
          <a:off x="407789" y="3054917"/>
          <a:ext cx="6249591" cy="326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06911">
                  <a:extLst>
                    <a:ext uri="{9D8B030D-6E8A-4147-A177-3AD203B41FA5}">
                      <a16:colId xmlns:a16="http://schemas.microsoft.com/office/drawing/2014/main" val="2845032315"/>
                    </a:ext>
                  </a:extLst>
                </a:gridCol>
                <a:gridCol w="1106911">
                  <a:extLst>
                    <a:ext uri="{9D8B030D-6E8A-4147-A177-3AD203B41FA5}">
                      <a16:colId xmlns:a16="http://schemas.microsoft.com/office/drawing/2014/main" val="1463589306"/>
                    </a:ext>
                  </a:extLst>
                </a:gridCol>
                <a:gridCol w="1095827">
                  <a:extLst>
                    <a:ext uri="{9D8B030D-6E8A-4147-A177-3AD203B41FA5}">
                      <a16:colId xmlns:a16="http://schemas.microsoft.com/office/drawing/2014/main" val="2761576748"/>
                    </a:ext>
                  </a:extLst>
                </a:gridCol>
                <a:gridCol w="914543">
                  <a:extLst>
                    <a:ext uri="{9D8B030D-6E8A-4147-A177-3AD203B41FA5}">
                      <a16:colId xmlns:a16="http://schemas.microsoft.com/office/drawing/2014/main" val="3602350697"/>
                    </a:ext>
                  </a:extLst>
                </a:gridCol>
                <a:gridCol w="1090346">
                  <a:extLst>
                    <a:ext uri="{9D8B030D-6E8A-4147-A177-3AD203B41FA5}">
                      <a16:colId xmlns:a16="http://schemas.microsoft.com/office/drawing/2014/main" val="846839777"/>
                    </a:ext>
                  </a:extLst>
                </a:gridCol>
                <a:gridCol w="935053">
                  <a:extLst>
                    <a:ext uri="{9D8B030D-6E8A-4147-A177-3AD203B41FA5}">
                      <a16:colId xmlns:a16="http://schemas.microsoft.com/office/drawing/2014/main" val="26699000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dirty="0">
                          <a:effectLst/>
                        </a:rPr>
                        <a:t>1'b0 (5.12 Gb/s)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2’b01 (x4)</a:t>
                      </a: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MHz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MHz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MHz</a:t>
                      </a:r>
                    </a:p>
                  </a:txBody>
                  <a:tcPr marL="8341" marR="8341" marT="72000" marB="72000" anchor="b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1’b1</a:t>
                      </a:r>
                    </a:p>
                  </a:txBody>
                  <a:tcPr marL="8341" marR="8341" marT="72000" marB="72000" anchor="b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0224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50C5FB5-5140-E051-BED8-4DAEDD2D1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57245"/>
              </p:ext>
            </p:extLst>
          </p:nvPr>
        </p:nvGraphicFramePr>
        <p:xfrm>
          <a:off x="407788" y="4319752"/>
          <a:ext cx="6249592" cy="875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8447">
                  <a:extLst>
                    <a:ext uri="{9D8B030D-6E8A-4147-A177-3AD203B41FA5}">
                      <a16:colId xmlns:a16="http://schemas.microsoft.com/office/drawing/2014/main" val="2389850138"/>
                    </a:ext>
                  </a:extLst>
                </a:gridCol>
                <a:gridCol w="785047">
                  <a:extLst>
                    <a:ext uri="{9D8B030D-6E8A-4147-A177-3AD203B41FA5}">
                      <a16:colId xmlns:a16="http://schemas.microsoft.com/office/drawing/2014/main" val="3774844704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2986784450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2297928002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1727329535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3772282845"/>
                    </a:ext>
                  </a:extLst>
                </a:gridCol>
                <a:gridCol w="614690">
                  <a:extLst>
                    <a:ext uri="{9D8B030D-6E8A-4147-A177-3AD203B41FA5}">
                      <a16:colId xmlns:a16="http://schemas.microsoft.com/office/drawing/2014/main" val="2548133245"/>
                    </a:ext>
                  </a:extLst>
                </a:gridCol>
                <a:gridCol w="910676">
                  <a:extLst>
                    <a:ext uri="{9D8B030D-6E8A-4147-A177-3AD203B41FA5}">
                      <a16:colId xmlns:a16="http://schemas.microsoft.com/office/drawing/2014/main" val="3367449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dirty="0">
                          <a:effectLst/>
                        </a:rPr>
                        <a:t>1’b0 </a:t>
                      </a:r>
                      <a:br>
                        <a:rPr lang="en-GB" sz="1200" u="none" strike="noStrike" dirty="0">
                          <a:effectLst/>
                        </a:rPr>
                      </a:br>
                      <a:r>
                        <a:rPr lang="en-GB" sz="1200" u="none" strike="noStrike" dirty="0">
                          <a:effectLst/>
                        </a:rPr>
                        <a:t>(5.12 Gb/s)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2’b01 (x4)</a:t>
                      </a:r>
                    </a:p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e-Link3[3:0]</a:t>
                      </a:r>
                    </a:p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e-Link2[3:0]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e-Link1[3:0]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e-Link0[3:0]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{e-Link3[3:0],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e-Link2[3:0,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e-Link1[3:0],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e-Link0[3:0]}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653612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3C3AA56-471F-129B-5836-E7CBE4254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584912"/>
              </p:ext>
            </p:extLst>
          </p:nvPr>
        </p:nvGraphicFramePr>
        <p:xfrm>
          <a:off x="407788" y="3376653"/>
          <a:ext cx="6249593" cy="921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8447">
                  <a:extLst>
                    <a:ext uri="{9D8B030D-6E8A-4147-A177-3AD203B41FA5}">
                      <a16:colId xmlns:a16="http://schemas.microsoft.com/office/drawing/2014/main" val="4237682079"/>
                    </a:ext>
                  </a:extLst>
                </a:gridCol>
                <a:gridCol w="785048">
                  <a:extLst>
                    <a:ext uri="{9D8B030D-6E8A-4147-A177-3AD203B41FA5}">
                      <a16:colId xmlns:a16="http://schemas.microsoft.com/office/drawing/2014/main" val="442157991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3205302863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1728488966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528266173"/>
                    </a:ext>
                  </a:extLst>
                </a:gridCol>
                <a:gridCol w="762683">
                  <a:extLst>
                    <a:ext uri="{9D8B030D-6E8A-4147-A177-3AD203B41FA5}">
                      <a16:colId xmlns:a16="http://schemas.microsoft.com/office/drawing/2014/main" val="3482632907"/>
                    </a:ext>
                  </a:extLst>
                </a:gridCol>
                <a:gridCol w="614689">
                  <a:extLst>
                    <a:ext uri="{9D8B030D-6E8A-4147-A177-3AD203B41FA5}">
                      <a16:colId xmlns:a16="http://schemas.microsoft.com/office/drawing/2014/main" val="2495850041"/>
                    </a:ext>
                  </a:extLst>
                </a:gridCol>
                <a:gridCol w="910677">
                  <a:extLst>
                    <a:ext uri="{9D8B030D-6E8A-4147-A177-3AD203B41FA5}">
                      <a16:colId xmlns:a16="http://schemas.microsoft.com/office/drawing/2014/main" val="1643153332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DataRate</a:t>
                      </a: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[2:0]</a:t>
                      </a: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300" b="1" u="none" strike="noStrike" dirty="0" err="1">
                          <a:effectLst/>
                          <a:latin typeface="+mn-lt"/>
                        </a:rPr>
                        <a:t>SerialDataIn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DataOut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5682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+mn-lt"/>
                        </a:rPr>
                        <a:t>TxDataRate</a:t>
                      </a:r>
                      <a:endParaRPr lang="en-GB" sz="1200" b="1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+mn-lt"/>
                        </a:rPr>
                        <a:t>DataRate</a:t>
                      </a:r>
                      <a:r>
                        <a:rPr lang="en-GB" sz="1200" b="1" u="none" strike="noStrike" dirty="0">
                          <a:effectLst/>
                          <a:latin typeface="+mn-lt"/>
                        </a:rPr>
                        <a:t>[1:0]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e-Link[3]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e-Link[2]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e-Link[1]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e-Link[0]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</a:t>
                      </a:r>
                      <a:b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[15:0]</a:t>
                      </a:r>
                    </a:p>
                  </a:txBody>
                  <a:tcPr marL="8341" marR="8341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Low</a:t>
                      </a:r>
                      <a:b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[15:0]</a:t>
                      </a:r>
                    </a:p>
                  </a:txBody>
                  <a:tcPr marL="8341" marR="8341" marT="72000" marB="72000" anchor="b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9433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61BFBA-0B4D-98E8-6856-8912D101011C}"/>
              </a:ext>
            </a:extLst>
          </p:cNvPr>
          <p:cNvSpPr txBox="1"/>
          <p:nvPr/>
        </p:nvSpPr>
        <p:spPr>
          <a:xfrm>
            <a:off x="295138" y="5416457"/>
            <a:ext cx="7037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uses 66-bit data format </a:t>
            </a:r>
            <a:r>
              <a:rPr lang="en-US" dirty="0">
                <a:solidFill>
                  <a:srgbClr val="115C79"/>
                </a:solidFill>
                <a:latin typeface="Wingdings" panose="05000000000000000000" pitchFamily="2" charset="2"/>
              </a:rPr>
              <a:t>ð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2 bit padding is needed </a:t>
            </a:r>
            <a:endParaRPr lang="en-US" sz="80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FA7AB-CCDA-10BC-5801-EB16042DB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92" y="2048838"/>
            <a:ext cx="5040866" cy="357687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B172ABA-86EC-0D59-6008-F14B070587D0}"/>
              </a:ext>
            </a:extLst>
          </p:cNvPr>
          <p:cNvSpPr/>
          <p:nvPr/>
        </p:nvSpPr>
        <p:spPr>
          <a:xfrm>
            <a:off x="5521569" y="4178822"/>
            <a:ext cx="1389065" cy="1200329"/>
          </a:xfrm>
          <a:prstGeom prst="ellipse">
            <a:avLst/>
          </a:prstGeom>
          <a:noFill/>
          <a:ln w="317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C26620-A4D2-F03F-0434-A7616CED9172}"/>
              </a:ext>
            </a:extLst>
          </p:cNvPr>
          <p:cNvSpPr/>
          <p:nvPr/>
        </p:nvSpPr>
        <p:spPr>
          <a:xfrm>
            <a:off x="8456735" y="2608593"/>
            <a:ext cx="1389065" cy="445914"/>
          </a:xfrm>
          <a:prstGeom prst="ellipse">
            <a:avLst/>
          </a:prstGeom>
          <a:noFill/>
          <a:ln w="317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F2751B-D958-708E-DE62-D2563A438A14}"/>
              </a:ext>
            </a:extLst>
          </p:cNvPr>
          <p:cNvCxnSpPr>
            <a:stCxn id="12" idx="7"/>
          </p:cNvCxnSpPr>
          <p:nvPr/>
        </p:nvCxnSpPr>
        <p:spPr>
          <a:xfrm flipV="1">
            <a:off x="6707210" y="2945423"/>
            <a:ext cx="1772971" cy="140918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31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AE8A-FEEE-6B0E-46B8-D6E173BF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Starting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9FBD-0FD0-1359-BF7C-96841D42C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9E9EF37-AEF7-50F3-83AC-4F20976BEAC4}"/>
              </a:ext>
            </a:extLst>
          </p:cNvPr>
          <p:cNvSpPr txBox="1">
            <a:spLocks/>
          </p:cNvSpPr>
          <p:nvPr/>
        </p:nvSpPr>
        <p:spPr>
          <a:xfrm>
            <a:off x="295138" y="555743"/>
            <a:ext cx="10334625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ncASICXT01_P1 aka MPW1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Received: beginning of October 2025, 50 die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Includes: NVBG, I2C, CML TX/RX chains testing,</a:t>
            </a:r>
            <a:b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passthrough, differential t-line, SLDO pre-regulator</a:t>
            </a:r>
            <a:b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test devices (MOSFET, BJT, resistors, etc.)</a:t>
            </a:r>
          </a:p>
          <a:p>
            <a:pPr>
              <a:spcBef>
                <a:spcPts val="300"/>
              </a:spcBef>
            </a:pPr>
            <a:endParaRPr lang="en-US" sz="20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B1EBA4CD-CD5F-4CC5-F6CC-31863FE6A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82" y="2284495"/>
            <a:ext cx="4674394" cy="3505796"/>
          </a:xfrm>
          <a:prstGeom prst="rect">
            <a:avLst/>
          </a:prstGeom>
        </p:spPr>
      </p:pic>
      <p:pic>
        <p:nvPicPr>
          <p:cNvPr id="10" name="Picture 9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6D490F3A-BA1E-8ABD-6249-1C517C1B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82" y="2972968"/>
            <a:ext cx="4674394" cy="350579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F2892A5-5D1F-1060-5046-F219EC6BC5F0}"/>
              </a:ext>
            </a:extLst>
          </p:cNvPr>
          <p:cNvSpPr txBox="1">
            <a:spLocks/>
          </p:cNvSpPr>
          <p:nvPr/>
        </p:nvSpPr>
        <p:spPr>
          <a:xfrm>
            <a:off x="2128222" y="5874325"/>
            <a:ext cx="4753548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Characterization Setup (LBL)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A653CC9-4E19-4BBF-BC6F-11C43B43B99B}"/>
              </a:ext>
            </a:extLst>
          </p:cNvPr>
          <p:cNvSpPr txBox="1">
            <a:spLocks/>
          </p:cNvSpPr>
          <p:nvPr/>
        </p:nvSpPr>
        <p:spPr>
          <a:xfrm>
            <a:off x="6648474" y="6489383"/>
            <a:ext cx="4674394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Irradiation Setup (BNL)</a:t>
            </a:r>
          </a:p>
        </p:txBody>
      </p:sp>
      <p:pic>
        <p:nvPicPr>
          <p:cNvPr id="15" name="Picture 14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C71BDF5A-54CB-7F81-1BE0-EBCCACFA5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11184" r="21522" b="15573"/>
          <a:stretch>
            <a:fillRect/>
          </a:stretch>
        </p:blipFill>
        <p:spPr>
          <a:xfrm>
            <a:off x="9176313" y="51764"/>
            <a:ext cx="2906899" cy="2691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A4728D-4375-1CE9-AEA9-74132B3E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911" y="2020"/>
            <a:ext cx="3627116" cy="29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3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19D9A-2228-DE3D-99C8-0E431098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EF57-21DC-E8F7-CE20-EF940DFF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A58EF-FCF8-0B2A-7FAE-E3B0407E0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20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338EA7A-6CD0-23D1-65FC-4D775F279593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ummary (ePortTX.pptx / ePortRx.pptx)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C9096-9AB8-D1E0-1CDF-161085F2A156}"/>
              </a:ext>
            </a:extLst>
          </p:cNvPr>
          <p:cNvSpPr txBox="1"/>
          <p:nvPr/>
        </p:nvSpPr>
        <p:spPr>
          <a:xfrm>
            <a:off x="295138" y="947860"/>
            <a:ext cx="115656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Main questions: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B2D33C"/>
                </a:solidFill>
                <a:latin typeface="Abadi" panose="020B0604020104020204" pitchFamily="34" charset="0"/>
              </a:rPr>
              <a:t>(1) should down-link and uplink data be DC-balance encoded?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can be naturally transmitted if DC-coupled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If transmission padded with 101010 transitions between commands this probably can probably be also transmitted naturally if AC-coupling (we transmit rare 66 bit long sequences only)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If down-link and up-link data needs to be DC-balanced wrapper would need to take care of DC-balancing (descramble down-link data and scramble up-link data)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9665C3-9D85-A5E9-A898-ECCA5225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36" y="2505318"/>
            <a:ext cx="6106556" cy="572223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549DC70-0175-E93B-CCAD-8458B5FA0668}"/>
              </a:ext>
            </a:extLst>
          </p:cNvPr>
          <p:cNvSpPr txBox="1">
            <a:spLocks/>
          </p:cNvSpPr>
          <p:nvPr/>
        </p:nvSpPr>
        <p:spPr>
          <a:xfrm>
            <a:off x="94896" y="3748638"/>
            <a:ext cx="2586758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G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ood news: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6571675-20B3-7811-C85F-733037CA54A3}"/>
              </a:ext>
            </a:extLst>
          </p:cNvPr>
          <p:cNvSpPr txBox="1">
            <a:spLocks/>
          </p:cNvSpPr>
          <p:nvPr/>
        </p:nvSpPr>
        <p:spPr>
          <a:xfrm>
            <a:off x="1251526" y="4196431"/>
            <a:ext cx="10455432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longer data sequences will need to be transmitted, but </a:t>
            </a: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will feel 66 bit long sequences (unchanged)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descrambling / scrambling is to be localized uniquely in wrapper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b="1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design scrambler transmitting naturally now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and if findings in tests on mock-up point to need of DC-balancing, only wrapper will be modified    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8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8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2C276FE-1BFA-FF1F-82AD-F18D0A2A93F7}"/>
              </a:ext>
            </a:extLst>
          </p:cNvPr>
          <p:cNvSpPr txBox="1">
            <a:spLocks/>
          </p:cNvSpPr>
          <p:nvPr/>
        </p:nvSpPr>
        <p:spPr>
          <a:xfrm>
            <a:off x="4335963" y="5843523"/>
            <a:ext cx="685205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800" dirty="0">
                <a:solidFill>
                  <a:schemeClr val="accent3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this will allow safe efforts (= $$) towards March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800" dirty="0">
              <a:solidFill>
                <a:schemeClr val="accent3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800" dirty="0">
              <a:solidFill>
                <a:schemeClr val="accent3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1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BFE-375B-2809-AA9B-C29D29EB6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164B-F3DE-D08D-6923-45B9F51E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and To </a:t>
            </a:r>
            <a:r>
              <a:rPr lang="en-US" dirty="0" err="1"/>
              <a:t>AncBrain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E63BA-CFBE-30E0-DD46-2935572D4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21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8767B1-405E-154E-BC86-E8292043336A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ummary (ePortTX.pptx / ePortRx.pptx)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1CB75-41A3-8183-90F6-3AF270419380}"/>
              </a:ext>
            </a:extLst>
          </p:cNvPr>
          <p:cNvSpPr txBox="1"/>
          <p:nvPr/>
        </p:nvSpPr>
        <p:spPr>
          <a:xfrm>
            <a:off x="295138" y="947860"/>
            <a:ext cx="11565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Main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B2D33C"/>
                </a:solidFill>
                <a:latin typeface="Abadi" panose="020B0604020104020204" pitchFamily="34" charset="0"/>
              </a:rPr>
              <a:t>(2) where AC and DC coupling should be used and how wired to </a:t>
            </a:r>
            <a:r>
              <a:rPr lang="en-US" dirty="0" err="1">
                <a:solidFill>
                  <a:srgbClr val="B2D33C"/>
                </a:solidFill>
                <a:latin typeface="Abadi" panose="020B0604020104020204" pitchFamily="34" charset="0"/>
              </a:rPr>
              <a:t>EPort</a:t>
            </a:r>
            <a:r>
              <a:rPr lang="en-US" dirty="0">
                <a:solidFill>
                  <a:srgbClr val="B2D33C"/>
                </a:solidFill>
                <a:latin typeface="Abadi" panose="020B0604020104020204" pitchFamily="34" charset="0"/>
              </a:rPr>
              <a:t> Group / </a:t>
            </a:r>
            <a:r>
              <a:rPr lang="en-US" dirty="0" err="1">
                <a:solidFill>
                  <a:srgbClr val="B2D33C"/>
                </a:solidFill>
                <a:latin typeface="Abadi" panose="020B0604020104020204" pitchFamily="34" charset="0"/>
              </a:rPr>
              <a:t>eLinks</a:t>
            </a:r>
            <a:r>
              <a:rPr lang="en-US" dirty="0">
                <a:solidFill>
                  <a:srgbClr val="B2D33C"/>
                </a:solidFill>
                <a:latin typeface="Abadi" panose="020B0604020104020204" pitchFamily="34" charset="0"/>
              </a:rPr>
              <a:t> 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Proposal: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AC-coupled only to lpGBT (up-link and down-link), with coupling capacitors next to lpGBT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DC-coupled down from first AncASIC in chain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98361-BFED-E5DF-F078-3E3B2DD3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94" y="2475208"/>
            <a:ext cx="9601220" cy="2962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7F9A9-7408-366C-C6FF-6BE02AA31ECC}"/>
              </a:ext>
            </a:extLst>
          </p:cNvPr>
          <p:cNvSpPr txBox="1"/>
          <p:nvPr/>
        </p:nvSpPr>
        <p:spPr>
          <a:xfrm>
            <a:off x="3353396" y="5586974"/>
            <a:ext cx="115656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Advantages: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Best for long chain of </a:t>
            </a:r>
            <a:r>
              <a:rPr lang="en-US" sz="18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AncASICs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All but first AncASIC can entirely stop 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trsnamission</a:t>
            </a:r>
            <a:endParaRPr lang="en-US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Do we really need lpGBT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?</a:t>
            </a:r>
            <a:endParaRPr lang="en-US" sz="18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86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A30D-A620-E237-F86D-E774289B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795F-E675-3148-C586-DF944707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ADC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4B653-C937-A08A-5F79-CDF953005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B743C2-D0FD-22FA-094C-6BE68C098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79" y="395811"/>
            <a:ext cx="5524499" cy="31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F31A0A-7138-5A21-5C56-9C5CB923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07" y="504180"/>
            <a:ext cx="6283303" cy="1504833"/>
          </a:xfrm>
        </p:spPr>
        <p:txBody>
          <a:bodyPr>
            <a:noAutofit/>
          </a:bodyPr>
          <a:lstStyle/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10-bit ADC, 16 input available 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converts in principle static signal after selection and requesting conversion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no input buffer (to avoid offsets, nonlinearities, to allow rail-to-rail compliance), instead large (~1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</a:rPr>
              <a:t>nF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) reservoir capacitor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6 – 10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</a:rPr>
              <a:t>ms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for capacitor to charge is needed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10-bit data and “end-of-conversion” (EOC) flag generated</a:t>
            </a:r>
          </a:p>
        </p:txBody>
      </p:sp>
      <p:pic>
        <p:nvPicPr>
          <p:cNvPr id="11" name="Picture 10" descr="A picture containing chart&#10;&#10;AI-generated content may be incorrect.">
            <a:extLst>
              <a:ext uri="{FF2B5EF4-FFF2-40B4-BE49-F238E27FC236}">
                <a16:creationId xmlns:a16="http://schemas.microsoft.com/office/drawing/2014/main" id="{17234F9D-9297-03C2-2C2D-40218B72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81" y="2189215"/>
            <a:ext cx="4018299" cy="3642852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E155834-5D45-47C7-2DD4-C26BF947DDEA}"/>
              </a:ext>
            </a:extLst>
          </p:cNvPr>
          <p:cNvSpPr txBox="1">
            <a:spLocks/>
          </p:cNvSpPr>
          <p:nvPr/>
        </p:nvSpPr>
        <p:spPr>
          <a:xfrm>
            <a:off x="2264857" y="5461506"/>
            <a:ext cx="2294071" cy="22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FFFF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reservoir capacitor •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B2E114-26F5-33E7-92FC-024BBC25E64D}"/>
              </a:ext>
            </a:extLst>
          </p:cNvPr>
          <p:cNvCxnSpPr/>
          <p:nvPr/>
        </p:nvCxnSpPr>
        <p:spPr>
          <a:xfrm>
            <a:off x="814281" y="2102447"/>
            <a:ext cx="4018299" cy="0"/>
          </a:xfrm>
          <a:prstGeom prst="straightConnector1">
            <a:avLst/>
          </a:prstGeom>
          <a:ln w="190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AD5B79-ECF6-6C8F-1565-8740ED017620}"/>
              </a:ext>
            </a:extLst>
          </p:cNvPr>
          <p:cNvCxnSpPr>
            <a:cxnSpLocks/>
          </p:cNvCxnSpPr>
          <p:nvPr/>
        </p:nvCxnSpPr>
        <p:spPr>
          <a:xfrm flipV="1">
            <a:off x="4884863" y="2222031"/>
            <a:ext cx="0" cy="3577220"/>
          </a:xfrm>
          <a:prstGeom prst="straightConnector1">
            <a:avLst/>
          </a:prstGeom>
          <a:ln w="190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DFFCA5-49D8-92C6-A596-74028A531640}"/>
              </a:ext>
            </a:extLst>
          </p:cNvPr>
          <p:cNvSpPr txBox="1">
            <a:spLocks/>
          </p:cNvSpPr>
          <p:nvPr/>
        </p:nvSpPr>
        <p:spPr>
          <a:xfrm>
            <a:off x="5554794" y="3523314"/>
            <a:ext cx="6283303" cy="1504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ADC, reservoir capacitor and input MUX are currently laid out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Reservoir capacitor implemented as DMOS transistor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Pre-regulator VBR used as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</a:rPr>
              <a:t>Vref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(however, does bandgap have the appropriate drive strength? If not, modification to BGR or driver must be developed) </a:t>
            </a:r>
          </a:p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chemeClr val="accent4"/>
                </a:solidFill>
                <a:latin typeface="Abadi" panose="020B0604020104020204" pitchFamily="34" charset="0"/>
              </a:rPr>
              <a:t>To be done: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divide-by-2 gain stage must be implemented to measure SLDOs’ power supply levels that may be over the ADC power supply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XFAB PDK upgrade (1.13)</a:t>
            </a:r>
          </a:p>
          <a:p>
            <a:pPr marL="684213" lvl="1" indent="-227013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updated size and layout of certain standard cells</a:t>
            </a:r>
          </a:p>
          <a:p>
            <a:pPr marL="684213" lvl="1" indent="-227013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simulations need to be caried out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design work must still be done on peripheral circuitry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decisions on the powering scheme for the ADC is underway (5</a:t>
            </a:r>
            <a:r>
              <a:rPr lang="en-US" sz="1400" baseline="30000" dirty="0">
                <a:solidFill>
                  <a:srgbClr val="115C79"/>
                </a:solidFill>
                <a:latin typeface="Abadi" panose="020B0604020104020204" pitchFamily="34" charset="0"/>
              </a:rPr>
              <a:t>th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SLDO within the AncASIC?)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698D5C4-A4E5-517D-3C31-14BBE49EAC3C}"/>
              </a:ext>
            </a:extLst>
          </p:cNvPr>
          <p:cNvSpPr txBox="1">
            <a:spLocks/>
          </p:cNvSpPr>
          <p:nvPr/>
        </p:nvSpPr>
        <p:spPr>
          <a:xfrm>
            <a:off x="1826920" y="1877324"/>
            <a:ext cx="2294071" cy="22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b="1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930 </a:t>
            </a:r>
            <a:r>
              <a:rPr lang="en-US" sz="1200" b="1" dirty="0">
                <a:solidFill>
                  <a:srgbClr val="115C79"/>
                </a:solidFill>
                <a:latin typeface="Symbol" panose="05050102010706020507" pitchFamily="18" charset="2"/>
                <a:ea typeface="ADLaM Display" panose="02010000000000000000" pitchFamily="2" charset="0"/>
                <a:cs typeface="ADLaM Display" panose="02010000000000000000" pitchFamily="2" charset="0"/>
              </a:rPr>
              <a:t>m</a:t>
            </a:r>
            <a:r>
              <a:rPr lang="en-US" sz="1200" b="1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 • 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968131E-B0C8-9DFF-7390-73766FCD0B04}"/>
              </a:ext>
            </a:extLst>
          </p:cNvPr>
          <p:cNvSpPr txBox="1">
            <a:spLocks/>
          </p:cNvSpPr>
          <p:nvPr/>
        </p:nvSpPr>
        <p:spPr>
          <a:xfrm rot="16200000">
            <a:off x="3850389" y="4427032"/>
            <a:ext cx="2294071" cy="22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b="1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830 </a:t>
            </a:r>
            <a:r>
              <a:rPr lang="en-US" sz="1200" b="1" dirty="0">
                <a:solidFill>
                  <a:srgbClr val="115C79"/>
                </a:solidFill>
                <a:latin typeface="Symbol" panose="05050102010706020507" pitchFamily="18" charset="2"/>
                <a:ea typeface="ADLaM Display" panose="02010000000000000000" pitchFamily="2" charset="0"/>
                <a:cs typeface="ADLaM Display" panose="02010000000000000000" pitchFamily="2" charset="0"/>
              </a:rPr>
              <a:t>m</a:t>
            </a:r>
            <a:r>
              <a:rPr lang="en-US" sz="1200" b="1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 •  </a:t>
            </a:r>
          </a:p>
        </p:txBody>
      </p:sp>
    </p:spTree>
    <p:extLst>
      <p:ext uri="{BB962C8B-B14F-4D97-AF65-F5344CB8AC3E}">
        <p14:creationId xmlns:p14="http://schemas.microsoft.com/office/powerpoint/2010/main" val="2446412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1C10-3054-2C85-E7A0-123C5E366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4562-39B1-2BC4-DED1-6EFD2F4B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of PSUB current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CA8D2-49D6-73BB-C88F-C6D6E3885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F6B43F-8E3B-0A85-2C8B-C9B68614F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62" y="637670"/>
            <a:ext cx="6283303" cy="1531528"/>
          </a:xfrm>
        </p:spPr>
        <p:txBody>
          <a:bodyPr>
            <a:noAutofit/>
          </a:bodyPr>
          <a:lstStyle/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PSUB current (= MAPS leakage) measurement specifically requires additional circuitry: (in red)</a:t>
            </a:r>
          </a:p>
          <a:p>
            <a:pPr marL="684213" lvl="1" indent="-227013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series resistor R</a:t>
            </a:r>
            <a:r>
              <a:rPr lang="en-US" sz="12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=~100</a:t>
            </a:r>
            <a:r>
              <a:rPr lang="en-US" sz="1200" dirty="0">
                <a:solidFill>
                  <a:srgbClr val="115C79"/>
                </a:solidFill>
                <a:latin typeface="Symbol" panose="05050102010706020507" pitchFamily="18" charset="2"/>
              </a:rPr>
              <a:t>W</a:t>
            </a:r>
          </a:p>
          <a:p>
            <a:pPr marL="684213" lvl="1" indent="-227013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1:20 divider bridge needs to be balanced with 4 current sources for reduction of errors / offsets (calibration will be needed)</a:t>
            </a:r>
          </a:p>
          <a:p>
            <a:pPr marL="684213" lvl="1" indent="-227013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</a:rPr>
              <a:t>must be designed, laid out and verified</a:t>
            </a:r>
          </a:p>
          <a:p>
            <a:pPr marL="227013" indent="-2270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leakage measurements ranging from 10’s of </a:t>
            </a:r>
            <a:r>
              <a:rPr lang="en-US" sz="1400" dirty="0" err="1">
                <a:solidFill>
                  <a:srgbClr val="115C79"/>
                </a:solidFill>
                <a:latin typeface="Abadi" panose="020B0604020104020204" pitchFamily="34" charset="0"/>
              </a:rPr>
              <a:t>uA’s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up to 10’s of mA’s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C16B17-D90F-4435-4D78-3635B51F724D}"/>
              </a:ext>
            </a:extLst>
          </p:cNvPr>
          <p:cNvGrpSpPr/>
          <p:nvPr/>
        </p:nvGrpSpPr>
        <p:grpSpPr>
          <a:xfrm>
            <a:off x="6781689" y="482386"/>
            <a:ext cx="5179204" cy="4087203"/>
            <a:chOff x="6588134" y="829455"/>
            <a:chExt cx="5179204" cy="408720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F58ABF0-5E5B-258A-EABF-7FA5312C9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34" y="829455"/>
              <a:ext cx="5179204" cy="4087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87C362D2-EB4A-809A-A39E-04A0D0CAC7CD}"/>
                </a:ext>
              </a:extLst>
            </p:cNvPr>
            <p:cNvSpPr txBox="1">
              <a:spLocks/>
            </p:cNvSpPr>
            <p:nvPr/>
          </p:nvSpPr>
          <p:spPr>
            <a:xfrm>
              <a:off x="8432891" y="971197"/>
              <a:ext cx="464153" cy="2578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"/>
                </a:spcBef>
              </a:pPr>
              <a:r>
                <a:rPr lang="en-US" sz="1400" dirty="0">
                  <a:solidFill>
                    <a:srgbClr val="115C79"/>
                  </a:solidFill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C8AE47E0-016C-7202-5AEF-26272EDFA80A}"/>
                </a:ext>
              </a:extLst>
            </p:cNvPr>
            <p:cNvSpPr txBox="1">
              <a:spLocks/>
            </p:cNvSpPr>
            <p:nvPr/>
          </p:nvSpPr>
          <p:spPr>
            <a:xfrm>
              <a:off x="9005365" y="1229015"/>
              <a:ext cx="652569" cy="2578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"/>
                </a:spcBef>
              </a:pP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</a:t>
              </a:r>
              <a:r>
                <a:rPr lang="en-US" sz="1400" baseline="-25000" dirty="0">
                  <a:solidFill>
                    <a:srgbClr val="115C79"/>
                  </a:solidFill>
                  <a:latin typeface="Abadi" panose="020B0604020104020204" pitchFamily="34" charset="0"/>
                </a:rPr>
                <a:t>NVBG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A9B9727-A1D3-5EF1-FC40-CCCF87CA8853}"/>
                </a:ext>
              </a:extLst>
            </p:cNvPr>
            <p:cNvSpPr txBox="1">
              <a:spLocks/>
            </p:cNvSpPr>
            <p:nvPr/>
          </p:nvSpPr>
          <p:spPr>
            <a:xfrm>
              <a:off x="7700788" y="1170572"/>
              <a:ext cx="964179" cy="2578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"/>
                </a:spcBef>
              </a:pP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</a:t>
              </a:r>
              <a:r>
                <a:rPr lang="en-US" sz="1400" baseline="-25000" dirty="0">
                  <a:solidFill>
                    <a:srgbClr val="115C79"/>
                  </a:solidFill>
                  <a:latin typeface="Abadi" panose="020B0604020104020204" pitchFamily="34" charset="0"/>
                </a:rPr>
                <a:t>NVBG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-</a:t>
              </a:r>
              <a:r>
                <a:rPr lang="en-US" sz="1400" dirty="0">
                  <a:solidFill>
                    <a:srgbClr val="115C79"/>
                  </a:solidFill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3216925-2072-9789-5557-6DDC146707B6}"/>
                </a:ext>
              </a:extLst>
            </p:cNvPr>
            <p:cNvSpPr txBox="1">
              <a:spLocks/>
            </p:cNvSpPr>
            <p:nvPr/>
          </p:nvSpPr>
          <p:spPr>
            <a:xfrm>
              <a:off x="9257882" y="2369234"/>
              <a:ext cx="1334474" cy="2578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"/>
                </a:spcBef>
              </a:pP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</a:t>
              </a:r>
              <a:r>
                <a:rPr lang="en-US" sz="1400" baseline="-25000" dirty="0">
                  <a:solidFill>
                    <a:srgbClr val="115C79"/>
                  </a:solidFill>
                  <a:latin typeface="Abadi" panose="020B0604020104020204" pitchFamily="34" charset="0"/>
                </a:rPr>
                <a:t>NVBG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/k </a:t>
              </a:r>
              <a:b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</a:b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|k=20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C356B9B-9B39-5296-92DC-0F4678AE8783}"/>
                </a:ext>
              </a:extLst>
            </p:cNvPr>
            <p:cNvSpPr txBox="1">
              <a:spLocks/>
            </p:cNvSpPr>
            <p:nvPr/>
          </p:nvSpPr>
          <p:spPr>
            <a:xfrm>
              <a:off x="6848403" y="2321401"/>
              <a:ext cx="1334474" cy="2578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"/>
                </a:spcBef>
              </a:pP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(V</a:t>
              </a:r>
              <a:r>
                <a:rPr lang="en-US" sz="1400" baseline="-25000" dirty="0">
                  <a:solidFill>
                    <a:srgbClr val="115C79"/>
                  </a:solidFill>
                  <a:latin typeface="Abadi" panose="020B0604020104020204" pitchFamily="34" charset="0"/>
                </a:rPr>
                <a:t>NVBG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-</a:t>
              </a:r>
              <a:r>
                <a:rPr lang="en-US" sz="1400" dirty="0">
                  <a:solidFill>
                    <a:srgbClr val="115C79"/>
                  </a:solidFill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V)/k’ </a:t>
              </a:r>
              <a:b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</a:br>
              <a:r>
                <a:rPr lang="en-US" sz="1400" dirty="0">
                  <a:solidFill>
                    <a:srgbClr val="115C79"/>
                  </a:solidFill>
                  <a:latin typeface="Abadi" panose="020B0604020104020204" pitchFamily="34" charset="0"/>
                </a:rPr>
                <a:t>|k’=20</a:t>
              </a:r>
            </a:p>
          </p:txBody>
        </p:sp>
      </p:grpSp>
      <p:pic>
        <p:nvPicPr>
          <p:cNvPr id="18" name="Picture 17" descr="Icon&#10;&#10;AI-generated content may be incorrect.">
            <a:extLst>
              <a:ext uri="{FF2B5EF4-FFF2-40B4-BE49-F238E27FC236}">
                <a16:creationId xmlns:a16="http://schemas.microsoft.com/office/drawing/2014/main" id="{7944067F-3870-E136-DC29-A472D7AF4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501" y="2198782"/>
            <a:ext cx="1164692" cy="116469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21101F-5AF1-92DF-81BB-DD294D602122}"/>
              </a:ext>
            </a:extLst>
          </p:cNvPr>
          <p:cNvSpPr txBox="1">
            <a:spLocks/>
          </p:cNvSpPr>
          <p:nvPr/>
        </p:nvSpPr>
        <p:spPr>
          <a:xfrm>
            <a:off x="1634333" y="2229705"/>
            <a:ext cx="1889567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k’=k(1+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e) 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(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e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=error)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9BD4AAF-40D7-113C-4330-CC7284BF9AA9}"/>
              </a:ext>
            </a:extLst>
          </p:cNvPr>
          <p:cNvSpPr txBox="1">
            <a:spLocks/>
          </p:cNvSpPr>
          <p:nvPr/>
        </p:nvSpPr>
        <p:spPr>
          <a:xfrm>
            <a:off x="1634333" y="2487523"/>
            <a:ext cx="1889567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and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50DFB93-B62E-E8B4-9C48-D343A1F62A1A}"/>
              </a:ext>
            </a:extLst>
          </p:cNvPr>
          <p:cNvSpPr txBox="1">
            <a:spLocks/>
          </p:cNvSpPr>
          <p:nvPr/>
        </p:nvSpPr>
        <p:spPr>
          <a:xfrm>
            <a:off x="1634332" y="2760489"/>
            <a:ext cx="5132240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V’=| (V</a:t>
            </a:r>
            <a:r>
              <a:rPr lang="en-US" sz="16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-</a:t>
            </a:r>
            <a:r>
              <a:rPr lang="en-US" sz="16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V)/k’ - V</a:t>
            </a:r>
            <a:r>
              <a:rPr lang="en-US" sz="16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/k|= |</a:t>
            </a:r>
            <a:r>
              <a:rPr lang="en-US" sz="16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V/k(1+</a:t>
            </a:r>
            <a:r>
              <a:rPr lang="en-US" sz="1600" dirty="0">
                <a:solidFill>
                  <a:srgbClr val="115C79"/>
                </a:solidFill>
                <a:latin typeface="Symbol" panose="05050102010706020507" pitchFamily="18" charset="2"/>
              </a:rPr>
              <a:t>e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 V</a:t>
            </a:r>
            <a:r>
              <a:rPr lang="en-US" sz="16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/</a:t>
            </a:r>
            <a:r>
              <a:rPr lang="en-US" sz="16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V )|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45A12E8-31FB-7870-BACE-1661F1749D29}"/>
              </a:ext>
            </a:extLst>
          </p:cNvPr>
          <p:cNvSpPr txBox="1">
            <a:spLocks/>
          </p:cNvSpPr>
          <p:nvPr/>
        </p:nvSpPr>
        <p:spPr>
          <a:xfrm>
            <a:off x="1634333" y="3229071"/>
            <a:ext cx="5132239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as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e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=X% and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/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V=~100 </a:t>
            </a:r>
            <a:r>
              <a:rPr lang="en-US" sz="1400" dirty="0">
                <a:solidFill>
                  <a:srgbClr val="115C79"/>
                </a:solidFill>
                <a:latin typeface="Wingdings" panose="05000000000000000000" pitchFamily="2" charset="2"/>
              </a:rPr>
              <a:t>ð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V’ differs from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V/k a lot !</a:t>
            </a:r>
          </a:p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difference depends on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and this can be measured independently, but k and k’ needs to be determined at least for one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or corrected  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BB39258-1D58-91CF-A56F-380434777AEA}"/>
              </a:ext>
            </a:extLst>
          </p:cNvPr>
          <p:cNvSpPr txBox="1">
            <a:spLocks/>
          </p:cNvSpPr>
          <p:nvPr/>
        </p:nvSpPr>
        <p:spPr>
          <a:xfrm>
            <a:off x="7416689" y="4449109"/>
            <a:ext cx="4544204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accent4"/>
                </a:solidFill>
                <a:latin typeface="Abadi" panose="020B0604020104020204" pitchFamily="34" charset="0"/>
              </a:rPr>
              <a:t>O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peration: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Division by k is needed as there is no negative power supply on AncASIC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when S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1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open and S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2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closed </a:t>
            </a:r>
            <a:r>
              <a:rPr lang="en-US" sz="1400" dirty="0">
                <a:solidFill>
                  <a:srgbClr val="115C79"/>
                </a:solidFill>
                <a:latin typeface="Wingdings" panose="05000000000000000000" pitchFamily="2" charset="2"/>
              </a:rPr>
              <a:t>ð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/k is measured,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when S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1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closed and S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2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open </a:t>
            </a:r>
            <a:r>
              <a:rPr lang="en-US" sz="1400" dirty="0">
                <a:solidFill>
                  <a:srgbClr val="115C79"/>
                </a:solidFill>
                <a:latin typeface="Wingdings" panose="05000000000000000000" pitchFamily="2" charset="2"/>
              </a:rPr>
              <a:t>ð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V/k is measured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variable (programmed) gain G is needed to match resolution of ADC as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 will be small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2C2A58-6C4F-F1B7-69A9-8553550A6921}"/>
              </a:ext>
            </a:extLst>
          </p:cNvPr>
          <p:cNvSpPr txBox="1">
            <a:spLocks/>
          </p:cNvSpPr>
          <p:nvPr/>
        </p:nvSpPr>
        <p:spPr>
          <a:xfrm>
            <a:off x="266256" y="4168339"/>
            <a:ext cx="3778460" cy="25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</a:pPr>
            <a:r>
              <a:rPr lang="en-US" sz="1400" dirty="0">
                <a:solidFill>
                  <a:schemeClr val="accent4"/>
                </a:solidFill>
                <a:latin typeface="Abadi" panose="020B0604020104020204" pitchFamily="34" charset="0"/>
              </a:rPr>
              <a:t>O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ptions for handling this devil: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AutoNum type="arabicPeriod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Add circuitry balancing these voltage division resistors (complexity),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AutoNum type="arabicPeriod"/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During wafer testing, measure k and k’ for each AncASIC; how? switch off NVBG, force external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, measure V</a:t>
            </a:r>
            <a:r>
              <a:rPr lang="en-US" sz="1400" baseline="-25000" dirty="0">
                <a:solidFill>
                  <a:srgbClr val="115C79"/>
                </a:solidFill>
                <a:latin typeface="Abadi" panose="020B0604020104020204" pitchFamily="34" charset="0"/>
              </a:rPr>
              <a:t>NVBG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/k and </a:t>
            </a:r>
            <a:r>
              <a:rPr lang="en-US" sz="1400" dirty="0">
                <a:solidFill>
                  <a:srgbClr val="115C79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V/k and extract k and k’ – acceptable?  </a:t>
            </a:r>
          </a:p>
        </p:txBody>
      </p:sp>
      <p:pic>
        <p:nvPicPr>
          <p:cNvPr id="28" name="Picture 27" descr="Diagram, schematic&#10;&#10;AI-generated content may be incorrect.">
            <a:extLst>
              <a:ext uri="{FF2B5EF4-FFF2-40B4-BE49-F238E27FC236}">
                <a16:creationId xmlns:a16="http://schemas.microsoft.com/office/drawing/2014/main" id="{B3341E61-0A2F-9EE1-38FC-91E04EADD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33" y="4016824"/>
            <a:ext cx="3197921" cy="225556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09AC91-4BFE-FB53-54E9-F929A58D18B8}"/>
              </a:ext>
            </a:extLst>
          </p:cNvPr>
          <p:cNvCxnSpPr>
            <a:cxnSpLocks/>
          </p:cNvCxnSpPr>
          <p:nvPr/>
        </p:nvCxnSpPr>
        <p:spPr>
          <a:xfrm>
            <a:off x="4685466" y="4919072"/>
            <a:ext cx="567328" cy="130125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C8E53D-6A38-7DED-EC0E-EB07D913D73C}"/>
              </a:ext>
            </a:extLst>
          </p:cNvPr>
          <p:cNvCxnSpPr>
            <a:cxnSpLocks/>
          </p:cNvCxnSpPr>
          <p:nvPr/>
        </p:nvCxnSpPr>
        <p:spPr>
          <a:xfrm>
            <a:off x="4685466" y="5326213"/>
            <a:ext cx="467211" cy="894117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817A61-7C7A-AFB5-8972-5D2E8D6F8DF1}"/>
              </a:ext>
            </a:extLst>
          </p:cNvPr>
          <p:cNvCxnSpPr>
            <a:cxnSpLocks/>
          </p:cNvCxnSpPr>
          <p:nvPr/>
        </p:nvCxnSpPr>
        <p:spPr>
          <a:xfrm flipH="1">
            <a:off x="5319539" y="4867015"/>
            <a:ext cx="444521" cy="135331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F1B7A1C-D0BD-051C-8DDE-D95DB8EBF49E}"/>
              </a:ext>
            </a:extLst>
          </p:cNvPr>
          <p:cNvCxnSpPr>
            <a:cxnSpLocks/>
          </p:cNvCxnSpPr>
          <p:nvPr/>
        </p:nvCxnSpPr>
        <p:spPr>
          <a:xfrm flipH="1">
            <a:off x="5399632" y="5399632"/>
            <a:ext cx="364428" cy="82069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2DF573E-369D-DA2D-E5D2-8B38A4890466}"/>
              </a:ext>
            </a:extLst>
          </p:cNvPr>
          <p:cNvSpPr txBox="1">
            <a:spLocks/>
          </p:cNvSpPr>
          <p:nvPr/>
        </p:nvSpPr>
        <p:spPr>
          <a:xfrm>
            <a:off x="4357005" y="6213801"/>
            <a:ext cx="2449681" cy="280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</a:pPr>
            <a:r>
              <a:rPr lang="en-US" sz="1400" dirty="0">
                <a:solidFill>
                  <a:srgbClr val="115C79"/>
                </a:solidFill>
                <a:latin typeface="Abadi" panose="020B0604020104020204" pitchFamily="34" charset="0"/>
              </a:rPr>
              <a:t>all need to be DAC - defined</a:t>
            </a:r>
          </a:p>
        </p:txBody>
      </p:sp>
    </p:spTree>
    <p:extLst>
      <p:ext uri="{BB962C8B-B14F-4D97-AF65-F5344CB8AC3E}">
        <p14:creationId xmlns:p14="http://schemas.microsoft.com/office/powerpoint/2010/main" val="676796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AD15-BF3D-0022-4FBE-4F5F07D9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C39A-BF8C-83E0-6DCD-01B4C6F65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A7733-4398-9425-6BB8-BB2639037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24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979A296-9332-DC5F-3A9F-2547340158B8}"/>
              </a:ext>
            </a:extLst>
          </p:cNvPr>
          <p:cNvSpPr txBox="1">
            <a:spLocks/>
          </p:cNvSpPr>
          <p:nvPr/>
        </p:nvSpPr>
        <p:spPr>
          <a:xfrm>
            <a:off x="295138" y="529048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ork completed: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AFE63-F524-559B-1AD0-678DF2D21937}"/>
              </a:ext>
            </a:extLst>
          </p:cNvPr>
          <p:cNvSpPr txBox="1"/>
          <p:nvPr/>
        </p:nvSpPr>
        <p:spPr>
          <a:xfrm>
            <a:off x="295138" y="947860"/>
            <a:ext cx="94452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 functionally completed (with small caveats), idem RTL code 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Wingdings" panose="05000000000000000000" pitchFamily="2" charset="2"/>
              </a:rPr>
              <a:t>ð</a:t>
            </a:r>
            <a:r>
              <a:rPr lang="en-US" sz="18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 implementation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 standalone verification</a:t>
            </a:r>
            <a:endParaRPr lang="en-US" sz="18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Skipping not necessities, but need to decide about intake of threshold alarms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NVBG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Monitoring ADC </a:t>
            </a:r>
            <a:endParaRPr lang="en-US" sz="18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AA5633C-916B-68E6-2D72-2F58D0F4B49C}"/>
              </a:ext>
            </a:extLst>
          </p:cNvPr>
          <p:cNvSpPr txBox="1">
            <a:spLocks/>
          </p:cNvSpPr>
          <p:nvPr/>
        </p:nvSpPr>
        <p:spPr>
          <a:xfrm>
            <a:off x="295138" y="2422215"/>
            <a:ext cx="10334625" cy="460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ork ahead:</a:t>
            </a:r>
            <a:endParaRPr lang="en-US" sz="24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85414-9A66-47C8-D91F-669EC21D657F}"/>
              </a:ext>
            </a:extLst>
          </p:cNvPr>
          <p:cNvSpPr txBox="1"/>
          <p:nvPr/>
        </p:nvSpPr>
        <p:spPr>
          <a:xfrm>
            <a:off x="295138" y="2808324"/>
            <a:ext cx="11896862" cy="3309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Software Mockup </a:t>
            </a:r>
          </a:p>
          <a:p>
            <a:pPr marL="742950" lvl="1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to develop specification of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 wrapper</a:t>
            </a:r>
          </a:p>
          <a:p>
            <a:pPr marL="1200150" lvl="2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BNL has access to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lpGBT_model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lpGBT_FPGA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115C79"/>
                </a:solidFill>
                <a:latin typeface="Abadi" panose="020B0604020104020204" pitchFamily="34" charset="0"/>
              </a:rPr>
              <a:t>lpGBT_FPGA_simulation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, etc. to built complete software mockup</a:t>
            </a:r>
          </a:p>
          <a:p>
            <a:pPr marL="742950" lvl="1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to run system verification</a:t>
            </a:r>
          </a:p>
          <a:p>
            <a:pPr marL="1200150" lvl="2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specify power-on and startup procedures</a:t>
            </a:r>
          </a:p>
          <a:p>
            <a:pPr marL="1200150" lvl="2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handling stack-ups and reported errors</a:t>
            </a:r>
          </a:p>
          <a:p>
            <a:pPr marL="1200150" lvl="2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d</a:t>
            </a: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efinition of expected command sequences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15C79"/>
                </a:solidFill>
                <a:latin typeface="Abadi" panose="020B0604020104020204" pitchFamily="34" charset="0"/>
              </a:rPr>
              <a:t>AncBrain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 wrapper 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115C79"/>
                </a:solidFill>
                <a:latin typeface="Abadi" panose="020B0604020104020204" pitchFamily="34" charset="0"/>
              </a:rPr>
              <a:t>Complete auxiliary functions, like PSUB measurements, decide what to do with threshold alarms (design DAC/comparators)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AncASIC complete integration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</a:rPr>
              <a:t>Modify should any feedback from testing and irradiations </a:t>
            </a:r>
            <a:endParaRPr lang="en-US" sz="16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  <a:p>
            <a:pPr marL="742950" lvl="1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solidFill>
                <a:srgbClr val="115C79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2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60B2-B8E4-77DD-52A8-58D7AD767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65F6D4-0097-8ED7-B063-D0600E378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49" y="2796363"/>
            <a:ext cx="11138502" cy="170508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Backup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727D20-656A-0B70-AB73-6973350E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46" y="4614571"/>
            <a:ext cx="1609247" cy="11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7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EFF44-51A6-7C56-74F4-85B76CE3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063FF-107D-4679-B15C-13DE37166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lIns="0" tIns="0" rIns="45720" bIns="0"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D533D-26FA-C2EB-7B09-A9923802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" y="14325"/>
            <a:ext cx="10635870" cy="75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Error Map - 1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F09F1-4F68-EF19-9643-A700E76C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73" y="6107062"/>
            <a:ext cx="826548" cy="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AB73AA-15B4-92FF-F9FF-DFCE64C98534}"/>
              </a:ext>
            </a:extLst>
          </p:cNvPr>
          <p:cNvGraphicFramePr>
            <a:graphicFrameLocks noGrp="1"/>
          </p:cNvGraphicFramePr>
          <p:nvPr/>
        </p:nvGraphicFramePr>
        <p:xfrm>
          <a:off x="705537" y="1836963"/>
          <a:ext cx="11054812" cy="264179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31238">
                  <a:extLst>
                    <a:ext uri="{9D8B030D-6E8A-4147-A177-3AD203B41FA5}">
                      <a16:colId xmlns:a16="http://schemas.microsoft.com/office/drawing/2014/main" val="3438759279"/>
                    </a:ext>
                  </a:extLst>
                </a:gridCol>
                <a:gridCol w="2031780">
                  <a:extLst>
                    <a:ext uri="{9D8B030D-6E8A-4147-A177-3AD203B41FA5}">
                      <a16:colId xmlns:a16="http://schemas.microsoft.com/office/drawing/2014/main" val="2827817321"/>
                    </a:ext>
                  </a:extLst>
                </a:gridCol>
                <a:gridCol w="721919">
                  <a:extLst>
                    <a:ext uri="{9D8B030D-6E8A-4147-A177-3AD203B41FA5}">
                      <a16:colId xmlns:a16="http://schemas.microsoft.com/office/drawing/2014/main" val="3944556287"/>
                    </a:ext>
                  </a:extLst>
                </a:gridCol>
                <a:gridCol w="813916">
                  <a:extLst>
                    <a:ext uri="{9D8B030D-6E8A-4147-A177-3AD203B41FA5}">
                      <a16:colId xmlns:a16="http://schemas.microsoft.com/office/drawing/2014/main" val="2875774805"/>
                    </a:ext>
                  </a:extLst>
                </a:gridCol>
                <a:gridCol w="999892">
                  <a:extLst>
                    <a:ext uri="{9D8B030D-6E8A-4147-A177-3AD203B41FA5}">
                      <a16:colId xmlns:a16="http://schemas.microsoft.com/office/drawing/2014/main" val="638410693"/>
                    </a:ext>
                  </a:extLst>
                </a:gridCol>
                <a:gridCol w="1151876">
                  <a:extLst>
                    <a:ext uri="{9D8B030D-6E8A-4147-A177-3AD203B41FA5}">
                      <a16:colId xmlns:a16="http://schemas.microsoft.com/office/drawing/2014/main" val="1047276500"/>
                    </a:ext>
                  </a:extLst>
                </a:gridCol>
                <a:gridCol w="1199871">
                  <a:extLst>
                    <a:ext uri="{9D8B030D-6E8A-4147-A177-3AD203B41FA5}">
                      <a16:colId xmlns:a16="http://schemas.microsoft.com/office/drawing/2014/main" val="2141131304"/>
                    </a:ext>
                  </a:extLst>
                </a:gridCol>
                <a:gridCol w="1167873">
                  <a:extLst>
                    <a:ext uri="{9D8B030D-6E8A-4147-A177-3AD203B41FA5}">
                      <a16:colId xmlns:a16="http://schemas.microsoft.com/office/drawing/2014/main" val="3331150493"/>
                    </a:ext>
                  </a:extLst>
                </a:gridCol>
                <a:gridCol w="2036447">
                  <a:extLst>
                    <a:ext uri="{9D8B030D-6E8A-4147-A177-3AD203B41FA5}">
                      <a16:colId xmlns:a16="http://schemas.microsoft.com/office/drawing/2014/main" val="2504935217"/>
                    </a:ext>
                  </a:extLst>
                </a:gridCol>
              </a:tblGrid>
              <a:tr h="51780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Code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Error Name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Tier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Priority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Sev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Status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Integration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Source Module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Implementation Notes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587185"/>
                  </a:ext>
                </a:extLst>
              </a:tr>
              <a:tr h="588839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0x01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ERR_TEMP_CRITICAL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T0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CRIT</a:t>
                      </a:r>
                      <a:endParaRPr lang="en-US" sz="1200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✗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IMM</a:t>
                      </a:r>
                      <a:endParaRPr lang="en-US" sz="1200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</a:rPr>
                        <a:t>temp_sensor</a:t>
                      </a:r>
                      <a:endParaRPr lang="en-US" sz="1200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TODO:</a:t>
                      </a:r>
                      <a:r>
                        <a:rPr lang="en-US" sz="1200" dirty="0">
                          <a:effectLst/>
                        </a:rPr>
                        <a:t> Add temp sensor + comparator**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32831"/>
                  </a:ext>
                </a:extLst>
              </a:tr>
              <a:tr h="588839">
                <a:tc>
                  <a:txBody>
                    <a:bodyPr/>
                    <a:lstStyle/>
                    <a:p>
                      <a:r>
                        <a:rPr lang="en-US" sz="1200" strike="noStrike">
                          <a:effectLst/>
                        </a:rPr>
                        <a:t>0x02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trike="noStrike" dirty="0">
                          <a:effectLst/>
                        </a:rPr>
                        <a:t>ERR_POWER_FAILURE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trike="noStrike" dirty="0">
                          <a:effectLst/>
                        </a:rPr>
                        <a:t>T0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 dirty="0">
                          <a:effectLst/>
                        </a:rPr>
                        <a:t>2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 dirty="0">
                          <a:effectLst/>
                        </a:rPr>
                        <a:t>CRIT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trike="noStrike" dirty="0">
                          <a:effectLst/>
                        </a:rPr>
                        <a:t>✗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>
                          <a:effectLst/>
                        </a:rPr>
                        <a:t>IMM</a:t>
                      </a:r>
                      <a:endParaRPr lang="en-US" sz="1200" strike="noStrike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>
                          <a:effectLst/>
                        </a:rPr>
                        <a:t>power_monitor</a:t>
                      </a:r>
                      <a:endParaRPr lang="en-US" sz="1200" strike="noStrike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trike="noStrike" dirty="0">
                          <a:effectLst/>
                        </a:rPr>
                        <a:t>TODO:</a:t>
                      </a:r>
                      <a:r>
                        <a:rPr lang="en-US" sz="1200" strike="noStrike" dirty="0">
                          <a:effectLst/>
                        </a:rPr>
                        <a:t> follow the overcurrent signal from SLDO </a:t>
                      </a:r>
                      <a:br>
                        <a:rPr lang="en-US" sz="1200" strike="noStrike" dirty="0">
                          <a:effectLst/>
                        </a:rPr>
                      </a:br>
                      <a:r>
                        <a:rPr lang="en-US" sz="1200" strike="noStrike" dirty="0">
                          <a:effectLst/>
                        </a:rPr>
                        <a:t>May require masking other error signals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53310"/>
                  </a:ext>
                </a:extLst>
              </a:tr>
              <a:tr h="588839">
                <a:tc>
                  <a:txBody>
                    <a:bodyPr/>
                    <a:lstStyle/>
                    <a:p>
                      <a:r>
                        <a:rPr lang="en-US" sz="1200" strike="noStrike">
                          <a:effectLst/>
                        </a:rPr>
                        <a:t>0x04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trike="noStrike" dirty="0">
                          <a:effectLst/>
                        </a:rPr>
                        <a:t>ERR_VOLTAGE_OUT_RANGE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trike="noStrike">
                          <a:effectLst/>
                        </a:rPr>
                        <a:t>T0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 dirty="0">
                          <a:effectLst/>
                        </a:rPr>
                        <a:t>4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>
                          <a:effectLst/>
                        </a:rPr>
                        <a:t>CRIT</a:t>
                      </a:r>
                      <a:endParaRPr lang="en-US" sz="1200" strike="noStrike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trike="noStrike" dirty="0">
                          <a:effectLst/>
                        </a:rPr>
                        <a:t>✗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 dirty="0">
                          <a:effectLst/>
                        </a:rPr>
                        <a:t>IMM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trike="noStrike">
                          <a:effectLst/>
                        </a:rPr>
                        <a:t>voltage_monitor</a:t>
                      </a:r>
                      <a:endParaRPr lang="en-US" sz="1200" strike="noStrike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trike="noStrike" dirty="0">
                          <a:effectLst/>
                        </a:rPr>
                        <a:t>TODO:</a:t>
                      </a:r>
                      <a:r>
                        <a:rPr lang="en-US" sz="1200" strike="noStrike" dirty="0">
                          <a:effectLst/>
                        </a:rPr>
                        <a:t> Comparator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96225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A2B172-7382-8856-9AFD-B57C4D428FB7}"/>
              </a:ext>
            </a:extLst>
          </p:cNvPr>
          <p:cNvSpPr txBox="1"/>
          <p:nvPr/>
        </p:nvSpPr>
        <p:spPr>
          <a:xfrm>
            <a:off x="577174" y="1028863"/>
            <a:ext cx="610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badi" panose="020B0604020104020204" pitchFamily="34" charset="0"/>
              </a:rPr>
              <a:t>TIER 0: CRITICAL SYSTEM ERRORS (Safety-Critical)</a:t>
            </a:r>
            <a:endParaRPr lang="en-US" sz="1800" dirty="0">
              <a:effectLst/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D2B59-146D-7ADB-7972-A1A4B0BBB054}"/>
              </a:ext>
            </a:extLst>
          </p:cNvPr>
          <p:cNvSpPr txBox="1"/>
          <p:nvPr/>
        </p:nvSpPr>
        <p:spPr>
          <a:xfrm>
            <a:off x="662755" y="5753088"/>
            <a:ext cx="10337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**should there be any on chip action by </a:t>
            </a:r>
            <a:r>
              <a:rPr lang="en-US" sz="1200" dirty="0" err="1"/>
              <a:t>AncBrain</a:t>
            </a:r>
            <a:r>
              <a:rPr lang="en-US" sz="1200" dirty="0"/>
              <a:t> for overheating is under discussion and maybe included for future versions.</a:t>
            </a:r>
          </a:p>
        </p:txBody>
      </p:sp>
    </p:spTree>
    <p:extLst>
      <p:ext uri="{BB962C8B-B14F-4D97-AF65-F5344CB8AC3E}">
        <p14:creationId xmlns:p14="http://schemas.microsoft.com/office/powerpoint/2010/main" val="3303972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5398-2AF9-D8C2-843D-5603A0F9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B919-470C-88C6-41C0-BE5255040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lIns="0" tIns="0" rIns="45720" bIns="0"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BD49-A699-E165-DF33-CE261F83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452" y="0"/>
            <a:ext cx="826548" cy="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40197E-C29F-141A-8A4A-17C421F7004B}"/>
              </a:ext>
            </a:extLst>
          </p:cNvPr>
          <p:cNvGraphicFramePr>
            <a:graphicFrameLocks noGrp="1"/>
          </p:cNvGraphicFramePr>
          <p:nvPr/>
        </p:nvGraphicFramePr>
        <p:xfrm>
          <a:off x="469154" y="1662608"/>
          <a:ext cx="11571254" cy="381396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4602">
                  <a:extLst>
                    <a:ext uri="{9D8B030D-6E8A-4147-A177-3AD203B41FA5}">
                      <a16:colId xmlns:a16="http://schemas.microsoft.com/office/drawing/2014/main" val="3438759279"/>
                    </a:ext>
                  </a:extLst>
                </a:gridCol>
                <a:gridCol w="2340244">
                  <a:extLst>
                    <a:ext uri="{9D8B030D-6E8A-4147-A177-3AD203B41FA5}">
                      <a16:colId xmlns:a16="http://schemas.microsoft.com/office/drawing/2014/main" val="2827817321"/>
                    </a:ext>
                  </a:extLst>
                </a:gridCol>
                <a:gridCol w="642239">
                  <a:extLst>
                    <a:ext uri="{9D8B030D-6E8A-4147-A177-3AD203B41FA5}">
                      <a16:colId xmlns:a16="http://schemas.microsoft.com/office/drawing/2014/main" val="3944556287"/>
                    </a:ext>
                  </a:extLst>
                </a:gridCol>
                <a:gridCol w="851939">
                  <a:extLst>
                    <a:ext uri="{9D8B030D-6E8A-4147-A177-3AD203B41FA5}">
                      <a16:colId xmlns:a16="http://schemas.microsoft.com/office/drawing/2014/main" val="2875774805"/>
                    </a:ext>
                  </a:extLst>
                </a:gridCol>
                <a:gridCol w="1046604">
                  <a:extLst>
                    <a:ext uri="{9D8B030D-6E8A-4147-A177-3AD203B41FA5}">
                      <a16:colId xmlns:a16="http://schemas.microsoft.com/office/drawing/2014/main" val="638410693"/>
                    </a:ext>
                  </a:extLst>
                </a:gridCol>
                <a:gridCol w="1205687">
                  <a:extLst>
                    <a:ext uri="{9D8B030D-6E8A-4147-A177-3AD203B41FA5}">
                      <a16:colId xmlns:a16="http://schemas.microsoft.com/office/drawing/2014/main" val="1047276500"/>
                    </a:ext>
                  </a:extLst>
                </a:gridCol>
                <a:gridCol w="1255924">
                  <a:extLst>
                    <a:ext uri="{9D8B030D-6E8A-4147-A177-3AD203B41FA5}">
                      <a16:colId xmlns:a16="http://schemas.microsoft.com/office/drawing/2014/main" val="2141131304"/>
                    </a:ext>
                  </a:extLst>
                </a:gridCol>
                <a:gridCol w="1204678">
                  <a:extLst>
                    <a:ext uri="{9D8B030D-6E8A-4147-A177-3AD203B41FA5}">
                      <a16:colId xmlns:a16="http://schemas.microsoft.com/office/drawing/2014/main" val="3331150493"/>
                    </a:ext>
                  </a:extLst>
                </a:gridCol>
                <a:gridCol w="2149337">
                  <a:extLst>
                    <a:ext uri="{9D8B030D-6E8A-4147-A177-3AD203B41FA5}">
                      <a16:colId xmlns:a16="http://schemas.microsoft.com/office/drawing/2014/main" val="2504935217"/>
                    </a:ext>
                  </a:extLst>
                </a:gridCol>
              </a:tblGrid>
              <a:tr h="786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Code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Error Name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Tier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Priority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Sev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Status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Integration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Source Module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Implementation Notes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587185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0x10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ERR_PROTOCOL_ERROR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HYB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frame_chk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TODO: Add protocol violation detector or check if other link layer error signal serve the same purpose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32831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0x11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ERR_CRC_ERROR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frame_chk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 only. Control room will do the polling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53310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0x14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ERR_DATA_TYPE_ERROR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data_type_err_pulse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(reserved type 0b11)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70209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0x19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ERR_LAS_TIMEOUT_NO_RESPONSE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 interface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las_timeout_pulse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053205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0x1C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ERR_LINK_FAILURE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deser65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link_failure_pulse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(SOF timeout 5ms)</a:t>
                      </a:r>
                      <a:b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actual timeout will be configured after the completion of the design with all the timing analysis at hand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67257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1830246-BEDF-9672-470E-F25F13792158}"/>
              </a:ext>
            </a:extLst>
          </p:cNvPr>
          <p:cNvSpPr txBox="1"/>
          <p:nvPr/>
        </p:nvSpPr>
        <p:spPr>
          <a:xfrm>
            <a:off x="304694" y="1012097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badi" panose="020B0604020104020204" pitchFamily="34" charset="0"/>
              </a:rPr>
              <a:t>TIER 1: COMMUNICATION/LINK ERRORS </a:t>
            </a:r>
            <a:endParaRPr lang="en-US" sz="1800" dirty="0">
              <a:effectLst/>
              <a:latin typeface="Abadi" panose="020B06040201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765DA-69DD-BD56-2BAA-49C061D9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" y="14325"/>
            <a:ext cx="10635870" cy="75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Error Map - 2 </a:t>
            </a:r>
          </a:p>
        </p:txBody>
      </p:sp>
    </p:spTree>
    <p:extLst>
      <p:ext uri="{BB962C8B-B14F-4D97-AF65-F5344CB8AC3E}">
        <p14:creationId xmlns:p14="http://schemas.microsoft.com/office/powerpoint/2010/main" val="3595726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273D7-027A-CC5C-A6DB-341993906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23242-391A-7002-BC5C-42290B150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lIns="0" tIns="0" rIns="45720" bIns="0"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33E4E-625B-945E-2B53-321D602A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01" y="6086634"/>
            <a:ext cx="826548" cy="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3C3EB4-E4FE-F8E0-A695-380FAFDB0A64}"/>
              </a:ext>
            </a:extLst>
          </p:cNvPr>
          <p:cNvGraphicFramePr>
            <a:graphicFrameLocks noGrp="1"/>
          </p:cNvGraphicFramePr>
          <p:nvPr/>
        </p:nvGraphicFramePr>
        <p:xfrm>
          <a:off x="539787" y="1458667"/>
          <a:ext cx="11571254" cy="35878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4602">
                  <a:extLst>
                    <a:ext uri="{9D8B030D-6E8A-4147-A177-3AD203B41FA5}">
                      <a16:colId xmlns:a16="http://schemas.microsoft.com/office/drawing/2014/main" val="3438759279"/>
                    </a:ext>
                  </a:extLst>
                </a:gridCol>
                <a:gridCol w="2340244">
                  <a:extLst>
                    <a:ext uri="{9D8B030D-6E8A-4147-A177-3AD203B41FA5}">
                      <a16:colId xmlns:a16="http://schemas.microsoft.com/office/drawing/2014/main" val="2827817321"/>
                    </a:ext>
                  </a:extLst>
                </a:gridCol>
                <a:gridCol w="642239">
                  <a:extLst>
                    <a:ext uri="{9D8B030D-6E8A-4147-A177-3AD203B41FA5}">
                      <a16:colId xmlns:a16="http://schemas.microsoft.com/office/drawing/2014/main" val="3944556287"/>
                    </a:ext>
                  </a:extLst>
                </a:gridCol>
                <a:gridCol w="851939">
                  <a:extLst>
                    <a:ext uri="{9D8B030D-6E8A-4147-A177-3AD203B41FA5}">
                      <a16:colId xmlns:a16="http://schemas.microsoft.com/office/drawing/2014/main" val="2875774805"/>
                    </a:ext>
                  </a:extLst>
                </a:gridCol>
                <a:gridCol w="1046604">
                  <a:extLst>
                    <a:ext uri="{9D8B030D-6E8A-4147-A177-3AD203B41FA5}">
                      <a16:colId xmlns:a16="http://schemas.microsoft.com/office/drawing/2014/main" val="638410693"/>
                    </a:ext>
                  </a:extLst>
                </a:gridCol>
                <a:gridCol w="1205687">
                  <a:extLst>
                    <a:ext uri="{9D8B030D-6E8A-4147-A177-3AD203B41FA5}">
                      <a16:colId xmlns:a16="http://schemas.microsoft.com/office/drawing/2014/main" val="1047276500"/>
                    </a:ext>
                  </a:extLst>
                </a:gridCol>
                <a:gridCol w="1255924">
                  <a:extLst>
                    <a:ext uri="{9D8B030D-6E8A-4147-A177-3AD203B41FA5}">
                      <a16:colId xmlns:a16="http://schemas.microsoft.com/office/drawing/2014/main" val="2141131304"/>
                    </a:ext>
                  </a:extLst>
                </a:gridCol>
                <a:gridCol w="1204678">
                  <a:extLst>
                    <a:ext uri="{9D8B030D-6E8A-4147-A177-3AD203B41FA5}">
                      <a16:colId xmlns:a16="http://schemas.microsoft.com/office/drawing/2014/main" val="3331150493"/>
                    </a:ext>
                  </a:extLst>
                </a:gridCol>
                <a:gridCol w="2149337">
                  <a:extLst>
                    <a:ext uri="{9D8B030D-6E8A-4147-A177-3AD203B41FA5}">
                      <a16:colId xmlns:a16="http://schemas.microsoft.com/office/drawing/2014/main" val="2504935217"/>
                    </a:ext>
                  </a:extLst>
                </a:gridCol>
              </a:tblGrid>
              <a:tr h="786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Code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Error Name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Tier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Priority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Sev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Status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Integration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Source Module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Implementation Notes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587185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0x20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ERR_PARITY_ERROR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parity_err_pulse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32831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ERR_INVALID_COMMAND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invalid_cmd_pulse (no valid type)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53310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0x23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ERR_INVALID_ADDRESS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invalid_addr_pulse + subcode (addr)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70209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ERR_INVALID_RW_FIELD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invalid_rw_pulse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962256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0x25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ERR_PAYLOAD_STRUCTURE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payload_struct_pulse (unused ≠ 0)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749362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0x26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ERR_COMMAND_LENGTH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cmd_parser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cmd_length_pulse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19018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76C6AFC-739F-5348-C658-97D279357874}"/>
              </a:ext>
            </a:extLst>
          </p:cNvPr>
          <p:cNvSpPr txBox="1"/>
          <p:nvPr/>
        </p:nvSpPr>
        <p:spPr>
          <a:xfrm>
            <a:off x="411842" y="929200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C3836"/>
                </a:solidFill>
                <a:effectLst/>
                <a:latin typeface="Abadi" panose="020B0604020104020204" pitchFamily="34" charset="0"/>
              </a:rPr>
              <a:t>TIER 2: COMMAND VALIDATION ERRORS</a:t>
            </a:r>
            <a:endParaRPr lang="en-US" sz="1800" dirty="0">
              <a:effectLst/>
              <a:latin typeface="Abadi" panose="020B06040201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ABBEF-170C-8AAC-A912-8F75AD42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" y="14325"/>
            <a:ext cx="10635870" cy="75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Error Map - 3</a:t>
            </a:r>
          </a:p>
        </p:txBody>
      </p:sp>
    </p:spTree>
    <p:extLst>
      <p:ext uri="{BB962C8B-B14F-4D97-AF65-F5344CB8AC3E}">
        <p14:creationId xmlns:p14="http://schemas.microsoft.com/office/powerpoint/2010/main" val="2535416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0BF2F-636F-CF14-DCEB-FD18E4B52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CDF8E-207D-72DD-B0C4-0CDC22EA5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lIns="0" tIns="0" rIns="45720" bIns="0"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3433F-79E4-4908-1846-26056DF9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01" y="6086634"/>
            <a:ext cx="826548" cy="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7331B-DA7F-0187-BCBB-F4B484576E40}"/>
              </a:ext>
            </a:extLst>
          </p:cNvPr>
          <p:cNvSpPr txBox="1"/>
          <p:nvPr/>
        </p:nvSpPr>
        <p:spPr>
          <a:xfrm>
            <a:off x="316594" y="1283436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C3836"/>
                </a:solidFill>
                <a:effectLst/>
                <a:latin typeface="Abadi" panose="020B0604020104020204" pitchFamily="34" charset="0"/>
              </a:rPr>
              <a:t>EXECUTION LAYER ERRORS</a:t>
            </a:r>
            <a:endParaRPr lang="en-US" sz="1800" dirty="0">
              <a:effectLst/>
              <a:latin typeface="Abadi" panose="020B0604020104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42D2C1-EF06-757B-3711-3FF10F899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286204"/>
              </p:ext>
            </p:extLst>
          </p:nvPr>
        </p:nvGraphicFramePr>
        <p:xfrm>
          <a:off x="423393" y="2678141"/>
          <a:ext cx="11571254" cy="150171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4602">
                  <a:extLst>
                    <a:ext uri="{9D8B030D-6E8A-4147-A177-3AD203B41FA5}">
                      <a16:colId xmlns:a16="http://schemas.microsoft.com/office/drawing/2014/main" val="3438759279"/>
                    </a:ext>
                  </a:extLst>
                </a:gridCol>
                <a:gridCol w="2340244">
                  <a:extLst>
                    <a:ext uri="{9D8B030D-6E8A-4147-A177-3AD203B41FA5}">
                      <a16:colId xmlns:a16="http://schemas.microsoft.com/office/drawing/2014/main" val="2827817321"/>
                    </a:ext>
                  </a:extLst>
                </a:gridCol>
                <a:gridCol w="642239">
                  <a:extLst>
                    <a:ext uri="{9D8B030D-6E8A-4147-A177-3AD203B41FA5}">
                      <a16:colId xmlns:a16="http://schemas.microsoft.com/office/drawing/2014/main" val="3944556287"/>
                    </a:ext>
                  </a:extLst>
                </a:gridCol>
                <a:gridCol w="851939">
                  <a:extLst>
                    <a:ext uri="{9D8B030D-6E8A-4147-A177-3AD203B41FA5}">
                      <a16:colId xmlns:a16="http://schemas.microsoft.com/office/drawing/2014/main" val="2875774805"/>
                    </a:ext>
                  </a:extLst>
                </a:gridCol>
                <a:gridCol w="1046604">
                  <a:extLst>
                    <a:ext uri="{9D8B030D-6E8A-4147-A177-3AD203B41FA5}">
                      <a16:colId xmlns:a16="http://schemas.microsoft.com/office/drawing/2014/main" val="638410693"/>
                    </a:ext>
                  </a:extLst>
                </a:gridCol>
                <a:gridCol w="1205687">
                  <a:extLst>
                    <a:ext uri="{9D8B030D-6E8A-4147-A177-3AD203B41FA5}">
                      <a16:colId xmlns:a16="http://schemas.microsoft.com/office/drawing/2014/main" val="1047276500"/>
                    </a:ext>
                  </a:extLst>
                </a:gridCol>
                <a:gridCol w="1065755">
                  <a:extLst>
                    <a:ext uri="{9D8B030D-6E8A-4147-A177-3AD203B41FA5}">
                      <a16:colId xmlns:a16="http://schemas.microsoft.com/office/drawing/2014/main" val="2141131304"/>
                    </a:ext>
                  </a:extLst>
                </a:gridCol>
                <a:gridCol w="1038386">
                  <a:extLst>
                    <a:ext uri="{9D8B030D-6E8A-4147-A177-3AD203B41FA5}">
                      <a16:colId xmlns:a16="http://schemas.microsoft.com/office/drawing/2014/main" val="3331150493"/>
                    </a:ext>
                  </a:extLst>
                </a:gridCol>
                <a:gridCol w="2505798">
                  <a:extLst>
                    <a:ext uri="{9D8B030D-6E8A-4147-A177-3AD203B41FA5}">
                      <a16:colId xmlns:a16="http://schemas.microsoft.com/office/drawing/2014/main" val="2504935217"/>
                    </a:ext>
                  </a:extLst>
                </a:gridCol>
              </a:tblGrid>
              <a:tr h="786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Code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Error Name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Tier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Priority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Sev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Status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Integration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Source Module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Implementation Notes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587185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0x36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ERR_OPERATION_FAILED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core_fsm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operation_failed_pulse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(LAS done, no valid resp)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32831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0x37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ERR_STATE_VIOLATION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core_fsm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state_violation_pulse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(invalid FSM transition)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5331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25D6200-09CF-0201-2155-F33736DF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" y="14325"/>
            <a:ext cx="10635870" cy="75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Error Map - 4</a:t>
            </a:r>
          </a:p>
        </p:txBody>
      </p:sp>
    </p:spTree>
    <p:extLst>
      <p:ext uri="{BB962C8B-B14F-4D97-AF65-F5344CB8AC3E}">
        <p14:creationId xmlns:p14="http://schemas.microsoft.com/office/powerpoint/2010/main" val="180931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B0C2-2568-B9C6-7FEB-90CBE9797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D722-3643-05E6-2133-95A5DAC3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Starting point: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CE0F3-8FCA-59AF-C38C-28B8E3DEA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3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432AE3D-5454-9E88-6CD0-E7DDDA221E77}"/>
              </a:ext>
            </a:extLst>
          </p:cNvPr>
          <p:cNvSpPr txBox="1">
            <a:spLocks/>
          </p:cNvSpPr>
          <p:nvPr/>
        </p:nvSpPr>
        <p:spPr>
          <a:xfrm>
            <a:off x="295138" y="529047"/>
            <a:ext cx="10334625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 err="1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</a:t>
            </a:r>
            <a:r>
              <a:rPr lang="en-US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urently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under test: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I2C works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NVBG produces voltages down to - 5V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gearing up towards irradiations</a:t>
            </a:r>
            <a:endParaRPr lang="en-US" sz="2000" dirty="0">
              <a:solidFill>
                <a:srgbClr val="B72467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2F98B8-DBA3-1477-9056-EAB7F657B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803807"/>
              </p:ext>
            </p:extLst>
          </p:nvPr>
        </p:nvGraphicFramePr>
        <p:xfrm>
          <a:off x="273280" y="1990425"/>
          <a:ext cx="5500122" cy="3547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5627">
                  <a:extLst>
                    <a:ext uri="{9D8B030D-6E8A-4147-A177-3AD203B41FA5}">
                      <a16:colId xmlns:a16="http://schemas.microsoft.com/office/drawing/2014/main" val="2028550957"/>
                    </a:ext>
                  </a:extLst>
                </a:gridCol>
                <a:gridCol w="1322584">
                  <a:extLst>
                    <a:ext uri="{9D8B030D-6E8A-4147-A177-3AD203B41FA5}">
                      <a16:colId xmlns:a16="http://schemas.microsoft.com/office/drawing/2014/main" val="2730069172"/>
                    </a:ext>
                  </a:extLst>
                </a:gridCol>
                <a:gridCol w="2871911">
                  <a:extLst>
                    <a:ext uri="{9D8B030D-6E8A-4147-A177-3AD203B41FA5}">
                      <a16:colId xmlns:a16="http://schemas.microsoft.com/office/drawing/2014/main" val="1824327602"/>
                    </a:ext>
                  </a:extLst>
                </a:gridCol>
              </a:tblGrid>
              <a:tr h="31681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Test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Swept parameter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Measurement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357106"/>
                  </a:ext>
                </a:extLst>
              </a:tr>
              <a:tr h="316814">
                <a:tc>
                  <a:txBody>
                    <a:bodyPr/>
                    <a:lstStyle/>
                    <a:p>
                      <a:r>
                        <a:rPr lang="en-US" sz="1000" dirty="0"/>
                        <a:t>Output range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</a:t>
                      </a:r>
                      <a:r>
                        <a:rPr lang="en-US" sz="1000" baseline="-25000" dirty="0"/>
                        <a:t>REF</a:t>
                      </a:r>
                      <a:r>
                        <a:rPr lang="en-US" sz="1000" dirty="0"/>
                        <a:t>, load current (I</a:t>
                      </a:r>
                      <a:r>
                        <a:rPr lang="en-US" sz="1000" baseline="-25000" dirty="0"/>
                        <a:t>L</a:t>
                      </a:r>
                      <a:r>
                        <a:rPr lang="en-US" sz="1000" dirty="0"/>
                        <a:t>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Output voltage (</a:t>
                      </a:r>
                      <a:r>
                        <a:rPr lang="en-US" sz="1000" dirty="0" err="1"/>
                        <a:t>Vout</a:t>
                      </a:r>
                      <a:r>
                        <a:rPr lang="en-US" sz="1000" dirty="0"/>
                        <a:t>), estimate load regulation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45854337"/>
                  </a:ext>
                </a:extLst>
              </a:tr>
              <a:tr h="316814">
                <a:tc>
                  <a:txBody>
                    <a:bodyPr/>
                    <a:lstStyle/>
                    <a:p>
                      <a:r>
                        <a:rPr lang="en-US" sz="1000" dirty="0"/>
                        <a:t>Line 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Supply voltage (</a:t>
                      </a:r>
                      <a:r>
                        <a:rPr lang="en-US" sz="1000" dirty="0" err="1"/>
                        <a:t>Vdd</a:t>
                      </a:r>
                      <a:r>
                        <a:rPr lang="en-US" sz="1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Output voltage (</a:t>
                      </a:r>
                      <a:r>
                        <a:rPr lang="en-US" sz="1000" dirty="0" err="1"/>
                        <a:t>Vout</a:t>
                      </a:r>
                      <a:r>
                        <a:rPr lang="en-US" sz="1000" dirty="0"/>
                        <a:t>), estimate line regulation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6722344"/>
                  </a:ext>
                </a:extLst>
              </a:tr>
              <a:tr h="316814">
                <a:tc>
                  <a:txBody>
                    <a:bodyPr/>
                    <a:lstStyle/>
                    <a:p>
                      <a:r>
                        <a:rPr lang="en-US" sz="1000" dirty="0"/>
                        <a:t>Transient response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</a:t>
                      </a:r>
                      <a:r>
                        <a:rPr lang="en-US" sz="1000" baseline="-25000" dirty="0"/>
                        <a:t>REF</a:t>
                      </a:r>
                      <a:r>
                        <a:rPr lang="en-US" sz="1000" baseline="0" dirty="0"/>
                        <a:t>,</a:t>
                      </a:r>
                      <a:r>
                        <a:rPr lang="en-US" sz="1000" dirty="0"/>
                        <a:t> load current (I</a:t>
                      </a:r>
                      <a:r>
                        <a:rPr lang="en-US" sz="1000" baseline="-25000" dirty="0"/>
                        <a:t>L</a:t>
                      </a:r>
                      <a:r>
                        <a:rPr lang="en-US" sz="1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Output rise time, settling time, and peak overshoot as a function of V</a:t>
                      </a:r>
                      <a:r>
                        <a:rPr lang="en-US" sz="1000" baseline="-25000" dirty="0"/>
                        <a:t>REF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008856"/>
                  </a:ext>
                </a:extLst>
              </a:tr>
              <a:tr h="406358">
                <a:tc>
                  <a:txBody>
                    <a:bodyPr/>
                    <a:lstStyle/>
                    <a:p>
                      <a:r>
                        <a:rPr lang="en-US" sz="1000" dirty="0"/>
                        <a:t>Loop bandwidth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</a:t>
                      </a:r>
                      <a:r>
                        <a:rPr lang="en-US" sz="1000" baseline="-25000" dirty="0"/>
                        <a:t>REF</a:t>
                      </a:r>
                      <a:r>
                        <a:rPr lang="en-US" sz="1000" baseline="0" dirty="0"/>
                        <a:t>,</a:t>
                      </a:r>
                      <a:r>
                        <a:rPr lang="en-US" sz="1000" dirty="0"/>
                        <a:t> load current (I</a:t>
                      </a:r>
                      <a:r>
                        <a:rPr lang="en-US" sz="1000" baseline="-25000" dirty="0"/>
                        <a:t>L</a:t>
                      </a:r>
                      <a:r>
                        <a:rPr lang="en-US" sz="1000" dirty="0"/>
                        <a:t>)</a:t>
                      </a:r>
                    </a:p>
                    <a:p>
                      <a:pPr algn="ctr"/>
                      <a:r>
                        <a:rPr lang="en-US" sz="1000" dirty="0"/>
                        <a:t>for different values of </a:t>
                      </a:r>
                      <a:r>
                        <a:rPr lang="en-US" sz="1000" i="1" dirty="0" err="1"/>
                        <a:t>f</a:t>
                      </a:r>
                      <a:r>
                        <a:rPr lang="en-US" sz="1000" baseline="-25000" dirty="0" err="1"/>
                        <a:t>SC</a:t>
                      </a:r>
                      <a:r>
                        <a:rPr lang="en-US" sz="10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Verify loop stability by changing value of </a:t>
                      </a:r>
                      <a:r>
                        <a:rPr lang="en-US" sz="1000" i="1" dirty="0" err="1"/>
                        <a:t>f</a:t>
                      </a:r>
                      <a:r>
                        <a:rPr lang="en-US" sz="1000" baseline="-25000" dirty="0" err="1"/>
                        <a:t>SC</a:t>
                      </a:r>
                      <a:r>
                        <a:rPr lang="en-US" sz="10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5040274"/>
                  </a:ext>
                </a:extLst>
              </a:tr>
              <a:tr h="383782">
                <a:tc>
                  <a:txBody>
                    <a:bodyPr/>
                    <a:lstStyle/>
                    <a:p>
                      <a:r>
                        <a:rPr lang="en-US" sz="1000" dirty="0"/>
                        <a:t>Power supply rejection ratio (PSRR)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Ripple in supply voltage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Amplitude of output ripple vs. ripple frequency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882439"/>
                  </a:ext>
                </a:extLst>
              </a:tr>
              <a:tr h="316814">
                <a:tc>
                  <a:txBody>
                    <a:bodyPr/>
                    <a:lstStyle/>
                    <a:p>
                      <a:r>
                        <a:rPr lang="en-US" sz="1000" dirty="0"/>
                        <a:t>Output noise and ripple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</a:t>
                      </a:r>
                      <a:r>
                        <a:rPr lang="en-US" sz="1000" baseline="-25000" dirty="0"/>
                        <a:t>REF</a:t>
                      </a:r>
                      <a:r>
                        <a:rPr lang="en-US" sz="1000" dirty="0"/>
                        <a:t>, load current (I</a:t>
                      </a:r>
                      <a:r>
                        <a:rPr lang="en-US" sz="1000" baseline="-25000" dirty="0"/>
                        <a:t>L</a:t>
                      </a:r>
                      <a:r>
                        <a:rPr lang="en-US" sz="1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Output histogram, peak and rms variability, and frequency spectrum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328110"/>
                  </a:ext>
                </a:extLst>
              </a:tr>
              <a:tr h="316814">
                <a:tc>
                  <a:txBody>
                    <a:bodyPr/>
                    <a:lstStyle/>
                    <a:p>
                      <a:r>
                        <a:rPr lang="en-US" sz="1000" dirty="0"/>
                        <a:t>Temperature effects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Repeat above tests for different temperatures between 25⁰ C and 85⁰ 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493410"/>
                  </a:ext>
                </a:extLst>
              </a:tr>
            </a:tbl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408A7A8-6846-B384-B91C-26BC05D1BA72}"/>
              </a:ext>
            </a:extLst>
          </p:cNvPr>
          <p:cNvSpPr txBox="1">
            <a:spLocks/>
          </p:cNvSpPr>
          <p:nvPr/>
        </p:nvSpPr>
        <p:spPr>
          <a:xfrm>
            <a:off x="3102691" y="5687293"/>
            <a:ext cx="267071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summary of all required tests for verifying the functionality of the NVBG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69800-9462-D934-1ED0-CDB2A382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54" y="-399"/>
            <a:ext cx="4588860" cy="2244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FA018E27-A79C-BA4D-FE6D-F277CF85B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33" t="3927" r="-63" b="6"/>
          <a:stretch>
            <a:fillRect/>
          </a:stretch>
        </p:blipFill>
        <p:spPr>
          <a:xfrm>
            <a:off x="5893542" y="4206240"/>
            <a:ext cx="6298458" cy="2560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EA3DA3-BC54-2BC0-C2D5-E48D493D27AA}"/>
              </a:ext>
            </a:extLst>
          </p:cNvPr>
          <p:cNvSpPr txBox="1"/>
          <p:nvPr/>
        </p:nvSpPr>
        <p:spPr>
          <a:xfrm>
            <a:off x="9108915" y="4944934"/>
            <a:ext cx="879566" cy="369332"/>
          </a:xfrm>
          <a:prstGeom prst="rect">
            <a:avLst/>
          </a:prstGeom>
          <a:noFill/>
          <a:ln>
            <a:solidFill>
              <a:srgbClr val="8DC83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DC830"/>
                </a:solidFill>
              </a:rPr>
              <a:t>- 1.2 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F00283-8F53-BBF0-D664-A197785BE77C}"/>
              </a:ext>
            </a:extLst>
          </p:cNvPr>
          <p:cNvSpPr txBox="1"/>
          <p:nvPr/>
        </p:nvSpPr>
        <p:spPr>
          <a:xfrm>
            <a:off x="6062063" y="5631787"/>
            <a:ext cx="1023606" cy="461665"/>
          </a:xfrm>
          <a:prstGeom prst="rect">
            <a:avLst/>
          </a:prstGeom>
          <a:noFill/>
          <a:ln>
            <a:solidFill>
              <a:srgbClr val="8DC83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C830"/>
                </a:solidFill>
              </a:rPr>
              <a:t>Vout5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31EE4C5-7B81-A838-7C8B-3279E02D086D}"/>
              </a:ext>
            </a:extLst>
          </p:cNvPr>
          <p:cNvSpPr txBox="1">
            <a:spLocks/>
          </p:cNvSpPr>
          <p:nvPr/>
        </p:nvSpPr>
        <p:spPr>
          <a:xfrm>
            <a:off x="6573866" y="6463904"/>
            <a:ext cx="3177509" cy="22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FFFF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programmed NVBG under constant load •  </a:t>
            </a:r>
          </a:p>
        </p:txBody>
      </p:sp>
      <p:pic>
        <p:nvPicPr>
          <p:cNvPr id="19" name="Picture 1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C36F56F-118F-A283-F3B3-88A72CD5E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62" r="487"/>
          <a:stretch>
            <a:fillRect/>
          </a:stretch>
        </p:blipFill>
        <p:spPr>
          <a:xfrm>
            <a:off x="5893542" y="2328913"/>
            <a:ext cx="6298458" cy="1861938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473175-0164-0103-5277-D2C238C609E5}"/>
              </a:ext>
            </a:extLst>
          </p:cNvPr>
          <p:cNvSpPr txBox="1">
            <a:spLocks/>
          </p:cNvSpPr>
          <p:nvPr/>
        </p:nvSpPr>
        <p:spPr>
          <a:xfrm>
            <a:off x="6062063" y="2391312"/>
            <a:ext cx="4924086" cy="22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FFFF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I2C communication (LBL board, pull-up resistors could be increased) •  </a:t>
            </a:r>
          </a:p>
        </p:txBody>
      </p:sp>
    </p:spTree>
    <p:extLst>
      <p:ext uri="{BB962C8B-B14F-4D97-AF65-F5344CB8AC3E}">
        <p14:creationId xmlns:p14="http://schemas.microsoft.com/office/powerpoint/2010/main" val="3558579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BAFE9-758E-4515-0687-3D9A1288F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913B-3534-E508-F167-F8CC02B9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lIns="0" tIns="0" rIns="45720" bIns="0"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752A3-CD1C-0D7A-8238-7BCF753B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01" y="6086634"/>
            <a:ext cx="826548" cy="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6C4D7D-1B82-DC58-D24D-682C64BFF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71204"/>
              </p:ext>
            </p:extLst>
          </p:nvPr>
        </p:nvGraphicFramePr>
        <p:xfrm>
          <a:off x="438517" y="1847973"/>
          <a:ext cx="11571254" cy="306635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4602">
                  <a:extLst>
                    <a:ext uri="{9D8B030D-6E8A-4147-A177-3AD203B41FA5}">
                      <a16:colId xmlns:a16="http://schemas.microsoft.com/office/drawing/2014/main" val="3438759279"/>
                    </a:ext>
                  </a:extLst>
                </a:gridCol>
                <a:gridCol w="2340244">
                  <a:extLst>
                    <a:ext uri="{9D8B030D-6E8A-4147-A177-3AD203B41FA5}">
                      <a16:colId xmlns:a16="http://schemas.microsoft.com/office/drawing/2014/main" val="2827817321"/>
                    </a:ext>
                  </a:extLst>
                </a:gridCol>
                <a:gridCol w="642239">
                  <a:extLst>
                    <a:ext uri="{9D8B030D-6E8A-4147-A177-3AD203B41FA5}">
                      <a16:colId xmlns:a16="http://schemas.microsoft.com/office/drawing/2014/main" val="3944556287"/>
                    </a:ext>
                  </a:extLst>
                </a:gridCol>
                <a:gridCol w="851939">
                  <a:extLst>
                    <a:ext uri="{9D8B030D-6E8A-4147-A177-3AD203B41FA5}">
                      <a16:colId xmlns:a16="http://schemas.microsoft.com/office/drawing/2014/main" val="2875774805"/>
                    </a:ext>
                  </a:extLst>
                </a:gridCol>
                <a:gridCol w="1046604">
                  <a:extLst>
                    <a:ext uri="{9D8B030D-6E8A-4147-A177-3AD203B41FA5}">
                      <a16:colId xmlns:a16="http://schemas.microsoft.com/office/drawing/2014/main" val="638410693"/>
                    </a:ext>
                  </a:extLst>
                </a:gridCol>
                <a:gridCol w="1205687">
                  <a:extLst>
                    <a:ext uri="{9D8B030D-6E8A-4147-A177-3AD203B41FA5}">
                      <a16:colId xmlns:a16="http://schemas.microsoft.com/office/drawing/2014/main" val="1047276500"/>
                    </a:ext>
                  </a:extLst>
                </a:gridCol>
                <a:gridCol w="1255924">
                  <a:extLst>
                    <a:ext uri="{9D8B030D-6E8A-4147-A177-3AD203B41FA5}">
                      <a16:colId xmlns:a16="http://schemas.microsoft.com/office/drawing/2014/main" val="2141131304"/>
                    </a:ext>
                  </a:extLst>
                </a:gridCol>
                <a:gridCol w="1204678">
                  <a:extLst>
                    <a:ext uri="{9D8B030D-6E8A-4147-A177-3AD203B41FA5}">
                      <a16:colId xmlns:a16="http://schemas.microsoft.com/office/drawing/2014/main" val="3331150493"/>
                    </a:ext>
                  </a:extLst>
                </a:gridCol>
                <a:gridCol w="2149337">
                  <a:extLst>
                    <a:ext uri="{9D8B030D-6E8A-4147-A177-3AD203B41FA5}">
                      <a16:colId xmlns:a16="http://schemas.microsoft.com/office/drawing/2014/main" val="2504935217"/>
                    </a:ext>
                  </a:extLst>
                </a:gridCol>
              </a:tblGrid>
              <a:tr h="786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Code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Error Name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Tier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Priority</a:t>
                      </a: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Sev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Status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Integration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Source Module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Implementation Notes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31909" marR="31909" marT="15954" marB="15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587185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0xF0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ERR_INTERNAL_ERROR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core_fsm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internal_err_pulse (timeout in RESPONSE_WAIT)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32831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0xF1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ERR_SIMULATION_ERROR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✓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testbench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 only: Testbench error injection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53310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0xF2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ERR_DEBUG_ASSERTION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✓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assertions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 only: SVA assertion failure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70209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0xF3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ERR_COVERAGE_ERROR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 only: Coverage collection issue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962256"/>
                  </a:ext>
                </a:extLst>
              </a:tr>
              <a:tr h="5215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0xFF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ERR_UNKNOWN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core_fsm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Active: 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unknown_err_pulse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74936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AB23ABD-ED5E-1644-1487-3D5D38F055D0}"/>
              </a:ext>
            </a:extLst>
          </p:cNvPr>
          <p:cNvSpPr txBox="1"/>
          <p:nvPr/>
        </p:nvSpPr>
        <p:spPr>
          <a:xfrm>
            <a:off x="303269" y="1396393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C3836"/>
                </a:solidFill>
                <a:effectLst/>
                <a:latin typeface="Abadi" panose="020B0604020104020204" pitchFamily="34" charset="0"/>
              </a:rPr>
              <a:t>TIER 4: INTERNAL/DEBUG ERRORS</a:t>
            </a:r>
            <a:endParaRPr lang="en-US" sz="1800" dirty="0">
              <a:effectLst/>
              <a:latin typeface="Abadi" panose="020B06040201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90D6D-AB3C-AACE-FD9C-4ED32EDA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" y="14325"/>
            <a:ext cx="10635870" cy="75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Error Map - 5</a:t>
            </a:r>
          </a:p>
        </p:txBody>
      </p:sp>
    </p:spTree>
    <p:extLst>
      <p:ext uri="{BB962C8B-B14F-4D97-AF65-F5344CB8AC3E}">
        <p14:creationId xmlns:p14="http://schemas.microsoft.com/office/powerpoint/2010/main" val="132642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B9DA-4D9D-D1C2-9E02-934806D12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5EBA-33E6-0821-2B87-4A856AD3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Device Irradiations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664D8-1D71-04A3-D21E-AADD9BDF7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4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3E30754-FD2E-C75E-5396-EB86E9CE5C3D}"/>
              </a:ext>
            </a:extLst>
          </p:cNvPr>
          <p:cNvSpPr txBox="1">
            <a:spLocks/>
          </p:cNvSpPr>
          <p:nvPr/>
        </p:nvSpPr>
        <p:spPr>
          <a:xfrm>
            <a:off x="295138" y="468980"/>
            <a:ext cx="8492449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est setup prepared for device irradiation characterization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TID up to 3 Mrad, under and without bias exposures, 3 selected temperatures, all 20 + devices irradiated and characterized in parallel</a:t>
            </a:r>
          </a:p>
          <a:p>
            <a:pPr>
              <a:spcBef>
                <a:spcPts val="300"/>
              </a:spcBef>
            </a:pPr>
            <a:r>
              <a:rPr lang="en-US" sz="16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NiPXIe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crate with 8 × 4 input  SMUs with 100 </a:t>
            </a:r>
            <a:r>
              <a:rPr lang="en-US" sz="16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precision 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No connect / disconnect between doses 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measurements made in situ</a:t>
            </a:r>
          </a:p>
        </p:txBody>
      </p:sp>
      <p:pic>
        <p:nvPicPr>
          <p:cNvPr id="8" name="Picture 7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853FE8C5-BBE3-9C7E-6271-A1A9A0730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33" y="3139681"/>
            <a:ext cx="4258988" cy="3446244"/>
          </a:xfrm>
          <a:prstGeom prst="rect">
            <a:avLst/>
          </a:prstGeom>
        </p:spPr>
      </p:pic>
      <p:pic>
        <p:nvPicPr>
          <p:cNvPr id="14" name="Picture 13" descr="A picture containing indoor, steel&#10;&#10;AI-generated content may be incorrect.">
            <a:extLst>
              <a:ext uri="{FF2B5EF4-FFF2-40B4-BE49-F238E27FC236}">
                <a16:creationId xmlns:a16="http://schemas.microsoft.com/office/drawing/2014/main" id="{2EB52E99-F13C-04B2-12FD-B3B44EF2F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0272" y="-98644"/>
            <a:ext cx="2727244" cy="3277092"/>
          </a:xfrm>
          <a:prstGeom prst="rect">
            <a:avLst/>
          </a:prstGeom>
        </p:spPr>
      </p:pic>
      <p:pic>
        <p:nvPicPr>
          <p:cNvPr id="20" name="Picture 19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24F9E72D-BA11-2755-B6CB-3B0CCD249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7" b="3613"/>
          <a:stretch>
            <a:fillRect/>
          </a:stretch>
        </p:blipFill>
        <p:spPr>
          <a:xfrm>
            <a:off x="451910" y="2557400"/>
            <a:ext cx="5312150" cy="27432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B91B7F4-9245-E728-C786-5D57702E4452}"/>
              </a:ext>
            </a:extLst>
          </p:cNvPr>
          <p:cNvSpPr txBox="1">
            <a:spLocks/>
          </p:cNvSpPr>
          <p:nvPr/>
        </p:nvSpPr>
        <p:spPr>
          <a:xfrm>
            <a:off x="295138" y="5348917"/>
            <a:ext cx="5665359" cy="980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NiPXIe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chassis  with 8 Ni 4141 SMUs, each with 4 source/measurements ports •100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precison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• DB20 plug cables allows 32 terminals to be connected •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25F0CE-AF89-C04E-4BAF-CC5D3BBA4854}"/>
              </a:ext>
            </a:extLst>
          </p:cNvPr>
          <p:cNvSpPr txBox="1">
            <a:spLocks/>
          </p:cNvSpPr>
          <p:nvPr/>
        </p:nvSpPr>
        <p:spPr>
          <a:xfrm>
            <a:off x="6096000" y="1862892"/>
            <a:ext cx="2579348" cy="980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metal box for hosting motherboard/daughter board • slots cut for DB20 sockets • suitable for filling with nitrogen during irradiation/measurements • 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49C13DF-9B38-CC4C-7257-8AB86BB84458}"/>
              </a:ext>
            </a:extLst>
          </p:cNvPr>
          <p:cNvSpPr txBox="1">
            <a:spLocks/>
          </p:cNvSpPr>
          <p:nvPr/>
        </p:nvSpPr>
        <p:spPr>
          <a:xfrm>
            <a:off x="10349900" y="3929000"/>
            <a:ext cx="1602540" cy="980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motherboard/daughterboard with temperature control fixture and pig-tail connectors to DB20 socket inside metal box (no chip mounted) •</a:t>
            </a:r>
          </a:p>
        </p:txBody>
      </p:sp>
    </p:spTree>
    <p:extLst>
      <p:ext uri="{BB962C8B-B14F-4D97-AF65-F5344CB8AC3E}">
        <p14:creationId xmlns:p14="http://schemas.microsoft.com/office/powerpoint/2010/main" val="337482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5BFB-29FA-3BC2-5F8F-9AB1CDAA9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8AF8-248B-E91D-ED8A-175DAFD9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Device Irradiations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C08D8-E876-A2AB-2E07-E153DF97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5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E6F498-A8B3-572B-311F-31B01E6F1E74}"/>
              </a:ext>
            </a:extLst>
          </p:cNvPr>
          <p:cNvSpPr txBox="1">
            <a:spLocks/>
          </p:cNvSpPr>
          <p:nvPr/>
        </p:nvSpPr>
        <p:spPr>
          <a:xfrm>
            <a:off x="295138" y="622487"/>
            <a:ext cx="10334625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est irradiation / measurements application (underway)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All in LabView: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Controlling bias / no bias during irradiations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Sequencing irradiation /measurements steps from 0 to 3 </a:t>
            </a:r>
            <a:r>
              <a:rPr lang="en-US" sz="12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Mrads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in progressing steps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Performing measurements of I</a:t>
            </a:r>
            <a:r>
              <a:rPr lang="en-US" sz="1200" baseline="-25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(V</a:t>
            </a:r>
            <a:r>
              <a:rPr lang="en-US" sz="1200" baseline="-25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GS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) and I</a:t>
            </a:r>
            <a:r>
              <a:rPr lang="en-US" sz="1200" baseline="-25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(V</a:t>
            </a:r>
            <a:r>
              <a:rPr lang="en-US" sz="1200" baseline="-25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DS</a:t>
            </a: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) characteristics in ranges and with compliance from simulations for transistors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Performing measurements of other devices: diodes, resistors 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 is under development</a:t>
            </a:r>
          </a:p>
        </p:txBody>
      </p:sp>
      <p:pic>
        <p:nvPicPr>
          <p:cNvPr id="24" name="Picture 23" descr="Graphical user interface&#10;&#10;AI-generated content may be incorrect.">
            <a:extLst>
              <a:ext uri="{FF2B5EF4-FFF2-40B4-BE49-F238E27FC236}">
                <a16:creationId xmlns:a16="http://schemas.microsoft.com/office/drawing/2014/main" id="{AFD7C6A7-2B06-5FAC-9210-FA1A783A4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5874" r="3671" b="11598"/>
          <a:stretch>
            <a:fillRect/>
          </a:stretch>
        </p:blipFill>
        <p:spPr>
          <a:xfrm>
            <a:off x="6096000" y="2585596"/>
            <a:ext cx="5577840" cy="256032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D30085F-BFB6-70C9-E7E8-18D78E584309}"/>
              </a:ext>
            </a:extLst>
          </p:cNvPr>
          <p:cNvSpPr txBox="1">
            <a:spLocks/>
          </p:cNvSpPr>
          <p:nvPr/>
        </p:nvSpPr>
        <p:spPr>
          <a:xfrm>
            <a:off x="6302897" y="5145916"/>
            <a:ext cx="5105962" cy="254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GUI for application for automated single transistor measurements • 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7AAAB7D-230A-6716-51B3-D2AF6F96CB5F}"/>
              </a:ext>
            </a:extLst>
          </p:cNvPr>
          <p:cNvSpPr txBox="1">
            <a:spLocks/>
          </p:cNvSpPr>
          <p:nvPr/>
        </p:nvSpPr>
        <p:spPr>
          <a:xfrm>
            <a:off x="360427" y="5231990"/>
            <a:ext cx="5105962" cy="254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• application for automated single transistor measurements •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976FF8-5F60-5CBD-7E3C-C15073A2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8" y="2553891"/>
            <a:ext cx="5105962" cy="26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02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4D3A-0931-927E-3CB7-E97E3693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4DBF6E7C-64D7-386A-C15A-EF25D4DF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1" y="797884"/>
            <a:ext cx="4610458" cy="4883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C51DA-B7FD-5494-2D1D-25C45AA0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 Core: Top-level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F5241-6D21-8AE3-2CC2-3DF09291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6</a:t>
            </a:fld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A025D30-699F-E777-F1DE-A23883A6869A}"/>
              </a:ext>
            </a:extLst>
          </p:cNvPr>
          <p:cNvSpPr txBox="1">
            <a:spLocks/>
          </p:cNvSpPr>
          <p:nvPr/>
        </p:nvSpPr>
        <p:spPr>
          <a:xfrm>
            <a:off x="284043" y="3860529"/>
            <a:ext cx="2051698" cy="254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C000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Completeness of signaling across interfaces needs to be verified  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Hook-up for alarms: temperature, OVP, PSUB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Operation of ADC (data exchange)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Settings registers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etc.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BA001-69F6-185F-507A-FF8BB261A485}"/>
              </a:ext>
            </a:extLst>
          </p:cNvPr>
          <p:cNvSpPr/>
          <p:nvPr/>
        </p:nvSpPr>
        <p:spPr>
          <a:xfrm>
            <a:off x="787584" y="1208076"/>
            <a:ext cx="654096" cy="1788753"/>
          </a:xfrm>
          <a:prstGeom prst="rect">
            <a:avLst/>
          </a:prstGeom>
          <a:noFill/>
          <a:ln w="34925">
            <a:solidFill>
              <a:srgbClr val="1B46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×</a:t>
            </a:r>
            <a:r>
              <a:rPr lang="en-US" dirty="0" err="1"/>
              <a:t>ðð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E821A4-D788-F7D8-7812-2D5F1D18D569}"/>
              </a:ext>
            </a:extLst>
          </p:cNvPr>
          <p:cNvSpPr txBox="1">
            <a:spLocks/>
          </p:cNvSpPr>
          <p:nvPr/>
        </p:nvSpPr>
        <p:spPr>
          <a:xfrm rot="16200000">
            <a:off x="130148" y="1975312"/>
            <a:ext cx="1714688" cy="254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AncBrain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wrapper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78D51-BF32-C9F6-FFD1-3D65A7215796}"/>
              </a:ext>
            </a:extLst>
          </p:cNvPr>
          <p:cNvSpPr txBox="1"/>
          <p:nvPr/>
        </p:nvSpPr>
        <p:spPr>
          <a:xfrm>
            <a:off x="405958" y="1686468"/>
            <a:ext cx="362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Wingdings" panose="05000000000000000000" pitchFamily="2" charset="2"/>
              </a:rPr>
              <a:t>ð</a:t>
            </a:r>
            <a:endParaRPr lang="en-US" sz="2400" dirty="0">
              <a:latin typeface="MS Shell Dlg 2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9A401-7746-3C47-EF2E-24BB47B34ED7}"/>
              </a:ext>
            </a:extLst>
          </p:cNvPr>
          <p:cNvSpPr txBox="1"/>
          <p:nvPr/>
        </p:nvSpPr>
        <p:spPr>
          <a:xfrm rot="10800000">
            <a:off x="464413" y="1917300"/>
            <a:ext cx="362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Wingdings" panose="05000000000000000000" pitchFamily="2" charset="2"/>
              </a:rPr>
              <a:t>ð</a:t>
            </a:r>
            <a:endParaRPr lang="en-US" sz="2400" dirty="0">
              <a:latin typeface="MS Shell Dlg 2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E1A95-3945-96E1-F269-17B57CF1183D}"/>
              </a:ext>
            </a:extLst>
          </p:cNvPr>
          <p:cNvSpPr txBox="1"/>
          <p:nvPr/>
        </p:nvSpPr>
        <p:spPr>
          <a:xfrm>
            <a:off x="398316" y="2145359"/>
            <a:ext cx="362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Wingdings" panose="05000000000000000000" pitchFamily="2" charset="2"/>
              </a:rPr>
              <a:t>ð</a:t>
            </a:r>
            <a:endParaRPr lang="en-US" sz="2400" dirty="0">
              <a:latin typeface="MS Shell Dlg 2" panose="020B060403050404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3188EAD-5E7E-37F4-74AF-55EA7381274B}"/>
              </a:ext>
            </a:extLst>
          </p:cNvPr>
          <p:cNvSpPr txBox="1">
            <a:spLocks/>
          </p:cNvSpPr>
          <p:nvPr/>
        </p:nvSpPr>
        <p:spPr>
          <a:xfrm rot="16200000">
            <a:off x="-791294" y="2146103"/>
            <a:ext cx="2311514" cy="254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lpGBT </a:t>
            </a:r>
            <a:r>
              <a:rPr lang="en-US" sz="16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</a:t>
            </a: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interface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9EAFE2-3A98-4EDB-218A-66BA14CCC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026383"/>
              </p:ext>
            </p:extLst>
          </p:nvPr>
        </p:nvGraphicFramePr>
        <p:xfrm>
          <a:off x="5764060" y="919768"/>
          <a:ext cx="6228524" cy="4994307"/>
        </p:xfrm>
        <a:graphic>
          <a:graphicData uri="http://schemas.openxmlformats.org/drawingml/2006/table">
            <a:tbl>
              <a:tblPr/>
              <a:tblGrid>
                <a:gridCol w="1557131">
                  <a:extLst>
                    <a:ext uri="{9D8B030D-6E8A-4147-A177-3AD203B41FA5}">
                      <a16:colId xmlns:a16="http://schemas.microsoft.com/office/drawing/2014/main" val="3983825987"/>
                    </a:ext>
                  </a:extLst>
                </a:gridCol>
                <a:gridCol w="2087437">
                  <a:extLst>
                    <a:ext uri="{9D8B030D-6E8A-4147-A177-3AD203B41FA5}">
                      <a16:colId xmlns:a16="http://schemas.microsoft.com/office/drawing/2014/main" val="2980096330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2776462226"/>
                    </a:ext>
                  </a:extLst>
                </a:gridCol>
                <a:gridCol w="1788826">
                  <a:extLst>
                    <a:ext uri="{9D8B030D-6E8A-4147-A177-3AD203B41FA5}">
                      <a16:colId xmlns:a16="http://schemas.microsoft.com/office/drawing/2014/main" val="3444911633"/>
                    </a:ext>
                  </a:extLst>
                </a:gridCol>
              </a:tblGrid>
              <a:tr h="17504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>
                          <a:effectLst/>
                        </a:rPr>
                        <a:t>Interface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dirty="0">
                          <a:effectLst/>
                        </a:rPr>
                        <a:t>Pin Name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>
                          <a:effectLst/>
                        </a:rPr>
                        <a:t>Direction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dirty="0">
                          <a:effectLst/>
                        </a:rPr>
                        <a:t>Description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33684"/>
                  </a:ext>
                </a:extLst>
              </a:tr>
              <a:tr h="288845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rst_n</a:t>
                      </a:r>
                      <a:r>
                        <a:rPr lang="en-US" sz="1000" dirty="0">
                          <a:effectLst/>
                        </a:rPr>
                        <a:t> (Reset)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Active-Low Reset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893846"/>
                  </a:ext>
                </a:extLst>
              </a:tr>
              <a:tr h="257111">
                <a:tc vMerge="1">
                  <a:txBody>
                    <a:bodyPr/>
                    <a:lstStyle/>
                    <a:p>
                      <a:pPr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module_addr_i</a:t>
                      </a:r>
                      <a:r>
                        <a:rPr lang="en-US" sz="1000" dirty="0">
                          <a:effectLst/>
                        </a:rPr>
                        <a:t>[3:0]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Module ID Straps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381902"/>
                  </a:ext>
                </a:extLst>
              </a:tr>
              <a:tr h="257111">
                <a:tc row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lpGBT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Wrapper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sc_in_bit</a:t>
                      </a:r>
                      <a:r>
                        <a:rPr lang="en-US" sz="1000" dirty="0">
                          <a:effectLst/>
                        </a:rPr>
                        <a:t> (66-bit)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Serial Command Input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918883"/>
                  </a:ext>
                </a:extLst>
              </a:tr>
              <a:tr h="33343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tx_bit</a:t>
                      </a:r>
                      <a:r>
                        <a:rPr lang="en-US" sz="1000" dirty="0">
                          <a:effectLst/>
                        </a:rPr>
                        <a:t> (66-bit)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Serial Response Output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183511"/>
                  </a:ext>
                </a:extLst>
              </a:tr>
              <a:tr h="240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clk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160 MHz System Clock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800781"/>
                  </a:ext>
                </a:extLst>
              </a:tr>
              <a:tr h="25711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 CH0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core_mng_chn_tx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Manchester TX (Core)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190195"/>
                  </a:ext>
                </a:extLst>
              </a:tr>
              <a:tr h="257111">
                <a:tc vMerge="1">
                  <a:txBody>
                    <a:bodyPr/>
                    <a:lstStyle/>
                    <a:p>
                      <a:pPr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core_mng_chn_rx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Manchester RX (Core)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405888"/>
                  </a:ext>
                </a:extLst>
              </a:tr>
              <a:tr h="25711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 CH1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srv_mng_chn_tx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Manchester TX (Service)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920274"/>
                  </a:ext>
                </a:extLst>
              </a:tr>
              <a:tr h="257111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srv_mng_chn_rx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Manchester RX (Service)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781169"/>
                  </a:ext>
                </a:extLst>
              </a:tr>
              <a:tr h="25711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Broadcast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bc_reset_pulse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Global Reset to </a:t>
                      </a:r>
                      <a:r>
                        <a:rPr lang="en-US" sz="1000" dirty="0" err="1">
                          <a:effectLst/>
                        </a:rPr>
                        <a:t>Mosaix</a:t>
                      </a:r>
                      <a:endParaRPr lang="en-US" sz="1000" dirty="0">
                        <a:effectLst/>
                      </a:endParaRP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15725"/>
                  </a:ext>
                </a:extLst>
              </a:tr>
              <a:tr h="257111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bc_sync_pulse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Global Sync to </a:t>
                      </a:r>
                      <a:r>
                        <a:rPr lang="en-US" sz="1000" dirty="0" err="1">
                          <a:effectLst/>
                        </a:rPr>
                        <a:t>Mosaix</a:t>
                      </a:r>
                      <a:endParaRPr lang="en-US" sz="1000" dirty="0">
                        <a:effectLst/>
                      </a:endParaRP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285464"/>
                  </a:ext>
                </a:extLst>
              </a:tr>
              <a:tr h="339175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SLDO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sldo_control_o</a:t>
                      </a:r>
                      <a:r>
                        <a:rPr lang="en-US" sz="1000" dirty="0">
                          <a:effectLst/>
                        </a:rPr>
                        <a:t>[4:0][4:0]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5 SLDOs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179339"/>
                  </a:ext>
                </a:extLst>
              </a:tr>
              <a:tr h="339175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sldo_reset_ocp_n_o</a:t>
                      </a:r>
                      <a:r>
                        <a:rPr lang="en-US" sz="1000" dirty="0">
                          <a:effectLst/>
                        </a:rPr>
                        <a:t>[4:0]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Reset OCP (active-low)</a:t>
                      </a:r>
                    </a:p>
                  </a:txBody>
                  <a:tcPr marL="0" marR="0" marT="5069" marB="5069" anchor="b">
                    <a:lnL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81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56156"/>
                  </a:ext>
                </a:extLst>
              </a:tr>
              <a:tr h="169588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read_overcurrent_status_i</a:t>
                      </a:r>
                      <a:r>
                        <a:rPr lang="en-US" sz="1000" dirty="0">
                          <a:effectLst/>
                        </a:rPr>
                        <a:t>[4:0]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OCP Status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45763"/>
                  </a:ext>
                </a:extLst>
              </a:tr>
              <a:tr h="169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SLDO_activate_ocp_n</a:t>
                      </a:r>
                      <a:r>
                        <a:rPr lang="en-US" sz="1000" dirty="0">
                          <a:effectLst/>
                        </a:rPr>
                        <a:t>[4:0]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Enable/Disable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576077"/>
                  </a:ext>
                </a:extLst>
              </a:tr>
              <a:tr h="175047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NBVG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nbvg_en</a:t>
                      </a:r>
                      <a:r>
                        <a:rPr lang="en-US" sz="1000" dirty="0">
                          <a:effectLst/>
                        </a:rPr>
                        <a:t>[2:0]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Enable Bits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114188"/>
                  </a:ext>
                </a:extLst>
              </a:tr>
              <a:tr h="339175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nbvg_iinteg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r>
                        <a:rPr lang="en-US" sz="1000" dirty="0" err="1">
                          <a:effectLst/>
                        </a:rPr>
                        <a:t>ivco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r>
                        <a:rPr lang="en-US" sz="1000" dirty="0" err="1">
                          <a:effectLst/>
                        </a:rPr>
                        <a:t>ioff</a:t>
                      </a:r>
                      <a:r>
                        <a:rPr lang="en-US" sz="1000" dirty="0">
                          <a:effectLst/>
                        </a:rPr>
                        <a:t>[15:0]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Current Settings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441628"/>
                  </a:ext>
                </a:extLst>
              </a:tr>
              <a:tr h="175047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ADC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adc_enable</a:t>
                      </a:r>
                      <a:endParaRPr lang="en-US" sz="10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OUT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ADC Enable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223075"/>
                  </a:ext>
                </a:extLst>
              </a:tr>
              <a:tr h="175047">
                <a:tc vMerge="1"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 err="1">
                          <a:effectLst/>
                        </a:rPr>
                        <a:t>adc_status</a:t>
                      </a:r>
                      <a:r>
                        <a:rPr lang="en-US" sz="1000" dirty="0">
                          <a:effectLst/>
                        </a:rPr>
                        <a:t>[2:0]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dirty="0">
                          <a:effectLst/>
                        </a:rPr>
                        <a:t>IN</a:t>
                      </a:r>
                    </a:p>
                  </a:txBody>
                  <a:tcPr marL="7603" marR="7603" marT="5069" marB="50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 dirty="0">
                          <a:effectLst/>
                        </a:rPr>
                        <a:t>Status Inputs</a:t>
                      </a:r>
                    </a:p>
                  </a:txBody>
                  <a:tcPr marL="7603" marR="7603" marT="5069" marB="506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770788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EE5887-781C-AB37-6DB9-A76E50F9893C}"/>
              </a:ext>
            </a:extLst>
          </p:cNvPr>
          <p:cNvCxnSpPr/>
          <p:nvPr/>
        </p:nvCxnSpPr>
        <p:spPr>
          <a:xfrm flipH="1">
            <a:off x="1882196" y="4478558"/>
            <a:ext cx="313699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8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BBD5A-DC7F-7B42-05B6-191F836CA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EADD-1C5C-8F0E-B2B4-7E274B6E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In/Out Frame 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E28FF-6D05-E22B-04FD-BD9D385A4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Timeline&#10;&#10;AI-generated content may be incorrect.">
            <a:extLst>
              <a:ext uri="{FF2B5EF4-FFF2-40B4-BE49-F238E27FC236}">
                <a16:creationId xmlns:a16="http://schemas.microsoft.com/office/drawing/2014/main" id="{54B3ABCC-16E7-424B-32AB-EEB958A9E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09" y="917767"/>
            <a:ext cx="9075180" cy="3653534"/>
          </a:xfrm>
          <a:prstGeom prst="rect">
            <a:avLst/>
          </a:prstGeom>
        </p:spPr>
      </p:pic>
      <p:pic>
        <p:nvPicPr>
          <p:cNvPr id="5" name="Picture 4" descr="Diagram, table&#10;&#10;AI-generated content may be incorrect.">
            <a:extLst>
              <a:ext uri="{FF2B5EF4-FFF2-40B4-BE49-F238E27FC236}">
                <a16:creationId xmlns:a16="http://schemas.microsoft.com/office/drawing/2014/main" id="{3AA644C2-71C4-D4E6-B6DF-BC4467108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798" y="4537888"/>
            <a:ext cx="4887467" cy="2197225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4FBFEA-7A48-B25E-362F-F0A7B14A12E4}"/>
              </a:ext>
            </a:extLst>
          </p:cNvPr>
          <p:cNvSpPr txBox="1">
            <a:spLocks/>
          </p:cNvSpPr>
          <p:nvPr/>
        </p:nvSpPr>
        <p:spPr>
          <a:xfrm>
            <a:off x="295138" y="622487"/>
            <a:ext cx="11271688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400" dirty="0" err="1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sz="2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ncBrain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frame needs to made compatible with lpGBT </a:t>
            </a:r>
            <a:r>
              <a:rPr lang="en-US" sz="24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Eport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(e-Link) data structure</a:t>
            </a:r>
          </a:p>
        </p:txBody>
      </p:sp>
    </p:spTree>
    <p:extLst>
      <p:ext uri="{BB962C8B-B14F-4D97-AF65-F5344CB8AC3E}">
        <p14:creationId xmlns:p14="http://schemas.microsoft.com/office/powerpoint/2010/main" val="160733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C826B-AF06-9475-82B8-92278AEF3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D63E-EE55-F188-28E7-48D907A1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Synchronization of EIC-LAS - 1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D0ED-B9AF-35F2-3673-360116A8C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B64DDE-C718-DAC2-32EF-1BCA000A39E5}"/>
              </a:ext>
            </a:extLst>
          </p:cNvPr>
          <p:cNvSpPr txBox="1">
            <a:spLocks/>
          </p:cNvSpPr>
          <p:nvPr/>
        </p:nvSpPr>
        <p:spPr>
          <a:xfrm>
            <a:off x="295138" y="622487"/>
            <a:ext cx="11271688" cy="1273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400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ESET and </a:t>
            </a:r>
            <a:r>
              <a:rPr lang="en-US" sz="2400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YNC pulses are needed to synchronize operation of EIC-LAS (MOSAIX)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Programming registers managing timing of RESET and SYNC pulses / AncASIC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Sending broadcast signal to execute sending RESET and SYNC pulses to all </a:t>
            </a:r>
            <a:r>
              <a:rPr lang="en-US" sz="20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AncASICs</a:t>
            </a:r>
            <a:endParaRPr lang="en-US" sz="20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7" name="Picture 6" descr="Timeline&#10;&#10;AI-generated content may be incorrect.">
            <a:extLst>
              <a:ext uri="{FF2B5EF4-FFF2-40B4-BE49-F238E27FC236}">
                <a16:creationId xmlns:a16="http://schemas.microsoft.com/office/drawing/2014/main" id="{BD251CDD-7960-20F1-309E-D2C8A1A8A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65" y="1724309"/>
            <a:ext cx="5664291" cy="1910846"/>
          </a:xfrm>
          <a:prstGeom prst="rect">
            <a:avLst/>
          </a:prstGeom>
        </p:spPr>
      </p:pic>
      <p:pic>
        <p:nvPicPr>
          <p:cNvPr id="8" name="Picture 7" descr="Timeline&#10;&#10;AI-generated content may be incorrect.">
            <a:extLst>
              <a:ext uri="{FF2B5EF4-FFF2-40B4-BE49-F238E27FC236}">
                <a16:creationId xmlns:a16="http://schemas.microsoft.com/office/drawing/2014/main" id="{C590C88F-576F-E7A8-DDF6-8DDE60A6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4" y="1639482"/>
            <a:ext cx="5664291" cy="208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E91CC8-B820-F904-9D61-6AB2EEC731B5}"/>
              </a:ext>
            </a:extLst>
          </p:cNvPr>
          <p:cNvSpPr txBox="1"/>
          <p:nvPr/>
        </p:nvSpPr>
        <p:spPr>
          <a:xfrm>
            <a:off x="2857164" y="3635155"/>
            <a:ext cx="166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Reset (One-Shot)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F6A84-E711-00B0-9291-C49AA1424C48}"/>
              </a:ext>
            </a:extLst>
          </p:cNvPr>
          <p:cNvSpPr txBox="1"/>
          <p:nvPr/>
        </p:nvSpPr>
        <p:spPr>
          <a:xfrm>
            <a:off x="8703569" y="3719982"/>
            <a:ext cx="166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Sync (Periodic)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7F48037-C5BD-5E9C-1D02-CFE01BFE036A}"/>
              </a:ext>
            </a:extLst>
          </p:cNvPr>
          <p:cNvSpPr/>
          <p:nvPr/>
        </p:nvSpPr>
        <p:spPr>
          <a:xfrm>
            <a:off x="3875361" y="3222845"/>
            <a:ext cx="220257" cy="220139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1893D06-B323-A5AC-AE0D-61266A7ED455}"/>
              </a:ext>
            </a:extLst>
          </p:cNvPr>
          <p:cNvSpPr/>
          <p:nvPr/>
        </p:nvSpPr>
        <p:spPr>
          <a:xfrm>
            <a:off x="9121610" y="2777419"/>
            <a:ext cx="220257" cy="220139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FE78680-73AC-B372-BEC4-17C63D58B68B}"/>
              </a:ext>
            </a:extLst>
          </p:cNvPr>
          <p:cNvSpPr/>
          <p:nvPr/>
        </p:nvSpPr>
        <p:spPr>
          <a:xfrm>
            <a:off x="10537683" y="2777419"/>
            <a:ext cx="220257" cy="220139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40931-88F2-1462-79BF-33B20D8C6D52}"/>
              </a:ext>
            </a:extLst>
          </p:cNvPr>
          <p:cNvSpPr txBox="1"/>
          <p:nvPr/>
        </p:nvSpPr>
        <p:spPr>
          <a:xfrm>
            <a:off x="417714" y="3793773"/>
            <a:ext cx="6313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2000" b="1" dirty="0">
                <a:latin typeface="Abadi" panose="020B0604020104020204" pitchFamily="34" charset="0"/>
              </a:rPr>
              <a:t>Key Timing Registers</a:t>
            </a:r>
          </a:p>
          <a:p>
            <a:pPr algn="l"/>
            <a:r>
              <a:rPr lang="en-US" sz="1600" b="1" i="0" dirty="0">
                <a:effectLst/>
                <a:latin typeface="Abadi" panose="020B0604020104020204" pitchFamily="34" charset="0"/>
              </a:rPr>
              <a:t>Broadcast/Sync Timing (@160 MHz = 6.25 ns/cycle)</a:t>
            </a:r>
            <a:endParaRPr lang="en-US" b="1" i="0" dirty="0">
              <a:effectLst/>
              <a:latin typeface="Abadi" panose="020B0604020104020204" pitchFamily="34" charset="0"/>
            </a:endParaRPr>
          </a:p>
          <a:p>
            <a:pPr algn="l"/>
            <a:endParaRPr lang="en-US" b="0" i="0" dirty="0">
              <a:effectLst/>
              <a:latin typeface="Abadi" panose="020B0604020104020204" pitchFamily="34" charset="0"/>
            </a:endParaRPr>
          </a:p>
        </p:txBody>
      </p:sp>
      <p:pic>
        <p:nvPicPr>
          <p:cNvPr id="16" name="Picture 15" descr="Table&#10;&#10;AI-generated content may be incorrect.">
            <a:extLst>
              <a:ext uri="{FF2B5EF4-FFF2-40B4-BE49-F238E27FC236}">
                <a16:creationId xmlns:a16="http://schemas.microsoft.com/office/drawing/2014/main" id="{3405B38F-F015-C152-2780-7B418BBA3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902" y="4440898"/>
            <a:ext cx="4618770" cy="14830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9B30D-40A6-785B-0C8F-CCEA19E0CFA2}"/>
              </a:ext>
            </a:extLst>
          </p:cNvPr>
          <p:cNvSpPr txBox="1"/>
          <p:nvPr/>
        </p:nvSpPr>
        <p:spPr>
          <a:xfrm>
            <a:off x="6737814" y="3868236"/>
            <a:ext cx="52081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Reset Pulse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Width: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4 cycles =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25 ns</a:t>
            </a:r>
            <a:endParaRPr lang="en-US" sz="1600" b="0" i="0" dirty="0">
              <a:solidFill>
                <a:srgbClr val="000000"/>
              </a:solidFill>
              <a:effectLst/>
              <a:latin typeface="Abadi" panose="020B06040201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Configurable Delay: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0-255 </a:t>
            </a:r>
            <a:r>
              <a:rPr lang="en-US" sz="1600" b="1" dirty="0">
                <a:latin typeface="Abadi" panose="020B0604020104020204" pitchFamily="34" charset="0"/>
              </a:rPr>
              <a:t>cycles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 before pulse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20D9F-02FC-22F7-C8EB-C36F10AFCCBB}"/>
              </a:ext>
            </a:extLst>
          </p:cNvPr>
          <p:cNvSpPr txBox="1"/>
          <p:nvPr/>
        </p:nvSpPr>
        <p:spPr>
          <a:xfrm>
            <a:off x="7036291" y="4991233"/>
            <a:ext cx="49146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Sync Pulse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Periodic: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Repeats with configurable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Auto-correction: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Period adjusted to (width+1) if configured too small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F8E7B7-7DB4-D2EC-B6B0-3CEF290A1875}"/>
              </a:ext>
            </a:extLst>
          </p:cNvPr>
          <p:cNvSpPr/>
          <p:nvPr/>
        </p:nvSpPr>
        <p:spPr>
          <a:xfrm>
            <a:off x="4899048" y="4991233"/>
            <a:ext cx="660771" cy="33498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E32D25-0096-0639-8878-9244C94882D7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274287" y="5277156"/>
            <a:ext cx="702887" cy="84096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ACB2FAE-E16D-616F-F5FA-18EB30BE5891}"/>
              </a:ext>
            </a:extLst>
          </p:cNvPr>
          <p:cNvSpPr txBox="1">
            <a:spLocks/>
          </p:cNvSpPr>
          <p:nvPr/>
        </p:nvSpPr>
        <p:spPr>
          <a:xfrm>
            <a:off x="3283044" y="6118123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needs to be made longer (</a:t>
            </a: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tbd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3DC0CC-4782-8F7E-0387-8287F5AA21D3}"/>
              </a:ext>
            </a:extLst>
          </p:cNvPr>
          <p:cNvSpPr/>
          <p:nvPr/>
        </p:nvSpPr>
        <p:spPr>
          <a:xfrm>
            <a:off x="1964902" y="4702067"/>
            <a:ext cx="1165416" cy="33498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782F94-83B6-E62F-5E9C-47CC4471A9F1}"/>
              </a:ext>
            </a:extLst>
          </p:cNvPr>
          <p:cNvCxnSpPr>
            <a:cxnSpLocks/>
          </p:cNvCxnSpPr>
          <p:nvPr/>
        </p:nvCxnSpPr>
        <p:spPr>
          <a:xfrm flipH="1" flipV="1">
            <a:off x="6020356" y="5277156"/>
            <a:ext cx="611827" cy="39694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9A98B61-5116-E162-8920-E215652AF360}"/>
              </a:ext>
            </a:extLst>
          </p:cNvPr>
          <p:cNvSpPr txBox="1">
            <a:spLocks/>
          </p:cNvSpPr>
          <p:nvPr/>
        </p:nvSpPr>
        <p:spPr>
          <a:xfrm>
            <a:off x="6140834" y="5651868"/>
            <a:ext cx="153453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result of 160 MHz clock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0C62AD-6666-B5B3-5332-8F9B7DCCA8DE}"/>
              </a:ext>
            </a:extLst>
          </p:cNvPr>
          <p:cNvSpPr txBox="1">
            <a:spLocks/>
          </p:cNvSpPr>
          <p:nvPr/>
        </p:nvSpPr>
        <p:spPr>
          <a:xfrm>
            <a:off x="239560" y="4526785"/>
            <a:ext cx="1534531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6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Independent for RESET and SYNC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752B65-7449-115E-1CB0-EE0D79924460}"/>
              </a:ext>
            </a:extLst>
          </p:cNvPr>
          <p:cNvCxnSpPr>
            <a:cxnSpLocks/>
          </p:cNvCxnSpPr>
          <p:nvPr/>
        </p:nvCxnSpPr>
        <p:spPr>
          <a:xfrm>
            <a:off x="1581419" y="4779390"/>
            <a:ext cx="361407" cy="537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47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5F9DA-BB13-58EE-B70A-AF4FF916A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94FF-CD23-6518-3E21-48A5149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60" y="1"/>
            <a:ext cx="11049000" cy="5290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AncBrain</a:t>
            </a:r>
            <a:r>
              <a:rPr lang="en-US" dirty="0"/>
              <a:t>: Synchronization of EIC-LAS - 2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13D8D-A419-225B-551D-26E5C7595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E3E048-8FA8-4D76-90CE-F1B34084A90C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F085D4F-1E6C-4D99-ADF7-2217E35A3620}"/>
              </a:ext>
            </a:extLst>
          </p:cNvPr>
          <p:cNvSpPr txBox="1">
            <a:spLocks/>
          </p:cNvSpPr>
          <p:nvPr/>
        </p:nvSpPr>
        <p:spPr>
          <a:xfrm>
            <a:off x="295138" y="622487"/>
            <a:ext cx="11271688" cy="445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400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ESET and </a:t>
            </a:r>
            <a:r>
              <a:rPr lang="en-US" sz="2400" dirty="0">
                <a:solidFill>
                  <a:schemeClr val="accent4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  <a:r>
              <a:rPr lang="en-US" sz="24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YNC timing programming ranges to be discussed</a:t>
            </a:r>
            <a:endParaRPr lang="en-US" sz="2000" dirty="0">
              <a:solidFill>
                <a:srgbClr val="115C79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52B2A-6C7A-727C-E62F-2AA2AA019EB5}"/>
              </a:ext>
            </a:extLst>
          </p:cNvPr>
          <p:cNvSpPr txBox="1"/>
          <p:nvPr/>
        </p:nvSpPr>
        <p:spPr>
          <a:xfrm>
            <a:off x="432054" y="1161352"/>
            <a:ext cx="728361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0" dirty="0">
                <a:solidFill>
                  <a:schemeClr val="accent4"/>
                </a:solidFill>
                <a:effectLst/>
                <a:latin typeface="Abadi" panose="020B0604020104020204" pitchFamily="34" charset="0"/>
              </a:rPr>
              <a:t>S</a:t>
            </a:r>
            <a:r>
              <a:rPr lang="en-US" sz="2000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YNC Alignment: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Delay, period, width, enable programmed per AncASIC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Resolution 6.25ns (160 MHz clock)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Delay Range Sufficiency: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339DD-4F6A-9B6D-E1F3-D0782F103501}"/>
              </a:ext>
            </a:extLst>
          </p:cNvPr>
          <p:cNvSpPr txBox="1"/>
          <p:nvPr/>
        </p:nvSpPr>
        <p:spPr>
          <a:xfrm>
            <a:off x="789580" y="2560194"/>
            <a:ext cx="609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en-US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Current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Delay Register: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8-bit (0-255 cycles)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Max Delay: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255 × 6.25 ns =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1.59 µs</a:t>
            </a:r>
            <a:endParaRPr lang="en-US" sz="1600" b="0" i="0" dirty="0">
              <a:solidFill>
                <a:srgbClr val="000000"/>
              </a:solidFill>
              <a:effectLst/>
              <a:latin typeface="Abadi" panose="020B0604020104020204" pitchFamily="34" charset="0"/>
            </a:endParaRP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F96B156A-3787-1859-B7CC-313B0BD70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395" y="2197861"/>
            <a:ext cx="4195412" cy="1651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233AC-87F2-3C31-FE46-102C9EEC8291}"/>
              </a:ext>
            </a:extLst>
          </p:cNvPr>
          <p:cNvSpPr txBox="1"/>
          <p:nvPr/>
        </p:nvSpPr>
        <p:spPr>
          <a:xfrm>
            <a:off x="796828" y="3722658"/>
            <a:ext cx="678643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If Delay Range (</a:t>
            </a:r>
            <a:r>
              <a:rPr lang="en-US" b="1" dirty="0">
                <a:solidFill>
                  <a:srgbClr val="000000"/>
                </a:solidFill>
                <a:latin typeface="Abadi" panose="020B0604020104020204" pitchFamily="34" charset="0"/>
              </a:rPr>
              <a:t>1.59 µs</a:t>
            </a:r>
            <a:r>
              <a:rPr lang="en-US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) is Insufficient</a:t>
            </a:r>
          </a:p>
          <a:p>
            <a:pPr lvl="1">
              <a:spcAft>
                <a:spcPts val="1200"/>
              </a:spcAft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Option 1: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Extend to 16-bit delay register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New range: 0 to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409 µs</a:t>
            </a:r>
            <a:endParaRPr lang="en-US" sz="1600" b="0" i="0" dirty="0">
              <a:solidFill>
                <a:srgbClr val="000000"/>
              </a:solidFill>
              <a:effectLst/>
              <a:latin typeface="Abadi" panose="020B0604020104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6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Option 2: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Use multiple delay registers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Coarse + Fine adjustment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7C45FB-6FEE-7C4F-3A24-984F594210C2}"/>
              </a:ext>
            </a:extLst>
          </p:cNvPr>
          <p:cNvSpPr/>
          <p:nvPr/>
        </p:nvSpPr>
        <p:spPr>
          <a:xfrm>
            <a:off x="4107986" y="3240877"/>
            <a:ext cx="869188" cy="33498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239F17-DD8E-0761-B81E-78C1D71245FB}"/>
              </a:ext>
            </a:extLst>
          </p:cNvPr>
          <p:cNvCxnSpPr>
            <a:cxnSpLocks/>
          </p:cNvCxnSpPr>
          <p:nvPr/>
        </p:nvCxnSpPr>
        <p:spPr>
          <a:xfrm flipH="1">
            <a:off x="4916491" y="2959743"/>
            <a:ext cx="349039" cy="3403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D19C30A-50BC-B8D6-FDEF-CFA059AE81C2}"/>
              </a:ext>
            </a:extLst>
          </p:cNvPr>
          <p:cNvSpPr txBox="1">
            <a:spLocks/>
          </p:cNvSpPr>
          <p:nvPr/>
        </p:nvSpPr>
        <p:spPr>
          <a:xfrm>
            <a:off x="4901768" y="2660614"/>
            <a:ext cx="1982486" cy="396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needs to be made longer (</a:t>
            </a:r>
            <a:r>
              <a:rPr lang="en-US" sz="1800" dirty="0" err="1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tbd</a:t>
            </a:r>
            <a:r>
              <a:rPr lang="en-US" sz="1800" dirty="0">
                <a:solidFill>
                  <a:srgbClr val="115C79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F2EDE-9A10-4864-9B58-C4A995938DA3}"/>
              </a:ext>
            </a:extLst>
          </p:cNvPr>
          <p:cNvSpPr txBox="1"/>
          <p:nvPr/>
        </p:nvSpPr>
        <p:spPr>
          <a:xfrm>
            <a:off x="7462865" y="1271347"/>
            <a:ext cx="4237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solidFill>
                  <a:schemeClr val="accent4"/>
                </a:solidFill>
                <a:effectLst/>
                <a:latin typeface="Abadi" panose="020B0604020104020204" pitchFamily="34" charset="0"/>
              </a:rPr>
              <a:t>Q</a:t>
            </a:r>
            <a:r>
              <a:rPr lang="en-US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uestions to Resolve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</a:t>
            </a:r>
            <a:r>
              <a:rPr lang="en-US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nswers expected from System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C0A42-6BA2-CC46-96CA-F07E3F074BE0}"/>
              </a:ext>
            </a:extLst>
          </p:cNvPr>
          <p:cNvSpPr txBox="1"/>
          <p:nvPr/>
        </p:nvSpPr>
        <p:spPr>
          <a:xfrm>
            <a:off x="7445812" y="4012883"/>
            <a:ext cx="4237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solidFill>
                  <a:schemeClr val="accent4"/>
                </a:solidFill>
                <a:effectLst/>
                <a:latin typeface="Abadi" panose="020B0604020104020204" pitchFamily="34" charset="0"/>
              </a:rPr>
              <a:t>A</a:t>
            </a:r>
            <a:r>
              <a:rPr lang="en-US" i="0" dirty="0">
                <a:solidFill>
                  <a:srgbClr val="115C79"/>
                </a:solidFill>
                <a:effectLst/>
                <a:latin typeface="Abadi" panose="020B0604020104020204" pitchFamily="34" charset="0"/>
              </a:rPr>
              <a:t>ction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C79"/>
                </a:solidFill>
                <a:latin typeface="Abadi" panose="020B0604020104020204" pitchFamily="34" charset="0"/>
              </a:rPr>
              <a:t>Assessment of propagation delays through system is needed</a:t>
            </a:r>
          </a:p>
        </p:txBody>
      </p:sp>
    </p:spTree>
    <p:extLst>
      <p:ext uri="{BB962C8B-B14F-4D97-AF65-F5344CB8AC3E}">
        <p14:creationId xmlns:p14="http://schemas.microsoft.com/office/powerpoint/2010/main" val="122489076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a176dd-81aa-4f1b-9d47-de21cb3ea3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AADD7980F7EF4E86EEBDC4EA887007" ma:contentTypeVersion="16" ma:contentTypeDescription="Create a new document." ma:contentTypeScope="" ma:versionID="8c610572925b800654218d44b1de16ec">
  <xsd:schema xmlns:xsd="http://www.w3.org/2001/XMLSchema" xmlns:xs="http://www.w3.org/2001/XMLSchema" xmlns:p="http://schemas.microsoft.com/office/2006/metadata/properties" xmlns:ns3="4d676c88-2d1f-4070-87a0-abf9b57c702c" xmlns:ns4="29a176dd-81aa-4f1b-9d47-de21cb3ea305" targetNamespace="http://schemas.microsoft.com/office/2006/metadata/properties" ma:root="true" ma:fieldsID="949f52d418f2cb4299bb6a1af9d6a448" ns3:_="" ns4:_="">
    <xsd:import namespace="4d676c88-2d1f-4070-87a0-abf9b57c702c"/>
    <xsd:import namespace="29a176dd-81aa-4f1b-9d47-de21cb3ea30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  <xsd:element ref="ns4:MediaLengthInSecond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76c88-2d1f-4070-87a0-abf9b57c70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176dd-81aa-4f1b-9d47-de21cb3ea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4378FB-067A-4EC3-A5FA-8C404DA178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FCB2CF-F85F-4D50-8E62-89C756795272}">
  <ds:schemaRefs>
    <ds:schemaRef ds:uri="http://schemas.openxmlformats.org/package/2006/metadata/core-properties"/>
    <ds:schemaRef ds:uri="29a176dd-81aa-4f1b-9d47-de21cb3ea30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d676c88-2d1f-4070-87a0-abf9b57c702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348448-6AE5-4E3D-A737-43B43717A2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76c88-2d1f-4070-87a0-abf9b57c702c"/>
    <ds:schemaRef ds:uri="29a176dd-81aa-4f1b-9d47-de21cb3ea3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15063</TotalTime>
  <Words>4351</Words>
  <Application>Microsoft Office PowerPoint</Application>
  <PresentationFormat>Widescreen</PresentationFormat>
  <Paragraphs>755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Abadi</vt:lpstr>
      <vt:lpstr>-apple-system</vt:lpstr>
      <vt:lpstr>Aptos</vt:lpstr>
      <vt:lpstr>Arial</vt:lpstr>
      <vt:lpstr>Calibri</vt:lpstr>
      <vt:lpstr>MS Shell Dlg 2</vt:lpstr>
      <vt:lpstr>NimbusRomNo9L-Medi</vt:lpstr>
      <vt:lpstr>NimbusRomNo9L-Regu</vt:lpstr>
      <vt:lpstr>Symbol</vt:lpstr>
      <vt:lpstr>Wingdings</vt:lpstr>
      <vt:lpstr>BNL</vt:lpstr>
      <vt:lpstr>Quo Vadis AncASIC? Work to do, Plans,  Problems to Address, Resources</vt:lpstr>
      <vt:lpstr>Starting point</vt:lpstr>
      <vt:lpstr>Starting point: testing</vt:lpstr>
      <vt:lpstr>Towards Device Irradiations</vt:lpstr>
      <vt:lpstr>Towards Device Irradiations</vt:lpstr>
      <vt:lpstr>AncBrain Core: Top-level Block Diagram</vt:lpstr>
      <vt:lpstr>AncBrain: In/Out Frame Definition</vt:lpstr>
      <vt:lpstr>AncBrain: Synchronization of EIC-LAS - 1</vt:lpstr>
      <vt:lpstr>AncBrain: Synchronization of EIC-LAS - 2</vt:lpstr>
      <vt:lpstr>AncBrain: Initial State &amp; Startup Sequence - 1</vt:lpstr>
      <vt:lpstr>AncBrain: Initial State &amp; Startup Sequence - 2</vt:lpstr>
      <vt:lpstr>AncBrain: Wrapper - 1</vt:lpstr>
      <vt:lpstr>AncBrain: Wrapper - 2 </vt:lpstr>
      <vt:lpstr>From and To AncBrain </vt:lpstr>
      <vt:lpstr>From and To AncBrain </vt:lpstr>
      <vt:lpstr>From and To AncBrain </vt:lpstr>
      <vt:lpstr>From and To AncBrain </vt:lpstr>
      <vt:lpstr>From and To AncBrain </vt:lpstr>
      <vt:lpstr>From and To AncBrain </vt:lpstr>
      <vt:lpstr>From and To AncBrain </vt:lpstr>
      <vt:lpstr>From and To AncBrain </vt:lpstr>
      <vt:lpstr>Monitoring ADC</vt:lpstr>
      <vt:lpstr>Monitoring of PSUB current </vt:lpstr>
      <vt:lpstr>Summary</vt:lpstr>
      <vt:lpstr>Backup</vt:lpstr>
      <vt:lpstr>Error Map - 1</vt:lpstr>
      <vt:lpstr>Error Map - 2 </vt:lpstr>
      <vt:lpstr>Error Map - 3</vt:lpstr>
      <vt:lpstr>Error Map - 4</vt:lpstr>
      <vt:lpstr>Error Map - 5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St. John, Nicholas</dc:creator>
  <cp:lastModifiedBy>Deptuch, Grzegorz</cp:lastModifiedBy>
  <cp:revision>74</cp:revision>
  <dcterms:created xsi:type="dcterms:W3CDTF">2025-01-13T14:33:16Z</dcterms:created>
  <dcterms:modified xsi:type="dcterms:W3CDTF">2025-12-16T01:25:40Z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0x010100B5AADD7980F7EF4E86EEBDC4EA887007</vt:lpwstr>
  </property>
</Properties>
</file>