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1" r:id="rId4"/>
    <p:sldMasterId id="2147483700" r:id="rId5"/>
  </p:sldMasterIdLst>
  <p:notesMasterIdLst>
    <p:notesMasterId r:id="rId21"/>
  </p:notesMasterIdLst>
  <p:sldIdLst>
    <p:sldId id="361" r:id="rId6"/>
    <p:sldId id="385" r:id="rId7"/>
    <p:sldId id="387" r:id="rId8"/>
    <p:sldId id="386" r:id="rId9"/>
    <p:sldId id="388" r:id="rId10"/>
    <p:sldId id="389" r:id="rId11"/>
    <p:sldId id="394" r:id="rId12"/>
    <p:sldId id="395" r:id="rId13"/>
    <p:sldId id="390" r:id="rId14"/>
    <p:sldId id="391" r:id="rId15"/>
    <p:sldId id="392" r:id="rId16"/>
    <p:sldId id="393" r:id="rId17"/>
    <p:sldId id="397" r:id="rId18"/>
    <p:sldId id="398" r:id="rId19"/>
    <p:sldId id="39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" userDrawn="1">
          <p15:clr>
            <a:srgbClr val="A4A3A4"/>
          </p15:clr>
        </p15:guide>
        <p15:guide id="2" pos="325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pos="7355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orient="horz" pos="867" userDrawn="1">
          <p15:clr>
            <a:srgbClr val="A4A3A4"/>
          </p15:clr>
        </p15:guide>
        <p15:guide id="7" orient="horz" pos="3634" userDrawn="1">
          <p15:clr>
            <a:srgbClr val="A4A3A4"/>
          </p15:clr>
        </p15:guide>
        <p15:guide id="8" pos="8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13D33"/>
    <a:srgbClr val="003088"/>
    <a:srgbClr val="F08900"/>
    <a:srgbClr val="FF6900"/>
    <a:srgbClr val="1E5DF8"/>
    <a:srgbClr val="626262"/>
    <a:srgbClr val="FFFFFF"/>
    <a:srgbClr val="00BED5"/>
    <a:srgbClr val="E94D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A1B548-D75C-437F-9347-491CF3EAA4DD}" v="10" dt="2025-12-04T09:49:54.2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25"/>
    <p:restoredTop sz="87530" autoAdjust="0"/>
  </p:normalViewPr>
  <p:slideViewPr>
    <p:cSldViewPr snapToGrid="0" snapToObjects="1">
      <p:cViewPr varScale="1">
        <p:scale>
          <a:sx n="111" d="100"/>
          <a:sy n="111" d="100"/>
        </p:scale>
        <p:origin x="894" y="102"/>
      </p:cViewPr>
      <p:guideLst>
        <p:guide orient="horz" pos="323"/>
        <p:guide pos="325"/>
        <p:guide orient="horz" pos="3974"/>
        <p:guide pos="7355"/>
        <p:guide pos="3840"/>
        <p:guide orient="horz" pos="867"/>
        <p:guide orient="horz" pos="3634"/>
        <p:guide pos="8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rri, Marcello (STFC,DL,TECH)" userId="8b2f48b2-c6a4-4e7a-a4df-fd8d8734cee5" providerId="ADAL" clId="{4D736F4C-1528-42AA-90D5-907D678FF4AF}"/>
    <pc:docChg chg="custSel delSld modSld">
      <pc:chgData name="Borri, Marcello (STFC,DL,TECH)" userId="8b2f48b2-c6a4-4e7a-a4df-fd8d8734cee5" providerId="ADAL" clId="{4D736F4C-1528-42AA-90D5-907D678FF4AF}" dt="2025-12-04T09:49:54.268" v="145" actId="1076"/>
      <pc:docMkLst>
        <pc:docMk/>
      </pc:docMkLst>
      <pc:sldChg chg="del">
        <pc:chgData name="Borri, Marcello (STFC,DL,TECH)" userId="8b2f48b2-c6a4-4e7a-a4df-fd8d8734cee5" providerId="ADAL" clId="{4D736F4C-1528-42AA-90D5-907D678FF4AF}" dt="2025-12-04T09:47:11.981" v="77" actId="47"/>
        <pc:sldMkLst>
          <pc:docMk/>
          <pc:sldMk cId="3917729284" sldId="283"/>
        </pc:sldMkLst>
      </pc:sldChg>
      <pc:sldChg chg="modSp mod">
        <pc:chgData name="Borri, Marcello (STFC,DL,TECH)" userId="8b2f48b2-c6a4-4e7a-a4df-fd8d8734cee5" providerId="ADAL" clId="{4D736F4C-1528-42AA-90D5-907D678FF4AF}" dt="2025-12-04T09:48:15.933" v="118" actId="1076"/>
        <pc:sldMkLst>
          <pc:docMk/>
          <pc:sldMk cId="1831699985" sldId="361"/>
        </pc:sldMkLst>
        <pc:spChg chg="mod">
          <ac:chgData name="Borri, Marcello (STFC,DL,TECH)" userId="8b2f48b2-c6a4-4e7a-a4df-fd8d8734cee5" providerId="ADAL" clId="{4D736F4C-1528-42AA-90D5-907D678FF4AF}" dt="2025-12-04T09:47:28.753" v="110" actId="20577"/>
          <ac:spMkLst>
            <pc:docMk/>
            <pc:sldMk cId="1831699985" sldId="361"/>
            <ac:spMk id="3" creationId="{78DB0FE0-A4AF-D848-8925-91A37993D74D}"/>
          </ac:spMkLst>
        </pc:spChg>
        <pc:spChg chg="mod">
          <ac:chgData name="Borri, Marcello (STFC,DL,TECH)" userId="8b2f48b2-c6a4-4e7a-a4df-fd8d8734cee5" providerId="ADAL" clId="{4D736F4C-1528-42AA-90D5-907D678FF4AF}" dt="2025-12-04T09:48:15.933" v="118" actId="1076"/>
          <ac:spMkLst>
            <pc:docMk/>
            <pc:sldMk cId="1831699985" sldId="361"/>
            <ac:spMk id="5" creationId="{00000000-0000-0000-0000-000000000000}"/>
          </ac:spMkLst>
        </pc:spChg>
        <pc:spChg chg="mod">
          <ac:chgData name="Borri, Marcello (STFC,DL,TECH)" userId="8b2f48b2-c6a4-4e7a-a4df-fd8d8734cee5" providerId="ADAL" clId="{4D736F4C-1528-42AA-90D5-907D678FF4AF}" dt="2025-12-04T09:47:49.503" v="116" actId="20577"/>
          <ac:spMkLst>
            <pc:docMk/>
            <pc:sldMk cId="1831699985" sldId="361"/>
            <ac:spMk id="7" creationId="{00000000-0000-0000-0000-000000000000}"/>
          </ac:spMkLst>
        </pc:spChg>
      </pc:sldChg>
      <pc:sldChg chg="addSp delSp modSp mod">
        <pc:chgData name="Borri, Marcello (STFC,DL,TECH)" userId="8b2f48b2-c6a4-4e7a-a4df-fd8d8734cee5" providerId="ADAL" clId="{4D736F4C-1528-42AA-90D5-907D678FF4AF}" dt="2025-12-04T09:49:54.268" v="145" actId="1076"/>
        <pc:sldMkLst>
          <pc:docMk/>
          <pc:sldMk cId="709537274" sldId="385"/>
        </pc:sldMkLst>
        <pc:spChg chg="mod">
          <ac:chgData name="Borri, Marcello (STFC,DL,TECH)" userId="8b2f48b2-c6a4-4e7a-a4df-fd8d8734cee5" providerId="ADAL" clId="{4D736F4C-1528-42AA-90D5-907D678FF4AF}" dt="2025-12-04T09:49:47.676" v="143" actId="20577"/>
          <ac:spMkLst>
            <pc:docMk/>
            <pc:sldMk cId="709537274" sldId="385"/>
            <ac:spMk id="2" creationId="{92874A63-5011-4565-A53F-F529C4DDAC87}"/>
          </ac:spMkLst>
        </pc:spChg>
        <pc:spChg chg="del">
          <ac:chgData name="Borri, Marcello (STFC,DL,TECH)" userId="8b2f48b2-c6a4-4e7a-a4df-fd8d8734cee5" providerId="ADAL" clId="{4D736F4C-1528-42AA-90D5-907D678FF4AF}" dt="2025-12-04T09:48:24.934" v="121" actId="478"/>
          <ac:spMkLst>
            <pc:docMk/>
            <pc:sldMk cId="709537274" sldId="385"/>
            <ac:spMk id="3" creationId="{15278AC8-DEC6-9A4F-AEF0-41B1BE8052A6}"/>
          </ac:spMkLst>
        </pc:spChg>
        <pc:spChg chg="add del">
          <ac:chgData name="Borri, Marcello (STFC,DL,TECH)" userId="8b2f48b2-c6a4-4e7a-a4df-fd8d8734cee5" providerId="ADAL" clId="{4D736F4C-1528-42AA-90D5-907D678FF4AF}" dt="2025-12-04T09:48:38.060" v="124" actId="478"/>
          <ac:spMkLst>
            <pc:docMk/>
            <pc:sldMk cId="709537274" sldId="385"/>
            <ac:spMk id="5" creationId="{E5CBC5C2-DAD6-E120-F9BC-FF47561A48ED}"/>
          </ac:spMkLst>
        </pc:spChg>
        <pc:spChg chg="del">
          <ac:chgData name="Borri, Marcello (STFC,DL,TECH)" userId="8b2f48b2-c6a4-4e7a-a4df-fd8d8734cee5" providerId="ADAL" clId="{4D736F4C-1528-42AA-90D5-907D678FF4AF}" dt="2025-12-04T09:48:26.053" v="122" actId="478"/>
          <ac:spMkLst>
            <pc:docMk/>
            <pc:sldMk cId="709537274" sldId="385"/>
            <ac:spMk id="6" creationId="{599ADAED-BCA5-525D-2F54-A1324BDE6D4B}"/>
          </ac:spMkLst>
        </pc:spChg>
        <pc:spChg chg="add mod">
          <ac:chgData name="Borri, Marcello (STFC,DL,TECH)" userId="8b2f48b2-c6a4-4e7a-a4df-fd8d8734cee5" providerId="ADAL" clId="{4D736F4C-1528-42AA-90D5-907D678FF4AF}" dt="2025-12-04T09:49:52.978" v="144" actId="1076"/>
          <ac:spMkLst>
            <pc:docMk/>
            <pc:sldMk cId="709537274" sldId="385"/>
            <ac:spMk id="10" creationId="{EA17F82E-D264-D986-D756-B03834D14540}"/>
          </ac:spMkLst>
        </pc:spChg>
        <pc:picChg chg="del">
          <ac:chgData name="Borri, Marcello (STFC,DL,TECH)" userId="8b2f48b2-c6a4-4e7a-a4df-fd8d8734cee5" providerId="ADAL" clId="{4D736F4C-1528-42AA-90D5-907D678FF4AF}" dt="2025-12-04T09:48:23.013" v="119" actId="478"/>
          <ac:picMkLst>
            <pc:docMk/>
            <pc:sldMk cId="709537274" sldId="385"/>
            <ac:picMk id="7" creationId="{590B5926-6B12-8C22-C17C-4E16BBA36C04}"/>
          </ac:picMkLst>
        </pc:picChg>
        <pc:picChg chg="del">
          <ac:chgData name="Borri, Marcello (STFC,DL,TECH)" userId="8b2f48b2-c6a4-4e7a-a4df-fd8d8734cee5" providerId="ADAL" clId="{4D736F4C-1528-42AA-90D5-907D678FF4AF}" dt="2025-12-04T09:48:23.492" v="120" actId="478"/>
          <ac:picMkLst>
            <pc:docMk/>
            <pc:sldMk cId="709537274" sldId="385"/>
            <ac:picMk id="8" creationId="{61B069C4-E26A-8145-8A8F-18718AFC5B90}"/>
          </ac:picMkLst>
        </pc:picChg>
        <pc:picChg chg="add mod">
          <ac:chgData name="Borri, Marcello (STFC,DL,TECH)" userId="8b2f48b2-c6a4-4e7a-a4df-fd8d8734cee5" providerId="ADAL" clId="{4D736F4C-1528-42AA-90D5-907D678FF4AF}" dt="2025-12-04T09:49:54.268" v="145" actId="1076"/>
          <ac:picMkLst>
            <pc:docMk/>
            <pc:sldMk cId="709537274" sldId="385"/>
            <ac:picMk id="1028" creationId="{433C3E96-D433-4D9E-F7D7-B9F543BCFF6F}"/>
          </ac:picMkLst>
        </pc:picChg>
      </pc:sldChg>
      <pc:sldChg chg="del">
        <pc:chgData name="Borri, Marcello (STFC,DL,TECH)" userId="8b2f48b2-c6a4-4e7a-a4df-fd8d8734cee5" providerId="ADAL" clId="{4D736F4C-1528-42AA-90D5-907D678FF4AF}" dt="2025-12-04T09:47:06.236" v="68" actId="47"/>
        <pc:sldMkLst>
          <pc:docMk/>
          <pc:sldMk cId="1218623289" sldId="388"/>
        </pc:sldMkLst>
      </pc:sldChg>
      <pc:sldChg chg="del">
        <pc:chgData name="Borri, Marcello (STFC,DL,TECH)" userId="8b2f48b2-c6a4-4e7a-a4df-fd8d8734cee5" providerId="ADAL" clId="{4D736F4C-1528-42AA-90D5-907D678FF4AF}" dt="2025-12-04T09:47:06.934" v="69" actId="47"/>
        <pc:sldMkLst>
          <pc:docMk/>
          <pc:sldMk cId="426780016" sldId="389"/>
        </pc:sldMkLst>
      </pc:sldChg>
      <pc:sldChg chg="delSp modSp del mod">
        <pc:chgData name="Borri, Marcello (STFC,DL,TECH)" userId="8b2f48b2-c6a4-4e7a-a4df-fd8d8734cee5" providerId="ADAL" clId="{4D736F4C-1528-42AA-90D5-907D678FF4AF}" dt="2025-12-04T09:47:07.538" v="70" actId="47"/>
        <pc:sldMkLst>
          <pc:docMk/>
          <pc:sldMk cId="3883331334" sldId="390"/>
        </pc:sldMkLst>
        <pc:spChg chg="mod">
          <ac:chgData name="Borri, Marcello (STFC,DL,TECH)" userId="8b2f48b2-c6a4-4e7a-a4df-fd8d8734cee5" providerId="ADAL" clId="{4D736F4C-1528-42AA-90D5-907D678FF4AF}" dt="2025-12-03T14:46:51.683" v="63" actId="20577"/>
          <ac:spMkLst>
            <pc:docMk/>
            <pc:sldMk cId="3883331334" sldId="390"/>
            <ac:spMk id="3" creationId="{BA9107CB-93DE-97D9-8413-5D96629720C6}"/>
          </ac:spMkLst>
        </pc:spChg>
        <pc:spChg chg="mod">
          <ac:chgData name="Borri, Marcello (STFC,DL,TECH)" userId="8b2f48b2-c6a4-4e7a-a4df-fd8d8734cee5" providerId="ADAL" clId="{4D736F4C-1528-42AA-90D5-907D678FF4AF}" dt="2025-12-03T09:48:14.386" v="1" actId="20577"/>
          <ac:spMkLst>
            <pc:docMk/>
            <pc:sldMk cId="3883331334" sldId="390"/>
            <ac:spMk id="9" creationId="{9CD44EF7-82F0-7CAF-4FC1-F874926086CF}"/>
          </ac:spMkLst>
        </pc:spChg>
        <pc:spChg chg="del mod">
          <ac:chgData name="Borri, Marcello (STFC,DL,TECH)" userId="8b2f48b2-c6a4-4e7a-a4df-fd8d8734cee5" providerId="ADAL" clId="{4D736F4C-1528-42AA-90D5-907D678FF4AF}" dt="2025-12-03T09:48:37.467" v="11" actId="478"/>
          <ac:spMkLst>
            <pc:docMk/>
            <pc:sldMk cId="3883331334" sldId="390"/>
            <ac:spMk id="15" creationId="{E5C25155-98A4-30C3-5BFE-DA7E7B7CA382}"/>
          </ac:spMkLst>
        </pc:spChg>
        <pc:spChg chg="mod">
          <ac:chgData name="Borri, Marcello (STFC,DL,TECH)" userId="8b2f48b2-c6a4-4e7a-a4df-fd8d8734cee5" providerId="ADAL" clId="{4D736F4C-1528-42AA-90D5-907D678FF4AF}" dt="2025-12-03T09:48:18.821" v="3" actId="20577"/>
          <ac:spMkLst>
            <pc:docMk/>
            <pc:sldMk cId="3883331334" sldId="390"/>
            <ac:spMk id="17" creationId="{93B58CA8-6339-F673-006D-0DD8F723BCC3}"/>
          </ac:spMkLst>
        </pc:spChg>
        <pc:cxnChg chg="mod">
          <ac:chgData name="Borri, Marcello (STFC,DL,TECH)" userId="8b2f48b2-c6a4-4e7a-a4df-fd8d8734cee5" providerId="ADAL" clId="{4D736F4C-1528-42AA-90D5-907D678FF4AF}" dt="2025-12-03T09:48:14.386" v="1" actId="20577"/>
          <ac:cxnSpMkLst>
            <pc:docMk/>
            <pc:sldMk cId="3883331334" sldId="390"/>
            <ac:cxnSpMk id="18" creationId="{32D8FA97-5812-DA38-34CC-AD8838ECB105}"/>
          </ac:cxnSpMkLst>
        </pc:cxnChg>
      </pc:sldChg>
      <pc:sldChg chg="del">
        <pc:chgData name="Borri, Marcello (STFC,DL,TECH)" userId="8b2f48b2-c6a4-4e7a-a4df-fd8d8734cee5" providerId="ADAL" clId="{4D736F4C-1528-42AA-90D5-907D678FF4AF}" dt="2025-12-04T09:47:09.047" v="72" actId="47"/>
        <pc:sldMkLst>
          <pc:docMk/>
          <pc:sldMk cId="2664775264" sldId="391"/>
        </pc:sldMkLst>
      </pc:sldChg>
      <pc:sldChg chg="modSp del mod">
        <pc:chgData name="Borri, Marcello (STFC,DL,TECH)" userId="8b2f48b2-c6a4-4e7a-a4df-fd8d8734cee5" providerId="ADAL" clId="{4D736F4C-1528-42AA-90D5-907D678FF4AF}" dt="2025-12-04T09:47:08.127" v="71" actId="47"/>
        <pc:sldMkLst>
          <pc:docMk/>
          <pc:sldMk cId="706328771" sldId="392"/>
        </pc:sldMkLst>
        <pc:spChg chg="mod">
          <ac:chgData name="Borri, Marcello (STFC,DL,TECH)" userId="8b2f48b2-c6a4-4e7a-a4df-fd8d8734cee5" providerId="ADAL" clId="{4D736F4C-1528-42AA-90D5-907D678FF4AF}" dt="2025-12-03T14:46:58.453" v="67" actId="6549"/>
          <ac:spMkLst>
            <pc:docMk/>
            <pc:sldMk cId="706328771" sldId="392"/>
            <ac:spMk id="3" creationId="{5A9FC694-A31B-A439-388A-06E11CCFDAC8}"/>
          </ac:spMkLst>
        </pc:spChg>
      </pc:sldChg>
      <pc:sldChg chg="del">
        <pc:chgData name="Borri, Marcello (STFC,DL,TECH)" userId="8b2f48b2-c6a4-4e7a-a4df-fd8d8734cee5" providerId="ADAL" clId="{4D736F4C-1528-42AA-90D5-907D678FF4AF}" dt="2025-12-04T09:47:09.651" v="73" actId="47"/>
        <pc:sldMkLst>
          <pc:docMk/>
          <pc:sldMk cId="3614254119" sldId="393"/>
        </pc:sldMkLst>
      </pc:sldChg>
      <pc:sldChg chg="del">
        <pc:chgData name="Borri, Marcello (STFC,DL,TECH)" userId="8b2f48b2-c6a4-4e7a-a4df-fd8d8734cee5" providerId="ADAL" clId="{4D736F4C-1528-42AA-90D5-907D678FF4AF}" dt="2025-12-04T09:47:10.237" v="74" actId="47"/>
        <pc:sldMkLst>
          <pc:docMk/>
          <pc:sldMk cId="144305250" sldId="394"/>
        </pc:sldMkLst>
      </pc:sldChg>
      <pc:sldChg chg="del">
        <pc:chgData name="Borri, Marcello (STFC,DL,TECH)" userId="8b2f48b2-c6a4-4e7a-a4df-fd8d8734cee5" providerId="ADAL" clId="{4D736F4C-1528-42AA-90D5-907D678FF4AF}" dt="2025-12-04T09:47:10.809" v="75" actId="47"/>
        <pc:sldMkLst>
          <pc:docMk/>
          <pc:sldMk cId="678280135" sldId="395"/>
        </pc:sldMkLst>
      </pc:sldChg>
      <pc:sldChg chg="del">
        <pc:chgData name="Borri, Marcello (STFC,DL,TECH)" userId="8b2f48b2-c6a4-4e7a-a4df-fd8d8734cee5" providerId="ADAL" clId="{4D736F4C-1528-42AA-90D5-907D678FF4AF}" dt="2025-12-04T09:47:11.430" v="76" actId="47"/>
        <pc:sldMkLst>
          <pc:docMk/>
          <pc:sldMk cId="59146239" sldId="39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 Regular"/>
              </a:defRPr>
            </a:lvl1pPr>
          </a:lstStyle>
          <a:p>
            <a:fld id="{48FE9A4A-3203-D544-A0F2-9B4A7A1B021E}" type="datetimeFigureOut">
              <a:rPr lang="en-US" smtClean="0"/>
              <a:pPr/>
              <a:t>12/16/2025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 Regular"/>
              </a:defRPr>
            </a:lvl1pPr>
          </a:lstStyle>
          <a:p>
            <a:fld id="{C0F3BA1D-A00F-DB41-84DA-BE26C4853B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868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725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9201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618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1006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2710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613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588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527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290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364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178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992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3078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040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andrew.hill@stfc.ac.uk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0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andrew.hill@stfc.ac.uk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45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andrew.hill@stfc.ac.uk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670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0161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andrew.hill@stfc.ac.uk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70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andrew.hill@stfc.ac.uk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74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andrew.hill@stfc.ac.uk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99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andrew.hill@stfc.ac.uk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6614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andrew.hill@stfc.ac.uk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096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andrew.hill@stfc.ac.uk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581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andrew.hill@stfc.ac.uk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384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andrew.hill@stfc.ac.uk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9290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andrew.hill@stfc.ac.uk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198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andrew.hill@stfc.ac.uk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143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andrew.hill@stfc.ac.uk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969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andrew.hill@stfc.ac.uk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560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72286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80670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4548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andrew.hill@stfc.ac.uk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98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andrew.hill@stfc.ac.uk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672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andrew.hill@stfc.ac.uk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70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andrew.hill@stfc.ac.uk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61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andrew.hill@stfc.ac.uk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455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andrew.hill@stfc.ac.uk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96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andrew.hill@stfc.ac.uk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277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andrew.hill@stfc.ac.uk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733AA2-E8FC-2540-AA49-4AA124C76F2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40" y="5802305"/>
            <a:ext cx="2111379" cy="53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8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9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andrew.hill@stfc.ac.uk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80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8DB0FE0-A4AF-D848-8925-91A37993D74D}"/>
              </a:ext>
            </a:extLst>
          </p:cNvPr>
          <p:cNvSpPr txBox="1"/>
          <p:nvPr/>
        </p:nvSpPr>
        <p:spPr>
          <a:xfrm>
            <a:off x="1255196" y="2160730"/>
            <a:ext cx="9860739" cy="280076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800" b="1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MPW2-SLDO:</a:t>
            </a:r>
          </a:p>
          <a:p>
            <a:r>
              <a:rPr lang="en-US" sz="4800" b="1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 tests</a:t>
            </a:r>
          </a:p>
          <a:p>
            <a:endParaRPr lang="en-US" sz="4800" b="1" spc="-1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WP2 Sensor and AncAsic characterization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01A9D8-A541-934F-8FC4-9439FCBF67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412403"/>
            <a:ext cx="3770785" cy="9639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115936" y="-3586"/>
            <a:ext cx="1056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20251216</a:t>
            </a: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4951845" y="6330373"/>
            <a:ext cx="228830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andrew.hill@stfc.ac.uk</a:t>
            </a:r>
          </a:p>
        </p:txBody>
      </p:sp>
    </p:spTree>
    <p:extLst>
      <p:ext uri="{BB962C8B-B14F-4D97-AF65-F5344CB8AC3E}">
        <p14:creationId xmlns:p14="http://schemas.microsoft.com/office/powerpoint/2010/main" val="1831699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FE4B03-D817-8216-DAB9-67334D8228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0C2EF-F001-77AA-AE7A-0BEE4B90A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1102109" cy="831273"/>
          </a:xfrm>
        </p:spPr>
        <p:txBody>
          <a:bodyPr/>
          <a:lstStyle/>
          <a:p>
            <a:r>
              <a:rPr lang="en-GB" dirty="0"/>
              <a:t>DUT-TW1: 500mA ROI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6C183C-7353-0317-0DBD-D456659FF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andrew.hill@stfc.ac.uk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B78D2D-967F-52B7-5725-33F1CAF718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863" y="889372"/>
            <a:ext cx="3628106" cy="21114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AC16E3-8FDF-BA8D-6A6B-6BC3E6773F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5252" y="871550"/>
            <a:ext cx="3640637" cy="21018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03659C6-379F-36BB-CC53-75F1E1BEDF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6176" y="833499"/>
            <a:ext cx="3628105" cy="213986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B661263-4C1F-0E28-DD20-FEE5739666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863" y="3204177"/>
            <a:ext cx="3628105" cy="20977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89D6668-9620-317C-16F0-15CF2A4F15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5253" y="3204178"/>
            <a:ext cx="3640637" cy="210931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AAB8E0D-A6B8-DA61-64B4-2BA00543C0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36175" y="3204177"/>
            <a:ext cx="3628106" cy="210931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DAE51D4-972A-4F86-0727-0D8C1FB9E2CA}"/>
              </a:ext>
            </a:extLst>
          </p:cNvPr>
          <p:cNvSpPr txBox="1"/>
          <p:nvPr/>
        </p:nvSpPr>
        <p:spPr>
          <a:xfrm>
            <a:off x="4281947" y="5353773"/>
            <a:ext cx="3246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PSU V_OUT = 1.65V</a:t>
            </a:r>
          </a:p>
          <a:p>
            <a:r>
              <a:rPr lang="en-GB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V_IN = 1.623V : V_DROP = 0.027V</a:t>
            </a:r>
          </a:p>
        </p:txBody>
      </p:sp>
    </p:spTree>
    <p:extLst>
      <p:ext uri="{BB962C8B-B14F-4D97-AF65-F5344CB8AC3E}">
        <p14:creationId xmlns:p14="http://schemas.microsoft.com/office/powerpoint/2010/main" val="1362134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EEEC46-3CE6-BC2E-CC14-CD79EE8C6B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BB5B2-69FF-C76A-D291-A44002411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1102109" cy="831273"/>
          </a:xfrm>
        </p:spPr>
        <p:txBody>
          <a:bodyPr/>
          <a:lstStyle/>
          <a:p>
            <a:r>
              <a:rPr lang="en-GB" dirty="0"/>
              <a:t>DUT-TW1: 900mA ROI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0C3B5C-DE13-3EED-9A28-5E878AB4F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andrew.hill@stfc.ac.uk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D3D522-BEF7-EC87-3F46-9E3D922708DA}"/>
              </a:ext>
            </a:extLst>
          </p:cNvPr>
          <p:cNvSpPr txBox="1"/>
          <p:nvPr/>
        </p:nvSpPr>
        <p:spPr>
          <a:xfrm>
            <a:off x="4291934" y="5653397"/>
            <a:ext cx="3246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PSU V_OUT = 1.75V</a:t>
            </a:r>
          </a:p>
          <a:p>
            <a:r>
              <a:rPr lang="en-GB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V_IN = 1.706V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C2974E8-788A-59FE-5937-6E2B7CED5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622" y="1201209"/>
            <a:ext cx="3863004" cy="202104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1ACE879-947D-3645-53C7-4F11570308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3905" y="1158661"/>
            <a:ext cx="3660216" cy="206358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56A0027-DBD7-71BC-EC73-246F9073D8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400" y="1201208"/>
            <a:ext cx="3709619" cy="202104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898C5D4-AE12-879D-6237-A840A93908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982" y="3340429"/>
            <a:ext cx="3845643" cy="210449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0C95D68-3165-2674-1C7E-CC3D29ACEF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3905" y="3340429"/>
            <a:ext cx="3660216" cy="210449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837B1D7-4BC6-7C6E-3804-33ED2298BA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53400" y="3340429"/>
            <a:ext cx="3630904" cy="210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647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213CD6-C708-2EC3-D3A4-5617322DC3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1E13D-78F2-A9F9-47F6-205CA57DA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1102109" cy="831273"/>
          </a:xfrm>
        </p:spPr>
        <p:txBody>
          <a:bodyPr>
            <a:normAutofit fontScale="90000"/>
          </a:bodyPr>
          <a:lstStyle/>
          <a:p>
            <a:r>
              <a:rPr lang="en-GB" dirty="0"/>
              <a:t>DUT-TW1: 900mA ROI (</a:t>
            </a:r>
            <a:r>
              <a:rPr lang="en-GB" dirty="0" err="1"/>
              <a:t>V_in</a:t>
            </a:r>
            <a:r>
              <a:rPr lang="en-GB" dirty="0"/>
              <a:t> = 1.75V @ Chip)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39A30B-9AB7-6E9C-FB2B-28C7A548D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andrew.hill@stfc.ac.uk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94B596-02BE-1290-1E57-EA6E06EAA77E}"/>
              </a:ext>
            </a:extLst>
          </p:cNvPr>
          <p:cNvSpPr txBox="1"/>
          <p:nvPr/>
        </p:nvSpPr>
        <p:spPr>
          <a:xfrm>
            <a:off x="3898214" y="5179673"/>
            <a:ext cx="3246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PSU V_OUT = 1.883V</a:t>
            </a:r>
          </a:p>
          <a:p>
            <a:r>
              <a:rPr lang="en-GB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V_IN = 1.75V : V_DROP = 0.133V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3F92BF-A433-827B-E598-33AEBEF59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974" y="776567"/>
            <a:ext cx="3548678" cy="20265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92E412A-AFBE-5E18-3DC0-A207CEB557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8214" y="776567"/>
            <a:ext cx="3548678" cy="20486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6FE0595-0D0B-7D99-67E6-1FAE9B3906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9861" y="831273"/>
            <a:ext cx="3587269" cy="199392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27D20DA-9508-7A2E-6F39-EF9E38EE26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974" y="2979600"/>
            <a:ext cx="3548678" cy="204500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1666904-E93A-34DF-A52F-0FD08CA5A1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98215" y="3001640"/>
            <a:ext cx="3572466" cy="202296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17664A1-0130-CF41-B858-D71A5226B7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49860" y="2973822"/>
            <a:ext cx="3587270" cy="204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254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BF0D99-E376-9EF6-6079-9345BF5672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E91FA-B6E6-961C-D5E0-8801D7B4C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1102109" cy="831273"/>
          </a:xfrm>
        </p:spPr>
        <p:txBody>
          <a:bodyPr/>
          <a:lstStyle/>
          <a:p>
            <a:r>
              <a:rPr lang="en-GB" dirty="0"/>
              <a:t>Serial powering – sanity check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8553FF-27A2-3F71-1B78-33371325B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andrew.hill@stfc.ac.uk</a:t>
            </a:r>
          </a:p>
        </p:txBody>
      </p:sp>
      <p:pic>
        <p:nvPicPr>
          <p:cNvPr id="3" name="Picture 2" descr="A diagram of a computer network&#10;&#10;AI-generated content may be incorrect.">
            <a:extLst>
              <a:ext uri="{FF2B5EF4-FFF2-40B4-BE49-F238E27FC236}">
                <a16:creationId xmlns:a16="http://schemas.microsoft.com/office/drawing/2014/main" id="{98B856C8-19A7-D898-F543-4656585479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253" y="855957"/>
            <a:ext cx="3461307" cy="317062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 descr="A group of electronic components&#10;&#10;AI-generated content may be incorrect.">
            <a:extLst>
              <a:ext uri="{FF2B5EF4-FFF2-40B4-BE49-F238E27FC236}">
                <a16:creationId xmlns:a16="http://schemas.microsoft.com/office/drawing/2014/main" id="{007DB705-DA89-98E8-E872-48846B1E45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409" y="901962"/>
            <a:ext cx="4054725" cy="314930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B49E4B-44F1-421C-E1D8-5180CE3FD2F2}"/>
              </a:ext>
            </a:extLst>
          </p:cNvPr>
          <p:cNvSpPr txBox="1"/>
          <p:nvPr/>
        </p:nvSpPr>
        <p:spPr>
          <a:xfrm>
            <a:off x="1310640" y="4051263"/>
            <a:ext cx="2203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Test Set Up.</a:t>
            </a:r>
          </a:p>
          <a:p>
            <a:r>
              <a:rPr lang="en-GB" dirty="0"/>
              <a:t>Both set to 40mA ROI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DEBD1E-DB4F-48DF-A943-CA604ADA64E3}"/>
              </a:ext>
            </a:extLst>
          </p:cNvPr>
          <p:cNvSpPr txBox="1"/>
          <p:nvPr/>
        </p:nvSpPr>
        <p:spPr>
          <a:xfrm>
            <a:off x="9794108" y="804504"/>
            <a:ext cx="2231701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PSU V_OUT 3.2V 0.05A CC Mode</a:t>
            </a:r>
          </a:p>
          <a:p>
            <a:r>
              <a:rPr lang="en-GB" sz="1200" dirty="0"/>
              <a:t>Board 1 V_IN =1.556V</a:t>
            </a:r>
          </a:p>
          <a:p>
            <a:r>
              <a:rPr lang="en-GB" sz="1200" dirty="0"/>
              <a:t>Board 2 V_IN = 1.641V</a:t>
            </a:r>
          </a:p>
          <a:p>
            <a:r>
              <a:rPr lang="en-GB" sz="1200" dirty="0"/>
              <a:t>Overall V_Drop = 0.003V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4B0024-D54E-66A2-89D4-B30612948FA3}"/>
              </a:ext>
            </a:extLst>
          </p:cNvPr>
          <p:cNvSpPr txBox="1"/>
          <p:nvPr/>
        </p:nvSpPr>
        <p:spPr>
          <a:xfrm>
            <a:off x="5484998" y="4121952"/>
            <a:ext cx="2872740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accent3">
                    <a:lumMod val="75000"/>
                  </a:schemeClr>
                </a:solidFill>
              </a:rPr>
              <a:t>No Load test::-</a:t>
            </a:r>
          </a:p>
          <a:p>
            <a:r>
              <a:rPr lang="en-GB" sz="1200" dirty="0">
                <a:solidFill>
                  <a:schemeClr val="accent3">
                    <a:lumMod val="75000"/>
                  </a:schemeClr>
                </a:solidFill>
              </a:rPr>
              <a:t>Board 1 Dac set to 0 </a:t>
            </a:r>
            <a:r>
              <a:rPr lang="en-GB" sz="1200" dirty="0">
                <a:solidFill>
                  <a:schemeClr val="accent3">
                    <a:lumMod val="75000"/>
                  </a:schemeClr>
                </a:solidFill>
                <a:sym typeface="Symbol" panose="05050102010706020507" pitchFamily="18" charset="2"/>
              </a:rPr>
              <a:t></a:t>
            </a:r>
            <a:r>
              <a:rPr lang="en-GB" sz="1200" dirty="0">
                <a:solidFill>
                  <a:schemeClr val="accent3">
                    <a:lumMod val="75000"/>
                  </a:schemeClr>
                </a:solidFill>
              </a:rPr>
              <a:t> V_out = 1.416V</a:t>
            </a:r>
          </a:p>
          <a:p>
            <a:r>
              <a:rPr lang="en-GB" sz="1200" dirty="0">
                <a:solidFill>
                  <a:schemeClr val="accent3">
                    <a:lumMod val="75000"/>
                  </a:schemeClr>
                </a:solidFill>
              </a:rPr>
              <a:t>Board 2 Dac set to 0 </a:t>
            </a:r>
            <a:r>
              <a:rPr lang="en-GB" sz="1200" dirty="0">
                <a:solidFill>
                  <a:schemeClr val="accent3">
                    <a:lumMod val="75000"/>
                  </a:schemeClr>
                </a:solidFill>
                <a:sym typeface="Symbol" panose="05050102010706020507" pitchFamily="18" charset="2"/>
              </a:rPr>
              <a:t></a:t>
            </a:r>
            <a:r>
              <a:rPr lang="en-GB" sz="1200" dirty="0">
                <a:solidFill>
                  <a:schemeClr val="accent3">
                    <a:lumMod val="75000"/>
                  </a:schemeClr>
                </a:solidFill>
              </a:rPr>
              <a:t> V_out = 1.479V</a:t>
            </a:r>
          </a:p>
          <a:p>
            <a:r>
              <a:rPr lang="en-GB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PSU V_out = 3.2V 0.06A CC Mode</a:t>
            </a:r>
          </a:p>
          <a:p>
            <a:endParaRPr lang="en-GB" sz="1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en-GB" sz="1200" dirty="0">
                <a:solidFill>
                  <a:schemeClr val="accent3">
                    <a:lumMod val="75000"/>
                  </a:schemeClr>
                </a:solidFill>
              </a:rPr>
              <a:t>Board 1 Dac set to 31 </a:t>
            </a:r>
            <a:r>
              <a:rPr lang="en-GB" sz="1200" dirty="0">
                <a:solidFill>
                  <a:schemeClr val="accent3">
                    <a:lumMod val="75000"/>
                  </a:schemeClr>
                </a:solidFill>
                <a:sym typeface="Symbol" panose="05050102010706020507" pitchFamily="18" charset="2"/>
              </a:rPr>
              <a:t></a:t>
            </a:r>
            <a:r>
              <a:rPr lang="en-GB" sz="1200" dirty="0">
                <a:solidFill>
                  <a:schemeClr val="accent3">
                    <a:lumMod val="75000"/>
                  </a:schemeClr>
                </a:solidFill>
              </a:rPr>
              <a:t> V_out = 0.984V</a:t>
            </a:r>
          </a:p>
          <a:p>
            <a:r>
              <a:rPr lang="en-GB" sz="1200" dirty="0">
                <a:solidFill>
                  <a:schemeClr val="accent3">
                    <a:lumMod val="75000"/>
                  </a:schemeClr>
                </a:solidFill>
              </a:rPr>
              <a:t>Board 2 Dac set to 31 </a:t>
            </a:r>
            <a:r>
              <a:rPr lang="en-GB" sz="1200" dirty="0">
                <a:solidFill>
                  <a:schemeClr val="accent3">
                    <a:lumMod val="75000"/>
                  </a:schemeClr>
                </a:solidFill>
                <a:sym typeface="Symbol" panose="05050102010706020507" pitchFamily="18" charset="2"/>
              </a:rPr>
              <a:t></a:t>
            </a:r>
            <a:r>
              <a:rPr lang="en-GB" sz="1200" dirty="0">
                <a:solidFill>
                  <a:schemeClr val="accent3">
                    <a:lumMod val="75000"/>
                  </a:schemeClr>
                </a:solidFill>
              </a:rPr>
              <a:t> V_out = 1.055V</a:t>
            </a:r>
          </a:p>
          <a:p>
            <a:r>
              <a:rPr lang="en-GB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PSU V_out = 3.2V 0.06A CC Mode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D7A2F0-57BC-DB21-E59A-113CE81FE12A}"/>
              </a:ext>
            </a:extLst>
          </p:cNvPr>
          <p:cNvSpPr txBox="1"/>
          <p:nvPr/>
        </p:nvSpPr>
        <p:spPr>
          <a:xfrm>
            <a:off x="8510138" y="4121952"/>
            <a:ext cx="2872740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accent3">
                    <a:lumMod val="75000"/>
                  </a:schemeClr>
                </a:solidFill>
              </a:rPr>
              <a:t>With Load test:-</a:t>
            </a:r>
          </a:p>
          <a:p>
            <a:r>
              <a:rPr lang="en-GB" sz="1200" dirty="0">
                <a:solidFill>
                  <a:schemeClr val="accent3">
                    <a:lumMod val="75000"/>
                  </a:schemeClr>
                </a:solidFill>
              </a:rPr>
              <a:t>Board 1 Dac set to 0 </a:t>
            </a:r>
            <a:r>
              <a:rPr lang="en-GB" sz="1200" dirty="0">
                <a:solidFill>
                  <a:schemeClr val="accent3">
                    <a:lumMod val="75000"/>
                  </a:schemeClr>
                </a:solidFill>
                <a:sym typeface="Symbol" panose="05050102010706020507" pitchFamily="18" charset="2"/>
              </a:rPr>
              <a:t></a:t>
            </a:r>
            <a:r>
              <a:rPr lang="en-GB" sz="1200" dirty="0">
                <a:solidFill>
                  <a:schemeClr val="accent3">
                    <a:lumMod val="75000"/>
                  </a:schemeClr>
                </a:solidFill>
              </a:rPr>
              <a:t> V_out = 1.414V</a:t>
            </a:r>
          </a:p>
          <a:p>
            <a:r>
              <a:rPr lang="en-GB" sz="1200" dirty="0">
                <a:solidFill>
                  <a:schemeClr val="accent3">
                    <a:lumMod val="75000"/>
                  </a:schemeClr>
                </a:solidFill>
              </a:rPr>
              <a:t>Board 2 Dac set to 0 </a:t>
            </a:r>
            <a:r>
              <a:rPr lang="en-GB" sz="1200" dirty="0">
                <a:solidFill>
                  <a:schemeClr val="accent3">
                    <a:lumMod val="75000"/>
                  </a:schemeClr>
                </a:solidFill>
                <a:sym typeface="Symbol" panose="05050102010706020507" pitchFamily="18" charset="2"/>
              </a:rPr>
              <a:t></a:t>
            </a:r>
            <a:r>
              <a:rPr lang="en-GB" sz="1200" dirty="0">
                <a:solidFill>
                  <a:schemeClr val="accent3">
                    <a:lumMod val="75000"/>
                  </a:schemeClr>
                </a:solidFill>
              </a:rPr>
              <a:t> V_out = 1.478V</a:t>
            </a:r>
          </a:p>
          <a:p>
            <a:r>
              <a:rPr lang="en-GB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PSU V_out = 3.2V 0.06A CC Mode</a:t>
            </a:r>
          </a:p>
          <a:p>
            <a:endParaRPr lang="en-GB" sz="1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en-GB" sz="1200" dirty="0">
                <a:solidFill>
                  <a:schemeClr val="accent3">
                    <a:lumMod val="75000"/>
                  </a:schemeClr>
                </a:solidFill>
              </a:rPr>
              <a:t>Board 1 Dac set to 31 </a:t>
            </a:r>
            <a:r>
              <a:rPr lang="en-GB" sz="1200" dirty="0">
                <a:solidFill>
                  <a:schemeClr val="accent3">
                    <a:lumMod val="75000"/>
                  </a:schemeClr>
                </a:solidFill>
                <a:sym typeface="Symbol" panose="05050102010706020507" pitchFamily="18" charset="2"/>
              </a:rPr>
              <a:t></a:t>
            </a:r>
            <a:r>
              <a:rPr lang="en-GB" sz="1200" dirty="0">
                <a:solidFill>
                  <a:schemeClr val="accent3">
                    <a:lumMod val="75000"/>
                  </a:schemeClr>
                </a:solidFill>
              </a:rPr>
              <a:t> V_out = 0.985 V</a:t>
            </a:r>
          </a:p>
          <a:p>
            <a:r>
              <a:rPr lang="en-GB" sz="1200" dirty="0">
                <a:solidFill>
                  <a:schemeClr val="accent3">
                    <a:lumMod val="75000"/>
                  </a:schemeClr>
                </a:solidFill>
              </a:rPr>
              <a:t>Board 2 Dac set to 31 </a:t>
            </a:r>
            <a:r>
              <a:rPr lang="en-GB" sz="1200" dirty="0">
                <a:solidFill>
                  <a:schemeClr val="accent3">
                    <a:lumMod val="75000"/>
                  </a:schemeClr>
                </a:solidFill>
                <a:sym typeface="Symbol" panose="05050102010706020507" pitchFamily="18" charset="2"/>
              </a:rPr>
              <a:t></a:t>
            </a:r>
            <a:r>
              <a:rPr lang="en-GB" sz="1200" dirty="0">
                <a:solidFill>
                  <a:schemeClr val="accent3">
                    <a:lumMod val="75000"/>
                  </a:schemeClr>
                </a:solidFill>
              </a:rPr>
              <a:t> V_out = 1.058V</a:t>
            </a:r>
          </a:p>
          <a:p>
            <a:r>
              <a:rPr lang="en-GB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PSU V_out = 3.2V 0.06A CC Mode</a:t>
            </a:r>
          </a:p>
        </p:txBody>
      </p:sp>
    </p:spTree>
    <p:extLst>
      <p:ext uri="{BB962C8B-B14F-4D97-AF65-F5344CB8AC3E}">
        <p14:creationId xmlns:p14="http://schemas.microsoft.com/office/powerpoint/2010/main" val="443001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E324B6-D16B-FDF4-909E-C048186395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57F5B-46B1-BB15-27BA-B0B6EFD44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472874" cy="831273"/>
          </a:xfrm>
        </p:spPr>
        <p:txBody>
          <a:bodyPr/>
          <a:lstStyle/>
          <a:p>
            <a:r>
              <a:rPr lang="en-GB" dirty="0"/>
              <a:t>Conclusion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8A50D1-5440-F7FE-593E-680A74281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andrew.hill@stfc.ac.uk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743A50-D018-4338-BF75-6CF92BF60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3778" y="1409121"/>
            <a:ext cx="5496718" cy="403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013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6EDF0A-2899-C909-CFCB-7DA33C26A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andrew.hill@stfc.ac.uk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80D816C-8177-BAA0-8569-F021A7D8120E}"/>
              </a:ext>
            </a:extLst>
          </p:cNvPr>
          <p:cNvSpPr txBox="1">
            <a:spLocks/>
          </p:cNvSpPr>
          <p:nvPr/>
        </p:nvSpPr>
        <p:spPr>
          <a:xfrm>
            <a:off x="3357562" y="2206625"/>
            <a:ext cx="5476875" cy="1308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dirty="0"/>
              <a:t>Thanks for your time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dirty="0"/>
              <a:t>Any questions</a:t>
            </a:r>
          </a:p>
        </p:txBody>
      </p:sp>
    </p:spTree>
    <p:extLst>
      <p:ext uri="{BB962C8B-B14F-4D97-AF65-F5344CB8AC3E}">
        <p14:creationId xmlns:p14="http://schemas.microsoft.com/office/powerpoint/2010/main" val="3693661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EC095B6-80ED-FFA5-F9F9-7763AC7FF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2733964" cy="757382"/>
          </a:xfrm>
        </p:spPr>
        <p:txBody>
          <a:bodyPr anchor="ctr">
            <a:normAutofit/>
          </a:bodyPr>
          <a:lstStyle/>
          <a:p>
            <a:r>
              <a:rPr lang="en-GB" dirty="0"/>
              <a:t>Outline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B25BC27-9FB9-AF7D-52E7-CCBE00384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781" y="1751734"/>
            <a:ext cx="7372928" cy="251546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Test systems distribution.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Initial tests on MWP2-sLDO.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Serial Powering.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Conclusion.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5DDFF0-B3F2-02DF-3F69-C2E68D5C0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andrew.hill@stfc.ac.uk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913EF8-FF4F-217A-4B34-D4E622E623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282" y="1004787"/>
            <a:ext cx="4416191" cy="4106723"/>
          </a:xfrm>
          <a:prstGeom prst="rect">
            <a:avLst/>
          </a:prstGeom>
          <a:ln>
            <a:solidFill>
              <a:schemeClr val="accent1">
                <a:shade val="15000"/>
              </a:schemeClr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9D56E3-FFFB-CE17-C483-3663E189AF01}"/>
              </a:ext>
            </a:extLst>
          </p:cNvPr>
          <p:cNvSpPr txBox="1"/>
          <p:nvPr/>
        </p:nvSpPr>
        <p:spPr>
          <a:xfrm>
            <a:off x="7416800" y="554182"/>
            <a:ext cx="1391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MPW2-SLDO</a:t>
            </a:r>
          </a:p>
        </p:txBody>
      </p:sp>
    </p:spTree>
    <p:extLst>
      <p:ext uri="{BB962C8B-B14F-4D97-AF65-F5344CB8AC3E}">
        <p14:creationId xmlns:p14="http://schemas.microsoft.com/office/powerpoint/2010/main" val="709537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147EC-5786-6824-71A4-E0C10193A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130473" cy="886691"/>
          </a:xfrm>
        </p:spPr>
        <p:txBody>
          <a:bodyPr/>
          <a:lstStyle/>
          <a:p>
            <a:r>
              <a:rPr lang="en-GB" dirty="0"/>
              <a:t>Distribution and test plan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471F40-BB32-57C7-1BEA-50E6FE5F7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andrew.hill@stfc.ac.uk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5D870C-8109-2231-3919-158E66FA250D}"/>
              </a:ext>
            </a:extLst>
          </p:cNvPr>
          <p:cNvSpPr txBox="1"/>
          <p:nvPr/>
        </p:nvSpPr>
        <p:spPr>
          <a:xfrm>
            <a:off x="699657" y="1219200"/>
            <a:ext cx="7225143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Distribution: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Bham: 1 DUT + 1 DAQ, </a:t>
            </a:r>
            <a:r>
              <a:rPr lang="en-GB" sz="2400" dirty="0" err="1"/>
              <a:t>J.Glover</a:t>
            </a:r>
            <a:r>
              <a:rPr lang="en-GB" sz="2400" dirty="0"/>
              <a:t>, </a:t>
            </a:r>
            <a:r>
              <a:rPr lang="en-GB" sz="2400" dirty="0" err="1"/>
              <a:t>L.Li</a:t>
            </a:r>
            <a:r>
              <a:rPr lang="en-GB" sz="2400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Brun  : 1 DUT + 1 DAQ, </a:t>
            </a:r>
            <a:r>
              <a:rPr lang="en-GB" sz="2400" dirty="0" err="1"/>
              <a:t>L.Teodorescu</a:t>
            </a:r>
            <a:r>
              <a:rPr lang="en-GB" sz="2400" dirty="0"/>
              <a:t>, </a:t>
            </a:r>
            <a:r>
              <a:rPr lang="en-GB" sz="2400" dirty="0" err="1"/>
              <a:t>L.Ranatunge</a:t>
            </a:r>
            <a:r>
              <a:rPr lang="en-GB" sz="2400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DL     : 2 DUT + 3 DAQ,  </a:t>
            </a:r>
            <a:r>
              <a:rPr lang="en-GB" sz="2400" dirty="0" err="1"/>
              <a:t>A.Hill</a:t>
            </a:r>
            <a:r>
              <a:rPr lang="en-GB" sz="2400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DL     : Spare: 1 unpopulated DUT carrier PCB;</a:t>
            </a:r>
          </a:p>
          <a:p>
            <a:pPr marL="0" indent="0">
              <a:buNone/>
            </a:pPr>
            <a:r>
              <a:rPr lang="en-GB" sz="2400" dirty="0"/>
              <a:t>[DUT assembly @ Bham]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Test: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Smoke testing of DAQ set-up; [</a:t>
            </a:r>
            <a:r>
              <a:rPr lang="en-GB" sz="2400" dirty="0" err="1"/>
              <a:t>A.Hill</a:t>
            </a:r>
            <a:r>
              <a:rPr lang="en-GB" sz="2400" dirty="0"/>
              <a:t>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Smoke testing of DUT; [</a:t>
            </a:r>
            <a:r>
              <a:rPr lang="en-GB" sz="2400" dirty="0" err="1"/>
              <a:t>A.Hill</a:t>
            </a:r>
            <a:r>
              <a:rPr lang="en-GB" sz="2400" dirty="0"/>
              <a:t>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Chip characterisation; [Shared Bham, Brun, DL</a:t>
            </a:r>
            <a:r>
              <a:rPr lang="en-GB" dirty="0"/>
              <a:t>]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9EDFBC-C089-DC03-8D57-9009AB5190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0313" y="4665635"/>
            <a:ext cx="2823959" cy="21331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C5DB7BB-B0F7-4C64-E29D-27FBA2ADFC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0350" y="59198"/>
            <a:ext cx="3563886" cy="232000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49A52C-F04A-1D3A-75D7-8627C3BF05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0351" y="2464377"/>
            <a:ext cx="3563886" cy="213316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41584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6EF7E-B40D-341B-8830-0EB3202FD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7527637" cy="748145"/>
          </a:xfrm>
        </p:spPr>
        <p:txBody>
          <a:bodyPr>
            <a:normAutofit fontScale="90000"/>
          </a:bodyPr>
          <a:lstStyle/>
          <a:p>
            <a:r>
              <a:rPr lang="en-GB" dirty="0"/>
              <a:t>Smoke testing of DAQ set-up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0CCBB8-FD59-D4ED-5D3E-EF7473BB2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andrew.hill@stfc.ac.uk</a:t>
            </a:r>
          </a:p>
        </p:txBody>
      </p:sp>
      <p:pic>
        <p:nvPicPr>
          <p:cNvPr id="5" name="Picture 4" descr="A close up of a circuit board&#10;&#10;AI-generated content may be incorrect.">
            <a:extLst>
              <a:ext uri="{FF2B5EF4-FFF2-40B4-BE49-F238E27FC236}">
                <a16:creationId xmlns:a16="http://schemas.microsoft.com/office/drawing/2014/main" id="{AFA39F4D-75A9-626A-256D-95B899E490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9047" y="821335"/>
            <a:ext cx="8288695" cy="493823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773098-E117-4049-6BFD-BA7FF97D3B61}"/>
              </a:ext>
            </a:extLst>
          </p:cNvPr>
          <p:cNvSpPr txBox="1"/>
          <p:nvPr/>
        </p:nvSpPr>
        <p:spPr>
          <a:xfrm>
            <a:off x="498764" y="2373745"/>
            <a:ext cx="1715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Micro-controller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1B31F3-766D-A85D-CDEB-503B18633DB9}"/>
              </a:ext>
            </a:extLst>
          </p:cNvPr>
          <p:cNvSpPr txBox="1"/>
          <p:nvPr/>
        </p:nvSpPr>
        <p:spPr>
          <a:xfrm>
            <a:off x="401783" y="1122340"/>
            <a:ext cx="1455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Ethernet port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B38A55-3EA0-1ED1-50B7-A1FF0E007882}"/>
              </a:ext>
            </a:extLst>
          </p:cNvPr>
          <p:cNvSpPr txBox="1"/>
          <p:nvPr/>
        </p:nvSpPr>
        <p:spPr>
          <a:xfrm>
            <a:off x="7924800" y="1579295"/>
            <a:ext cx="1713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DUT carrier card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250763-A25D-52A4-6FF8-3A3DE8AF6A4F}"/>
              </a:ext>
            </a:extLst>
          </p:cNvPr>
          <p:cNvSpPr txBox="1"/>
          <p:nvPr/>
        </p:nvSpPr>
        <p:spPr>
          <a:xfrm>
            <a:off x="4165604" y="838715"/>
            <a:ext cx="1068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DAQ card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DDEDBB9-D396-4C35-0696-B34B96339527}"/>
              </a:ext>
            </a:extLst>
          </p:cNvPr>
          <p:cNvCxnSpPr>
            <a:stCxn id="8" idx="3"/>
          </p:cNvCxnSpPr>
          <p:nvPr/>
        </p:nvCxnSpPr>
        <p:spPr>
          <a:xfrm>
            <a:off x="1856925" y="1307006"/>
            <a:ext cx="664602" cy="18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024E30C-C930-6128-92C9-A6E8AC0F14DE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2214042" y="2558411"/>
            <a:ext cx="1464340" cy="18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564BD78-98BC-5F22-EF85-D1056CD77F86}"/>
              </a:ext>
            </a:extLst>
          </p:cNvPr>
          <p:cNvSpPr txBox="1"/>
          <p:nvPr/>
        </p:nvSpPr>
        <p:spPr>
          <a:xfrm>
            <a:off x="4563956" y="5912550"/>
            <a:ext cx="3589444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Successfully commissioned w/o DUT</a:t>
            </a:r>
          </a:p>
        </p:txBody>
      </p:sp>
    </p:spTree>
    <p:extLst>
      <p:ext uri="{BB962C8B-B14F-4D97-AF65-F5344CB8AC3E}">
        <p14:creationId xmlns:p14="http://schemas.microsoft.com/office/powerpoint/2010/main" val="2488754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D4FFE-83CB-C839-5648-3D7763A81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873673" cy="822254"/>
          </a:xfrm>
        </p:spPr>
        <p:txBody>
          <a:bodyPr/>
          <a:lstStyle/>
          <a:p>
            <a:r>
              <a:rPr lang="en-GB" dirty="0"/>
              <a:t>DUT interconnection on carrier PCB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5F550A-80EA-6F5E-F746-A3AE0C2A1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andrew.hill@stfc.ac.uk</a:t>
            </a:r>
          </a:p>
        </p:txBody>
      </p:sp>
      <p:pic>
        <p:nvPicPr>
          <p:cNvPr id="8" name="Picture 7" descr="A close-up of a chip&#10;&#10;AI-generated content may be incorrect.">
            <a:extLst>
              <a:ext uri="{FF2B5EF4-FFF2-40B4-BE49-F238E27FC236}">
                <a16:creationId xmlns:a16="http://schemas.microsoft.com/office/drawing/2014/main" id="{04169FEC-C89D-6C9F-1D5D-5D31905CFB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303" y="1478361"/>
            <a:ext cx="5947008" cy="3292509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9" name="Picture 8" descr="A white paper with black text&#10;&#10;AI-generated content may be incorrect.">
            <a:extLst>
              <a:ext uri="{FF2B5EF4-FFF2-40B4-BE49-F238E27FC236}">
                <a16:creationId xmlns:a16="http://schemas.microsoft.com/office/drawing/2014/main" id="{6BA202C5-DB18-CD4A-6E2C-A77B66FB3D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7651" y="1476888"/>
            <a:ext cx="5869693" cy="3293982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E8ED8EC-A065-7BEB-CAA1-9973554DCB22}"/>
              </a:ext>
            </a:extLst>
          </p:cNvPr>
          <p:cNvSpPr txBox="1"/>
          <p:nvPr/>
        </p:nvSpPr>
        <p:spPr>
          <a:xfrm>
            <a:off x="2907819" y="5240838"/>
            <a:ext cx="6376361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A total of 4 DUTs were mounted and </a:t>
            </a:r>
            <a:r>
              <a:rPr lang="en-GB" dirty="0" err="1"/>
              <a:t>wirebonded</a:t>
            </a:r>
            <a:r>
              <a:rPr lang="en-GB" dirty="0"/>
              <a:t> to 4 carrier PCBs.</a:t>
            </a:r>
          </a:p>
        </p:txBody>
      </p:sp>
    </p:spTree>
    <p:extLst>
      <p:ext uri="{BB962C8B-B14F-4D97-AF65-F5344CB8AC3E}">
        <p14:creationId xmlns:p14="http://schemas.microsoft.com/office/powerpoint/2010/main" val="296932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4A46F-99D3-A135-0D82-8023DEDCC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0515600" cy="1034690"/>
          </a:xfrm>
        </p:spPr>
        <p:txBody>
          <a:bodyPr/>
          <a:lstStyle/>
          <a:p>
            <a:r>
              <a:rPr lang="en-GB" dirty="0"/>
              <a:t>Smoke testing of DUT-TW1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C8E1DE-BC6F-34B3-B939-EECBFE007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andrew.hill@stfc.ac.uk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F505F6-A12E-C6C3-C95E-3DB916152758}"/>
              </a:ext>
            </a:extLst>
          </p:cNvPr>
          <p:cNvSpPr txBox="1"/>
          <p:nvPr/>
        </p:nvSpPr>
        <p:spPr>
          <a:xfrm>
            <a:off x="0" y="1858889"/>
            <a:ext cx="438727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Powered up the DUT (nominal values) and performed a DAC Scan</a:t>
            </a:r>
            <a:r>
              <a:rPr lang="en-GB" dirty="0"/>
              <a:t>: Scan DAC codes. Record the value of </a:t>
            </a:r>
            <a:r>
              <a:rPr lang="en-GB" dirty="0" err="1"/>
              <a:t>Vout</a:t>
            </a:r>
            <a:r>
              <a:rPr lang="en-GB" dirty="0"/>
              <a:t> and plot against the code.</a:t>
            </a:r>
          </a:p>
        </p:txBody>
      </p:sp>
      <p:pic>
        <p:nvPicPr>
          <p:cNvPr id="7" name="Picture 6" descr="A line graph with a line going up&#10;&#10;AI-generated content may be incorrect.">
            <a:extLst>
              <a:ext uri="{FF2B5EF4-FFF2-40B4-BE49-F238E27FC236}">
                <a16:creationId xmlns:a16="http://schemas.microsoft.com/office/drawing/2014/main" id="{B3637A46-4AD9-9722-C1C0-6D3BC5EE54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664" y="1052945"/>
            <a:ext cx="7454628" cy="447039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F6099BF-842A-10CA-2AAE-12A98A1B37BE}"/>
              </a:ext>
            </a:extLst>
          </p:cNvPr>
          <p:cNvSpPr txBox="1"/>
          <p:nvPr/>
        </p:nvSpPr>
        <p:spPr>
          <a:xfrm>
            <a:off x="154708" y="3541995"/>
            <a:ext cx="3743036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The DUT output voltage successfully responded to commands.</a:t>
            </a:r>
          </a:p>
        </p:txBody>
      </p:sp>
    </p:spTree>
    <p:extLst>
      <p:ext uri="{BB962C8B-B14F-4D97-AF65-F5344CB8AC3E}">
        <p14:creationId xmlns:p14="http://schemas.microsoft.com/office/powerpoint/2010/main" val="3370925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3AEA9-8DE9-61A4-06EA-D4B35E075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4" y="9020"/>
            <a:ext cx="6901872" cy="776072"/>
          </a:xfrm>
        </p:spPr>
        <p:txBody>
          <a:bodyPr/>
          <a:lstStyle/>
          <a:p>
            <a:r>
              <a:rPr lang="en-GB" dirty="0"/>
              <a:t>Chip characterisation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381D06-6A54-F1C4-1EE3-F74089EDB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andrew.hill@stfc.ac.uk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169F75-98D9-1DEB-4BB5-9A07DE8C5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031" y="3278353"/>
            <a:ext cx="5417906" cy="22227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3C54AD8-9F1D-D862-C50C-B96355E3C6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6902" y="961334"/>
            <a:ext cx="5119471" cy="48321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4703509-1B91-DC78-4BEE-5A96B3A0C8B7}"/>
              </a:ext>
            </a:extLst>
          </p:cNvPr>
          <p:cNvSpPr txBox="1"/>
          <p:nvPr/>
        </p:nvSpPr>
        <p:spPr>
          <a:xfrm>
            <a:off x="483079" y="1104181"/>
            <a:ext cx="603267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Focus on standalone </a:t>
            </a:r>
            <a:r>
              <a:rPr lang="en-GB" dirty="0" err="1"/>
              <a:t>sLDO</a:t>
            </a:r>
            <a:r>
              <a:rPr lang="en-GB" dirty="0"/>
              <a:t>. </a:t>
            </a:r>
          </a:p>
          <a:p>
            <a:r>
              <a:rPr lang="en-GB" dirty="0"/>
              <a:t>Evaluation of performance against specified range of</a:t>
            </a:r>
          </a:p>
          <a:p>
            <a:r>
              <a:rPr lang="en-GB" dirty="0"/>
              <a:t> parameters. </a:t>
            </a:r>
          </a:p>
          <a:p>
            <a:r>
              <a:rPr lang="en-GB" dirty="0"/>
              <a:t>Bham -&gt; perform all characterisation at +27C and </a:t>
            </a:r>
            <a:r>
              <a:rPr lang="en-GB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-20C</a:t>
            </a:r>
            <a:r>
              <a:rPr lang="en-GB" dirty="0"/>
              <a:t>, </a:t>
            </a:r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+105C</a:t>
            </a:r>
            <a:r>
              <a:rPr lang="en-GB" dirty="0"/>
              <a:t>;</a:t>
            </a:r>
          </a:p>
          <a:p>
            <a:r>
              <a:rPr lang="en-GB" dirty="0"/>
              <a:t> Brun -&gt; perform all characterisation at +27C and </a:t>
            </a:r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+60C</a:t>
            </a:r>
            <a:r>
              <a:rPr lang="en-GB" dirty="0"/>
              <a:t>;</a:t>
            </a:r>
          </a:p>
          <a:p>
            <a:r>
              <a:rPr lang="en-GB" dirty="0"/>
              <a:t> DL -&gt; select sub-set of tests for irradiation [repeat</a:t>
            </a:r>
          </a:p>
          <a:p>
            <a:r>
              <a:rPr lang="en-GB" dirty="0"/>
              <a:t> before/during/after irradiation][+27C and </a:t>
            </a:r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+60C</a:t>
            </a:r>
            <a:r>
              <a:rPr lang="en-GB" dirty="0"/>
              <a:t>(TBC)] </a:t>
            </a:r>
          </a:p>
        </p:txBody>
      </p:sp>
    </p:spTree>
    <p:extLst>
      <p:ext uri="{BB962C8B-B14F-4D97-AF65-F5344CB8AC3E}">
        <p14:creationId xmlns:p14="http://schemas.microsoft.com/office/powerpoint/2010/main" val="1365975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D5AA0F-51D0-144C-CAC5-7EA7C4877B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45250-C0C7-4B27-E9A6-F6A5D27EE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4" y="9020"/>
            <a:ext cx="6901872" cy="776072"/>
          </a:xfrm>
        </p:spPr>
        <p:txBody>
          <a:bodyPr/>
          <a:lstStyle/>
          <a:p>
            <a:r>
              <a:rPr lang="en-GB" dirty="0"/>
              <a:t>Test setup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C906FC-C5FD-185D-7F6A-667F8189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andrew.hill@stfc.ac.uk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D8E33C-2713-F2BC-FB16-B77FF8F1B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6260" y="1322766"/>
            <a:ext cx="3459480" cy="421246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4981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BDD25-1E5C-5A75-FAA1-6C45591B4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1102109" cy="831273"/>
          </a:xfrm>
        </p:spPr>
        <p:txBody>
          <a:bodyPr/>
          <a:lstStyle/>
          <a:p>
            <a:r>
              <a:rPr lang="en-GB" dirty="0"/>
              <a:t>DUT-TW1: 40mA region of interest (ROI)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AE7FF4-1328-A3A7-B4AB-200AED7A2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andrew.hill@stfc.ac.uk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3235D72-4E5A-70B2-3DC6-10E8587B5899}"/>
              </a:ext>
            </a:extLst>
          </p:cNvPr>
          <p:cNvSpPr txBox="1"/>
          <p:nvPr/>
        </p:nvSpPr>
        <p:spPr>
          <a:xfrm>
            <a:off x="4038600" y="5586479"/>
            <a:ext cx="3246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PSU V_OUT = 1.65V</a:t>
            </a:r>
          </a:p>
          <a:p>
            <a:r>
              <a:rPr lang="en-GB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V_IN = 1.646V : V_DROP = 0.004V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DC6AA7-AE4D-245C-630C-72EB8E6D3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031" y="937725"/>
            <a:ext cx="3773991" cy="21924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8CC385-D0EA-BB89-E777-A9D80FAD53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6982" y="952525"/>
            <a:ext cx="3721851" cy="21776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3B6AB7-6B47-C0A9-8437-3EEF9ECDEF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1259" y="937725"/>
            <a:ext cx="3694411" cy="21759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96D81DA-BCC2-2520-F987-2341327B73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143" y="3428999"/>
            <a:ext cx="3739879" cy="21759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5EC8BC3-EC0A-6EA1-C712-7E726F3F03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6982" y="3427334"/>
            <a:ext cx="3721851" cy="217760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AD06AA6-7775-B9C5-624B-FEC9F2E610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10677" y="3427334"/>
            <a:ext cx="3784573" cy="217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295055"/>
      </p:ext>
    </p:extLst>
  </p:cSld>
  <p:clrMapOvr>
    <a:masterClrMapping/>
  </p:clrMapOvr>
</p:sld>
</file>

<file path=ppt/theme/theme1.xml><?xml version="1.0" encoding="utf-8"?>
<a:theme xmlns:a="http://schemas.openxmlformats.org/drawingml/2006/main" name="Font and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ont WITHOUT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31947B08D5984288BC8B16A979FF50" ma:contentTypeVersion="4" ma:contentTypeDescription="Create a new document." ma:contentTypeScope="" ma:versionID="d503cd8271a72c702ca1961133ba1754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4759411a1d50091fc5acb248322c8eb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87399C5-6643-4EBB-BF3C-1743A0F349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2343E82-7DC5-4DF1-896D-E8C717438D0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5FE28F-E808-4D13-89A4-C40B1B8D9C60}">
  <ds:schemaRefs>
    <ds:schemaRef ds:uri="http://purl.org/dc/elements/1.1/"/>
    <ds:schemaRef ds:uri="http://purl.org/dc/terms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schemas.microsoft.com/sharepoint/v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6979</TotalTime>
  <Words>710</Words>
  <Application>Microsoft Office PowerPoint</Application>
  <PresentationFormat>Widescreen</PresentationFormat>
  <Paragraphs>110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Arial Regular</vt:lpstr>
      <vt:lpstr>Calibri</vt:lpstr>
      <vt:lpstr>Symbol</vt:lpstr>
      <vt:lpstr>Wingdings</vt:lpstr>
      <vt:lpstr>Font and logo master</vt:lpstr>
      <vt:lpstr>Font WITHOUT logo master</vt:lpstr>
      <vt:lpstr>PowerPoint Presentation</vt:lpstr>
      <vt:lpstr>Outline</vt:lpstr>
      <vt:lpstr>Distribution and test plan</vt:lpstr>
      <vt:lpstr>Smoke testing of DAQ set-up</vt:lpstr>
      <vt:lpstr>DUT interconnection on carrier PCB</vt:lpstr>
      <vt:lpstr>Smoke testing of DUT-TW1</vt:lpstr>
      <vt:lpstr>Chip characterisation</vt:lpstr>
      <vt:lpstr>Test setup</vt:lpstr>
      <vt:lpstr>DUT-TW1: 40mA region of interest (ROI)</vt:lpstr>
      <vt:lpstr>DUT-TW1: 500mA ROI</vt:lpstr>
      <vt:lpstr>DUT-TW1: 900mA ROI</vt:lpstr>
      <vt:lpstr>DUT-TW1: 900mA ROI (V_in = 1.75V @ Chip)</vt:lpstr>
      <vt:lpstr>Serial powering – sanity check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STFC PowerPoint template - basic</dc:title>
  <dc:creator>Philip Millard</dc:creator>
  <cp:lastModifiedBy>Hill, Andrew (STFC,DL,TECH)</cp:lastModifiedBy>
  <cp:revision>834</cp:revision>
  <cp:lastPrinted>2019-10-02T08:27:37Z</cp:lastPrinted>
  <dcterms:created xsi:type="dcterms:W3CDTF">2019-09-17T08:04:08Z</dcterms:created>
  <dcterms:modified xsi:type="dcterms:W3CDTF">2025-12-16T11:48:05Z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0x010100F731947B08D5984288BC8B16A979FF50</vt:lpwstr>
  </property>
</Properties>
</file>