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4"/>
  </p:sldMasterIdLst>
  <p:notesMasterIdLst>
    <p:notesMasterId r:id="rId37"/>
  </p:notesMasterIdLst>
  <p:sldIdLst>
    <p:sldId id="5960" r:id="rId5"/>
    <p:sldId id="305" r:id="rId6"/>
    <p:sldId id="5968" r:id="rId7"/>
    <p:sldId id="5969" r:id="rId8"/>
    <p:sldId id="5962" r:id="rId9"/>
    <p:sldId id="4798" r:id="rId10"/>
    <p:sldId id="4809" r:id="rId11"/>
    <p:sldId id="5967" r:id="rId12"/>
    <p:sldId id="5981" r:id="rId13"/>
    <p:sldId id="5961" r:id="rId14"/>
    <p:sldId id="5965" r:id="rId15"/>
    <p:sldId id="5976" r:id="rId16"/>
    <p:sldId id="5974" r:id="rId17"/>
    <p:sldId id="5946" r:id="rId18"/>
    <p:sldId id="5977" r:id="rId19"/>
    <p:sldId id="5980" r:id="rId20"/>
    <p:sldId id="5979" r:id="rId21"/>
    <p:sldId id="5948" r:id="rId22"/>
    <p:sldId id="5966" r:id="rId23"/>
    <p:sldId id="4759" r:id="rId24"/>
    <p:sldId id="5955" r:id="rId25"/>
    <p:sldId id="5978" r:id="rId26"/>
    <p:sldId id="5959" r:id="rId27"/>
    <p:sldId id="5982" r:id="rId28"/>
    <p:sldId id="5970" r:id="rId29"/>
    <p:sldId id="5949" r:id="rId30"/>
    <p:sldId id="5954" r:id="rId31"/>
    <p:sldId id="5947" r:id="rId32"/>
    <p:sldId id="5957" r:id="rId33"/>
    <p:sldId id="5951" r:id="rId34"/>
    <p:sldId id="4807" r:id="rId35"/>
    <p:sldId id="4801"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A14D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3" autoAdjust="0"/>
    <p:restoredTop sz="94724" autoAdjust="0"/>
  </p:normalViewPr>
  <p:slideViewPr>
    <p:cSldViewPr snapToGrid="0">
      <p:cViewPr>
        <p:scale>
          <a:sx n="80" d="100"/>
          <a:sy n="80" d="100"/>
        </p:scale>
        <p:origin x="710" y="58"/>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viewProps" Target="viewProps.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E36F475-F7F5-6C41-B37C-656C49194CAF}" type="datetimeFigureOut">
              <a:rPr lang="en-US" smtClean="0"/>
              <a:t>12/3/2025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15839EF-EF2D-A244-8B03-02564FD38722}" type="slidenum">
              <a:rPr lang="en-US" smtClean="0"/>
              <a:t>‹#›</a:t>
            </a:fld>
            <a:endParaRPr lang="en-US"/>
          </a:p>
        </p:txBody>
      </p:sp>
    </p:spTree>
    <p:extLst>
      <p:ext uri="{BB962C8B-B14F-4D97-AF65-F5344CB8AC3E}">
        <p14:creationId xmlns:p14="http://schemas.microsoft.com/office/powerpoint/2010/main" val="26792809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Master" Target="../slideMasters/slideMaster1.xml"/><Relationship Id="rId5" Type="http://schemas.openxmlformats.org/officeDocument/2006/relationships/image" Target="../media/image5.emf"/><Relationship Id="rId4" Type="http://schemas.openxmlformats.org/officeDocument/2006/relationships/image" Target="../media/image4.emf"/></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Master" Target="../slideMasters/slideMaster1.xml"/><Relationship Id="rId5" Type="http://schemas.openxmlformats.org/officeDocument/2006/relationships/image" Target="../media/image5.emf"/><Relationship Id="rId4" Type="http://schemas.openxmlformats.org/officeDocument/2006/relationships/image" Target="../media/image4.emf"/></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userDrawn="1">
  <p:cSld name="2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FD422-CF21-5F4B-9F3C-D943F67A9BE0}"/>
              </a:ext>
            </a:extLst>
          </p:cNvPr>
          <p:cNvSpPr>
            <a:spLocks noGrp="1"/>
          </p:cNvSpPr>
          <p:nvPr>
            <p:ph type="ctrTitle" hasCustomPrompt="1"/>
          </p:nvPr>
        </p:nvSpPr>
        <p:spPr>
          <a:xfrm>
            <a:off x="813175" y="1481540"/>
            <a:ext cx="10334625" cy="846237"/>
          </a:xfrm>
        </p:spPr>
        <p:txBody>
          <a:bodyPr anchor="t" anchorCtr="0"/>
          <a:lstStyle>
            <a:lvl1pPr algn="l">
              <a:lnSpc>
                <a:spcPct val="100000"/>
              </a:lnSpc>
              <a:defRPr sz="4400" b="1" i="0">
                <a:solidFill>
                  <a:schemeClr val="bg1"/>
                </a:solidFill>
                <a:latin typeface="+mn-lt"/>
                <a:cs typeface="Arial" panose="020B0604020202020204" pitchFamily="34" charset="0"/>
              </a:defRPr>
            </a:lvl1pPr>
          </a:lstStyle>
          <a:p>
            <a:r>
              <a:rPr lang="en-US" dirty="0"/>
              <a:t>&lt;Title from SC-2 Agenda&gt;</a:t>
            </a:r>
            <a:br>
              <a:rPr lang="en-US" dirty="0"/>
            </a:br>
            <a:endParaRPr lang="en-US" dirty="0"/>
          </a:p>
        </p:txBody>
      </p:sp>
      <p:sp>
        <p:nvSpPr>
          <p:cNvPr id="3" name="Subtitle 2">
            <a:extLst>
              <a:ext uri="{FF2B5EF4-FFF2-40B4-BE49-F238E27FC236}">
                <a16:creationId xmlns:a16="http://schemas.microsoft.com/office/drawing/2014/main" id="{B4A5F0DF-C789-3B48-88B2-EEF178B1680D}"/>
              </a:ext>
            </a:extLst>
          </p:cNvPr>
          <p:cNvSpPr>
            <a:spLocks noGrp="1"/>
          </p:cNvSpPr>
          <p:nvPr>
            <p:ph type="subTitle" idx="1" hasCustomPrompt="1"/>
          </p:nvPr>
        </p:nvSpPr>
        <p:spPr>
          <a:xfrm>
            <a:off x="813176" y="4649660"/>
            <a:ext cx="4363736" cy="1019620"/>
          </a:xfrm>
        </p:spPr>
        <p:txBody>
          <a:bodyPr>
            <a:noAutofit/>
          </a:bodyPr>
          <a:lstStyle>
            <a:lvl1pPr marL="0" indent="0" algn="l">
              <a:lnSpc>
                <a:spcPct val="100000"/>
              </a:lnSpc>
              <a:spcBef>
                <a:spcPts val="0"/>
              </a:spcBef>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SC-x Identifier</a:t>
            </a:r>
          </a:p>
          <a:p>
            <a:r>
              <a:rPr lang="en-US" dirty="0"/>
              <a:t>EIC CD-3A Director’s Review</a:t>
            </a:r>
          </a:p>
          <a:p>
            <a:r>
              <a:rPr lang="en-US" dirty="0"/>
              <a:t>October 10-13, 2023</a:t>
            </a:r>
          </a:p>
        </p:txBody>
      </p:sp>
      <p:sp>
        <p:nvSpPr>
          <p:cNvPr id="5" name="Text Placeholder 4">
            <a:extLst>
              <a:ext uri="{FF2B5EF4-FFF2-40B4-BE49-F238E27FC236}">
                <a16:creationId xmlns:a16="http://schemas.microsoft.com/office/drawing/2014/main" id="{4B87851E-C1E1-6E46-8D1B-95D6C1888590}"/>
              </a:ext>
            </a:extLst>
          </p:cNvPr>
          <p:cNvSpPr>
            <a:spLocks noGrp="1"/>
          </p:cNvSpPr>
          <p:nvPr>
            <p:ph type="body" sz="quarter" idx="10" hasCustomPrompt="1"/>
          </p:nvPr>
        </p:nvSpPr>
        <p:spPr>
          <a:xfrm>
            <a:off x="813175" y="3103114"/>
            <a:ext cx="10334625" cy="448978"/>
          </a:xfrm>
        </p:spPr>
        <p:txBody>
          <a:bodyPr>
            <a:noAutofit/>
          </a:bodyPr>
          <a:lstStyle>
            <a:lvl1pPr marL="0" indent="0">
              <a:lnSpc>
                <a:spcPct val="100000"/>
              </a:lnSpc>
              <a:spcBef>
                <a:spcPts val="0"/>
              </a:spcBef>
              <a:buFontTx/>
              <a:buNone/>
              <a:defRPr sz="2800" b="1">
                <a:solidFill>
                  <a:schemeClr val="bg1"/>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dirty="0"/>
              <a:t>Presenter Name</a:t>
            </a:r>
          </a:p>
        </p:txBody>
      </p:sp>
      <p:pic>
        <p:nvPicPr>
          <p:cNvPr id="6" name="Picture 5">
            <a:extLst>
              <a:ext uri="{FF2B5EF4-FFF2-40B4-BE49-F238E27FC236}">
                <a16:creationId xmlns:a16="http://schemas.microsoft.com/office/drawing/2014/main" id="{6D99D03B-F4BD-85C1-5955-B2BB7ACF4A45}"/>
              </a:ext>
            </a:extLst>
          </p:cNvPr>
          <p:cNvPicPr>
            <a:picLocks noChangeAspect="1"/>
          </p:cNvPicPr>
          <p:nvPr userDrawn="1"/>
        </p:nvPicPr>
        <p:blipFill>
          <a:blip r:embed="rId3"/>
          <a:stretch>
            <a:fillRect/>
          </a:stretch>
        </p:blipFill>
        <p:spPr>
          <a:xfrm>
            <a:off x="10026314" y="472833"/>
            <a:ext cx="1632203" cy="457200"/>
          </a:xfrm>
          <a:prstGeom prst="rect">
            <a:avLst/>
          </a:prstGeom>
        </p:spPr>
      </p:pic>
      <p:pic>
        <p:nvPicPr>
          <p:cNvPr id="8" name="Picture 7">
            <a:extLst>
              <a:ext uri="{FF2B5EF4-FFF2-40B4-BE49-F238E27FC236}">
                <a16:creationId xmlns:a16="http://schemas.microsoft.com/office/drawing/2014/main" id="{276D9F0E-4B80-0FD1-A24A-1C1B60A4BB47}"/>
              </a:ext>
            </a:extLst>
          </p:cNvPr>
          <p:cNvPicPr>
            <a:picLocks noChangeAspect="1"/>
          </p:cNvPicPr>
          <p:nvPr userDrawn="1"/>
        </p:nvPicPr>
        <p:blipFill>
          <a:blip r:embed="rId4"/>
          <a:srcRect/>
          <a:stretch/>
        </p:blipFill>
        <p:spPr>
          <a:xfrm>
            <a:off x="7566183" y="472833"/>
            <a:ext cx="1787236" cy="457200"/>
          </a:xfrm>
          <a:prstGeom prst="rect">
            <a:avLst/>
          </a:prstGeom>
        </p:spPr>
      </p:pic>
      <p:pic>
        <p:nvPicPr>
          <p:cNvPr id="10" name="Picture 9">
            <a:extLst>
              <a:ext uri="{FF2B5EF4-FFF2-40B4-BE49-F238E27FC236}">
                <a16:creationId xmlns:a16="http://schemas.microsoft.com/office/drawing/2014/main" id="{70496317-0189-6060-26F4-32FD05088972}"/>
              </a:ext>
            </a:extLst>
          </p:cNvPr>
          <p:cNvPicPr>
            <a:picLocks noChangeAspect="1"/>
          </p:cNvPicPr>
          <p:nvPr userDrawn="1"/>
        </p:nvPicPr>
        <p:blipFill>
          <a:blip r:embed="rId5"/>
          <a:stretch>
            <a:fillRect/>
          </a:stretch>
        </p:blipFill>
        <p:spPr>
          <a:xfrm>
            <a:off x="5067685" y="472833"/>
            <a:ext cx="1825604" cy="457200"/>
          </a:xfrm>
          <a:prstGeom prst="rect">
            <a:avLst/>
          </a:prstGeom>
        </p:spPr>
      </p:pic>
      <p:sp>
        <p:nvSpPr>
          <p:cNvPr id="7" name="Text Placeholder 6">
            <a:extLst>
              <a:ext uri="{FF2B5EF4-FFF2-40B4-BE49-F238E27FC236}">
                <a16:creationId xmlns:a16="http://schemas.microsoft.com/office/drawing/2014/main" id="{E12F870F-A3EC-0442-4A49-50365EE5DD73}"/>
              </a:ext>
            </a:extLst>
          </p:cNvPr>
          <p:cNvSpPr>
            <a:spLocks noGrp="1"/>
          </p:cNvSpPr>
          <p:nvPr>
            <p:ph type="body" sz="quarter" idx="11" hasCustomPrompt="1"/>
          </p:nvPr>
        </p:nvSpPr>
        <p:spPr>
          <a:xfrm>
            <a:off x="812800" y="2193629"/>
            <a:ext cx="10334625" cy="501650"/>
          </a:xfrm>
        </p:spPr>
        <p:txBody>
          <a:bodyPr anchor="ctr"/>
          <a:lstStyle>
            <a:lvl1pPr marL="0" indent="0">
              <a:buFontTx/>
              <a:buNone/>
              <a:defRPr sz="2800">
                <a:solidFill>
                  <a:schemeClr val="bg1"/>
                </a:solidFill>
              </a:defRPr>
            </a:lvl1pPr>
            <a:lvl2pPr>
              <a:defRPr sz="2800">
                <a:solidFill>
                  <a:schemeClr val="bg1"/>
                </a:solidFill>
              </a:defRPr>
            </a:lvl2pPr>
            <a:lvl3pPr>
              <a:defRPr sz="2800">
                <a:solidFill>
                  <a:schemeClr val="bg1"/>
                </a:solidFill>
              </a:defRPr>
            </a:lvl3pPr>
            <a:lvl4pPr>
              <a:defRPr>
                <a:solidFill>
                  <a:schemeClr val="bg1"/>
                </a:solidFill>
              </a:defRPr>
            </a:lvl4pPr>
            <a:lvl5pPr>
              <a:defRPr>
                <a:solidFill>
                  <a:schemeClr val="bg1"/>
                </a:solidFill>
              </a:defRPr>
            </a:lvl5pPr>
          </a:lstStyle>
          <a:p>
            <a:pPr lvl="0"/>
            <a:r>
              <a:rPr lang="en-US" sz="2800" dirty="0"/>
              <a:t>Includes CD-3a, WBS </a:t>
            </a:r>
            <a:r>
              <a:rPr lang="en-US" sz="2800" dirty="0" err="1"/>
              <a:t>a.b.c.d</a:t>
            </a:r>
            <a:r>
              <a:rPr lang="en-US" sz="2800" dirty="0"/>
              <a:t> (if appropriate)</a:t>
            </a:r>
            <a:endParaRPr lang="en-US" dirty="0"/>
          </a:p>
        </p:txBody>
      </p:sp>
      <p:sp>
        <p:nvSpPr>
          <p:cNvPr id="12" name="Text Placeholder 11">
            <a:extLst>
              <a:ext uri="{FF2B5EF4-FFF2-40B4-BE49-F238E27FC236}">
                <a16:creationId xmlns:a16="http://schemas.microsoft.com/office/drawing/2014/main" id="{2FD74062-0C2E-090F-07DF-75D428DE15D2}"/>
              </a:ext>
            </a:extLst>
          </p:cNvPr>
          <p:cNvSpPr>
            <a:spLocks noGrp="1"/>
          </p:cNvSpPr>
          <p:nvPr>
            <p:ph type="body" sz="quarter" idx="12" hasCustomPrompt="1"/>
          </p:nvPr>
        </p:nvSpPr>
        <p:spPr>
          <a:xfrm>
            <a:off x="812800" y="3994927"/>
            <a:ext cx="10334625" cy="379542"/>
          </a:xfrm>
        </p:spPr>
        <p:txBody>
          <a:bodyPr>
            <a:noAutofit/>
          </a:bodyPr>
          <a:lstStyle>
            <a:lvl1pPr marL="0" indent="0">
              <a:buFontTx/>
              <a:buNone/>
              <a:defRPr sz="2000">
                <a:solidFill>
                  <a:schemeClr val="bg1"/>
                </a:solidFill>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WBS a.bc.def… WBS Name (Exact from WBS)</a:t>
            </a:r>
          </a:p>
        </p:txBody>
      </p:sp>
      <p:sp>
        <p:nvSpPr>
          <p:cNvPr id="14" name="Text Placeholder 13">
            <a:extLst>
              <a:ext uri="{FF2B5EF4-FFF2-40B4-BE49-F238E27FC236}">
                <a16:creationId xmlns:a16="http://schemas.microsoft.com/office/drawing/2014/main" id="{1DFAD954-7DFC-3150-35B3-444AB26BD583}"/>
              </a:ext>
            </a:extLst>
          </p:cNvPr>
          <p:cNvSpPr>
            <a:spLocks noGrp="1"/>
          </p:cNvSpPr>
          <p:nvPr>
            <p:ph type="body" sz="quarter" idx="13" hasCustomPrompt="1"/>
          </p:nvPr>
        </p:nvSpPr>
        <p:spPr>
          <a:xfrm>
            <a:off x="812800" y="3552825"/>
            <a:ext cx="10334625" cy="477838"/>
          </a:xfrm>
        </p:spPr>
        <p:txBody>
          <a:bodyPr>
            <a:normAutofit/>
          </a:bodyPr>
          <a:lstStyle>
            <a:lvl1pPr marL="0" indent="0">
              <a:buFontTx/>
              <a:buNone/>
              <a:defRPr sz="28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Project Role or Organizational Role if not Project</a:t>
            </a:r>
          </a:p>
        </p:txBody>
      </p:sp>
    </p:spTree>
    <p:extLst>
      <p:ext uri="{BB962C8B-B14F-4D97-AF65-F5344CB8AC3E}">
        <p14:creationId xmlns:p14="http://schemas.microsoft.com/office/powerpoint/2010/main" val="2371920937"/>
      </p:ext>
    </p:extLst>
  </p:cSld>
  <p:clrMapOvr>
    <a:masterClrMapping/>
  </p:clrMapOvr>
  <p:extLst>
    <p:ext uri="{DCECCB84-F9BA-43D5-87BE-67443E8EF086}">
      <p15:sldGuideLst xmlns:p15="http://schemas.microsoft.com/office/powerpoint/2012/main">
        <p15:guide id="7" orient="horz" pos="2160">
          <p15:clr>
            <a:srgbClr val="FBAE40"/>
          </p15:clr>
        </p15:guide>
        <p15:guide id="8" pos="3840">
          <p15:clr>
            <a:srgbClr val="FBAE40"/>
          </p15:clr>
        </p15:guide>
        <p15:guide id="9" orient="horz" pos="3888">
          <p15:clr>
            <a:srgbClr val="FBAE40"/>
          </p15:clr>
        </p15:guide>
        <p15:guide id="10" pos="360">
          <p15:clr>
            <a:srgbClr val="FBAE40"/>
          </p15:clr>
        </p15:guide>
        <p15:guide id="11" pos="7320">
          <p15:clr>
            <a:srgbClr val="FBAE40"/>
          </p15:clr>
        </p15:guide>
        <p15:guide id="12" orient="horz" pos="3984">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FD422-CF21-5F4B-9F3C-D943F67A9BE0}"/>
              </a:ext>
            </a:extLst>
          </p:cNvPr>
          <p:cNvSpPr>
            <a:spLocks noGrp="1"/>
          </p:cNvSpPr>
          <p:nvPr>
            <p:ph type="ctrTitle" hasCustomPrompt="1"/>
          </p:nvPr>
        </p:nvSpPr>
        <p:spPr>
          <a:xfrm>
            <a:off x="813175" y="1481540"/>
            <a:ext cx="10334625" cy="1947460"/>
          </a:xfrm>
        </p:spPr>
        <p:txBody>
          <a:bodyPr anchor="t" anchorCtr="0"/>
          <a:lstStyle>
            <a:lvl1pPr algn="l">
              <a:defRPr sz="6000" b="1" i="0">
                <a:solidFill>
                  <a:schemeClr val="bg1"/>
                </a:solidFill>
                <a:latin typeface="+mn-lt"/>
                <a:cs typeface="Arial" panose="020B06040202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B4A5F0DF-C789-3B48-88B2-EEF178B1680D}"/>
              </a:ext>
            </a:extLst>
          </p:cNvPr>
          <p:cNvSpPr>
            <a:spLocks noGrp="1"/>
          </p:cNvSpPr>
          <p:nvPr>
            <p:ph type="subTitle" idx="1"/>
          </p:nvPr>
        </p:nvSpPr>
        <p:spPr>
          <a:xfrm>
            <a:off x="813175" y="4712963"/>
            <a:ext cx="10334625" cy="746185"/>
          </a:xfrm>
        </p:spPr>
        <p:txBody>
          <a:bodyPr>
            <a:normAutofit/>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Text Placeholder 4">
            <a:extLst>
              <a:ext uri="{FF2B5EF4-FFF2-40B4-BE49-F238E27FC236}">
                <a16:creationId xmlns:a16="http://schemas.microsoft.com/office/drawing/2014/main" id="{4B87851E-C1E1-6E46-8D1B-95D6C1888590}"/>
              </a:ext>
            </a:extLst>
          </p:cNvPr>
          <p:cNvSpPr>
            <a:spLocks noGrp="1"/>
          </p:cNvSpPr>
          <p:nvPr>
            <p:ph type="body" sz="quarter" idx="10"/>
          </p:nvPr>
        </p:nvSpPr>
        <p:spPr>
          <a:xfrm>
            <a:off x="813175" y="3441178"/>
            <a:ext cx="10334625" cy="1259607"/>
          </a:xfrm>
        </p:spPr>
        <p:txBody>
          <a:bodyPr>
            <a:noAutofit/>
          </a:bodyPr>
          <a:lstStyle>
            <a:lvl1pPr marL="0" indent="0">
              <a:buFontTx/>
              <a:buNone/>
              <a:defRPr sz="2400">
                <a:solidFill>
                  <a:schemeClr val="bg1"/>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a:t>Click to edit Master text styles</a:t>
            </a:r>
          </a:p>
        </p:txBody>
      </p:sp>
      <p:pic>
        <p:nvPicPr>
          <p:cNvPr id="6" name="Picture 5">
            <a:extLst>
              <a:ext uri="{FF2B5EF4-FFF2-40B4-BE49-F238E27FC236}">
                <a16:creationId xmlns:a16="http://schemas.microsoft.com/office/drawing/2014/main" id="{6D99D03B-F4BD-85C1-5955-B2BB7ACF4A45}"/>
              </a:ext>
            </a:extLst>
          </p:cNvPr>
          <p:cNvPicPr>
            <a:picLocks noChangeAspect="1"/>
          </p:cNvPicPr>
          <p:nvPr userDrawn="1"/>
        </p:nvPicPr>
        <p:blipFill>
          <a:blip r:embed="rId3"/>
          <a:stretch>
            <a:fillRect/>
          </a:stretch>
        </p:blipFill>
        <p:spPr>
          <a:xfrm>
            <a:off x="10026314" y="472833"/>
            <a:ext cx="1632203" cy="457200"/>
          </a:xfrm>
          <a:prstGeom prst="rect">
            <a:avLst/>
          </a:prstGeom>
        </p:spPr>
      </p:pic>
      <p:pic>
        <p:nvPicPr>
          <p:cNvPr id="8" name="Picture 7">
            <a:extLst>
              <a:ext uri="{FF2B5EF4-FFF2-40B4-BE49-F238E27FC236}">
                <a16:creationId xmlns:a16="http://schemas.microsoft.com/office/drawing/2014/main" id="{276D9F0E-4B80-0FD1-A24A-1C1B60A4BB47}"/>
              </a:ext>
            </a:extLst>
          </p:cNvPr>
          <p:cNvPicPr>
            <a:picLocks noChangeAspect="1"/>
          </p:cNvPicPr>
          <p:nvPr userDrawn="1"/>
        </p:nvPicPr>
        <p:blipFill>
          <a:blip r:embed="rId4"/>
          <a:srcRect/>
          <a:stretch/>
        </p:blipFill>
        <p:spPr>
          <a:xfrm>
            <a:off x="7566183" y="472833"/>
            <a:ext cx="1787236" cy="457200"/>
          </a:xfrm>
          <a:prstGeom prst="rect">
            <a:avLst/>
          </a:prstGeom>
        </p:spPr>
      </p:pic>
      <p:pic>
        <p:nvPicPr>
          <p:cNvPr id="10" name="Picture 9">
            <a:extLst>
              <a:ext uri="{FF2B5EF4-FFF2-40B4-BE49-F238E27FC236}">
                <a16:creationId xmlns:a16="http://schemas.microsoft.com/office/drawing/2014/main" id="{70496317-0189-6060-26F4-32FD05088972}"/>
              </a:ext>
            </a:extLst>
          </p:cNvPr>
          <p:cNvPicPr>
            <a:picLocks noChangeAspect="1"/>
          </p:cNvPicPr>
          <p:nvPr userDrawn="1"/>
        </p:nvPicPr>
        <p:blipFill>
          <a:blip r:embed="rId5"/>
          <a:stretch>
            <a:fillRect/>
          </a:stretch>
        </p:blipFill>
        <p:spPr>
          <a:xfrm>
            <a:off x="5067685" y="472833"/>
            <a:ext cx="1825604" cy="457200"/>
          </a:xfrm>
          <a:prstGeom prst="rect">
            <a:avLst/>
          </a:prstGeom>
        </p:spPr>
      </p:pic>
    </p:spTree>
    <p:extLst>
      <p:ext uri="{BB962C8B-B14F-4D97-AF65-F5344CB8AC3E}">
        <p14:creationId xmlns:p14="http://schemas.microsoft.com/office/powerpoint/2010/main" val="642655364"/>
      </p:ext>
    </p:extLst>
  </p:cSld>
  <p:clrMapOvr>
    <a:masterClrMapping/>
  </p:clrMapOvr>
  <p:extLst>
    <p:ext uri="{DCECCB84-F9BA-43D5-87BE-67443E8EF086}">
      <p15:sldGuideLst xmlns:p15="http://schemas.microsoft.com/office/powerpoint/2012/main">
        <p15:guide id="7" orient="horz" pos="2160" userDrawn="1">
          <p15:clr>
            <a:srgbClr val="FBAE40"/>
          </p15:clr>
        </p15:guide>
        <p15:guide id="8" pos="3840" userDrawn="1">
          <p15:clr>
            <a:srgbClr val="FBAE40"/>
          </p15:clr>
        </p15:guide>
        <p15:guide id="9" orient="horz" pos="3888" userDrawn="1">
          <p15:clr>
            <a:srgbClr val="FBAE40"/>
          </p15:clr>
        </p15:guide>
        <p15:guide id="10" pos="360" userDrawn="1">
          <p15:clr>
            <a:srgbClr val="FBAE40"/>
          </p15:clr>
        </p15:guide>
        <p15:guide id="11" pos="7320" userDrawn="1">
          <p15:clr>
            <a:srgbClr val="FBAE40"/>
          </p15:clr>
        </p15:guide>
        <p15:guide id="12" orient="horz" pos="3984"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itle Placeholder 1">
            <a:extLst>
              <a:ext uri="{FF2B5EF4-FFF2-40B4-BE49-F238E27FC236}">
                <a16:creationId xmlns:a16="http://schemas.microsoft.com/office/drawing/2014/main" id="{7E7747BA-6145-3552-2339-5F4BF5DF2FDE}"/>
              </a:ext>
            </a:extLst>
          </p:cNvPr>
          <p:cNvSpPr>
            <a:spLocks noGrp="1"/>
          </p:cNvSpPr>
          <p:nvPr>
            <p:ph type="title"/>
          </p:nvPr>
        </p:nvSpPr>
        <p:spPr>
          <a:xfrm>
            <a:off x="571500" y="0"/>
            <a:ext cx="11499925" cy="676894"/>
          </a:xfrm>
          <a:prstGeom prst="rect">
            <a:avLst/>
          </a:prstGeom>
        </p:spPr>
        <p:txBody>
          <a:bodyPr vert="horz" lIns="91440" tIns="45720" rIns="91440" bIns="45720" rtlCol="0" anchor="ctr">
            <a:normAutofit/>
          </a:bodyPr>
          <a:lstStyle/>
          <a:p>
            <a:r>
              <a:rPr lang="en-US" dirty="0"/>
              <a:t>Click to edit Master title style</a:t>
            </a:r>
          </a:p>
        </p:txBody>
      </p:sp>
      <p:sp>
        <p:nvSpPr>
          <p:cNvPr id="14" name="Text Placeholder 13">
            <a:extLst>
              <a:ext uri="{FF2B5EF4-FFF2-40B4-BE49-F238E27FC236}">
                <a16:creationId xmlns:a16="http://schemas.microsoft.com/office/drawing/2014/main" id="{54C6E50E-3840-229D-97E9-6585956B40D4}"/>
              </a:ext>
            </a:extLst>
          </p:cNvPr>
          <p:cNvSpPr>
            <a:spLocks noGrp="1"/>
          </p:cNvSpPr>
          <p:nvPr>
            <p:ph type="body" sz="quarter" idx="10"/>
          </p:nvPr>
        </p:nvSpPr>
        <p:spPr>
          <a:xfrm>
            <a:off x="461963" y="981075"/>
            <a:ext cx="11499850" cy="50657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945689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CD9BCDB3-24E9-1B4D-0A74-4298674A99F5}"/>
              </a:ext>
            </a:extLst>
          </p:cNvPr>
          <p:cNvSpPr>
            <a:spLocks noGrp="1"/>
          </p:cNvSpPr>
          <p:nvPr>
            <p:ph type="sldNum" sz="quarter" idx="4"/>
          </p:nvPr>
        </p:nvSpPr>
        <p:spPr>
          <a:xfrm>
            <a:off x="11646272" y="6352220"/>
            <a:ext cx="432486" cy="365125"/>
          </a:xfrm>
          <a:prstGeom prst="rect">
            <a:avLst/>
          </a:prstGeom>
        </p:spPr>
        <p:txBody>
          <a:bodyPr lIns="0" tIns="0" rIns="0" bIns="0" anchor="ctr"/>
          <a:lstStyle>
            <a:lvl1pPr algn="ctr">
              <a:defRPr sz="1400"/>
            </a:lvl1pPr>
          </a:lstStyle>
          <a:p>
            <a:fld id="{933A556B-7C63-244D-9B7C-B0EA8042B330}" type="slidenum">
              <a:rPr lang="en-US" smtClean="0"/>
              <a:pPr/>
              <a:t>‹#›</a:t>
            </a:fld>
            <a:endParaRPr lang="en-US"/>
          </a:p>
        </p:txBody>
      </p:sp>
      <p:cxnSp>
        <p:nvCxnSpPr>
          <p:cNvPr id="3" name="Straight Connector 2">
            <a:extLst>
              <a:ext uri="{FF2B5EF4-FFF2-40B4-BE49-F238E27FC236}">
                <a16:creationId xmlns:a16="http://schemas.microsoft.com/office/drawing/2014/main" id="{4B224274-F62A-0549-BAD4-F30ACF48DB45}"/>
              </a:ext>
            </a:extLst>
          </p:cNvPr>
          <p:cNvCxnSpPr>
            <a:cxnSpLocks/>
          </p:cNvCxnSpPr>
          <p:nvPr userDrawn="1"/>
        </p:nvCxnSpPr>
        <p:spPr>
          <a:xfrm>
            <a:off x="472739" y="6274498"/>
            <a:ext cx="11499925"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4F7FA5F5-4A14-EA41-87C9-7867F7DC6D20}"/>
              </a:ext>
            </a:extLst>
          </p:cNvPr>
          <p:cNvSpPr txBox="1"/>
          <p:nvPr userDrawn="1"/>
        </p:nvSpPr>
        <p:spPr>
          <a:xfrm>
            <a:off x="368932" y="6577288"/>
            <a:ext cx="6516609" cy="246221"/>
          </a:xfrm>
          <a:prstGeom prst="rect">
            <a:avLst/>
          </a:prstGeom>
          <a:noFill/>
        </p:spPr>
        <p:txBody>
          <a:bodyPr wrap="square">
            <a:spAutoFit/>
          </a:bodyPr>
          <a:lstStyle/>
          <a:p>
            <a:pPr rtl="0"/>
            <a:r>
              <a:rPr lang="en-US" sz="1000" b="0" i="0" u="none" strike="noStrike" kern="1200" dirty="0">
                <a:solidFill>
                  <a:schemeClr val="tx1"/>
                </a:solidFill>
                <a:effectLst/>
                <a:latin typeface="+mn-lt"/>
                <a:ea typeface="+mn-ea"/>
                <a:cs typeface="+mn-cs"/>
              </a:rPr>
              <a:t>Incremental Preliminary Design and Safety Review of the EIC Detector DAQ and Electronics, Sept. 3 &amp; 4, 2025</a:t>
            </a:r>
          </a:p>
        </p:txBody>
      </p:sp>
      <p:sp>
        <p:nvSpPr>
          <p:cNvPr id="5" name="TextBox 4">
            <a:extLst>
              <a:ext uri="{FF2B5EF4-FFF2-40B4-BE49-F238E27FC236}">
                <a16:creationId xmlns:a16="http://schemas.microsoft.com/office/drawing/2014/main" id="{BDC487EC-0BE4-E045-8215-C57AE9AE4102}"/>
              </a:ext>
            </a:extLst>
          </p:cNvPr>
          <p:cNvSpPr txBox="1"/>
          <p:nvPr userDrawn="1"/>
        </p:nvSpPr>
        <p:spPr>
          <a:xfrm>
            <a:off x="8889079" y="6553200"/>
            <a:ext cx="2160840" cy="246221"/>
          </a:xfrm>
          <a:prstGeom prst="rect">
            <a:avLst/>
          </a:prstGeom>
          <a:noFill/>
        </p:spPr>
        <p:txBody>
          <a:bodyPr wrap="square">
            <a:spAutoFit/>
          </a:bodyPr>
          <a:lstStyle/>
          <a:p>
            <a:pPr algn="ctr"/>
            <a:r>
              <a:rPr lang="en-US" sz="1000" dirty="0"/>
              <a:t>Roland </a:t>
            </a:r>
            <a:r>
              <a:rPr lang="en-US" sz="1000" dirty="0" err="1"/>
              <a:t>wimmer</a:t>
            </a:r>
            <a:endParaRPr lang="en-US" sz="1000" dirty="0"/>
          </a:p>
        </p:txBody>
      </p:sp>
    </p:spTree>
    <p:extLst>
      <p:ext uri="{BB962C8B-B14F-4D97-AF65-F5344CB8AC3E}">
        <p14:creationId xmlns:p14="http://schemas.microsoft.com/office/powerpoint/2010/main" val="23912526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_Title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71500" y="23751"/>
            <a:ext cx="11499925" cy="582177"/>
          </a:xfrm>
        </p:spPr>
        <p:txBody>
          <a:bodyPr/>
          <a:lstStyle>
            <a:lvl1pPr>
              <a:defRPr>
                <a:solidFill>
                  <a:schemeClr val="tx1"/>
                </a:solidFill>
                <a:latin typeface="Arial" charset="0"/>
                <a:ea typeface="Arial" charset="0"/>
                <a:cs typeface="Arial" charset="0"/>
              </a:defRPr>
            </a:lvl1pPr>
          </a:lstStyle>
          <a:p>
            <a:r>
              <a:rPr lang="en-US" dirty="0"/>
              <a:t>Heading</a:t>
            </a:r>
          </a:p>
        </p:txBody>
      </p:sp>
      <p:sp>
        <p:nvSpPr>
          <p:cNvPr id="6" name="Slide Number Placeholder 5"/>
          <p:cNvSpPr>
            <a:spLocks noGrp="1"/>
          </p:cNvSpPr>
          <p:nvPr>
            <p:ph type="sldNum" sz="quarter" idx="12"/>
          </p:nvPr>
        </p:nvSpPr>
        <p:spPr>
          <a:xfrm>
            <a:off x="4724400" y="6362007"/>
            <a:ext cx="2743200" cy="365125"/>
          </a:xfrm>
          <a:prstGeom prst="rect">
            <a:avLst/>
          </a:prstGeom>
        </p:spPr>
        <p:txBody>
          <a:bodyPr/>
          <a:lstStyle>
            <a:lvl1pPr algn="ctr">
              <a:defRPr/>
            </a:lvl1pPr>
          </a:lstStyle>
          <a:p>
            <a:fld id="{893C5830-40F3-F04E-B2E3-10E6672BA8FF}" type="slidenum">
              <a:rPr lang="en-US" smtClean="0"/>
              <a:pPr/>
              <a:t>‹#›</a:t>
            </a:fld>
            <a:endParaRPr lang="en-US"/>
          </a:p>
        </p:txBody>
      </p:sp>
    </p:spTree>
    <p:extLst>
      <p:ext uri="{BB962C8B-B14F-4D97-AF65-F5344CB8AC3E}">
        <p14:creationId xmlns:p14="http://schemas.microsoft.com/office/powerpoint/2010/main" val="383639228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D7DAAA2-8718-2247-8539-9A0DC22C048C}"/>
              </a:ext>
            </a:extLst>
          </p:cNvPr>
          <p:cNvSpPr>
            <a:spLocks noGrp="1"/>
          </p:cNvSpPr>
          <p:nvPr>
            <p:ph type="title"/>
          </p:nvPr>
        </p:nvSpPr>
        <p:spPr>
          <a:xfrm>
            <a:off x="571500" y="0"/>
            <a:ext cx="11499925" cy="641268"/>
          </a:xfrm>
          <a:prstGeom prst="rect">
            <a:avLst/>
          </a:prstGeom>
        </p:spPr>
        <p:txBody>
          <a:bodyPr vert="horz" lIns="91440" tIns="45720" rIns="91440" bIns="45720" rtlCol="0" anchor="ctr">
            <a:normAutofit/>
          </a:bodyPr>
          <a:lstStyle/>
          <a:p>
            <a:endParaRPr lang="en-US" dirty="0"/>
          </a:p>
        </p:txBody>
      </p:sp>
      <p:sp>
        <p:nvSpPr>
          <p:cNvPr id="3" name="Text Placeholder 2">
            <a:extLst>
              <a:ext uri="{FF2B5EF4-FFF2-40B4-BE49-F238E27FC236}">
                <a16:creationId xmlns:a16="http://schemas.microsoft.com/office/drawing/2014/main" id="{A73056FE-C136-A54B-9DE3-EACD8E08FED9}"/>
              </a:ext>
            </a:extLst>
          </p:cNvPr>
          <p:cNvSpPr>
            <a:spLocks noGrp="1"/>
          </p:cNvSpPr>
          <p:nvPr>
            <p:ph type="body" idx="1"/>
          </p:nvPr>
        </p:nvSpPr>
        <p:spPr>
          <a:xfrm>
            <a:off x="571500" y="809111"/>
            <a:ext cx="11499925" cy="486585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5" name="Straight Connector 4">
            <a:extLst>
              <a:ext uri="{FF2B5EF4-FFF2-40B4-BE49-F238E27FC236}">
                <a16:creationId xmlns:a16="http://schemas.microsoft.com/office/drawing/2014/main" id="{CAB150B5-704F-CF21-3183-8DB97C07706C}"/>
              </a:ext>
            </a:extLst>
          </p:cNvPr>
          <p:cNvCxnSpPr>
            <a:cxnSpLocks/>
          </p:cNvCxnSpPr>
          <p:nvPr userDrawn="1"/>
        </p:nvCxnSpPr>
        <p:spPr>
          <a:xfrm>
            <a:off x="571500" y="647048"/>
            <a:ext cx="11499925" cy="0"/>
          </a:xfrm>
          <a:prstGeom prst="line">
            <a:avLst/>
          </a:prstGeom>
          <a:ln w="25400">
            <a:gradFill>
              <a:gsLst>
                <a:gs pos="0">
                  <a:schemeClr val="bg2"/>
                </a:gs>
                <a:gs pos="100000">
                  <a:schemeClr val="accent5"/>
                </a:gs>
              </a:gsLst>
              <a:lin ang="0" scaled="0"/>
            </a:gra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3CDBE15E-918B-934C-B2BA-5FF9AAD315E2}"/>
              </a:ext>
            </a:extLst>
          </p:cNvPr>
          <p:cNvCxnSpPr>
            <a:cxnSpLocks/>
          </p:cNvCxnSpPr>
          <p:nvPr userDrawn="1"/>
        </p:nvCxnSpPr>
        <p:spPr>
          <a:xfrm>
            <a:off x="472739" y="6274498"/>
            <a:ext cx="11499925"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4B45A4DB-8197-4F27-BE59-FDF24299C61C}"/>
              </a:ext>
            </a:extLst>
          </p:cNvPr>
          <p:cNvSpPr txBox="1"/>
          <p:nvPr userDrawn="1"/>
        </p:nvSpPr>
        <p:spPr>
          <a:xfrm>
            <a:off x="382478" y="6523244"/>
            <a:ext cx="7692886" cy="276999"/>
          </a:xfrm>
          <a:prstGeom prst="rect">
            <a:avLst/>
          </a:prstGeom>
          <a:noFill/>
        </p:spPr>
        <p:txBody>
          <a:bodyPr wrap="square">
            <a:spAutoFit/>
          </a:bodyPr>
          <a:lstStyle/>
          <a:p>
            <a:r>
              <a:rPr lang="en-US" sz="1200" dirty="0"/>
              <a:t>Incremental PDR of the ePIC Outer and Inner Support Structures December 8</a:t>
            </a:r>
            <a:r>
              <a:rPr lang="en-US" sz="1200" baseline="30000" dirty="0"/>
              <a:t>th</a:t>
            </a:r>
            <a:r>
              <a:rPr lang="en-US" sz="1200" dirty="0"/>
              <a:t> – 9</a:t>
            </a:r>
            <a:r>
              <a:rPr lang="en-US" sz="1200" baseline="30000" dirty="0"/>
              <a:t>th</a:t>
            </a:r>
            <a:r>
              <a:rPr lang="en-US" sz="1200" dirty="0"/>
              <a:t>, 2025</a:t>
            </a:r>
          </a:p>
        </p:txBody>
      </p:sp>
      <p:sp>
        <p:nvSpPr>
          <p:cNvPr id="10" name="TextBox 9">
            <a:extLst>
              <a:ext uri="{FF2B5EF4-FFF2-40B4-BE49-F238E27FC236}">
                <a16:creationId xmlns:a16="http://schemas.microsoft.com/office/drawing/2014/main" id="{3314749B-2222-4967-9577-C68C9DD38A21}"/>
              </a:ext>
            </a:extLst>
          </p:cNvPr>
          <p:cNvSpPr txBox="1"/>
          <p:nvPr userDrawn="1"/>
        </p:nvSpPr>
        <p:spPr>
          <a:xfrm>
            <a:off x="11541499" y="6490193"/>
            <a:ext cx="513209" cy="307777"/>
          </a:xfrm>
          <a:prstGeom prst="rect">
            <a:avLst/>
          </a:prstGeom>
          <a:noFill/>
        </p:spPr>
        <p:txBody>
          <a:bodyPr wrap="square" anchor="ctr">
            <a:spAutoFit/>
          </a:bodyPr>
          <a:lstStyle/>
          <a:p>
            <a:pPr algn="r"/>
            <a:fld id="{E5E7E6BA-9547-40BA-BC84-EED48D8D50C1}" type="slidenum">
              <a:rPr lang="en-US" sz="1400" b="0" smtClean="0">
                <a:solidFill>
                  <a:schemeClr val="tx1"/>
                </a:solidFill>
              </a:rPr>
              <a:pPr algn="r"/>
              <a:t>‹#›</a:t>
            </a:fld>
            <a:endParaRPr lang="en-US" sz="1400" b="0" dirty="0">
              <a:solidFill>
                <a:schemeClr val="tx1"/>
              </a:solidFill>
            </a:endParaRPr>
          </a:p>
        </p:txBody>
      </p:sp>
      <p:sp>
        <p:nvSpPr>
          <p:cNvPr id="12" name="TextBox 11">
            <a:extLst>
              <a:ext uri="{FF2B5EF4-FFF2-40B4-BE49-F238E27FC236}">
                <a16:creationId xmlns:a16="http://schemas.microsoft.com/office/drawing/2014/main" id="{6CC5B1C6-3C82-4576-88F8-2AD0C3339FF5}"/>
              </a:ext>
            </a:extLst>
          </p:cNvPr>
          <p:cNvSpPr txBox="1"/>
          <p:nvPr userDrawn="1"/>
        </p:nvSpPr>
        <p:spPr>
          <a:xfrm>
            <a:off x="8488692" y="6490192"/>
            <a:ext cx="1223595" cy="307777"/>
          </a:xfrm>
          <a:prstGeom prst="rect">
            <a:avLst/>
          </a:prstGeom>
          <a:noFill/>
        </p:spPr>
        <p:txBody>
          <a:bodyPr wrap="square">
            <a:spAutoFit/>
          </a:bodyPr>
          <a:lstStyle/>
          <a:p>
            <a:pPr algn="ctr"/>
            <a:r>
              <a:rPr lang="en-US" sz="1400" dirty="0"/>
              <a:t>R. Wimmer</a:t>
            </a:r>
          </a:p>
        </p:txBody>
      </p:sp>
      <p:sp>
        <p:nvSpPr>
          <p:cNvPr id="8" name="Slide Number Placeholder 7">
            <a:extLst>
              <a:ext uri="{FF2B5EF4-FFF2-40B4-BE49-F238E27FC236}">
                <a16:creationId xmlns:a16="http://schemas.microsoft.com/office/drawing/2014/main" id="{AB60CF06-DD34-8E9B-3F88-8E8C30ACFC1C}"/>
              </a:ext>
            </a:extLst>
          </p:cNvPr>
          <p:cNvSpPr>
            <a:spLocks noGrp="1"/>
          </p:cNvSpPr>
          <p:nvPr>
            <p:ph type="sldNum" sz="quarter" idx="4"/>
          </p:nvPr>
        </p:nvSpPr>
        <p:spPr>
          <a:xfrm>
            <a:off x="10917716" y="6356350"/>
            <a:ext cx="436084"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61D5AA8-F09E-4D68-A0E2-46023E68FFD3}" type="slidenum">
              <a:rPr lang="en-US" smtClean="0"/>
              <a:t>‹#›</a:t>
            </a:fld>
            <a:endParaRPr lang="en-US"/>
          </a:p>
        </p:txBody>
      </p:sp>
    </p:spTree>
    <p:extLst>
      <p:ext uri="{BB962C8B-B14F-4D97-AF65-F5344CB8AC3E}">
        <p14:creationId xmlns:p14="http://schemas.microsoft.com/office/powerpoint/2010/main" val="544521178"/>
      </p:ext>
    </p:extLst>
  </p:cSld>
  <p:clrMap bg1="lt1" tx1="dk1" bg2="lt2" tx2="dk2" accent1="accent1" accent2="accent2" accent3="accent3" accent4="accent4" accent5="accent5" accent6="accent6" hlink="hlink" folHlink="folHlink"/>
  <p:sldLayoutIdLst>
    <p:sldLayoutId id="2147483671" r:id="rId1"/>
    <p:sldLayoutId id="2147483661" r:id="rId2"/>
    <p:sldLayoutId id="2147483662" r:id="rId3"/>
    <p:sldLayoutId id="2147483667" r:id="rId4"/>
    <p:sldLayoutId id="2147483668" r:id="rId5"/>
  </p:sldLayoutIdLst>
  <p:hf hdr="0" ftr="0" dt="0"/>
  <p:txStyles>
    <p:titleStyle>
      <a:lvl1pPr algn="l" defTabSz="914400" rtl="0" eaLnBrk="1" latinLnBrk="0" hangingPunct="1">
        <a:lnSpc>
          <a:spcPct val="90000"/>
        </a:lnSpc>
        <a:spcBef>
          <a:spcPct val="0"/>
        </a:spcBef>
        <a:buNone/>
        <a:defRPr sz="3000" b="1" u="none" kern="1200">
          <a:solidFill>
            <a:schemeClr val="tx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7" orient="horz" pos="2160" userDrawn="1">
          <p15:clr>
            <a:srgbClr val="F26B43"/>
          </p15:clr>
        </p15:guide>
        <p15:guide id="8" pos="3840" userDrawn="1">
          <p15:clr>
            <a:srgbClr val="F26B43"/>
          </p15:clr>
        </p15:guide>
        <p15:guide id="9" pos="360" userDrawn="1">
          <p15:clr>
            <a:srgbClr val="F26B43"/>
          </p15:clr>
        </p15:guide>
        <p15:guide id="10" orient="horz" pos="3888" userDrawn="1">
          <p15:clr>
            <a:srgbClr val="F26B43"/>
          </p15:clr>
        </p15:guide>
        <p15:guide id="11" pos="7320" userDrawn="1">
          <p15:clr>
            <a:srgbClr val="F26B43"/>
          </p15:clr>
        </p15:guide>
        <p15:guide id="12" orient="horz" pos="4128"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3.xml"/><Relationship Id="rId5" Type="http://schemas.openxmlformats.org/officeDocument/2006/relationships/image" Target="../media/image25.png"/><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3.xml"/><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3.xml"/><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6.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3.xml"/><Relationship Id="rId4" Type="http://schemas.openxmlformats.org/officeDocument/2006/relationships/image" Target="../media/image44.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3.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DEA9D94-1885-2F4D-A129-91A30A40BFE2}"/>
              </a:ext>
            </a:extLst>
          </p:cNvPr>
          <p:cNvSpPr>
            <a:spLocks noGrp="1"/>
          </p:cNvSpPr>
          <p:nvPr>
            <p:ph type="ctrTitle"/>
          </p:nvPr>
        </p:nvSpPr>
        <p:spPr/>
        <p:txBody>
          <a:bodyPr>
            <a:normAutofit/>
          </a:bodyPr>
          <a:lstStyle/>
          <a:p>
            <a:r>
              <a:rPr lang="en-US" b="0" dirty="0"/>
              <a:t>Services</a:t>
            </a:r>
          </a:p>
        </p:txBody>
      </p:sp>
      <p:sp>
        <p:nvSpPr>
          <p:cNvPr id="6" name="Subtitle 5">
            <a:extLst>
              <a:ext uri="{FF2B5EF4-FFF2-40B4-BE49-F238E27FC236}">
                <a16:creationId xmlns:a16="http://schemas.microsoft.com/office/drawing/2014/main" id="{D6CECDE6-F966-559F-07BE-2B9F80DA68FE}"/>
              </a:ext>
            </a:extLst>
          </p:cNvPr>
          <p:cNvSpPr>
            <a:spLocks noGrp="1"/>
          </p:cNvSpPr>
          <p:nvPr>
            <p:ph type="subTitle" idx="1"/>
          </p:nvPr>
        </p:nvSpPr>
        <p:spPr>
          <a:xfrm>
            <a:off x="812800" y="4232677"/>
            <a:ext cx="8100127" cy="1019620"/>
          </a:xfrm>
        </p:spPr>
        <p:txBody>
          <a:bodyPr/>
          <a:lstStyle/>
          <a:p>
            <a:r>
              <a:rPr lang="en-US" dirty="0"/>
              <a:t>Incremental Preliminary Design and Safety Review of the ePIC Outer and Inner Support Structures</a:t>
            </a:r>
          </a:p>
          <a:p>
            <a:r>
              <a:rPr lang="en-US" dirty="0"/>
              <a:t>December 8</a:t>
            </a:r>
            <a:r>
              <a:rPr lang="en-US" baseline="30000" dirty="0"/>
              <a:t>th</a:t>
            </a:r>
            <a:r>
              <a:rPr lang="en-US" dirty="0"/>
              <a:t> – 9</a:t>
            </a:r>
            <a:r>
              <a:rPr lang="en-US" baseline="30000" dirty="0"/>
              <a:t>th</a:t>
            </a:r>
            <a:r>
              <a:rPr lang="en-US" dirty="0"/>
              <a:t>, 2025</a:t>
            </a:r>
          </a:p>
        </p:txBody>
      </p:sp>
      <p:sp>
        <p:nvSpPr>
          <p:cNvPr id="7" name="Text Placeholder 6">
            <a:extLst>
              <a:ext uri="{FF2B5EF4-FFF2-40B4-BE49-F238E27FC236}">
                <a16:creationId xmlns:a16="http://schemas.microsoft.com/office/drawing/2014/main" id="{8D8FDBFB-562B-4A5D-90F6-EE3E8E7020AB}"/>
              </a:ext>
            </a:extLst>
          </p:cNvPr>
          <p:cNvSpPr>
            <a:spLocks noGrp="1"/>
          </p:cNvSpPr>
          <p:nvPr>
            <p:ph type="body" sz="quarter" idx="10"/>
          </p:nvPr>
        </p:nvSpPr>
        <p:spPr>
          <a:xfrm>
            <a:off x="813175" y="2519220"/>
            <a:ext cx="10334625" cy="448978"/>
          </a:xfrm>
        </p:spPr>
        <p:txBody>
          <a:bodyPr/>
          <a:lstStyle/>
          <a:p>
            <a:r>
              <a:rPr lang="en-US" dirty="0"/>
              <a:t>Roland Wimmer	</a:t>
            </a:r>
          </a:p>
        </p:txBody>
      </p:sp>
      <p:sp>
        <p:nvSpPr>
          <p:cNvPr id="9" name="Text Placeholder 8">
            <a:extLst>
              <a:ext uri="{FF2B5EF4-FFF2-40B4-BE49-F238E27FC236}">
                <a16:creationId xmlns:a16="http://schemas.microsoft.com/office/drawing/2014/main" id="{3C7A1208-F9C9-B20E-CE15-D12C00E3F169}"/>
              </a:ext>
            </a:extLst>
          </p:cNvPr>
          <p:cNvSpPr>
            <a:spLocks noGrp="1"/>
          </p:cNvSpPr>
          <p:nvPr>
            <p:ph type="body" sz="quarter" idx="12"/>
          </p:nvPr>
        </p:nvSpPr>
        <p:spPr>
          <a:xfrm>
            <a:off x="812800" y="3411033"/>
            <a:ext cx="10334625" cy="379542"/>
          </a:xfrm>
        </p:spPr>
        <p:txBody>
          <a:bodyPr/>
          <a:lstStyle/>
          <a:p>
            <a:r>
              <a:rPr lang="en-US" dirty="0"/>
              <a:t>6.03.09 Integration, Installation and Infrastructure</a:t>
            </a:r>
          </a:p>
        </p:txBody>
      </p:sp>
      <p:sp>
        <p:nvSpPr>
          <p:cNvPr id="10" name="Text Placeholder 9">
            <a:extLst>
              <a:ext uri="{FF2B5EF4-FFF2-40B4-BE49-F238E27FC236}">
                <a16:creationId xmlns:a16="http://schemas.microsoft.com/office/drawing/2014/main" id="{2219290B-89C3-9A7F-324C-DDC2D5433842}"/>
              </a:ext>
            </a:extLst>
          </p:cNvPr>
          <p:cNvSpPr>
            <a:spLocks noGrp="1"/>
          </p:cNvSpPr>
          <p:nvPr>
            <p:ph type="body" sz="quarter" idx="13"/>
          </p:nvPr>
        </p:nvSpPr>
        <p:spPr>
          <a:xfrm>
            <a:off x="812800" y="2968931"/>
            <a:ext cx="10334625" cy="477838"/>
          </a:xfrm>
        </p:spPr>
        <p:txBody>
          <a:bodyPr/>
          <a:lstStyle/>
          <a:p>
            <a:r>
              <a:rPr lang="en-US" dirty="0"/>
              <a:t>Mechanical Engineer</a:t>
            </a:r>
          </a:p>
        </p:txBody>
      </p:sp>
    </p:spTree>
    <p:extLst>
      <p:ext uri="{BB962C8B-B14F-4D97-AF65-F5344CB8AC3E}">
        <p14:creationId xmlns:p14="http://schemas.microsoft.com/office/powerpoint/2010/main" val="37355082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51834C5-5200-1063-89B9-AF9A8CD057E2}"/>
              </a:ext>
            </a:extLst>
          </p:cNvPr>
          <p:cNvPicPr>
            <a:picLocks noChangeAspect="1"/>
          </p:cNvPicPr>
          <p:nvPr/>
        </p:nvPicPr>
        <p:blipFill>
          <a:blip r:embed="rId2">
            <a:clrChange>
              <a:clrFrom>
                <a:srgbClr val="1A1F25"/>
              </a:clrFrom>
              <a:clrTo>
                <a:srgbClr val="1A1F25">
                  <a:alpha val="0"/>
                </a:srgbClr>
              </a:clrTo>
            </a:clrChange>
          </a:blip>
          <a:stretch>
            <a:fillRect/>
          </a:stretch>
        </p:blipFill>
        <p:spPr>
          <a:xfrm>
            <a:off x="5536733" y="556714"/>
            <a:ext cx="6893487" cy="5744572"/>
          </a:xfrm>
          <a:prstGeom prst="rect">
            <a:avLst/>
          </a:prstGeom>
        </p:spPr>
      </p:pic>
      <p:sp>
        <p:nvSpPr>
          <p:cNvPr id="2" name="Title 1">
            <a:extLst>
              <a:ext uri="{FF2B5EF4-FFF2-40B4-BE49-F238E27FC236}">
                <a16:creationId xmlns:a16="http://schemas.microsoft.com/office/drawing/2014/main" id="{56BC701C-BA95-B66F-9943-7E8BC530392B}"/>
              </a:ext>
            </a:extLst>
          </p:cNvPr>
          <p:cNvSpPr>
            <a:spLocks noGrp="1"/>
          </p:cNvSpPr>
          <p:nvPr>
            <p:ph type="title"/>
          </p:nvPr>
        </p:nvSpPr>
        <p:spPr/>
        <p:txBody>
          <a:bodyPr/>
          <a:lstStyle/>
          <a:p>
            <a:r>
              <a:rPr lang="en-US" dirty="0"/>
              <a:t>RDO Placement</a:t>
            </a:r>
          </a:p>
        </p:txBody>
      </p:sp>
      <p:sp>
        <p:nvSpPr>
          <p:cNvPr id="3" name="Content Placeholder 2">
            <a:extLst>
              <a:ext uri="{FF2B5EF4-FFF2-40B4-BE49-F238E27FC236}">
                <a16:creationId xmlns:a16="http://schemas.microsoft.com/office/drawing/2014/main" id="{F0D22EAE-DC4A-2623-39CB-CDC5C86FF095}"/>
              </a:ext>
            </a:extLst>
          </p:cNvPr>
          <p:cNvSpPr>
            <a:spLocks noGrp="1"/>
          </p:cNvSpPr>
          <p:nvPr>
            <p:ph idx="4294967295"/>
          </p:nvPr>
        </p:nvSpPr>
        <p:spPr>
          <a:xfrm>
            <a:off x="571500" y="666649"/>
            <a:ext cx="5448300" cy="5033525"/>
          </a:xfrm>
        </p:spPr>
        <p:txBody>
          <a:bodyPr>
            <a:normAutofit/>
          </a:bodyPr>
          <a:lstStyle/>
          <a:p>
            <a:r>
              <a:rPr lang="en-US" sz="1800" dirty="0"/>
              <a:t>VTRX+ modules inside the detector all us to transitions to fibers as quickly as possible</a:t>
            </a:r>
          </a:p>
          <a:p>
            <a:r>
              <a:rPr lang="en-US" sz="1800" dirty="0"/>
              <a:t>The RDOs can now be placed much farther away, outside the detector</a:t>
            </a:r>
          </a:p>
          <a:p>
            <a:r>
              <a:rPr lang="en-US" sz="1800" dirty="0"/>
              <a:t>RDOs will be mounted inside of racks located on the ring outside platform</a:t>
            </a:r>
          </a:p>
          <a:p>
            <a:r>
              <a:rPr lang="en-US" sz="1800" dirty="0"/>
              <a:t>VTRX+ Modules will be placed on each detector adjacent to their FEBs </a:t>
            </a:r>
          </a:p>
          <a:p>
            <a:r>
              <a:rPr lang="en-US" sz="1800" dirty="0"/>
              <a:t>A few detectors will have their RDOs integrated into their electronics inside the central barrel</a:t>
            </a:r>
          </a:p>
          <a:p>
            <a:endParaRPr lang="en-US" sz="1600" dirty="0"/>
          </a:p>
        </p:txBody>
      </p:sp>
      <p:pic>
        <p:nvPicPr>
          <p:cNvPr id="10" name="Picture 9">
            <a:extLst>
              <a:ext uri="{FF2B5EF4-FFF2-40B4-BE49-F238E27FC236}">
                <a16:creationId xmlns:a16="http://schemas.microsoft.com/office/drawing/2014/main" id="{70A07DDE-36FE-FCB4-3D01-74FF94FADD0C}"/>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932209" y="4160636"/>
            <a:ext cx="3656965" cy="2140650"/>
          </a:xfrm>
          <a:prstGeom prst="rect">
            <a:avLst/>
          </a:prstGeom>
          <a:effectLst>
            <a:outerShdw blurRad="50800" dist="50800" dir="5400000" algn="ctr" rotWithShape="0">
              <a:srgbClr val="000000">
                <a:alpha val="0"/>
              </a:srgbClr>
            </a:outerShdw>
          </a:effectLst>
        </p:spPr>
      </p:pic>
      <p:sp>
        <p:nvSpPr>
          <p:cNvPr id="9" name="TextBox 8">
            <a:extLst>
              <a:ext uri="{FF2B5EF4-FFF2-40B4-BE49-F238E27FC236}">
                <a16:creationId xmlns:a16="http://schemas.microsoft.com/office/drawing/2014/main" id="{E739EC31-8B28-EEEE-CE38-5EE75CD52037}"/>
              </a:ext>
            </a:extLst>
          </p:cNvPr>
          <p:cNvSpPr txBox="1"/>
          <p:nvPr/>
        </p:nvSpPr>
        <p:spPr>
          <a:xfrm>
            <a:off x="6717484" y="3267330"/>
            <a:ext cx="1576462" cy="523220"/>
          </a:xfrm>
          <a:prstGeom prst="rect">
            <a:avLst/>
          </a:prstGeom>
          <a:solidFill>
            <a:schemeClr val="accent4"/>
          </a:solidFill>
          <a:ln/>
        </p:spPr>
        <p:style>
          <a:lnRef idx="2">
            <a:schemeClr val="accent6">
              <a:shade val="15000"/>
            </a:schemeClr>
          </a:lnRef>
          <a:fillRef idx="1">
            <a:schemeClr val="accent6"/>
          </a:fillRef>
          <a:effectRef idx="0">
            <a:schemeClr val="accent6"/>
          </a:effectRef>
          <a:fontRef idx="minor">
            <a:schemeClr val="lt1"/>
          </a:fontRef>
        </p:style>
        <p:txBody>
          <a:bodyPr wrap="square" rtlCol="0">
            <a:spAutoFit/>
          </a:bodyPr>
          <a:lstStyle/>
          <a:p>
            <a:pPr algn="ctr"/>
            <a:r>
              <a:rPr lang="en-US" sz="1400" dirty="0">
                <a:solidFill>
                  <a:schemeClr val="tx1"/>
                </a:solidFill>
              </a:rPr>
              <a:t>Ring Outside Platform</a:t>
            </a:r>
          </a:p>
        </p:txBody>
      </p:sp>
      <p:sp>
        <p:nvSpPr>
          <p:cNvPr id="11" name="TextBox 10">
            <a:extLst>
              <a:ext uri="{FF2B5EF4-FFF2-40B4-BE49-F238E27FC236}">
                <a16:creationId xmlns:a16="http://schemas.microsoft.com/office/drawing/2014/main" id="{CF43FC9B-0332-8095-1DC5-9087D90DDFE4}"/>
              </a:ext>
            </a:extLst>
          </p:cNvPr>
          <p:cNvSpPr txBox="1"/>
          <p:nvPr/>
        </p:nvSpPr>
        <p:spPr>
          <a:xfrm>
            <a:off x="10326148" y="1179870"/>
            <a:ext cx="1576462" cy="523220"/>
          </a:xfrm>
          <a:prstGeom prst="rect">
            <a:avLst/>
          </a:prstGeom>
          <a:solidFill>
            <a:schemeClr val="accent4"/>
          </a:solidFill>
          <a:ln/>
        </p:spPr>
        <p:style>
          <a:lnRef idx="2">
            <a:schemeClr val="accent6">
              <a:shade val="15000"/>
            </a:schemeClr>
          </a:lnRef>
          <a:fillRef idx="1">
            <a:schemeClr val="accent6"/>
          </a:fillRef>
          <a:effectRef idx="0">
            <a:schemeClr val="accent6"/>
          </a:effectRef>
          <a:fontRef idx="minor">
            <a:schemeClr val="lt1"/>
          </a:fontRef>
        </p:style>
        <p:txBody>
          <a:bodyPr wrap="square" rtlCol="0">
            <a:spAutoFit/>
          </a:bodyPr>
          <a:lstStyle/>
          <a:p>
            <a:pPr algn="ctr"/>
            <a:r>
              <a:rPr lang="en-US" sz="1400" dirty="0">
                <a:solidFill>
                  <a:schemeClr val="tx1"/>
                </a:solidFill>
              </a:rPr>
              <a:t>Ring Inside Platform</a:t>
            </a:r>
          </a:p>
        </p:txBody>
      </p:sp>
      <p:cxnSp>
        <p:nvCxnSpPr>
          <p:cNvPr id="14" name="Straight Arrow Connector 13">
            <a:extLst>
              <a:ext uri="{FF2B5EF4-FFF2-40B4-BE49-F238E27FC236}">
                <a16:creationId xmlns:a16="http://schemas.microsoft.com/office/drawing/2014/main" id="{629C0B09-3B0D-9B39-6F23-793CE05B9DDE}"/>
              </a:ext>
            </a:extLst>
          </p:cNvPr>
          <p:cNvCxnSpPr>
            <a:cxnSpLocks/>
            <a:stCxn id="13" idx="2"/>
          </p:cNvCxnSpPr>
          <p:nvPr/>
        </p:nvCxnSpPr>
        <p:spPr>
          <a:xfrm>
            <a:off x="8004859" y="1487647"/>
            <a:ext cx="325409" cy="580239"/>
          </a:xfrm>
          <a:prstGeom prst="straightConnector1">
            <a:avLst/>
          </a:prstGeom>
          <a:ln w="57150">
            <a:solidFill>
              <a:schemeClr val="accent4"/>
            </a:solidFill>
            <a:tailEnd type="triangle"/>
          </a:ln>
        </p:spPr>
        <p:style>
          <a:lnRef idx="3">
            <a:schemeClr val="accent6"/>
          </a:lnRef>
          <a:fillRef idx="0">
            <a:schemeClr val="accent6"/>
          </a:fillRef>
          <a:effectRef idx="2">
            <a:schemeClr val="accent6"/>
          </a:effectRef>
          <a:fontRef idx="minor">
            <a:schemeClr val="tx1"/>
          </a:fontRef>
        </p:style>
      </p:cxnSp>
      <p:cxnSp>
        <p:nvCxnSpPr>
          <p:cNvPr id="17" name="Straight Arrow Connector 16">
            <a:extLst>
              <a:ext uri="{FF2B5EF4-FFF2-40B4-BE49-F238E27FC236}">
                <a16:creationId xmlns:a16="http://schemas.microsoft.com/office/drawing/2014/main" id="{8F1D946E-3189-11A2-127E-78ADBE634244}"/>
              </a:ext>
            </a:extLst>
          </p:cNvPr>
          <p:cNvCxnSpPr>
            <a:cxnSpLocks/>
            <a:stCxn id="12" idx="0"/>
          </p:cNvCxnSpPr>
          <p:nvPr/>
        </p:nvCxnSpPr>
        <p:spPr>
          <a:xfrm flipH="1" flipV="1">
            <a:off x="10356209" y="4207079"/>
            <a:ext cx="658900" cy="619206"/>
          </a:xfrm>
          <a:prstGeom prst="straightConnector1">
            <a:avLst/>
          </a:prstGeom>
          <a:ln w="57150">
            <a:solidFill>
              <a:schemeClr val="accent4"/>
            </a:solidFill>
            <a:tailEnd type="triangle"/>
          </a:ln>
        </p:spPr>
        <p:style>
          <a:lnRef idx="3">
            <a:schemeClr val="accent6"/>
          </a:lnRef>
          <a:fillRef idx="0">
            <a:schemeClr val="accent6"/>
          </a:fillRef>
          <a:effectRef idx="2">
            <a:schemeClr val="accent6"/>
          </a:effectRef>
          <a:fontRef idx="minor">
            <a:schemeClr val="tx1"/>
          </a:fontRef>
        </p:style>
      </p:cxnSp>
      <p:sp>
        <p:nvSpPr>
          <p:cNvPr id="12" name="TextBox 11">
            <a:extLst>
              <a:ext uri="{FF2B5EF4-FFF2-40B4-BE49-F238E27FC236}">
                <a16:creationId xmlns:a16="http://schemas.microsoft.com/office/drawing/2014/main" id="{621EE398-C8AF-8493-FC59-AA896E243DD6}"/>
              </a:ext>
            </a:extLst>
          </p:cNvPr>
          <p:cNvSpPr txBox="1"/>
          <p:nvPr/>
        </p:nvSpPr>
        <p:spPr>
          <a:xfrm>
            <a:off x="10226878" y="4826285"/>
            <a:ext cx="1576462" cy="307777"/>
          </a:xfrm>
          <a:prstGeom prst="rect">
            <a:avLst/>
          </a:prstGeom>
          <a:solidFill>
            <a:schemeClr val="accent4"/>
          </a:solidFill>
          <a:ln/>
        </p:spPr>
        <p:style>
          <a:lnRef idx="2">
            <a:schemeClr val="accent6">
              <a:shade val="15000"/>
            </a:schemeClr>
          </a:lnRef>
          <a:fillRef idx="1">
            <a:schemeClr val="accent6"/>
          </a:fillRef>
          <a:effectRef idx="0">
            <a:schemeClr val="accent6"/>
          </a:effectRef>
          <a:fontRef idx="minor">
            <a:schemeClr val="lt1"/>
          </a:fontRef>
        </p:style>
        <p:txBody>
          <a:bodyPr wrap="square" rtlCol="0">
            <a:spAutoFit/>
          </a:bodyPr>
          <a:lstStyle/>
          <a:p>
            <a:pPr algn="ctr"/>
            <a:r>
              <a:rPr lang="en-US" sz="1400" dirty="0">
                <a:solidFill>
                  <a:schemeClr val="tx1"/>
                </a:solidFill>
              </a:rPr>
              <a:t>Central Detector</a:t>
            </a:r>
          </a:p>
        </p:txBody>
      </p:sp>
      <p:sp>
        <p:nvSpPr>
          <p:cNvPr id="13" name="TextBox 12">
            <a:extLst>
              <a:ext uri="{FF2B5EF4-FFF2-40B4-BE49-F238E27FC236}">
                <a16:creationId xmlns:a16="http://schemas.microsoft.com/office/drawing/2014/main" id="{4C180DC2-80D8-6338-2723-48A30DF7E60A}"/>
              </a:ext>
            </a:extLst>
          </p:cNvPr>
          <p:cNvSpPr txBox="1"/>
          <p:nvPr/>
        </p:nvSpPr>
        <p:spPr>
          <a:xfrm>
            <a:off x="7216628" y="1179870"/>
            <a:ext cx="1576462" cy="307777"/>
          </a:xfrm>
          <a:prstGeom prst="rect">
            <a:avLst/>
          </a:prstGeom>
          <a:solidFill>
            <a:schemeClr val="accent4"/>
          </a:solidFill>
          <a:ln/>
        </p:spPr>
        <p:style>
          <a:lnRef idx="2">
            <a:schemeClr val="accent6">
              <a:shade val="15000"/>
            </a:schemeClr>
          </a:lnRef>
          <a:fillRef idx="1">
            <a:schemeClr val="accent6"/>
          </a:fillRef>
          <a:effectRef idx="0">
            <a:schemeClr val="accent6"/>
          </a:effectRef>
          <a:fontRef idx="minor">
            <a:schemeClr val="lt1"/>
          </a:fontRef>
        </p:style>
        <p:txBody>
          <a:bodyPr wrap="square" rtlCol="0">
            <a:spAutoFit/>
          </a:bodyPr>
          <a:lstStyle/>
          <a:p>
            <a:pPr algn="ctr"/>
            <a:r>
              <a:rPr lang="en-US" sz="1400" dirty="0">
                <a:solidFill>
                  <a:schemeClr val="tx1"/>
                </a:solidFill>
              </a:rPr>
              <a:t>Central Platform</a:t>
            </a:r>
          </a:p>
        </p:txBody>
      </p:sp>
      <p:sp>
        <p:nvSpPr>
          <p:cNvPr id="5" name="TextBox 4">
            <a:extLst>
              <a:ext uri="{FF2B5EF4-FFF2-40B4-BE49-F238E27FC236}">
                <a16:creationId xmlns:a16="http://schemas.microsoft.com/office/drawing/2014/main" id="{0A30DC6A-4C4A-069F-619D-A0D08FA9A7BF}"/>
              </a:ext>
            </a:extLst>
          </p:cNvPr>
          <p:cNvSpPr txBox="1"/>
          <p:nvPr/>
        </p:nvSpPr>
        <p:spPr>
          <a:xfrm>
            <a:off x="11647445" y="43934"/>
            <a:ext cx="312907" cy="369332"/>
          </a:xfrm>
          <a:prstGeom prst="rect">
            <a:avLst/>
          </a:prstGeom>
          <a:noFill/>
          <a:ln w="19050">
            <a:solidFill>
              <a:srgbClr val="DB3527"/>
            </a:solidFill>
          </a:ln>
        </p:spPr>
        <p:txBody>
          <a:bodyPr wrap="none" rtlCol="0">
            <a:spAutoFit/>
          </a:bodyPr>
          <a:lstStyle/>
          <a:p>
            <a:pPr algn="r"/>
            <a:r>
              <a:rPr lang="en-US" dirty="0"/>
              <a:t>1</a:t>
            </a:r>
          </a:p>
        </p:txBody>
      </p:sp>
    </p:spTree>
    <p:extLst>
      <p:ext uri="{BB962C8B-B14F-4D97-AF65-F5344CB8AC3E}">
        <p14:creationId xmlns:p14="http://schemas.microsoft.com/office/powerpoint/2010/main" val="31853472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C64695-82DF-937F-2318-5303758C6AD0}"/>
            </a:ext>
          </a:extLst>
        </p:cNvPr>
        <p:cNvGrpSpPr/>
        <p:nvPr/>
      </p:nvGrpSpPr>
      <p:grpSpPr>
        <a:xfrm>
          <a:off x="0" y="0"/>
          <a:ext cx="0" cy="0"/>
          <a:chOff x="0" y="0"/>
          <a:chExt cx="0" cy="0"/>
        </a:xfrm>
      </p:grpSpPr>
      <p:pic>
        <p:nvPicPr>
          <p:cNvPr id="54" name="Picture 53">
            <a:extLst>
              <a:ext uri="{FF2B5EF4-FFF2-40B4-BE49-F238E27FC236}">
                <a16:creationId xmlns:a16="http://schemas.microsoft.com/office/drawing/2014/main" id="{B76064C7-F104-20A8-0A86-E5975D7206BB}"/>
              </a:ext>
            </a:extLst>
          </p:cNvPr>
          <p:cNvPicPr>
            <a:picLocks noChangeAspect="1"/>
          </p:cNvPicPr>
          <p:nvPr/>
        </p:nvPicPr>
        <p:blipFill>
          <a:blip r:embed="rId2">
            <a:clrChange>
              <a:clrFrom>
                <a:srgbClr val="1A1F25"/>
              </a:clrFrom>
              <a:clrTo>
                <a:srgbClr val="1A1F25">
                  <a:alpha val="0"/>
                </a:srgbClr>
              </a:clrTo>
            </a:clrChange>
          </a:blip>
          <a:stretch>
            <a:fillRect/>
          </a:stretch>
        </p:blipFill>
        <p:spPr>
          <a:xfrm>
            <a:off x="802078" y="3032534"/>
            <a:ext cx="3385985" cy="3343909"/>
          </a:xfrm>
          <a:prstGeom prst="rect">
            <a:avLst/>
          </a:prstGeom>
        </p:spPr>
      </p:pic>
      <p:pic>
        <p:nvPicPr>
          <p:cNvPr id="9" name="Picture 8">
            <a:extLst>
              <a:ext uri="{FF2B5EF4-FFF2-40B4-BE49-F238E27FC236}">
                <a16:creationId xmlns:a16="http://schemas.microsoft.com/office/drawing/2014/main" id="{F7BA3296-282F-B568-6A33-D37A1B85F71E}"/>
              </a:ext>
            </a:extLst>
          </p:cNvPr>
          <p:cNvPicPr>
            <a:picLocks noChangeAspect="1"/>
          </p:cNvPicPr>
          <p:nvPr/>
        </p:nvPicPr>
        <p:blipFill>
          <a:blip r:embed="rId3">
            <a:clrChange>
              <a:clrFrom>
                <a:srgbClr val="1A1F25"/>
              </a:clrFrom>
              <a:clrTo>
                <a:srgbClr val="1A1F25">
                  <a:alpha val="0"/>
                </a:srgbClr>
              </a:clrTo>
            </a:clrChange>
          </a:blip>
          <a:stretch>
            <a:fillRect/>
          </a:stretch>
        </p:blipFill>
        <p:spPr>
          <a:xfrm>
            <a:off x="4679130" y="703872"/>
            <a:ext cx="7241936" cy="5454678"/>
          </a:xfrm>
          <a:prstGeom prst="rect">
            <a:avLst/>
          </a:prstGeom>
        </p:spPr>
      </p:pic>
      <p:sp>
        <p:nvSpPr>
          <p:cNvPr id="2" name="Title 1">
            <a:extLst>
              <a:ext uri="{FF2B5EF4-FFF2-40B4-BE49-F238E27FC236}">
                <a16:creationId xmlns:a16="http://schemas.microsoft.com/office/drawing/2014/main" id="{F74270D4-ADC5-260C-3B89-5671F41A0914}"/>
              </a:ext>
            </a:extLst>
          </p:cNvPr>
          <p:cNvSpPr>
            <a:spLocks noGrp="1"/>
          </p:cNvSpPr>
          <p:nvPr>
            <p:ph type="title"/>
          </p:nvPr>
        </p:nvSpPr>
        <p:spPr/>
        <p:txBody>
          <a:bodyPr/>
          <a:lstStyle/>
          <a:p>
            <a:r>
              <a:rPr lang="en-US" dirty="0"/>
              <a:t>Backward Direction Services</a:t>
            </a:r>
          </a:p>
        </p:txBody>
      </p:sp>
      <p:sp>
        <p:nvSpPr>
          <p:cNvPr id="3" name="Text Placeholder 2">
            <a:extLst>
              <a:ext uri="{FF2B5EF4-FFF2-40B4-BE49-F238E27FC236}">
                <a16:creationId xmlns:a16="http://schemas.microsoft.com/office/drawing/2014/main" id="{CADDE3CD-5156-AAFA-CB11-470B8C80AA86}"/>
              </a:ext>
            </a:extLst>
          </p:cNvPr>
          <p:cNvSpPr>
            <a:spLocks noGrp="1"/>
          </p:cNvSpPr>
          <p:nvPr>
            <p:ph type="body" sz="quarter" idx="10"/>
          </p:nvPr>
        </p:nvSpPr>
        <p:spPr>
          <a:xfrm>
            <a:off x="344878" y="653166"/>
            <a:ext cx="4652497" cy="5151279"/>
          </a:xfrm>
        </p:spPr>
        <p:txBody>
          <a:bodyPr>
            <a:normAutofit/>
          </a:bodyPr>
          <a:lstStyle/>
          <a:p>
            <a:pPr>
              <a:spcBef>
                <a:spcPts val="600"/>
              </a:spcBef>
            </a:pPr>
            <a:r>
              <a:rPr lang="en-US" sz="1800" dirty="0"/>
              <a:t>The yellow is the path services take to get from the IP to outside the detector</a:t>
            </a:r>
          </a:p>
          <a:p>
            <a:pPr>
              <a:spcBef>
                <a:spcPts val="600"/>
              </a:spcBef>
            </a:pPr>
            <a:r>
              <a:rPr lang="en-US" sz="1800" dirty="0"/>
              <a:t>Each box points to the location where services from respective detectors get added to the service bundle leaving </a:t>
            </a:r>
          </a:p>
          <a:p>
            <a:pPr>
              <a:spcBef>
                <a:spcPts val="600"/>
              </a:spcBef>
            </a:pPr>
            <a:r>
              <a:rPr lang="en-US" sz="1800" dirty="0"/>
              <a:t>Services are organized by trays or partitions inside of trays</a:t>
            </a:r>
          </a:p>
        </p:txBody>
      </p:sp>
      <p:sp>
        <p:nvSpPr>
          <p:cNvPr id="21" name="TextBox 20">
            <a:extLst>
              <a:ext uri="{FF2B5EF4-FFF2-40B4-BE49-F238E27FC236}">
                <a16:creationId xmlns:a16="http://schemas.microsoft.com/office/drawing/2014/main" id="{0FDA51A0-9CC8-9956-39D5-4ADE50A4C647}"/>
              </a:ext>
            </a:extLst>
          </p:cNvPr>
          <p:cNvSpPr txBox="1"/>
          <p:nvPr/>
        </p:nvSpPr>
        <p:spPr>
          <a:xfrm>
            <a:off x="10202333" y="1185968"/>
            <a:ext cx="1527704" cy="584775"/>
          </a:xfrm>
          <a:prstGeom prst="rect">
            <a:avLst/>
          </a:prstGeom>
          <a:solidFill>
            <a:schemeClr val="accent2">
              <a:lumMod val="20000"/>
              <a:lumOff val="80000"/>
            </a:schemeClr>
          </a:solidFill>
          <a:ln w="38100">
            <a:solidFill>
              <a:schemeClr val="accent2"/>
            </a:solidFill>
          </a:ln>
        </p:spPr>
        <p:txBody>
          <a:bodyPr wrap="square" rtlCol="0">
            <a:spAutoFit/>
          </a:bodyPr>
          <a:lstStyle/>
          <a:p>
            <a:pPr algn="ctr"/>
            <a:r>
              <a:rPr lang="en-US" sz="1600" dirty="0"/>
              <a:t>SVT &amp; MPGD Disks Services</a:t>
            </a:r>
          </a:p>
        </p:txBody>
      </p:sp>
      <p:sp>
        <p:nvSpPr>
          <p:cNvPr id="23" name="TextBox 22">
            <a:extLst>
              <a:ext uri="{FF2B5EF4-FFF2-40B4-BE49-F238E27FC236}">
                <a16:creationId xmlns:a16="http://schemas.microsoft.com/office/drawing/2014/main" id="{51DD1C70-C184-848F-02FA-FCBB21E79EAA}"/>
              </a:ext>
            </a:extLst>
          </p:cNvPr>
          <p:cNvSpPr txBox="1"/>
          <p:nvPr/>
        </p:nvSpPr>
        <p:spPr>
          <a:xfrm>
            <a:off x="6013373" y="1191834"/>
            <a:ext cx="1075268" cy="584775"/>
          </a:xfrm>
          <a:prstGeom prst="rect">
            <a:avLst/>
          </a:prstGeom>
          <a:solidFill>
            <a:schemeClr val="accent3">
              <a:lumMod val="20000"/>
              <a:lumOff val="80000"/>
            </a:schemeClr>
          </a:solidFill>
          <a:ln w="38100">
            <a:solidFill>
              <a:schemeClr val="accent3"/>
            </a:solidFill>
          </a:ln>
        </p:spPr>
        <p:txBody>
          <a:bodyPr wrap="square" rtlCol="0">
            <a:spAutoFit/>
          </a:bodyPr>
          <a:lstStyle/>
          <a:p>
            <a:pPr algn="ctr"/>
            <a:r>
              <a:rPr lang="en-US" sz="1600" dirty="0"/>
              <a:t>DIRC Services</a:t>
            </a:r>
          </a:p>
        </p:txBody>
      </p:sp>
      <p:cxnSp>
        <p:nvCxnSpPr>
          <p:cNvPr id="27" name="Straight Arrow Connector 26">
            <a:extLst>
              <a:ext uri="{FF2B5EF4-FFF2-40B4-BE49-F238E27FC236}">
                <a16:creationId xmlns:a16="http://schemas.microsoft.com/office/drawing/2014/main" id="{5512CAA0-E3CA-753B-CA71-911EA531F22E}"/>
              </a:ext>
            </a:extLst>
          </p:cNvPr>
          <p:cNvCxnSpPr>
            <a:cxnSpLocks/>
            <a:stCxn id="28" idx="2"/>
          </p:cNvCxnSpPr>
          <p:nvPr/>
        </p:nvCxnSpPr>
        <p:spPr>
          <a:xfrm>
            <a:off x="9215093" y="1788886"/>
            <a:ext cx="25400" cy="397175"/>
          </a:xfrm>
          <a:prstGeom prst="straightConnector1">
            <a:avLst/>
          </a:prstGeom>
          <a:ln w="57150">
            <a:solidFill>
              <a:schemeClr val="bg2"/>
            </a:solidFill>
            <a:tailEnd type="triangle"/>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07EC1759-A50C-0EE2-4415-CF8F1EC9233F}"/>
              </a:ext>
            </a:extLst>
          </p:cNvPr>
          <p:cNvSpPr txBox="1"/>
          <p:nvPr/>
        </p:nvSpPr>
        <p:spPr>
          <a:xfrm>
            <a:off x="8397152" y="1204111"/>
            <a:ext cx="1635881" cy="584775"/>
          </a:xfrm>
          <a:prstGeom prst="rect">
            <a:avLst/>
          </a:prstGeom>
          <a:solidFill>
            <a:schemeClr val="bg2">
              <a:lumMod val="20000"/>
              <a:lumOff val="80000"/>
            </a:schemeClr>
          </a:solidFill>
          <a:ln w="38100">
            <a:solidFill>
              <a:schemeClr val="bg2"/>
            </a:solidFill>
          </a:ln>
        </p:spPr>
        <p:txBody>
          <a:bodyPr wrap="square" rtlCol="0">
            <a:spAutoFit/>
          </a:bodyPr>
          <a:lstStyle/>
          <a:p>
            <a:pPr algn="ctr"/>
            <a:r>
              <a:rPr lang="en-US" sz="1600" dirty="0" err="1"/>
              <a:t>ToF</a:t>
            </a:r>
            <a:r>
              <a:rPr lang="en-US" sz="1600" dirty="0"/>
              <a:t> &amp; CYMBAL Services</a:t>
            </a:r>
          </a:p>
        </p:txBody>
      </p:sp>
      <p:cxnSp>
        <p:nvCxnSpPr>
          <p:cNvPr id="29" name="Straight Arrow Connector 28">
            <a:extLst>
              <a:ext uri="{FF2B5EF4-FFF2-40B4-BE49-F238E27FC236}">
                <a16:creationId xmlns:a16="http://schemas.microsoft.com/office/drawing/2014/main" id="{6C0D7A30-50A8-BC9F-CE9C-05608DC61D77}"/>
              </a:ext>
            </a:extLst>
          </p:cNvPr>
          <p:cNvCxnSpPr>
            <a:cxnSpLocks/>
            <a:stCxn id="30" idx="2"/>
          </p:cNvCxnSpPr>
          <p:nvPr/>
        </p:nvCxnSpPr>
        <p:spPr>
          <a:xfrm>
            <a:off x="7744140" y="1784125"/>
            <a:ext cx="417727" cy="354275"/>
          </a:xfrm>
          <a:prstGeom prst="straightConnector1">
            <a:avLst/>
          </a:prstGeom>
          <a:ln w="57150">
            <a:solidFill>
              <a:srgbClr val="DB3527"/>
            </a:solidFill>
            <a:tailEnd type="triangle"/>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F4E9CF2D-8A7C-20E3-27DC-02F00BEFCC33}"/>
              </a:ext>
            </a:extLst>
          </p:cNvPr>
          <p:cNvSpPr txBox="1"/>
          <p:nvPr/>
        </p:nvSpPr>
        <p:spPr>
          <a:xfrm>
            <a:off x="7239000" y="1199350"/>
            <a:ext cx="1010279" cy="584775"/>
          </a:xfrm>
          <a:prstGeom prst="rect">
            <a:avLst/>
          </a:prstGeom>
          <a:solidFill>
            <a:schemeClr val="accent5">
              <a:lumMod val="20000"/>
              <a:lumOff val="80000"/>
            </a:schemeClr>
          </a:solidFill>
          <a:ln w="38100">
            <a:solidFill>
              <a:schemeClr val="accent5"/>
            </a:solidFill>
          </a:ln>
        </p:spPr>
        <p:txBody>
          <a:bodyPr wrap="square" rtlCol="0">
            <a:spAutoFit/>
          </a:bodyPr>
          <a:lstStyle/>
          <a:p>
            <a:pPr algn="ctr"/>
            <a:r>
              <a:rPr lang="en-US" sz="1600" dirty="0"/>
              <a:t>pfRICH Services</a:t>
            </a:r>
          </a:p>
        </p:txBody>
      </p:sp>
      <p:cxnSp>
        <p:nvCxnSpPr>
          <p:cNvPr id="31" name="Straight Arrow Connector 30">
            <a:extLst>
              <a:ext uri="{FF2B5EF4-FFF2-40B4-BE49-F238E27FC236}">
                <a16:creationId xmlns:a16="http://schemas.microsoft.com/office/drawing/2014/main" id="{31A1F488-BF6F-5FC1-C9A7-70D24374B5A8}"/>
              </a:ext>
            </a:extLst>
          </p:cNvPr>
          <p:cNvCxnSpPr>
            <a:cxnSpLocks/>
            <a:stCxn id="32" idx="0"/>
          </p:cNvCxnSpPr>
          <p:nvPr/>
        </p:nvCxnSpPr>
        <p:spPr>
          <a:xfrm flipV="1">
            <a:off x="6354480" y="2248022"/>
            <a:ext cx="177553" cy="407872"/>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A14FB26C-9836-B055-46B1-1E2A31946CE6}"/>
              </a:ext>
            </a:extLst>
          </p:cNvPr>
          <p:cNvSpPr txBox="1"/>
          <p:nvPr/>
        </p:nvSpPr>
        <p:spPr>
          <a:xfrm>
            <a:off x="5534818" y="2655894"/>
            <a:ext cx="1639323" cy="584775"/>
          </a:xfrm>
          <a:prstGeom prst="rect">
            <a:avLst/>
          </a:prstGeom>
          <a:solidFill>
            <a:schemeClr val="accent1">
              <a:lumMod val="20000"/>
              <a:lumOff val="80000"/>
            </a:schemeClr>
          </a:solidFill>
          <a:ln w="38100">
            <a:solidFill>
              <a:schemeClr val="accent1"/>
            </a:solidFill>
          </a:ln>
        </p:spPr>
        <p:txBody>
          <a:bodyPr wrap="square" rtlCol="0">
            <a:spAutoFit/>
          </a:bodyPr>
          <a:lstStyle/>
          <a:p>
            <a:pPr algn="ctr"/>
            <a:r>
              <a:rPr lang="en-US" sz="1600" dirty="0" err="1"/>
              <a:t>EEEMCal</a:t>
            </a:r>
            <a:r>
              <a:rPr lang="en-US" sz="1600" dirty="0"/>
              <a:t> Services</a:t>
            </a:r>
          </a:p>
        </p:txBody>
      </p:sp>
      <p:sp>
        <p:nvSpPr>
          <p:cNvPr id="38" name="TextBox 37">
            <a:extLst>
              <a:ext uri="{FF2B5EF4-FFF2-40B4-BE49-F238E27FC236}">
                <a16:creationId xmlns:a16="http://schemas.microsoft.com/office/drawing/2014/main" id="{4EBF63F3-CE10-CF81-F58D-14FEE5083C91}"/>
              </a:ext>
            </a:extLst>
          </p:cNvPr>
          <p:cNvSpPr txBox="1"/>
          <p:nvPr/>
        </p:nvSpPr>
        <p:spPr>
          <a:xfrm>
            <a:off x="10150010" y="5870702"/>
            <a:ext cx="1810112" cy="338554"/>
          </a:xfrm>
          <a:prstGeom prst="rect">
            <a:avLst/>
          </a:prstGeom>
          <a:solidFill>
            <a:schemeClr val="accent6">
              <a:lumMod val="20000"/>
              <a:lumOff val="80000"/>
            </a:schemeClr>
          </a:solidFill>
          <a:ln w="38100">
            <a:solidFill>
              <a:schemeClr val="accent6"/>
            </a:solidFill>
          </a:ln>
        </p:spPr>
        <p:txBody>
          <a:bodyPr wrap="square" rtlCol="0">
            <a:spAutoFit/>
          </a:bodyPr>
          <a:lstStyle/>
          <a:p>
            <a:pPr algn="ctr"/>
            <a:r>
              <a:rPr lang="en-US" sz="1600" dirty="0"/>
              <a:t>*Top-Down View*</a:t>
            </a:r>
          </a:p>
        </p:txBody>
      </p:sp>
      <p:cxnSp>
        <p:nvCxnSpPr>
          <p:cNvPr id="39" name="Straight Arrow Connector 38">
            <a:extLst>
              <a:ext uri="{FF2B5EF4-FFF2-40B4-BE49-F238E27FC236}">
                <a16:creationId xmlns:a16="http://schemas.microsoft.com/office/drawing/2014/main" id="{DF642E19-1248-1AAD-8715-C7868B846027}"/>
              </a:ext>
            </a:extLst>
          </p:cNvPr>
          <p:cNvCxnSpPr>
            <a:cxnSpLocks/>
            <a:stCxn id="21" idx="2"/>
          </p:cNvCxnSpPr>
          <p:nvPr/>
        </p:nvCxnSpPr>
        <p:spPr>
          <a:xfrm flipH="1">
            <a:off x="9571567" y="1770743"/>
            <a:ext cx="1394618" cy="752324"/>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A41FE61A-C81A-1EEC-6F55-F515643B5C59}"/>
              </a:ext>
            </a:extLst>
          </p:cNvPr>
          <p:cNvCxnSpPr>
            <a:cxnSpLocks/>
          </p:cNvCxnSpPr>
          <p:nvPr/>
        </p:nvCxnSpPr>
        <p:spPr>
          <a:xfrm>
            <a:off x="10758090" y="2624478"/>
            <a:ext cx="671909" cy="647110"/>
          </a:xfrm>
          <a:prstGeom prst="line">
            <a:avLst/>
          </a:prstGeom>
          <a:ln w="57150">
            <a:solidFill>
              <a:schemeClr val="accent4"/>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1B4AADD6-A187-0EBC-4EE0-E707A42238C6}"/>
              </a:ext>
            </a:extLst>
          </p:cNvPr>
          <p:cNvCxnSpPr>
            <a:cxnSpLocks/>
          </p:cNvCxnSpPr>
          <p:nvPr/>
        </p:nvCxnSpPr>
        <p:spPr>
          <a:xfrm flipH="1">
            <a:off x="9541931" y="2624478"/>
            <a:ext cx="1216159" cy="0"/>
          </a:xfrm>
          <a:prstGeom prst="line">
            <a:avLst/>
          </a:prstGeom>
          <a:ln w="57150">
            <a:solidFill>
              <a:schemeClr val="accent4"/>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906A2F93-E199-F299-FAEC-4C79E26562AB}"/>
              </a:ext>
            </a:extLst>
          </p:cNvPr>
          <p:cNvCxnSpPr>
            <a:cxnSpLocks/>
          </p:cNvCxnSpPr>
          <p:nvPr/>
        </p:nvCxnSpPr>
        <p:spPr>
          <a:xfrm flipH="1" flipV="1">
            <a:off x="9194800" y="2211234"/>
            <a:ext cx="376767" cy="413244"/>
          </a:xfrm>
          <a:prstGeom prst="line">
            <a:avLst/>
          </a:prstGeom>
          <a:ln w="57150">
            <a:solidFill>
              <a:schemeClr val="accent4"/>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12E23ADE-4187-1C39-3F8D-0B72797DFA0E}"/>
              </a:ext>
            </a:extLst>
          </p:cNvPr>
          <p:cNvCxnSpPr>
            <a:cxnSpLocks/>
          </p:cNvCxnSpPr>
          <p:nvPr/>
        </p:nvCxnSpPr>
        <p:spPr>
          <a:xfrm flipH="1">
            <a:off x="5110741" y="2211234"/>
            <a:ext cx="4084059" cy="0"/>
          </a:xfrm>
          <a:prstGeom prst="line">
            <a:avLst/>
          </a:prstGeom>
          <a:ln w="57150">
            <a:solidFill>
              <a:schemeClr val="accent4"/>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CFCC22EE-B369-1ACD-30D4-BEF2385CB326}"/>
              </a:ext>
            </a:extLst>
          </p:cNvPr>
          <p:cNvCxnSpPr>
            <a:cxnSpLocks/>
          </p:cNvCxnSpPr>
          <p:nvPr/>
        </p:nvCxnSpPr>
        <p:spPr>
          <a:xfrm flipH="1" flipV="1">
            <a:off x="5084787" y="699450"/>
            <a:ext cx="25954" cy="1511784"/>
          </a:xfrm>
          <a:prstGeom prst="line">
            <a:avLst/>
          </a:prstGeom>
          <a:ln w="57150">
            <a:solidFill>
              <a:schemeClr val="accent4"/>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5520934B-F933-D0AF-EE67-40E778973A91}"/>
              </a:ext>
            </a:extLst>
          </p:cNvPr>
          <p:cNvCxnSpPr>
            <a:cxnSpLocks/>
            <a:stCxn id="23" idx="1"/>
          </p:cNvCxnSpPr>
          <p:nvPr/>
        </p:nvCxnSpPr>
        <p:spPr>
          <a:xfrm flipH="1">
            <a:off x="5135043" y="1484222"/>
            <a:ext cx="878330" cy="286521"/>
          </a:xfrm>
          <a:prstGeom prst="straightConnector1">
            <a:avLst/>
          </a:prstGeom>
          <a:ln w="5715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sp>
        <p:nvSpPr>
          <p:cNvPr id="52" name="TextBox 51">
            <a:extLst>
              <a:ext uri="{FF2B5EF4-FFF2-40B4-BE49-F238E27FC236}">
                <a16:creationId xmlns:a16="http://schemas.microsoft.com/office/drawing/2014/main" id="{631EC138-6468-9296-C81E-0F92BC1EA72B}"/>
              </a:ext>
            </a:extLst>
          </p:cNvPr>
          <p:cNvSpPr txBox="1"/>
          <p:nvPr/>
        </p:nvSpPr>
        <p:spPr>
          <a:xfrm>
            <a:off x="11095566" y="3271588"/>
            <a:ext cx="859367" cy="584775"/>
          </a:xfrm>
          <a:prstGeom prst="rect">
            <a:avLst/>
          </a:prstGeom>
          <a:solidFill>
            <a:schemeClr val="accent4">
              <a:lumMod val="20000"/>
              <a:lumOff val="80000"/>
            </a:schemeClr>
          </a:solidFill>
          <a:ln w="38100">
            <a:solidFill>
              <a:schemeClr val="accent4"/>
            </a:solidFill>
          </a:ln>
        </p:spPr>
        <p:txBody>
          <a:bodyPr wrap="square" rtlCol="0">
            <a:spAutoFit/>
          </a:bodyPr>
          <a:lstStyle/>
          <a:p>
            <a:pPr algn="ctr"/>
            <a:r>
              <a:rPr lang="en-US" sz="1600" dirty="0"/>
              <a:t>Service Path</a:t>
            </a:r>
          </a:p>
        </p:txBody>
      </p:sp>
      <p:sp>
        <p:nvSpPr>
          <p:cNvPr id="55" name="TextBox 54">
            <a:extLst>
              <a:ext uri="{FF2B5EF4-FFF2-40B4-BE49-F238E27FC236}">
                <a16:creationId xmlns:a16="http://schemas.microsoft.com/office/drawing/2014/main" id="{259AB16E-54F8-EC79-3C2F-F6AB9488C9EF}"/>
              </a:ext>
            </a:extLst>
          </p:cNvPr>
          <p:cNvSpPr txBox="1"/>
          <p:nvPr/>
        </p:nvSpPr>
        <p:spPr>
          <a:xfrm>
            <a:off x="344878" y="5534493"/>
            <a:ext cx="1238389" cy="584775"/>
          </a:xfrm>
          <a:prstGeom prst="rect">
            <a:avLst/>
          </a:prstGeom>
          <a:solidFill>
            <a:schemeClr val="accent6">
              <a:lumMod val="20000"/>
              <a:lumOff val="80000"/>
            </a:schemeClr>
          </a:solidFill>
          <a:ln w="38100">
            <a:solidFill>
              <a:schemeClr val="accent6"/>
            </a:solidFill>
          </a:ln>
        </p:spPr>
        <p:txBody>
          <a:bodyPr wrap="square" rtlCol="0">
            <a:spAutoFit/>
          </a:bodyPr>
          <a:lstStyle/>
          <a:p>
            <a:pPr algn="ctr"/>
            <a:r>
              <a:rPr lang="en-US" sz="1600" dirty="0"/>
              <a:t>Backward Trays</a:t>
            </a:r>
          </a:p>
        </p:txBody>
      </p:sp>
      <p:sp>
        <p:nvSpPr>
          <p:cNvPr id="56" name="TextBox 55">
            <a:extLst>
              <a:ext uri="{FF2B5EF4-FFF2-40B4-BE49-F238E27FC236}">
                <a16:creationId xmlns:a16="http://schemas.microsoft.com/office/drawing/2014/main" id="{47C9B28A-3083-EE74-58D2-4B4466484468}"/>
              </a:ext>
            </a:extLst>
          </p:cNvPr>
          <p:cNvSpPr txBox="1"/>
          <p:nvPr/>
        </p:nvSpPr>
        <p:spPr>
          <a:xfrm>
            <a:off x="11647445" y="43934"/>
            <a:ext cx="312907" cy="369332"/>
          </a:xfrm>
          <a:prstGeom prst="rect">
            <a:avLst/>
          </a:prstGeom>
          <a:noFill/>
          <a:ln w="19050">
            <a:solidFill>
              <a:srgbClr val="DB3527"/>
            </a:solidFill>
          </a:ln>
        </p:spPr>
        <p:txBody>
          <a:bodyPr wrap="none" rtlCol="0">
            <a:spAutoFit/>
          </a:bodyPr>
          <a:lstStyle/>
          <a:p>
            <a:pPr algn="r"/>
            <a:r>
              <a:rPr lang="en-US" dirty="0"/>
              <a:t>1</a:t>
            </a:r>
          </a:p>
        </p:txBody>
      </p:sp>
    </p:spTree>
    <p:extLst>
      <p:ext uri="{BB962C8B-B14F-4D97-AF65-F5344CB8AC3E}">
        <p14:creationId xmlns:p14="http://schemas.microsoft.com/office/powerpoint/2010/main" val="4505937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2A29CF-E58E-54C5-8C3D-7AB35E6245C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16BE2C1-6BDD-CB0C-11B5-47E98E505F5A}"/>
              </a:ext>
            </a:extLst>
          </p:cNvPr>
          <p:cNvSpPr>
            <a:spLocks noGrp="1"/>
          </p:cNvSpPr>
          <p:nvPr>
            <p:ph type="title"/>
          </p:nvPr>
        </p:nvSpPr>
        <p:spPr/>
        <p:txBody>
          <a:bodyPr/>
          <a:lstStyle/>
          <a:p>
            <a:r>
              <a:rPr lang="en-US" dirty="0"/>
              <a:t>Backward Direction Cable Trays</a:t>
            </a:r>
          </a:p>
        </p:txBody>
      </p:sp>
      <p:sp>
        <p:nvSpPr>
          <p:cNvPr id="3" name="Text Placeholder 2">
            <a:extLst>
              <a:ext uri="{FF2B5EF4-FFF2-40B4-BE49-F238E27FC236}">
                <a16:creationId xmlns:a16="http://schemas.microsoft.com/office/drawing/2014/main" id="{7FDF19B7-7D55-0360-7C6A-533273E5E4D6}"/>
              </a:ext>
            </a:extLst>
          </p:cNvPr>
          <p:cNvSpPr>
            <a:spLocks noGrp="1"/>
          </p:cNvSpPr>
          <p:nvPr>
            <p:ph type="body" sz="quarter" idx="10"/>
          </p:nvPr>
        </p:nvSpPr>
        <p:spPr>
          <a:xfrm>
            <a:off x="436564" y="676894"/>
            <a:ext cx="4719637" cy="5749306"/>
          </a:xfrm>
        </p:spPr>
        <p:txBody>
          <a:bodyPr>
            <a:normAutofit/>
          </a:bodyPr>
          <a:lstStyle/>
          <a:p>
            <a:pPr>
              <a:spcBef>
                <a:spcPts val="600"/>
              </a:spcBef>
            </a:pPr>
            <a:r>
              <a:rPr lang="en-US" sz="1800" dirty="0"/>
              <a:t>Cables trays around the EEEMCAL and pfRICH are broken up by detector</a:t>
            </a:r>
          </a:p>
          <a:p>
            <a:pPr lvl="1">
              <a:spcBef>
                <a:spcPts val="600"/>
              </a:spcBef>
            </a:pPr>
            <a:r>
              <a:rPr lang="en-US" sz="1800" dirty="0"/>
              <a:t>There are (4) service trays for the pfRICH which will be integrated into the space for the rails </a:t>
            </a:r>
          </a:p>
          <a:p>
            <a:pPr lvl="1">
              <a:spcBef>
                <a:spcPts val="600"/>
              </a:spcBef>
            </a:pPr>
            <a:r>
              <a:rPr lang="en-US" sz="1800" dirty="0"/>
              <a:t>There are (10) service trays for the SVT and MPGD disks</a:t>
            </a:r>
          </a:p>
          <a:p>
            <a:pPr lvl="1">
              <a:spcBef>
                <a:spcPts val="600"/>
              </a:spcBef>
            </a:pPr>
            <a:r>
              <a:rPr lang="en-US" sz="1800" dirty="0"/>
              <a:t>There are (12) service trays for the </a:t>
            </a:r>
            <a:r>
              <a:rPr lang="en-US" sz="1800" dirty="0" err="1"/>
              <a:t>ToF</a:t>
            </a:r>
            <a:r>
              <a:rPr lang="en-US" sz="1800" dirty="0"/>
              <a:t> and CYMBAL</a:t>
            </a:r>
          </a:p>
          <a:p>
            <a:pPr>
              <a:spcBef>
                <a:spcPts val="600"/>
              </a:spcBef>
            </a:pPr>
            <a:r>
              <a:rPr lang="en-US" sz="1800" dirty="0"/>
              <a:t>All trays are independent from one another, allowing for partial removal and maintenance</a:t>
            </a:r>
          </a:p>
          <a:p>
            <a:pPr>
              <a:spcBef>
                <a:spcPts val="600"/>
              </a:spcBef>
            </a:pPr>
            <a:r>
              <a:rPr lang="en-US" sz="1800" dirty="0"/>
              <a:t>All trays are supported via rails connecting to the GST</a:t>
            </a:r>
          </a:p>
          <a:p>
            <a:pPr>
              <a:spcBef>
                <a:spcPts val="600"/>
              </a:spcBef>
            </a:pPr>
            <a:r>
              <a:rPr lang="en-US" sz="1800" dirty="0"/>
              <a:t>Installation and support rails for the pfRICH and </a:t>
            </a:r>
            <a:r>
              <a:rPr lang="en-US" sz="1800" dirty="0" err="1"/>
              <a:t>EEEMCal</a:t>
            </a:r>
            <a:r>
              <a:rPr lang="en-US" sz="1800" dirty="0"/>
              <a:t> are located at 3 and 9 O’clock. These rails are located where the 11</a:t>
            </a:r>
            <a:r>
              <a:rPr lang="en-US" sz="1800" baseline="30000" dirty="0"/>
              <a:t>th</a:t>
            </a:r>
            <a:r>
              <a:rPr lang="en-US" sz="1800" dirty="0"/>
              <a:t> and 12</a:t>
            </a:r>
            <a:r>
              <a:rPr lang="en-US" sz="1800" baseline="30000" dirty="0"/>
              <a:t>th</a:t>
            </a:r>
            <a:r>
              <a:rPr lang="en-US" sz="1800" dirty="0"/>
              <a:t> SVT services trays would have been.</a:t>
            </a:r>
          </a:p>
          <a:p>
            <a:pPr>
              <a:spcBef>
                <a:spcPts val="600"/>
              </a:spcBef>
            </a:pPr>
            <a:endParaRPr lang="en-US" sz="1800" dirty="0"/>
          </a:p>
        </p:txBody>
      </p:sp>
      <p:pic>
        <p:nvPicPr>
          <p:cNvPr id="20" name="Picture 19">
            <a:extLst>
              <a:ext uri="{FF2B5EF4-FFF2-40B4-BE49-F238E27FC236}">
                <a16:creationId xmlns:a16="http://schemas.microsoft.com/office/drawing/2014/main" id="{6AF7760F-DE6E-BFD0-5080-7802562FDA65}"/>
              </a:ext>
            </a:extLst>
          </p:cNvPr>
          <p:cNvPicPr>
            <a:picLocks noChangeAspect="1"/>
          </p:cNvPicPr>
          <p:nvPr/>
        </p:nvPicPr>
        <p:blipFill>
          <a:blip r:embed="rId2">
            <a:clrChange>
              <a:clrFrom>
                <a:srgbClr val="1A1F25"/>
              </a:clrFrom>
              <a:clrTo>
                <a:srgbClr val="1A1F25">
                  <a:alpha val="0"/>
                </a:srgbClr>
              </a:clrTo>
            </a:clrChange>
          </a:blip>
          <a:stretch>
            <a:fillRect/>
          </a:stretch>
        </p:blipFill>
        <p:spPr>
          <a:xfrm>
            <a:off x="6688665" y="601678"/>
            <a:ext cx="5621866" cy="5448577"/>
          </a:xfrm>
          <a:prstGeom prst="rect">
            <a:avLst/>
          </a:prstGeom>
        </p:spPr>
      </p:pic>
      <p:sp>
        <p:nvSpPr>
          <p:cNvPr id="21" name="TextBox 20">
            <a:extLst>
              <a:ext uri="{FF2B5EF4-FFF2-40B4-BE49-F238E27FC236}">
                <a16:creationId xmlns:a16="http://schemas.microsoft.com/office/drawing/2014/main" id="{81236D5F-BB6B-EDB8-AE5C-35565B7A93B5}"/>
              </a:ext>
            </a:extLst>
          </p:cNvPr>
          <p:cNvSpPr txBox="1"/>
          <p:nvPr/>
        </p:nvSpPr>
        <p:spPr>
          <a:xfrm>
            <a:off x="5096932" y="5154236"/>
            <a:ext cx="1635881" cy="584775"/>
          </a:xfrm>
          <a:prstGeom prst="rect">
            <a:avLst/>
          </a:prstGeom>
          <a:solidFill>
            <a:schemeClr val="accent2">
              <a:lumMod val="20000"/>
              <a:lumOff val="80000"/>
            </a:schemeClr>
          </a:solidFill>
          <a:ln w="38100">
            <a:solidFill>
              <a:schemeClr val="accent2"/>
            </a:solidFill>
          </a:ln>
        </p:spPr>
        <p:txBody>
          <a:bodyPr wrap="square" rtlCol="0">
            <a:spAutoFit/>
          </a:bodyPr>
          <a:lstStyle/>
          <a:p>
            <a:pPr algn="ctr"/>
            <a:r>
              <a:rPr lang="en-US" sz="1600" dirty="0"/>
              <a:t>SVT &amp; MPGD Disks Services</a:t>
            </a:r>
          </a:p>
        </p:txBody>
      </p:sp>
      <p:sp>
        <p:nvSpPr>
          <p:cNvPr id="23" name="TextBox 22">
            <a:extLst>
              <a:ext uri="{FF2B5EF4-FFF2-40B4-BE49-F238E27FC236}">
                <a16:creationId xmlns:a16="http://schemas.microsoft.com/office/drawing/2014/main" id="{F622BAC3-2A1E-F876-3F9A-40C1008DBBE0}"/>
              </a:ext>
            </a:extLst>
          </p:cNvPr>
          <p:cNvSpPr txBox="1"/>
          <p:nvPr/>
        </p:nvSpPr>
        <p:spPr>
          <a:xfrm>
            <a:off x="9004297" y="4329164"/>
            <a:ext cx="1075268" cy="338554"/>
          </a:xfrm>
          <a:prstGeom prst="rect">
            <a:avLst/>
          </a:prstGeom>
          <a:solidFill>
            <a:schemeClr val="accent3">
              <a:lumMod val="20000"/>
              <a:lumOff val="80000"/>
            </a:schemeClr>
          </a:solidFill>
          <a:ln w="38100">
            <a:solidFill>
              <a:schemeClr val="accent3"/>
            </a:solidFill>
          </a:ln>
        </p:spPr>
        <p:txBody>
          <a:bodyPr wrap="square" rtlCol="0">
            <a:spAutoFit/>
          </a:bodyPr>
          <a:lstStyle/>
          <a:p>
            <a:pPr algn="ctr"/>
            <a:r>
              <a:rPr lang="en-US" sz="1600" dirty="0" err="1"/>
              <a:t>EEEMCal</a:t>
            </a:r>
            <a:endParaRPr lang="en-US" sz="1600" dirty="0"/>
          </a:p>
        </p:txBody>
      </p:sp>
      <p:sp>
        <p:nvSpPr>
          <p:cNvPr id="24" name="TextBox 23">
            <a:extLst>
              <a:ext uri="{FF2B5EF4-FFF2-40B4-BE49-F238E27FC236}">
                <a16:creationId xmlns:a16="http://schemas.microsoft.com/office/drawing/2014/main" id="{195D00A9-FB7F-2F69-8CAB-B9E52306F08F}"/>
              </a:ext>
            </a:extLst>
          </p:cNvPr>
          <p:cNvSpPr txBox="1"/>
          <p:nvPr/>
        </p:nvSpPr>
        <p:spPr>
          <a:xfrm>
            <a:off x="5918198" y="2544502"/>
            <a:ext cx="821100" cy="338554"/>
          </a:xfrm>
          <a:prstGeom prst="rect">
            <a:avLst/>
          </a:prstGeom>
          <a:solidFill>
            <a:schemeClr val="accent4">
              <a:lumMod val="20000"/>
              <a:lumOff val="80000"/>
            </a:schemeClr>
          </a:solidFill>
          <a:ln w="38100">
            <a:solidFill>
              <a:schemeClr val="accent4"/>
            </a:solidFill>
          </a:ln>
        </p:spPr>
        <p:txBody>
          <a:bodyPr wrap="square" rtlCol="0">
            <a:spAutoFit/>
          </a:bodyPr>
          <a:lstStyle/>
          <a:p>
            <a:pPr algn="ctr"/>
            <a:r>
              <a:rPr lang="en-US" sz="1600" dirty="0"/>
              <a:t>GST</a:t>
            </a:r>
          </a:p>
        </p:txBody>
      </p:sp>
      <p:cxnSp>
        <p:nvCxnSpPr>
          <p:cNvPr id="25" name="Straight Arrow Connector 24">
            <a:extLst>
              <a:ext uri="{FF2B5EF4-FFF2-40B4-BE49-F238E27FC236}">
                <a16:creationId xmlns:a16="http://schemas.microsoft.com/office/drawing/2014/main" id="{647800F9-EF27-314E-02A9-5CCEEDEB1491}"/>
              </a:ext>
            </a:extLst>
          </p:cNvPr>
          <p:cNvCxnSpPr>
            <a:cxnSpLocks/>
            <a:stCxn id="24" idx="3"/>
          </p:cNvCxnSpPr>
          <p:nvPr/>
        </p:nvCxnSpPr>
        <p:spPr>
          <a:xfrm>
            <a:off x="6739298" y="2713779"/>
            <a:ext cx="515370" cy="57646"/>
          </a:xfrm>
          <a:prstGeom prst="straightConnector1">
            <a:avLst/>
          </a:prstGeom>
          <a:ln w="5715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09C10B61-3D1C-813B-1D7F-8E5E63B2EBC9}"/>
              </a:ext>
            </a:extLst>
          </p:cNvPr>
          <p:cNvCxnSpPr>
            <a:cxnSpLocks/>
            <a:stCxn id="28" idx="3"/>
          </p:cNvCxnSpPr>
          <p:nvPr/>
        </p:nvCxnSpPr>
        <p:spPr>
          <a:xfrm flipV="1">
            <a:off x="6732813" y="4016896"/>
            <a:ext cx="675519" cy="714864"/>
          </a:xfrm>
          <a:prstGeom prst="straightConnector1">
            <a:avLst/>
          </a:prstGeom>
          <a:ln w="57150">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3D284E6A-5939-8131-7C42-5F59F37B812C}"/>
              </a:ext>
            </a:extLst>
          </p:cNvPr>
          <p:cNvSpPr txBox="1"/>
          <p:nvPr/>
        </p:nvSpPr>
        <p:spPr>
          <a:xfrm>
            <a:off x="5096932" y="4439372"/>
            <a:ext cx="1635881" cy="584775"/>
          </a:xfrm>
          <a:prstGeom prst="rect">
            <a:avLst/>
          </a:prstGeom>
          <a:solidFill>
            <a:schemeClr val="tx2">
              <a:lumMod val="20000"/>
              <a:lumOff val="80000"/>
            </a:schemeClr>
          </a:solidFill>
          <a:ln w="38100">
            <a:solidFill>
              <a:schemeClr val="tx2"/>
            </a:solidFill>
          </a:ln>
        </p:spPr>
        <p:txBody>
          <a:bodyPr wrap="square" rtlCol="0">
            <a:spAutoFit/>
          </a:bodyPr>
          <a:lstStyle/>
          <a:p>
            <a:pPr algn="ctr"/>
            <a:r>
              <a:rPr lang="en-US" sz="1600" dirty="0" err="1"/>
              <a:t>ToF</a:t>
            </a:r>
            <a:r>
              <a:rPr lang="en-US" sz="1600" dirty="0"/>
              <a:t> &amp; CYMBAL Services</a:t>
            </a:r>
          </a:p>
        </p:txBody>
      </p:sp>
      <p:cxnSp>
        <p:nvCxnSpPr>
          <p:cNvPr id="29" name="Straight Arrow Connector 28">
            <a:extLst>
              <a:ext uri="{FF2B5EF4-FFF2-40B4-BE49-F238E27FC236}">
                <a16:creationId xmlns:a16="http://schemas.microsoft.com/office/drawing/2014/main" id="{254C5233-96BA-6AF8-7CFA-DF3D3A400D27}"/>
              </a:ext>
            </a:extLst>
          </p:cNvPr>
          <p:cNvCxnSpPr>
            <a:cxnSpLocks/>
            <a:stCxn id="30" idx="3"/>
          </p:cNvCxnSpPr>
          <p:nvPr/>
        </p:nvCxnSpPr>
        <p:spPr>
          <a:xfrm flipV="1">
            <a:off x="6732813" y="3620635"/>
            <a:ext cx="576099" cy="396261"/>
          </a:xfrm>
          <a:prstGeom prst="straightConnector1">
            <a:avLst/>
          </a:prstGeom>
          <a:ln w="57150">
            <a:solidFill>
              <a:srgbClr val="DB3527"/>
            </a:solidFill>
            <a:tailEnd type="triangle"/>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4AB84B26-43CA-BAAC-B960-A1949414143D}"/>
              </a:ext>
            </a:extLst>
          </p:cNvPr>
          <p:cNvSpPr txBox="1"/>
          <p:nvPr/>
        </p:nvSpPr>
        <p:spPr>
          <a:xfrm>
            <a:off x="5096932" y="3724508"/>
            <a:ext cx="1635881" cy="584775"/>
          </a:xfrm>
          <a:prstGeom prst="rect">
            <a:avLst/>
          </a:prstGeom>
          <a:solidFill>
            <a:schemeClr val="accent5">
              <a:lumMod val="20000"/>
              <a:lumOff val="80000"/>
            </a:schemeClr>
          </a:solidFill>
          <a:ln w="38100">
            <a:solidFill>
              <a:schemeClr val="accent5"/>
            </a:solidFill>
          </a:ln>
        </p:spPr>
        <p:txBody>
          <a:bodyPr wrap="square" rtlCol="0">
            <a:spAutoFit/>
          </a:bodyPr>
          <a:lstStyle/>
          <a:p>
            <a:pPr algn="ctr"/>
            <a:r>
              <a:rPr lang="en-US" sz="1600" dirty="0"/>
              <a:t>pfRICH Services</a:t>
            </a:r>
          </a:p>
        </p:txBody>
      </p:sp>
      <p:cxnSp>
        <p:nvCxnSpPr>
          <p:cNvPr id="31" name="Straight Arrow Connector 30">
            <a:extLst>
              <a:ext uri="{FF2B5EF4-FFF2-40B4-BE49-F238E27FC236}">
                <a16:creationId xmlns:a16="http://schemas.microsoft.com/office/drawing/2014/main" id="{1D9E02E2-630B-8D8B-8A4A-A043311052BC}"/>
              </a:ext>
            </a:extLst>
          </p:cNvPr>
          <p:cNvCxnSpPr>
            <a:cxnSpLocks/>
            <a:stCxn id="32" idx="3"/>
          </p:cNvCxnSpPr>
          <p:nvPr/>
        </p:nvCxnSpPr>
        <p:spPr>
          <a:xfrm flipV="1">
            <a:off x="6736255" y="3291320"/>
            <a:ext cx="518413" cy="10697"/>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D8D8C797-13B9-6236-9297-C89FC8873807}"/>
              </a:ext>
            </a:extLst>
          </p:cNvPr>
          <p:cNvSpPr txBox="1"/>
          <p:nvPr/>
        </p:nvSpPr>
        <p:spPr>
          <a:xfrm>
            <a:off x="5096932" y="3009644"/>
            <a:ext cx="1639323" cy="584775"/>
          </a:xfrm>
          <a:prstGeom prst="rect">
            <a:avLst/>
          </a:prstGeom>
          <a:solidFill>
            <a:schemeClr val="accent1">
              <a:lumMod val="20000"/>
              <a:lumOff val="80000"/>
            </a:schemeClr>
          </a:solidFill>
          <a:ln w="38100">
            <a:solidFill>
              <a:schemeClr val="accent1"/>
            </a:solidFill>
          </a:ln>
        </p:spPr>
        <p:txBody>
          <a:bodyPr wrap="square" rtlCol="0">
            <a:spAutoFit/>
          </a:bodyPr>
          <a:lstStyle/>
          <a:p>
            <a:pPr algn="ctr"/>
            <a:r>
              <a:rPr lang="en-US" sz="1600" dirty="0"/>
              <a:t>pfRICH &amp; </a:t>
            </a:r>
            <a:r>
              <a:rPr lang="en-US" sz="1600" dirty="0" err="1"/>
              <a:t>EEEMCal</a:t>
            </a:r>
            <a:r>
              <a:rPr lang="en-US" sz="1600" dirty="0"/>
              <a:t> Rails</a:t>
            </a:r>
          </a:p>
        </p:txBody>
      </p:sp>
      <p:sp>
        <p:nvSpPr>
          <p:cNvPr id="38" name="TextBox 37">
            <a:extLst>
              <a:ext uri="{FF2B5EF4-FFF2-40B4-BE49-F238E27FC236}">
                <a16:creationId xmlns:a16="http://schemas.microsoft.com/office/drawing/2014/main" id="{1F2072A7-CF2F-3A5B-F6D8-0E016B4245F5}"/>
              </a:ext>
            </a:extLst>
          </p:cNvPr>
          <p:cNvSpPr txBox="1"/>
          <p:nvPr/>
        </p:nvSpPr>
        <p:spPr>
          <a:xfrm>
            <a:off x="10617235" y="5569353"/>
            <a:ext cx="1412144" cy="584775"/>
          </a:xfrm>
          <a:prstGeom prst="rect">
            <a:avLst/>
          </a:prstGeom>
          <a:solidFill>
            <a:schemeClr val="accent6">
              <a:lumMod val="20000"/>
              <a:lumOff val="80000"/>
            </a:schemeClr>
          </a:solidFill>
          <a:ln w="38100">
            <a:solidFill>
              <a:schemeClr val="accent6"/>
            </a:solidFill>
          </a:ln>
        </p:spPr>
        <p:txBody>
          <a:bodyPr wrap="square" rtlCol="0">
            <a:spAutoFit/>
          </a:bodyPr>
          <a:lstStyle/>
          <a:p>
            <a:pPr algn="ctr"/>
            <a:r>
              <a:rPr lang="en-US" sz="1600" dirty="0"/>
              <a:t>*Front view looking at IP*</a:t>
            </a:r>
          </a:p>
        </p:txBody>
      </p:sp>
      <p:cxnSp>
        <p:nvCxnSpPr>
          <p:cNvPr id="39" name="Straight Arrow Connector 38">
            <a:extLst>
              <a:ext uri="{FF2B5EF4-FFF2-40B4-BE49-F238E27FC236}">
                <a16:creationId xmlns:a16="http://schemas.microsoft.com/office/drawing/2014/main" id="{6124DEF1-BA42-6F72-49F5-2BA7F7DA0AC5}"/>
              </a:ext>
            </a:extLst>
          </p:cNvPr>
          <p:cNvCxnSpPr>
            <a:cxnSpLocks/>
            <a:stCxn id="21" idx="3"/>
          </p:cNvCxnSpPr>
          <p:nvPr/>
        </p:nvCxnSpPr>
        <p:spPr>
          <a:xfrm flipV="1">
            <a:off x="6732813" y="4667718"/>
            <a:ext cx="1031119" cy="778906"/>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595957C6-82EA-EE73-AFC1-8A7116F53640}"/>
              </a:ext>
            </a:extLst>
          </p:cNvPr>
          <p:cNvSpPr txBox="1"/>
          <p:nvPr/>
        </p:nvSpPr>
        <p:spPr>
          <a:xfrm>
            <a:off x="11647445" y="43934"/>
            <a:ext cx="312907" cy="369332"/>
          </a:xfrm>
          <a:prstGeom prst="rect">
            <a:avLst/>
          </a:prstGeom>
          <a:noFill/>
          <a:ln w="19050">
            <a:solidFill>
              <a:srgbClr val="DB3527"/>
            </a:solidFill>
          </a:ln>
        </p:spPr>
        <p:txBody>
          <a:bodyPr wrap="none" rtlCol="0">
            <a:spAutoFit/>
          </a:bodyPr>
          <a:lstStyle/>
          <a:p>
            <a:pPr algn="r"/>
            <a:r>
              <a:rPr lang="en-US" dirty="0"/>
              <a:t>1</a:t>
            </a:r>
          </a:p>
        </p:txBody>
      </p:sp>
    </p:spTree>
    <p:extLst>
      <p:ext uri="{BB962C8B-B14F-4D97-AF65-F5344CB8AC3E}">
        <p14:creationId xmlns:p14="http://schemas.microsoft.com/office/powerpoint/2010/main" val="42716603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8E88E4-EE68-1BEE-D3E0-75DED7CDDC8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121B418-0F2F-E481-C20D-CE2FD9BBEA17}"/>
              </a:ext>
            </a:extLst>
          </p:cNvPr>
          <p:cNvSpPr>
            <a:spLocks noGrp="1"/>
          </p:cNvSpPr>
          <p:nvPr>
            <p:ph type="title"/>
          </p:nvPr>
        </p:nvSpPr>
        <p:spPr/>
        <p:txBody>
          <a:bodyPr/>
          <a:lstStyle/>
          <a:p>
            <a:r>
              <a:rPr lang="en-US" dirty="0"/>
              <a:t>Backward Direction Cable Trays</a:t>
            </a:r>
          </a:p>
        </p:txBody>
      </p:sp>
      <p:sp>
        <p:nvSpPr>
          <p:cNvPr id="3" name="Text Placeholder 2">
            <a:extLst>
              <a:ext uri="{FF2B5EF4-FFF2-40B4-BE49-F238E27FC236}">
                <a16:creationId xmlns:a16="http://schemas.microsoft.com/office/drawing/2014/main" id="{143F8C73-F520-4F28-8856-E8013C0EEBDB}"/>
              </a:ext>
            </a:extLst>
          </p:cNvPr>
          <p:cNvSpPr>
            <a:spLocks noGrp="1"/>
          </p:cNvSpPr>
          <p:nvPr>
            <p:ph type="body" sz="quarter" idx="10"/>
          </p:nvPr>
        </p:nvSpPr>
        <p:spPr>
          <a:xfrm>
            <a:off x="461962" y="738732"/>
            <a:ext cx="6531505" cy="5065713"/>
          </a:xfrm>
        </p:spPr>
        <p:txBody>
          <a:bodyPr>
            <a:normAutofit/>
          </a:bodyPr>
          <a:lstStyle/>
          <a:p>
            <a:pPr>
              <a:spcBef>
                <a:spcPts val="600"/>
              </a:spcBef>
            </a:pPr>
            <a:r>
              <a:rPr lang="en-US" sz="1800" dirty="0"/>
              <a:t>The area between the PST and the back of the pfRICH is a tight location where services from several detectors need to get organized into their trays. </a:t>
            </a:r>
          </a:p>
          <a:p>
            <a:pPr>
              <a:spcBef>
                <a:spcPts val="600"/>
              </a:spcBef>
            </a:pPr>
            <a:r>
              <a:rPr lang="en-US" sz="1800" dirty="0"/>
              <a:t>CYMBAL and Barrel </a:t>
            </a:r>
            <a:r>
              <a:rPr lang="en-US" sz="1800" dirty="0" err="1"/>
              <a:t>ToF</a:t>
            </a:r>
            <a:r>
              <a:rPr lang="en-US" sz="1800" dirty="0"/>
              <a:t> were rotated to be off center from the SVT such that their services could be routed cleanly</a:t>
            </a:r>
          </a:p>
          <a:p>
            <a:pPr>
              <a:spcBef>
                <a:spcPts val="600"/>
              </a:spcBef>
            </a:pPr>
            <a:r>
              <a:rPr lang="en-US" sz="1800" dirty="0"/>
              <a:t>Were planning on using stainless steel trays with removable covers for now, this may change as the designs develop</a:t>
            </a:r>
          </a:p>
          <a:p>
            <a:pPr>
              <a:spcBef>
                <a:spcPts val="600"/>
              </a:spcBef>
            </a:pPr>
            <a:r>
              <a:rPr lang="en-US" sz="1800" dirty="0"/>
              <a:t>Per recommendations from a previous review, we will be making mockups of this area </a:t>
            </a:r>
          </a:p>
        </p:txBody>
      </p:sp>
      <p:pic>
        <p:nvPicPr>
          <p:cNvPr id="14" name="Picture 13">
            <a:extLst>
              <a:ext uri="{FF2B5EF4-FFF2-40B4-BE49-F238E27FC236}">
                <a16:creationId xmlns:a16="http://schemas.microsoft.com/office/drawing/2014/main" id="{6A3A0519-9A5A-859C-EDEF-49DC5AFF5C01}"/>
              </a:ext>
            </a:extLst>
          </p:cNvPr>
          <p:cNvPicPr>
            <a:picLocks noChangeAspect="1"/>
          </p:cNvPicPr>
          <p:nvPr/>
        </p:nvPicPr>
        <p:blipFill>
          <a:blip r:embed="rId2"/>
          <a:srcRect l="5394" t="25320" r="25912" b="6597"/>
          <a:stretch>
            <a:fillRect/>
          </a:stretch>
        </p:blipFill>
        <p:spPr>
          <a:xfrm>
            <a:off x="444505" y="3474242"/>
            <a:ext cx="3556000" cy="2727164"/>
          </a:xfrm>
          <a:prstGeom prst="rect">
            <a:avLst/>
          </a:prstGeom>
        </p:spPr>
      </p:pic>
      <p:pic>
        <p:nvPicPr>
          <p:cNvPr id="16" name="Picture 15">
            <a:extLst>
              <a:ext uri="{FF2B5EF4-FFF2-40B4-BE49-F238E27FC236}">
                <a16:creationId xmlns:a16="http://schemas.microsoft.com/office/drawing/2014/main" id="{FCE40427-CBF8-96DF-EF26-B36206F8D10C}"/>
              </a:ext>
            </a:extLst>
          </p:cNvPr>
          <p:cNvPicPr>
            <a:picLocks noChangeAspect="1"/>
          </p:cNvPicPr>
          <p:nvPr/>
        </p:nvPicPr>
        <p:blipFill>
          <a:blip r:embed="rId3"/>
          <a:srcRect l="29108" t="6533" r="14237" b="9101"/>
          <a:stretch>
            <a:fillRect/>
          </a:stretch>
        </p:blipFill>
        <p:spPr>
          <a:xfrm>
            <a:off x="7664783" y="920219"/>
            <a:ext cx="4374811" cy="5065713"/>
          </a:xfrm>
          <a:prstGeom prst="rect">
            <a:avLst/>
          </a:prstGeom>
        </p:spPr>
      </p:pic>
      <p:sp>
        <p:nvSpPr>
          <p:cNvPr id="4" name="TextBox 3">
            <a:extLst>
              <a:ext uri="{FF2B5EF4-FFF2-40B4-BE49-F238E27FC236}">
                <a16:creationId xmlns:a16="http://schemas.microsoft.com/office/drawing/2014/main" id="{6FC5222B-F8C3-E4CB-C1F6-4726B7D33D0C}"/>
              </a:ext>
            </a:extLst>
          </p:cNvPr>
          <p:cNvSpPr txBox="1"/>
          <p:nvPr/>
        </p:nvSpPr>
        <p:spPr>
          <a:xfrm>
            <a:off x="9469964" y="1241002"/>
            <a:ext cx="1527704" cy="584775"/>
          </a:xfrm>
          <a:prstGeom prst="rect">
            <a:avLst/>
          </a:prstGeom>
          <a:solidFill>
            <a:schemeClr val="accent2">
              <a:lumMod val="20000"/>
              <a:lumOff val="80000"/>
            </a:schemeClr>
          </a:solidFill>
          <a:ln w="38100">
            <a:solidFill>
              <a:schemeClr val="accent2"/>
            </a:solidFill>
          </a:ln>
        </p:spPr>
        <p:txBody>
          <a:bodyPr wrap="square" rtlCol="0">
            <a:spAutoFit/>
          </a:bodyPr>
          <a:lstStyle/>
          <a:p>
            <a:pPr algn="ctr"/>
            <a:r>
              <a:rPr lang="en-US" sz="1600" dirty="0"/>
              <a:t>SVT &amp; MPGD Disks Services</a:t>
            </a:r>
          </a:p>
        </p:txBody>
      </p:sp>
      <p:cxnSp>
        <p:nvCxnSpPr>
          <p:cNvPr id="5" name="Straight Arrow Connector 4">
            <a:extLst>
              <a:ext uri="{FF2B5EF4-FFF2-40B4-BE49-F238E27FC236}">
                <a16:creationId xmlns:a16="http://schemas.microsoft.com/office/drawing/2014/main" id="{FD2C36FE-DFE3-3244-84D0-D5168D2006D6}"/>
              </a:ext>
            </a:extLst>
          </p:cNvPr>
          <p:cNvCxnSpPr>
            <a:cxnSpLocks/>
            <a:stCxn id="6" idx="2"/>
          </p:cNvCxnSpPr>
          <p:nvPr/>
        </p:nvCxnSpPr>
        <p:spPr>
          <a:xfrm>
            <a:off x="8529287" y="1843920"/>
            <a:ext cx="25400" cy="397175"/>
          </a:xfrm>
          <a:prstGeom prst="straightConnector1">
            <a:avLst/>
          </a:prstGeom>
          <a:ln w="57150">
            <a:solidFill>
              <a:schemeClr val="bg2"/>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2C4199BD-F279-7CD0-6EB9-4B644FD0D291}"/>
              </a:ext>
            </a:extLst>
          </p:cNvPr>
          <p:cNvSpPr txBox="1"/>
          <p:nvPr/>
        </p:nvSpPr>
        <p:spPr>
          <a:xfrm>
            <a:off x="7711346" y="1259145"/>
            <a:ext cx="1635881" cy="584775"/>
          </a:xfrm>
          <a:prstGeom prst="rect">
            <a:avLst/>
          </a:prstGeom>
          <a:solidFill>
            <a:schemeClr val="bg2">
              <a:lumMod val="20000"/>
              <a:lumOff val="80000"/>
            </a:schemeClr>
          </a:solidFill>
          <a:ln w="38100">
            <a:solidFill>
              <a:schemeClr val="bg2"/>
            </a:solidFill>
          </a:ln>
        </p:spPr>
        <p:txBody>
          <a:bodyPr wrap="square" rtlCol="0">
            <a:spAutoFit/>
          </a:bodyPr>
          <a:lstStyle/>
          <a:p>
            <a:pPr algn="ctr"/>
            <a:r>
              <a:rPr lang="en-US" sz="1600" dirty="0" err="1"/>
              <a:t>ToF</a:t>
            </a:r>
            <a:r>
              <a:rPr lang="en-US" sz="1600" dirty="0"/>
              <a:t> &amp; CYMBAL Services</a:t>
            </a:r>
          </a:p>
        </p:txBody>
      </p:sp>
      <p:cxnSp>
        <p:nvCxnSpPr>
          <p:cNvPr id="9" name="Straight Arrow Connector 8">
            <a:extLst>
              <a:ext uri="{FF2B5EF4-FFF2-40B4-BE49-F238E27FC236}">
                <a16:creationId xmlns:a16="http://schemas.microsoft.com/office/drawing/2014/main" id="{51719F49-8900-549D-7E90-80F22DE549D9}"/>
              </a:ext>
            </a:extLst>
          </p:cNvPr>
          <p:cNvCxnSpPr>
            <a:cxnSpLocks/>
            <a:stCxn id="4" idx="2"/>
          </p:cNvCxnSpPr>
          <p:nvPr/>
        </p:nvCxnSpPr>
        <p:spPr>
          <a:xfrm flipH="1">
            <a:off x="8751489" y="1825777"/>
            <a:ext cx="1482327" cy="807357"/>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12E6BB1F-F1AD-758A-5263-0C40379744D4}"/>
              </a:ext>
            </a:extLst>
          </p:cNvPr>
          <p:cNvSpPr txBox="1"/>
          <p:nvPr/>
        </p:nvSpPr>
        <p:spPr>
          <a:xfrm>
            <a:off x="2150993" y="3474242"/>
            <a:ext cx="1346033" cy="584775"/>
          </a:xfrm>
          <a:prstGeom prst="rect">
            <a:avLst/>
          </a:prstGeom>
          <a:solidFill>
            <a:schemeClr val="accent4">
              <a:lumMod val="20000"/>
              <a:lumOff val="80000"/>
            </a:schemeClr>
          </a:solidFill>
          <a:ln w="38100">
            <a:solidFill>
              <a:schemeClr val="accent4"/>
            </a:solidFill>
          </a:ln>
        </p:spPr>
        <p:txBody>
          <a:bodyPr wrap="square" rtlCol="0">
            <a:spAutoFit/>
          </a:bodyPr>
          <a:lstStyle/>
          <a:p>
            <a:pPr algn="ctr"/>
            <a:r>
              <a:rPr lang="en-US" sz="1600" dirty="0"/>
              <a:t>MPGD Disk Services</a:t>
            </a:r>
          </a:p>
        </p:txBody>
      </p:sp>
      <p:cxnSp>
        <p:nvCxnSpPr>
          <p:cNvPr id="11" name="Straight Arrow Connector 10">
            <a:extLst>
              <a:ext uri="{FF2B5EF4-FFF2-40B4-BE49-F238E27FC236}">
                <a16:creationId xmlns:a16="http://schemas.microsoft.com/office/drawing/2014/main" id="{45157E60-31E7-7DB2-5B78-CBD9292644F9}"/>
              </a:ext>
            </a:extLst>
          </p:cNvPr>
          <p:cNvCxnSpPr>
            <a:cxnSpLocks/>
            <a:stCxn id="10" idx="2"/>
          </p:cNvCxnSpPr>
          <p:nvPr/>
        </p:nvCxnSpPr>
        <p:spPr>
          <a:xfrm flipH="1">
            <a:off x="2628900" y="4059017"/>
            <a:ext cx="195110" cy="767704"/>
          </a:xfrm>
          <a:prstGeom prst="straightConnector1">
            <a:avLst/>
          </a:prstGeom>
          <a:ln w="5715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B1A452B2-269A-7018-D181-ED7937D36911}"/>
              </a:ext>
            </a:extLst>
          </p:cNvPr>
          <p:cNvSpPr txBox="1"/>
          <p:nvPr/>
        </p:nvSpPr>
        <p:spPr>
          <a:xfrm>
            <a:off x="11647445" y="43934"/>
            <a:ext cx="312907" cy="369332"/>
          </a:xfrm>
          <a:prstGeom prst="rect">
            <a:avLst/>
          </a:prstGeom>
          <a:noFill/>
          <a:ln w="19050">
            <a:solidFill>
              <a:srgbClr val="DB3527"/>
            </a:solidFill>
          </a:ln>
        </p:spPr>
        <p:txBody>
          <a:bodyPr wrap="none" rtlCol="0">
            <a:spAutoFit/>
          </a:bodyPr>
          <a:lstStyle/>
          <a:p>
            <a:pPr algn="r"/>
            <a:r>
              <a:rPr lang="en-US" dirty="0"/>
              <a:t>1</a:t>
            </a:r>
          </a:p>
        </p:txBody>
      </p:sp>
      <p:pic>
        <p:nvPicPr>
          <p:cNvPr id="7" name="Picture 6">
            <a:extLst>
              <a:ext uri="{FF2B5EF4-FFF2-40B4-BE49-F238E27FC236}">
                <a16:creationId xmlns:a16="http://schemas.microsoft.com/office/drawing/2014/main" id="{9006C838-BB6A-04E1-4814-6B8FA8F19B49}"/>
              </a:ext>
            </a:extLst>
          </p:cNvPr>
          <p:cNvPicPr>
            <a:picLocks noChangeAspect="1"/>
          </p:cNvPicPr>
          <p:nvPr/>
        </p:nvPicPr>
        <p:blipFill>
          <a:blip r:embed="rId4">
            <a:clrChange>
              <a:clrFrom>
                <a:srgbClr val="1A1F25"/>
              </a:clrFrom>
              <a:clrTo>
                <a:srgbClr val="1A1F25">
                  <a:alpha val="0"/>
                </a:srgbClr>
              </a:clrTo>
            </a:clrChange>
          </a:blip>
          <a:stretch>
            <a:fillRect/>
          </a:stretch>
        </p:blipFill>
        <p:spPr>
          <a:xfrm>
            <a:off x="4449239" y="3458566"/>
            <a:ext cx="2657150" cy="1579202"/>
          </a:xfrm>
          <a:prstGeom prst="rect">
            <a:avLst/>
          </a:prstGeom>
        </p:spPr>
      </p:pic>
      <p:pic>
        <p:nvPicPr>
          <p:cNvPr id="8" name="Picture 7">
            <a:extLst>
              <a:ext uri="{FF2B5EF4-FFF2-40B4-BE49-F238E27FC236}">
                <a16:creationId xmlns:a16="http://schemas.microsoft.com/office/drawing/2014/main" id="{D2AF27D4-FE70-C9F4-34B7-CB1A53F56E73}"/>
              </a:ext>
            </a:extLst>
          </p:cNvPr>
          <p:cNvPicPr>
            <a:picLocks noChangeAspect="1"/>
          </p:cNvPicPr>
          <p:nvPr/>
        </p:nvPicPr>
        <p:blipFill>
          <a:blip r:embed="rId5">
            <a:clrChange>
              <a:clrFrom>
                <a:srgbClr val="1A1F25"/>
              </a:clrFrom>
              <a:clrTo>
                <a:srgbClr val="1A1F25">
                  <a:alpha val="0"/>
                </a:srgbClr>
              </a:clrTo>
            </a:clrChange>
          </a:blip>
          <a:stretch>
            <a:fillRect/>
          </a:stretch>
        </p:blipFill>
        <p:spPr>
          <a:xfrm>
            <a:off x="4596881" y="4826721"/>
            <a:ext cx="2460200" cy="1515648"/>
          </a:xfrm>
          <a:prstGeom prst="rect">
            <a:avLst/>
          </a:prstGeom>
        </p:spPr>
      </p:pic>
    </p:spTree>
    <p:extLst>
      <p:ext uri="{BB962C8B-B14F-4D97-AF65-F5344CB8AC3E}">
        <p14:creationId xmlns:p14="http://schemas.microsoft.com/office/powerpoint/2010/main" val="24062515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9CFA298B-937E-B26C-8AAD-0D07FC492337}"/>
              </a:ext>
            </a:extLst>
          </p:cNvPr>
          <p:cNvPicPr>
            <a:picLocks noChangeAspect="1"/>
          </p:cNvPicPr>
          <p:nvPr/>
        </p:nvPicPr>
        <p:blipFill>
          <a:blip r:embed="rId2">
            <a:clrChange>
              <a:clrFrom>
                <a:srgbClr val="1A1F25"/>
              </a:clrFrom>
              <a:clrTo>
                <a:srgbClr val="1A1F25">
                  <a:alpha val="0"/>
                </a:srgbClr>
              </a:clrTo>
            </a:clrChange>
          </a:blip>
          <a:stretch>
            <a:fillRect/>
          </a:stretch>
        </p:blipFill>
        <p:spPr>
          <a:xfrm>
            <a:off x="6238134" y="772841"/>
            <a:ext cx="5833291" cy="5390424"/>
          </a:xfrm>
          <a:prstGeom prst="rect">
            <a:avLst/>
          </a:prstGeom>
        </p:spPr>
      </p:pic>
      <p:sp>
        <p:nvSpPr>
          <p:cNvPr id="2" name="Title 1">
            <a:extLst>
              <a:ext uri="{FF2B5EF4-FFF2-40B4-BE49-F238E27FC236}">
                <a16:creationId xmlns:a16="http://schemas.microsoft.com/office/drawing/2014/main" id="{3C7E43B4-765D-0511-1DC1-009B74E4C58C}"/>
              </a:ext>
            </a:extLst>
          </p:cNvPr>
          <p:cNvSpPr>
            <a:spLocks noGrp="1"/>
          </p:cNvSpPr>
          <p:nvPr>
            <p:ph type="title"/>
          </p:nvPr>
        </p:nvSpPr>
        <p:spPr/>
        <p:txBody>
          <a:bodyPr/>
          <a:lstStyle/>
          <a:p>
            <a:r>
              <a:rPr lang="en-US" dirty="0"/>
              <a:t>Backward Direction Cable Trays</a:t>
            </a:r>
          </a:p>
        </p:txBody>
      </p:sp>
      <p:sp>
        <p:nvSpPr>
          <p:cNvPr id="3" name="Text Placeholder 2">
            <a:extLst>
              <a:ext uri="{FF2B5EF4-FFF2-40B4-BE49-F238E27FC236}">
                <a16:creationId xmlns:a16="http://schemas.microsoft.com/office/drawing/2014/main" id="{B558684E-D4D1-59FB-351F-DFBD7A2DC087}"/>
              </a:ext>
            </a:extLst>
          </p:cNvPr>
          <p:cNvSpPr>
            <a:spLocks noGrp="1"/>
          </p:cNvSpPr>
          <p:nvPr>
            <p:ph type="body" sz="quarter" idx="10"/>
          </p:nvPr>
        </p:nvSpPr>
        <p:spPr>
          <a:xfrm>
            <a:off x="449262" y="626530"/>
            <a:ext cx="6048905" cy="3683003"/>
          </a:xfrm>
        </p:spPr>
        <p:txBody>
          <a:bodyPr>
            <a:normAutofit/>
          </a:bodyPr>
          <a:lstStyle/>
          <a:p>
            <a:pPr>
              <a:spcBef>
                <a:spcPts val="600"/>
              </a:spcBef>
            </a:pPr>
            <a:r>
              <a:rPr lang="en-US" sz="1800" dirty="0"/>
              <a:t>All services from the inner trackers then get fanned out along the face of the HCAL. </a:t>
            </a:r>
          </a:p>
          <a:p>
            <a:pPr>
              <a:spcBef>
                <a:spcPts val="600"/>
              </a:spcBef>
            </a:pPr>
            <a:r>
              <a:rPr lang="en-US" sz="1800" dirty="0"/>
              <a:t>10cm gap between HCAL </a:t>
            </a:r>
            <a:r>
              <a:rPr lang="en-US" sz="1800" dirty="0" err="1"/>
              <a:t>Dogbones</a:t>
            </a:r>
            <a:r>
              <a:rPr lang="en-US" sz="1800" dirty="0"/>
              <a:t> and backward Endcap</a:t>
            </a:r>
          </a:p>
          <a:p>
            <a:pPr>
              <a:spcBef>
                <a:spcPts val="600"/>
              </a:spcBef>
            </a:pPr>
            <a:r>
              <a:rPr lang="en-US" sz="1800" dirty="0"/>
              <a:t>The 3 and 9 O’clock positions are kept open for the endcap service trays (not shown)</a:t>
            </a:r>
          </a:p>
          <a:p>
            <a:pPr>
              <a:spcBef>
                <a:spcPts val="600"/>
              </a:spcBef>
            </a:pPr>
            <a:r>
              <a:rPr lang="en-US" sz="1800" dirty="0"/>
              <a:t>More trays will be added to support the services once cable types and disconnect locations are finalized</a:t>
            </a:r>
          </a:p>
          <a:p>
            <a:pPr>
              <a:spcBef>
                <a:spcPts val="600"/>
              </a:spcBef>
            </a:pPr>
            <a:r>
              <a:rPr lang="en-US" sz="1800" dirty="0"/>
              <a:t>Once outside the barrel, most services will go to the ring outside platform. Only a few cooling and gas lines will go to the ring inside platform</a:t>
            </a:r>
          </a:p>
        </p:txBody>
      </p:sp>
      <p:pic>
        <p:nvPicPr>
          <p:cNvPr id="17" name="Picture 16">
            <a:extLst>
              <a:ext uri="{FF2B5EF4-FFF2-40B4-BE49-F238E27FC236}">
                <a16:creationId xmlns:a16="http://schemas.microsoft.com/office/drawing/2014/main" id="{BBA4DE69-9DBA-B7F6-CEE2-71CE52B46EDD}"/>
              </a:ext>
            </a:extLst>
          </p:cNvPr>
          <p:cNvPicPr>
            <a:picLocks noChangeAspect="1"/>
          </p:cNvPicPr>
          <p:nvPr/>
        </p:nvPicPr>
        <p:blipFill>
          <a:blip r:embed="rId3">
            <a:clrChange>
              <a:clrFrom>
                <a:srgbClr val="1A1F25"/>
              </a:clrFrom>
              <a:clrTo>
                <a:srgbClr val="1A1F25">
                  <a:alpha val="0"/>
                </a:srgbClr>
              </a:clrTo>
            </a:clrChange>
          </a:blip>
          <a:stretch>
            <a:fillRect/>
          </a:stretch>
        </p:blipFill>
        <p:spPr>
          <a:xfrm>
            <a:off x="662441" y="3753460"/>
            <a:ext cx="2690605" cy="2478009"/>
          </a:xfrm>
          <a:prstGeom prst="rect">
            <a:avLst/>
          </a:prstGeom>
        </p:spPr>
      </p:pic>
      <p:sp>
        <p:nvSpPr>
          <p:cNvPr id="21" name="Text Placeholder 2">
            <a:extLst>
              <a:ext uri="{FF2B5EF4-FFF2-40B4-BE49-F238E27FC236}">
                <a16:creationId xmlns:a16="http://schemas.microsoft.com/office/drawing/2014/main" id="{313F18BD-5C88-EBB3-B02B-BFBDDEF94F04}"/>
              </a:ext>
            </a:extLst>
          </p:cNvPr>
          <p:cNvSpPr txBox="1">
            <a:spLocks/>
          </p:cNvSpPr>
          <p:nvPr/>
        </p:nvSpPr>
        <p:spPr>
          <a:xfrm>
            <a:off x="527434" y="2531693"/>
            <a:ext cx="5833291" cy="1221768"/>
          </a:xfrm>
          <a:prstGeom prst="rect">
            <a:avLst/>
          </a:prstGeom>
        </p:spPr>
        <p:txBody>
          <a:bodyPr vert="horz" lIns="91440" tIns="45720" rIns="91440" bIns="45720" numCol="2"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1400" dirty="0"/>
          </a:p>
        </p:txBody>
      </p:sp>
      <p:graphicFrame>
        <p:nvGraphicFramePr>
          <p:cNvPr id="22" name="Table 21">
            <a:extLst>
              <a:ext uri="{FF2B5EF4-FFF2-40B4-BE49-F238E27FC236}">
                <a16:creationId xmlns:a16="http://schemas.microsoft.com/office/drawing/2014/main" id="{FF7A761F-6EA2-7B8D-7C3D-386C0D832953}"/>
              </a:ext>
            </a:extLst>
          </p:cNvPr>
          <p:cNvGraphicFramePr>
            <a:graphicFrameLocks noGrp="1"/>
          </p:cNvGraphicFramePr>
          <p:nvPr>
            <p:extLst>
              <p:ext uri="{D42A27DB-BD31-4B8C-83A1-F6EECF244321}">
                <p14:modId xmlns:p14="http://schemas.microsoft.com/office/powerpoint/2010/main" val="3602408710"/>
              </p:ext>
            </p:extLst>
          </p:nvPr>
        </p:nvGraphicFramePr>
        <p:xfrm>
          <a:off x="3657140" y="4835150"/>
          <a:ext cx="3276600" cy="1341120"/>
        </p:xfrm>
        <a:graphic>
          <a:graphicData uri="http://schemas.openxmlformats.org/drawingml/2006/table">
            <a:tbl>
              <a:tblPr firstRow="1" bandRow="1">
                <a:tableStyleId>{5C22544A-7EE6-4342-B048-85BDC9FD1C3A}</a:tableStyleId>
              </a:tblPr>
              <a:tblGrid>
                <a:gridCol w="1545167">
                  <a:extLst>
                    <a:ext uri="{9D8B030D-6E8A-4147-A177-3AD203B41FA5}">
                      <a16:colId xmlns:a16="http://schemas.microsoft.com/office/drawing/2014/main" val="229660301"/>
                    </a:ext>
                  </a:extLst>
                </a:gridCol>
                <a:gridCol w="1731433">
                  <a:extLst>
                    <a:ext uri="{9D8B030D-6E8A-4147-A177-3AD203B41FA5}">
                      <a16:colId xmlns:a16="http://schemas.microsoft.com/office/drawing/2014/main" val="2447548250"/>
                    </a:ext>
                  </a:extLst>
                </a:gridCol>
              </a:tblGrid>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dirty="0">
                          <a:solidFill>
                            <a:schemeClr val="tx1"/>
                          </a:solidFill>
                        </a:rPr>
                        <a:t>CYMBAL &amp; Barrel </a:t>
                      </a:r>
                      <a:r>
                        <a:rPr lang="en-US" sz="1400" b="0" dirty="0" err="1">
                          <a:solidFill>
                            <a:schemeClr val="tx1"/>
                          </a:solidFill>
                        </a:rPr>
                        <a:t>ToF</a:t>
                      </a:r>
                      <a:r>
                        <a:rPr lang="en-US" sz="1400" b="0" dirty="0">
                          <a:solidFill>
                            <a:schemeClr val="tx1"/>
                          </a:solidFill>
                        </a:rPr>
                        <a:t>: Blue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lumMod val="60000"/>
                        <a:lumOff val="4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dirty="0">
                          <a:solidFill>
                            <a:schemeClr val="tx1"/>
                          </a:solidFill>
                        </a:rPr>
                        <a:t>SVT &amp; MPGD Disks: Orange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schemeClr>
                    </a:solidFill>
                  </a:tcPr>
                </a:tc>
                <a:extLst>
                  <a:ext uri="{0D108BD9-81ED-4DB2-BD59-A6C34878D82A}">
                    <a16:rowId xmlns:a16="http://schemas.microsoft.com/office/drawing/2014/main" val="3813961178"/>
                  </a:ext>
                </a:extLst>
              </a:tr>
              <a:tr h="28458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dirty="0">
                          <a:solidFill>
                            <a:schemeClr val="tx1"/>
                          </a:solidFill>
                        </a:rPr>
                        <a:t>DIRC: Purple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60000"/>
                        <a:lumOff val="4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dirty="0" err="1">
                          <a:solidFill>
                            <a:schemeClr val="tx1"/>
                          </a:solidFill>
                        </a:rPr>
                        <a:t>EEMCal</a:t>
                      </a:r>
                      <a:r>
                        <a:rPr lang="en-US" sz="1400" b="0" dirty="0">
                          <a:solidFill>
                            <a:schemeClr val="tx1"/>
                          </a:solidFill>
                        </a:rPr>
                        <a:t>: Green</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2556146942"/>
                  </a:ext>
                </a:extLst>
              </a:tr>
              <a:tr h="18372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dirty="0">
                          <a:solidFill>
                            <a:schemeClr val="tx1"/>
                          </a:solidFill>
                        </a:rPr>
                        <a:t>pfRICH: Red</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lumMod val="60000"/>
                        <a:lumOff val="4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dirty="0">
                          <a:solidFill>
                            <a:schemeClr val="tx1"/>
                          </a:solidFill>
                        </a:rPr>
                        <a:t>Not shown: Barrel EMCal services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4">
                        <a:lumMod val="60000"/>
                        <a:lumOff val="40000"/>
                      </a:schemeClr>
                    </a:solidFill>
                  </a:tcPr>
                </a:tc>
                <a:extLst>
                  <a:ext uri="{0D108BD9-81ED-4DB2-BD59-A6C34878D82A}">
                    <a16:rowId xmlns:a16="http://schemas.microsoft.com/office/drawing/2014/main" val="1981588099"/>
                  </a:ext>
                </a:extLst>
              </a:tr>
            </a:tbl>
          </a:graphicData>
        </a:graphic>
      </p:graphicFrame>
      <p:cxnSp>
        <p:nvCxnSpPr>
          <p:cNvPr id="23" name="Straight Connector 22">
            <a:extLst>
              <a:ext uri="{FF2B5EF4-FFF2-40B4-BE49-F238E27FC236}">
                <a16:creationId xmlns:a16="http://schemas.microsoft.com/office/drawing/2014/main" id="{B92475CA-DBA8-54FC-CB7F-4AC83EDCC346}"/>
              </a:ext>
            </a:extLst>
          </p:cNvPr>
          <p:cNvCxnSpPr>
            <a:cxnSpLocks/>
          </p:cNvCxnSpPr>
          <p:nvPr/>
        </p:nvCxnSpPr>
        <p:spPr>
          <a:xfrm>
            <a:off x="6273800" y="3005667"/>
            <a:ext cx="4660900" cy="880533"/>
          </a:xfrm>
          <a:prstGeom prst="line">
            <a:avLst/>
          </a:prstGeom>
          <a:ln w="38100">
            <a:solidFill>
              <a:schemeClr val="accent4"/>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B6DB02C5-3923-8B09-E1BA-AD26FD0F2B03}"/>
              </a:ext>
            </a:extLst>
          </p:cNvPr>
          <p:cNvCxnSpPr>
            <a:cxnSpLocks/>
          </p:cNvCxnSpPr>
          <p:nvPr/>
        </p:nvCxnSpPr>
        <p:spPr>
          <a:xfrm>
            <a:off x="6273800" y="3208867"/>
            <a:ext cx="4648200" cy="850900"/>
          </a:xfrm>
          <a:prstGeom prst="line">
            <a:avLst/>
          </a:prstGeom>
          <a:ln w="38100">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16FEF687-4A87-5E3D-1FBB-8A6536C63FCD}"/>
              </a:ext>
            </a:extLst>
          </p:cNvPr>
          <p:cNvSpPr txBox="1"/>
          <p:nvPr/>
        </p:nvSpPr>
        <p:spPr>
          <a:xfrm rot="564083">
            <a:off x="11052428" y="3828935"/>
            <a:ext cx="954262" cy="461665"/>
          </a:xfrm>
          <a:prstGeom prst="rect">
            <a:avLst/>
          </a:prstGeom>
          <a:solidFill>
            <a:schemeClr val="accent4">
              <a:lumMod val="20000"/>
              <a:lumOff val="80000"/>
            </a:schemeClr>
          </a:solidFill>
          <a:ln w="38100">
            <a:solidFill>
              <a:schemeClr val="accent4"/>
            </a:solidFill>
          </a:ln>
        </p:spPr>
        <p:txBody>
          <a:bodyPr wrap="square" rtlCol="0">
            <a:spAutoFit/>
          </a:bodyPr>
          <a:lstStyle/>
          <a:p>
            <a:pPr algn="ctr"/>
            <a:r>
              <a:rPr lang="en-US" sz="1200" dirty="0"/>
              <a:t>Keep Clear Zone</a:t>
            </a:r>
          </a:p>
        </p:txBody>
      </p:sp>
      <p:sp>
        <p:nvSpPr>
          <p:cNvPr id="35" name="TextBox 34">
            <a:extLst>
              <a:ext uri="{FF2B5EF4-FFF2-40B4-BE49-F238E27FC236}">
                <a16:creationId xmlns:a16="http://schemas.microsoft.com/office/drawing/2014/main" id="{57314C60-1294-9ECB-42C4-100FB9950CE1}"/>
              </a:ext>
            </a:extLst>
          </p:cNvPr>
          <p:cNvSpPr txBox="1"/>
          <p:nvPr/>
        </p:nvSpPr>
        <p:spPr>
          <a:xfrm>
            <a:off x="11647445" y="43934"/>
            <a:ext cx="312907" cy="369332"/>
          </a:xfrm>
          <a:prstGeom prst="rect">
            <a:avLst/>
          </a:prstGeom>
          <a:noFill/>
          <a:ln w="19050">
            <a:solidFill>
              <a:srgbClr val="DB3527"/>
            </a:solidFill>
          </a:ln>
        </p:spPr>
        <p:txBody>
          <a:bodyPr wrap="none" rtlCol="0">
            <a:spAutoFit/>
          </a:bodyPr>
          <a:lstStyle/>
          <a:p>
            <a:pPr algn="r"/>
            <a:r>
              <a:rPr lang="en-US" dirty="0"/>
              <a:t>1</a:t>
            </a:r>
          </a:p>
        </p:txBody>
      </p:sp>
      <p:sp>
        <p:nvSpPr>
          <p:cNvPr id="4" name="TextBox 3">
            <a:extLst>
              <a:ext uri="{FF2B5EF4-FFF2-40B4-BE49-F238E27FC236}">
                <a16:creationId xmlns:a16="http://schemas.microsoft.com/office/drawing/2014/main" id="{E67C17D6-C39E-C81D-682D-CB2616C817A2}"/>
              </a:ext>
            </a:extLst>
          </p:cNvPr>
          <p:cNvSpPr txBox="1"/>
          <p:nvPr/>
        </p:nvSpPr>
        <p:spPr>
          <a:xfrm rot="638579">
            <a:off x="6254944" y="1157471"/>
            <a:ext cx="1239434" cy="338554"/>
          </a:xfrm>
          <a:prstGeom prst="rect">
            <a:avLst/>
          </a:prstGeom>
          <a:solidFill>
            <a:schemeClr val="accent3">
              <a:lumMod val="20000"/>
              <a:lumOff val="80000"/>
            </a:schemeClr>
          </a:solidFill>
          <a:ln w="38100">
            <a:solidFill>
              <a:schemeClr val="accent3"/>
            </a:solidFill>
          </a:ln>
        </p:spPr>
        <p:txBody>
          <a:bodyPr wrap="square" rtlCol="0">
            <a:spAutoFit/>
          </a:bodyPr>
          <a:lstStyle/>
          <a:p>
            <a:pPr algn="ctr"/>
            <a:r>
              <a:rPr lang="en-US" sz="1600" dirty="0"/>
              <a:t>Ring Inside</a:t>
            </a:r>
          </a:p>
        </p:txBody>
      </p:sp>
      <p:sp>
        <p:nvSpPr>
          <p:cNvPr id="5" name="TextBox 4">
            <a:extLst>
              <a:ext uri="{FF2B5EF4-FFF2-40B4-BE49-F238E27FC236}">
                <a16:creationId xmlns:a16="http://schemas.microsoft.com/office/drawing/2014/main" id="{1168DFC1-D05A-FB6E-DF42-CB6F68B48151}"/>
              </a:ext>
            </a:extLst>
          </p:cNvPr>
          <p:cNvSpPr txBox="1"/>
          <p:nvPr/>
        </p:nvSpPr>
        <p:spPr>
          <a:xfrm rot="612659">
            <a:off x="10640455" y="2006990"/>
            <a:ext cx="1412144" cy="338554"/>
          </a:xfrm>
          <a:prstGeom prst="rect">
            <a:avLst/>
          </a:prstGeom>
          <a:solidFill>
            <a:schemeClr val="accent6">
              <a:lumMod val="20000"/>
              <a:lumOff val="80000"/>
            </a:schemeClr>
          </a:solidFill>
          <a:ln w="38100">
            <a:solidFill>
              <a:schemeClr val="accent6"/>
            </a:solidFill>
          </a:ln>
        </p:spPr>
        <p:txBody>
          <a:bodyPr wrap="square" rtlCol="0">
            <a:spAutoFit/>
          </a:bodyPr>
          <a:lstStyle/>
          <a:p>
            <a:pPr algn="ctr"/>
            <a:r>
              <a:rPr lang="en-US" sz="1600" dirty="0"/>
              <a:t>Ring Outside</a:t>
            </a:r>
          </a:p>
        </p:txBody>
      </p:sp>
    </p:spTree>
    <p:extLst>
      <p:ext uri="{BB962C8B-B14F-4D97-AF65-F5344CB8AC3E}">
        <p14:creationId xmlns:p14="http://schemas.microsoft.com/office/powerpoint/2010/main" val="34806232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EDDE22-9BA9-E865-53E4-DF4F59E268F6}"/>
              </a:ext>
            </a:extLst>
          </p:cNvPr>
          <p:cNvSpPr>
            <a:spLocks noGrp="1"/>
          </p:cNvSpPr>
          <p:nvPr>
            <p:ph type="title"/>
          </p:nvPr>
        </p:nvSpPr>
        <p:spPr/>
        <p:txBody>
          <a:bodyPr/>
          <a:lstStyle/>
          <a:p>
            <a:r>
              <a:rPr lang="en-US" dirty="0"/>
              <a:t>Endcap Service Trays</a:t>
            </a:r>
          </a:p>
        </p:txBody>
      </p:sp>
      <p:sp>
        <p:nvSpPr>
          <p:cNvPr id="3" name="Text Placeholder 2">
            <a:extLst>
              <a:ext uri="{FF2B5EF4-FFF2-40B4-BE49-F238E27FC236}">
                <a16:creationId xmlns:a16="http://schemas.microsoft.com/office/drawing/2014/main" id="{3130213C-B7B7-88F1-2D5D-E4E8E2AA5D46}"/>
              </a:ext>
            </a:extLst>
          </p:cNvPr>
          <p:cNvSpPr>
            <a:spLocks noGrp="1"/>
          </p:cNvSpPr>
          <p:nvPr>
            <p:ph type="body" sz="quarter" idx="10"/>
          </p:nvPr>
        </p:nvSpPr>
        <p:spPr>
          <a:xfrm>
            <a:off x="461962" y="676895"/>
            <a:ext cx="6204600" cy="5369894"/>
          </a:xfrm>
        </p:spPr>
        <p:txBody>
          <a:bodyPr>
            <a:normAutofit/>
          </a:bodyPr>
          <a:lstStyle/>
          <a:p>
            <a:pPr>
              <a:spcBef>
                <a:spcPts val="600"/>
              </a:spcBef>
            </a:pPr>
            <a:r>
              <a:rPr lang="en-US" sz="1800" dirty="0"/>
              <a:t>Since the endcaps will slide toward ring inside and ring outside so their service trays will need clearance space along the entire path </a:t>
            </a:r>
          </a:p>
          <a:p>
            <a:pPr>
              <a:spcBef>
                <a:spcPts val="600"/>
              </a:spcBef>
            </a:pPr>
            <a:r>
              <a:rPr lang="en-US" sz="1800" dirty="0"/>
              <a:t>The entire horizontal path at 3 and 9 O’clock is kept clear on the central barrel side for both forward and backward endcaps</a:t>
            </a:r>
          </a:p>
        </p:txBody>
      </p:sp>
      <p:pic>
        <p:nvPicPr>
          <p:cNvPr id="1026" name="Picture 2">
            <a:extLst>
              <a:ext uri="{FF2B5EF4-FFF2-40B4-BE49-F238E27FC236}">
                <a16:creationId xmlns:a16="http://schemas.microsoft.com/office/drawing/2014/main" id="{8A3D60F3-87C6-317A-CD5A-18B5900072DE}"/>
              </a:ext>
            </a:extLst>
          </p:cNvPr>
          <p:cNvPicPr>
            <a:picLocks noChangeAspect="1" noChangeArrowheads="1"/>
          </p:cNvPicPr>
          <p:nvPr/>
        </p:nvPicPr>
        <p:blipFill>
          <a:blip r:embed="rId2">
            <a:clrChange>
              <a:clrFrom>
                <a:srgbClr val="1A1F25"/>
              </a:clrFrom>
              <a:clrTo>
                <a:srgbClr val="1A1F25">
                  <a:alpha val="0"/>
                </a:srgbClr>
              </a:clrTo>
            </a:clrChange>
            <a:extLst>
              <a:ext uri="{28A0092B-C50C-407E-A947-70E740481C1C}">
                <a14:useLocalDpi xmlns:a14="http://schemas.microsoft.com/office/drawing/2010/main" val="0"/>
              </a:ext>
            </a:extLst>
          </a:blip>
          <a:srcRect/>
          <a:stretch>
            <a:fillRect/>
          </a:stretch>
        </p:blipFill>
        <p:spPr bwMode="auto">
          <a:xfrm>
            <a:off x="5754851" y="767831"/>
            <a:ext cx="2906228" cy="553567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8C78799E-87D7-4311-09CE-EA5DDAC39C6E}"/>
              </a:ext>
            </a:extLst>
          </p:cNvPr>
          <p:cNvPicPr>
            <a:picLocks noChangeAspect="1" noChangeArrowheads="1"/>
          </p:cNvPicPr>
          <p:nvPr/>
        </p:nvPicPr>
        <p:blipFill rotWithShape="1">
          <a:blip r:embed="rId3">
            <a:clrChange>
              <a:clrFrom>
                <a:srgbClr val="1A1F25"/>
              </a:clrFrom>
              <a:clrTo>
                <a:srgbClr val="1A1F25">
                  <a:alpha val="0"/>
                </a:srgbClr>
              </a:clrTo>
            </a:clrChange>
            <a:extLst>
              <a:ext uri="{28A0092B-C50C-407E-A947-70E740481C1C}">
                <a14:useLocalDpi xmlns:a14="http://schemas.microsoft.com/office/drawing/2010/main" val="0"/>
              </a:ext>
            </a:extLst>
          </a:blip>
          <a:srcRect l="6371" r="20278"/>
          <a:stretch>
            <a:fillRect/>
          </a:stretch>
        </p:blipFill>
        <p:spPr bwMode="auto">
          <a:xfrm>
            <a:off x="9437432" y="524217"/>
            <a:ext cx="2551367" cy="586049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E2DE61AF-E600-98EF-9AF5-AED7836A2440}"/>
              </a:ext>
            </a:extLst>
          </p:cNvPr>
          <p:cNvSpPr txBox="1"/>
          <p:nvPr/>
        </p:nvSpPr>
        <p:spPr>
          <a:xfrm>
            <a:off x="7191031" y="5531193"/>
            <a:ext cx="1352627" cy="584775"/>
          </a:xfrm>
          <a:prstGeom prst="rect">
            <a:avLst/>
          </a:prstGeom>
          <a:solidFill>
            <a:schemeClr val="accent3">
              <a:lumMod val="20000"/>
              <a:lumOff val="80000"/>
            </a:schemeClr>
          </a:solidFill>
          <a:ln w="38100">
            <a:solidFill>
              <a:schemeClr val="accent3"/>
            </a:solidFill>
          </a:ln>
        </p:spPr>
        <p:txBody>
          <a:bodyPr wrap="square" rtlCol="0">
            <a:spAutoFit/>
          </a:bodyPr>
          <a:lstStyle/>
          <a:p>
            <a:pPr algn="ctr"/>
            <a:r>
              <a:rPr lang="en-US" sz="1600" dirty="0"/>
              <a:t>Backward Endcap Half</a:t>
            </a:r>
          </a:p>
        </p:txBody>
      </p:sp>
      <p:sp>
        <p:nvSpPr>
          <p:cNvPr id="5" name="TextBox 4">
            <a:extLst>
              <a:ext uri="{FF2B5EF4-FFF2-40B4-BE49-F238E27FC236}">
                <a16:creationId xmlns:a16="http://schemas.microsoft.com/office/drawing/2014/main" id="{156B76CC-5BAB-7221-C76A-D9AEBC0E57FF}"/>
              </a:ext>
            </a:extLst>
          </p:cNvPr>
          <p:cNvSpPr txBox="1"/>
          <p:nvPr/>
        </p:nvSpPr>
        <p:spPr>
          <a:xfrm>
            <a:off x="9609666" y="5531192"/>
            <a:ext cx="1320833" cy="584775"/>
          </a:xfrm>
          <a:prstGeom prst="rect">
            <a:avLst/>
          </a:prstGeom>
          <a:solidFill>
            <a:schemeClr val="bg2">
              <a:lumMod val="20000"/>
              <a:lumOff val="80000"/>
            </a:schemeClr>
          </a:solidFill>
          <a:ln w="38100">
            <a:solidFill>
              <a:schemeClr val="bg2"/>
            </a:solidFill>
          </a:ln>
        </p:spPr>
        <p:txBody>
          <a:bodyPr wrap="square" rtlCol="0">
            <a:spAutoFit/>
          </a:bodyPr>
          <a:lstStyle/>
          <a:p>
            <a:pPr algn="ctr"/>
            <a:r>
              <a:rPr lang="en-US" sz="1600" dirty="0"/>
              <a:t>Forward Endcap Half</a:t>
            </a:r>
          </a:p>
        </p:txBody>
      </p:sp>
      <p:cxnSp>
        <p:nvCxnSpPr>
          <p:cNvPr id="7" name="Straight Arrow Connector 6">
            <a:extLst>
              <a:ext uri="{FF2B5EF4-FFF2-40B4-BE49-F238E27FC236}">
                <a16:creationId xmlns:a16="http://schemas.microsoft.com/office/drawing/2014/main" id="{78B892BB-439E-DABD-7D26-A08B2D79ED57}"/>
              </a:ext>
            </a:extLst>
          </p:cNvPr>
          <p:cNvCxnSpPr>
            <a:cxnSpLocks/>
            <a:stCxn id="8" idx="3"/>
          </p:cNvCxnSpPr>
          <p:nvPr/>
        </p:nvCxnSpPr>
        <p:spPr>
          <a:xfrm flipV="1">
            <a:off x="9442179" y="3947927"/>
            <a:ext cx="1378221" cy="920095"/>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7D3F8819-EEF3-1B03-DAC4-B4CFD78A62B4}"/>
              </a:ext>
            </a:extLst>
          </p:cNvPr>
          <p:cNvSpPr txBox="1"/>
          <p:nvPr/>
        </p:nvSpPr>
        <p:spPr>
          <a:xfrm>
            <a:off x="8447344" y="4698745"/>
            <a:ext cx="994835" cy="338554"/>
          </a:xfrm>
          <a:prstGeom prst="rect">
            <a:avLst/>
          </a:prstGeom>
          <a:solidFill>
            <a:schemeClr val="accent1">
              <a:lumMod val="20000"/>
              <a:lumOff val="80000"/>
            </a:schemeClr>
          </a:solidFill>
          <a:ln w="38100">
            <a:solidFill>
              <a:schemeClr val="accent1"/>
            </a:solidFill>
          </a:ln>
        </p:spPr>
        <p:txBody>
          <a:bodyPr wrap="square" rtlCol="0">
            <a:spAutoFit/>
          </a:bodyPr>
          <a:lstStyle/>
          <a:p>
            <a:pPr algn="ctr"/>
            <a:r>
              <a:rPr lang="en-US" sz="1600" dirty="0"/>
              <a:t>Services</a:t>
            </a:r>
          </a:p>
        </p:txBody>
      </p:sp>
      <p:cxnSp>
        <p:nvCxnSpPr>
          <p:cNvPr id="12" name="Straight Arrow Connector 11">
            <a:extLst>
              <a:ext uri="{FF2B5EF4-FFF2-40B4-BE49-F238E27FC236}">
                <a16:creationId xmlns:a16="http://schemas.microsoft.com/office/drawing/2014/main" id="{6D3CDF46-D006-7FFF-FF54-3A2763F9665D}"/>
              </a:ext>
            </a:extLst>
          </p:cNvPr>
          <p:cNvCxnSpPr>
            <a:cxnSpLocks/>
            <a:stCxn id="8" idx="1"/>
          </p:cNvCxnSpPr>
          <p:nvPr/>
        </p:nvCxnSpPr>
        <p:spPr>
          <a:xfrm flipH="1" flipV="1">
            <a:off x="7191031" y="3911058"/>
            <a:ext cx="1256313" cy="956964"/>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pic>
        <p:nvPicPr>
          <p:cNvPr id="17" name="Picture 8">
            <a:extLst>
              <a:ext uri="{FF2B5EF4-FFF2-40B4-BE49-F238E27FC236}">
                <a16:creationId xmlns:a16="http://schemas.microsoft.com/office/drawing/2014/main" id="{3F32A2E5-19B3-8578-42AE-63A33C326470}"/>
              </a:ext>
            </a:extLst>
          </p:cNvPr>
          <p:cNvPicPr>
            <a:picLocks noChangeAspect="1" noChangeArrowheads="1"/>
          </p:cNvPicPr>
          <p:nvPr/>
        </p:nvPicPr>
        <p:blipFill>
          <a:blip r:embed="rId4">
            <a:clrChange>
              <a:clrFrom>
                <a:srgbClr val="1A1F25"/>
              </a:clrFrom>
              <a:clrTo>
                <a:srgbClr val="1A1F25">
                  <a:alpha val="0"/>
                </a:srgbClr>
              </a:clrTo>
            </a:clrChange>
            <a:extLst>
              <a:ext uri="{28A0092B-C50C-407E-A947-70E740481C1C}">
                <a14:useLocalDpi xmlns:a14="http://schemas.microsoft.com/office/drawing/2010/main" val="0"/>
              </a:ext>
            </a:extLst>
          </a:blip>
          <a:srcRect/>
          <a:stretch>
            <a:fillRect/>
          </a:stretch>
        </p:blipFill>
        <p:spPr bwMode="auto">
          <a:xfrm>
            <a:off x="955423" y="2111723"/>
            <a:ext cx="4266062" cy="4272987"/>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2C595137-1217-8AEC-2B31-35545D63B492}"/>
              </a:ext>
            </a:extLst>
          </p:cNvPr>
          <p:cNvSpPr txBox="1"/>
          <p:nvPr/>
        </p:nvSpPr>
        <p:spPr>
          <a:xfrm>
            <a:off x="2439754" y="5630974"/>
            <a:ext cx="1171279" cy="584775"/>
          </a:xfrm>
          <a:prstGeom prst="rect">
            <a:avLst/>
          </a:prstGeom>
          <a:solidFill>
            <a:schemeClr val="accent3">
              <a:lumMod val="20000"/>
              <a:lumOff val="80000"/>
            </a:schemeClr>
          </a:solidFill>
          <a:ln w="38100">
            <a:solidFill>
              <a:schemeClr val="accent3"/>
            </a:solidFill>
          </a:ln>
        </p:spPr>
        <p:txBody>
          <a:bodyPr wrap="square" rtlCol="0">
            <a:spAutoFit/>
          </a:bodyPr>
          <a:lstStyle/>
          <a:p>
            <a:pPr algn="ctr"/>
            <a:r>
              <a:rPr lang="en-US" sz="1600" dirty="0"/>
              <a:t>Backward Endcap</a:t>
            </a:r>
          </a:p>
        </p:txBody>
      </p:sp>
      <p:cxnSp>
        <p:nvCxnSpPr>
          <p:cNvPr id="20" name="Straight Connector 19">
            <a:extLst>
              <a:ext uri="{FF2B5EF4-FFF2-40B4-BE49-F238E27FC236}">
                <a16:creationId xmlns:a16="http://schemas.microsoft.com/office/drawing/2014/main" id="{E3FF0560-237D-BEEF-0811-B601DC19D6BF}"/>
              </a:ext>
            </a:extLst>
          </p:cNvPr>
          <p:cNvCxnSpPr>
            <a:cxnSpLocks/>
          </p:cNvCxnSpPr>
          <p:nvPr/>
        </p:nvCxnSpPr>
        <p:spPr>
          <a:xfrm>
            <a:off x="1104330" y="3838507"/>
            <a:ext cx="3899470" cy="0"/>
          </a:xfrm>
          <a:prstGeom prst="line">
            <a:avLst/>
          </a:prstGeom>
          <a:ln w="38100">
            <a:solidFill>
              <a:schemeClr val="accent4"/>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920FE00-4FA3-1A29-3049-2B9769E4C33F}"/>
              </a:ext>
            </a:extLst>
          </p:cNvPr>
          <p:cNvCxnSpPr>
            <a:cxnSpLocks/>
          </p:cNvCxnSpPr>
          <p:nvPr/>
        </p:nvCxnSpPr>
        <p:spPr>
          <a:xfrm>
            <a:off x="1075658" y="4143307"/>
            <a:ext cx="3899470" cy="0"/>
          </a:xfrm>
          <a:prstGeom prst="line">
            <a:avLst/>
          </a:prstGeom>
          <a:ln w="38100">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280ADEB5-4ED0-C6B5-054E-2E6CF07CF5BB}"/>
              </a:ext>
            </a:extLst>
          </p:cNvPr>
          <p:cNvSpPr txBox="1"/>
          <p:nvPr/>
        </p:nvSpPr>
        <p:spPr>
          <a:xfrm>
            <a:off x="2352376" y="3505170"/>
            <a:ext cx="1346033" cy="276999"/>
          </a:xfrm>
          <a:prstGeom prst="rect">
            <a:avLst/>
          </a:prstGeom>
          <a:solidFill>
            <a:schemeClr val="accent4">
              <a:lumMod val="20000"/>
              <a:lumOff val="80000"/>
            </a:schemeClr>
          </a:solidFill>
          <a:ln w="38100">
            <a:solidFill>
              <a:schemeClr val="accent4"/>
            </a:solidFill>
          </a:ln>
        </p:spPr>
        <p:txBody>
          <a:bodyPr wrap="square" rtlCol="0">
            <a:spAutoFit/>
          </a:bodyPr>
          <a:lstStyle/>
          <a:p>
            <a:pPr algn="ctr"/>
            <a:r>
              <a:rPr lang="en-US" sz="1200" dirty="0"/>
              <a:t>Keep Clear Zone</a:t>
            </a:r>
          </a:p>
        </p:txBody>
      </p:sp>
      <p:sp>
        <p:nvSpPr>
          <p:cNvPr id="26" name="TextBox 25">
            <a:extLst>
              <a:ext uri="{FF2B5EF4-FFF2-40B4-BE49-F238E27FC236}">
                <a16:creationId xmlns:a16="http://schemas.microsoft.com/office/drawing/2014/main" id="{08425407-CEEF-0CA3-4149-83A4910F9D81}"/>
              </a:ext>
            </a:extLst>
          </p:cNvPr>
          <p:cNvSpPr txBox="1"/>
          <p:nvPr/>
        </p:nvSpPr>
        <p:spPr>
          <a:xfrm>
            <a:off x="11647445" y="43934"/>
            <a:ext cx="312907" cy="369332"/>
          </a:xfrm>
          <a:prstGeom prst="rect">
            <a:avLst/>
          </a:prstGeom>
          <a:noFill/>
          <a:ln w="19050">
            <a:solidFill>
              <a:srgbClr val="DB3527"/>
            </a:solidFill>
          </a:ln>
        </p:spPr>
        <p:txBody>
          <a:bodyPr wrap="none" rtlCol="0">
            <a:spAutoFit/>
          </a:bodyPr>
          <a:lstStyle/>
          <a:p>
            <a:pPr algn="r"/>
            <a:r>
              <a:rPr lang="en-US" dirty="0"/>
              <a:t>1</a:t>
            </a:r>
          </a:p>
        </p:txBody>
      </p:sp>
    </p:spTree>
    <p:extLst>
      <p:ext uri="{BB962C8B-B14F-4D97-AF65-F5344CB8AC3E}">
        <p14:creationId xmlns:p14="http://schemas.microsoft.com/office/powerpoint/2010/main" val="12290565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CF53CB-FBBC-F0E5-E056-3291E7EBB95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A047CF5-595B-76AC-F17C-A581FFF58C55}"/>
              </a:ext>
            </a:extLst>
          </p:cNvPr>
          <p:cNvSpPr>
            <a:spLocks noGrp="1"/>
          </p:cNvSpPr>
          <p:nvPr>
            <p:ph type="title"/>
          </p:nvPr>
        </p:nvSpPr>
        <p:spPr/>
        <p:txBody>
          <a:bodyPr/>
          <a:lstStyle/>
          <a:p>
            <a:r>
              <a:rPr lang="en-US" dirty="0"/>
              <a:t>Forward Direction Cable Trays</a:t>
            </a:r>
          </a:p>
        </p:txBody>
      </p:sp>
      <p:sp>
        <p:nvSpPr>
          <p:cNvPr id="3" name="Text Placeholder 2">
            <a:extLst>
              <a:ext uri="{FF2B5EF4-FFF2-40B4-BE49-F238E27FC236}">
                <a16:creationId xmlns:a16="http://schemas.microsoft.com/office/drawing/2014/main" id="{75EE75A3-29A0-0F3F-11E6-7C3F8283E91A}"/>
              </a:ext>
            </a:extLst>
          </p:cNvPr>
          <p:cNvSpPr>
            <a:spLocks noGrp="1"/>
          </p:cNvSpPr>
          <p:nvPr>
            <p:ph type="body" sz="quarter" idx="10"/>
          </p:nvPr>
        </p:nvSpPr>
        <p:spPr>
          <a:xfrm>
            <a:off x="461961" y="676895"/>
            <a:ext cx="6865939" cy="5369894"/>
          </a:xfrm>
        </p:spPr>
        <p:txBody>
          <a:bodyPr>
            <a:normAutofit/>
          </a:bodyPr>
          <a:lstStyle/>
          <a:p>
            <a:pPr>
              <a:spcBef>
                <a:spcPts val="600"/>
              </a:spcBef>
            </a:pPr>
            <a:r>
              <a:rPr lang="en-US" sz="1800" dirty="0"/>
              <a:t>Trays inside GST are segregated similarly to the backward side</a:t>
            </a:r>
          </a:p>
          <a:p>
            <a:pPr>
              <a:spcBef>
                <a:spcPts val="600"/>
              </a:spcBef>
            </a:pPr>
            <a:r>
              <a:rPr lang="en-US" sz="1800" dirty="0"/>
              <a:t>After the GST, services travel in trays that match the shape of the dRICH such that available space is maximized</a:t>
            </a:r>
          </a:p>
          <a:p>
            <a:pPr lvl="1">
              <a:spcBef>
                <a:spcPts val="600"/>
              </a:spcBef>
            </a:pPr>
            <a:r>
              <a:rPr lang="en-US" sz="1800" dirty="0"/>
              <a:t>At this point, the segmentation of the services goes from 12 down to 6</a:t>
            </a:r>
          </a:p>
          <a:p>
            <a:pPr>
              <a:spcBef>
                <a:spcPts val="600"/>
              </a:spcBef>
            </a:pPr>
            <a:r>
              <a:rPr lang="en-US" sz="1800" dirty="0"/>
              <a:t>Services shown aren’t broken up by detector but rather service type (Power, signal, cooling &amp; gas) </a:t>
            </a:r>
          </a:p>
          <a:p>
            <a:pPr lvl="1">
              <a:spcBef>
                <a:spcPts val="600"/>
              </a:spcBef>
            </a:pPr>
            <a:r>
              <a:rPr lang="en-US" sz="1800" dirty="0"/>
              <a:t>This is because historically, space was a concern on the backward side but not on the forward side.  </a:t>
            </a:r>
          </a:p>
        </p:txBody>
      </p:sp>
      <p:pic>
        <p:nvPicPr>
          <p:cNvPr id="14" name="Picture 13">
            <a:extLst>
              <a:ext uri="{FF2B5EF4-FFF2-40B4-BE49-F238E27FC236}">
                <a16:creationId xmlns:a16="http://schemas.microsoft.com/office/drawing/2014/main" id="{D7139DD7-251E-0AFA-C844-8FE6E0BED98B}"/>
              </a:ext>
            </a:extLst>
          </p:cNvPr>
          <p:cNvPicPr>
            <a:picLocks noChangeAspect="1"/>
          </p:cNvPicPr>
          <p:nvPr/>
        </p:nvPicPr>
        <p:blipFill>
          <a:blip r:embed="rId2">
            <a:clrChange>
              <a:clrFrom>
                <a:srgbClr val="1A1F25"/>
              </a:clrFrom>
              <a:clrTo>
                <a:srgbClr val="1A1F25">
                  <a:alpha val="0"/>
                </a:srgbClr>
              </a:clrTo>
            </a:clrChange>
          </a:blip>
          <a:stretch>
            <a:fillRect/>
          </a:stretch>
        </p:blipFill>
        <p:spPr>
          <a:xfrm>
            <a:off x="7085094" y="695781"/>
            <a:ext cx="5224515" cy="5527917"/>
          </a:xfrm>
          <a:prstGeom prst="rect">
            <a:avLst/>
          </a:prstGeom>
        </p:spPr>
      </p:pic>
      <p:pic>
        <p:nvPicPr>
          <p:cNvPr id="20" name="Picture 19">
            <a:extLst>
              <a:ext uri="{FF2B5EF4-FFF2-40B4-BE49-F238E27FC236}">
                <a16:creationId xmlns:a16="http://schemas.microsoft.com/office/drawing/2014/main" id="{C03C7254-BB6C-CEC0-77AB-8D7003B0D655}"/>
              </a:ext>
            </a:extLst>
          </p:cNvPr>
          <p:cNvPicPr>
            <a:picLocks noChangeAspect="1"/>
          </p:cNvPicPr>
          <p:nvPr/>
        </p:nvPicPr>
        <p:blipFill>
          <a:blip r:embed="rId3">
            <a:clrChange>
              <a:clrFrom>
                <a:srgbClr val="1A1F25"/>
              </a:clrFrom>
              <a:clrTo>
                <a:srgbClr val="1A1F25">
                  <a:alpha val="0"/>
                </a:srgbClr>
              </a:clrTo>
            </a:clrChange>
          </a:blip>
          <a:stretch>
            <a:fillRect/>
          </a:stretch>
        </p:blipFill>
        <p:spPr>
          <a:xfrm>
            <a:off x="4003567" y="3183048"/>
            <a:ext cx="2898181" cy="3040650"/>
          </a:xfrm>
          <a:prstGeom prst="rect">
            <a:avLst/>
          </a:prstGeom>
        </p:spPr>
      </p:pic>
      <p:pic>
        <p:nvPicPr>
          <p:cNvPr id="22" name="Picture 21">
            <a:extLst>
              <a:ext uri="{FF2B5EF4-FFF2-40B4-BE49-F238E27FC236}">
                <a16:creationId xmlns:a16="http://schemas.microsoft.com/office/drawing/2014/main" id="{DB63A52B-9226-9327-DA35-3320EB107259}"/>
              </a:ext>
            </a:extLst>
          </p:cNvPr>
          <p:cNvPicPr>
            <a:picLocks noChangeAspect="1"/>
          </p:cNvPicPr>
          <p:nvPr/>
        </p:nvPicPr>
        <p:blipFill>
          <a:blip r:embed="rId4"/>
          <a:srcRect l="9757" r="10861"/>
          <a:stretch>
            <a:fillRect/>
          </a:stretch>
        </p:blipFill>
        <p:spPr>
          <a:xfrm>
            <a:off x="319186" y="3509707"/>
            <a:ext cx="3291847" cy="2591224"/>
          </a:xfrm>
          <a:prstGeom prst="rect">
            <a:avLst/>
          </a:prstGeom>
        </p:spPr>
      </p:pic>
      <p:sp>
        <p:nvSpPr>
          <p:cNvPr id="23" name="TextBox 22">
            <a:extLst>
              <a:ext uri="{FF2B5EF4-FFF2-40B4-BE49-F238E27FC236}">
                <a16:creationId xmlns:a16="http://schemas.microsoft.com/office/drawing/2014/main" id="{2E813AAC-05CC-86C3-050E-78D7AA3563DB}"/>
              </a:ext>
            </a:extLst>
          </p:cNvPr>
          <p:cNvSpPr txBox="1"/>
          <p:nvPr/>
        </p:nvSpPr>
        <p:spPr>
          <a:xfrm>
            <a:off x="6192518" y="5773288"/>
            <a:ext cx="1485900" cy="584775"/>
          </a:xfrm>
          <a:prstGeom prst="rect">
            <a:avLst/>
          </a:prstGeom>
          <a:solidFill>
            <a:schemeClr val="accent4">
              <a:lumMod val="20000"/>
              <a:lumOff val="80000"/>
            </a:schemeClr>
          </a:solidFill>
          <a:ln w="38100">
            <a:solidFill>
              <a:schemeClr val="accent4"/>
            </a:solidFill>
          </a:ln>
        </p:spPr>
        <p:txBody>
          <a:bodyPr wrap="square" rtlCol="0">
            <a:spAutoFit/>
          </a:bodyPr>
          <a:lstStyle/>
          <a:p>
            <a:pPr algn="ctr"/>
            <a:r>
              <a:rPr lang="en-US" sz="1600" dirty="0"/>
              <a:t>dRICH Sensor Boxes</a:t>
            </a:r>
          </a:p>
        </p:txBody>
      </p:sp>
      <p:cxnSp>
        <p:nvCxnSpPr>
          <p:cNvPr id="24" name="Straight Arrow Connector 23">
            <a:extLst>
              <a:ext uri="{FF2B5EF4-FFF2-40B4-BE49-F238E27FC236}">
                <a16:creationId xmlns:a16="http://schemas.microsoft.com/office/drawing/2014/main" id="{6592E997-B34F-9064-223B-9FE09B4E143D}"/>
              </a:ext>
            </a:extLst>
          </p:cNvPr>
          <p:cNvCxnSpPr>
            <a:cxnSpLocks/>
            <a:stCxn id="23" idx="0"/>
          </p:cNvCxnSpPr>
          <p:nvPr/>
        </p:nvCxnSpPr>
        <p:spPr>
          <a:xfrm flipH="1" flipV="1">
            <a:off x="6244167" y="5024147"/>
            <a:ext cx="691301" cy="749141"/>
          </a:xfrm>
          <a:prstGeom prst="straightConnector1">
            <a:avLst/>
          </a:prstGeom>
          <a:ln w="5715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0BADF05C-CAFB-B7F4-9DE5-9D78AB3880D3}"/>
              </a:ext>
            </a:extLst>
          </p:cNvPr>
          <p:cNvSpPr txBox="1"/>
          <p:nvPr/>
        </p:nvSpPr>
        <p:spPr>
          <a:xfrm>
            <a:off x="783502" y="5550468"/>
            <a:ext cx="1635881" cy="584775"/>
          </a:xfrm>
          <a:prstGeom prst="rect">
            <a:avLst/>
          </a:prstGeom>
          <a:solidFill>
            <a:schemeClr val="tx2">
              <a:lumMod val="20000"/>
              <a:lumOff val="80000"/>
            </a:schemeClr>
          </a:solidFill>
          <a:ln w="38100">
            <a:solidFill>
              <a:schemeClr val="tx2"/>
            </a:solidFill>
          </a:ln>
        </p:spPr>
        <p:txBody>
          <a:bodyPr wrap="square" rtlCol="0">
            <a:spAutoFit/>
          </a:bodyPr>
          <a:lstStyle/>
          <a:p>
            <a:pPr algn="ctr"/>
            <a:r>
              <a:rPr lang="en-US" sz="1600" dirty="0"/>
              <a:t>Trays around the dRICH</a:t>
            </a:r>
          </a:p>
        </p:txBody>
      </p:sp>
      <p:cxnSp>
        <p:nvCxnSpPr>
          <p:cNvPr id="27" name="Straight Arrow Connector 26">
            <a:extLst>
              <a:ext uri="{FF2B5EF4-FFF2-40B4-BE49-F238E27FC236}">
                <a16:creationId xmlns:a16="http://schemas.microsoft.com/office/drawing/2014/main" id="{1E001AF7-6627-4458-3235-09BFA7EE08E3}"/>
              </a:ext>
            </a:extLst>
          </p:cNvPr>
          <p:cNvCxnSpPr>
            <a:cxnSpLocks/>
            <a:stCxn id="28" idx="2"/>
          </p:cNvCxnSpPr>
          <p:nvPr/>
        </p:nvCxnSpPr>
        <p:spPr>
          <a:xfrm flipH="1">
            <a:off x="11074397" y="1252129"/>
            <a:ext cx="221041" cy="336964"/>
          </a:xfrm>
          <a:prstGeom prst="straightConnector1">
            <a:avLst/>
          </a:prstGeom>
          <a:ln w="57150">
            <a:solidFill>
              <a:schemeClr val="bg2"/>
            </a:solidFill>
            <a:tailEnd type="triangle"/>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81F6C98E-3AC7-8396-45C7-CF92529DA88A}"/>
              </a:ext>
            </a:extLst>
          </p:cNvPr>
          <p:cNvSpPr txBox="1"/>
          <p:nvPr/>
        </p:nvSpPr>
        <p:spPr>
          <a:xfrm>
            <a:off x="10477497" y="913575"/>
            <a:ext cx="1635881" cy="338554"/>
          </a:xfrm>
          <a:prstGeom prst="rect">
            <a:avLst/>
          </a:prstGeom>
          <a:solidFill>
            <a:schemeClr val="bg2">
              <a:lumMod val="20000"/>
              <a:lumOff val="80000"/>
            </a:schemeClr>
          </a:solidFill>
          <a:ln w="38100">
            <a:solidFill>
              <a:schemeClr val="bg2"/>
            </a:solidFill>
          </a:ln>
        </p:spPr>
        <p:txBody>
          <a:bodyPr wrap="square" rtlCol="0">
            <a:spAutoFit/>
          </a:bodyPr>
          <a:lstStyle/>
          <a:p>
            <a:pPr algn="ctr"/>
            <a:r>
              <a:rPr lang="en-US" sz="1600" dirty="0"/>
              <a:t>dRICH Services</a:t>
            </a:r>
          </a:p>
        </p:txBody>
      </p:sp>
      <p:cxnSp>
        <p:nvCxnSpPr>
          <p:cNvPr id="29" name="Straight Arrow Connector 28">
            <a:extLst>
              <a:ext uri="{FF2B5EF4-FFF2-40B4-BE49-F238E27FC236}">
                <a16:creationId xmlns:a16="http://schemas.microsoft.com/office/drawing/2014/main" id="{D711F7D6-9280-34B4-A7D4-FDBD40990140}"/>
              </a:ext>
            </a:extLst>
          </p:cNvPr>
          <p:cNvCxnSpPr>
            <a:cxnSpLocks/>
            <a:stCxn id="30" idx="0"/>
          </p:cNvCxnSpPr>
          <p:nvPr/>
        </p:nvCxnSpPr>
        <p:spPr>
          <a:xfrm flipV="1">
            <a:off x="11195471" y="4356100"/>
            <a:ext cx="217592" cy="938496"/>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9A59E2DC-C352-01F7-FAB1-FA3FED910F81}"/>
              </a:ext>
            </a:extLst>
          </p:cNvPr>
          <p:cNvSpPr txBox="1"/>
          <p:nvPr/>
        </p:nvSpPr>
        <p:spPr>
          <a:xfrm>
            <a:off x="10375809" y="5294596"/>
            <a:ext cx="1639323" cy="584775"/>
          </a:xfrm>
          <a:prstGeom prst="rect">
            <a:avLst/>
          </a:prstGeom>
          <a:solidFill>
            <a:schemeClr val="accent2">
              <a:lumMod val="20000"/>
              <a:lumOff val="80000"/>
            </a:schemeClr>
          </a:solidFill>
          <a:ln w="38100">
            <a:solidFill>
              <a:schemeClr val="accent2"/>
            </a:solidFill>
          </a:ln>
        </p:spPr>
        <p:txBody>
          <a:bodyPr wrap="square" rtlCol="0">
            <a:spAutoFit/>
          </a:bodyPr>
          <a:lstStyle/>
          <a:p>
            <a:pPr algn="ctr"/>
            <a:r>
              <a:rPr lang="en-US" sz="1600" dirty="0"/>
              <a:t>Inner Detector Services</a:t>
            </a:r>
          </a:p>
        </p:txBody>
      </p:sp>
      <p:cxnSp>
        <p:nvCxnSpPr>
          <p:cNvPr id="36" name="Straight Arrow Connector 35">
            <a:extLst>
              <a:ext uri="{FF2B5EF4-FFF2-40B4-BE49-F238E27FC236}">
                <a16:creationId xmlns:a16="http://schemas.microsoft.com/office/drawing/2014/main" id="{E84E5102-27BF-1C0A-EC48-D60DEF8E29AC}"/>
              </a:ext>
            </a:extLst>
          </p:cNvPr>
          <p:cNvCxnSpPr>
            <a:cxnSpLocks/>
            <a:stCxn id="23" idx="0"/>
          </p:cNvCxnSpPr>
          <p:nvPr/>
        </p:nvCxnSpPr>
        <p:spPr>
          <a:xfrm flipH="1" flipV="1">
            <a:off x="6046027" y="5608922"/>
            <a:ext cx="889441" cy="164366"/>
          </a:xfrm>
          <a:prstGeom prst="straightConnector1">
            <a:avLst/>
          </a:prstGeom>
          <a:ln w="5715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BCB7CAA5-A11F-BC61-700F-6C6758A6919D}"/>
              </a:ext>
            </a:extLst>
          </p:cNvPr>
          <p:cNvCxnSpPr>
            <a:cxnSpLocks/>
            <a:stCxn id="28" idx="2"/>
          </p:cNvCxnSpPr>
          <p:nvPr/>
        </p:nvCxnSpPr>
        <p:spPr>
          <a:xfrm>
            <a:off x="11295438" y="1252129"/>
            <a:ext cx="672192" cy="1710478"/>
          </a:xfrm>
          <a:prstGeom prst="straightConnector1">
            <a:avLst/>
          </a:prstGeom>
          <a:ln w="57150">
            <a:solidFill>
              <a:schemeClr val="bg2"/>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7A69D089-24C0-F774-DC27-EF5B26139F29}"/>
              </a:ext>
            </a:extLst>
          </p:cNvPr>
          <p:cNvCxnSpPr>
            <a:cxnSpLocks/>
            <a:stCxn id="30" idx="0"/>
          </p:cNvCxnSpPr>
          <p:nvPr/>
        </p:nvCxnSpPr>
        <p:spPr>
          <a:xfrm flipH="1" flipV="1">
            <a:off x="10638363" y="4923367"/>
            <a:ext cx="557108" cy="371229"/>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4600ADE0-A787-5160-03FF-809F56F50D22}"/>
              </a:ext>
            </a:extLst>
          </p:cNvPr>
          <p:cNvSpPr txBox="1"/>
          <p:nvPr/>
        </p:nvSpPr>
        <p:spPr>
          <a:xfrm>
            <a:off x="11647445" y="43934"/>
            <a:ext cx="312907" cy="369332"/>
          </a:xfrm>
          <a:prstGeom prst="rect">
            <a:avLst/>
          </a:prstGeom>
          <a:noFill/>
          <a:ln w="19050">
            <a:solidFill>
              <a:srgbClr val="DB3527"/>
            </a:solidFill>
          </a:ln>
        </p:spPr>
        <p:txBody>
          <a:bodyPr wrap="none" rtlCol="0">
            <a:spAutoFit/>
          </a:bodyPr>
          <a:lstStyle/>
          <a:p>
            <a:pPr algn="r"/>
            <a:r>
              <a:rPr lang="en-US" dirty="0"/>
              <a:t>1</a:t>
            </a:r>
          </a:p>
        </p:txBody>
      </p:sp>
    </p:spTree>
    <p:extLst>
      <p:ext uri="{BB962C8B-B14F-4D97-AF65-F5344CB8AC3E}">
        <p14:creationId xmlns:p14="http://schemas.microsoft.com/office/powerpoint/2010/main" val="36188031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8FDA54-1D3A-5505-8F57-83D3C721BD4A}"/>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6025EDDA-8BB7-0986-3E39-7A9B0DD201ED}"/>
              </a:ext>
            </a:extLst>
          </p:cNvPr>
          <p:cNvPicPr>
            <a:picLocks noChangeAspect="1"/>
          </p:cNvPicPr>
          <p:nvPr/>
        </p:nvPicPr>
        <p:blipFill>
          <a:blip r:embed="rId2">
            <a:clrChange>
              <a:clrFrom>
                <a:srgbClr val="1A1F25"/>
              </a:clrFrom>
              <a:clrTo>
                <a:srgbClr val="1A1F25">
                  <a:alpha val="0"/>
                </a:srgbClr>
              </a:clrTo>
            </a:clrChange>
          </a:blip>
          <a:stretch>
            <a:fillRect/>
          </a:stretch>
        </p:blipFill>
        <p:spPr>
          <a:xfrm>
            <a:off x="6778139" y="724687"/>
            <a:ext cx="5432983" cy="5459421"/>
          </a:xfrm>
          <a:prstGeom prst="rect">
            <a:avLst/>
          </a:prstGeom>
        </p:spPr>
      </p:pic>
      <p:sp>
        <p:nvSpPr>
          <p:cNvPr id="2" name="Title 1">
            <a:extLst>
              <a:ext uri="{FF2B5EF4-FFF2-40B4-BE49-F238E27FC236}">
                <a16:creationId xmlns:a16="http://schemas.microsoft.com/office/drawing/2014/main" id="{F376F41D-FD6F-435F-E720-29F136837DDB}"/>
              </a:ext>
            </a:extLst>
          </p:cNvPr>
          <p:cNvSpPr>
            <a:spLocks noGrp="1"/>
          </p:cNvSpPr>
          <p:nvPr>
            <p:ph type="title"/>
          </p:nvPr>
        </p:nvSpPr>
        <p:spPr/>
        <p:txBody>
          <a:bodyPr/>
          <a:lstStyle/>
          <a:p>
            <a:r>
              <a:rPr lang="en-US" dirty="0"/>
              <a:t>Forward Direction Cable Trays</a:t>
            </a:r>
          </a:p>
        </p:txBody>
      </p:sp>
      <p:sp>
        <p:nvSpPr>
          <p:cNvPr id="3" name="Text Placeholder 2">
            <a:extLst>
              <a:ext uri="{FF2B5EF4-FFF2-40B4-BE49-F238E27FC236}">
                <a16:creationId xmlns:a16="http://schemas.microsoft.com/office/drawing/2014/main" id="{257CEFF8-163E-1C8B-B32E-5C59EC94F48B}"/>
              </a:ext>
            </a:extLst>
          </p:cNvPr>
          <p:cNvSpPr>
            <a:spLocks noGrp="1"/>
          </p:cNvSpPr>
          <p:nvPr>
            <p:ph type="body" sz="quarter" idx="10"/>
          </p:nvPr>
        </p:nvSpPr>
        <p:spPr>
          <a:xfrm>
            <a:off x="449263" y="753854"/>
            <a:ext cx="6256912" cy="3555679"/>
          </a:xfrm>
        </p:spPr>
        <p:txBody>
          <a:bodyPr>
            <a:normAutofit/>
          </a:bodyPr>
          <a:lstStyle/>
          <a:p>
            <a:r>
              <a:rPr lang="en-US" sz="1800" dirty="0"/>
              <a:t>All services from the inner detectors and the dRICH get fanned out along the face of the HCAL. </a:t>
            </a:r>
          </a:p>
          <a:p>
            <a:r>
              <a:rPr lang="en-US" sz="1800" dirty="0"/>
              <a:t>15cm gap between HCAL </a:t>
            </a:r>
            <a:r>
              <a:rPr lang="en-US" sz="1800" dirty="0" err="1"/>
              <a:t>Dogbones</a:t>
            </a:r>
            <a:r>
              <a:rPr lang="en-US" sz="1800" dirty="0"/>
              <a:t> and forward Endcap</a:t>
            </a:r>
          </a:p>
          <a:p>
            <a:r>
              <a:rPr lang="en-US" sz="1800" dirty="0"/>
              <a:t>The 3 and 9 O’clock positions are kept open for the endcap service trays (not shown)</a:t>
            </a:r>
          </a:p>
          <a:p>
            <a:endParaRPr lang="en-US" sz="1800" dirty="0"/>
          </a:p>
        </p:txBody>
      </p:sp>
      <p:sp>
        <p:nvSpPr>
          <p:cNvPr id="21" name="Text Placeholder 2">
            <a:extLst>
              <a:ext uri="{FF2B5EF4-FFF2-40B4-BE49-F238E27FC236}">
                <a16:creationId xmlns:a16="http://schemas.microsoft.com/office/drawing/2014/main" id="{5D8EAEA4-4B2C-861A-82DB-98BE712DA189}"/>
              </a:ext>
            </a:extLst>
          </p:cNvPr>
          <p:cNvSpPr txBox="1">
            <a:spLocks/>
          </p:cNvSpPr>
          <p:nvPr/>
        </p:nvSpPr>
        <p:spPr>
          <a:xfrm>
            <a:off x="527434" y="2531693"/>
            <a:ext cx="5833291" cy="1221768"/>
          </a:xfrm>
          <a:prstGeom prst="rect">
            <a:avLst/>
          </a:prstGeom>
        </p:spPr>
        <p:txBody>
          <a:bodyPr vert="horz" lIns="91440" tIns="45720" rIns="91440" bIns="45720" numCol="2"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1400" dirty="0"/>
          </a:p>
        </p:txBody>
      </p:sp>
      <p:cxnSp>
        <p:nvCxnSpPr>
          <p:cNvPr id="23" name="Straight Connector 22">
            <a:extLst>
              <a:ext uri="{FF2B5EF4-FFF2-40B4-BE49-F238E27FC236}">
                <a16:creationId xmlns:a16="http://schemas.microsoft.com/office/drawing/2014/main" id="{B2B273F7-E5E2-AA61-B71A-BE382B9BD625}"/>
              </a:ext>
            </a:extLst>
          </p:cNvPr>
          <p:cNvCxnSpPr>
            <a:cxnSpLocks/>
          </p:cNvCxnSpPr>
          <p:nvPr/>
        </p:nvCxnSpPr>
        <p:spPr>
          <a:xfrm flipV="1">
            <a:off x="7768165" y="2933698"/>
            <a:ext cx="4296833" cy="783167"/>
          </a:xfrm>
          <a:prstGeom prst="line">
            <a:avLst/>
          </a:prstGeom>
          <a:ln w="38100">
            <a:solidFill>
              <a:schemeClr val="accent4"/>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D61C3E45-2F2B-B049-BB60-4AAAE8867DC7}"/>
              </a:ext>
            </a:extLst>
          </p:cNvPr>
          <p:cNvCxnSpPr>
            <a:cxnSpLocks/>
          </p:cNvCxnSpPr>
          <p:nvPr/>
        </p:nvCxnSpPr>
        <p:spPr>
          <a:xfrm flipV="1">
            <a:off x="7768165" y="3128431"/>
            <a:ext cx="4258733" cy="787400"/>
          </a:xfrm>
          <a:prstGeom prst="line">
            <a:avLst/>
          </a:prstGeom>
          <a:ln w="38100">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F31A5E3E-7C4E-9B12-7834-2DD70CBC2227}"/>
              </a:ext>
            </a:extLst>
          </p:cNvPr>
          <p:cNvSpPr txBox="1"/>
          <p:nvPr/>
        </p:nvSpPr>
        <p:spPr>
          <a:xfrm rot="20929888">
            <a:off x="6700916" y="3685000"/>
            <a:ext cx="954262" cy="461665"/>
          </a:xfrm>
          <a:prstGeom prst="rect">
            <a:avLst/>
          </a:prstGeom>
          <a:solidFill>
            <a:schemeClr val="accent4">
              <a:lumMod val="20000"/>
              <a:lumOff val="80000"/>
            </a:schemeClr>
          </a:solidFill>
          <a:ln w="38100">
            <a:solidFill>
              <a:schemeClr val="accent4"/>
            </a:solidFill>
          </a:ln>
        </p:spPr>
        <p:txBody>
          <a:bodyPr wrap="square" rtlCol="0">
            <a:spAutoFit/>
          </a:bodyPr>
          <a:lstStyle/>
          <a:p>
            <a:pPr algn="ctr"/>
            <a:r>
              <a:rPr lang="en-US" sz="1200" dirty="0"/>
              <a:t>Keep Clear Zone</a:t>
            </a:r>
          </a:p>
        </p:txBody>
      </p:sp>
      <p:pic>
        <p:nvPicPr>
          <p:cNvPr id="5" name="Picture 4">
            <a:extLst>
              <a:ext uri="{FF2B5EF4-FFF2-40B4-BE49-F238E27FC236}">
                <a16:creationId xmlns:a16="http://schemas.microsoft.com/office/drawing/2014/main" id="{28942A01-B5AD-AC3E-E598-6F0AA1342EBD}"/>
              </a:ext>
            </a:extLst>
          </p:cNvPr>
          <p:cNvPicPr>
            <a:picLocks noChangeAspect="1"/>
          </p:cNvPicPr>
          <p:nvPr/>
        </p:nvPicPr>
        <p:blipFill>
          <a:blip r:embed="rId3">
            <a:clrChange>
              <a:clrFrom>
                <a:srgbClr val="1A1F25"/>
              </a:clrFrom>
              <a:clrTo>
                <a:srgbClr val="1A1F25">
                  <a:alpha val="0"/>
                </a:srgbClr>
              </a:clrTo>
            </a:clrChange>
          </a:blip>
          <a:stretch>
            <a:fillRect/>
          </a:stretch>
        </p:blipFill>
        <p:spPr>
          <a:xfrm>
            <a:off x="681019" y="2482535"/>
            <a:ext cx="3598491" cy="3653995"/>
          </a:xfrm>
          <a:prstGeom prst="rect">
            <a:avLst/>
          </a:prstGeom>
        </p:spPr>
      </p:pic>
      <p:cxnSp>
        <p:nvCxnSpPr>
          <p:cNvPr id="12" name="Straight Arrow Connector 11">
            <a:extLst>
              <a:ext uri="{FF2B5EF4-FFF2-40B4-BE49-F238E27FC236}">
                <a16:creationId xmlns:a16="http://schemas.microsoft.com/office/drawing/2014/main" id="{52BD9117-4998-099E-DE59-F50239FE322D}"/>
              </a:ext>
            </a:extLst>
          </p:cNvPr>
          <p:cNvCxnSpPr>
            <a:cxnSpLocks/>
            <a:stCxn id="11" idx="2"/>
          </p:cNvCxnSpPr>
          <p:nvPr/>
        </p:nvCxnSpPr>
        <p:spPr>
          <a:xfrm flipH="1">
            <a:off x="10651067" y="1268492"/>
            <a:ext cx="318407" cy="398971"/>
          </a:xfrm>
          <a:prstGeom prst="straightConnector1">
            <a:avLst/>
          </a:prstGeom>
          <a:ln w="57150">
            <a:solidFill>
              <a:schemeClr val="bg2"/>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193EBDF7-B708-354F-2F22-6A972D05B514}"/>
              </a:ext>
            </a:extLst>
          </p:cNvPr>
          <p:cNvCxnSpPr>
            <a:cxnSpLocks/>
            <a:stCxn id="10" idx="2"/>
          </p:cNvCxnSpPr>
          <p:nvPr/>
        </p:nvCxnSpPr>
        <p:spPr>
          <a:xfrm>
            <a:off x="7951108" y="1512148"/>
            <a:ext cx="1686928" cy="267999"/>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9939F99A-4B9C-8555-1044-4C8C1ED92836}"/>
              </a:ext>
            </a:extLst>
          </p:cNvPr>
          <p:cNvCxnSpPr>
            <a:cxnSpLocks/>
            <a:stCxn id="11" idx="2"/>
          </p:cNvCxnSpPr>
          <p:nvPr/>
        </p:nvCxnSpPr>
        <p:spPr>
          <a:xfrm>
            <a:off x="10969474" y="1268492"/>
            <a:ext cx="964941" cy="1493207"/>
          </a:xfrm>
          <a:prstGeom prst="straightConnector1">
            <a:avLst/>
          </a:prstGeom>
          <a:ln w="57150">
            <a:solidFill>
              <a:schemeClr val="bg2"/>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C0BB72E3-442A-5471-D61F-1698C396685C}"/>
              </a:ext>
            </a:extLst>
          </p:cNvPr>
          <p:cNvCxnSpPr>
            <a:cxnSpLocks/>
            <a:stCxn id="10" idx="2"/>
          </p:cNvCxnSpPr>
          <p:nvPr/>
        </p:nvCxnSpPr>
        <p:spPr>
          <a:xfrm>
            <a:off x="7951108" y="1512148"/>
            <a:ext cx="752777" cy="1109710"/>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266AABE8-4330-FC32-410B-2BC2E4A6412B}"/>
              </a:ext>
            </a:extLst>
          </p:cNvPr>
          <p:cNvCxnSpPr>
            <a:cxnSpLocks/>
            <a:stCxn id="11" idx="2"/>
          </p:cNvCxnSpPr>
          <p:nvPr/>
        </p:nvCxnSpPr>
        <p:spPr>
          <a:xfrm flipH="1">
            <a:off x="9321680" y="1268492"/>
            <a:ext cx="1647794" cy="841995"/>
          </a:xfrm>
          <a:prstGeom prst="straightConnector1">
            <a:avLst/>
          </a:prstGeom>
          <a:ln w="57150">
            <a:solidFill>
              <a:schemeClr val="bg2"/>
            </a:solidFill>
            <a:tailEnd type="triangle"/>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89E1804B-7A3D-2DAD-FF1D-1221C4EA30CA}"/>
              </a:ext>
            </a:extLst>
          </p:cNvPr>
          <p:cNvSpPr txBox="1"/>
          <p:nvPr/>
        </p:nvSpPr>
        <p:spPr>
          <a:xfrm>
            <a:off x="11647445" y="43934"/>
            <a:ext cx="312907" cy="369332"/>
          </a:xfrm>
          <a:prstGeom prst="rect">
            <a:avLst/>
          </a:prstGeom>
          <a:noFill/>
          <a:ln w="19050">
            <a:solidFill>
              <a:srgbClr val="DB3527"/>
            </a:solidFill>
          </a:ln>
        </p:spPr>
        <p:txBody>
          <a:bodyPr wrap="none" rtlCol="0">
            <a:spAutoFit/>
          </a:bodyPr>
          <a:lstStyle/>
          <a:p>
            <a:pPr algn="r"/>
            <a:r>
              <a:rPr lang="en-US" dirty="0"/>
              <a:t>1</a:t>
            </a:r>
          </a:p>
        </p:txBody>
      </p:sp>
      <p:sp>
        <p:nvSpPr>
          <p:cNvPr id="10" name="TextBox 9">
            <a:extLst>
              <a:ext uri="{FF2B5EF4-FFF2-40B4-BE49-F238E27FC236}">
                <a16:creationId xmlns:a16="http://schemas.microsoft.com/office/drawing/2014/main" id="{5A10E66F-A118-6D01-B7CC-02D98E677447}"/>
              </a:ext>
            </a:extLst>
          </p:cNvPr>
          <p:cNvSpPr txBox="1"/>
          <p:nvPr/>
        </p:nvSpPr>
        <p:spPr>
          <a:xfrm>
            <a:off x="7133167" y="927373"/>
            <a:ext cx="1635881" cy="584775"/>
          </a:xfrm>
          <a:prstGeom prst="rect">
            <a:avLst/>
          </a:prstGeom>
          <a:solidFill>
            <a:schemeClr val="accent2">
              <a:lumMod val="20000"/>
              <a:lumOff val="80000"/>
            </a:schemeClr>
          </a:solidFill>
          <a:ln w="38100">
            <a:solidFill>
              <a:schemeClr val="accent2"/>
            </a:solidFill>
          </a:ln>
        </p:spPr>
        <p:txBody>
          <a:bodyPr wrap="square" rtlCol="0">
            <a:spAutoFit/>
          </a:bodyPr>
          <a:lstStyle/>
          <a:p>
            <a:pPr algn="ctr"/>
            <a:r>
              <a:rPr lang="en-US" sz="1600" dirty="0"/>
              <a:t>Inner Detector Services</a:t>
            </a:r>
          </a:p>
        </p:txBody>
      </p:sp>
      <p:sp>
        <p:nvSpPr>
          <p:cNvPr id="11" name="TextBox 10">
            <a:extLst>
              <a:ext uri="{FF2B5EF4-FFF2-40B4-BE49-F238E27FC236}">
                <a16:creationId xmlns:a16="http://schemas.microsoft.com/office/drawing/2014/main" id="{9FE89AB5-E19D-B9D4-D1E6-FD03ED4379E7}"/>
              </a:ext>
            </a:extLst>
          </p:cNvPr>
          <p:cNvSpPr txBox="1"/>
          <p:nvPr/>
        </p:nvSpPr>
        <p:spPr>
          <a:xfrm>
            <a:off x="10151533" y="929938"/>
            <a:ext cx="1635881" cy="338554"/>
          </a:xfrm>
          <a:prstGeom prst="rect">
            <a:avLst/>
          </a:prstGeom>
          <a:solidFill>
            <a:schemeClr val="bg2">
              <a:lumMod val="20000"/>
              <a:lumOff val="80000"/>
            </a:schemeClr>
          </a:solidFill>
          <a:ln w="38100">
            <a:solidFill>
              <a:schemeClr val="bg2"/>
            </a:solidFill>
          </a:ln>
        </p:spPr>
        <p:txBody>
          <a:bodyPr wrap="square" rtlCol="0">
            <a:spAutoFit/>
          </a:bodyPr>
          <a:lstStyle/>
          <a:p>
            <a:pPr algn="ctr"/>
            <a:r>
              <a:rPr lang="en-US" sz="1600" dirty="0"/>
              <a:t>dRICH Services</a:t>
            </a:r>
          </a:p>
        </p:txBody>
      </p:sp>
    </p:spTree>
    <p:extLst>
      <p:ext uri="{BB962C8B-B14F-4D97-AF65-F5344CB8AC3E}">
        <p14:creationId xmlns:p14="http://schemas.microsoft.com/office/powerpoint/2010/main" val="11796521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3A8071C-E376-E680-210B-6CB3C47ABFD6}"/>
              </a:ext>
            </a:extLst>
          </p:cNvPr>
          <p:cNvPicPr>
            <a:picLocks noChangeAspect="1"/>
          </p:cNvPicPr>
          <p:nvPr/>
        </p:nvPicPr>
        <p:blipFill>
          <a:blip r:embed="rId2">
            <a:clrChange>
              <a:clrFrom>
                <a:srgbClr val="1A1F25"/>
              </a:clrFrom>
              <a:clrTo>
                <a:srgbClr val="1A1F25">
                  <a:alpha val="0"/>
                </a:srgbClr>
              </a:clrTo>
            </a:clrChange>
          </a:blip>
          <a:srcRect t="17531" b="22222"/>
          <a:stretch>
            <a:fillRect/>
          </a:stretch>
        </p:blipFill>
        <p:spPr>
          <a:xfrm>
            <a:off x="4336393" y="838340"/>
            <a:ext cx="7829477" cy="5258051"/>
          </a:xfrm>
          <a:prstGeom prst="rect">
            <a:avLst/>
          </a:prstGeom>
        </p:spPr>
      </p:pic>
      <p:sp>
        <p:nvSpPr>
          <p:cNvPr id="3" name="Content Placeholder 2">
            <a:extLst>
              <a:ext uri="{FF2B5EF4-FFF2-40B4-BE49-F238E27FC236}">
                <a16:creationId xmlns:a16="http://schemas.microsoft.com/office/drawing/2014/main" id="{3B0A328E-004E-D87E-C9A7-17ACEC295579}"/>
              </a:ext>
            </a:extLst>
          </p:cNvPr>
          <p:cNvSpPr>
            <a:spLocks noGrp="1"/>
          </p:cNvSpPr>
          <p:nvPr>
            <p:ph idx="4294967295"/>
          </p:nvPr>
        </p:nvSpPr>
        <p:spPr>
          <a:xfrm>
            <a:off x="257175" y="626533"/>
            <a:ext cx="4361392" cy="5545870"/>
          </a:xfrm>
        </p:spPr>
        <p:txBody>
          <a:bodyPr>
            <a:normAutofit/>
          </a:bodyPr>
          <a:lstStyle/>
          <a:p>
            <a:r>
              <a:rPr lang="en-US" sz="1800" dirty="0"/>
              <a:t>Planning on having 1 disconnect location on each side of the detector</a:t>
            </a:r>
          </a:p>
          <a:p>
            <a:r>
              <a:rPr lang="en-US" sz="1800" dirty="0"/>
              <a:t>Backward disconnect will be past the DIRC electronics</a:t>
            </a:r>
          </a:p>
          <a:p>
            <a:r>
              <a:rPr lang="en-US" sz="1800" dirty="0"/>
              <a:t>Forward disconnect will be between the barrel EMCAL and the dRICH</a:t>
            </a:r>
          </a:p>
          <a:p>
            <a:r>
              <a:rPr lang="en-US" sz="1800" dirty="0"/>
              <a:t>These are the only two locations with enough space for connectors </a:t>
            </a:r>
          </a:p>
          <a:p>
            <a:r>
              <a:rPr lang="en-US" sz="1800" dirty="0"/>
              <a:t>Rule of thumb for the size of connectors is that they take twice the space as the cable itself</a:t>
            </a:r>
          </a:p>
          <a:p>
            <a:r>
              <a:rPr lang="en-US" sz="1800" dirty="0"/>
              <a:t>Per recommendations from a previous review, we will be making mockups of a few of the bottlenecks </a:t>
            </a:r>
          </a:p>
          <a:p>
            <a:pPr marL="0" indent="0">
              <a:buNone/>
            </a:pPr>
            <a:endParaRPr lang="en-US" sz="1800" dirty="0"/>
          </a:p>
          <a:p>
            <a:endParaRPr lang="en-US" sz="1800" dirty="0"/>
          </a:p>
        </p:txBody>
      </p:sp>
      <p:sp>
        <p:nvSpPr>
          <p:cNvPr id="11" name="Title 1">
            <a:extLst>
              <a:ext uri="{FF2B5EF4-FFF2-40B4-BE49-F238E27FC236}">
                <a16:creationId xmlns:a16="http://schemas.microsoft.com/office/drawing/2014/main" id="{4346A0C1-1716-5523-8DC0-6435697944F4}"/>
              </a:ext>
            </a:extLst>
          </p:cNvPr>
          <p:cNvSpPr txBox="1">
            <a:spLocks/>
          </p:cNvSpPr>
          <p:nvPr/>
        </p:nvSpPr>
        <p:spPr>
          <a:xfrm>
            <a:off x="571500" y="0"/>
            <a:ext cx="11499925" cy="67689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000" b="1" u="none" kern="1200">
                <a:solidFill>
                  <a:schemeClr val="tx1"/>
                </a:solidFill>
                <a:latin typeface="Arial" charset="0"/>
                <a:ea typeface="Arial" charset="0"/>
                <a:cs typeface="Arial" charset="0"/>
              </a:defRPr>
            </a:lvl1pPr>
          </a:lstStyle>
          <a:p>
            <a:r>
              <a:rPr lang="en-US" dirty="0"/>
              <a:t>Planned Disconnects &amp; Future Mockups</a:t>
            </a:r>
          </a:p>
        </p:txBody>
      </p:sp>
      <p:sp>
        <p:nvSpPr>
          <p:cNvPr id="5" name="TextBox 4">
            <a:extLst>
              <a:ext uri="{FF2B5EF4-FFF2-40B4-BE49-F238E27FC236}">
                <a16:creationId xmlns:a16="http://schemas.microsoft.com/office/drawing/2014/main" id="{8E651FDD-E572-2F20-EEA9-5F2B53F9D406}"/>
              </a:ext>
            </a:extLst>
          </p:cNvPr>
          <p:cNvSpPr txBox="1"/>
          <p:nvPr/>
        </p:nvSpPr>
        <p:spPr>
          <a:xfrm>
            <a:off x="11647445" y="43934"/>
            <a:ext cx="312907" cy="369332"/>
          </a:xfrm>
          <a:prstGeom prst="rect">
            <a:avLst/>
          </a:prstGeom>
          <a:noFill/>
          <a:ln w="19050">
            <a:solidFill>
              <a:srgbClr val="DB3527"/>
            </a:solidFill>
          </a:ln>
        </p:spPr>
        <p:txBody>
          <a:bodyPr wrap="none" rtlCol="0">
            <a:spAutoFit/>
          </a:bodyPr>
          <a:lstStyle/>
          <a:p>
            <a:pPr algn="r"/>
            <a:r>
              <a:rPr lang="en-US" dirty="0"/>
              <a:t>1</a:t>
            </a:r>
          </a:p>
        </p:txBody>
      </p:sp>
      <p:cxnSp>
        <p:nvCxnSpPr>
          <p:cNvPr id="2" name="Straight Arrow Connector 1">
            <a:extLst>
              <a:ext uri="{FF2B5EF4-FFF2-40B4-BE49-F238E27FC236}">
                <a16:creationId xmlns:a16="http://schemas.microsoft.com/office/drawing/2014/main" id="{F143D9DA-B297-97CB-9B55-FB765161305E}"/>
              </a:ext>
            </a:extLst>
          </p:cNvPr>
          <p:cNvCxnSpPr>
            <a:cxnSpLocks/>
            <a:stCxn id="6" idx="1"/>
          </p:cNvCxnSpPr>
          <p:nvPr/>
        </p:nvCxnSpPr>
        <p:spPr>
          <a:xfrm flipH="1">
            <a:off x="4772025" y="1580521"/>
            <a:ext cx="504313" cy="562604"/>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8BCEF318-F1F6-81A0-7092-B8A899E3C520}"/>
              </a:ext>
            </a:extLst>
          </p:cNvPr>
          <p:cNvSpPr txBox="1"/>
          <p:nvPr/>
        </p:nvSpPr>
        <p:spPr>
          <a:xfrm>
            <a:off x="5276338" y="1288133"/>
            <a:ext cx="1639323" cy="584775"/>
          </a:xfrm>
          <a:prstGeom prst="rect">
            <a:avLst/>
          </a:prstGeom>
          <a:solidFill>
            <a:schemeClr val="accent1">
              <a:lumMod val="20000"/>
              <a:lumOff val="80000"/>
            </a:schemeClr>
          </a:solidFill>
          <a:ln w="38100">
            <a:solidFill>
              <a:schemeClr val="accent1"/>
            </a:solidFill>
          </a:ln>
        </p:spPr>
        <p:txBody>
          <a:bodyPr wrap="square" rtlCol="0">
            <a:spAutoFit/>
          </a:bodyPr>
          <a:lstStyle/>
          <a:p>
            <a:pPr algn="ctr"/>
            <a:r>
              <a:rPr lang="en-US" sz="1600" dirty="0"/>
              <a:t>Disconnect Location</a:t>
            </a:r>
          </a:p>
        </p:txBody>
      </p:sp>
      <p:sp>
        <p:nvSpPr>
          <p:cNvPr id="10" name="TextBox 9">
            <a:extLst>
              <a:ext uri="{FF2B5EF4-FFF2-40B4-BE49-F238E27FC236}">
                <a16:creationId xmlns:a16="http://schemas.microsoft.com/office/drawing/2014/main" id="{08B6E2FF-C1AF-0048-4CB0-1179BA1BC833}"/>
              </a:ext>
            </a:extLst>
          </p:cNvPr>
          <p:cNvSpPr txBox="1"/>
          <p:nvPr/>
        </p:nvSpPr>
        <p:spPr>
          <a:xfrm>
            <a:off x="5127193" y="4635892"/>
            <a:ext cx="1788468" cy="338554"/>
          </a:xfrm>
          <a:prstGeom prst="rect">
            <a:avLst/>
          </a:prstGeom>
          <a:solidFill>
            <a:schemeClr val="bg2">
              <a:lumMod val="20000"/>
              <a:lumOff val="80000"/>
            </a:schemeClr>
          </a:solidFill>
          <a:ln w="38100">
            <a:solidFill>
              <a:schemeClr val="bg2"/>
            </a:solidFill>
          </a:ln>
        </p:spPr>
        <p:txBody>
          <a:bodyPr wrap="square" rtlCol="0">
            <a:spAutoFit/>
          </a:bodyPr>
          <a:lstStyle/>
          <a:p>
            <a:pPr algn="ctr"/>
            <a:r>
              <a:rPr lang="en-US" sz="1600" dirty="0"/>
              <a:t>Future Mockup</a:t>
            </a:r>
          </a:p>
        </p:txBody>
      </p:sp>
      <p:cxnSp>
        <p:nvCxnSpPr>
          <p:cNvPr id="15" name="Straight Arrow Connector 14">
            <a:extLst>
              <a:ext uri="{FF2B5EF4-FFF2-40B4-BE49-F238E27FC236}">
                <a16:creationId xmlns:a16="http://schemas.microsoft.com/office/drawing/2014/main" id="{A5CBA0C6-6419-6FEC-2E29-1D21F47F4EC4}"/>
              </a:ext>
            </a:extLst>
          </p:cNvPr>
          <p:cNvCxnSpPr>
            <a:cxnSpLocks/>
          </p:cNvCxnSpPr>
          <p:nvPr/>
        </p:nvCxnSpPr>
        <p:spPr>
          <a:xfrm>
            <a:off x="10192586" y="1580521"/>
            <a:ext cx="487969" cy="372104"/>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D2B1C909-B495-C64B-124E-2E094C78C3BE}"/>
              </a:ext>
            </a:extLst>
          </p:cNvPr>
          <p:cNvSpPr txBox="1"/>
          <p:nvPr/>
        </p:nvSpPr>
        <p:spPr>
          <a:xfrm>
            <a:off x="8553263" y="1288133"/>
            <a:ext cx="1639323" cy="584775"/>
          </a:xfrm>
          <a:prstGeom prst="rect">
            <a:avLst/>
          </a:prstGeom>
          <a:solidFill>
            <a:schemeClr val="accent1">
              <a:lumMod val="20000"/>
              <a:lumOff val="80000"/>
            </a:schemeClr>
          </a:solidFill>
          <a:ln w="38100">
            <a:solidFill>
              <a:schemeClr val="accent1"/>
            </a:solidFill>
          </a:ln>
        </p:spPr>
        <p:txBody>
          <a:bodyPr wrap="square" rtlCol="0">
            <a:spAutoFit/>
          </a:bodyPr>
          <a:lstStyle/>
          <a:p>
            <a:pPr algn="ctr"/>
            <a:r>
              <a:rPr lang="en-US" sz="1600" dirty="0"/>
              <a:t>Disconnect Location</a:t>
            </a:r>
          </a:p>
        </p:txBody>
      </p:sp>
      <p:sp>
        <p:nvSpPr>
          <p:cNvPr id="23" name="Right Brace 22">
            <a:extLst>
              <a:ext uri="{FF2B5EF4-FFF2-40B4-BE49-F238E27FC236}">
                <a16:creationId xmlns:a16="http://schemas.microsoft.com/office/drawing/2014/main" id="{46618498-904A-5373-9B22-F87A7953FCD5}"/>
              </a:ext>
            </a:extLst>
          </p:cNvPr>
          <p:cNvSpPr/>
          <p:nvPr/>
        </p:nvSpPr>
        <p:spPr>
          <a:xfrm rot="5400000">
            <a:off x="5767690" y="3306340"/>
            <a:ext cx="419612" cy="2239491"/>
          </a:xfrm>
          <a:prstGeom prst="rightBrace">
            <a:avLst>
              <a:gd name="adj1" fmla="val 52813"/>
              <a:gd name="adj2" fmla="val 50512"/>
            </a:avLst>
          </a:prstGeom>
          <a:ln w="57150">
            <a:solidFill>
              <a:schemeClr val="bg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n w="57150">
                <a:solidFill>
                  <a:schemeClr val="bg2"/>
                </a:solidFill>
              </a:ln>
            </a:endParaRPr>
          </a:p>
        </p:txBody>
      </p:sp>
      <p:sp>
        <p:nvSpPr>
          <p:cNvPr id="24" name="Right Brace 23">
            <a:extLst>
              <a:ext uri="{FF2B5EF4-FFF2-40B4-BE49-F238E27FC236}">
                <a16:creationId xmlns:a16="http://schemas.microsoft.com/office/drawing/2014/main" id="{22CCC907-A2F7-CC9D-6047-0700B1BE480E}"/>
              </a:ext>
            </a:extLst>
          </p:cNvPr>
          <p:cNvSpPr/>
          <p:nvPr/>
        </p:nvSpPr>
        <p:spPr>
          <a:xfrm rot="10800000">
            <a:off x="4198955" y="4974445"/>
            <a:ext cx="419612" cy="1058331"/>
          </a:xfrm>
          <a:prstGeom prst="rightBrace">
            <a:avLst>
              <a:gd name="adj1" fmla="val 52813"/>
              <a:gd name="adj2" fmla="val 50512"/>
            </a:avLst>
          </a:prstGeom>
          <a:ln w="57150">
            <a:solidFill>
              <a:schemeClr val="bg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n w="57150">
                <a:solidFill>
                  <a:schemeClr val="bg2"/>
                </a:solidFill>
              </a:ln>
            </a:endParaRPr>
          </a:p>
        </p:txBody>
      </p:sp>
      <p:sp>
        <p:nvSpPr>
          <p:cNvPr id="25" name="TextBox 24">
            <a:extLst>
              <a:ext uri="{FF2B5EF4-FFF2-40B4-BE49-F238E27FC236}">
                <a16:creationId xmlns:a16="http://schemas.microsoft.com/office/drawing/2014/main" id="{2C55DEC6-9ADC-1A77-B17A-8DAFE958CEC2}"/>
              </a:ext>
            </a:extLst>
          </p:cNvPr>
          <p:cNvSpPr txBox="1"/>
          <p:nvPr/>
        </p:nvSpPr>
        <p:spPr>
          <a:xfrm>
            <a:off x="2410485" y="5334334"/>
            <a:ext cx="1788468" cy="338554"/>
          </a:xfrm>
          <a:prstGeom prst="rect">
            <a:avLst/>
          </a:prstGeom>
          <a:solidFill>
            <a:schemeClr val="bg2">
              <a:lumMod val="20000"/>
              <a:lumOff val="80000"/>
            </a:schemeClr>
          </a:solidFill>
          <a:ln w="38100">
            <a:solidFill>
              <a:schemeClr val="bg2"/>
            </a:solidFill>
          </a:ln>
        </p:spPr>
        <p:txBody>
          <a:bodyPr wrap="square" rtlCol="0">
            <a:spAutoFit/>
          </a:bodyPr>
          <a:lstStyle/>
          <a:p>
            <a:pPr algn="ctr"/>
            <a:r>
              <a:rPr lang="en-US" sz="1600" dirty="0"/>
              <a:t>Future Mockup</a:t>
            </a:r>
          </a:p>
        </p:txBody>
      </p:sp>
      <p:sp>
        <p:nvSpPr>
          <p:cNvPr id="26" name="TextBox 25">
            <a:extLst>
              <a:ext uri="{FF2B5EF4-FFF2-40B4-BE49-F238E27FC236}">
                <a16:creationId xmlns:a16="http://schemas.microsoft.com/office/drawing/2014/main" id="{EF83BBAE-6D8D-CD42-FFEF-8FABAD1E7508}"/>
              </a:ext>
            </a:extLst>
          </p:cNvPr>
          <p:cNvSpPr txBox="1"/>
          <p:nvPr/>
        </p:nvSpPr>
        <p:spPr>
          <a:xfrm>
            <a:off x="8343921" y="4924362"/>
            <a:ext cx="1788468" cy="338554"/>
          </a:xfrm>
          <a:prstGeom prst="rect">
            <a:avLst/>
          </a:prstGeom>
          <a:solidFill>
            <a:schemeClr val="bg2">
              <a:lumMod val="20000"/>
              <a:lumOff val="80000"/>
            </a:schemeClr>
          </a:solidFill>
          <a:ln w="38100">
            <a:solidFill>
              <a:schemeClr val="bg2"/>
            </a:solidFill>
          </a:ln>
        </p:spPr>
        <p:txBody>
          <a:bodyPr wrap="square" rtlCol="0">
            <a:spAutoFit/>
          </a:bodyPr>
          <a:lstStyle/>
          <a:p>
            <a:pPr algn="ctr"/>
            <a:r>
              <a:rPr lang="en-US" sz="1600" dirty="0"/>
              <a:t>Future Mockups</a:t>
            </a:r>
          </a:p>
        </p:txBody>
      </p:sp>
      <p:sp>
        <p:nvSpPr>
          <p:cNvPr id="27" name="Right Brace 26">
            <a:extLst>
              <a:ext uri="{FF2B5EF4-FFF2-40B4-BE49-F238E27FC236}">
                <a16:creationId xmlns:a16="http://schemas.microsoft.com/office/drawing/2014/main" id="{B4AD87C4-3193-0342-52B2-94C67FC77CF0}"/>
              </a:ext>
            </a:extLst>
          </p:cNvPr>
          <p:cNvSpPr/>
          <p:nvPr/>
        </p:nvSpPr>
        <p:spPr>
          <a:xfrm rot="9014835">
            <a:off x="10115358" y="4299093"/>
            <a:ext cx="419612" cy="1445595"/>
          </a:xfrm>
          <a:prstGeom prst="rightBrace">
            <a:avLst>
              <a:gd name="adj1" fmla="val 52813"/>
              <a:gd name="adj2" fmla="val 50512"/>
            </a:avLst>
          </a:prstGeom>
          <a:ln w="57150">
            <a:solidFill>
              <a:schemeClr val="bg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n w="57150">
                <a:solidFill>
                  <a:schemeClr val="bg2"/>
                </a:solidFill>
              </a:ln>
            </a:endParaRPr>
          </a:p>
        </p:txBody>
      </p:sp>
    </p:spTree>
    <p:extLst>
      <p:ext uri="{BB962C8B-B14F-4D97-AF65-F5344CB8AC3E}">
        <p14:creationId xmlns:p14="http://schemas.microsoft.com/office/powerpoint/2010/main" val="11312945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889F8A4-37D6-B5BD-F84E-64B136FF0C5B}"/>
              </a:ext>
            </a:extLst>
          </p:cNvPr>
          <p:cNvSpPr>
            <a:spLocks noGrp="1"/>
          </p:cNvSpPr>
          <p:nvPr>
            <p:ph type="title"/>
          </p:nvPr>
        </p:nvSpPr>
        <p:spPr/>
        <p:txBody>
          <a:bodyPr/>
          <a:lstStyle/>
          <a:p>
            <a:r>
              <a:rPr lang="en-US" dirty="0"/>
              <a:t>Summary &amp; Next Steps</a:t>
            </a:r>
          </a:p>
        </p:txBody>
      </p:sp>
      <p:sp>
        <p:nvSpPr>
          <p:cNvPr id="7" name="Content Placeholder 6">
            <a:extLst>
              <a:ext uri="{FF2B5EF4-FFF2-40B4-BE49-F238E27FC236}">
                <a16:creationId xmlns:a16="http://schemas.microsoft.com/office/drawing/2014/main" id="{6EDDF403-2DDC-EFCF-D7D7-E03819B499D2}"/>
              </a:ext>
            </a:extLst>
          </p:cNvPr>
          <p:cNvSpPr>
            <a:spLocks noGrp="1"/>
          </p:cNvSpPr>
          <p:nvPr>
            <p:ph idx="4294967295"/>
          </p:nvPr>
        </p:nvSpPr>
        <p:spPr>
          <a:xfrm>
            <a:off x="571499" y="656167"/>
            <a:ext cx="11468101" cy="5439833"/>
          </a:xfrm>
        </p:spPr>
        <p:txBody>
          <a:bodyPr>
            <a:normAutofit/>
          </a:bodyPr>
          <a:lstStyle/>
          <a:p>
            <a:pPr>
              <a:lnSpc>
                <a:spcPct val="120000"/>
              </a:lnSpc>
              <a:spcBef>
                <a:spcPts val="600"/>
              </a:spcBef>
            </a:pPr>
            <a:r>
              <a:rPr lang="en-US" sz="1800" dirty="0"/>
              <a:t>Detector services follow the two main escape paths, forward and backward, broken up into power, signal, and gas &amp; cooling. Most power and signal services get routed to the ring outside platform where the racks are housed, while most of the cooling and gas lines get routed to the ring inside platform.</a:t>
            </a:r>
          </a:p>
          <a:p>
            <a:pPr>
              <a:lnSpc>
                <a:spcPct val="120000"/>
              </a:lnSpc>
              <a:spcBef>
                <a:spcPts val="600"/>
              </a:spcBef>
            </a:pPr>
            <a:r>
              <a:rPr lang="en-US" sz="1800" dirty="0"/>
              <a:t>Disconnect locations have been selected such that detector servicing and maintenance is made easier </a:t>
            </a:r>
          </a:p>
          <a:p>
            <a:pPr>
              <a:lnSpc>
                <a:spcPct val="120000"/>
              </a:lnSpc>
              <a:spcBef>
                <a:spcPts val="600"/>
              </a:spcBef>
            </a:pPr>
            <a:r>
              <a:rPr lang="en-US" sz="1800" dirty="0"/>
              <a:t>RDO distribution and VTRX+ placement allow for quicker fiber routing </a:t>
            </a:r>
          </a:p>
          <a:p>
            <a:pPr>
              <a:lnSpc>
                <a:spcPct val="120000"/>
              </a:lnSpc>
              <a:spcBef>
                <a:spcPts val="600"/>
              </a:spcBef>
            </a:pPr>
            <a:r>
              <a:rPr lang="en-US" sz="1800" dirty="0"/>
              <a:t>Bend radius constraints drive routing geometry, especially for optical fibers </a:t>
            </a:r>
          </a:p>
          <a:p>
            <a:pPr marL="0" indent="0">
              <a:spcBef>
                <a:spcPts val="600"/>
              </a:spcBef>
              <a:buNone/>
            </a:pPr>
            <a:endParaRPr lang="en-US" sz="1800" dirty="0"/>
          </a:p>
          <a:p>
            <a:pPr marL="0" indent="0">
              <a:spcBef>
                <a:spcPts val="600"/>
              </a:spcBef>
              <a:buNone/>
            </a:pPr>
            <a:r>
              <a:rPr lang="en-US" sz="1800" dirty="0"/>
              <a:t>Next Steps: </a:t>
            </a:r>
          </a:p>
          <a:p>
            <a:pPr>
              <a:spcBef>
                <a:spcPts val="600"/>
              </a:spcBef>
            </a:pPr>
            <a:r>
              <a:rPr lang="en-US" sz="1800" dirty="0"/>
              <a:t>Need to place sniffer lines, water sense cables and VESDA systems into the model at appropriate locations </a:t>
            </a:r>
          </a:p>
          <a:p>
            <a:r>
              <a:rPr lang="en-US" sz="1800" dirty="0"/>
              <a:t>Continue to work with the subgroups to ensure there is enough space to route their services and that acceptable bend radii can be met</a:t>
            </a:r>
          </a:p>
          <a:p>
            <a:r>
              <a:rPr lang="en-US" sz="1800" dirty="0"/>
              <a:t>Cooling and power requirements for various detectors and electronics are constantly being refined</a:t>
            </a:r>
          </a:p>
          <a:p>
            <a:r>
              <a:rPr lang="en-US" sz="1800" dirty="0"/>
              <a:t>Begin modeling mockups of the service bottlenecks </a:t>
            </a:r>
          </a:p>
          <a:p>
            <a:endParaRPr lang="en-US" sz="1800" dirty="0"/>
          </a:p>
          <a:p>
            <a:endParaRPr lang="en-US" sz="1800" dirty="0"/>
          </a:p>
        </p:txBody>
      </p:sp>
      <p:sp>
        <p:nvSpPr>
          <p:cNvPr id="3" name="Slide Number Placeholder 2">
            <a:extLst>
              <a:ext uri="{FF2B5EF4-FFF2-40B4-BE49-F238E27FC236}">
                <a16:creationId xmlns:a16="http://schemas.microsoft.com/office/drawing/2014/main" id="{969635B9-50FD-3DFC-AA53-C0FD85BDEF05}"/>
              </a:ext>
            </a:extLst>
          </p:cNvPr>
          <p:cNvSpPr>
            <a:spLocks noGrp="1"/>
          </p:cNvSpPr>
          <p:nvPr>
            <p:ph type="sldNum" sz="quarter" idx="12"/>
          </p:nvPr>
        </p:nvSpPr>
        <p:spPr/>
        <p:txBody>
          <a:bodyPr/>
          <a:lstStyle/>
          <a:p>
            <a:pPr algn="ctr"/>
            <a:fld id="{854A34C9-9A4B-6445-85E1-F779B5E87362}" type="slidenum">
              <a:rPr lang="fr-FR" sz="1000" noProof="0" smtClean="0">
                <a:solidFill>
                  <a:schemeClr val="bg1"/>
                </a:solidFill>
                <a:latin typeface="Arial" charset="0"/>
                <a:ea typeface="Arial" charset="0"/>
                <a:cs typeface="Arial" charset="0"/>
              </a:rPr>
              <a:pPr algn="ctr"/>
              <a:t>19</a:t>
            </a:fld>
            <a:endParaRPr lang="fr-FR" sz="1000" noProof="0">
              <a:solidFill>
                <a:schemeClr val="bg1"/>
              </a:solidFill>
              <a:latin typeface="Arial" charset="0"/>
              <a:ea typeface="Arial" charset="0"/>
              <a:cs typeface="Arial" charset="0"/>
            </a:endParaRPr>
          </a:p>
        </p:txBody>
      </p:sp>
    </p:spTree>
    <p:extLst>
      <p:ext uri="{BB962C8B-B14F-4D97-AF65-F5344CB8AC3E}">
        <p14:creationId xmlns:p14="http://schemas.microsoft.com/office/powerpoint/2010/main" val="4538595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3614" y="18255"/>
            <a:ext cx="10037521" cy="438945"/>
          </a:xfrm>
        </p:spPr>
        <p:txBody>
          <a:bodyPr>
            <a:noAutofit/>
          </a:bodyPr>
          <a:lstStyle/>
          <a:p>
            <a:r>
              <a:rPr lang="en-US" sz="3200"/>
              <a:t>Outline</a:t>
            </a:r>
          </a:p>
        </p:txBody>
      </p:sp>
      <p:sp>
        <p:nvSpPr>
          <p:cNvPr id="3" name="Content Placeholder 2"/>
          <p:cNvSpPr>
            <a:spLocks noGrp="1"/>
          </p:cNvSpPr>
          <p:nvPr>
            <p:ph idx="4294967295"/>
          </p:nvPr>
        </p:nvSpPr>
        <p:spPr>
          <a:xfrm>
            <a:off x="461638" y="623088"/>
            <a:ext cx="5075561" cy="5553876"/>
          </a:xfrm>
        </p:spPr>
        <p:txBody>
          <a:bodyPr>
            <a:normAutofit/>
          </a:bodyPr>
          <a:lstStyle/>
          <a:p>
            <a:pPr>
              <a:lnSpc>
                <a:spcPct val="120000"/>
              </a:lnSpc>
            </a:pPr>
            <a:r>
              <a:rPr lang="en-US" sz="2000" dirty="0"/>
              <a:t>Detector Overview</a:t>
            </a:r>
          </a:p>
          <a:p>
            <a:pPr>
              <a:lnSpc>
                <a:spcPct val="120000"/>
              </a:lnSpc>
            </a:pPr>
            <a:r>
              <a:rPr lang="en-US" sz="2000" dirty="0"/>
              <a:t>Platforms</a:t>
            </a:r>
          </a:p>
          <a:p>
            <a:pPr>
              <a:lnSpc>
                <a:spcPct val="120000"/>
              </a:lnSpc>
            </a:pPr>
            <a:r>
              <a:rPr lang="en-US" sz="2000" dirty="0"/>
              <a:t>Services Overview </a:t>
            </a:r>
          </a:p>
          <a:p>
            <a:pPr>
              <a:lnSpc>
                <a:spcPct val="120000"/>
              </a:lnSpc>
            </a:pPr>
            <a:r>
              <a:rPr lang="en-US" sz="2000" dirty="0"/>
              <a:t>Bending &amp; Routing</a:t>
            </a:r>
          </a:p>
          <a:p>
            <a:pPr>
              <a:lnSpc>
                <a:spcPct val="120000"/>
              </a:lnSpc>
            </a:pPr>
            <a:r>
              <a:rPr lang="en-US" sz="2000" dirty="0"/>
              <a:t>RDO placement</a:t>
            </a:r>
          </a:p>
          <a:p>
            <a:pPr>
              <a:lnSpc>
                <a:spcPct val="120000"/>
              </a:lnSpc>
            </a:pPr>
            <a:r>
              <a:rPr lang="en-US" sz="2000" dirty="0"/>
              <a:t>Forward &amp; Backward Cable trays </a:t>
            </a:r>
          </a:p>
          <a:p>
            <a:pPr>
              <a:lnSpc>
                <a:spcPct val="120000"/>
              </a:lnSpc>
            </a:pPr>
            <a:r>
              <a:rPr lang="en-US" sz="2000" dirty="0"/>
              <a:t>Disconnects</a:t>
            </a:r>
          </a:p>
          <a:p>
            <a:pPr>
              <a:lnSpc>
                <a:spcPct val="120000"/>
              </a:lnSpc>
            </a:pPr>
            <a:r>
              <a:rPr lang="en-US" sz="2000" dirty="0"/>
              <a:t>Summary/Next Steps</a:t>
            </a:r>
          </a:p>
        </p:txBody>
      </p:sp>
      <p:pic>
        <p:nvPicPr>
          <p:cNvPr id="4" name="Picture 3">
            <a:extLst>
              <a:ext uri="{FF2B5EF4-FFF2-40B4-BE49-F238E27FC236}">
                <a16:creationId xmlns:a16="http://schemas.microsoft.com/office/drawing/2014/main" id="{64BB02D3-6BDA-0B95-1B72-70F2B1C9AE60}"/>
              </a:ext>
            </a:extLst>
          </p:cNvPr>
          <p:cNvPicPr>
            <a:picLocks noChangeAspect="1"/>
          </p:cNvPicPr>
          <p:nvPr/>
        </p:nvPicPr>
        <p:blipFill>
          <a:blip r:embed="rId2">
            <a:clrChange>
              <a:clrFrom>
                <a:srgbClr val="1A1F25"/>
              </a:clrFrom>
              <a:clrTo>
                <a:srgbClr val="1A1F25">
                  <a:alpha val="0"/>
                </a:srgbClr>
              </a:clrTo>
            </a:clrChange>
          </a:blip>
          <a:stretch>
            <a:fillRect/>
          </a:stretch>
        </p:blipFill>
        <p:spPr>
          <a:xfrm>
            <a:off x="6096000" y="786540"/>
            <a:ext cx="5833291" cy="5390424"/>
          </a:xfrm>
          <a:prstGeom prst="rect">
            <a:avLst/>
          </a:prstGeom>
        </p:spPr>
      </p:pic>
    </p:spTree>
    <p:extLst>
      <p:ext uri="{BB962C8B-B14F-4D97-AF65-F5344CB8AC3E}">
        <p14:creationId xmlns:p14="http://schemas.microsoft.com/office/powerpoint/2010/main" val="38378299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AA801C-0B2B-47C7-8528-62EECE13F617}"/>
              </a:ext>
            </a:extLst>
          </p:cNvPr>
          <p:cNvSpPr>
            <a:spLocks noGrp="1"/>
          </p:cNvSpPr>
          <p:nvPr>
            <p:ph type="title"/>
          </p:nvPr>
        </p:nvSpPr>
        <p:spPr>
          <a:xfrm>
            <a:off x="376626" y="3016411"/>
            <a:ext cx="11499925" cy="825178"/>
          </a:xfrm>
        </p:spPr>
        <p:txBody>
          <a:bodyPr>
            <a:normAutofit/>
          </a:bodyPr>
          <a:lstStyle/>
          <a:p>
            <a:pPr algn="ctr"/>
            <a:r>
              <a:rPr lang="en-US" sz="3600" dirty="0"/>
              <a:t>QUESTIONS?</a:t>
            </a:r>
          </a:p>
        </p:txBody>
      </p:sp>
    </p:spTree>
    <p:extLst>
      <p:ext uri="{BB962C8B-B14F-4D97-AF65-F5344CB8AC3E}">
        <p14:creationId xmlns:p14="http://schemas.microsoft.com/office/powerpoint/2010/main" val="37875157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1F39AE-7A0F-E7B7-4540-769E19EBA33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571AA68-F767-FF6E-A9FE-783A28D5607A}"/>
              </a:ext>
            </a:extLst>
          </p:cNvPr>
          <p:cNvSpPr>
            <a:spLocks noGrp="1"/>
          </p:cNvSpPr>
          <p:nvPr>
            <p:ph type="title"/>
          </p:nvPr>
        </p:nvSpPr>
        <p:spPr>
          <a:xfrm>
            <a:off x="346037" y="2919351"/>
            <a:ext cx="11499925" cy="825178"/>
          </a:xfrm>
        </p:spPr>
        <p:txBody>
          <a:bodyPr>
            <a:normAutofit/>
          </a:bodyPr>
          <a:lstStyle/>
          <a:p>
            <a:pPr algn="ctr"/>
            <a:r>
              <a:rPr lang="en-US" sz="3600" dirty="0"/>
              <a:t>Backup Slides</a:t>
            </a:r>
          </a:p>
        </p:txBody>
      </p:sp>
    </p:spTree>
    <p:extLst>
      <p:ext uri="{BB962C8B-B14F-4D97-AF65-F5344CB8AC3E}">
        <p14:creationId xmlns:p14="http://schemas.microsoft.com/office/powerpoint/2010/main" val="40707855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E146A1-E64D-5959-F8AE-B85E21FE8F5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2ACCCCB-3E0C-AEBA-9CFC-52141AFC303B}"/>
              </a:ext>
            </a:extLst>
          </p:cNvPr>
          <p:cNvSpPr>
            <a:spLocks noGrp="1"/>
          </p:cNvSpPr>
          <p:nvPr>
            <p:ph type="title"/>
          </p:nvPr>
        </p:nvSpPr>
        <p:spPr/>
        <p:txBody>
          <a:bodyPr/>
          <a:lstStyle/>
          <a:p>
            <a:r>
              <a:rPr lang="en-US" dirty="0"/>
              <a:t>Endcap Services</a:t>
            </a:r>
          </a:p>
        </p:txBody>
      </p:sp>
      <p:sp>
        <p:nvSpPr>
          <p:cNvPr id="3" name="Text Placeholder 2">
            <a:extLst>
              <a:ext uri="{FF2B5EF4-FFF2-40B4-BE49-F238E27FC236}">
                <a16:creationId xmlns:a16="http://schemas.microsoft.com/office/drawing/2014/main" id="{4545040C-ECEF-A093-B508-B28C5948E7B2}"/>
              </a:ext>
            </a:extLst>
          </p:cNvPr>
          <p:cNvSpPr>
            <a:spLocks noGrp="1"/>
          </p:cNvSpPr>
          <p:nvPr>
            <p:ph type="body" sz="quarter" idx="10"/>
          </p:nvPr>
        </p:nvSpPr>
        <p:spPr/>
        <p:txBody>
          <a:bodyPr/>
          <a:lstStyle/>
          <a:p>
            <a:endParaRPr lang="en-US" dirty="0"/>
          </a:p>
        </p:txBody>
      </p:sp>
      <p:pic>
        <p:nvPicPr>
          <p:cNvPr id="1028" name="Picture 4">
            <a:extLst>
              <a:ext uri="{FF2B5EF4-FFF2-40B4-BE49-F238E27FC236}">
                <a16:creationId xmlns:a16="http://schemas.microsoft.com/office/drawing/2014/main" id="{301141C4-5C3C-923F-3E3D-1947F9ACA381}"/>
              </a:ext>
            </a:extLst>
          </p:cNvPr>
          <p:cNvPicPr>
            <a:picLocks noChangeAspect="1" noChangeArrowheads="1"/>
          </p:cNvPicPr>
          <p:nvPr/>
        </p:nvPicPr>
        <p:blipFill>
          <a:blip r:embed="rId2">
            <a:clrChange>
              <a:clrFrom>
                <a:srgbClr val="1A1F25"/>
              </a:clrFrom>
              <a:clrTo>
                <a:srgbClr val="1A1F25">
                  <a:alpha val="0"/>
                </a:srgbClr>
              </a:clrTo>
            </a:clrChange>
            <a:extLst>
              <a:ext uri="{28A0092B-C50C-407E-A947-70E740481C1C}">
                <a14:useLocalDpi xmlns:a14="http://schemas.microsoft.com/office/drawing/2010/main" val="0"/>
              </a:ext>
            </a:extLst>
          </a:blip>
          <a:srcRect/>
          <a:stretch>
            <a:fillRect/>
          </a:stretch>
        </p:blipFill>
        <p:spPr bwMode="auto">
          <a:xfrm>
            <a:off x="230187" y="2298702"/>
            <a:ext cx="6566109" cy="343438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3A59E8EC-D8BF-83AB-CECC-9A9CD11B038E}"/>
              </a:ext>
            </a:extLst>
          </p:cNvPr>
          <p:cNvPicPr>
            <a:picLocks noChangeAspect="1" noChangeArrowheads="1"/>
          </p:cNvPicPr>
          <p:nvPr/>
        </p:nvPicPr>
        <p:blipFill>
          <a:blip r:embed="rId3">
            <a:clrChange>
              <a:clrFrom>
                <a:srgbClr val="1A1F25"/>
              </a:clrFrom>
              <a:clrTo>
                <a:srgbClr val="1A1F25">
                  <a:alpha val="0"/>
                </a:srgbClr>
              </a:clrTo>
            </a:clrChange>
            <a:extLst>
              <a:ext uri="{28A0092B-C50C-407E-A947-70E740481C1C}">
                <a14:useLocalDpi xmlns:a14="http://schemas.microsoft.com/office/drawing/2010/main" val="0"/>
              </a:ext>
            </a:extLst>
          </a:blip>
          <a:srcRect/>
          <a:stretch>
            <a:fillRect/>
          </a:stretch>
        </p:blipFill>
        <p:spPr bwMode="auto">
          <a:xfrm>
            <a:off x="6699313" y="537103"/>
            <a:ext cx="5372112" cy="538083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EA520224-6F45-62CF-2214-BAC307665C66}"/>
              </a:ext>
            </a:extLst>
          </p:cNvPr>
          <p:cNvSpPr txBox="1"/>
          <p:nvPr/>
        </p:nvSpPr>
        <p:spPr>
          <a:xfrm>
            <a:off x="8564644" y="5333160"/>
            <a:ext cx="1352627" cy="584775"/>
          </a:xfrm>
          <a:prstGeom prst="rect">
            <a:avLst/>
          </a:prstGeom>
          <a:solidFill>
            <a:schemeClr val="accent3">
              <a:lumMod val="20000"/>
              <a:lumOff val="80000"/>
            </a:schemeClr>
          </a:solidFill>
          <a:ln w="38100">
            <a:solidFill>
              <a:schemeClr val="accent3"/>
            </a:solidFill>
          </a:ln>
        </p:spPr>
        <p:txBody>
          <a:bodyPr wrap="square" rtlCol="0">
            <a:spAutoFit/>
          </a:bodyPr>
          <a:lstStyle/>
          <a:p>
            <a:pPr algn="ctr"/>
            <a:r>
              <a:rPr lang="en-US" sz="1600" dirty="0"/>
              <a:t>Backward Endcap</a:t>
            </a:r>
          </a:p>
        </p:txBody>
      </p:sp>
    </p:spTree>
    <p:extLst>
      <p:ext uri="{BB962C8B-B14F-4D97-AF65-F5344CB8AC3E}">
        <p14:creationId xmlns:p14="http://schemas.microsoft.com/office/powerpoint/2010/main" val="40193795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2BE9FA-CC6E-B99F-3290-1908B7505A44}"/>
              </a:ext>
            </a:extLst>
          </p:cNvPr>
          <p:cNvSpPr>
            <a:spLocks noGrp="1"/>
          </p:cNvSpPr>
          <p:nvPr>
            <p:ph type="title"/>
          </p:nvPr>
        </p:nvSpPr>
        <p:spPr/>
        <p:txBody>
          <a:bodyPr>
            <a:normAutofit/>
          </a:bodyPr>
          <a:lstStyle/>
          <a:p>
            <a:r>
              <a:rPr lang="en-US"/>
              <a:t>ES&amp;H</a:t>
            </a:r>
          </a:p>
        </p:txBody>
      </p:sp>
      <p:sp>
        <p:nvSpPr>
          <p:cNvPr id="3" name="Content Placeholder 2">
            <a:extLst>
              <a:ext uri="{FF2B5EF4-FFF2-40B4-BE49-F238E27FC236}">
                <a16:creationId xmlns:a16="http://schemas.microsoft.com/office/drawing/2014/main" id="{AF1CBA15-1065-84B1-EAAC-4C790FC6C01D}"/>
              </a:ext>
            </a:extLst>
          </p:cNvPr>
          <p:cNvSpPr>
            <a:spLocks noGrp="1"/>
          </p:cNvSpPr>
          <p:nvPr>
            <p:ph idx="4294967295"/>
          </p:nvPr>
        </p:nvSpPr>
        <p:spPr>
          <a:xfrm>
            <a:off x="571575" y="848929"/>
            <a:ext cx="11499850" cy="5407938"/>
          </a:xfrm>
        </p:spPr>
        <p:txBody>
          <a:bodyPr>
            <a:noAutofit/>
          </a:bodyPr>
          <a:lstStyle/>
          <a:p>
            <a:r>
              <a:rPr lang="en-US" sz="2000" dirty="0"/>
              <a:t>Harnesses, safety glasses, work gloves and other PPE will be identified for work required.</a:t>
            </a:r>
          </a:p>
          <a:p>
            <a:r>
              <a:rPr lang="en-US" sz="2000" dirty="0"/>
              <a:t>Follow all OSHA guidelines and BNL SBMS for designing scaffolds and other access provisions for assembly and installation of all components.</a:t>
            </a:r>
          </a:p>
          <a:p>
            <a:r>
              <a:rPr lang="en-US" sz="2000" dirty="0"/>
              <a:t>All components are designed and analyzed to a reasonable factor of safety to mitigate any risk of structural failure.</a:t>
            </a:r>
          </a:p>
          <a:p>
            <a:r>
              <a:rPr lang="en-US" sz="2000" dirty="0"/>
              <a:t>Cranes and other access equipment such as scissor lifts and bucket lifts are periodically inspected as per guidelines in SBMS.</a:t>
            </a:r>
          </a:p>
          <a:p>
            <a:r>
              <a:rPr lang="en-US" sz="2000" dirty="0"/>
              <a:t>Safety systems (Fire Suppression and Smoke Detection):</a:t>
            </a:r>
          </a:p>
          <a:p>
            <a:pPr lvl="1"/>
            <a:r>
              <a:rPr lang="en-US" dirty="0"/>
              <a:t>Are part of existing bldg. 1006 and need to be updated during refurbishment of facility.</a:t>
            </a:r>
          </a:p>
          <a:p>
            <a:r>
              <a:rPr lang="en-US" sz="2000" dirty="0"/>
              <a:t>Sniffers will be installed next to MPGD detectors on both Forward and Backward Ends to detect leakage of any flammable gas.</a:t>
            </a:r>
          </a:p>
          <a:p>
            <a:r>
              <a:rPr lang="en-US" sz="2000" dirty="0"/>
              <a:t>ODH Safety standards will need to be evaluated.</a:t>
            </a:r>
          </a:p>
          <a:p>
            <a:endParaRPr lang="en-US" sz="2000" dirty="0"/>
          </a:p>
        </p:txBody>
      </p:sp>
    </p:spTree>
    <p:extLst>
      <p:ext uri="{BB962C8B-B14F-4D97-AF65-F5344CB8AC3E}">
        <p14:creationId xmlns:p14="http://schemas.microsoft.com/office/powerpoint/2010/main" val="2576487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B6B390-C6B3-48F1-2507-C61B212291A8}"/>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E57FD8B4-982F-5782-C99E-B9F132FD18DD}"/>
              </a:ext>
            </a:extLst>
          </p:cNvPr>
          <p:cNvSpPr>
            <a:spLocks noGrp="1"/>
          </p:cNvSpPr>
          <p:nvPr>
            <p:ph type="body" sz="quarter" idx="10"/>
          </p:nvPr>
        </p:nvSpPr>
        <p:spPr/>
        <p:txBody>
          <a:bodyPr/>
          <a:lstStyle/>
          <a:p>
            <a:endParaRPr lang="en-US"/>
          </a:p>
        </p:txBody>
      </p:sp>
      <p:pic>
        <p:nvPicPr>
          <p:cNvPr id="5" name="Picture 4">
            <a:extLst>
              <a:ext uri="{FF2B5EF4-FFF2-40B4-BE49-F238E27FC236}">
                <a16:creationId xmlns:a16="http://schemas.microsoft.com/office/drawing/2014/main" id="{AF7F6C98-53AB-9FB9-71A6-370FA02F0578}"/>
              </a:ext>
            </a:extLst>
          </p:cNvPr>
          <p:cNvPicPr>
            <a:picLocks noChangeAspect="1"/>
          </p:cNvPicPr>
          <p:nvPr/>
        </p:nvPicPr>
        <p:blipFill>
          <a:blip r:embed="rId2">
            <a:clrChange>
              <a:clrFrom>
                <a:srgbClr val="1A1F25"/>
              </a:clrFrom>
              <a:clrTo>
                <a:srgbClr val="1A1F25">
                  <a:alpha val="0"/>
                </a:srgbClr>
              </a:clrTo>
            </a:clrChange>
          </a:blip>
          <a:stretch>
            <a:fillRect/>
          </a:stretch>
        </p:blipFill>
        <p:spPr>
          <a:xfrm>
            <a:off x="5095620" y="1519767"/>
            <a:ext cx="7185280" cy="4669366"/>
          </a:xfrm>
          <a:prstGeom prst="rect">
            <a:avLst/>
          </a:prstGeom>
        </p:spPr>
      </p:pic>
      <p:pic>
        <p:nvPicPr>
          <p:cNvPr id="7" name="Picture 6">
            <a:extLst>
              <a:ext uri="{FF2B5EF4-FFF2-40B4-BE49-F238E27FC236}">
                <a16:creationId xmlns:a16="http://schemas.microsoft.com/office/drawing/2014/main" id="{13D6FAF0-A985-7EF1-5A0A-CC02F5822ABE}"/>
              </a:ext>
            </a:extLst>
          </p:cNvPr>
          <p:cNvPicPr>
            <a:picLocks noChangeAspect="1"/>
          </p:cNvPicPr>
          <p:nvPr/>
        </p:nvPicPr>
        <p:blipFill>
          <a:blip r:embed="rId3">
            <a:clrChange>
              <a:clrFrom>
                <a:srgbClr val="1A1F25"/>
              </a:clrFrom>
              <a:clrTo>
                <a:srgbClr val="1A1F25">
                  <a:alpha val="0"/>
                </a:srgbClr>
              </a:clrTo>
            </a:clrChange>
          </a:blip>
          <a:stretch>
            <a:fillRect/>
          </a:stretch>
        </p:blipFill>
        <p:spPr>
          <a:xfrm>
            <a:off x="740834" y="1770366"/>
            <a:ext cx="5549899" cy="4033533"/>
          </a:xfrm>
          <a:prstGeom prst="rect">
            <a:avLst/>
          </a:prstGeom>
        </p:spPr>
      </p:pic>
    </p:spTree>
    <p:extLst>
      <p:ext uri="{BB962C8B-B14F-4D97-AF65-F5344CB8AC3E}">
        <p14:creationId xmlns:p14="http://schemas.microsoft.com/office/powerpoint/2010/main" val="41351261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EE8C7F-F2DA-5EEE-3032-E4A83A6410FF}"/>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616831B4-8F57-1E4A-183F-A99B05FD363F}"/>
              </a:ext>
            </a:extLst>
          </p:cNvPr>
          <p:cNvSpPr>
            <a:spLocks noGrp="1"/>
          </p:cNvSpPr>
          <p:nvPr>
            <p:ph type="body" sz="quarter" idx="10"/>
          </p:nvPr>
        </p:nvSpPr>
        <p:spPr/>
        <p:txBody>
          <a:bodyPr/>
          <a:lstStyle/>
          <a:p>
            <a:endParaRPr lang="en-US"/>
          </a:p>
        </p:txBody>
      </p:sp>
      <p:pic>
        <p:nvPicPr>
          <p:cNvPr id="5" name="Picture 4">
            <a:extLst>
              <a:ext uri="{FF2B5EF4-FFF2-40B4-BE49-F238E27FC236}">
                <a16:creationId xmlns:a16="http://schemas.microsoft.com/office/drawing/2014/main" id="{862A7327-951C-B7E2-45D1-985B356C9457}"/>
              </a:ext>
            </a:extLst>
          </p:cNvPr>
          <p:cNvPicPr>
            <a:picLocks noChangeAspect="1"/>
          </p:cNvPicPr>
          <p:nvPr/>
        </p:nvPicPr>
        <p:blipFill>
          <a:blip r:embed="rId2"/>
          <a:stretch>
            <a:fillRect/>
          </a:stretch>
        </p:blipFill>
        <p:spPr>
          <a:xfrm>
            <a:off x="523875" y="0"/>
            <a:ext cx="11144250" cy="6858000"/>
          </a:xfrm>
          <a:prstGeom prst="rect">
            <a:avLst/>
          </a:prstGeom>
        </p:spPr>
      </p:pic>
    </p:spTree>
    <p:extLst>
      <p:ext uri="{BB962C8B-B14F-4D97-AF65-F5344CB8AC3E}">
        <p14:creationId xmlns:p14="http://schemas.microsoft.com/office/powerpoint/2010/main" val="18170058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9932E5-0AC0-C326-576C-81D3190E0346}"/>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8E073C7B-C136-B0F8-39A2-8DB471C09607}"/>
              </a:ext>
            </a:extLst>
          </p:cNvPr>
          <p:cNvSpPr>
            <a:spLocks noGrp="1"/>
          </p:cNvSpPr>
          <p:nvPr>
            <p:ph type="body" sz="quarter" idx="10"/>
          </p:nvPr>
        </p:nvSpPr>
        <p:spPr/>
        <p:txBody>
          <a:bodyPr/>
          <a:lstStyle/>
          <a:p>
            <a:endParaRPr lang="en-US"/>
          </a:p>
        </p:txBody>
      </p:sp>
      <p:pic>
        <p:nvPicPr>
          <p:cNvPr id="14" name="Picture 13">
            <a:extLst>
              <a:ext uri="{FF2B5EF4-FFF2-40B4-BE49-F238E27FC236}">
                <a16:creationId xmlns:a16="http://schemas.microsoft.com/office/drawing/2014/main" id="{776C24E7-1788-7289-F294-632D193F2353}"/>
              </a:ext>
            </a:extLst>
          </p:cNvPr>
          <p:cNvPicPr>
            <a:picLocks noChangeAspect="1"/>
          </p:cNvPicPr>
          <p:nvPr/>
        </p:nvPicPr>
        <p:blipFill>
          <a:blip r:embed="rId2">
            <a:clrChange>
              <a:clrFrom>
                <a:srgbClr val="1A1F25"/>
              </a:clrFrom>
              <a:clrTo>
                <a:srgbClr val="1A1F25">
                  <a:alpha val="0"/>
                </a:srgbClr>
              </a:clrTo>
            </a:clrChange>
          </a:blip>
          <a:stretch>
            <a:fillRect/>
          </a:stretch>
        </p:blipFill>
        <p:spPr>
          <a:xfrm>
            <a:off x="2536512" y="603891"/>
            <a:ext cx="7118976" cy="5650218"/>
          </a:xfrm>
          <a:prstGeom prst="rect">
            <a:avLst/>
          </a:prstGeom>
        </p:spPr>
      </p:pic>
    </p:spTree>
    <p:extLst>
      <p:ext uri="{BB962C8B-B14F-4D97-AF65-F5344CB8AC3E}">
        <p14:creationId xmlns:p14="http://schemas.microsoft.com/office/powerpoint/2010/main" val="98291668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9C5A4E-A167-6780-515A-7CCB8DDC50E0}"/>
              </a:ext>
            </a:extLst>
          </p:cNvPr>
          <p:cNvSpPr>
            <a:spLocks noGrp="1"/>
          </p:cNvSpPr>
          <p:nvPr>
            <p:ph type="title"/>
          </p:nvPr>
        </p:nvSpPr>
        <p:spPr/>
        <p:txBody>
          <a:bodyPr/>
          <a:lstStyle/>
          <a:p>
            <a:r>
              <a:rPr lang="en-US" dirty="0"/>
              <a:t>Maintenance Updates</a:t>
            </a:r>
          </a:p>
        </p:txBody>
      </p:sp>
      <p:sp>
        <p:nvSpPr>
          <p:cNvPr id="3" name="Text Placeholder 2">
            <a:extLst>
              <a:ext uri="{FF2B5EF4-FFF2-40B4-BE49-F238E27FC236}">
                <a16:creationId xmlns:a16="http://schemas.microsoft.com/office/drawing/2014/main" id="{12E9D308-8F9E-2BB9-6EDE-225D0691EBEA}"/>
              </a:ext>
            </a:extLst>
          </p:cNvPr>
          <p:cNvSpPr>
            <a:spLocks noGrp="1"/>
          </p:cNvSpPr>
          <p:nvPr>
            <p:ph type="body" sz="quarter" idx="10"/>
          </p:nvPr>
        </p:nvSpPr>
        <p:spPr/>
        <p:txBody>
          <a:bodyPr>
            <a:normAutofit/>
          </a:bodyPr>
          <a:lstStyle/>
          <a:p>
            <a:pPr marL="0" indent="0">
              <a:buNone/>
            </a:pPr>
            <a:r>
              <a:rPr lang="en-US" sz="2000" dirty="0"/>
              <a:t>With the </a:t>
            </a:r>
            <a:r>
              <a:rPr lang="en-US" sz="2000" dirty="0" err="1"/>
              <a:t>ToF</a:t>
            </a:r>
            <a:r>
              <a:rPr lang="en-US" sz="2000" dirty="0"/>
              <a:t> and CYMBAL update the services will need a slight rerouting. The MPGD disk will need to be smaller and allow for services to pass by it without hindering the removal of CYMBAL</a:t>
            </a:r>
          </a:p>
        </p:txBody>
      </p:sp>
      <p:pic>
        <p:nvPicPr>
          <p:cNvPr id="5" name="Picture 4">
            <a:extLst>
              <a:ext uri="{FF2B5EF4-FFF2-40B4-BE49-F238E27FC236}">
                <a16:creationId xmlns:a16="http://schemas.microsoft.com/office/drawing/2014/main" id="{D2F6558E-5669-7262-8D31-98A616138D83}"/>
              </a:ext>
            </a:extLst>
          </p:cNvPr>
          <p:cNvPicPr>
            <a:picLocks noChangeAspect="1"/>
          </p:cNvPicPr>
          <p:nvPr/>
        </p:nvPicPr>
        <p:blipFill>
          <a:blip r:embed="rId2">
            <a:clrChange>
              <a:clrFrom>
                <a:srgbClr val="1A1F25"/>
              </a:clrFrom>
              <a:clrTo>
                <a:srgbClr val="1A1F25">
                  <a:alpha val="0"/>
                </a:srgbClr>
              </a:clrTo>
            </a:clrChange>
          </a:blip>
          <a:stretch>
            <a:fillRect/>
          </a:stretch>
        </p:blipFill>
        <p:spPr>
          <a:xfrm>
            <a:off x="571500" y="1843668"/>
            <a:ext cx="10539413" cy="4390877"/>
          </a:xfrm>
          <a:prstGeom prst="rect">
            <a:avLst/>
          </a:prstGeom>
        </p:spPr>
      </p:pic>
      <p:sp>
        <p:nvSpPr>
          <p:cNvPr id="6" name="Arrow: Right 5">
            <a:extLst>
              <a:ext uri="{FF2B5EF4-FFF2-40B4-BE49-F238E27FC236}">
                <a16:creationId xmlns:a16="http://schemas.microsoft.com/office/drawing/2014/main" id="{9C8631B0-8AF9-01C8-B9E9-44FE084E9AC7}"/>
              </a:ext>
            </a:extLst>
          </p:cNvPr>
          <p:cNvSpPr/>
          <p:nvPr/>
        </p:nvSpPr>
        <p:spPr>
          <a:xfrm>
            <a:off x="6452034" y="2637787"/>
            <a:ext cx="2396403" cy="676691"/>
          </a:xfrm>
          <a:prstGeom prst="rightArrow">
            <a:avLst>
              <a:gd name="adj1" fmla="val 39081"/>
              <a:gd name="adj2" fmla="val 62284"/>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rrow: Right 6">
            <a:extLst>
              <a:ext uri="{FF2B5EF4-FFF2-40B4-BE49-F238E27FC236}">
                <a16:creationId xmlns:a16="http://schemas.microsoft.com/office/drawing/2014/main" id="{1587C3E4-A155-6650-0091-2CDB48431298}"/>
              </a:ext>
            </a:extLst>
          </p:cNvPr>
          <p:cNvSpPr/>
          <p:nvPr/>
        </p:nvSpPr>
        <p:spPr>
          <a:xfrm>
            <a:off x="4055631" y="2637787"/>
            <a:ext cx="2396403" cy="676691"/>
          </a:xfrm>
          <a:prstGeom prst="rightArrow">
            <a:avLst>
              <a:gd name="adj1" fmla="val 39081"/>
              <a:gd name="adj2" fmla="val 62284"/>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A96CC46B-8C0F-9E74-7DEE-2C7D00D36042}"/>
              </a:ext>
            </a:extLst>
          </p:cNvPr>
          <p:cNvCxnSpPr>
            <a:cxnSpLocks/>
          </p:cNvCxnSpPr>
          <p:nvPr/>
        </p:nvCxnSpPr>
        <p:spPr>
          <a:xfrm>
            <a:off x="7000875" y="3314478"/>
            <a:ext cx="2305050" cy="0"/>
          </a:xfrm>
          <a:prstGeom prst="line">
            <a:avLst/>
          </a:prstGeom>
          <a:ln w="76200">
            <a:solidFill>
              <a:schemeClr val="accent4"/>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B3F7E9B2-2BAD-86C4-8820-7A6DBA3AA85E}"/>
              </a:ext>
            </a:extLst>
          </p:cNvPr>
          <p:cNvCxnSpPr>
            <a:cxnSpLocks/>
          </p:cNvCxnSpPr>
          <p:nvPr/>
        </p:nvCxnSpPr>
        <p:spPr>
          <a:xfrm flipV="1">
            <a:off x="9305925" y="2514600"/>
            <a:ext cx="219075" cy="799877"/>
          </a:xfrm>
          <a:prstGeom prst="line">
            <a:avLst/>
          </a:prstGeom>
          <a:ln w="76200">
            <a:solidFill>
              <a:schemeClr val="accent4"/>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5431DBCB-9B32-8C8D-04AC-D2E1EB85C7C9}"/>
              </a:ext>
            </a:extLst>
          </p:cNvPr>
          <p:cNvCxnSpPr>
            <a:cxnSpLocks/>
          </p:cNvCxnSpPr>
          <p:nvPr/>
        </p:nvCxnSpPr>
        <p:spPr>
          <a:xfrm flipV="1">
            <a:off x="8677275" y="3429000"/>
            <a:ext cx="330237" cy="748071"/>
          </a:xfrm>
          <a:prstGeom prst="straightConnector1">
            <a:avLst/>
          </a:prstGeom>
          <a:ln w="76200">
            <a:solidFill>
              <a:schemeClr val="bg2"/>
            </a:solidFill>
            <a:tailEnd type="triangle"/>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CBB87621-A138-4DCA-D5EB-B43875E44046}"/>
              </a:ext>
            </a:extLst>
          </p:cNvPr>
          <p:cNvSpPr/>
          <p:nvPr/>
        </p:nvSpPr>
        <p:spPr>
          <a:xfrm>
            <a:off x="7362825" y="3991169"/>
            <a:ext cx="1644687" cy="637980"/>
          </a:xfrm>
          <a:prstGeom prst="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New services route</a:t>
            </a:r>
          </a:p>
        </p:txBody>
      </p:sp>
    </p:spTree>
    <p:extLst>
      <p:ext uri="{BB962C8B-B14F-4D97-AF65-F5344CB8AC3E}">
        <p14:creationId xmlns:p14="http://schemas.microsoft.com/office/powerpoint/2010/main" val="1023012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3.95833E-6 2.22222E-6 L 0.53191 0.00301 " pathEditMode="relative" rAng="0" ptsTypes="AA">
                                      <p:cBhvr>
                                        <p:cTn id="6" dur="3500" fill="hold"/>
                                        <p:tgtEl>
                                          <p:spTgt spid="6"/>
                                        </p:tgtEl>
                                        <p:attrNameLst>
                                          <p:attrName>ppt_x</p:attrName>
                                          <p:attrName>ppt_y</p:attrName>
                                        </p:attrNameLst>
                                      </p:cBhvr>
                                      <p:rCtr x="26589" y="139"/>
                                    </p:animMotion>
                                  </p:childTnLst>
                                </p:cTn>
                              </p:par>
                            </p:childTnLst>
                          </p:cTn>
                        </p:par>
                        <p:par>
                          <p:cTn id="7" fill="hold">
                            <p:stCondLst>
                              <p:cond delay="3500"/>
                            </p:stCondLst>
                            <p:childTnLst>
                              <p:par>
                                <p:cTn id="8" presetID="42" presetClass="path" presetSubtype="0" accel="50000" decel="50000" fill="hold" grpId="0" nodeType="afterEffect">
                                  <p:stCondLst>
                                    <p:cond delay="0"/>
                                  </p:stCondLst>
                                  <p:childTnLst>
                                    <p:animMotion origin="layout" path="M 6.25E-7 2.22222E-6 L 0.45859 0.00231 " pathEditMode="relative" rAng="0" ptsTypes="AA">
                                      <p:cBhvr>
                                        <p:cTn id="9" dur="3500" fill="hold"/>
                                        <p:tgtEl>
                                          <p:spTgt spid="7"/>
                                        </p:tgtEl>
                                        <p:attrNameLst>
                                          <p:attrName>ppt_x</p:attrName>
                                          <p:attrName>ppt_y</p:attrName>
                                        </p:attrNameLst>
                                      </p:cBhvr>
                                      <p:rCtr x="22930" y="116"/>
                                    </p:animMotion>
                                  </p:childTnLst>
                                </p:cTn>
                              </p:par>
                            </p:childTnLst>
                          </p:cTn>
                        </p:par>
                        <p:par>
                          <p:cTn id="10" fill="hold">
                            <p:stCondLst>
                              <p:cond delay="7000"/>
                            </p:stCondLst>
                            <p:childTnLst>
                              <p:par>
                                <p:cTn id="11" presetID="10" presetClass="entr" presetSubtype="0"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par>
                                <p:cTn id="17" presetID="10"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40DB22-CBAA-6AFB-ABC2-DEA03B8E52D2}"/>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3A6E0A00-6DAB-8614-506F-20F6F6516E60}"/>
              </a:ext>
            </a:extLst>
          </p:cNvPr>
          <p:cNvPicPr>
            <a:picLocks noChangeAspect="1"/>
          </p:cNvPicPr>
          <p:nvPr/>
        </p:nvPicPr>
        <p:blipFill>
          <a:blip r:embed="rId2">
            <a:clrChange>
              <a:clrFrom>
                <a:srgbClr val="1A1F25"/>
              </a:clrFrom>
              <a:clrTo>
                <a:srgbClr val="1A1F25">
                  <a:alpha val="0"/>
                </a:srgbClr>
              </a:clrTo>
            </a:clrChange>
          </a:blip>
          <a:srcRect t="4170" r="701" b="2304"/>
          <a:stretch>
            <a:fillRect/>
          </a:stretch>
        </p:blipFill>
        <p:spPr>
          <a:xfrm>
            <a:off x="582065" y="2203786"/>
            <a:ext cx="6399696" cy="3975341"/>
          </a:xfrm>
          <a:prstGeom prst="rect">
            <a:avLst/>
          </a:prstGeom>
        </p:spPr>
      </p:pic>
      <p:cxnSp>
        <p:nvCxnSpPr>
          <p:cNvPr id="18" name="Straight Arrow Connector 17">
            <a:extLst>
              <a:ext uri="{FF2B5EF4-FFF2-40B4-BE49-F238E27FC236}">
                <a16:creationId xmlns:a16="http://schemas.microsoft.com/office/drawing/2014/main" id="{7AAC1494-D3FE-8A9F-49F6-A063E9979951}"/>
              </a:ext>
            </a:extLst>
          </p:cNvPr>
          <p:cNvCxnSpPr>
            <a:cxnSpLocks/>
          </p:cNvCxnSpPr>
          <p:nvPr/>
        </p:nvCxnSpPr>
        <p:spPr>
          <a:xfrm flipH="1" flipV="1">
            <a:off x="4526606" y="2788255"/>
            <a:ext cx="784303" cy="629829"/>
          </a:xfrm>
          <a:prstGeom prst="straightConnector1">
            <a:avLst/>
          </a:prstGeom>
          <a:ln w="76200">
            <a:solidFill>
              <a:schemeClr val="bg2"/>
            </a:solidFill>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949256A9-2962-5A45-3C88-9AECEA931626}"/>
              </a:ext>
            </a:extLst>
          </p:cNvPr>
          <p:cNvSpPr>
            <a:spLocks noGrp="1"/>
          </p:cNvSpPr>
          <p:nvPr>
            <p:ph type="title"/>
          </p:nvPr>
        </p:nvSpPr>
        <p:spPr/>
        <p:txBody>
          <a:bodyPr/>
          <a:lstStyle/>
          <a:p>
            <a:r>
              <a:rPr lang="en-US" dirty="0"/>
              <a:t>Maintenance Updates</a:t>
            </a:r>
          </a:p>
        </p:txBody>
      </p:sp>
      <p:sp>
        <p:nvSpPr>
          <p:cNvPr id="3" name="Text Placeholder 2">
            <a:extLst>
              <a:ext uri="{FF2B5EF4-FFF2-40B4-BE49-F238E27FC236}">
                <a16:creationId xmlns:a16="http://schemas.microsoft.com/office/drawing/2014/main" id="{F02CAA1E-77C0-6949-04FD-2306323AFCB9}"/>
              </a:ext>
            </a:extLst>
          </p:cNvPr>
          <p:cNvSpPr>
            <a:spLocks noGrp="1"/>
          </p:cNvSpPr>
          <p:nvPr>
            <p:ph type="body" sz="quarter" idx="10"/>
          </p:nvPr>
        </p:nvSpPr>
        <p:spPr>
          <a:xfrm>
            <a:off x="461963" y="981075"/>
            <a:ext cx="7247908" cy="5065713"/>
          </a:xfrm>
        </p:spPr>
        <p:txBody>
          <a:bodyPr>
            <a:normAutofit/>
          </a:bodyPr>
          <a:lstStyle/>
          <a:p>
            <a:pPr marL="0" indent="0">
              <a:buNone/>
            </a:pPr>
            <a:r>
              <a:rPr lang="en-US" sz="2000" dirty="0"/>
              <a:t>As an example, if we wanted to get access to the 12 O'clock position </a:t>
            </a:r>
            <a:r>
              <a:rPr lang="en-US" sz="2000" dirty="0" err="1"/>
              <a:t>ToF</a:t>
            </a:r>
            <a:r>
              <a:rPr lang="en-US" sz="2000" dirty="0"/>
              <a:t> and CYMBAL, we would have to disconnect the SVT services that are in front of that sector and move them out of the way such that we can pull that sector out. </a:t>
            </a:r>
          </a:p>
        </p:txBody>
      </p:sp>
      <p:pic>
        <p:nvPicPr>
          <p:cNvPr id="7" name="Picture 6">
            <a:extLst>
              <a:ext uri="{FF2B5EF4-FFF2-40B4-BE49-F238E27FC236}">
                <a16:creationId xmlns:a16="http://schemas.microsoft.com/office/drawing/2014/main" id="{AC401DC0-B8AA-2139-5F64-F450229E95A3}"/>
              </a:ext>
            </a:extLst>
          </p:cNvPr>
          <p:cNvPicPr>
            <a:picLocks noChangeAspect="1"/>
          </p:cNvPicPr>
          <p:nvPr/>
        </p:nvPicPr>
        <p:blipFill>
          <a:blip r:embed="rId3"/>
          <a:srcRect b="41806"/>
          <a:stretch>
            <a:fillRect/>
          </a:stretch>
        </p:blipFill>
        <p:spPr>
          <a:xfrm>
            <a:off x="7932558" y="3740684"/>
            <a:ext cx="4029255" cy="2438443"/>
          </a:xfrm>
          <a:prstGeom prst="rect">
            <a:avLst/>
          </a:prstGeom>
        </p:spPr>
      </p:pic>
      <p:pic>
        <p:nvPicPr>
          <p:cNvPr id="9" name="Picture 8">
            <a:extLst>
              <a:ext uri="{FF2B5EF4-FFF2-40B4-BE49-F238E27FC236}">
                <a16:creationId xmlns:a16="http://schemas.microsoft.com/office/drawing/2014/main" id="{54FA07A5-AF9B-23E0-5664-ECE7F1D940FE}"/>
              </a:ext>
            </a:extLst>
          </p:cNvPr>
          <p:cNvPicPr>
            <a:picLocks noChangeAspect="1"/>
          </p:cNvPicPr>
          <p:nvPr/>
        </p:nvPicPr>
        <p:blipFill>
          <a:blip r:embed="rId4"/>
          <a:srcRect b="41750"/>
          <a:stretch>
            <a:fillRect/>
          </a:stretch>
        </p:blipFill>
        <p:spPr>
          <a:xfrm>
            <a:off x="7868949" y="1116667"/>
            <a:ext cx="4092864" cy="2444014"/>
          </a:xfrm>
          <a:prstGeom prst="rect">
            <a:avLst/>
          </a:prstGeom>
        </p:spPr>
      </p:pic>
      <p:cxnSp>
        <p:nvCxnSpPr>
          <p:cNvPr id="6" name="Straight Connector 5">
            <a:extLst>
              <a:ext uri="{FF2B5EF4-FFF2-40B4-BE49-F238E27FC236}">
                <a16:creationId xmlns:a16="http://schemas.microsoft.com/office/drawing/2014/main" id="{3D367D0A-ACFE-088D-0960-3DD32824036D}"/>
              </a:ext>
            </a:extLst>
          </p:cNvPr>
          <p:cNvCxnSpPr>
            <a:cxnSpLocks/>
          </p:cNvCxnSpPr>
          <p:nvPr/>
        </p:nvCxnSpPr>
        <p:spPr>
          <a:xfrm flipH="1">
            <a:off x="10072282" y="4466383"/>
            <a:ext cx="185429" cy="366734"/>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C154804C-EF2B-6573-3958-70942CF510E7}"/>
              </a:ext>
            </a:extLst>
          </p:cNvPr>
          <p:cNvCxnSpPr>
            <a:cxnSpLocks/>
          </p:cNvCxnSpPr>
          <p:nvPr/>
        </p:nvCxnSpPr>
        <p:spPr>
          <a:xfrm>
            <a:off x="9756056" y="4803734"/>
            <a:ext cx="342577"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4599A82-8EAA-3B45-B0B0-688DF51693B2}"/>
              </a:ext>
            </a:extLst>
          </p:cNvPr>
          <p:cNvCxnSpPr>
            <a:cxnSpLocks/>
          </p:cNvCxnSpPr>
          <p:nvPr/>
        </p:nvCxnSpPr>
        <p:spPr>
          <a:xfrm flipH="1" flipV="1">
            <a:off x="9607693" y="4448752"/>
            <a:ext cx="181787" cy="354982"/>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6E17DCCD-9400-7C96-D034-AC54B135955C}"/>
              </a:ext>
            </a:extLst>
          </p:cNvPr>
          <p:cNvCxnSpPr>
            <a:cxnSpLocks/>
          </p:cNvCxnSpPr>
          <p:nvPr/>
        </p:nvCxnSpPr>
        <p:spPr>
          <a:xfrm>
            <a:off x="9607693" y="4486147"/>
            <a:ext cx="658802"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8D1EA532-6C2A-E5B0-4CA0-7C01C5ABE215}"/>
              </a:ext>
            </a:extLst>
          </p:cNvPr>
          <p:cNvCxnSpPr>
            <a:cxnSpLocks/>
          </p:cNvCxnSpPr>
          <p:nvPr/>
        </p:nvCxnSpPr>
        <p:spPr>
          <a:xfrm flipV="1">
            <a:off x="9070090" y="1547085"/>
            <a:ext cx="390888" cy="184463"/>
          </a:xfrm>
          <a:prstGeom prst="line">
            <a:avLst/>
          </a:prstGeom>
          <a:ln w="762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86C462AC-502E-A256-548C-CE89040E0D7D}"/>
              </a:ext>
            </a:extLst>
          </p:cNvPr>
          <p:cNvCxnSpPr>
            <a:cxnSpLocks/>
          </p:cNvCxnSpPr>
          <p:nvPr/>
        </p:nvCxnSpPr>
        <p:spPr>
          <a:xfrm>
            <a:off x="9460978" y="1538300"/>
            <a:ext cx="887188" cy="8785"/>
          </a:xfrm>
          <a:prstGeom prst="line">
            <a:avLst/>
          </a:prstGeom>
          <a:ln w="762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7E19C52C-3844-3ECB-C259-2D86482DA6EA}"/>
              </a:ext>
            </a:extLst>
          </p:cNvPr>
          <p:cNvCxnSpPr>
            <a:cxnSpLocks/>
          </p:cNvCxnSpPr>
          <p:nvPr/>
        </p:nvCxnSpPr>
        <p:spPr>
          <a:xfrm>
            <a:off x="10348166" y="1547085"/>
            <a:ext cx="390888" cy="195572"/>
          </a:xfrm>
          <a:prstGeom prst="line">
            <a:avLst/>
          </a:prstGeom>
          <a:ln w="76200">
            <a:solidFill>
              <a:schemeClr val="bg2"/>
            </a:solidFill>
          </a:ln>
        </p:spPr>
        <p:style>
          <a:lnRef idx="1">
            <a:schemeClr val="accent1"/>
          </a:lnRef>
          <a:fillRef idx="0">
            <a:schemeClr val="accent1"/>
          </a:fillRef>
          <a:effectRef idx="0">
            <a:schemeClr val="accent1"/>
          </a:effectRef>
          <a:fontRef idx="minor">
            <a:schemeClr val="tx1"/>
          </a:fontRef>
        </p:style>
      </p:cxnSp>
      <p:sp>
        <p:nvSpPr>
          <p:cNvPr id="35" name="Arrow: Curved Left 34">
            <a:extLst>
              <a:ext uri="{FF2B5EF4-FFF2-40B4-BE49-F238E27FC236}">
                <a16:creationId xmlns:a16="http://schemas.microsoft.com/office/drawing/2014/main" id="{3E462531-DDDE-234B-61F5-946F8E357A7A}"/>
              </a:ext>
            </a:extLst>
          </p:cNvPr>
          <p:cNvSpPr/>
          <p:nvPr/>
        </p:nvSpPr>
        <p:spPr>
          <a:xfrm>
            <a:off x="10887418" y="1200115"/>
            <a:ext cx="722516" cy="2217969"/>
          </a:xfrm>
          <a:prstGeom prst="curvedLeftArrow">
            <a:avLst>
              <a:gd name="adj1" fmla="val 59670"/>
              <a:gd name="adj2" fmla="val 129368"/>
              <a:gd name="adj3" fmla="val 25000"/>
            </a:avLst>
          </a:prstGeom>
          <a:solidFill>
            <a:srgbClr val="FFFF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36" name="Straight Connector 35">
            <a:extLst>
              <a:ext uri="{FF2B5EF4-FFF2-40B4-BE49-F238E27FC236}">
                <a16:creationId xmlns:a16="http://schemas.microsoft.com/office/drawing/2014/main" id="{56F8BBB3-4174-79C6-BEDD-388CCBEE6A12}"/>
              </a:ext>
            </a:extLst>
          </p:cNvPr>
          <p:cNvCxnSpPr>
            <a:cxnSpLocks/>
          </p:cNvCxnSpPr>
          <p:nvPr/>
        </p:nvCxnSpPr>
        <p:spPr>
          <a:xfrm flipH="1" flipV="1">
            <a:off x="9082860" y="1740333"/>
            <a:ext cx="378118" cy="718369"/>
          </a:xfrm>
          <a:prstGeom prst="line">
            <a:avLst/>
          </a:prstGeom>
          <a:ln w="762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7A1A5C1-906D-8D67-C1BA-567914574869}"/>
              </a:ext>
            </a:extLst>
          </p:cNvPr>
          <p:cNvCxnSpPr>
            <a:cxnSpLocks/>
          </p:cNvCxnSpPr>
          <p:nvPr/>
        </p:nvCxnSpPr>
        <p:spPr>
          <a:xfrm flipV="1">
            <a:off x="10348166" y="1751442"/>
            <a:ext cx="390888" cy="707260"/>
          </a:xfrm>
          <a:prstGeom prst="line">
            <a:avLst/>
          </a:prstGeom>
          <a:ln w="762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79A52354-3398-E5DB-8C8B-DF71E0B4DDDD}"/>
              </a:ext>
            </a:extLst>
          </p:cNvPr>
          <p:cNvCxnSpPr>
            <a:cxnSpLocks/>
          </p:cNvCxnSpPr>
          <p:nvPr/>
        </p:nvCxnSpPr>
        <p:spPr>
          <a:xfrm>
            <a:off x="4015510" y="2703315"/>
            <a:ext cx="887188" cy="8785"/>
          </a:xfrm>
          <a:prstGeom prst="line">
            <a:avLst/>
          </a:prstGeom>
          <a:ln w="76200">
            <a:solidFill>
              <a:schemeClr val="bg2"/>
            </a:solidFill>
          </a:ln>
        </p:spPr>
        <p:style>
          <a:lnRef idx="1">
            <a:schemeClr val="accent1"/>
          </a:lnRef>
          <a:fillRef idx="0">
            <a:schemeClr val="accent1"/>
          </a:fillRef>
          <a:effectRef idx="0">
            <a:schemeClr val="accent1"/>
          </a:effectRef>
          <a:fontRef idx="minor">
            <a:schemeClr val="tx1"/>
          </a:fontRef>
        </p:style>
      </p:cxnSp>
      <p:sp>
        <p:nvSpPr>
          <p:cNvPr id="14" name="Arrow: Right 13">
            <a:extLst>
              <a:ext uri="{FF2B5EF4-FFF2-40B4-BE49-F238E27FC236}">
                <a16:creationId xmlns:a16="http://schemas.microsoft.com/office/drawing/2014/main" id="{7B71DDA7-1BB8-9ECC-B747-AD3FFAA5E415}"/>
              </a:ext>
            </a:extLst>
          </p:cNvPr>
          <p:cNvSpPr/>
          <p:nvPr/>
        </p:nvSpPr>
        <p:spPr>
          <a:xfrm>
            <a:off x="1220116" y="2425351"/>
            <a:ext cx="1368954" cy="676691"/>
          </a:xfrm>
          <a:prstGeom prst="rightArrow">
            <a:avLst>
              <a:gd name="adj1" fmla="val 39081"/>
              <a:gd name="adj2" fmla="val 62284"/>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2587BA9-A731-8B22-C1D8-8899775D9243}"/>
              </a:ext>
            </a:extLst>
          </p:cNvPr>
          <p:cNvSpPr/>
          <p:nvPr/>
        </p:nvSpPr>
        <p:spPr>
          <a:xfrm>
            <a:off x="4952508" y="3211960"/>
            <a:ext cx="1368954" cy="434080"/>
          </a:xfrm>
          <a:prstGeom prst="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Disconnect</a:t>
            </a:r>
          </a:p>
        </p:txBody>
      </p:sp>
    </p:spTree>
    <p:extLst>
      <p:ext uri="{BB962C8B-B14F-4D97-AF65-F5344CB8AC3E}">
        <p14:creationId xmlns:p14="http://schemas.microsoft.com/office/powerpoint/2010/main" val="69188096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D84215-480B-D2D9-A26C-5E8B827E9F77}"/>
              </a:ext>
            </a:extLst>
          </p:cNvPr>
          <p:cNvSpPr>
            <a:spLocks noGrp="1"/>
          </p:cNvSpPr>
          <p:nvPr>
            <p:ph type="title"/>
          </p:nvPr>
        </p:nvSpPr>
        <p:spPr/>
        <p:txBody>
          <a:bodyPr/>
          <a:lstStyle/>
          <a:p>
            <a:r>
              <a:rPr lang="en-US" dirty="0"/>
              <a:t>Maintenance done in Experimental Hall</a:t>
            </a:r>
          </a:p>
        </p:txBody>
      </p:sp>
      <p:pic>
        <p:nvPicPr>
          <p:cNvPr id="5" name="EPC-CTR-ASM-000-EPIC_Central_Barrel ToF CYMBAL Movement3">
            <a:hlinkClick r:id="" action="ppaction://media"/>
            <a:extLst>
              <a:ext uri="{FF2B5EF4-FFF2-40B4-BE49-F238E27FC236}">
                <a16:creationId xmlns:a16="http://schemas.microsoft.com/office/drawing/2014/main" id="{C3C23E4E-4D87-BFB4-BB22-9F2264C31C14}"/>
              </a:ext>
            </a:extLst>
          </p:cNvPr>
          <p:cNvPicPr>
            <a:picLocks noGrp="1" noChangeAspect="1"/>
          </p:cNvPicPr>
          <p:nvPr>
            <p:ph idx="4294967295"/>
            <a:videoFile r:link="rId2"/>
            <p:extLst>
              <p:ext uri="{DAA4B4D4-6D71-4841-9C94-3DE7FCFB9230}">
                <p14:media xmlns:p14="http://schemas.microsoft.com/office/powerpoint/2010/main" r:embed="rId1"/>
              </p:ext>
            </p:extLst>
          </p:nvPr>
        </p:nvPicPr>
        <p:blipFill>
          <a:blip r:embed="rId4"/>
          <a:stretch>
            <a:fillRect/>
          </a:stretch>
        </p:blipFill>
        <p:spPr>
          <a:xfrm>
            <a:off x="925469" y="698525"/>
            <a:ext cx="10341061" cy="5460950"/>
          </a:xfrm>
        </p:spPr>
      </p:pic>
    </p:spTree>
    <p:extLst>
      <p:ext uri="{BB962C8B-B14F-4D97-AF65-F5344CB8AC3E}">
        <p14:creationId xmlns:p14="http://schemas.microsoft.com/office/powerpoint/2010/main" val="242465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99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EB9E0B-2A3C-29C0-8BA3-459BE53EF739}"/>
              </a:ext>
            </a:extLst>
          </p:cNvPr>
          <p:cNvSpPr>
            <a:spLocks noGrp="1"/>
          </p:cNvSpPr>
          <p:nvPr>
            <p:ph type="title"/>
          </p:nvPr>
        </p:nvSpPr>
        <p:spPr/>
        <p:txBody>
          <a:bodyPr>
            <a:normAutofit/>
          </a:bodyPr>
          <a:lstStyle/>
          <a:p>
            <a:r>
              <a:rPr lang="en-US" dirty="0"/>
              <a:t>Charge Questions</a:t>
            </a:r>
          </a:p>
        </p:txBody>
      </p:sp>
      <p:sp>
        <p:nvSpPr>
          <p:cNvPr id="3" name="Content Placeholder 2">
            <a:extLst>
              <a:ext uri="{FF2B5EF4-FFF2-40B4-BE49-F238E27FC236}">
                <a16:creationId xmlns:a16="http://schemas.microsoft.com/office/drawing/2014/main" id="{4B85192A-7439-48B9-0F40-E3AD13963D4F}"/>
              </a:ext>
            </a:extLst>
          </p:cNvPr>
          <p:cNvSpPr>
            <a:spLocks noGrp="1"/>
          </p:cNvSpPr>
          <p:nvPr>
            <p:ph sz="quarter" idx="4294967295"/>
          </p:nvPr>
        </p:nvSpPr>
        <p:spPr>
          <a:xfrm>
            <a:off x="571500" y="677333"/>
            <a:ext cx="11503025" cy="5657996"/>
          </a:xfrm>
        </p:spPr>
        <p:txBody>
          <a:bodyPr>
            <a:normAutofit/>
          </a:bodyPr>
          <a:lstStyle/>
          <a:p>
            <a:pPr marL="457200" lvl="0" indent="-457200">
              <a:buFont typeface="+mj-lt"/>
              <a:buAutoNum type="arabicPeriod"/>
            </a:pPr>
            <a:r>
              <a:rPr lang="en-US" sz="2000" dirty="0"/>
              <a:t>Is the progress and design maturity for all detector systems, support structures, and moving mechanisms technically sound, feasible, and sufficiently mature to advance toward final design and aligned with being baselined in June 2026 (&gt;60% maturity is required)?  </a:t>
            </a:r>
          </a:p>
          <a:p>
            <a:pPr marL="457200" lvl="0" indent="-457200">
              <a:buFont typeface="+mj-lt"/>
              <a:buAutoNum type="arabicPeriod"/>
            </a:pPr>
            <a:r>
              <a:rPr lang="en-US" sz="2000" dirty="0">
                <a:solidFill>
                  <a:schemeClr val="bg1">
                    <a:lumMod val="75000"/>
                  </a:schemeClr>
                </a:solidFill>
              </a:rPr>
              <a:t>Have the required building and facility modifications (floor loading, rails, crane capacity, utilities, service routing, etc.) been adequately analyzed, addressed, or planned? </a:t>
            </a:r>
          </a:p>
          <a:p>
            <a:pPr marL="457200" lvl="0" indent="-457200">
              <a:buFont typeface="+mj-lt"/>
              <a:buAutoNum type="arabicPeriod"/>
            </a:pPr>
            <a:r>
              <a:rPr lang="en-US" sz="2000" dirty="0">
                <a:solidFill>
                  <a:schemeClr val="bg1">
                    <a:lumMod val="75000"/>
                  </a:schemeClr>
                </a:solidFill>
              </a:rPr>
              <a:t>Have ES&amp;H and QA considerations been adequately incorporated into the designs at their present stage? </a:t>
            </a:r>
          </a:p>
          <a:p>
            <a:pPr marL="457200" lvl="0" indent="-457200">
              <a:buFont typeface="+mj-lt"/>
              <a:buAutoNum type="arabicPeriod"/>
            </a:pPr>
            <a:r>
              <a:rPr lang="en-US" sz="2000" dirty="0">
                <a:solidFill>
                  <a:schemeClr val="bg1">
                    <a:lumMod val="75000"/>
                  </a:schemeClr>
                </a:solidFill>
              </a:rPr>
              <a:t>Do the designs and installation plans for the Outer Detectors (Barrel HCAL, Barrel EMCAL, Magnet), Inner Detectors within the GST (DIRC, MPGD, TOF, Silicon, EEEMCAL, pfRICH), and the Endcaps (Forward EMCAL/HCAL) meet support, alignment, movement, access, and integration requirements within building/rail constraints? </a:t>
            </a:r>
          </a:p>
          <a:p>
            <a:pPr marL="457200" lvl="0" indent="-457200">
              <a:buFont typeface="+mj-lt"/>
              <a:buAutoNum type="arabicPeriod"/>
            </a:pPr>
            <a:r>
              <a:rPr lang="en-US" sz="2000" dirty="0">
                <a:solidFill>
                  <a:schemeClr val="bg1">
                    <a:lumMod val="75000"/>
                  </a:schemeClr>
                </a:solidFill>
              </a:rPr>
              <a:t>Are preliminary cooling schemes adequately developed and documented, do they meet thermal and reliability requirements, and are interfaces across subsystems and to facility cooling/HVAC clearly defined? </a:t>
            </a:r>
          </a:p>
          <a:p>
            <a:pPr marL="457200" lvl="0" indent="-457200">
              <a:buFont typeface="+mj-lt"/>
              <a:buAutoNum type="arabicPeriod"/>
            </a:pPr>
            <a:r>
              <a:rPr lang="en-US" sz="2000" dirty="0"/>
              <a:t>Is the project team ready to proceed to final design for the scope under review, and what recommendations should be addressed beforehand? </a:t>
            </a:r>
          </a:p>
          <a:p>
            <a:pPr marL="457200" lvl="0" indent="-457200">
              <a:buFont typeface="+mj-lt"/>
              <a:buAutoNum type="arabicPeriod"/>
            </a:pPr>
            <a:r>
              <a:rPr lang="en-US" sz="2000" dirty="0">
                <a:solidFill>
                  <a:schemeClr val="bg1">
                    <a:lumMod val="75000"/>
                  </a:schemeClr>
                </a:solidFill>
              </a:rPr>
              <a:t>Have the recommendations from previous reviews been adequately addressed? </a:t>
            </a:r>
          </a:p>
        </p:txBody>
      </p:sp>
      <p:sp>
        <p:nvSpPr>
          <p:cNvPr id="5" name="TextBox 4">
            <a:extLst>
              <a:ext uri="{FF2B5EF4-FFF2-40B4-BE49-F238E27FC236}">
                <a16:creationId xmlns:a16="http://schemas.microsoft.com/office/drawing/2014/main" id="{C3B833D1-5742-F207-27C3-A3E0BDC2341C}"/>
              </a:ext>
            </a:extLst>
          </p:cNvPr>
          <p:cNvSpPr txBox="1"/>
          <p:nvPr/>
        </p:nvSpPr>
        <p:spPr>
          <a:xfrm>
            <a:off x="7327668" y="43934"/>
            <a:ext cx="3980577" cy="369332"/>
          </a:xfrm>
          <a:prstGeom prst="rect">
            <a:avLst/>
          </a:prstGeom>
          <a:noFill/>
          <a:ln w="19050">
            <a:solidFill>
              <a:srgbClr val="DB3527"/>
            </a:solidFill>
          </a:ln>
        </p:spPr>
        <p:txBody>
          <a:bodyPr wrap="none" rtlCol="0">
            <a:spAutoFit/>
          </a:bodyPr>
          <a:lstStyle/>
          <a:p>
            <a:r>
              <a:rPr lang="en-US" dirty="0"/>
              <a:t>Charge questions addressed by slide</a:t>
            </a:r>
          </a:p>
        </p:txBody>
      </p:sp>
      <p:cxnSp>
        <p:nvCxnSpPr>
          <p:cNvPr id="6" name="Straight Arrow Connector 5">
            <a:extLst>
              <a:ext uri="{FF2B5EF4-FFF2-40B4-BE49-F238E27FC236}">
                <a16:creationId xmlns:a16="http://schemas.microsoft.com/office/drawing/2014/main" id="{E27D6D57-34CA-C27C-E790-8AE9DD7F0E80}"/>
              </a:ext>
            </a:extLst>
          </p:cNvPr>
          <p:cNvCxnSpPr>
            <a:cxnSpLocks/>
            <a:stCxn id="5" idx="3"/>
          </p:cNvCxnSpPr>
          <p:nvPr/>
        </p:nvCxnSpPr>
        <p:spPr>
          <a:xfrm>
            <a:off x="11308245" y="228600"/>
            <a:ext cx="339201" cy="0"/>
          </a:xfrm>
          <a:prstGeom prst="straightConnector1">
            <a:avLst/>
          </a:prstGeom>
          <a:ln w="38100">
            <a:solidFill>
              <a:srgbClr val="DB3527"/>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1D8260A7-7002-0D34-CDE1-2952CDB3E865}"/>
              </a:ext>
            </a:extLst>
          </p:cNvPr>
          <p:cNvSpPr txBox="1"/>
          <p:nvPr/>
        </p:nvSpPr>
        <p:spPr>
          <a:xfrm>
            <a:off x="11647446" y="43934"/>
            <a:ext cx="312906" cy="369332"/>
          </a:xfrm>
          <a:prstGeom prst="rect">
            <a:avLst/>
          </a:prstGeom>
          <a:noFill/>
          <a:ln w="19050">
            <a:solidFill>
              <a:srgbClr val="DB3527"/>
            </a:solidFill>
          </a:ln>
        </p:spPr>
        <p:txBody>
          <a:bodyPr wrap="none" rtlCol="0">
            <a:spAutoFit/>
          </a:bodyPr>
          <a:lstStyle/>
          <a:p>
            <a:pPr algn="r"/>
            <a:r>
              <a:rPr lang="en-US" dirty="0"/>
              <a:t>#</a:t>
            </a:r>
          </a:p>
        </p:txBody>
      </p:sp>
    </p:spTree>
    <p:extLst>
      <p:ext uri="{BB962C8B-B14F-4D97-AF65-F5344CB8AC3E}">
        <p14:creationId xmlns:p14="http://schemas.microsoft.com/office/powerpoint/2010/main" val="309041182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03A998-3B63-AF09-B057-57BED5DD924A}"/>
            </a:ext>
          </a:extLst>
        </p:cNvPr>
        <p:cNvGrpSpPr/>
        <p:nvPr/>
      </p:nvGrpSpPr>
      <p:grpSpPr>
        <a:xfrm>
          <a:off x="0" y="0"/>
          <a:ext cx="0" cy="0"/>
          <a:chOff x="0" y="0"/>
          <a:chExt cx="0" cy="0"/>
        </a:xfrm>
      </p:grpSpPr>
      <p:pic>
        <p:nvPicPr>
          <p:cNvPr id="14" name="Picture 13">
            <a:extLst>
              <a:ext uri="{FF2B5EF4-FFF2-40B4-BE49-F238E27FC236}">
                <a16:creationId xmlns:a16="http://schemas.microsoft.com/office/drawing/2014/main" id="{63A24F1F-C8CA-CD59-3852-E123F439248E}"/>
              </a:ext>
            </a:extLst>
          </p:cNvPr>
          <p:cNvPicPr>
            <a:picLocks noChangeAspect="1"/>
          </p:cNvPicPr>
          <p:nvPr/>
        </p:nvPicPr>
        <p:blipFill>
          <a:blip r:embed="rId2">
            <a:clrChange>
              <a:clrFrom>
                <a:srgbClr val="1A1F25"/>
              </a:clrFrom>
              <a:clrTo>
                <a:srgbClr val="1A1F25">
                  <a:alpha val="0"/>
                </a:srgbClr>
              </a:clrTo>
            </a:clrChange>
          </a:blip>
          <a:srcRect t="4170" r="701" b="2304"/>
          <a:stretch>
            <a:fillRect/>
          </a:stretch>
        </p:blipFill>
        <p:spPr>
          <a:xfrm>
            <a:off x="4862452" y="1247441"/>
            <a:ext cx="7208973" cy="4478045"/>
          </a:xfrm>
          <a:prstGeom prst="rect">
            <a:avLst/>
          </a:prstGeom>
        </p:spPr>
      </p:pic>
      <p:cxnSp>
        <p:nvCxnSpPr>
          <p:cNvPr id="15" name="Straight Arrow Connector 14">
            <a:extLst>
              <a:ext uri="{FF2B5EF4-FFF2-40B4-BE49-F238E27FC236}">
                <a16:creationId xmlns:a16="http://schemas.microsoft.com/office/drawing/2014/main" id="{B9CE823A-467E-5D1F-7B71-17BA4EA479CD}"/>
              </a:ext>
            </a:extLst>
          </p:cNvPr>
          <p:cNvCxnSpPr>
            <a:cxnSpLocks/>
          </p:cNvCxnSpPr>
          <p:nvPr/>
        </p:nvCxnSpPr>
        <p:spPr>
          <a:xfrm flipH="1" flipV="1">
            <a:off x="9467722" y="1865466"/>
            <a:ext cx="784303" cy="629829"/>
          </a:xfrm>
          <a:prstGeom prst="straightConnector1">
            <a:avLst/>
          </a:prstGeom>
          <a:ln w="76200">
            <a:solidFill>
              <a:schemeClr val="bg2"/>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1EEB96AE-4522-A939-F4D9-24CCC772CCDF}"/>
              </a:ext>
            </a:extLst>
          </p:cNvPr>
          <p:cNvCxnSpPr>
            <a:cxnSpLocks/>
          </p:cNvCxnSpPr>
          <p:nvPr/>
        </p:nvCxnSpPr>
        <p:spPr>
          <a:xfrm>
            <a:off x="8956626" y="1780526"/>
            <a:ext cx="887188" cy="8785"/>
          </a:xfrm>
          <a:prstGeom prst="line">
            <a:avLst/>
          </a:prstGeom>
          <a:ln w="76200">
            <a:solidFill>
              <a:schemeClr val="bg2"/>
            </a:solidFill>
          </a:ln>
        </p:spPr>
        <p:style>
          <a:lnRef idx="1">
            <a:schemeClr val="accent1"/>
          </a:lnRef>
          <a:fillRef idx="0">
            <a:schemeClr val="accent1"/>
          </a:fillRef>
          <a:effectRef idx="0">
            <a:schemeClr val="accent1"/>
          </a:effectRef>
          <a:fontRef idx="minor">
            <a:schemeClr val="tx1"/>
          </a:fontRef>
        </p:style>
      </p:cxnSp>
      <p:sp>
        <p:nvSpPr>
          <p:cNvPr id="17" name="Arrow: Right 16">
            <a:extLst>
              <a:ext uri="{FF2B5EF4-FFF2-40B4-BE49-F238E27FC236}">
                <a16:creationId xmlns:a16="http://schemas.microsoft.com/office/drawing/2014/main" id="{C1E76B97-FA66-50B1-9EFA-507458E7DDC4}"/>
              </a:ext>
            </a:extLst>
          </p:cNvPr>
          <p:cNvSpPr/>
          <p:nvPr/>
        </p:nvSpPr>
        <p:spPr>
          <a:xfrm>
            <a:off x="4579327" y="2144367"/>
            <a:ext cx="1368954" cy="676691"/>
          </a:xfrm>
          <a:prstGeom prst="rightArrow">
            <a:avLst>
              <a:gd name="adj1" fmla="val 39081"/>
              <a:gd name="adj2" fmla="val 62284"/>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B44E331E-58D0-A61C-E17D-857A88F049AE}"/>
              </a:ext>
            </a:extLst>
          </p:cNvPr>
          <p:cNvSpPr/>
          <p:nvPr/>
        </p:nvSpPr>
        <p:spPr>
          <a:xfrm>
            <a:off x="9893624" y="2289171"/>
            <a:ext cx="1368954" cy="629828"/>
          </a:xfrm>
          <a:prstGeom prst="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Disconnect location</a:t>
            </a:r>
          </a:p>
        </p:txBody>
      </p:sp>
      <p:sp>
        <p:nvSpPr>
          <p:cNvPr id="3" name="Content Placeholder 2">
            <a:extLst>
              <a:ext uri="{FF2B5EF4-FFF2-40B4-BE49-F238E27FC236}">
                <a16:creationId xmlns:a16="http://schemas.microsoft.com/office/drawing/2014/main" id="{AB12E004-1248-12AA-0454-FC697A4EE894}"/>
              </a:ext>
            </a:extLst>
          </p:cNvPr>
          <p:cNvSpPr>
            <a:spLocks noGrp="1"/>
          </p:cNvSpPr>
          <p:nvPr>
            <p:ph idx="4294967295"/>
          </p:nvPr>
        </p:nvSpPr>
        <p:spPr>
          <a:xfrm>
            <a:off x="571500" y="676894"/>
            <a:ext cx="4197640" cy="5251264"/>
          </a:xfrm>
        </p:spPr>
        <p:txBody>
          <a:bodyPr>
            <a:normAutofit/>
          </a:bodyPr>
          <a:lstStyle/>
          <a:p>
            <a:r>
              <a:rPr lang="en-US" sz="1800" dirty="0"/>
              <a:t>Recent changes were made to CYMBAL and ToF to make maintenance easier</a:t>
            </a:r>
          </a:p>
          <a:p>
            <a:r>
              <a:rPr lang="en-US" sz="1800" dirty="0"/>
              <a:t>This had a few minor impacts to the surrounding detectors and their services. This drove the location of the disconnect on the forward side </a:t>
            </a:r>
          </a:p>
          <a:p>
            <a:r>
              <a:rPr lang="en-US" sz="1800" dirty="0"/>
              <a:t>If we want to get access to ToF and CYMBAL, we must disconnect the forward SVT services that are in front of that sector and move them out of the way such that we can remove that sector</a:t>
            </a:r>
          </a:p>
        </p:txBody>
      </p:sp>
      <p:sp>
        <p:nvSpPr>
          <p:cNvPr id="10" name="Title 1">
            <a:extLst>
              <a:ext uri="{FF2B5EF4-FFF2-40B4-BE49-F238E27FC236}">
                <a16:creationId xmlns:a16="http://schemas.microsoft.com/office/drawing/2014/main" id="{E6759ED6-1416-5263-2F31-C18EF25F162F}"/>
              </a:ext>
            </a:extLst>
          </p:cNvPr>
          <p:cNvSpPr>
            <a:spLocks noGrp="1"/>
          </p:cNvSpPr>
          <p:nvPr>
            <p:ph type="title"/>
          </p:nvPr>
        </p:nvSpPr>
        <p:spPr>
          <a:xfrm>
            <a:off x="571500" y="0"/>
            <a:ext cx="11499925" cy="676894"/>
          </a:xfrm>
        </p:spPr>
        <p:txBody>
          <a:bodyPr/>
          <a:lstStyle/>
          <a:p>
            <a:r>
              <a:rPr lang="en-US" dirty="0"/>
              <a:t>Maintenance Update</a:t>
            </a:r>
          </a:p>
        </p:txBody>
      </p:sp>
      <p:sp>
        <p:nvSpPr>
          <p:cNvPr id="6" name="Rectangle 5">
            <a:extLst>
              <a:ext uri="{FF2B5EF4-FFF2-40B4-BE49-F238E27FC236}">
                <a16:creationId xmlns:a16="http://schemas.microsoft.com/office/drawing/2014/main" id="{164F0B37-204A-6954-BA85-4BCBEBB639AD}"/>
              </a:ext>
            </a:extLst>
          </p:cNvPr>
          <p:cNvSpPr/>
          <p:nvPr/>
        </p:nvSpPr>
        <p:spPr>
          <a:xfrm>
            <a:off x="6898632" y="2938632"/>
            <a:ext cx="801945" cy="439974"/>
          </a:xfrm>
          <a:prstGeom prst="rect">
            <a:avLst/>
          </a:prstGeom>
          <a:solidFill>
            <a:srgbClr val="FFC00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err="1"/>
              <a:t>ToF</a:t>
            </a:r>
            <a:endParaRPr lang="en-US" sz="1600" dirty="0"/>
          </a:p>
        </p:txBody>
      </p:sp>
      <p:sp>
        <p:nvSpPr>
          <p:cNvPr id="7" name="Rectangle 6">
            <a:extLst>
              <a:ext uri="{FF2B5EF4-FFF2-40B4-BE49-F238E27FC236}">
                <a16:creationId xmlns:a16="http://schemas.microsoft.com/office/drawing/2014/main" id="{04CFB7F7-41A4-945F-4424-73D27739E556}"/>
              </a:ext>
            </a:extLst>
          </p:cNvPr>
          <p:cNvSpPr/>
          <p:nvPr/>
        </p:nvSpPr>
        <p:spPr>
          <a:xfrm>
            <a:off x="5604814" y="2938632"/>
            <a:ext cx="1112836" cy="439974"/>
          </a:xfrm>
          <a:prstGeom prst="rect">
            <a:avLst/>
          </a:prstGeom>
          <a:solidFill>
            <a:srgbClr val="FFFF00"/>
          </a:solidFill>
          <a:ln>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CYMBAL</a:t>
            </a:r>
          </a:p>
        </p:txBody>
      </p:sp>
      <p:cxnSp>
        <p:nvCxnSpPr>
          <p:cNvPr id="8" name="Straight Arrow Connector 7">
            <a:extLst>
              <a:ext uri="{FF2B5EF4-FFF2-40B4-BE49-F238E27FC236}">
                <a16:creationId xmlns:a16="http://schemas.microsoft.com/office/drawing/2014/main" id="{5EEFE6CF-48C0-5742-8392-A68FCB8EDD46}"/>
              </a:ext>
            </a:extLst>
          </p:cNvPr>
          <p:cNvCxnSpPr>
            <a:cxnSpLocks/>
            <a:stCxn id="7" idx="0"/>
          </p:cNvCxnSpPr>
          <p:nvPr/>
        </p:nvCxnSpPr>
        <p:spPr>
          <a:xfrm flipV="1">
            <a:off x="6161232" y="2604782"/>
            <a:ext cx="93456" cy="333850"/>
          </a:xfrm>
          <a:prstGeom prst="straightConnector1">
            <a:avLst/>
          </a:prstGeom>
          <a:ln w="76200">
            <a:solidFill>
              <a:srgbClr val="FFFF00"/>
            </a:solidFill>
            <a:tailEnd type="triangle"/>
          </a:ln>
        </p:spPr>
        <p:style>
          <a:lnRef idx="2">
            <a:schemeClr val="accent1"/>
          </a:lnRef>
          <a:fillRef idx="0">
            <a:schemeClr val="accent1"/>
          </a:fillRef>
          <a:effectRef idx="1">
            <a:schemeClr val="accent1"/>
          </a:effectRef>
          <a:fontRef idx="minor">
            <a:schemeClr val="tx1"/>
          </a:fontRef>
        </p:style>
      </p:cxnSp>
      <p:cxnSp>
        <p:nvCxnSpPr>
          <p:cNvPr id="9" name="Straight Arrow Connector 8">
            <a:extLst>
              <a:ext uri="{FF2B5EF4-FFF2-40B4-BE49-F238E27FC236}">
                <a16:creationId xmlns:a16="http://schemas.microsoft.com/office/drawing/2014/main" id="{A0D2180B-A1AF-AB18-5A4D-529B09E8588B}"/>
              </a:ext>
            </a:extLst>
          </p:cNvPr>
          <p:cNvCxnSpPr>
            <a:cxnSpLocks/>
          </p:cNvCxnSpPr>
          <p:nvPr/>
        </p:nvCxnSpPr>
        <p:spPr>
          <a:xfrm flipV="1">
            <a:off x="7314065" y="2495295"/>
            <a:ext cx="145947" cy="532474"/>
          </a:xfrm>
          <a:prstGeom prst="straightConnector1">
            <a:avLst/>
          </a:prstGeom>
          <a:ln w="76200">
            <a:solidFill>
              <a:srgbClr val="FFC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6697112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B095D4-0F46-1DD1-AE4A-D65645658E7B}"/>
              </a:ext>
            </a:extLst>
          </p:cNvPr>
          <p:cNvSpPr>
            <a:spLocks noGrp="1"/>
          </p:cNvSpPr>
          <p:nvPr>
            <p:ph type="title"/>
          </p:nvPr>
        </p:nvSpPr>
        <p:spPr/>
        <p:txBody>
          <a:bodyPr/>
          <a:lstStyle/>
          <a:p>
            <a:r>
              <a:rPr lang="en-US" dirty="0"/>
              <a:t>GST Cable Tray Updates</a:t>
            </a:r>
          </a:p>
        </p:txBody>
      </p:sp>
      <p:pic>
        <p:nvPicPr>
          <p:cNvPr id="5" name="Picture 4">
            <a:extLst>
              <a:ext uri="{FF2B5EF4-FFF2-40B4-BE49-F238E27FC236}">
                <a16:creationId xmlns:a16="http://schemas.microsoft.com/office/drawing/2014/main" id="{691291D5-FA86-BF0E-2B58-261725FB7F4A}"/>
              </a:ext>
            </a:extLst>
          </p:cNvPr>
          <p:cNvPicPr>
            <a:picLocks noChangeAspect="1"/>
          </p:cNvPicPr>
          <p:nvPr/>
        </p:nvPicPr>
        <p:blipFill>
          <a:blip r:embed="rId2"/>
          <a:stretch>
            <a:fillRect/>
          </a:stretch>
        </p:blipFill>
        <p:spPr>
          <a:xfrm>
            <a:off x="2114026" y="1148677"/>
            <a:ext cx="9857573" cy="5052472"/>
          </a:xfrm>
          <a:prstGeom prst="rect">
            <a:avLst/>
          </a:prstGeom>
        </p:spPr>
      </p:pic>
    </p:spTree>
    <p:extLst>
      <p:ext uri="{BB962C8B-B14F-4D97-AF65-F5344CB8AC3E}">
        <p14:creationId xmlns:p14="http://schemas.microsoft.com/office/powerpoint/2010/main" val="256405223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24DF19-4337-75C5-AC26-5A19D8D5DC00}"/>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16D0032C-BF06-9D0E-497E-2800117CF12B}"/>
              </a:ext>
            </a:extLst>
          </p:cNvPr>
          <p:cNvSpPr>
            <a:spLocks noGrp="1"/>
          </p:cNvSpPr>
          <p:nvPr>
            <p:ph type="body" sz="quarter" idx="10"/>
          </p:nvPr>
        </p:nvSpPr>
        <p:spPr/>
        <p:txBody>
          <a:bodyPr/>
          <a:lstStyle/>
          <a:p>
            <a:endParaRPr lang="en-US"/>
          </a:p>
        </p:txBody>
      </p:sp>
      <p:pic>
        <p:nvPicPr>
          <p:cNvPr id="5" name="Picture 4">
            <a:extLst>
              <a:ext uri="{FF2B5EF4-FFF2-40B4-BE49-F238E27FC236}">
                <a16:creationId xmlns:a16="http://schemas.microsoft.com/office/drawing/2014/main" id="{EB481F30-0756-2074-F035-CF371D3FCF6A}"/>
              </a:ext>
            </a:extLst>
          </p:cNvPr>
          <p:cNvPicPr>
            <a:picLocks noChangeAspect="1"/>
          </p:cNvPicPr>
          <p:nvPr/>
        </p:nvPicPr>
        <p:blipFill>
          <a:blip r:embed="rId2"/>
          <a:stretch>
            <a:fillRect/>
          </a:stretch>
        </p:blipFill>
        <p:spPr>
          <a:xfrm>
            <a:off x="704810" y="900094"/>
            <a:ext cx="10782379" cy="5057812"/>
          </a:xfrm>
          <a:prstGeom prst="rect">
            <a:avLst/>
          </a:prstGeom>
        </p:spPr>
      </p:pic>
    </p:spTree>
    <p:extLst>
      <p:ext uri="{BB962C8B-B14F-4D97-AF65-F5344CB8AC3E}">
        <p14:creationId xmlns:p14="http://schemas.microsoft.com/office/powerpoint/2010/main" val="42592788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2ADA263-647F-BFE5-D81F-DC6A32174D4E}"/>
              </a:ext>
            </a:extLst>
          </p:cNvPr>
          <p:cNvPicPr>
            <a:picLocks noChangeAspect="1"/>
          </p:cNvPicPr>
          <p:nvPr/>
        </p:nvPicPr>
        <p:blipFill>
          <a:blip r:embed="rId2"/>
          <a:srcRect l="6575" t="15592" r="16250" b="9932"/>
          <a:stretch>
            <a:fillRect/>
          </a:stretch>
        </p:blipFill>
        <p:spPr>
          <a:xfrm>
            <a:off x="820032" y="880207"/>
            <a:ext cx="10737210" cy="5326410"/>
          </a:xfrm>
          <a:prstGeom prst="rect">
            <a:avLst/>
          </a:prstGeom>
        </p:spPr>
      </p:pic>
      <p:sp>
        <p:nvSpPr>
          <p:cNvPr id="17" name="Title 16">
            <a:extLst>
              <a:ext uri="{FF2B5EF4-FFF2-40B4-BE49-F238E27FC236}">
                <a16:creationId xmlns:a16="http://schemas.microsoft.com/office/drawing/2014/main" id="{BF6D30B9-5E85-3D4A-53A3-13B3FD6AD5C6}"/>
              </a:ext>
            </a:extLst>
          </p:cNvPr>
          <p:cNvSpPr>
            <a:spLocks noGrp="1"/>
          </p:cNvSpPr>
          <p:nvPr>
            <p:ph type="title"/>
          </p:nvPr>
        </p:nvSpPr>
        <p:spPr/>
        <p:txBody>
          <a:bodyPr>
            <a:normAutofit/>
          </a:bodyPr>
          <a:lstStyle/>
          <a:p>
            <a:r>
              <a:rPr lang="en-US"/>
              <a:t>Detector Overview</a:t>
            </a:r>
          </a:p>
        </p:txBody>
      </p:sp>
      <p:cxnSp>
        <p:nvCxnSpPr>
          <p:cNvPr id="30" name="Straight Arrow Connector 29">
            <a:extLst>
              <a:ext uri="{FF2B5EF4-FFF2-40B4-BE49-F238E27FC236}">
                <a16:creationId xmlns:a16="http://schemas.microsoft.com/office/drawing/2014/main" id="{D0FDBB44-4997-624D-4161-42BD6778C0AD}"/>
              </a:ext>
            </a:extLst>
          </p:cNvPr>
          <p:cNvCxnSpPr>
            <a:cxnSpLocks/>
            <a:stCxn id="31" idx="3"/>
          </p:cNvCxnSpPr>
          <p:nvPr/>
        </p:nvCxnSpPr>
        <p:spPr>
          <a:xfrm flipV="1">
            <a:off x="2925861" y="4477251"/>
            <a:ext cx="722769" cy="310649"/>
          </a:xfrm>
          <a:prstGeom prst="straightConnector1">
            <a:avLst/>
          </a:prstGeom>
          <a:ln w="57150">
            <a:solidFill>
              <a:srgbClr val="DB3527"/>
            </a:solidFill>
            <a:tailEnd type="triangle"/>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3E4A2160-84F3-F704-01B1-96EDFB4C86EB}"/>
              </a:ext>
            </a:extLst>
          </p:cNvPr>
          <p:cNvSpPr txBox="1"/>
          <p:nvPr/>
        </p:nvSpPr>
        <p:spPr>
          <a:xfrm>
            <a:off x="978527" y="4618623"/>
            <a:ext cx="1947334" cy="338554"/>
          </a:xfrm>
          <a:prstGeom prst="rect">
            <a:avLst/>
          </a:prstGeom>
          <a:solidFill>
            <a:schemeClr val="accent5">
              <a:lumMod val="20000"/>
              <a:lumOff val="80000"/>
            </a:schemeClr>
          </a:solidFill>
          <a:ln w="38100">
            <a:solidFill>
              <a:schemeClr val="accent5"/>
            </a:solidFill>
          </a:ln>
        </p:spPr>
        <p:txBody>
          <a:bodyPr wrap="square" rtlCol="0">
            <a:spAutoFit/>
          </a:bodyPr>
          <a:lstStyle/>
          <a:p>
            <a:pPr algn="ctr"/>
            <a:r>
              <a:rPr lang="en-US" sz="1600"/>
              <a:t>Backward End Cap</a:t>
            </a:r>
          </a:p>
        </p:txBody>
      </p:sp>
      <p:cxnSp>
        <p:nvCxnSpPr>
          <p:cNvPr id="35" name="Straight Arrow Connector 34">
            <a:extLst>
              <a:ext uri="{FF2B5EF4-FFF2-40B4-BE49-F238E27FC236}">
                <a16:creationId xmlns:a16="http://schemas.microsoft.com/office/drawing/2014/main" id="{E2ECB3C1-BCCD-BB1D-D488-EAE993D3EF79}"/>
              </a:ext>
            </a:extLst>
          </p:cNvPr>
          <p:cNvCxnSpPr>
            <a:cxnSpLocks/>
            <a:stCxn id="36" idx="2"/>
          </p:cNvCxnSpPr>
          <p:nvPr/>
        </p:nvCxnSpPr>
        <p:spPr>
          <a:xfrm flipH="1">
            <a:off x="6261100" y="1156149"/>
            <a:ext cx="273954" cy="723451"/>
          </a:xfrm>
          <a:prstGeom prst="straightConnector1">
            <a:avLst/>
          </a:prstGeom>
          <a:ln w="57150">
            <a:solidFill>
              <a:srgbClr val="01ADDD"/>
            </a:solidFill>
            <a:tailEnd type="triangle"/>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EEC482F6-2C47-0B34-0979-4EF745AA1DE6}"/>
              </a:ext>
            </a:extLst>
          </p:cNvPr>
          <p:cNvSpPr txBox="1"/>
          <p:nvPr/>
        </p:nvSpPr>
        <p:spPr>
          <a:xfrm>
            <a:off x="5814570" y="817595"/>
            <a:ext cx="1440967" cy="338554"/>
          </a:xfrm>
          <a:prstGeom prst="rect">
            <a:avLst/>
          </a:prstGeom>
          <a:solidFill>
            <a:schemeClr val="tx2">
              <a:lumMod val="20000"/>
              <a:lumOff val="80000"/>
            </a:schemeClr>
          </a:solidFill>
          <a:ln w="38100">
            <a:solidFill>
              <a:srgbClr val="01ADDD"/>
            </a:solidFill>
          </a:ln>
        </p:spPr>
        <p:txBody>
          <a:bodyPr wrap="square" rtlCol="0">
            <a:spAutoFit/>
          </a:bodyPr>
          <a:lstStyle/>
          <a:p>
            <a:pPr algn="ctr"/>
            <a:r>
              <a:rPr lang="en-US" sz="1600"/>
              <a:t>Central Barrel</a:t>
            </a:r>
          </a:p>
        </p:txBody>
      </p:sp>
      <p:cxnSp>
        <p:nvCxnSpPr>
          <p:cNvPr id="9" name="Straight Arrow Connector 8">
            <a:extLst>
              <a:ext uri="{FF2B5EF4-FFF2-40B4-BE49-F238E27FC236}">
                <a16:creationId xmlns:a16="http://schemas.microsoft.com/office/drawing/2014/main" id="{90106C59-1F70-B637-4D54-C249F0D1C9D0}"/>
              </a:ext>
            </a:extLst>
          </p:cNvPr>
          <p:cNvCxnSpPr>
            <a:cxnSpLocks/>
            <a:stCxn id="10" idx="1"/>
          </p:cNvCxnSpPr>
          <p:nvPr/>
        </p:nvCxnSpPr>
        <p:spPr>
          <a:xfrm flipH="1" flipV="1">
            <a:off x="9169400" y="4567767"/>
            <a:ext cx="591926" cy="211655"/>
          </a:xfrm>
          <a:prstGeom prst="straightConnector1">
            <a:avLst/>
          </a:prstGeom>
          <a:ln w="57150">
            <a:solidFill>
              <a:srgbClr val="DB3527"/>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197EA7FA-1B77-70DB-771C-564C36D0A370}"/>
              </a:ext>
            </a:extLst>
          </p:cNvPr>
          <p:cNvSpPr txBox="1"/>
          <p:nvPr/>
        </p:nvSpPr>
        <p:spPr>
          <a:xfrm>
            <a:off x="9761326" y="4610145"/>
            <a:ext cx="1789414" cy="338554"/>
          </a:xfrm>
          <a:prstGeom prst="rect">
            <a:avLst/>
          </a:prstGeom>
          <a:solidFill>
            <a:schemeClr val="accent5">
              <a:lumMod val="20000"/>
              <a:lumOff val="80000"/>
            </a:schemeClr>
          </a:solidFill>
          <a:ln w="38100">
            <a:solidFill>
              <a:schemeClr val="accent5"/>
            </a:solidFill>
          </a:ln>
        </p:spPr>
        <p:txBody>
          <a:bodyPr wrap="square" rtlCol="0">
            <a:spAutoFit/>
          </a:bodyPr>
          <a:lstStyle/>
          <a:p>
            <a:pPr algn="ctr"/>
            <a:r>
              <a:rPr lang="en-US" sz="1600"/>
              <a:t>Forward End Cap</a:t>
            </a:r>
          </a:p>
        </p:txBody>
      </p:sp>
      <p:cxnSp>
        <p:nvCxnSpPr>
          <p:cNvPr id="13" name="Straight Arrow Connector 12">
            <a:extLst>
              <a:ext uri="{FF2B5EF4-FFF2-40B4-BE49-F238E27FC236}">
                <a16:creationId xmlns:a16="http://schemas.microsoft.com/office/drawing/2014/main" id="{AEBA7409-251E-5629-A22A-6EEA247116C7}"/>
              </a:ext>
            </a:extLst>
          </p:cNvPr>
          <p:cNvCxnSpPr>
            <a:cxnSpLocks/>
            <a:stCxn id="14" idx="3"/>
          </p:cNvCxnSpPr>
          <p:nvPr/>
        </p:nvCxnSpPr>
        <p:spPr>
          <a:xfrm flipV="1">
            <a:off x="3410415" y="4779422"/>
            <a:ext cx="975318" cy="519474"/>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98EE24E7-67E5-34BA-D80D-649A4ABE0C42}"/>
              </a:ext>
            </a:extLst>
          </p:cNvPr>
          <p:cNvSpPr txBox="1"/>
          <p:nvPr/>
        </p:nvSpPr>
        <p:spPr>
          <a:xfrm>
            <a:off x="1954229" y="5129619"/>
            <a:ext cx="1456186" cy="338554"/>
          </a:xfrm>
          <a:prstGeom prst="rect">
            <a:avLst/>
          </a:prstGeom>
          <a:solidFill>
            <a:schemeClr val="accent2">
              <a:lumMod val="20000"/>
              <a:lumOff val="80000"/>
            </a:schemeClr>
          </a:solidFill>
          <a:ln w="38100">
            <a:solidFill>
              <a:schemeClr val="accent2"/>
            </a:solidFill>
          </a:ln>
        </p:spPr>
        <p:txBody>
          <a:bodyPr wrap="square" rtlCol="0">
            <a:spAutoFit/>
          </a:bodyPr>
          <a:lstStyle/>
          <a:p>
            <a:pPr algn="ctr"/>
            <a:r>
              <a:rPr lang="en-US" sz="1600"/>
              <a:t>Services Gap</a:t>
            </a:r>
          </a:p>
        </p:txBody>
      </p:sp>
      <p:cxnSp>
        <p:nvCxnSpPr>
          <p:cNvPr id="22" name="Straight Arrow Connector 21">
            <a:extLst>
              <a:ext uri="{FF2B5EF4-FFF2-40B4-BE49-F238E27FC236}">
                <a16:creationId xmlns:a16="http://schemas.microsoft.com/office/drawing/2014/main" id="{61EBE0E6-7C98-682E-77C6-5492BDD8E722}"/>
              </a:ext>
            </a:extLst>
          </p:cNvPr>
          <p:cNvCxnSpPr>
            <a:cxnSpLocks/>
            <a:stCxn id="23" idx="1"/>
          </p:cNvCxnSpPr>
          <p:nvPr/>
        </p:nvCxnSpPr>
        <p:spPr>
          <a:xfrm flipH="1" flipV="1">
            <a:off x="8128000" y="4732039"/>
            <a:ext cx="693744" cy="566857"/>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A739F71F-D461-123A-D072-62AFA0E3CA98}"/>
              </a:ext>
            </a:extLst>
          </p:cNvPr>
          <p:cNvSpPr txBox="1"/>
          <p:nvPr/>
        </p:nvSpPr>
        <p:spPr>
          <a:xfrm>
            <a:off x="8821744" y="5129619"/>
            <a:ext cx="1456186" cy="338554"/>
          </a:xfrm>
          <a:prstGeom prst="rect">
            <a:avLst/>
          </a:prstGeom>
          <a:solidFill>
            <a:schemeClr val="accent2">
              <a:lumMod val="20000"/>
              <a:lumOff val="80000"/>
            </a:schemeClr>
          </a:solidFill>
          <a:ln w="38100">
            <a:solidFill>
              <a:schemeClr val="accent2"/>
            </a:solidFill>
          </a:ln>
        </p:spPr>
        <p:txBody>
          <a:bodyPr wrap="square" rtlCol="0">
            <a:spAutoFit/>
          </a:bodyPr>
          <a:lstStyle/>
          <a:p>
            <a:pPr algn="ctr"/>
            <a:r>
              <a:rPr lang="en-US" sz="1600" dirty="0"/>
              <a:t>Services Gap</a:t>
            </a:r>
          </a:p>
        </p:txBody>
      </p:sp>
      <p:sp>
        <p:nvSpPr>
          <p:cNvPr id="2" name="TextBox 1">
            <a:extLst>
              <a:ext uri="{FF2B5EF4-FFF2-40B4-BE49-F238E27FC236}">
                <a16:creationId xmlns:a16="http://schemas.microsoft.com/office/drawing/2014/main" id="{EAF1EA63-2579-A408-9FC7-B8DFB36951B6}"/>
              </a:ext>
            </a:extLst>
          </p:cNvPr>
          <p:cNvSpPr txBox="1"/>
          <p:nvPr/>
        </p:nvSpPr>
        <p:spPr>
          <a:xfrm>
            <a:off x="9729775" y="1432248"/>
            <a:ext cx="2230448" cy="646331"/>
          </a:xfrm>
          <a:prstGeom prst="rect">
            <a:avLst/>
          </a:prstGeom>
          <a:solidFill>
            <a:schemeClr val="bg2"/>
          </a:solidFill>
          <a:ln w="38100">
            <a:solidFill>
              <a:schemeClr val="tx2"/>
            </a:solidFill>
          </a:ln>
        </p:spPr>
        <p:txBody>
          <a:bodyPr wrap="square" rtlCol="0">
            <a:spAutoFit/>
          </a:bodyPr>
          <a:lstStyle/>
          <a:p>
            <a:pPr algn="ctr"/>
            <a:r>
              <a:rPr lang="en-US" dirty="0"/>
              <a:t>Forward direction, Hadron, East side</a:t>
            </a:r>
          </a:p>
        </p:txBody>
      </p:sp>
      <p:sp>
        <p:nvSpPr>
          <p:cNvPr id="3" name="TextBox 2">
            <a:extLst>
              <a:ext uri="{FF2B5EF4-FFF2-40B4-BE49-F238E27FC236}">
                <a16:creationId xmlns:a16="http://schemas.microsoft.com/office/drawing/2014/main" id="{12D04D19-4849-BF71-31CD-8EA52A47A7E0}"/>
              </a:ext>
            </a:extLst>
          </p:cNvPr>
          <p:cNvSpPr txBox="1"/>
          <p:nvPr/>
        </p:nvSpPr>
        <p:spPr>
          <a:xfrm>
            <a:off x="585325" y="1504211"/>
            <a:ext cx="2230447" cy="646331"/>
          </a:xfrm>
          <a:prstGeom prst="rect">
            <a:avLst/>
          </a:prstGeom>
          <a:solidFill>
            <a:schemeClr val="accent5"/>
          </a:solidFill>
          <a:ln w="38100">
            <a:solidFill>
              <a:schemeClr val="accent5">
                <a:lumMod val="50000"/>
              </a:schemeClr>
            </a:solidFill>
          </a:ln>
        </p:spPr>
        <p:txBody>
          <a:bodyPr wrap="square" rtlCol="0">
            <a:spAutoFit/>
          </a:bodyPr>
          <a:lstStyle/>
          <a:p>
            <a:pPr algn="ctr"/>
            <a:r>
              <a:rPr lang="en-US" dirty="0"/>
              <a:t>Backward direction, Electron, West side</a:t>
            </a:r>
          </a:p>
        </p:txBody>
      </p:sp>
    </p:spTree>
    <p:extLst>
      <p:ext uri="{BB962C8B-B14F-4D97-AF65-F5344CB8AC3E}">
        <p14:creationId xmlns:p14="http://schemas.microsoft.com/office/powerpoint/2010/main" val="4680957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E05DDC-B947-4A86-3C3E-0554B9DBF9FF}"/>
              </a:ext>
            </a:extLst>
          </p:cNvPr>
          <p:cNvSpPr>
            <a:spLocks noGrp="1"/>
          </p:cNvSpPr>
          <p:nvPr>
            <p:ph type="title"/>
          </p:nvPr>
        </p:nvSpPr>
        <p:spPr/>
        <p:txBody>
          <a:bodyPr/>
          <a:lstStyle/>
          <a:p>
            <a:r>
              <a:rPr lang="en-US" dirty="0"/>
              <a:t>Platforms</a:t>
            </a:r>
          </a:p>
        </p:txBody>
      </p:sp>
      <p:sp>
        <p:nvSpPr>
          <p:cNvPr id="4" name="Content Placeholder 3">
            <a:extLst>
              <a:ext uri="{FF2B5EF4-FFF2-40B4-BE49-F238E27FC236}">
                <a16:creationId xmlns:a16="http://schemas.microsoft.com/office/drawing/2014/main" id="{EC00E798-8979-F9B0-A160-74B50FE9169B}"/>
              </a:ext>
            </a:extLst>
          </p:cNvPr>
          <p:cNvSpPr>
            <a:spLocks noGrp="1"/>
          </p:cNvSpPr>
          <p:nvPr>
            <p:ph sz="quarter" idx="4294967295"/>
          </p:nvPr>
        </p:nvSpPr>
        <p:spPr>
          <a:xfrm>
            <a:off x="447752" y="1648434"/>
            <a:ext cx="2781927" cy="4537075"/>
          </a:xfrm>
        </p:spPr>
        <p:txBody>
          <a:bodyPr/>
          <a:lstStyle/>
          <a:p>
            <a:r>
              <a:rPr lang="en-US" sz="2000" dirty="0"/>
              <a:t>Ring Inside Platform:</a:t>
            </a:r>
          </a:p>
          <a:p>
            <a:pPr lvl="1"/>
            <a:r>
              <a:rPr lang="en-US" sz="1800" dirty="0"/>
              <a:t>Will house detector service panels (such as gas &amp; cooling) and other various service needs</a:t>
            </a:r>
          </a:p>
          <a:p>
            <a:r>
              <a:rPr lang="en-US" sz="2000" dirty="0"/>
              <a:t>Central Platform:</a:t>
            </a:r>
          </a:p>
          <a:p>
            <a:pPr lvl="1"/>
            <a:r>
              <a:rPr lang="en-US" sz="1800" dirty="0"/>
              <a:t>For access purposes only</a:t>
            </a:r>
          </a:p>
          <a:p>
            <a:pPr lvl="1"/>
            <a:r>
              <a:rPr lang="en-US" sz="1800" dirty="0"/>
              <a:t>Will not have any equipment or racks</a:t>
            </a:r>
          </a:p>
        </p:txBody>
      </p:sp>
      <p:pic>
        <p:nvPicPr>
          <p:cNvPr id="6" name="Picture 5">
            <a:extLst>
              <a:ext uri="{FF2B5EF4-FFF2-40B4-BE49-F238E27FC236}">
                <a16:creationId xmlns:a16="http://schemas.microsoft.com/office/drawing/2014/main" id="{19BD4E66-5178-D24F-39BD-81E1EB934E7E}"/>
              </a:ext>
            </a:extLst>
          </p:cNvPr>
          <p:cNvPicPr>
            <a:picLocks noChangeAspect="1"/>
          </p:cNvPicPr>
          <p:nvPr/>
        </p:nvPicPr>
        <p:blipFill>
          <a:blip r:embed="rId2">
            <a:clrChange>
              <a:clrFrom>
                <a:srgbClr val="1A1F25"/>
              </a:clrFrom>
              <a:clrTo>
                <a:srgbClr val="1A1F25">
                  <a:alpha val="0"/>
                </a:srgbClr>
              </a:clrTo>
            </a:clrChange>
          </a:blip>
          <a:srcRect t="8767" r="8347"/>
          <a:stretch>
            <a:fillRect/>
          </a:stretch>
        </p:blipFill>
        <p:spPr>
          <a:xfrm>
            <a:off x="2897297" y="1750943"/>
            <a:ext cx="9307253" cy="4661653"/>
          </a:xfrm>
          <a:prstGeom prst="rect">
            <a:avLst/>
          </a:prstGeom>
        </p:spPr>
      </p:pic>
      <p:sp>
        <p:nvSpPr>
          <p:cNvPr id="7" name="TextBox 6">
            <a:extLst>
              <a:ext uri="{FF2B5EF4-FFF2-40B4-BE49-F238E27FC236}">
                <a16:creationId xmlns:a16="http://schemas.microsoft.com/office/drawing/2014/main" id="{B9059F35-0BE1-FDD5-2766-657F2E1E592F}"/>
              </a:ext>
            </a:extLst>
          </p:cNvPr>
          <p:cNvSpPr txBox="1"/>
          <p:nvPr/>
        </p:nvSpPr>
        <p:spPr>
          <a:xfrm rot="21392262">
            <a:off x="4816019" y="5781630"/>
            <a:ext cx="1377635" cy="523220"/>
          </a:xfrm>
          <a:prstGeom prst="rect">
            <a:avLst/>
          </a:prstGeom>
          <a:solidFill>
            <a:schemeClr val="accent4"/>
          </a:solidFill>
          <a:ln/>
        </p:spPr>
        <p:style>
          <a:lnRef idx="2">
            <a:schemeClr val="accent6">
              <a:shade val="15000"/>
            </a:schemeClr>
          </a:lnRef>
          <a:fillRef idx="1">
            <a:schemeClr val="accent6"/>
          </a:fillRef>
          <a:effectRef idx="0">
            <a:schemeClr val="accent6"/>
          </a:effectRef>
          <a:fontRef idx="minor">
            <a:schemeClr val="lt1"/>
          </a:fontRef>
        </p:style>
        <p:txBody>
          <a:bodyPr wrap="square" rtlCol="0">
            <a:spAutoFit/>
          </a:bodyPr>
          <a:lstStyle/>
          <a:p>
            <a:pPr algn="ctr"/>
            <a:r>
              <a:rPr lang="en-US" sz="1400" dirty="0">
                <a:solidFill>
                  <a:schemeClr val="tx1"/>
                </a:solidFill>
              </a:rPr>
              <a:t>Ring Outside Platform</a:t>
            </a:r>
          </a:p>
        </p:txBody>
      </p:sp>
      <p:sp>
        <p:nvSpPr>
          <p:cNvPr id="8" name="TextBox 7">
            <a:extLst>
              <a:ext uri="{FF2B5EF4-FFF2-40B4-BE49-F238E27FC236}">
                <a16:creationId xmlns:a16="http://schemas.microsoft.com/office/drawing/2014/main" id="{C5E67CAA-9A23-D051-4600-3799AD50EB96}"/>
              </a:ext>
            </a:extLst>
          </p:cNvPr>
          <p:cNvSpPr txBox="1"/>
          <p:nvPr/>
        </p:nvSpPr>
        <p:spPr>
          <a:xfrm rot="21438964">
            <a:off x="10568372" y="5485375"/>
            <a:ext cx="1377635" cy="523220"/>
          </a:xfrm>
          <a:prstGeom prst="rect">
            <a:avLst/>
          </a:prstGeom>
          <a:solidFill>
            <a:schemeClr val="accent4"/>
          </a:solidFill>
          <a:ln/>
        </p:spPr>
        <p:style>
          <a:lnRef idx="2">
            <a:schemeClr val="accent6">
              <a:shade val="15000"/>
            </a:schemeClr>
          </a:lnRef>
          <a:fillRef idx="1">
            <a:schemeClr val="accent6"/>
          </a:fillRef>
          <a:effectRef idx="0">
            <a:schemeClr val="accent6"/>
          </a:effectRef>
          <a:fontRef idx="minor">
            <a:schemeClr val="lt1"/>
          </a:fontRef>
        </p:style>
        <p:txBody>
          <a:bodyPr wrap="square" rtlCol="0">
            <a:spAutoFit/>
          </a:bodyPr>
          <a:lstStyle/>
          <a:p>
            <a:pPr algn="ctr"/>
            <a:r>
              <a:rPr lang="en-US" sz="1400" dirty="0">
                <a:solidFill>
                  <a:schemeClr val="tx1"/>
                </a:solidFill>
              </a:rPr>
              <a:t>Ring Inside Platform</a:t>
            </a:r>
          </a:p>
        </p:txBody>
      </p:sp>
      <p:sp>
        <p:nvSpPr>
          <p:cNvPr id="9" name="TextBox 8">
            <a:extLst>
              <a:ext uri="{FF2B5EF4-FFF2-40B4-BE49-F238E27FC236}">
                <a16:creationId xmlns:a16="http://schemas.microsoft.com/office/drawing/2014/main" id="{376C26FB-032A-D08F-2CC0-CDD5409CE024}"/>
              </a:ext>
            </a:extLst>
          </p:cNvPr>
          <p:cNvSpPr txBox="1"/>
          <p:nvPr/>
        </p:nvSpPr>
        <p:spPr>
          <a:xfrm rot="21417144">
            <a:off x="8024400" y="5564557"/>
            <a:ext cx="1494037" cy="307777"/>
          </a:xfrm>
          <a:prstGeom prst="rect">
            <a:avLst/>
          </a:prstGeom>
          <a:solidFill>
            <a:schemeClr val="accent4"/>
          </a:solidFill>
          <a:ln/>
        </p:spPr>
        <p:style>
          <a:lnRef idx="2">
            <a:schemeClr val="accent6">
              <a:shade val="15000"/>
            </a:schemeClr>
          </a:lnRef>
          <a:fillRef idx="1">
            <a:schemeClr val="accent6"/>
          </a:fillRef>
          <a:effectRef idx="0">
            <a:schemeClr val="accent6"/>
          </a:effectRef>
          <a:fontRef idx="minor">
            <a:schemeClr val="lt1"/>
          </a:fontRef>
        </p:style>
        <p:txBody>
          <a:bodyPr wrap="square" rtlCol="0">
            <a:spAutoFit/>
          </a:bodyPr>
          <a:lstStyle/>
          <a:p>
            <a:pPr algn="ctr"/>
            <a:r>
              <a:rPr lang="en-US" sz="1400" dirty="0">
                <a:solidFill>
                  <a:schemeClr val="tx1"/>
                </a:solidFill>
              </a:rPr>
              <a:t>Central Detector</a:t>
            </a:r>
          </a:p>
        </p:txBody>
      </p:sp>
      <p:sp>
        <p:nvSpPr>
          <p:cNvPr id="10" name="TextBox 9">
            <a:extLst>
              <a:ext uri="{FF2B5EF4-FFF2-40B4-BE49-F238E27FC236}">
                <a16:creationId xmlns:a16="http://schemas.microsoft.com/office/drawing/2014/main" id="{F763A7CA-C78F-1F8A-6FB7-C2AA66345004}"/>
              </a:ext>
            </a:extLst>
          </p:cNvPr>
          <p:cNvSpPr txBox="1"/>
          <p:nvPr/>
        </p:nvSpPr>
        <p:spPr>
          <a:xfrm rot="21445855">
            <a:off x="8036959" y="2619062"/>
            <a:ext cx="1494464" cy="307777"/>
          </a:xfrm>
          <a:prstGeom prst="rect">
            <a:avLst/>
          </a:prstGeom>
          <a:solidFill>
            <a:schemeClr val="accent4"/>
          </a:solidFill>
          <a:ln/>
        </p:spPr>
        <p:style>
          <a:lnRef idx="2">
            <a:schemeClr val="accent6">
              <a:shade val="15000"/>
            </a:schemeClr>
          </a:lnRef>
          <a:fillRef idx="1">
            <a:schemeClr val="accent6"/>
          </a:fillRef>
          <a:effectRef idx="0">
            <a:schemeClr val="accent6"/>
          </a:effectRef>
          <a:fontRef idx="minor">
            <a:schemeClr val="lt1"/>
          </a:fontRef>
        </p:style>
        <p:txBody>
          <a:bodyPr wrap="square" rtlCol="0">
            <a:spAutoFit/>
          </a:bodyPr>
          <a:lstStyle/>
          <a:p>
            <a:pPr algn="ctr"/>
            <a:r>
              <a:rPr lang="en-US" sz="1400" dirty="0">
                <a:solidFill>
                  <a:schemeClr val="tx1"/>
                </a:solidFill>
              </a:rPr>
              <a:t>Central Platform</a:t>
            </a:r>
          </a:p>
        </p:txBody>
      </p:sp>
      <p:sp>
        <p:nvSpPr>
          <p:cNvPr id="12" name="Content Placeholder 3">
            <a:extLst>
              <a:ext uri="{FF2B5EF4-FFF2-40B4-BE49-F238E27FC236}">
                <a16:creationId xmlns:a16="http://schemas.microsoft.com/office/drawing/2014/main" id="{81DC3F1D-166F-3D2A-B3A7-E2F2759105A5}"/>
              </a:ext>
            </a:extLst>
          </p:cNvPr>
          <p:cNvSpPr txBox="1">
            <a:spLocks/>
          </p:cNvSpPr>
          <p:nvPr/>
        </p:nvSpPr>
        <p:spPr>
          <a:xfrm>
            <a:off x="458608" y="683012"/>
            <a:ext cx="11503152" cy="965422"/>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Ring Outside Platform:</a:t>
            </a:r>
          </a:p>
          <a:p>
            <a:pPr lvl="1"/>
            <a:r>
              <a:rPr lang="en-US" sz="1800" dirty="0"/>
              <a:t>Will house all the detector and DAQ racks</a:t>
            </a:r>
          </a:p>
          <a:p>
            <a:pPr lvl="1"/>
            <a:r>
              <a:rPr lang="en-US" sz="1800" dirty="0"/>
              <a:t>Due to height restrictions the 3</a:t>
            </a:r>
            <a:r>
              <a:rPr lang="en-US" sz="1800" baseline="30000" dirty="0"/>
              <a:t>rd</a:t>
            </a:r>
            <a:r>
              <a:rPr lang="en-US" sz="1800" dirty="0"/>
              <a:t> level will only have half height racks as needed</a:t>
            </a:r>
          </a:p>
        </p:txBody>
      </p:sp>
      <p:sp>
        <p:nvSpPr>
          <p:cNvPr id="5" name="TextBox 4">
            <a:extLst>
              <a:ext uri="{FF2B5EF4-FFF2-40B4-BE49-F238E27FC236}">
                <a16:creationId xmlns:a16="http://schemas.microsoft.com/office/drawing/2014/main" id="{E920963D-D3D9-C370-4E72-2FB0F1AD644D}"/>
              </a:ext>
            </a:extLst>
          </p:cNvPr>
          <p:cNvSpPr txBox="1"/>
          <p:nvPr/>
        </p:nvSpPr>
        <p:spPr>
          <a:xfrm>
            <a:off x="11647445" y="43934"/>
            <a:ext cx="312907" cy="369332"/>
          </a:xfrm>
          <a:prstGeom prst="rect">
            <a:avLst/>
          </a:prstGeom>
          <a:noFill/>
          <a:ln w="19050">
            <a:solidFill>
              <a:srgbClr val="DB3527"/>
            </a:solidFill>
          </a:ln>
        </p:spPr>
        <p:txBody>
          <a:bodyPr wrap="none" rtlCol="0">
            <a:spAutoFit/>
          </a:bodyPr>
          <a:lstStyle/>
          <a:p>
            <a:pPr algn="r"/>
            <a:r>
              <a:rPr lang="en-US" dirty="0"/>
              <a:t>1</a:t>
            </a:r>
          </a:p>
        </p:txBody>
      </p:sp>
    </p:spTree>
    <p:extLst>
      <p:ext uri="{BB962C8B-B14F-4D97-AF65-F5344CB8AC3E}">
        <p14:creationId xmlns:p14="http://schemas.microsoft.com/office/powerpoint/2010/main" val="27816139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A9C17F-338E-A670-4935-EDE6CC3EBE4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FAC6D2E-CE1A-A9EA-FC35-5AC76A619C33}"/>
              </a:ext>
            </a:extLst>
          </p:cNvPr>
          <p:cNvSpPr>
            <a:spLocks noGrp="1"/>
          </p:cNvSpPr>
          <p:nvPr>
            <p:ph type="title"/>
          </p:nvPr>
        </p:nvSpPr>
        <p:spPr/>
        <p:txBody>
          <a:bodyPr/>
          <a:lstStyle/>
          <a:p>
            <a:r>
              <a:rPr lang="en-US" dirty="0"/>
              <a:t>Service Routing Overview</a:t>
            </a:r>
          </a:p>
        </p:txBody>
      </p:sp>
      <p:sp>
        <p:nvSpPr>
          <p:cNvPr id="3" name="Text Placeholder 2">
            <a:extLst>
              <a:ext uri="{FF2B5EF4-FFF2-40B4-BE49-F238E27FC236}">
                <a16:creationId xmlns:a16="http://schemas.microsoft.com/office/drawing/2014/main" id="{BB048707-D5E7-D033-3227-49BDC0CD38F7}"/>
              </a:ext>
            </a:extLst>
          </p:cNvPr>
          <p:cNvSpPr>
            <a:spLocks noGrp="1"/>
          </p:cNvSpPr>
          <p:nvPr>
            <p:ph type="body" sz="quarter" idx="10"/>
          </p:nvPr>
        </p:nvSpPr>
        <p:spPr>
          <a:xfrm>
            <a:off x="461962" y="676895"/>
            <a:ext cx="3141109" cy="5369894"/>
          </a:xfrm>
        </p:spPr>
        <p:txBody>
          <a:bodyPr>
            <a:normAutofit/>
          </a:bodyPr>
          <a:lstStyle/>
          <a:p>
            <a:r>
              <a:rPr lang="en-US" sz="1800" dirty="0"/>
              <a:t>Services follow one of two main paths to get out of the detector, forward and backward paths. </a:t>
            </a:r>
          </a:p>
          <a:p>
            <a:r>
              <a:rPr lang="en-US" sz="1800" dirty="0"/>
              <a:t>Starting from the IP, services work their way out of the detector to the services gaps between the barrel and the endcaps.</a:t>
            </a:r>
          </a:p>
          <a:p>
            <a:r>
              <a:rPr lang="en-US" sz="1800" dirty="0"/>
              <a:t>The large volumes represent the services, red is power, orange is signal, blue is cooling &amp; gas</a:t>
            </a:r>
          </a:p>
        </p:txBody>
      </p:sp>
      <p:pic>
        <p:nvPicPr>
          <p:cNvPr id="5" name="Picture 4">
            <a:extLst>
              <a:ext uri="{FF2B5EF4-FFF2-40B4-BE49-F238E27FC236}">
                <a16:creationId xmlns:a16="http://schemas.microsoft.com/office/drawing/2014/main" id="{5771894C-3BA5-F93D-64F0-EDE6139909A2}"/>
              </a:ext>
            </a:extLst>
          </p:cNvPr>
          <p:cNvPicPr>
            <a:picLocks noChangeAspect="1"/>
          </p:cNvPicPr>
          <p:nvPr/>
        </p:nvPicPr>
        <p:blipFill>
          <a:blip r:embed="rId2">
            <a:clrChange>
              <a:clrFrom>
                <a:srgbClr val="1A1F25"/>
              </a:clrFrom>
              <a:clrTo>
                <a:srgbClr val="1A1F25">
                  <a:alpha val="0"/>
                </a:srgbClr>
              </a:clrTo>
            </a:clrChange>
          </a:blip>
          <a:srcRect l="1410"/>
          <a:stretch>
            <a:fillRect/>
          </a:stretch>
        </p:blipFill>
        <p:spPr>
          <a:xfrm>
            <a:off x="3603071" y="981075"/>
            <a:ext cx="8530722" cy="4893302"/>
          </a:xfrm>
          <a:prstGeom prst="rect">
            <a:avLst/>
          </a:prstGeom>
        </p:spPr>
      </p:pic>
      <p:pic>
        <p:nvPicPr>
          <p:cNvPr id="11" name="Picture 10">
            <a:extLst>
              <a:ext uri="{FF2B5EF4-FFF2-40B4-BE49-F238E27FC236}">
                <a16:creationId xmlns:a16="http://schemas.microsoft.com/office/drawing/2014/main" id="{47BECC5B-3A55-BD98-3CF7-DC1D0E313A4D}"/>
              </a:ext>
            </a:extLst>
          </p:cNvPr>
          <p:cNvPicPr>
            <a:picLocks noChangeAspect="1"/>
          </p:cNvPicPr>
          <p:nvPr/>
        </p:nvPicPr>
        <p:blipFill>
          <a:blip r:embed="rId3">
            <a:clrChange>
              <a:clrFrom>
                <a:srgbClr val="1A1F25"/>
              </a:clrFrom>
              <a:clrTo>
                <a:srgbClr val="1A1F25">
                  <a:alpha val="0"/>
                </a:srgbClr>
              </a:clrTo>
            </a:clrChange>
          </a:blip>
          <a:srcRect t="5991"/>
          <a:stretch/>
        </p:blipFill>
        <p:spPr>
          <a:xfrm>
            <a:off x="669318" y="4232152"/>
            <a:ext cx="2667675" cy="1940202"/>
          </a:xfrm>
          <a:prstGeom prst="rect">
            <a:avLst/>
          </a:prstGeom>
        </p:spPr>
      </p:pic>
      <p:sp>
        <p:nvSpPr>
          <p:cNvPr id="41" name="Rectangle 40">
            <a:extLst>
              <a:ext uri="{FF2B5EF4-FFF2-40B4-BE49-F238E27FC236}">
                <a16:creationId xmlns:a16="http://schemas.microsoft.com/office/drawing/2014/main" id="{085E7F9B-E899-6921-BA12-611413B7B342}"/>
              </a:ext>
            </a:extLst>
          </p:cNvPr>
          <p:cNvSpPr/>
          <p:nvPr/>
        </p:nvSpPr>
        <p:spPr>
          <a:xfrm>
            <a:off x="3645635" y="2488128"/>
            <a:ext cx="1097359" cy="507126"/>
          </a:xfrm>
          <a:prstGeom prst="rect">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t>Red is Power</a:t>
            </a:r>
          </a:p>
        </p:txBody>
      </p:sp>
      <p:sp>
        <p:nvSpPr>
          <p:cNvPr id="42" name="Rectangle 41">
            <a:extLst>
              <a:ext uri="{FF2B5EF4-FFF2-40B4-BE49-F238E27FC236}">
                <a16:creationId xmlns:a16="http://schemas.microsoft.com/office/drawing/2014/main" id="{7239E818-E39A-315E-A77B-B5CB1A57EAA8}"/>
              </a:ext>
            </a:extLst>
          </p:cNvPr>
          <p:cNvSpPr/>
          <p:nvPr/>
        </p:nvSpPr>
        <p:spPr>
          <a:xfrm>
            <a:off x="3645635" y="1368573"/>
            <a:ext cx="1097359" cy="507126"/>
          </a:xfrm>
          <a:prstGeom prst="rect">
            <a:avLst/>
          </a:prstGeom>
          <a:solidFill>
            <a:srgbClr val="0A14D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t>Blue is Cooling</a:t>
            </a:r>
          </a:p>
        </p:txBody>
      </p:sp>
      <p:sp>
        <p:nvSpPr>
          <p:cNvPr id="43" name="Rectangle 42">
            <a:extLst>
              <a:ext uri="{FF2B5EF4-FFF2-40B4-BE49-F238E27FC236}">
                <a16:creationId xmlns:a16="http://schemas.microsoft.com/office/drawing/2014/main" id="{25EF49D9-2515-B3EA-6894-A8544EE058AA}"/>
              </a:ext>
            </a:extLst>
          </p:cNvPr>
          <p:cNvSpPr/>
          <p:nvPr/>
        </p:nvSpPr>
        <p:spPr>
          <a:xfrm>
            <a:off x="3645635" y="1926317"/>
            <a:ext cx="1097359" cy="511193"/>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t>Orange is Signal</a:t>
            </a:r>
          </a:p>
        </p:txBody>
      </p:sp>
      <p:sp>
        <p:nvSpPr>
          <p:cNvPr id="7" name="TextBox 6">
            <a:extLst>
              <a:ext uri="{FF2B5EF4-FFF2-40B4-BE49-F238E27FC236}">
                <a16:creationId xmlns:a16="http://schemas.microsoft.com/office/drawing/2014/main" id="{5CDFDE8A-F513-C202-C451-B6C423BD6D06}"/>
              </a:ext>
            </a:extLst>
          </p:cNvPr>
          <p:cNvSpPr txBox="1"/>
          <p:nvPr/>
        </p:nvSpPr>
        <p:spPr>
          <a:xfrm>
            <a:off x="9378408" y="5551211"/>
            <a:ext cx="2230448" cy="646331"/>
          </a:xfrm>
          <a:prstGeom prst="rect">
            <a:avLst/>
          </a:prstGeom>
          <a:solidFill>
            <a:schemeClr val="bg2"/>
          </a:solidFill>
          <a:ln w="38100">
            <a:solidFill>
              <a:schemeClr val="tx2"/>
            </a:solidFill>
          </a:ln>
        </p:spPr>
        <p:txBody>
          <a:bodyPr wrap="square" rtlCol="0">
            <a:spAutoFit/>
          </a:bodyPr>
          <a:lstStyle/>
          <a:p>
            <a:pPr algn="ctr"/>
            <a:r>
              <a:rPr lang="en-US" dirty="0"/>
              <a:t>Forward direction, Hadron, East side</a:t>
            </a:r>
          </a:p>
        </p:txBody>
      </p:sp>
      <p:sp>
        <p:nvSpPr>
          <p:cNvPr id="8" name="TextBox 7">
            <a:extLst>
              <a:ext uri="{FF2B5EF4-FFF2-40B4-BE49-F238E27FC236}">
                <a16:creationId xmlns:a16="http://schemas.microsoft.com/office/drawing/2014/main" id="{03C30437-A457-DD49-669D-BB9A630FA63C}"/>
              </a:ext>
            </a:extLst>
          </p:cNvPr>
          <p:cNvSpPr txBox="1"/>
          <p:nvPr/>
        </p:nvSpPr>
        <p:spPr>
          <a:xfrm>
            <a:off x="4393331" y="5526023"/>
            <a:ext cx="2230447" cy="646331"/>
          </a:xfrm>
          <a:prstGeom prst="rect">
            <a:avLst/>
          </a:prstGeom>
          <a:solidFill>
            <a:schemeClr val="accent5"/>
          </a:solidFill>
          <a:ln w="38100">
            <a:solidFill>
              <a:schemeClr val="accent5">
                <a:lumMod val="50000"/>
              </a:schemeClr>
            </a:solidFill>
          </a:ln>
        </p:spPr>
        <p:txBody>
          <a:bodyPr wrap="square" rtlCol="0">
            <a:spAutoFit/>
          </a:bodyPr>
          <a:lstStyle/>
          <a:p>
            <a:pPr algn="ctr"/>
            <a:r>
              <a:rPr lang="en-US"/>
              <a:t>Backward direction, Electron, West side</a:t>
            </a:r>
          </a:p>
        </p:txBody>
      </p:sp>
      <p:sp>
        <p:nvSpPr>
          <p:cNvPr id="4" name="TextBox 3">
            <a:extLst>
              <a:ext uri="{FF2B5EF4-FFF2-40B4-BE49-F238E27FC236}">
                <a16:creationId xmlns:a16="http://schemas.microsoft.com/office/drawing/2014/main" id="{A904A013-D215-DCAF-1B5E-2140861D02CD}"/>
              </a:ext>
            </a:extLst>
          </p:cNvPr>
          <p:cNvSpPr txBox="1"/>
          <p:nvPr/>
        </p:nvSpPr>
        <p:spPr>
          <a:xfrm>
            <a:off x="11647445" y="43934"/>
            <a:ext cx="312907" cy="369332"/>
          </a:xfrm>
          <a:prstGeom prst="rect">
            <a:avLst/>
          </a:prstGeom>
          <a:noFill/>
          <a:ln w="19050">
            <a:solidFill>
              <a:srgbClr val="DB3527"/>
            </a:solidFill>
          </a:ln>
        </p:spPr>
        <p:txBody>
          <a:bodyPr wrap="none" rtlCol="0">
            <a:spAutoFit/>
          </a:bodyPr>
          <a:lstStyle/>
          <a:p>
            <a:pPr algn="r"/>
            <a:r>
              <a:rPr lang="en-US" dirty="0"/>
              <a:t>1</a:t>
            </a:r>
          </a:p>
        </p:txBody>
      </p:sp>
    </p:spTree>
    <p:extLst>
      <p:ext uri="{BB962C8B-B14F-4D97-AF65-F5344CB8AC3E}">
        <p14:creationId xmlns:p14="http://schemas.microsoft.com/office/powerpoint/2010/main" val="14742894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B35A5A0-4578-A060-C2B1-EC7C0A466F5E}"/>
              </a:ext>
            </a:extLst>
          </p:cNvPr>
          <p:cNvSpPr>
            <a:spLocks noGrp="1"/>
          </p:cNvSpPr>
          <p:nvPr>
            <p:ph type="body" sz="quarter" idx="10"/>
          </p:nvPr>
        </p:nvSpPr>
        <p:spPr>
          <a:xfrm>
            <a:off x="450946" y="771110"/>
            <a:ext cx="8582218" cy="1778125"/>
          </a:xfrm>
        </p:spPr>
        <p:txBody>
          <a:bodyPr>
            <a:normAutofit/>
          </a:bodyPr>
          <a:lstStyle/>
          <a:p>
            <a:r>
              <a:rPr lang="en-US" sz="1800" dirty="0"/>
              <a:t>These tables are snapshots from the master services spreadsheet</a:t>
            </a:r>
          </a:p>
          <a:p>
            <a:r>
              <a:rPr lang="en-US" sz="1800" dirty="0"/>
              <a:t>The table below shows the backward direction services from each detector,  and what percentage of their services are power, signal and cooling </a:t>
            </a:r>
          </a:p>
          <a:p>
            <a:r>
              <a:rPr lang="en-US" sz="1800" dirty="0"/>
              <a:t>The table to the right shows what percentage of the total backward direction services are power, signal and cooling</a:t>
            </a:r>
          </a:p>
        </p:txBody>
      </p:sp>
      <p:pic>
        <p:nvPicPr>
          <p:cNvPr id="14" name="Picture 13">
            <a:extLst>
              <a:ext uri="{FF2B5EF4-FFF2-40B4-BE49-F238E27FC236}">
                <a16:creationId xmlns:a16="http://schemas.microsoft.com/office/drawing/2014/main" id="{6AA9EFDF-6143-5074-64B1-D24446DBC6CC}"/>
              </a:ext>
            </a:extLst>
          </p:cNvPr>
          <p:cNvPicPr>
            <a:picLocks noChangeAspect="1"/>
          </p:cNvPicPr>
          <p:nvPr/>
        </p:nvPicPr>
        <p:blipFill>
          <a:blip r:embed="rId2">
            <a:clrChange>
              <a:clrFrom>
                <a:srgbClr val="1A1F25"/>
              </a:clrFrom>
              <a:clrTo>
                <a:srgbClr val="1A1F25">
                  <a:alpha val="0"/>
                </a:srgbClr>
              </a:clrTo>
            </a:clrChange>
          </a:blip>
          <a:stretch>
            <a:fillRect/>
          </a:stretch>
        </p:blipFill>
        <p:spPr>
          <a:xfrm>
            <a:off x="5463795" y="3186545"/>
            <a:ext cx="6498092" cy="3048133"/>
          </a:xfrm>
          <a:prstGeom prst="rect">
            <a:avLst/>
          </a:prstGeom>
        </p:spPr>
      </p:pic>
      <p:sp>
        <p:nvSpPr>
          <p:cNvPr id="2" name="Title 1">
            <a:extLst>
              <a:ext uri="{FF2B5EF4-FFF2-40B4-BE49-F238E27FC236}">
                <a16:creationId xmlns:a16="http://schemas.microsoft.com/office/drawing/2014/main" id="{E8485255-9559-53F7-8C0F-F4D94F70CB57}"/>
              </a:ext>
            </a:extLst>
          </p:cNvPr>
          <p:cNvSpPr>
            <a:spLocks noGrp="1"/>
          </p:cNvSpPr>
          <p:nvPr>
            <p:ph type="title"/>
          </p:nvPr>
        </p:nvSpPr>
        <p:spPr/>
        <p:txBody>
          <a:bodyPr/>
          <a:lstStyle/>
          <a:p>
            <a:r>
              <a:rPr lang="en-US" dirty="0"/>
              <a:t>Services Overview</a:t>
            </a:r>
          </a:p>
        </p:txBody>
      </p:sp>
      <p:cxnSp>
        <p:nvCxnSpPr>
          <p:cNvPr id="23" name="Straight Connector 22">
            <a:extLst>
              <a:ext uri="{FF2B5EF4-FFF2-40B4-BE49-F238E27FC236}">
                <a16:creationId xmlns:a16="http://schemas.microsoft.com/office/drawing/2014/main" id="{A93C4551-5FB4-718E-7FC7-3F4234FD9E61}"/>
              </a:ext>
            </a:extLst>
          </p:cNvPr>
          <p:cNvCxnSpPr>
            <a:cxnSpLocks/>
          </p:cNvCxnSpPr>
          <p:nvPr/>
        </p:nvCxnSpPr>
        <p:spPr>
          <a:xfrm>
            <a:off x="9378130" y="3007453"/>
            <a:ext cx="0" cy="3227225"/>
          </a:xfrm>
          <a:prstGeom prst="line">
            <a:avLst/>
          </a:prstGeom>
          <a:ln w="38100">
            <a:solidFill>
              <a:srgbClr val="FFFF00"/>
            </a:solidFill>
            <a:prstDash val="dash"/>
          </a:ln>
        </p:spPr>
        <p:style>
          <a:lnRef idx="1">
            <a:schemeClr val="accent1"/>
          </a:lnRef>
          <a:fillRef idx="0">
            <a:schemeClr val="accent1"/>
          </a:fillRef>
          <a:effectRef idx="0">
            <a:schemeClr val="accent1"/>
          </a:effectRef>
          <a:fontRef idx="minor">
            <a:schemeClr val="tx1"/>
          </a:fontRef>
        </p:style>
      </p:cxnSp>
      <p:pic>
        <p:nvPicPr>
          <p:cNvPr id="38" name="Picture 37">
            <a:extLst>
              <a:ext uri="{FF2B5EF4-FFF2-40B4-BE49-F238E27FC236}">
                <a16:creationId xmlns:a16="http://schemas.microsoft.com/office/drawing/2014/main" id="{C230BE2A-F400-ACDB-F353-435AABECF64E}"/>
              </a:ext>
            </a:extLst>
          </p:cNvPr>
          <p:cNvPicPr>
            <a:picLocks noChangeAspect="1"/>
          </p:cNvPicPr>
          <p:nvPr/>
        </p:nvPicPr>
        <p:blipFill>
          <a:blip r:embed="rId3"/>
          <a:stretch>
            <a:fillRect/>
          </a:stretch>
        </p:blipFill>
        <p:spPr>
          <a:xfrm>
            <a:off x="260845" y="2416029"/>
            <a:ext cx="5202949" cy="3818649"/>
          </a:xfrm>
          <a:prstGeom prst="rect">
            <a:avLst/>
          </a:prstGeom>
        </p:spPr>
      </p:pic>
      <p:pic>
        <p:nvPicPr>
          <p:cNvPr id="40" name="Picture 39">
            <a:extLst>
              <a:ext uri="{FF2B5EF4-FFF2-40B4-BE49-F238E27FC236}">
                <a16:creationId xmlns:a16="http://schemas.microsoft.com/office/drawing/2014/main" id="{1071BD20-7C1D-8A52-C05B-40899759ABC7}"/>
              </a:ext>
            </a:extLst>
          </p:cNvPr>
          <p:cNvPicPr>
            <a:picLocks noChangeAspect="1"/>
          </p:cNvPicPr>
          <p:nvPr/>
        </p:nvPicPr>
        <p:blipFill>
          <a:blip r:embed="rId4"/>
          <a:stretch>
            <a:fillRect/>
          </a:stretch>
        </p:blipFill>
        <p:spPr>
          <a:xfrm>
            <a:off x="8987940" y="771110"/>
            <a:ext cx="3083485" cy="1199451"/>
          </a:xfrm>
          <a:prstGeom prst="rect">
            <a:avLst/>
          </a:prstGeom>
        </p:spPr>
      </p:pic>
      <p:cxnSp>
        <p:nvCxnSpPr>
          <p:cNvPr id="5" name="Straight Arrow Connector 4">
            <a:extLst>
              <a:ext uri="{FF2B5EF4-FFF2-40B4-BE49-F238E27FC236}">
                <a16:creationId xmlns:a16="http://schemas.microsoft.com/office/drawing/2014/main" id="{2D14EE8F-D0CA-600D-CE01-D01C4AC4B20F}"/>
              </a:ext>
            </a:extLst>
          </p:cNvPr>
          <p:cNvCxnSpPr>
            <a:cxnSpLocks/>
            <a:stCxn id="8" idx="2"/>
          </p:cNvCxnSpPr>
          <p:nvPr/>
        </p:nvCxnSpPr>
        <p:spPr>
          <a:xfrm flipH="1">
            <a:off x="7222067" y="3134010"/>
            <a:ext cx="222814" cy="709857"/>
          </a:xfrm>
          <a:prstGeom prst="straightConnector1">
            <a:avLst/>
          </a:prstGeom>
          <a:ln w="57150">
            <a:solidFill>
              <a:srgbClr val="DB3527"/>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4A619DE1-A2E7-B4BF-0406-9F2633C3B11F}"/>
              </a:ext>
            </a:extLst>
          </p:cNvPr>
          <p:cNvSpPr txBox="1"/>
          <p:nvPr/>
        </p:nvSpPr>
        <p:spPr>
          <a:xfrm>
            <a:off x="6459865" y="2549235"/>
            <a:ext cx="1970032" cy="584775"/>
          </a:xfrm>
          <a:prstGeom prst="rect">
            <a:avLst/>
          </a:prstGeom>
          <a:solidFill>
            <a:schemeClr val="accent5">
              <a:lumMod val="20000"/>
              <a:lumOff val="80000"/>
            </a:schemeClr>
          </a:solidFill>
          <a:ln w="38100">
            <a:solidFill>
              <a:schemeClr val="accent5"/>
            </a:solidFill>
          </a:ln>
        </p:spPr>
        <p:txBody>
          <a:bodyPr wrap="square" rtlCol="0">
            <a:spAutoFit/>
          </a:bodyPr>
          <a:lstStyle/>
          <a:p>
            <a:pPr algn="ctr"/>
            <a:r>
              <a:rPr lang="en-US" sz="1600" dirty="0"/>
              <a:t>Backward Services (9400 total cables) </a:t>
            </a:r>
          </a:p>
        </p:txBody>
      </p:sp>
      <p:cxnSp>
        <p:nvCxnSpPr>
          <p:cNvPr id="15" name="Straight Arrow Connector 14">
            <a:extLst>
              <a:ext uri="{FF2B5EF4-FFF2-40B4-BE49-F238E27FC236}">
                <a16:creationId xmlns:a16="http://schemas.microsoft.com/office/drawing/2014/main" id="{F1EB75DF-D95F-3E59-F3ED-B733D34491D6}"/>
              </a:ext>
            </a:extLst>
          </p:cNvPr>
          <p:cNvCxnSpPr>
            <a:cxnSpLocks/>
            <a:stCxn id="16" idx="2"/>
          </p:cNvCxnSpPr>
          <p:nvPr/>
        </p:nvCxnSpPr>
        <p:spPr>
          <a:xfrm>
            <a:off x="10749029" y="3134010"/>
            <a:ext cx="291504" cy="1044290"/>
          </a:xfrm>
          <a:prstGeom prst="straightConnector1">
            <a:avLst/>
          </a:prstGeom>
          <a:ln w="57150">
            <a:solidFill>
              <a:srgbClr val="01ADDD"/>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73064242-4F8C-954A-6228-DDC68207E1C2}"/>
              </a:ext>
            </a:extLst>
          </p:cNvPr>
          <p:cNvSpPr txBox="1"/>
          <p:nvPr/>
        </p:nvSpPr>
        <p:spPr>
          <a:xfrm>
            <a:off x="9818292" y="2549235"/>
            <a:ext cx="1861473" cy="584775"/>
          </a:xfrm>
          <a:prstGeom prst="rect">
            <a:avLst/>
          </a:prstGeom>
          <a:solidFill>
            <a:schemeClr val="tx2">
              <a:lumMod val="20000"/>
              <a:lumOff val="80000"/>
            </a:schemeClr>
          </a:solidFill>
          <a:ln w="38100">
            <a:solidFill>
              <a:srgbClr val="01ADDD"/>
            </a:solidFill>
          </a:ln>
        </p:spPr>
        <p:txBody>
          <a:bodyPr wrap="square" rtlCol="0">
            <a:spAutoFit/>
          </a:bodyPr>
          <a:lstStyle/>
          <a:p>
            <a:pPr algn="ctr"/>
            <a:r>
              <a:rPr lang="en-US" sz="1600" dirty="0"/>
              <a:t>Forward Services (6300 total cables)</a:t>
            </a:r>
          </a:p>
        </p:txBody>
      </p:sp>
      <p:sp>
        <p:nvSpPr>
          <p:cNvPr id="4" name="TextBox 3">
            <a:extLst>
              <a:ext uri="{FF2B5EF4-FFF2-40B4-BE49-F238E27FC236}">
                <a16:creationId xmlns:a16="http://schemas.microsoft.com/office/drawing/2014/main" id="{1F54464B-50ED-F4E2-ACC4-FCFE50AD9408}"/>
              </a:ext>
            </a:extLst>
          </p:cNvPr>
          <p:cNvSpPr txBox="1"/>
          <p:nvPr/>
        </p:nvSpPr>
        <p:spPr>
          <a:xfrm>
            <a:off x="11647445" y="43934"/>
            <a:ext cx="312907" cy="369332"/>
          </a:xfrm>
          <a:prstGeom prst="rect">
            <a:avLst/>
          </a:prstGeom>
          <a:noFill/>
          <a:ln w="19050">
            <a:solidFill>
              <a:srgbClr val="DB3527"/>
            </a:solidFill>
          </a:ln>
        </p:spPr>
        <p:txBody>
          <a:bodyPr wrap="none" rtlCol="0">
            <a:spAutoFit/>
          </a:bodyPr>
          <a:lstStyle/>
          <a:p>
            <a:pPr algn="r"/>
            <a:r>
              <a:rPr lang="en-US" dirty="0"/>
              <a:t>1</a:t>
            </a:r>
          </a:p>
        </p:txBody>
      </p:sp>
    </p:spTree>
    <p:extLst>
      <p:ext uri="{BB962C8B-B14F-4D97-AF65-F5344CB8AC3E}">
        <p14:creationId xmlns:p14="http://schemas.microsoft.com/office/powerpoint/2010/main" val="10999446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8826BB-957A-47B1-AC3A-FCCAE3985899}"/>
              </a:ext>
            </a:extLst>
          </p:cNvPr>
          <p:cNvSpPr>
            <a:spLocks noGrp="1"/>
          </p:cNvSpPr>
          <p:nvPr>
            <p:ph type="title"/>
          </p:nvPr>
        </p:nvSpPr>
        <p:spPr/>
        <p:txBody>
          <a:bodyPr/>
          <a:lstStyle/>
          <a:p>
            <a:r>
              <a:rPr lang="en-US" dirty="0"/>
              <a:t>Bend Radii &amp; Routing</a:t>
            </a:r>
          </a:p>
        </p:txBody>
      </p:sp>
      <p:sp>
        <p:nvSpPr>
          <p:cNvPr id="3" name="Text Placeholder 2">
            <a:extLst>
              <a:ext uri="{FF2B5EF4-FFF2-40B4-BE49-F238E27FC236}">
                <a16:creationId xmlns:a16="http://schemas.microsoft.com/office/drawing/2014/main" id="{87B4FAD4-5FD0-D9B3-6B16-8232A566A993}"/>
              </a:ext>
            </a:extLst>
          </p:cNvPr>
          <p:cNvSpPr>
            <a:spLocks noGrp="1"/>
          </p:cNvSpPr>
          <p:nvPr>
            <p:ph type="body" sz="quarter" idx="10"/>
          </p:nvPr>
        </p:nvSpPr>
        <p:spPr>
          <a:xfrm>
            <a:off x="461962" y="676895"/>
            <a:ext cx="7170737" cy="5369894"/>
          </a:xfrm>
        </p:spPr>
        <p:txBody>
          <a:bodyPr>
            <a:normAutofit/>
          </a:bodyPr>
          <a:lstStyle/>
          <a:p>
            <a:r>
              <a:rPr lang="en-US" sz="1800" dirty="0"/>
              <a:t>The bend radius for services drove how the routing in the detector was planned.</a:t>
            </a:r>
          </a:p>
          <a:p>
            <a:r>
              <a:rPr lang="en-US" sz="1800" dirty="0"/>
              <a:t>In most cases optical fibers were the services of most concern regarding bend radius. </a:t>
            </a:r>
          </a:p>
          <a:p>
            <a:r>
              <a:rPr lang="en-US" sz="1800" dirty="0"/>
              <a:t>We used 10x the diameter as a rule of thumb for an acceptable bending radius. </a:t>
            </a:r>
          </a:p>
          <a:p>
            <a:pPr lvl="1"/>
            <a:r>
              <a:rPr lang="en-US" sz="1800" dirty="0"/>
              <a:t>For example, if a cable has a 5mm diameter, then it would have a 5cm bend radius. </a:t>
            </a:r>
          </a:p>
        </p:txBody>
      </p:sp>
      <p:pic>
        <p:nvPicPr>
          <p:cNvPr id="9" name="Picture 8">
            <a:extLst>
              <a:ext uri="{FF2B5EF4-FFF2-40B4-BE49-F238E27FC236}">
                <a16:creationId xmlns:a16="http://schemas.microsoft.com/office/drawing/2014/main" id="{1EBA617E-3E80-FAD7-DF02-955A9C5BAC48}"/>
              </a:ext>
            </a:extLst>
          </p:cNvPr>
          <p:cNvPicPr>
            <a:picLocks noChangeAspect="1"/>
          </p:cNvPicPr>
          <p:nvPr/>
        </p:nvPicPr>
        <p:blipFill>
          <a:blip r:embed="rId2">
            <a:clrChange>
              <a:clrFrom>
                <a:srgbClr val="1A1F25"/>
              </a:clrFrom>
              <a:clrTo>
                <a:srgbClr val="1A1F25">
                  <a:alpha val="0"/>
                </a:srgbClr>
              </a:clrTo>
            </a:clrChange>
          </a:blip>
          <a:srcRect l="1711"/>
          <a:stretch>
            <a:fillRect/>
          </a:stretch>
        </p:blipFill>
        <p:spPr>
          <a:xfrm>
            <a:off x="7696203" y="682660"/>
            <a:ext cx="3975098" cy="5492680"/>
          </a:xfrm>
          <a:prstGeom prst="rect">
            <a:avLst/>
          </a:prstGeom>
        </p:spPr>
      </p:pic>
      <p:sp>
        <p:nvSpPr>
          <p:cNvPr id="10" name="TextBox 9">
            <a:extLst>
              <a:ext uri="{FF2B5EF4-FFF2-40B4-BE49-F238E27FC236}">
                <a16:creationId xmlns:a16="http://schemas.microsoft.com/office/drawing/2014/main" id="{C6EB7BF8-B0CB-635C-F87F-9671D42B36AE}"/>
              </a:ext>
            </a:extLst>
          </p:cNvPr>
          <p:cNvSpPr txBox="1"/>
          <p:nvPr/>
        </p:nvSpPr>
        <p:spPr>
          <a:xfrm>
            <a:off x="11647445" y="43934"/>
            <a:ext cx="312907" cy="369332"/>
          </a:xfrm>
          <a:prstGeom prst="rect">
            <a:avLst/>
          </a:prstGeom>
          <a:noFill/>
          <a:ln w="19050">
            <a:solidFill>
              <a:srgbClr val="DB3527"/>
            </a:solidFill>
          </a:ln>
        </p:spPr>
        <p:txBody>
          <a:bodyPr wrap="none" rtlCol="0">
            <a:spAutoFit/>
          </a:bodyPr>
          <a:lstStyle/>
          <a:p>
            <a:pPr algn="r"/>
            <a:r>
              <a:rPr lang="en-US" dirty="0"/>
              <a:t>1</a:t>
            </a:r>
          </a:p>
        </p:txBody>
      </p:sp>
    </p:spTree>
    <p:extLst>
      <p:ext uri="{BB962C8B-B14F-4D97-AF65-F5344CB8AC3E}">
        <p14:creationId xmlns:p14="http://schemas.microsoft.com/office/powerpoint/2010/main" val="6817848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3A3F80-CA53-37BA-5864-4F3F9E4ADFC4}"/>
              </a:ext>
            </a:extLst>
          </p:cNvPr>
          <p:cNvSpPr>
            <a:spLocks noGrp="1"/>
          </p:cNvSpPr>
          <p:nvPr>
            <p:ph type="title"/>
          </p:nvPr>
        </p:nvSpPr>
        <p:spPr/>
        <p:txBody>
          <a:bodyPr/>
          <a:lstStyle/>
          <a:p>
            <a:r>
              <a:rPr lang="en-US" dirty="0"/>
              <a:t>Bottlenecks &amp; Pinch Points </a:t>
            </a:r>
          </a:p>
        </p:txBody>
      </p:sp>
      <p:pic>
        <p:nvPicPr>
          <p:cNvPr id="5" name="Picture 4">
            <a:extLst>
              <a:ext uri="{FF2B5EF4-FFF2-40B4-BE49-F238E27FC236}">
                <a16:creationId xmlns:a16="http://schemas.microsoft.com/office/drawing/2014/main" id="{3C7C7910-EBAB-AC45-40E6-7D0B046239DD}"/>
              </a:ext>
            </a:extLst>
          </p:cNvPr>
          <p:cNvPicPr>
            <a:picLocks noChangeAspect="1"/>
          </p:cNvPicPr>
          <p:nvPr/>
        </p:nvPicPr>
        <p:blipFill>
          <a:blip r:embed="rId2">
            <a:clrChange>
              <a:clrFrom>
                <a:srgbClr val="1A1F25"/>
              </a:clrFrom>
              <a:clrTo>
                <a:srgbClr val="1A1F25">
                  <a:alpha val="0"/>
                </a:srgbClr>
              </a:clrTo>
            </a:clrChange>
          </a:blip>
          <a:srcRect l="2822" t="9061" r="1492" b="8140"/>
          <a:stretch>
            <a:fillRect/>
          </a:stretch>
        </p:blipFill>
        <p:spPr>
          <a:xfrm>
            <a:off x="3001433" y="708131"/>
            <a:ext cx="9190567" cy="5514869"/>
          </a:xfrm>
          <a:prstGeom prst="rect">
            <a:avLst/>
          </a:prstGeom>
        </p:spPr>
      </p:pic>
      <p:sp>
        <p:nvSpPr>
          <p:cNvPr id="6" name="TextBox 5">
            <a:extLst>
              <a:ext uri="{FF2B5EF4-FFF2-40B4-BE49-F238E27FC236}">
                <a16:creationId xmlns:a16="http://schemas.microsoft.com/office/drawing/2014/main" id="{81693813-B701-2192-3F07-E1DD4718F7DD}"/>
              </a:ext>
            </a:extLst>
          </p:cNvPr>
          <p:cNvSpPr txBox="1"/>
          <p:nvPr/>
        </p:nvSpPr>
        <p:spPr>
          <a:xfrm>
            <a:off x="8980187" y="5492031"/>
            <a:ext cx="1751391" cy="584775"/>
          </a:xfrm>
          <a:prstGeom prst="rect">
            <a:avLst/>
          </a:prstGeom>
          <a:solidFill>
            <a:schemeClr val="accent2">
              <a:lumMod val="20000"/>
              <a:lumOff val="80000"/>
            </a:schemeClr>
          </a:solidFill>
          <a:ln w="38100">
            <a:solidFill>
              <a:schemeClr val="accent2"/>
            </a:solidFill>
          </a:ln>
        </p:spPr>
        <p:txBody>
          <a:bodyPr wrap="square" rtlCol="0">
            <a:spAutoFit/>
          </a:bodyPr>
          <a:lstStyle/>
          <a:p>
            <a:pPr algn="ctr"/>
            <a:r>
              <a:rPr lang="en-US" sz="1600" dirty="0"/>
              <a:t>Services leaving the barrel 72%</a:t>
            </a:r>
          </a:p>
        </p:txBody>
      </p:sp>
      <p:sp>
        <p:nvSpPr>
          <p:cNvPr id="7" name="TextBox 6">
            <a:extLst>
              <a:ext uri="{FF2B5EF4-FFF2-40B4-BE49-F238E27FC236}">
                <a16:creationId xmlns:a16="http://schemas.microsoft.com/office/drawing/2014/main" id="{E8A590EA-9BD0-66EF-DA1F-EFF1469AE471}"/>
              </a:ext>
            </a:extLst>
          </p:cNvPr>
          <p:cNvSpPr txBox="1"/>
          <p:nvPr/>
        </p:nvSpPr>
        <p:spPr>
          <a:xfrm>
            <a:off x="4351849" y="1479094"/>
            <a:ext cx="1976984" cy="584775"/>
          </a:xfrm>
          <a:prstGeom prst="rect">
            <a:avLst/>
          </a:prstGeom>
          <a:solidFill>
            <a:schemeClr val="accent4">
              <a:lumMod val="20000"/>
              <a:lumOff val="80000"/>
            </a:schemeClr>
          </a:solidFill>
          <a:ln w="38100">
            <a:solidFill>
              <a:schemeClr val="accent4"/>
            </a:solidFill>
          </a:ln>
        </p:spPr>
        <p:txBody>
          <a:bodyPr wrap="square" rtlCol="0">
            <a:spAutoFit/>
          </a:bodyPr>
          <a:lstStyle/>
          <a:p>
            <a:pPr algn="ctr"/>
            <a:r>
              <a:rPr lang="en-US" sz="1600" dirty="0"/>
              <a:t>Services going past the </a:t>
            </a:r>
            <a:r>
              <a:rPr lang="en-US" sz="1600" dirty="0" err="1"/>
              <a:t>EEEMCal</a:t>
            </a:r>
            <a:r>
              <a:rPr lang="en-US" sz="1600" dirty="0"/>
              <a:t> 84%</a:t>
            </a:r>
          </a:p>
        </p:txBody>
      </p:sp>
      <p:cxnSp>
        <p:nvCxnSpPr>
          <p:cNvPr id="8" name="Straight Arrow Connector 7">
            <a:extLst>
              <a:ext uri="{FF2B5EF4-FFF2-40B4-BE49-F238E27FC236}">
                <a16:creationId xmlns:a16="http://schemas.microsoft.com/office/drawing/2014/main" id="{9536ACE4-4CB3-891B-CACF-CBB594D66F04}"/>
              </a:ext>
            </a:extLst>
          </p:cNvPr>
          <p:cNvCxnSpPr>
            <a:cxnSpLocks/>
            <a:stCxn id="7" idx="2"/>
          </p:cNvCxnSpPr>
          <p:nvPr/>
        </p:nvCxnSpPr>
        <p:spPr>
          <a:xfrm flipH="1">
            <a:off x="5012250" y="2063869"/>
            <a:ext cx="328091" cy="518464"/>
          </a:xfrm>
          <a:prstGeom prst="straightConnector1">
            <a:avLst/>
          </a:prstGeom>
          <a:ln w="5715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3415E05C-05BB-9874-2FBE-2848D35CA05B}"/>
              </a:ext>
            </a:extLst>
          </p:cNvPr>
          <p:cNvCxnSpPr>
            <a:cxnSpLocks/>
          </p:cNvCxnSpPr>
          <p:nvPr/>
        </p:nvCxnSpPr>
        <p:spPr>
          <a:xfrm>
            <a:off x="9578649" y="1716712"/>
            <a:ext cx="581334" cy="561107"/>
          </a:xfrm>
          <a:prstGeom prst="straightConnector1">
            <a:avLst/>
          </a:prstGeom>
          <a:ln w="57150">
            <a:solidFill>
              <a:schemeClr val="bg2"/>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35FD5003-9F44-61AA-F516-D6BD60F3E8D3}"/>
              </a:ext>
            </a:extLst>
          </p:cNvPr>
          <p:cNvSpPr txBox="1"/>
          <p:nvPr/>
        </p:nvSpPr>
        <p:spPr>
          <a:xfrm>
            <a:off x="7243233" y="1421564"/>
            <a:ext cx="2335416" cy="584775"/>
          </a:xfrm>
          <a:prstGeom prst="rect">
            <a:avLst/>
          </a:prstGeom>
          <a:solidFill>
            <a:schemeClr val="bg2">
              <a:lumMod val="20000"/>
              <a:lumOff val="80000"/>
            </a:schemeClr>
          </a:solidFill>
          <a:ln w="38100">
            <a:solidFill>
              <a:schemeClr val="bg2"/>
            </a:solidFill>
          </a:ln>
        </p:spPr>
        <p:txBody>
          <a:bodyPr wrap="square" rtlCol="0">
            <a:spAutoFit/>
          </a:bodyPr>
          <a:lstStyle/>
          <a:p>
            <a:pPr algn="ctr"/>
            <a:r>
              <a:rPr lang="en-US" sz="1600" dirty="0"/>
              <a:t>Services between dRICH and EMCal 73%</a:t>
            </a:r>
          </a:p>
        </p:txBody>
      </p:sp>
      <p:cxnSp>
        <p:nvCxnSpPr>
          <p:cNvPr id="11" name="Straight Arrow Connector 10">
            <a:extLst>
              <a:ext uri="{FF2B5EF4-FFF2-40B4-BE49-F238E27FC236}">
                <a16:creationId xmlns:a16="http://schemas.microsoft.com/office/drawing/2014/main" id="{813B78EC-0FED-8F66-B5C7-064EEAE7D3D9}"/>
              </a:ext>
            </a:extLst>
          </p:cNvPr>
          <p:cNvCxnSpPr>
            <a:cxnSpLocks/>
            <a:stCxn id="12" idx="3"/>
          </p:cNvCxnSpPr>
          <p:nvPr/>
        </p:nvCxnSpPr>
        <p:spPr>
          <a:xfrm flipV="1">
            <a:off x="9280355" y="4381500"/>
            <a:ext cx="527954" cy="531924"/>
          </a:xfrm>
          <a:prstGeom prst="straightConnector1">
            <a:avLst/>
          </a:prstGeom>
          <a:ln w="57150">
            <a:solidFill>
              <a:srgbClr val="DB3527"/>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EB72C8E2-8E06-F30F-F36D-010E67FC26F3}"/>
              </a:ext>
            </a:extLst>
          </p:cNvPr>
          <p:cNvSpPr txBox="1"/>
          <p:nvPr/>
        </p:nvSpPr>
        <p:spPr>
          <a:xfrm>
            <a:off x="7607300" y="4621036"/>
            <a:ext cx="1673055" cy="584775"/>
          </a:xfrm>
          <a:prstGeom prst="rect">
            <a:avLst/>
          </a:prstGeom>
          <a:solidFill>
            <a:schemeClr val="accent5">
              <a:lumMod val="20000"/>
              <a:lumOff val="80000"/>
            </a:schemeClr>
          </a:solidFill>
          <a:ln w="38100">
            <a:solidFill>
              <a:schemeClr val="accent5"/>
            </a:solidFill>
          </a:ln>
        </p:spPr>
        <p:txBody>
          <a:bodyPr wrap="square" rtlCol="0">
            <a:spAutoFit/>
          </a:bodyPr>
          <a:lstStyle/>
          <a:p>
            <a:pPr algn="ctr"/>
            <a:r>
              <a:rPr lang="en-US" sz="1600" dirty="0"/>
              <a:t>Services leaving GST 63%</a:t>
            </a:r>
          </a:p>
        </p:txBody>
      </p:sp>
      <p:cxnSp>
        <p:nvCxnSpPr>
          <p:cNvPr id="13" name="Straight Arrow Connector 12">
            <a:extLst>
              <a:ext uri="{FF2B5EF4-FFF2-40B4-BE49-F238E27FC236}">
                <a16:creationId xmlns:a16="http://schemas.microsoft.com/office/drawing/2014/main" id="{5F63D1E9-94D4-ECE9-DD46-A11F5C0AFE78}"/>
              </a:ext>
            </a:extLst>
          </p:cNvPr>
          <p:cNvCxnSpPr>
            <a:cxnSpLocks/>
            <a:stCxn id="14" idx="1"/>
          </p:cNvCxnSpPr>
          <p:nvPr/>
        </p:nvCxnSpPr>
        <p:spPr>
          <a:xfrm flipH="1" flipV="1">
            <a:off x="3162283" y="1032933"/>
            <a:ext cx="588432" cy="51571"/>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88CCF10A-E9F6-ABB2-6382-426AF8B1FD7A}"/>
              </a:ext>
            </a:extLst>
          </p:cNvPr>
          <p:cNvSpPr txBox="1"/>
          <p:nvPr/>
        </p:nvSpPr>
        <p:spPr>
          <a:xfrm>
            <a:off x="3750715" y="792116"/>
            <a:ext cx="1680652" cy="584775"/>
          </a:xfrm>
          <a:prstGeom prst="rect">
            <a:avLst/>
          </a:prstGeom>
          <a:solidFill>
            <a:schemeClr val="accent1">
              <a:lumMod val="20000"/>
              <a:lumOff val="80000"/>
            </a:schemeClr>
          </a:solidFill>
          <a:ln w="38100">
            <a:solidFill>
              <a:schemeClr val="accent1"/>
            </a:solidFill>
          </a:ln>
        </p:spPr>
        <p:txBody>
          <a:bodyPr wrap="square" rtlCol="0">
            <a:spAutoFit/>
          </a:bodyPr>
          <a:lstStyle/>
          <a:p>
            <a:pPr algn="ctr"/>
            <a:r>
              <a:rPr lang="en-US" sz="1600" dirty="0"/>
              <a:t>Services leaving the Barrel 47%</a:t>
            </a:r>
          </a:p>
        </p:txBody>
      </p:sp>
      <p:cxnSp>
        <p:nvCxnSpPr>
          <p:cNvPr id="15" name="Straight Arrow Connector 14">
            <a:extLst>
              <a:ext uri="{FF2B5EF4-FFF2-40B4-BE49-F238E27FC236}">
                <a16:creationId xmlns:a16="http://schemas.microsoft.com/office/drawing/2014/main" id="{4B990D46-E678-692F-3E38-8D98CE817F5B}"/>
              </a:ext>
            </a:extLst>
          </p:cNvPr>
          <p:cNvCxnSpPr>
            <a:cxnSpLocks/>
            <a:stCxn id="6" idx="3"/>
          </p:cNvCxnSpPr>
          <p:nvPr/>
        </p:nvCxnSpPr>
        <p:spPr>
          <a:xfrm>
            <a:off x="10731578" y="5784419"/>
            <a:ext cx="1121738" cy="332748"/>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53" name="TextBox 52">
            <a:extLst>
              <a:ext uri="{FF2B5EF4-FFF2-40B4-BE49-F238E27FC236}">
                <a16:creationId xmlns:a16="http://schemas.microsoft.com/office/drawing/2014/main" id="{F4B58FC7-B7AA-AB7C-E34B-95E4CD857505}"/>
              </a:ext>
            </a:extLst>
          </p:cNvPr>
          <p:cNvSpPr txBox="1"/>
          <p:nvPr/>
        </p:nvSpPr>
        <p:spPr>
          <a:xfrm>
            <a:off x="6328833" y="3583978"/>
            <a:ext cx="1740806" cy="584775"/>
          </a:xfrm>
          <a:prstGeom prst="rect">
            <a:avLst/>
          </a:prstGeom>
          <a:solidFill>
            <a:schemeClr val="accent3">
              <a:lumMod val="20000"/>
              <a:lumOff val="80000"/>
            </a:schemeClr>
          </a:solidFill>
          <a:ln w="38100">
            <a:solidFill>
              <a:schemeClr val="accent3"/>
            </a:solidFill>
          </a:ln>
        </p:spPr>
        <p:txBody>
          <a:bodyPr wrap="square" rtlCol="0">
            <a:spAutoFit/>
          </a:bodyPr>
          <a:lstStyle/>
          <a:p>
            <a:pPr algn="ctr"/>
            <a:r>
              <a:rPr lang="en-US" sz="1600" dirty="0"/>
              <a:t>Services leaving PST 53%</a:t>
            </a:r>
          </a:p>
        </p:txBody>
      </p:sp>
      <p:cxnSp>
        <p:nvCxnSpPr>
          <p:cNvPr id="54" name="Straight Arrow Connector 53">
            <a:extLst>
              <a:ext uri="{FF2B5EF4-FFF2-40B4-BE49-F238E27FC236}">
                <a16:creationId xmlns:a16="http://schemas.microsoft.com/office/drawing/2014/main" id="{9BF7D96A-F89E-ED61-B345-895F7FD06F36}"/>
              </a:ext>
            </a:extLst>
          </p:cNvPr>
          <p:cNvCxnSpPr>
            <a:cxnSpLocks/>
            <a:stCxn id="53" idx="1"/>
          </p:cNvCxnSpPr>
          <p:nvPr/>
        </p:nvCxnSpPr>
        <p:spPr>
          <a:xfrm flipH="1">
            <a:off x="6096000" y="3876366"/>
            <a:ext cx="232833" cy="303957"/>
          </a:xfrm>
          <a:prstGeom prst="straightConnector1">
            <a:avLst/>
          </a:prstGeom>
          <a:ln w="5715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sp>
        <p:nvSpPr>
          <p:cNvPr id="17" name="Text Placeholder 2">
            <a:extLst>
              <a:ext uri="{FF2B5EF4-FFF2-40B4-BE49-F238E27FC236}">
                <a16:creationId xmlns:a16="http://schemas.microsoft.com/office/drawing/2014/main" id="{2B6F8E71-C041-EBB9-F4FD-BD7EC3DB07EE}"/>
              </a:ext>
            </a:extLst>
          </p:cNvPr>
          <p:cNvSpPr txBox="1">
            <a:spLocks/>
          </p:cNvSpPr>
          <p:nvPr/>
        </p:nvSpPr>
        <p:spPr>
          <a:xfrm>
            <a:off x="169336" y="676895"/>
            <a:ext cx="2970414" cy="6157354"/>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600"/>
              </a:spcBef>
            </a:pPr>
            <a:r>
              <a:rPr lang="en-US" sz="1600" dirty="0"/>
              <a:t>Service estimates were gathered from all the various subgroups and compiled together where the total cross-sectional area needed was calculated for each detector.</a:t>
            </a:r>
          </a:p>
          <a:p>
            <a:pPr>
              <a:spcBef>
                <a:spcPts val="600"/>
              </a:spcBef>
            </a:pPr>
            <a:r>
              <a:rPr lang="en-US" sz="1600" dirty="0"/>
              <a:t>Then a +50% bonus was added twice to that number. The first time to account for packing and the second time to account for cable trays and other cable management items </a:t>
            </a:r>
          </a:p>
          <a:p>
            <a:pPr>
              <a:spcBef>
                <a:spcPts val="600"/>
              </a:spcBef>
            </a:pPr>
            <a:r>
              <a:rPr lang="en-US" sz="1600" dirty="0"/>
              <a:t>That last number was used to calculate space needed at various bottlenecks inside the detector </a:t>
            </a:r>
          </a:p>
        </p:txBody>
      </p:sp>
      <p:pic>
        <p:nvPicPr>
          <p:cNvPr id="19" name="Picture 18">
            <a:extLst>
              <a:ext uri="{FF2B5EF4-FFF2-40B4-BE49-F238E27FC236}">
                <a16:creationId xmlns:a16="http://schemas.microsoft.com/office/drawing/2014/main" id="{B7E8A5FE-644D-72FA-04BB-B0F1ED4B4B6B}"/>
              </a:ext>
            </a:extLst>
          </p:cNvPr>
          <p:cNvPicPr>
            <a:picLocks noChangeAspect="1"/>
          </p:cNvPicPr>
          <p:nvPr/>
        </p:nvPicPr>
        <p:blipFill>
          <a:blip r:embed="rId3"/>
          <a:stretch>
            <a:fillRect/>
          </a:stretch>
        </p:blipFill>
        <p:spPr>
          <a:xfrm>
            <a:off x="438880" y="4903679"/>
            <a:ext cx="6897487" cy="1295842"/>
          </a:xfrm>
          <a:prstGeom prst="rect">
            <a:avLst/>
          </a:prstGeom>
        </p:spPr>
      </p:pic>
      <p:sp>
        <p:nvSpPr>
          <p:cNvPr id="24" name="TextBox 23">
            <a:extLst>
              <a:ext uri="{FF2B5EF4-FFF2-40B4-BE49-F238E27FC236}">
                <a16:creationId xmlns:a16="http://schemas.microsoft.com/office/drawing/2014/main" id="{58AC58FC-146E-0377-7A3F-05328C361135}"/>
              </a:ext>
            </a:extLst>
          </p:cNvPr>
          <p:cNvSpPr txBox="1"/>
          <p:nvPr/>
        </p:nvSpPr>
        <p:spPr>
          <a:xfrm>
            <a:off x="426181" y="5784418"/>
            <a:ext cx="1018447" cy="338554"/>
          </a:xfrm>
          <a:prstGeom prst="rect">
            <a:avLst/>
          </a:prstGeom>
          <a:solidFill>
            <a:schemeClr val="accent6">
              <a:lumMod val="20000"/>
              <a:lumOff val="80000"/>
            </a:schemeClr>
          </a:solidFill>
          <a:ln w="38100">
            <a:solidFill>
              <a:schemeClr val="accent6"/>
            </a:solidFill>
          </a:ln>
        </p:spPr>
        <p:txBody>
          <a:bodyPr wrap="square" rtlCol="0">
            <a:spAutoFit/>
          </a:bodyPr>
          <a:lstStyle/>
          <a:p>
            <a:pPr algn="ctr"/>
            <a:r>
              <a:rPr lang="en-US" sz="1600" dirty="0"/>
              <a:t>Example</a:t>
            </a:r>
          </a:p>
        </p:txBody>
      </p:sp>
    </p:spTree>
    <p:extLst>
      <p:ext uri="{BB962C8B-B14F-4D97-AF65-F5344CB8AC3E}">
        <p14:creationId xmlns:p14="http://schemas.microsoft.com/office/powerpoint/2010/main" val="2051717842"/>
      </p:ext>
    </p:extLst>
  </p:cSld>
  <p:clrMapOvr>
    <a:masterClrMapping/>
  </p:clrMapOvr>
</p:sld>
</file>

<file path=ppt/theme/theme1.xml><?xml version="1.0" encoding="utf-8"?>
<a:theme xmlns:a="http://schemas.openxmlformats.org/drawingml/2006/main" name="BNL">
  <a:themeElements>
    <a:clrScheme name="BNL_NSLS-II">
      <a:dk1>
        <a:srgbClr val="000000"/>
      </a:dk1>
      <a:lt1>
        <a:srgbClr val="FFFFFF"/>
      </a:lt1>
      <a:dk2>
        <a:srgbClr val="105B78"/>
      </a:dk2>
      <a:lt2>
        <a:srgbClr val="00ACDB"/>
      </a:lt2>
      <a:accent1>
        <a:srgbClr val="B2D33A"/>
      </a:accent1>
      <a:accent2>
        <a:srgbClr val="F68A1F"/>
      </a:accent2>
      <a:accent3>
        <a:srgbClr val="B62466"/>
      </a:accent3>
      <a:accent4>
        <a:srgbClr val="FFCC33"/>
      </a:accent4>
      <a:accent5>
        <a:srgbClr val="DA3525"/>
      </a:accent5>
      <a:accent6>
        <a:srgbClr val="50489D"/>
      </a:accent6>
      <a:hlink>
        <a:srgbClr val="4881C3"/>
      </a:hlink>
      <a:folHlink>
        <a:srgbClr val="24B574"/>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IC_PPT_Template_Widescreen_0923" id="{B3C6C6E8-A343-9F46-9C14-8D262507CB52}" vid="{B0F72776-BFD3-D14D-97CB-9DB1BA4DAEE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E9AD70558AC79641AC36496E6FEE9A6E" ma:contentTypeVersion="4" ma:contentTypeDescription="Create a new document." ma:contentTypeScope="" ma:versionID="c836d54df9ad875ddbfe2777157cbad1">
  <xsd:schema xmlns:xsd="http://www.w3.org/2001/XMLSchema" xmlns:xs="http://www.w3.org/2001/XMLSchema" xmlns:p="http://schemas.microsoft.com/office/2006/metadata/properties" xmlns:ns2="7598c3d8-57a9-49d9-87da-8d2ac3199484" targetNamespace="http://schemas.microsoft.com/office/2006/metadata/properties" ma:root="true" ma:fieldsID="a1dcfe6a7be53e253488c469644543b2" ns2:_="">
    <xsd:import namespace="7598c3d8-57a9-49d9-87da-8d2ac3199484"/>
    <xsd:element name="properties">
      <xsd:complexType>
        <xsd:sequence>
          <xsd:element name="documentManagement">
            <xsd:complexType>
              <xsd:all>
                <xsd:element ref="ns2:MediaServiceMetadata" minOccurs="0"/>
                <xsd:element ref="ns2:MediaServiceFastMetadata"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598c3d8-57a9-49d9-87da-8d2ac319948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65637A3-DEB1-4C7D-9F81-D2184D65C3B4}">
  <ds:schemaRefs>
    <ds:schemaRef ds:uri="http://purl.org/dc/dcmitype/"/>
    <ds:schemaRef ds:uri="http://schemas.openxmlformats.org/package/2006/metadata/core-properties"/>
    <ds:schemaRef ds:uri="http://schemas.microsoft.com/office/infopath/2007/PartnerControls"/>
    <ds:schemaRef ds:uri="http://www.w3.org/XML/1998/namespace"/>
    <ds:schemaRef ds:uri="http://schemas.microsoft.com/office/2006/documentManagement/types"/>
    <ds:schemaRef ds:uri="7598c3d8-57a9-49d9-87da-8d2ac3199484"/>
    <ds:schemaRef ds:uri="http://schemas.microsoft.com/office/2006/metadata/properties"/>
    <ds:schemaRef ds:uri="http://purl.org/dc/terms/"/>
    <ds:schemaRef ds:uri="http://purl.org/dc/elements/1.1/"/>
  </ds:schemaRefs>
</ds:datastoreItem>
</file>

<file path=customXml/itemProps2.xml><?xml version="1.0" encoding="utf-8"?>
<ds:datastoreItem xmlns:ds="http://schemas.openxmlformats.org/officeDocument/2006/customXml" ds:itemID="{78754FCC-0321-4AF0-8AFD-07A376B5ADC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598c3d8-57a9-49d9-87da-8d2ac319948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F209D19-ECD3-440E-A44C-BD3D2F26689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EIC Long Lead Procurement Widescreen PPT Template</Template>
  <TotalTime>10401</TotalTime>
  <Words>2074</Words>
  <Application>Microsoft Office PowerPoint</Application>
  <PresentationFormat>Widescreen</PresentationFormat>
  <Paragraphs>227</Paragraphs>
  <Slides>32</Slides>
  <Notes>0</Notes>
  <HiddenSlides>0</HiddenSlides>
  <MMClips>1</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32</vt:i4>
      </vt:variant>
    </vt:vector>
  </HeadingPairs>
  <TitlesOfParts>
    <vt:vector size="35" baseType="lpstr">
      <vt:lpstr>Arial</vt:lpstr>
      <vt:lpstr>Calibri</vt:lpstr>
      <vt:lpstr>BNL</vt:lpstr>
      <vt:lpstr>Services</vt:lpstr>
      <vt:lpstr>Outline</vt:lpstr>
      <vt:lpstr>Charge Questions</vt:lpstr>
      <vt:lpstr>Detector Overview</vt:lpstr>
      <vt:lpstr>Platforms</vt:lpstr>
      <vt:lpstr>Service Routing Overview</vt:lpstr>
      <vt:lpstr>Services Overview</vt:lpstr>
      <vt:lpstr>Bend Radii &amp; Routing</vt:lpstr>
      <vt:lpstr>Bottlenecks &amp; Pinch Points </vt:lpstr>
      <vt:lpstr>RDO Placement</vt:lpstr>
      <vt:lpstr>Backward Direction Services</vt:lpstr>
      <vt:lpstr>Backward Direction Cable Trays</vt:lpstr>
      <vt:lpstr>Backward Direction Cable Trays</vt:lpstr>
      <vt:lpstr>Backward Direction Cable Trays</vt:lpstr>
      <vt:lpstr>Endcap Service Trays</vt:lpstr>
      <vt:lpstr>Forward Direction Cable Trays</vt:lpstr>
      <vt:lpstr>Forward Direction Cable Trays</vt:lpstr>
      <vt:lpstr>PowerPoint Presentation</vt:lpstr>
      <vt:lpstr>Summary &amp; Next Steps</vt:lpstr>
      <vt:lpstr>QUESTIONS?</vt:lpstr>
      <vt:lpstr>Backup Slides</vt:lpstr>
      <vt:lpstr>Endcap Services</vt:lpstr>
      <vt:lpstr>ES&amp;H</vt:lpstr>
      <vt:lpstr>PowerPoint Presentation</vt:lpstr>
      <vt:lpstr>PowerPoint Presentation</vt:lpstr>
      <vt:lpstr>PowerPoint Presentation</vt:lpstr>
      <vt:lpstr>Maintenance Updates</vt:lpstr>
      <vt:lpstr>Maintenance Updates</vt:lpstr>
      <vt:lpstr>Maintenance done in Experimental Hall</vt:lpstr>
      <vt:lpstr>Maintenance Update</vt:lpstr>
      <vt:lpstr>GST Cable Tray Updates</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&lt;LLP WBS – LLP Description&gt; CD-3A Director’s Review</dc:title>
  <dc:subject/>
  <dc:creator>Houston, Michelle</dc:creator>
  <cp:keywords/>
  <dc:description/>
  <cp:lastModifiedBy>Wimmer, Roland</cp:lastModifiedBy>
  <cp:revision>148</cp:revision>
  <dcterms:created xsi:type="dcterms:W3CDTF">2023-09-12T20:43:32Z</dcterms:created>
  <dcterms:modified xsi:type="dcterms:W3CDTF">2025-12-03T21:16:20Z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0x010100E9AD70558AC79641AC36496E6FEE9A6E</vt:lpwstr>
  </property>
  <property fmtid="{D5CDD505-2E9C-101B-9397-08002B2CF9AE}" pid="3" name="MediaServiceImageTags">
    <vt:lpwstr/>
  </property>
</Properties>
</file>